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866" r:id="rId2"/>
    <p:sldId id="846" r:id="rId3"/>
    <p:sldId id="857" r:id="rId4"/>
    <p:sldId id="858" r:id="rId5"/>
    <p:sldId id="859" r:id="rId6"/>
    <p:sldId id="860" r:id="rId7"/>
    <p:sldId id="861" r:id="rId8"/>
    <p:sldId id="862" r:id="rId9"/>
    <p:sldId id="864" r:id="rId10"/>
    <p:sldId id="865" r:id="rId11"/>
    <p:sldId id="863" r:id="rId12"/>
    <p:sldId id="429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הראל" initials="ה" lastIdx="1" clrIdx="0">
    <p:extLst>
      <p:ext uri="{19B8F6BF-5375-455C-9EA6-DF929625EA0E}">
        <p15:presenceInfo xmlns:p15="http://schemas.microsoft.com/office/powerpoint/2012/main" userId="הראל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ללא סגנון, ללא רשת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סגנון כה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סגנון כהה 2 - הדגשה 1/הדגשה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סגנון כהה 2 - הדגשה 3/הדגשה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0785" autoAdjust="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12E648E-CA2E-4885-8A88-243AF9A8D75E}" type="datetimeFigureOut">
              <a:rPr lang="he-IL" smtClean="0"/>
              <a:pPr/>
              <a:t>י"ז/שבט/תשפ"ו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8125537-8725-4A13-8BEE-395E38D92F7F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7995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13338-2ED0-3D90-61CA-BD3F203C3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E41C6610-AF9D-FDCC-C037-7AAD42F32B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C39FC93F-2445-6FE5-95C1-89FEF795F7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72260F86-0F21-1B37-3671-F63E31F9F1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74850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CF367-0A5C-ED6A-D18C-37DB14614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EA575C74-6D5D-88E7-1D29-85E749399C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2F875377-8C3D-6627-A527-D24ABD9F9B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7FEA792-73D3-875A-AB86-3766B64469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79366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E148E-7811-3D36-3794-4AADFC874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07996037-0A11-2068-4EA9-6136730138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49B91563-BD01-2D3A-BA0E-628F27A06A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B6E81B37-35C2-854A-FBD3-7D4C47035E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8706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D702FE-BE49-2D9F-BD7B-206FFE7BE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04BF5135-D3ED-40D2-4CA6-6F1B4DDAB9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14A08179-CC6C-6192-2A0B-FC32D0615B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E0A4809-E14F-B2DC-00B1-2F2F27B019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9641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23C26F-B903-EA87-4C0C-22F9179E9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B8EF9330-4222-CE35-D7F0-0B1FE00176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567D48E6-AF9A-A272-DBAC-67F743F397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A22131AB-E3CD-9266-4EE7-92057AB52C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30688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76AE9-DBAB-BADC-95F0-B01267D6CF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0136736D-7BBC-23A2-47C9-D02FC158A8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DFD0CE1E-E44C-006E-6E7A-C568C941E5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7115085-53CA-0132-5DAF-EBC112ADFA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47333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03359-6C50-3B3F-69DF-AE77F729F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1F789A35-66E6-8622-D481-9C2C10DD46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8332FD70-261D-D38D-E36D-83A4C5BF99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F2A5A16-E027-317B-2019-276F1E1DAF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384190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CE60A-07C0-A384-77D3-B901C6B42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B3FF5E33-D975-4562-D50D-061253E7A9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641FD22F-7A65-C4B5-9E60-705B63A0C0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E305E031-2511-091A-6998-6485A18DDD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41075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B1F80-EEE1-657C-1F5E-E80893E98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0B7995A7-AD08-2970-4C53-75468C7D89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36D68A20-9F43-736B-A99B-9EE684E197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C49BF679-72F6-960B-4F3F-435C20449D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276159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6EFAE1-7A54-DC44-3249-2F4F1AEB8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>
            <a:extLst>
              <a:ext uri="{FF2B5EF4-FFF2-40B4-BE49-F238E27FC236}">
                <a16:creationId xmlns:a16="http://schemas.microsoft.com/office/drawing/2014/main" id="{DFFD571F-8732-1415-FE4B-0A9FEC5B9F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>
            <a:extLst>
              <a:ext uri="{FF2B5EF4-FFF2-40B4-BE49-F238E27FC236}">
                <a16:creationId xmlns:a16="http://schemas.microsoft.com/office/drawing/2014/main" id="{BF2A2BFF-FF67-A9E8-39B0-C750B11913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b="1" dirty="0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360C8F22-5663-876A-9D8A-CE2033AA83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25537-8725-4A13-8BEE-395E38D92F7F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6233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י"ז/שבט/תשפ"ו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113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י"ז/שבט/תשפ"ו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944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י"ז/שבט/תשפ"ו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031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י"ז/שבט/תשפ"ו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01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י"ז/שבט/תשפ"ו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7334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י"ז/שבט/תשפ"ו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3545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י"ז/שבט/תשפ"ו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2474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י"ז/שבט/תשפ"ו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9167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י"ז/שבט/תשפ"ו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139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י"ז/שבט/תשפ"ו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677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C2D9F-8966-4E40-B24B-F4D66135C1D0}" type="datetimeFigureOut">
              <a:rPr lang="he-IL" smtClean="0"/>
              <a:pPr/>
              <a:t>י"ז/שבט/תשפ"ו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56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C2D9F-8966-4E40-B24B-F4D66135C1D0}" type="datetimeFigureOut">
              <a:rPr lang="he-IL" smtClean="0"/>
              <a:pPr/>
              <a:t>י"ז/שבט/תשפ"ו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19CE8-638D-4695-9CFF-D273E3DA2D53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16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af-yomi.com/MediaPage.aspx?id=307943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1386064"/>
            <a:ext cx="8820472" cy="5324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מסכת </a:t>
            </a:r>
            <a:r>
              <a:rPr lang="he-IL" sz="4000" b="1" dirty="0">
                <a:solidFill>
                  <a:srgbClr val="C0504D">
                    <a:lumMod val="75000"/>
                  </a:srgbClr>
                </a:solidFill>
                <a:latin typeface="Calibri"/>
                <a:cs typeface="Arial" panose="020B0604020202020204" pitchFamily="34" charset="0"/>
              </a:rPr>
              <a:t>מגילה</a:t>
            </a:r>
            <a:endParaRPr kumimoji="0" lang="he-IL" sz="40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דף ג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20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דף ב ע"ב (3 שורות מלמטה) – דף ג ע"ב (שורה אחרונה)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20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מצגת עזר ללימוד הדף היומי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800" b="1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בעריכת: הראל שפירא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400" b="1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2400" b="1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2400" b="1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לשמיעת השיעור בליווי המצגת – </a:t>
            </a:r>
            <a:r>
              <a:rPr kumimoji="0" lang="he-IL" sz="2400" b="0" i="0" u="none" strike="noStrike" kern="1200" cap="none" spc="0" normalizeH="0" baseline="0" noProof="0" dirty="0">
                <a:ln>
                  <a:noFill/>
                </a:ln>
                <a:solidFill>
                  <a:srgbClr val="EEECE1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  <a:hlinkClick r:id="rId3"/>
              </a:rPr>
              <a:t>לחץ כאן</a:t>
            </a:r>
            <a:endParaRPr kumimoji="0" lang="he-IL" sz="2400" b="0" i="0" u="none" strike="noStrike" kern="1200" cap="none" spc="0" normalizeH="0" baseline="0" noProof="0" dirty="0">
              <a:ln>
                <a:noFill/>
              </a:ln>
              <a:solidFill>
                <a:srgbClr val="EEECE1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3600" b="1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ליצירת קשר: 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טל': 054-4931075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דוא"ל: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rlshapira@gmail.com</a:t>
            </a:r>
            <a:endParaRPr kumimoji="0" lang="he-IL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012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5D9519-CF49-103A-6FE0-EE3ABE67B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2BD2EE05-4335-ABD8-3E93-D7350138F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5E2939C-7CAE-DC52-89D7-E4A312CD5458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ג עמוד ב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7A4B206A-1F9D-00A9-E4E1-42B0E29CF438}"/>
              </a:ext>
            </a:extLst>
          </p:cNvPr>
          <p:cNvSpPr txBox="1"/>
          <p:nvPr/>
        </p:nvSpPr>
        <p:spPr>
          <a:xfrm>
            <a:off x="323528" y="188640"/>
            <a:ext cx="8424936" cy="59744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אמר רבא: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פשיטא לי,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עבודה ומקרא מגילה - מקרא מגילה עדיף, מדר' יוסי בר </a:t>
            </a:r>
            <a:r>
              <a:rPr lang="he-IL" sz="1600" dirty="0" err="1"/>
              <a:t>חנינא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תלמוד תורה ומקרא מגילה - מקרא מגילה עדיף, </a:t>
            </a:r>
            <a:r>
              <a:rPr lang="he-IL" sz="1600" dirty="0" err="1"/>
              <a:t>מדסמכו</a:t>
            </a:r>
            <a:r>
              <a:rPr lang="he-IL" sz="1600" dirty="0"/>
              <a:t> של בית רבי.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תלמוד תורה ומת מצוה - מת מצוה עדיף, </a:t>
            </a:r>
            <a:r>
              <a:rPr lang="he-IL" sz="1600" dirty="0" err="1"/>
              <a:t>מדתניא</a:t>
            </a:r>
            <a:r>
              <a:rPr lang="he-IL" sz="1600" dirty="0"/>
              <a:t>: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מבטלין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תלמוד תורה להוצאת מת ולהכנסת כלה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עבודה ומת מצוה - מת מצוה עדיף, </a:t>
            </a:r>
            <a:r>
              <a:rPr lang="he-IL" sz="1600" dirty="0" err="1"/>
              <a:t>מ"</a:t>
            </a:r>
            <a:r>
              <a:rPr lang="he-IL" sz="1600" dirty="0" err="1">
                <a:solidFill>
                  <a:srgbClr val="002060"/>
                </a:solidFill>
              </a:rPr>
              <a:t>וּלְאַחֹתו</a:t>
            </a:r>
            <a:r>
              <a:rPr lang="he-IL" sz="1600" dirty="0">
                <a:solidFill>
                  <a:srgbClr val="002060"/>
                </a:solidFill>
              </a:rPr>
              <a:t>ֹ</a:t>
            </a:r>
            <a:r>
              <a:rPr lang="he-IL" sz="1600" dirty="0"/>
              <a:t>" -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  </a:t>
            </a:r>
            <a:r>
              <a:rPr lang="he-IL" sz="1600" dirty="0" err="1"/>
              <a:t>דתניא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"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וּלְאַחֹתו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ֹ" מה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ת''ל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הרי שהיה הולך לשחוט את פסחו ולמול את בנו ושמע שמת לו מת, יכול יטמא?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אמרת: לא יטמא.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יכול כשם שאינו מיטמא לאחותו כך אינו מיטמא למת מצוה?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ת''ל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"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וּלְאַחֹתו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ֹ" - לאחותו הוא דאינו מיטמא אבל מיטמא למת מצוה.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בעי רבא: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מקרא מגילה ומת מצוה - הי </a:t>
            </a:r>
            <a:r>
              <a:rPr lang="he-IL" sz="1600" dirty="0" err="1"/>
              <a:t>מינייהו</a:t>
            </a:r>
            <a:r>
              <a:rPr lang="he-IL" sz="1600" dirty="0"/>
              <a:t> עדיף?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מקרא מגילה עדיף משום פרסומי </a:t>
            </a:r>
            <a:r>
              <a:rPr lang="he-IL" sz="1600" dirty="0" err="1"/>
              <a:t>ניסא</a:t>
            </a:r>
            <a:r>
              <a:rPr lang="he-IL" sz="1600" dirty="0"/>
              <a:t> או </a:t>
            </a:r>
            <a:r>
              <a:rPr lang="he-IL" sz="1600" dirty="0" err="1"/>
              <a:t>דלמא</a:t>
            </a:r>
            <a:r>
              <a:rPr lang="he-IL" sz="1600" dirty="0"/>
              <a:t> מת מצוה עדיף משום כבוד הבריות?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בתר </a:t>
            </a:r>
            <a:r>
              <a:rPr lang="he-IL" sz="1600" dirty="0" err="1"/>
              <a:t>דבעיא</a:t>
            </a:r>
            <a:r>
              <a:rPr lang="he-IL" sz="1600" dirty="0"/>
              <a:t> הדר פשטה: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מת מצוה עדיף,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דאמר</a:t>
            </a:r>
            <a:r>
              <a:rPr lang="he-IL" sz="1600" dirty="0"/>
              <a:t> מר: גדול כבוד הבריות שדוחה את לא תעשה שבתורה.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6128912C-6415-4CF0-646D-B4661051BC82}"/>
              </a:ext>
            </a:extLst>
          </p:cNvPr>
          <p:cNvSpPr txBox="1"/>
          <p:nvPr/>
        </p:nvSpPr>
        <p:spPr>
          <a:xfrm>
            <a:off x="323528" y="3140968"/>
            <a:ext cx="158417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200" dirty="0">
                <a:solidFill>
                  <a:srgbClr val="00B050"/>
                </a:solidFill>
              </a:rPr>
              <a:t>עבודה &lt; מגילה</a:t>
            </a:r>
          </a:p>
          <a:p>
            <a:pPr algn="ctr"/>
            <a:r>
              <a:rPr lang="he-IL" sz="1200" dirty="0">
                <a:solidFill>
                  <a:srgbClr val="00B050"/>
                </a:solidFill>
              </a:rPr>
              <a:t>ת"ת &lt; מגילה</a:t>
            </a:r>
          </a:p>
          <a:p>
            <a:pPr algn="ctr"/>
            <a:r>
              <a:rPr lang="he-IL" sz="1200" dirty="0">
                <a:solidFill>
                  <a:srgbClr val="00B050"/>
                </a:solidFill>
              </a:rPr>
              <a:t>ת"ת &lt; מת מצוה</a:t>
            </a:r>
          </a:p>
          <a:p>
            <a:pPr algn="ctr"/>
            <a:r>
              <a:rPr lang="he-IL" sz="1200" dirty="0">
                <a:solidFill>
                  <a:srgbClr val="00B050"/>
                </a:solidFill>
              </a:rPr>
              <a:t>עבודה &lt; מת מצוה</a:t>
            </a:r>
          </a:p>
          <a:p>
            <a:pPr algn="ctr"/>
            <a:endParaRPr lang="he-IL" sz="1200" dirty="0">
              <a:solidFill>
                <a:srgbClr val="00B050"/>
              </a:solidFill>
            </a:endParaRPr>
          </a:p>
          <a:p>
            <a:pPr algn="ctr"/>
            <a:r>
              <a:rPr lang="he-IL" sz="1200" dirty="0">
                <a:solidFill>
                  <a:srgbClr val="00B050"/>
                </a:solidFill>
              </a:rPr>
              <a:t>מגילה &lt;?&gt; מת מצוה</a:t>
            </a:r>
          </a:p>
        </p:txBody>
      </p:sp>
    </p:spTree>
    <p:extLst>
      <p:ext uri="{BB962C8B-B14F-4D97-AF65-F5344CB8AC3E}">
        <p14:creationId xmlns:p14="http://schemas.microsoft.com/office/powerpoint/2010/main" val="3146633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A9AB8-C42D-26F6-8A0A-5E6507074C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2D9061D4-0938-34EC-3084-20D435FD05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128D52-26B4-5354-73CF-5300F4BA1311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ג עמוד ב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115ADF0F-2D7C-BC5D-B229-5EA5FA7A1525}"/>
              </a:ext>
            </a:extLst>
          </p:cNvPr>
          <p:cNvSpPr txBox="1"/>
          <p:nvPr/>
        </p:nvSpPr>
        <p:spPr>
          <a:xfrm>
            <a:off x="251520" y="82104"/>
            <a:ext cx="8136904" cy="66225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/>
              <a:t>גופא: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א''ר</a:t>
            </a:r>
            <a:r>
              <a:rPr lang="he-IL" sz="1500" dirty="0"/>
              <a:t> יהושע בן לוי: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כרך וכל הסמוך לו וכל הנראה עמו - נדון ככרך.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500" dirty="0"/>
              <a:t>       תנא: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 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סמוך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אע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''פ שאינו נראה, נראה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אע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''פ שאינו סמוך. </a:t>
            </a:r>
          </a:p>
          <a:p>
            <a:pPr>
              <a:lnSpc>
                <a:spcPct val="120000"/>
              </a:lnSpc>
            </a:pPr>
            <a:endParaRPr lang="he-IL" sz="300" dirty="0"/>
          </a:p>
          <a:p>
            <a:pPr>
              <a:lnSpc>
                <a:spcPct val="120000"/>
              </a:lnSpc>
            </a:pPr>
            <a:r>
              <a:rPr lang="he-IL" sz="1500" dirty="0"/>
              <a:t>       </a:t>
            </a:r>
            <a:r>
              <a:rPr lang="he-IL" sz="1500" dirty="0" err="1"/>
              <a:t>בשלמא</a:t>
            </a:r>
            <a:r>
              <a:rPr lang="he-IL" sz="1500" dirty="0"/>
              <a:t> נראה </a:t>
            </a:r>
            <a:r>
              <a:rPr lang="he-IL" sz="1500" dirty="0" err="1"/>
              <a:t>אע</a:t>
            </a:r>
            <a:r>
              <a:rPr lang="he-IL" sz="1500" dirty="0"/>
              <a:t>''פ שאינו סמוך - משכחת לה כגון </a:t>
            </a:r>
            <a:r>
              <a:rPr lang="he-IL" sz="1500" dirty="0" err="1"/>
              <a:t>דיתבה</a:t>
            </a:r>
            <a:r>
              <a:rPr lang="he-IL" sz="1500" dirty="0"/>
              <a:t> בראש ההר,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  אלא סמוך </a:t>
            </a:r>
            <a:r>
              <a:rPr lang="he-IL" sz="1500" dirty="0" err="1"/>
              <a:t>אע</a:t>
            </a:r>
            <a:r>
              <a:rPr lang="he-IL" sz="1500" dirty="0"/>
              <a:t>''פ שאינו נראה - היכי משכחת לה?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  </a:t>
            </a:r>
            <a:r>
              <a:rPr lang="he-IL" sz="1500" dirty="0" err="1"/>
              <a:t>א''ר</a:t>
            </a:r>
            <a:r>
              <a:rPr lang="he-IL" sz="1500" dirty="0"/>
              <a:t> ירמיה: שיושבת בנחל.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וא</a:t>
            </a:r>
            <a:r>
              <a:rPr lang="he-IL" sz="1500" dirty="0"/>
              <a:t>''ר יהושע בן לוי: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כרך שישב ולבסוף הוקף - נדון ככפר.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מ''ט</a:t>
            </a:r>
            <a:r>
              <a:rPr lang="he-IL" sz="1500" dirty="0"/>
              <a:t>? </a:t>
            </a:r>
            <a:r>
              <a:rPr lang="he-IL" sz="1500" dirty="0" err="1"/>
              <a:t>דכתיב</a:t>
            </a:r>
            <a:r>
              <a:rPr lang="he-IL" sz="1500" dirty="0"/>
              <a:t>: "</a:t>
            </a:r>
            <a:r>
              <a:rPr lang="he-IL" sz="1500" dirty="0">
                <a:solidFill>
                  <a:srgbClr val="002060"/>
                </a:solidFill>
              </a:rPr>
              <a:t>וְאִישׁ כִּי </a:t>
            </a:r>
            <a:r>
              <a:rPr lang="he-IL" sz="1500" dirty="0" err="1">
                <a:solidFill>
                  <a:srgbClr val="002060"/>
                </a:solidFill>
              </a:rPr>
              <a:t>יִמְכֹּר</a:t>
            </a:r>
            <a:r>
              <a:rPr lang="he-IL" sz="1500" dirty="0">
                <a:solidFill>
                  <a:srgbClr val="002060"/>
                </a:solidFill>
              </a:rPr>
              <a:t> בֵּית מוֹשַׁב עִיר חוֹמָה</a:t>
            </a:r>
            <a:r>
              <a:rPr lang="he-IL" sz="1500" dirty="0"/>
              <a:t>" - שהוקף ולבסוף ישב ולא שישב ולבסוף הוקף.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500" dirty="0"/>
              <a:t>ואמר </a:t>
            </a:r>
            <a:r>
              <a:rPr lang="he-IL" sz="1500" dirty="0" err="1"/>
              <a:t>ריב''ל</a:t>
            </a:r>
            <a:r>
              <a:rPr lang="he-IL" sz="15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כרך שאין בו עשרה </a:t>
            </a:r>
            <a:r>
              <a:rPr lang="he-IL" sz="1500" dirty="0" err="1"/>
              <a:t>בטלנין</a:t>
            </a:r>
            <a:r>
              <a:rPr lang="he-IL" sz="1500" dirty="0"/>
              <a:t> - נדון ככפר.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מאי </a:t>
            </a:r>
            <a:r>
              <a:rPr lang="he-IL" sz="1500" dirty="0" err="1"/>
              <a:t>קמ</a:t>
            </a:r>
            <a:r>
              <a:rPr lang="he-IL" sz="1500" dirty="0"/>
              <a:t>''ל? </a:t>
            </a:r>
            <a:r>
              <a:rPr lang="he-IL" sz="1500" dirty="0" err="1"/>
              <a:t>תנינא</a:t>
            </a:r>
            <a:r>
              <a:rPr lang="he-IL" sz="1500" dirty="0"/>
              <a:t>: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איזו היא עיר גדולה? כל שיש בה עשרה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בטלנין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, פחות מכאן - הרי זה כפר</a:t>
            </a:r>
            <a:r>
              <a:rPr lang="he-IL" sz="1500" dirty="0"/>
              <a:t>!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כרך </a:t>
            </a:r>
            <a:r>
              <a:rPr lang="he-IL" sz="1500" dirty="0" err="1"/>
              <a:t>איצטריך</a:t>
            </a:r>
            <a:r>
              <a:rPr lang="he-IL" sz="1500" dirty="0"/>
              <a:t> ליה </a:t>
            </a:r>
            <a:r>
              <a:rPr lang="he-IL" sz="1500" dirty="0" err="1"/>
              <a:t>אע</a:t>
            </a:r>
            <a:r>
              <a:rPr lang="he-IL" sz="1500" dirty="0"/>
              <a:t>''ג </a:t>
            </a:r>
            <a:r>
              <a:rPr lang="he-IL" sz="1500" dirty="0" err="1"/>
              <a:t>דמיקלעי</a:t>
            </a:r>
            <a:r>
              <a:rPr lang="he-IL" sz="1500" dirty="0"/>
              <a:t> ליה מעלמא.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500" dirty="0"/>
              <a:t>ואמר </a:t>
            </a:r>
            <a:r>
              <a:rPr lang="he-IL" sz="1500" dirty="0" err="1"/>
              <a:t>ריב''ל</a:t>
            </a:r>
            <a:r>
              <a:rPr lang="he-IL" sz="15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כרך שחרב ולבסוף ישב - נדון ככרך.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מאי חרב? </a:t>
            </a:r>
          </a:p>
          <a:p>
            <a:pPr>
              <a:lnSpc>
                <a:spcPct val="120000"/>
              </a:lnSpc>
            </a:pPr>
            <a:r>
              <a:rPr lang="he-IL" sz="1500" dirty="0" err="1"/>
              <a:t>אילימא</a:t>
            </a:r>
            <a:r>
              <a:rPr lang="he-IL" sz="1500" dirty="0"/>
              <a:t> חרבו חומותיו - ישב אין, לא ישב לא? והא תניא: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רבי אליעזר בר יוסי אומר: "אֲשֶׁר </a:t>
            </a:r>
            <a:r>
              <a:rPr lang="he-IL" sz="1500" dirty="0" err="1">
                <a:solidFill>
                  <a:srgbClr val="F79646">
                    <a:lumMod val="50000"/>
                  </a:srgbClr>
                </a:solidFill>
              </a:rPr>
              <a:t>לוא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חֹמָה"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אף על פי שאין לו עכשיו והיה לו קודם לכן</a:t>
            </a:r>
            <a:r>
              <a:rPr lang="he-IL" sz="1500" dirty="0"/>
              <a:t>!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אלא מאי חרב? שחרב מעשרה </a:t>
            </a:r>
            <a:r>
              <a:rPr lang="he-IL" sz="1500" dirty="0" err="1"/>
              <a:t>בטלנין</a:t>
            </a:r>
            <a:r>
              <a:rPr lang="he-IL" sz="1500" dirty="0"/>
              <a:t>.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9C18BCBE-C403-4AA0-B0DC-AE74DA24B974}"/>
              </a:ext>
            </a:extLst>
          </p:cNvPr>
          <p:cNvSpPr txBox="1"/>
          <p:nvPr/>
        </p:nvSpPr>
        <p:spPr>
          <a:xfrm>
            <a:off x="8279920" y="395786"/>
            <a:ext cx="576064" cy="48782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500" dirty="0"/>
              <a:t>①</a:t>
            </a:r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2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500" dirty="0"/>
          </a:p>
          <a:p>
            <a:endParaRPr lang="he-IL" sz="1400" dirty="0"/>
          </a:p>
          <a:p>
            <a:endParaRPr lang="he-IL" sz="1500" dirty="0"/>
          </a:p>
          <a:p>
            <a:r>
              <a:rPr lang="he-IL" sz="1500" dirty="0"/>
              <a:t>②</a:t>
            </a:r>
          </a:p>
          <a:p>
            <a:endParaRPr lang="he-IL" sz="1500" dirty="0"/>
          </a:p>
          <a:p>
            <a:endParaRPr lang="he-IL" sz="2000" dirty="0"/>
          </a:p>
          <a:p>
            <a:endParaRPr lang="he-IL" sz="1600" dirty="0"/>
          </a:p>
          <a:p>
            <a:r>
              <a:rPr lang="he-IL" sz="1500" dirty="0"/>
              <a:t>③</a:t>
            </a:r>
          </a:p>
          <a:p>
            <a:endParaRPr lang="he-IL" sz="1500" dirty="0"/>
          </a:p>
          <a:p>
            <a:endParaRPr lang="he-IL" sz="1500" dirty="0"/>
          </a:p>
          <a:p>
            <a:endParaRPr lang="he-IL" sz="2400" dirty="0"/>
          </a:p>
          <a:p>
            <a:endParaRPr lang="he-IL" sz="1500" dirty="0"/>
          </a:p>
          <a:p>
            <a:r>
              <a:rPr lang="he-IL" sz="1500" dirty="0"/>
              <a:t>④</a:t>
            </a:r>
          </a:p>
        </p:txBody>
      </p:sp>
    </p:spTree>
    <p:extLst>
      <p:ext uri="{BB962C8B-B14F-4D97-AF65-F5344CB8AC3E}">
        <p14:creationId xmlns:p14="http://schemas.microsoft.com/office/powerpoint/2010/main" val="617156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675" y="116632"/>
            <a:ext cx="4438650" cy="10382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4016" y="2915647"/>
            <a:ext cx="8820472" cy="36317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rgbClr val="C0504D">
                    <a:lumMod val="75000"/>
                  </a:srgbClr>
                </a:solidFill>
              </a:rPr>
              <a:t>דף ב ע"ב (3 שורות מלמטה) – דף ג ע"ב (שורה אחרונה)</a:t>
            </a: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24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r>
              <a:rPr lang="he-IL" sz="2400" b="1" dirty="0">
                <a:solidFill>
                  <a:srgbClr val="00B050"/>
                </a:solidFill>
              </a:rPr>
              <a:t>להתראות בדף ד</a:t>
            </a:r>
          </a:p>
          <a:p>
            <a:pPr algn="ctr"/>
            <a:endParaRPr lang="he-IL" sz="20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pPr algn="ctr"/>
            <a:endParaRPr lang="he-IL" sz="3600" b="1" dirty="0">
              <a:solidFill>
                <a:srgbClr val="C0504D">
                  <a:lumMod val="75000"/>
                </a:srgbClr>
              </a:solidFill>
            </a:endParaRPr>
          </a:p>
          <a:p>
            <a:r>
              <a:rPr lang="he-IL" sz="1400" dirty="0"/>
              <a:t>ליצירת קשר: </a:t>
            </a:r>
          </a:p>
          <a:p>
            <a:r>
              <a:rPr lang="he-IL" sz="1400" dirty="0"/>
              <a:t>טל': 054-4931075</a:t>
            </a:r>
            <a:endParaRPr lang="en-US" sz="1400" dirty="0"/>
          </a:p>
          <a:p>
            <a:r>
              <a:rPr lang="he-IL" sz="1400" dirty="0"/>
              <a:t>דוא"ל: </a:t>
            </a:r>
            <a:r>
              <a:rPr lang="en-US" sz="1400" dirty="0"/>
              <a:t>rlshapira@gmail.com</a:t>
            </a:r>
            <a:endParaRPr lang="he-IL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6E679-A7EC-45BA-8925-0D1259BA82A3}"/>
              </a:ext>
            </a:extLst>
          </p:cNvPr>
          <p:cNvSpPr txBox="1"/>
          <p:nvPr/>
        </p:nvSpPr>
        <p:spPr>
          <a:xfrm>
            <a:off x="8159148" y="2844246"/>
            <a:ext cx="3012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b="1" dirty="0"/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1042437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93AE2-DDAC-B908-126C-B89A7650F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1445C39-2F29-7617-23C7-D713579690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30EC701-C1E5-7811-D36B-D6276D8A5CC2}"/>
              </a:ext>
            </a:extLst>
          </p:cNvPr>
          <p:cNvSpPr txBox="1"/>
          <p:nvPr/>
        </p:nvSpPr>
        <p:spPr>
          <a:xfrm>
            <a:off x="2555776" y="1706776"/>
            <a:ext cx="5931700" cy="427386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700" dirty="0"/>
              <a:t>ואמר רבי ירמיה </a:t>
            </a:r>
            <a:r>
              <a:rPr lang="he-IL" sz="1700" dirty="0" err="1"/>
              <a:t>ואיתימא</a:t>
            </a:r>
            <a:r>
              <a:rPr lang="he-IL" sz="1700" dirty="0"/>
              <a:t> רבי </a:t>
            </a:r>
            <a:r>
              <a:rPr lang="he-IL" sz="1700" dirty="0" err="1"/>
              <a:t>חייא</a:t>
            </a:r>
            <a:r>
              <a:rPr lang="he-IL" sz="1700" dirty="0"/>
              <a:t> בר אבא:</a:t>
            </a:r>
          </a:p>
          <a:p>
            <a:pPr>
              <a:lnSpc>
                <a:spcPct val="120000"/>
              </a:lnSpc>
            </a:pPr>
            <a:r>
              <a:rPr lang="he-IL" sz="1700" dirty="0" err="1"/>
              <a:t>מנצפ</a:t>
            </a:r>
            <a:r>
              <a:rPr lang="he-IL" sz="1700" dirty="0"/>
              <a:t>''ך - צופים אמרום. 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sz="1700" dirty="0" err="1"/>
              <a:t>ותסברא</a:t>
            </a:r>
            <a:r>
              <a:rPr lang="he-IL" sz="17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והכתיב: "</a:t>
            </a:r>
            <a:r>
              <a:rPr lang="he-IL" sz="1700" dirty="0">
                <a:solidFill>
                  <a:srgbClr val="002060"/>
                </a:solidFill>
              </a:rPr>
              <a:t>אֵלֶּה </a:t>
            </a:r>
            <a:r>
              <a:rPr lang="he-IL" sz="1700" dirty="0" err="1">
                <a:solidFill>
                  <a:srgbClr val="002060"/>
                </a:solidFill>
              </a:rPr>
              <a:t>הַמִּצְוֺת</a:t>
            </a:r>
            <a:r>
              <a:rPr lang="he-IL" sz="1700" dirty="0"/>
              <a:t>" - שאין נביא רשאי לחדש דבר מעתה.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ועוד: האמר רב </a:t>
            </a:r>
            <a:r>
              <a:rPr lang="he-IL" sz="1700" dirty="0" err="1"/>
              <a:t>חסדא</a:t>
            </a:r>
            <a:r>
              <a:rPr lang="he-IL" sz="1700" dirty="0"/>
              <a:t>: </a:t>
            </a:r>
            <a:r>
              <a:rPr lang="he-IL" sz="1700" dirty="0" err="1"/>
              <a:t>מ''ם</a:t>
            </a:r>
            <a:r>
              <a:rPr lang="he-IL" sz="1700" dirty="0"/>
              <a:t> </a:t>
            </a:r>
            <a:r>
              <a:rPr lang="he-IL" sz="1700" dirty="0" err="1"/>
              <a:t>וסמ</a:t>
            </a:r>
            <a:r>
              <a:rPr lang="he-IL" sz="1700" dirty="0"/>
              <a:t>''ך שבלוחות בנס היו </a:t>
            </a:r>
            <a:r>
              <a:rPr lang="he-IL" sz="1700" dirty="0" err="1"/>
              <a:t>עומדין</a:t>
            </a:r>
            <a:r>
              <a:rPr lang="he-IL" sz="1700" dirty="0"/>
              <a:t>!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700" dirty="0"/>
              <a:t>אין, מהוה הוו,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ולא הוו ידעי הי באמצע תיבה והי בסוף תיבה, </a:t>
            </a:r>
          </a:p>
          <a:p>
            <a:pPr>
              <a:lnSpc>
                <a:spcPct val="120000"/>
              </a:lnSpc>
            </a:pPr>
            <a:r>
              <a:rPr lang="he-IL" sz="1700" dirty="0"/>
              <a:t>ואתו צופים </a:t>
            </a:r>
            <a:r>
              <a:rPr lang="he-IL" sz="1700" dirty="0" err="1"/>
              <a:t>ותקינו</a:t>
            </a:r>
            <a:r>
              <a:rPr lang="he-IL" sz="1700" dirty="0"/>
              <a:t> </a:t>
            </a:r>
            <a:r>
              <a:rPr lang="he-IL" sz="1700" dirty="0" err="1"/>
              <a:t>פתוחין</a:t>
            </a:r>
            <a:r>
              <a:rPr lang="he-IL" sz="1700" dirty="0"/>
              <a:t> באמצע תיבה </a:t>
            </a:r>
            <a:r>
              <a:rPr lang="he-IL" sz="1700" dirty="0" err="1"/>
              <a:t>וסתומין</a:t>
            </a:r>
            <a:r>
              <a:rPr lang="he-IL" sz="1700" dirty="0"/>
              <a:t> בסוף תיבה. </a:t>
            </a:r>
          </a:p>
          <a:p>
            <a:pPr>
              <a:lnSpc>
                <a:spcPct val="120000"/>
              </a:lnSpc>
            </a:pPr>
            <a:endParaRPr lang="he-IL" sz="2000" dirty="0"/>
          </a:p>
          <a:p>
            <a:pPr>
              <a:lnSpc>
                <a:spcPct val="120000"/>
              </a:lnSpc>
            </a:pPr>
            <a:r>
              <a:rPr lang="he-IL" sz="1700" dirty="0"/>
              <a:t>סוף סוף "</a:t>
            </a:r>
            <a:r>
              <a:rPr lang="he-IL" sz="1700" dirty="0">
                <a:solidFill>
                  <a:srgbClr val="002060"/>
                </a:solidFill>
              </a:rPr>
              <a:t>אֵלֶּה </a:t>
            </a:r>
            <a:r>
              <a:rPr lang="he-IL" sz="1700" dirty="0" err="1">
                <a:solidFill>
                  <a:srgbClr val="002060"/>
                </a:solidFill>
              </a:rPr>
              <a:t>הַמִּצְוֺת</a:t>
            </a:r>
            <a:r>
              <a:rPr lang="he-IL" sz="1700" dirty="0"/>
              <a:t>" - שאין נביא רשאי לחדש דבר מעתה! </a:t>
            </a:r>
          </a:p>
          <a:p>
            <a:pPr>
              <a:lnSpc>
                <a:spcPct val="120000"/>
              </a:lnSpc>
            </a:pPr>
            <a:endParaRPr lang="he-IL" sz="1000" dirty="0"/>
          </a:p>
          <a:p>
            <a:pPr>
              <a:lnSpc>
                <a:spcPct val="120000"/>
              </a:lnSpc>
            </a:pPr>
            <a:r>
              <a:rPr lang="he-IL" sz="1700" dirty="0"/>
              <a:t>אלא שכחום וחזרו ויסדום.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99C638-17B3-CB3A-AEB7-018489D7689B}"/>
              </a:ext>
            </a:extLst>
          </p:cNvPr>
          <p:cNvSpPr txBox="1"/>
          <p:nvPr/>
        </p:nvSpPr>
        <p:spPr>
          <a:xfrm>
            <a:off x="-396552" y="35330"/>
            <a:ext cx="309634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ב עמוד ב - דף ג עמוד א</a:t>
            </a:r>
          </a:p>
        </p:txBody>
      </p:sp>
      <p:sp>
        <p:nvSpPr>
          <p:cNvPr id="3" name="חץ: שמאלה 2">
            <a:extLst>
              <a:ext uri="{FF2B5EF4-FFF2-40B4-BE49-F238E27FC236}">
                <a16:creationId xmlns:a16="http://schemas.microsoft.com/office/drawing/2014/main" id="{4420BF1A-F940-2252-BA59-1E1C01AEBBA1}"/>
              </a:ext>
            </a:extLst>
          </p:cNvPr>
          <p:cNvSpPr/>
          <p:nvPr/>
        </p:nvSpPr>
        <p:spPr>
          <a:xfrm>
            <a:off x="251520" y="6110880"/>
            <a:ext cx="936104" cy="360040"/>
          </a:xfrm>
          <a:prstGeom prst="lef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הסבר מלבני מעוגל 6">
            <a:extLst>
              <a:ext uri="{FF2B5EF4-FFF2-40B4-BE49-F238E27FC236}">
                <a16:creationId xmlns:a16="http://schemas.microsoft.com/office/drawing/2014/main" id="{60072E86-3B5E-7C73-184C-A6A20225DF2C}"/>
              </a:ext>
            </a:extLst>
          </p:cNvPr>
          <p:cNvSpPr/>
          <p:nvPr/>
        </p:nvSpPr>
        <p:spPr>
          <a:xfrm>
            <a:off x="2670760" y="332656"/>
            <a:ext cx="5861680" cy="1080120"/>
          </a:xfrm>
          <a:prstGeom prst="wedgeRoundRectCallout">
            <a:avLst>
              <a:gd name="adj1" fmla="val 53871"/>
              <a:gd name="adj2" fmla="val -48210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600" dirty="0">
                <a:solidFill>
                  <a:schemeClr val="tx1"/>
                </a:solidFill>
              </a:rPr>
              <a:t>...</a:t>
            </a:r>
            <a:r>
              <a:rPr lang="he-IL" sz="1600" dirty="0" err="1">
                <a:solidFill>
                  <a:schemeClr val="tx1"/>
                </a:solidFill>
              </a:rPr>
              <a:t>דאמר</a:t>
            </a:r>
            <a:r>
              <a:rPr lang="he-IL" sz="1600" dirty="0">
                <a:solidFill>
                  <a:schemeClr val="tx1"/>
                </a:solidFill>
              </a:rPr>
              <a:t> רבי יהושע בן לוי: כרך וכל הסמוך לו וכל הנראה עמו נידון ככרך.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chemeClr val="tx1"/>
                </a:solidFill>
              </a:rPr>
              <a:t> עד כמה?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chemeClr val="tx1"/>
                </a:solidFill>
              </a:rPr>
              <a:t>אמר רבי ירמיה </a:t>
            </a:r>
            <a:r>
              <a:rPr lang="he-IL" sz="1600" dirty="0" err="1">
                <a:solidFill>
                  <a:schemeClr val="tx1"/>
                </a:solidFill>
              </a:rPr>
              <a:t>ואיתימא</a:t>
            </a:r>
            <a:r>
              <a:rPr lang="he-IL" sz="1600" dirty="0">
                <a:solidFill>
                  <a:schemeClr val="tx1"/>
                </a:solidFill>
              </a:rPr>
              <a:t> רבי </a:t>
            </a:r>
            <a:r>
              <a:rPr lang="he-IL" sz="1600" dirty="0" err="1">
                <a:solidFill>
                  <a:schemeClr val="tx1"/>
                </a:solidFill>
              </a:rPr>
              <a:t>חייא</a:t>
            </a:r>
            <a:r>
              <a:rPr lang="he-IL" sz="1600" dirty="0">
                <a:solidFill>
                  <a:schemeClr val="tx1"/>
                </a:solidFill>
              </a:rPr>
              <a:t> בר אבא: </a:t>
            </a:r>
            <a:r>
              <a:rPr lang="he-IL" sz="1600" dirty="0" err="1">
                <a:solidFill>
                  <a:schemeClr val="tx1"/>
                </a:solidFill>
              </a:rPr>
              <a:t>כמחמתן</a:t>
            </a:r>
            <a:r>
              <a:rPr lang="he-IL" sz="1600" dirty="0">
                <a:solidFill>
                  <a:schemeClr val="tx1"/>
                </a:solidFill>
              </a:rPr>
              <a:t> </a:t>
            </a:r>
            <a:r>
              <a:rPr lang="he-IL" sz="1600" dirty="0" err="1">
                <a:solidFill>
                  <a:schemeClr val="tx1"/>
                </a:solidFill>
              </a:rPr>
              <a:t>לטבריא</a:t>
            </a:r>
            <a:r>
              <a:rPr lang="he-IL" sz="1600" dirty="0">
                <a:solidFill>
                  <a:schemeClr val="tx1"/>
                </a:solidFill>
              </a:rPr>
              <a:t> מיל. </a:t>
            </a:r>
          </a:p>
        </p:txBody>
      </p:sp>
      <p:sp>
        <p:nvSpPr>
          <p:cNvPr id="7" name="TextBox 5">
            <a:extLst>
              <a:ext uri="{FF2B5EF4-FFF2-40B4-BE49-F238E27FC236}">
                <a16:creationId xmlns:a16="http://schemas.microsoft.com/office/drawing/2014/main" id="{3BE22203-7ECB-BF8F-7BF4-DB5F74F0A800}"/>
              </a:ext>
            </a:extLst>
          </p:cNvPr>
          <p:cNvSpPr txBox="1"/>
          <p:nvPr/>
        </p:nvSpPr>
        <p:spPr>
          <a:xfrm>
            <a:off x="8398256" y="3429580"/>
            <a:ext cx="576064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ע"א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70515935-DA8F-53C4-9567-63E0BF396FBE}"/>
              </a:ext>
            </a:extLst>
          </p:cNvPr>
          <p:cNvSpPr txBox="1"/>
          <p:nvPr/>
        </p:nvSpPr>
        <p:spPr>
          <a:xfrm>
            <a:off x="8604448" y="1052736"/>
            <a:ext cx="360040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①</a:t>
            </a:r>
          </a:p>
          <a:p>
            <a:endParaRPr lang="he-IL" sz="1400" dirty="0"/>
          </a:p>
          <a:p>
            <a:endParaRPr lang="he-IL" sz="2000" dirty="0"/>
          </a:p>
          <a:p>
            <a:r>
              <a:rPr lang="he-IL" sz="1400" dirty="0"/>
              <a:t>②</a:t>
            </a:r>
          </a:p>
          <a:p>
            <a:endParaRPr lang="he-IL" sz="1400" dirty="0"/>
          </a:p>
          <a:p>
            <a:endParaRPr lang="he-IL" sz="1400" dirty="0"/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1DBA6263-1659-72B4-07E9-EE39EF7A9E56}"/>
              </a:ext>
            </a:extLst>
          </p:cNvPr>
          <p:cNvSpPr txBox="1"/>
          <p:nvPr/>
        </p:nvSpPr>
        <p:spPr>
          <a:xfrm>
            <a:off x="8521594" y="3095594"/>
            <a:ext cx="144016" cy="7540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①</a:t>
            </a:r>
          </a:p>
          <a:p>
            <a:endParaRPr lang="he-IL" sz="1000" dirty="0"/>
          </a:p>
          <a:p>
            <a:r>
              <a:rPr lang="he-IL" sz="1100" dirty="0"/>
              <a:t>②</a:t>
            </a:r>
          </a:p>
          <a:p>
            <a:endParaRPr lang="he-IL" sz="1100" dirty="0"/>
          </a:p>
        </p:txBody>
      </p:sp>
    </p:spTree>
    <p:extLst>
      <p:ext uri="{BB962C8B-B14F-4D97-AF65-F5344CB8AC3E}">
        <p14:creationId xmlns:p14="http://schemas.microsoft.com/office/powerpoint/2010/main" val="3558544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C02F8-D63A-FB69-71A1-6B3240441B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3A5193CB-D309-8829-0B98-D504DE3277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BE9CB0E-3CCC-8AB8-7DAB-E8FCB0FB6AFC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ג עמוד א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FD3C9AD9-FD3C-663B-6C8F-E150C66686A6}"/>
              </a:ext>
            </a:extLst>
          </p:cNvPr>
          <p:cNvSpPr txBox="1"/>
          <p:nvPr/>
        </p:nvSpPr>
        <p:spPr>
          <a:xfrm>
            <a:off x="251520" y="44624"/>
            <a:ext cx="8244424" cy="67131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 err="1"/>
              <a:t>וא</a:t>
            </a:r>
            <a:r>
              <a:rPr lang="he-IL" sz="1600" dirty="0"/>
              <a:t>''ר ירמיה </a:t>
            </a:r>
            <a:r>
              <a:rPr lang="he-IL" sz="1600" dirty="0" err="1"/>
              <a:t>ואיתימא</a:t>
            </a:r>
            <a:r>
              <a:rPr lang="he-IL" sz="1600" dirty="0"/>
              <a:t> רבי </a:t>
            </a:r>
            <a:r>
              <a:rPr lang="he-IL" sz="1600" dirty="0" err="1"/>
              <a:t>חייא</a:t>
            </a:r>
            <a:r>
              <a:rPr lang="he-IL" sz="1600" dirty="0"/>
              <a:t> בר אבא: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תרגום של </a:t>
            </a:r>
            <a:r>
              <a:rPr lang="he-IL" sz="1600" b="1" dirty="0">
                <a:solidFill>
                  <a:srgbClr val="7030A0"/>
                </a:solidFill>
              </a:rPr>
              <a:t>תורה</a:t>
            </a:r>
            <a:r>
              <a:rPr lang="he-IL" sz="1600" dirty="0"/>
              <a:t> -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אונקלוס הגר אמרו מפי ר' אליעזר ור' יהושע.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תרגום של </a:t>
            </a:r>
            <a:r>
              <a:rPr lang="he-IL" sz="1600" b="1" dirty="0">
                <a:solidFill>
                  <a:srgbClr val="7030A0"/>
                </a:solidFill>
              </a:rPr>
              <a:t>נביאים</a:t>
            </a:r>
            <a:r>
              <a:rPr lang="he-IL" sz="1600" dirty="0"/>
              <a:t> -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יונתן בן עוזיאל אמרו מפי חגי זכריה ומלאכי,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ונזדעזעה</a:t>
            </a:r>
            <a:r>
              <a:rPr lang="he-IL" sz="1600" dirty="0"/>
              <a:t> ארץ ישראל ארבע מאות פרסה על ארבע מאות פרסה.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יצתה</a:t>
            </a:r>
            <a:r>
              <a:rPr lang="he-IL" sz="1600" dirty="0"/>
              <a:t> בת קול ואמרה: מי הוא זה שגילה </a:t>
            </a:r>
            <a:r>
              <a:rPr lang="he-IL" sz="1600" dirty="0" err="1"/>
              <a:t>סתריי</a:t>
            </a:r>
            <a:r>
              <a:rPr lang="he-IL" sz="1600" dirty="0"/>
              <a:t> לבני אדם?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עמד יונתן בן עוזיאל על רגליו ואמר: אני הוא שגליתי </a:t>
            </a:r>
            <a:r>
              <a:rPr lang="he-IL" sz="1600" dirty="0" err="1"/>
              <a:t>סתריך</a:t>
            </a:r>
            <a:r>
              <a:rPr lang="he-IL" sz="1600" dirty="0"/>
              <a:t> לבני אדם, גלוי וידוע לפניך שלא לכבודי עשיתי ולא לכבוד בית אבא אלא לכבודך עשיתי שלא ירבו מחלוקת בישראל.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ועוד ביקש לגלות תרגום של </a:t>
            </a:r>
            <a:r>
              <a:rPr lang="he-IL" sz="1600" b="1" dirty="0">
                <a:solidFill>
                  <a:srgbClr val="7030A0"/>
                </a:solidFill>
              </a:rPr>
              <a:t>כתובים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יצתה</a:t>
            </a:r>
            <a:r>
              <a:rPr lang="he-IL" sz="1600" dirty="0"/>
              <a:t> בת קול ואמרה לו: דייך.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מ"ט? משום דאית ביה קץ משיח.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ותרגום של תורה אונקלוס הגר אמרו?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והא אמר רב </a:t>
            </a:r>
            <a:r>
              <a:rPr lang="he-IL" sz="1600" dirty="0" err="1"/>
              <a:t>איקא</a:t>
            </a:r>
            <a:r>
              <a:rPr lang="he-IL" sz="1600" dirty="0"/>
              <a:t> בר אבין אמר רב חננאל אמר רב: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מאי </a:t>
            </a:r>
            <a:r>
              <a:rPr lang="he-IL" sz="1600" dirty="0" err="1"/>
              <a:t>דכתיב</a:t>
            </a:r>
            <a:r>
              <a:rPr lang="he-IL" sz="1600" dirty="0"/>
              <a:t> "</a:t>
            </a:r>
            <a:r>
              <a:rPr lang="he-IL" sz="1600" dirty="0">
                <a:solidFill>
                  <a:srgbClr val="002060"/>
                </a:solidFill>
              </a:rPr>
              <a:t>וַיִּקְרְאוּ בַסֵּפֶר בְּתוֹרַת </a:t>
            </a:r>
            <a:r>
              <a:rPr lang="he-IL" sz="1600" dirty="0" err="1">
                <a:solidFill>
                  <a:srgbClr val="002060"/>
                </a:solidFill>
              </a:rPr>
              <a:t>הָאֱלֹהִים</a:t>
            </a:r>
            <a:r>
              <a:rPr lang="he-IL" sz="1600" dirty="0">
                <a:solidFill>
                  <a:srgbClr val="002060"/>
                </a:solidFill>
              </a:rPr>
              <a:t> מְפֹרָשׁ וְשׂוֹם שֶׂכֶל וַיָּבִינוּ בַּמִּקְרָא</a:t>
            </a:r>
            <a:r>
              <a:rPr lang="he-IL" sz="1600" dirty="0"/>
              <a:t>"?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"</a:t>
            </a:r>
            <a:r>
              <a:rPr lang="he-IL" sz="1600" dirty="0">
                <a:solidFill>
                  <a:srgbClr val="002060"/>
                </a:solidFill>
              </a:rPr>
              <a:t>וַיִּקְרְאוּ בַסֵּפֶר בְּתוֹרַת </a:t>
            </a:r>
            <a:r>
              <a:rPr lang="he-IL" sz="1600" dirty="0" err="1">
                <a:solidFill>
                  <a:srgbClr val="002060"/>
                </a:solidFill>
              </a:rPr>
              <a:t>הָאֱלֹהִים</a:t>
            </a:r>
            <a:r>
              <a:rPr lang="he-IL" sz="1600" dirty="0"/>
              <a:t>" - זה מקרא,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"</a:t>
            </a:r>
            <a:r>
              <a:rPr lang="he-IL" sz="1600" dirty="0">
                <a:solidFill>
                  <a:srgbClr val="002060"/>
                </a:solidFill>
              </a:rPr>
              <a:t>מְפֹרָשׁ</a:t>
            </a:r>
            <a:r>
              <a:rPr lang="he-IL" sz="1600" dirty="0"/>
              <a:t>" - זה תרגום,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"</a:t>
            </a:r>
            <a:r>
              <a:rPr lang="he-IL" sz="1600" dirty="0">
                <a:solidFill>
                  <a:srgbClr val="002060"/>
                </a:solidFill>
              </a:rPr>
              <a:t>וְשׂוֹם שֶׂכֶל</a:t>
            </a:r>
            <a:r>
              <a:rPr lang="he-IL" sz="1600" dirty="0"/>
              <a:t>" - אלו </a:t>
            </a:r>
            <a:r>
              <a:rPr lang="he-IL" sz="1600" dirty="0" err="1"/>
              <a:t>הפסוקין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"</a:t>
            </a:r>
            <a:r>
              <a:rPr lang="he-IL" sz="1600" dirty="0">
                <a:solidFill>
                  <a:srgbClr val="002060"/>
                </a:solidFill>
              </a:rPr>
              <a:t>וַיָּבִינוּ בַּמִּקְרָא</a:t>
            </a:r>
            <a:r>
              <a:rPr lang="he-IL" sz="1600" dirty="0"/>
              <a:t>" - אלו פיסקי טעמים, ואמרי לה: אלו המסורת.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600" dirty="0"/>
              <a:t>שכחום וחזרו ויסדום.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166243A1-EAB7-2D4D-92E4-3E6A93B6A9E2}"/>
              </a:ext>
            </a:extLst>
          </p:cNvPr>
          <p:cNvSpPr txBox="1"/>
          <p:nvPr/>
        </p:nvSpPr>
        <p:spPr>
          <a:xfrm>
            <a:off x="8532440" y="89998"/>
            <a:ext cx="36004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③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02B76D6F-486E-B3CF-44D9-E5EC24CA9DFE}"/>
              </a:ext>
            </a:extLst>
          </p:cNvPr>
          <p:cNvSpPr txBox="1"/>
          <p:nvPr/>
        </p:nvSpPr>
        <p:spPr>
          <a:xfrm>
            <a:off x="8460432" y="4151052"/>
            <a:ext cx="3600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−</a:t>
            </a:r>
          </a:p>
        </p:txBody>
      </p:sp>
    </p:spTree>
    <p:extLst>
      <p:ext uri="{BB962C8B-B14F-4D97-AF65-F5344CB8AC3E}">
        <p14:creationId xmlns:p14="http://schemas.microsoft.com/office/powerpoint/2010/main" val="2125983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7EE03-E321-D2A5-871B-C3C778557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7D6FB36F-7D8C-273F-B028-859DE20263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EA57D0-D746-524C-0A60-3574C7435805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ג עמוד א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97D136B8-E6B0-CDA4-2437-46FF51D4F537}"/>
              </a:ext>
            </a:extLst>
          </p:cNvPr>
          <p:cNvSpPr txBox="1"/>
          <p:nvPr/>
        </p:nvSpPr>
        <p:spPr>
          <a:xfrm>
            <a:off x="72008" y="2348880"/>
            <a:ext cx="8820472" cy="3647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מאי שנא דאורייתא דלא </a:t>
            </a:r>
            <a:r>
              <a:rPr lang="he-IL" sz="1600" dirty="0" err="1"/>
              <a:t>אזדעזעה</a:t>
            </a:r>
            <a:r>
              <a:rPr lang="he-IL" sz="1600" dirty="0"/>
              <a:t> </a:t>
            </a:r>
            <a:r>
              <a:rPr lang="he-IL" sz="1600" dirty="0" err="1"/>
              <a:t>ואדנביאי</a:t>
            </a:r>
            <a:r>
              <a:rPr lang="he-IL" sz="1600" dirty="0"/>
              <a:t> </a:t>
            </a:r>
            <a:r>
              <a:rPr lang="he-IL" sz="1600" dirty="0" err="1"/>
              <a:t>אזדעזעה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דאורייתא -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מיפרשא</a:t>
            </a:r>
            <a:r>
              <a:rPr lang="he-IL" sz="1600" dirty="0"/>
              <a:t> </a:t>
            </a:r>
            <a:r>
              <a:rPr lang="he-IL" sz="1600" dirty="0" err="1"/>
              <a:t>מלתא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דנביאי</a:t>
            </a:r>
            <a:r>
              <a:rPr lang="he-IL" sz="1600" dirty="0"/>
              <a:t> -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איכא מילי </a:t>
            </a:r>
            <a:r>
              <a:rPr lang="he-IL" sz="1600" dirty="0" err="1"/>
              <a:t>דמיפרשן</a:t>
            </a:r>
            <a:r>
              <a:rPr lang="he-IL" sz="1600" dirty="0"/>
              <a:t> ואיכא מילי </a:t>
            </a:r>
            <a:r>
              <a:rPr lang="he-IL" sz="1600" dirty="0" err="1"/>
              <a:t>דמסתמן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endParaRPr lang="he-IL" sz="200" dirty="0"/>
          </a:p>
          <a:p>
            <a:pPr>
              <a:lnSpc>
                <a:spcPct val="120000"/>
              </a:lnSpc>
            </a:pPr>
            <a:r>
              <a:rPr lang="he-IL" sz="1600" dirty="0"/>
              <a:t>     </a:t>
            </a:r>
            <a:r>
              <a:rPr lang="he-IL" sz="1600" dirty="0" err="1"/>
              <a:t>דכתיב</a:t>
            </a:r>
            <a:r>
              <a:rPr lang="he-IL" sz="1600" dirty="0"/>
              <a:t>: "</a:t>
            </a:r>
            <a:r>
              <a:rPr lang="he-IL" sz="1600" dirty="0">
                <a:solidFill>
                  <a:srgbClr val="002060"/>
                </a:solidFill>
              </a:rPr>
              <a:t>בַּיּוֹם הַהוּא יִגְדַּל הַמִּסְפֵּד </a:t>
            </a:r>
            <a:r>
              <a:rPr lang="he-IL" sz="1600" dirty="0" err="1">
                <a:solidFill>
                  <a:srgbClr val="002060"/>
                </a:solidFill>
              </a:rPr>
              <a:t>בִּירוּשָׁלַ͏ִם</a:t>
            </a:r>
            <a:r>
              <a:rPr lang="he-IL" sz="1600" dirty="0">
                <a:solidFill>
                  <a:srgbClr val="002060"/>
                </a:solidFill>
              </a:rPr>
              <a:t> כְּמִסְפַּד הֲדַד רִמּוֹן בְּבִקְעַת </a:t>
            </a:r>
            <a:r>
              <a:rPr lang="he-IL" sz="1600" dirty="0" err="1">
                <a:solidFill>
                  <a:srgbClr val="002060"/>
                </a:solidFill>
              </a:rPr>
              <a:t>מְגִדּוֹן</a:t>
            </a:r>
            <a:r>
              <a:rPr lang="he-IL" sz="1600" dirty="0"/>
              <a:t>",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ואמר רב יוסף: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אלמלא </a:t>
            </a:r>
            <a:r>
              <a:rPr lang="he-IL" sz="1600" dirty="0" err="1"/>
              <a:t>תרגומא</a:t>
            </a:r>
            <a:r>
              <a:rPr lang="he-IL" sz="1600" dirty="0"/>
              <a:t> </a:t>
            </a:r>
            <a:r>
              <a:rPr lang="he-IL" sz="1600" dirty="0" err="1"/>
              <a:t>דהאי</a:t>
            </a:r>
            <a:r>
              <a:rPr lang="he-IL" sz="1600" dirty="0"/>
              <a:t> קרא לא </a:t>
            </a:r>
            <a:r>
              <a:rPr lang="he-IL" sz="1600" dirty="0" err="1"/>
              <a:t>ידענא</a:t>
            </a:r>
            <a:r>
              <a:rPr lang="he-IL" sz="1600" dirty="0"/>
              <a:t> מאי </a:t>
            </a:r>
            <a:r>
              <a:rPr lang="he-IL" sz="1600" dirty="0" err="1"/>
              <a:t>קאמר</a:t>
            </a:r>
            <a:r>
              <a:rPr lang="he-IL" sz="1600" dirty="0"/>
              <a:t> -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</a:t>
            </a:r>
            <a:r>
              <a:rPr lang="he-IL" sz="1600" dirty="0" err="1"/>
              <a:t>ביומא</a:t>
            </a:r>
            <a:r>
              <a:rPr lang="he-IL" sz="1600" dirty="0"/>
              <a:t> ההוא </a:t>
            </a:r>
            <a:r>
              <a:rPr lang="he-IL" sz="1600" dirty="0" err="1"/>
              <a:t>יסגי</a:t>
            </a:r>
            <a:r>
              <a:rPr lang="he-IL" sz="1600" dirty="0"/>
              <a:t> </a:t>
            </a:r>
            <a:r>
              <a:rPr lang="he-IL" sz="1600" dirty="0" err="1"/>
              <a:t>מספדא</a:t>
            </a:r>
            <a:r>
              <a:rPr lang="he-IL" sz="1600" dirty="0"/>
              <a:t> בירושלים </a:t>
            </a:r>
            <a:r>
              <a:rPr lang="he-IL" sz="1600" dirty="0" err="1"/>
              <a:t>כמספדא</a:t>
            </a:r>
            <a:r>
              <a:rPr lang="he-IL" sz="1600" dirty="0"/>
              <a:t> </a:t>
            </a:r>
            <a:r>
              <a:rPr lang="he-IL" sz="1600" dirty="0" err="1"/>
              <a:t>דאחאב</a:t>
            </a:r>
            <a:r>
              <a:rPr lang="he-IL" sz="1600" dirty="0"/>
              <a:t> בר עמרי </a:t>
            </a:r>
            <a:r>
              <a:rPr lang="he-IL" sz="1600" dirty="0" err="1"/>
              <a:t>דקטל</a:t>
            </a:r>
            <a:r>
              <a:rPr lang="he-IL" sz="1600" dirty="0"/>
              <a:t> </a:t>
            </a:r>
            <a:r>
              <a:rPr lang="he-IL" sz="1600" dirty="0" err="1"/>
              <a:t>יתיה</a:t>
            </a:r>
            <a:r>
              <a:rPr lang="he-IL" sz="1600" dirty="0"/>
              <a:t> </a:t>
            </a:r>
            <a:r>
              <a:rPr lang="he-IL" sz="1600" dirty="0" err="1">
                <a:solidFill>
                  <a:srgbClr val="7030A0"/>
                </a:solidFill>
              </a:rPr>
              <a:t>הדדרימון</a:t>
            </a:r>
            <a:r>
              <a:rPr lang="he-IL" sz="1600" dirty="0"/>
              <a:t> בן </a:t>
            </a:r>
            <a:r>
              <a:rPr lang="he-IL" sz="1600" dirty="0" err="1"/>
              <a:t>טברימון</a:t>
            </a:r>
            <a:r>
              <a:rPr lang="he-IL" sz="1600" dirty="0"/>
              <a:t> ברמות גלעד,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</a:t>
            </a:r>
            <a:r>
              <a:rPr lang="he-IL" sz="1600" dirty="0" err="1"/>
              <a:t>וכמספדא</a:t>
            </a:r>
            <a:r>
              <a:rPr lang="he-IL" sz="1600" dirty="0"/>
              <a:t> </a:t>
            </a:r>
            <a:r>
              <a:rPr lang="he-IL" sz="1600" dirty="0" err="1"/>
              <a:t>דיאשיה</a:t>
            </a:r>
            <a:r>
              <a:rPr lang="he-IL" sz="1600" dirty="0"/>
              <a:t> בר אמון </a:t>
            </a:r>
            <a:r>
              <a:rPr lang="he-IL" sz="1600" dirty="0" err="1"/>
              <a:t>דקטל</a:t>
            </a:r>
            <a:r>
              <a:rPr lang="he-IL" sz="1600" dirty="0"/>
              <a:t> </a:t>
            </a:r>
            <a:r>
              <a:rPr lang="he-IL" sz="1600" dirty="0" err="1"/>
              <a:t>יתיה</a:t>
            </a:r>
            <a:r>
              <a:rPr lang="he-IL" sz="1600" dirty="0"/>
              <a:t> פרעה </a:t>
            </a:r>
            <a:r>
              <a:rPr lang="he-IL" sz="1600" dirty="0" err="1"/>
              <a:t>חגירא</a:t>
            </a:r>
            <a:r>
              <a:rPr lang="he-IL" sz="1600" dirty="0"/>
              <a:t> בבקעת </a:t>
            </a:r>
            <a:r>
              <a:rPr lang="he-IL" sz="1600" dirty="0">
                <a:solidFill>
                  <a:srgbClr val="7030A0"/>
                </a:solidFill>
              </a:rPr>
              <a:t>מגידו</a:t>
            </a:r>
            <a:r>
              <a:rPr lang="he-IL" sz="1600" dirty="0"/>
              <a:t>. </a:t>
            </a: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26BA870B-6E72-717C-F631-6947DA729E01}"/>
              </a:ext>
            </a:extLst>
          </p:cNvPr>
          <p:cNvSpPr/>
          <p:nvPr/>
        </p:nvSpPr>
        <p:spPr>
          <a:xfrm>
            <a:off x="3923928" y="260648"/>
            <a:ext cx="4968552" cy="1800200"/>
          </a:xfrm>
          <a:prstGeom prst="wedgeRoundRectCallout">
            <a:avLst>
              <a:gd name="adj1" fmla="val 52263"/>
              <a:gd name="adj2" fmla="val -40320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500" dirty="0" err="1">
                <a:solidFill>
                  <a:schemeClr val="tx1"/>
                </a:solidFill>
              </a:rPr>
              <a:t>וא</a:t>
            </a:r>
            <a:r>
              <a:rPr lang="he-IL" sz="1500" dirty="0">
                <a:solidFill>
                  <a:schemeClr val="tx1"/>
                </a:solidFill>
              </a:rPr>
              <a:t>''ר ירמיה </a:t>
            </a:r>
            <a:r>
              <a:rPr lang="he-IL" sz="1500" dirty="0" err="1">
                <a:solidFill>
                  <a:schemeClr val="tx1"/>
                </a:solidFill>
              </a:rPr>
              <a:t>ואיתימא</a:t>
            </a:r>
            <a:r>
              <a:rPr lang="he-IL" sz="1500" dirty="0">
                <a:solidFill>
                  <a:schemeClr val="tx1"/>
                </a:solidFill>
              </a:rPr>
              <a:t> רבי </a:t>
            </a:r>
            <a:r>
              <a:rPr lang="he-IL" sz="1500" dirty="0" err="1">
                <a:solidFill>
                  <a:schemeClr val="tx1"/>
                </a:solidFill>
              </a:rPr>
              <a:t>חייא</a:t>
            </a:r>
            <a:r>
              <a:rPr lang="he-IL" sz="1500" dirty="0">
                <a:solidFill>
                  <a:schemeClr val="tx1"/>
                </a:solidFill>
              </a:rPr>
              <a:t> בר אבא: </a:t>
            </a:r>
          </a:p>
          <a:p>
            <a:pPr>
              <a:lnSpc>
                <a:spcPct val="120000"/>
              </a:lnSpc>
            </a:pPr>
            <a:endParaRPr lang="he-IL" sz="2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chemeClr val="tx1"/>
                </a:solidFill>
              </a:rPr>
              <a:t>תרגום של תורה -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chemeClr val="tx1"/>
                </a:solidFill>
              </a:rPr>
              <a:t>אונקלוס הגר אמרו מפי ר' אליעזר ור' יהושע, </a:t>
            </a:r>
          </a:p>
          <a:p>
            <a:pPr>
              <a:lnSpc>
                <a:spcPct val="120000"/>
              </a:lnSpc>
            </a:pPr>
            <a:endParaRPr lang="he-IL" sz="200" dirty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chemeClr val="tx1"/>
                </a:solidFill>
              </a:rPr>
              <a:t>תרגום של נביאים -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chemeClr val="tx1"/>
                </a:solidFill>
              </a:rPr>
              <a:t>יונתן בן עוזיאל אמרו מפי חגי זכריה ומלאכי, </a:t>
            </a:r>
          </a:p>
          <a:p>
            <a:pPr>
              <a:lnSpc>
                <a:spcPct val="120000"/>
              </a:lnSpc>
            </a:pPr>
            <a:r>
              <a:rPr lang="he-IL" sz="1500" dirty="0" err="1">
                <a:solidFill>
                  <a:schemeClr val="tx1"/>
                </a:solidFill>
              </a:rPr>
              <a:t>ונזדעזעה</a:t>
            </a:r>
            <a:r>
              <a:rPr lang="he-IL" sz="1500" dirty="0">
                <a:solidFill>
                  <a:schemeClr val="tx1"/>
                </a:solidFill>
              </a:rPr>
              <a:t> ארץ ישראל ארבע מאות פרסה על ארבע מאות פרסה. </a:t>
            </a:r>
          </a:p>
        </p:txBody>
      </p:sp>
    </p:spTree>
    <p:extLst>
      <p:ext uri="{BB962C8B-B14F-4D97-AF65-F5344CB8AC3E}">
        <p14:creationId xmlns:p14="http://schemas.microsoft.com/office/powerpoint/2010/main" val="2608470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C83D13-D787-CF9C-3764-E22773EF8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7CA13EB6-B31D-9436-71DC-24C738A738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4EFA1D9-00AD-9FB0-DA3C-4356D3CA5F82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ג עמוד א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A87B5FE3-52DA-4830-AFD1-9E092A1CACBF}"/>
              </a:ext>
            </a:extLst>
          </p:cNvPr>
          <p:cNvSpPr txBox="1"/>
          <p:nvPr/>
        </p:nvSpPr>
        <p:spPr>
          <a:xfrm>
            <a:off x="1907704" y="255422"/>
            <a:ext cx="6588240" cy="62699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"</a:t>
            </a:r>
            <a:r>
              <a:rPr lang="he-IL" sz="1600" dirty="0">
                <a:solidFill>
                  <a:srgbClr val="002060"/>
                </a:solidFill>
              </a:rPr>
              <a:t>וְרָאִיתִי אֲנִי דָנִיֵּאל לְבַדִּי אֶת הַמַּרְאָה וְהָאֲנָשִׁים אֲשֶׁר הָיוּ עִמִּי לֹא רָאוּ אֶת הַמַּרְאָה,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002060"/>
                </a:solidFill>
              </a:rPr>
              <a:t>אֲבָל חֲרָדָה גְדֹלָה נָפְלָה עֲלֵיהֶם וַיִּבְרְחוּ </a:t>
            </a:r>
            <a:r>
              <a:rPr lang="he-IL" sz="1600" dirty="0" err="1">
                <a:solidFill>
                  <a:srgbClr val="002060"/>
                </a:solidFill>
              </a:rPr>
              <a:t>בְּהֵחָבֵא</a:t>
            </a:r>
            <a:r>
              <a:rPr lang="he-IL" sz="1600" dirty="0"/>
              <a:t>" -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מאן </a:t>
            </a:r>
            <a:r>
              <a:rPr lang="he-IL" sz="1600" dirty="0" err="1"/>
              <a:t>נינהו</a:t>
            </a:r>
            <a:r>
              <a:rPr lang="he-IL" sz="1600" dirty="0"/>
              <a:t> אנשים?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ר' ירמיה </a:t>
            </a:r>
            <a:r>
              <a:rPr lang="he-IL" sz="1600" dirty="0" err="1"/>
              <a:t>ואיתימא</a:t>
            </a:r>
            <a:r>
              <a:rPr lang="he-IL" sz="1600" dirty="0"/>
              <a:t> רבי </a:t>
            </a:r>
            <a:r>
              <a:rPr lang="he-IL" sz="1600" dirty="0" err="1"/>
              <a:t>חייא</a:t>
            </a:r>
            <a:r>
              <a:rPr lang="he-IL" sz="1600" dirty="0"/>
              <a:t> בר אבא: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זה חגי זכריה ומלאכי.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/>
              <a:t>       אינהו </a:t>
            </a:r>
            <a:r>
              <a:rPr lang="he-IL" sz="1600" dirty="0" err="1"/>
              <a:t>עדיפי</a:t>
            </a:r>
            <a:r>
              <a:rPr lang="he-IL" sz="1600" dirty="0"/>
              <a:t> מיניה </a:t>
            </a:r>
            <a:r>
              <a:rPr lang="he-IL" sz="1600" dirty="0" err="1"/>
              <a:t>ואיהו</a:t>
            </a:r>
            <a:r>
              <a:rPr lang="he-IL" sz="1600" dirty="0"/>
              <a:t> עדיף </a:t>
            </a:r>
            <a:r>
              <a:rPr lang="he-IL" sz="1600" dirty="0" err="1"/>
              <a:t>מינייהו</a:t>
            </a:r>
            <a:r>
              <a:rPr lang="he-IL" sz="1600" dirty="0"/>
              <a:t> – 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  אינהו </a:t>
            </a:r>
            <a:r>
              <a:rPr lang="he-IL" sz="1600" dirty="0" err="1"/>
              <a:t>עדיפי</a:t>
            </a:r>
            <a:r>
              <a:rPr lang="he-IL" sz="1600" dirty="0"/>
              <a:t> מיניה - </a:t>
            </a:r>
            <a:r>
              <a:rPr lang="he-IL" sz="1600" dirty="0" err="1"/>
              <a:t>דאינהו</a:t>
            </a:r>
            <a:r>
              <a:rPr lang="he-IL" sz="1600" dirty="0"/>
              <a:t> נביאי </a:t>
            </a:r>
            <a:r>
              <a:rPr lang="he-IL" sz="1600" dirty="0" err="1"/>
              <a:t>ואיהו</a:t>
            </a:r>
            <a:r>
              <a:rPr lang="he-IL" sz="1600" dirty="0"/>
              <a:t> לאו נביא,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  </a:t>
            </a:r>
            <a:r>
              <a:rPr lang="he-IL" sz="1600" dirty="0" err="1"/>
              <a:t>איהו</a:t>
            </a:r>
            <a:r>
              <a:rPr lang="he-IL" sz="1600" dirty="0"/>
              <a:t> עדיף </a:t>
            </a:r>
            <a:r>
              <a:rPr lang="he-IL" sz="1600" dirty="0" err="1"/>
              <a:t>מינייהו</a:t>
            </a:r>
            <a:r>
              <a:rPr lang="he-IL" sz="1600" dirty="0"/>
              <a:t> - דאיהו </a:t>
            </a:r>
            <a:r>
              <a:rPr lang="he-IL" sz="1600" dirty="0" err="1"/>
              <a:t>חזא</a:t>
            </a:r>
            <a:r>
              <a:rPr lang="he-IL" sz="1600" dirty="0"/>
              <a:t> ואינהו לא חזו.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וכי מאחר דלא חזו </a:t>
            </a:r>
            <a:r>
              <a:rPr lang="he-IL" sz="1600" dirty="0" err="1"/>
              <a:t>מ''ט</a:t>
            </a:r>
            <a:r>
              <a:rPr lang="he-IL" sz="1600" dirty="0"/>
              <a:t> </a:t>
            </a:r>
            <a:r>
              <a:rPr lang="he-IL" sz="1600" dirty="0" err="1"/>
              <a:t>איבעיתו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 err="1"/>
              <a:t>אע</a:t>
            </a:r>
            <a:r>
              <a:rPr lang="he-IL" sz="1600" dirty="0"/>
              <a:t>''ג </a:t>
            </a:r>
            <a:r>
              <a:rPr lang="he-IL" sz="1600" dirty="0" err="1"/>
              <a:t>דאינהו</a:t>
            </a:r>
            <a:r>
              <a:rPr lang="he-IL" sz="1600" dirty="0"/>
              <a:t> לא חזו </a:t>
            </a:r>
            <a:r>
              <a:rPr lang="he-IL" sz="1600" dirty="0" err="1"/>
              <a:t>מזלייהו</a:t>
            </a:r>
            <a:r>
              <a:rPr lang="he-IL" sz="1600" dirty="0"/>
              <a:t> חזו. </a:t>
            </a:r>
          </a:p>
          <a:p>
            <a:pPr>
              <a:lnSpc>
                <a:spcPct val="120000"/>
              </a:lnSpc>
            </a:pPr>
            <a:endParaRPr lang="he-IL" sz="9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</a:t>
            </a:r>
            <a:r>
              <a:rPr lang="he-IL" sz="1600" dirty="0" err="1"/>
              <a:t>רבינא</a:t>
            </a:r>
            <a:r>
              <a:rPr lang="he-IL" sz="1600" dirty="0"/>
              <a:t>: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שמע מינה: האי מאן </a:t>
            </a:r>
            <a:r>
              <a:rPr lang="he-IL" sz="1600" dirty="0" err="1"/>
              <a:t>דמיבעית</a:t>
            </a:r>
            <a:r>
              <a:rPr lang="he-IL" sz="1600" dirty="0"/>
              <a:t> - </a:t>
            </a:r>
            <a:r>
              <a:rPr lang="he-IL" sz="1600" dirty="0" err="1"/>
              <a:t>אע</a:t>
            </a:r>
            <a:r>
              <a:rPr lang="he-IL" sz="1600" dirty="0"/>
              <a:t>''ג דאיהו לא חזי </a:t>
            </a:r>
            <a:r>
              <a:rPr lang="he-IL" sz="1600" dirty="0" err="1"/>
              <a:t>מזליה</a:t>
            </a:r>
            <a:r>
              <a:rPr lang="he-IL" sz="1600" dirty="0"/>
              <a:t> חזי. </a:t>
            </a:r>
          </a:p>
          <a:p>
            <a:pPr>
              <a:lnSpc>
                <a:spcPct val="120000"/>
              </a:lnSpc>
            </a:pPr>
            <a:endParaRPr lang="he-IL" sz="400" dirty="0"/>
          </a:p>
          <a:p>
            <a:pPr>
              <a:lnSpc>
                <a:spcPct val="120000"/>
              </a:lnSpc>
            </a:pPr>
            <a:r>
              <a:rPr lang="he-IL" sz="1600" dirty="0"/>
              <a:t>       מאי </a:t>
            </a:r>
            <a:r>
              <a:rPr lang="he-IL" sz="1600" dirty="0" err="1"/>
              <a:t>תקנתיה</a:t>
            </a:r>
            <a:r>
              <a:rPr lang="he-IL" sz="1600" dirty="0"/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  ליקרי </a:t>
            </a:r>
            <a:r>
              <a:rPr lang="he-IL" sz="1600" dirty="0" err="1"/>
              <a:t>ק''ש</a:t>
            </a:r>
            <a:r>
              <a:rPr lang="he-IL" sz="16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  ואי </a:t>
            </a:r>
            <a:r>
              <a:rPr lang="he-IL" sz="1600" dirty="0" err="1"/>
              <a:t>קאים</a:t>
            </a:r>
            <a:r>
              <a:rPr lang="he-IL" sz="1600" dirty="0"/>
              <a:t> במקום </a:t>
            </a:r>
            <a:r>
              <a:rPr lang="he-IL" sz="1600" dirty="0" err="1"/>
              <a:t>הטנופת</a:t>
            </a:r>
            <a:r>
              <a:rPr lang="he-IL" sz="1600" dirty="0"/>
              <a:t> - לינשוף </a:t>
            </a:r>
            <a:r>
              <a:rPr lang="he-IL" sz="1600" dirty="0" err="1"/>
              <a:t>מדוכתיה</a:t>
            </a:r>
            <a:r>
              <a:rPr lang="he-IL" sz="1600" dirty="0"/>
              <a:t> ארבע </a:t>
            </a:r>
            <a:r>
              <a:rPr lang="he-IL" sz="1600" dirty="0" err="1"/>
              <a:t>גרמידי</a:t>
            </a:r>
            <a:r>
              <a:rPr lang="he-IL" sz="1600" dirty="0"/>
              <a:t>,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  ואי לא - </a:t>
            </a:r>
            <a:r>
              <a:rPr lang="he-IL" sz="1600" dirty="0" err="1"/>
              <a:t>לימא</a:t>
            </a:r>
            <a:r>
              <a:rPr lang="he-IL" sz="1600" dirty="0"/>
              <a:t> הכי: </a:t>
            </a:r>
            <a:r>
              <a:rPr lang="he-IL" sz="1600" dirty="0" err="1"/>
              <a:t>עיזא</a:t>
            </a:r>
            <a:r>
              <a:rPr lang="he-IL" sz="1600" dirty="0"/>
              <a:t> דבי טבחי </a:t>
            </a:r>
            <a:r>
              <a:rPr lang="he-IL" sz="1600" dirty="0" err="1"/>
              <a:t>שמינא</a:t>
            </a:r>
            <a:r>
              <a:rPr lang="he-IL" sz="1600" dirty="0"/>
              <a:t> מינאי.</a:t>
            </a:r>
            <a:endParaRPr lang="he-IL" sz="1600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4CABDB24-271E-BFFD-2483-44042B75E8D2}"/>
              </a:ext>
            </a:extLst>
          </p:cNvPr>
          <p:cNvSpPr txBox="1"/>
          <p:nvPr/>
        </p:nvSpPr>
        <p:spPr>
          <a:xfrm>
            <a:off x="8604448" y="306022"/>
            <a:ext cx="36004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④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0BB53912-56A7-A163-EC67-67CE7BAE2129}"/>
              </a:ext>
            </a:extLst>
          </p:cNvPr>
          <p:cNvSpPr txBox="1"/>
          <p:nvPr/>
        </p:nvSpPr>
        <p:spPr>
          <a:xfrm>
            <a:off x="8172400" y="5401818"/>
            <a:ext cx="14401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①</a:t>
            </a:r>
          </a:p>
          <a:p>
            <a:endParaRPr lang="he-IL" sz="700" dirty="0"/>
          </a:p>
          <a:p>
            <a:r>
              <a:rPr lang="he-IL" sz="1100" dirty="0"/>
              <a:t>②</a:t>
            </a:r>
          </a:p>
          <a:p>
            <a:endParaRPr lang="he-IL" sz="800" dirty="0"/>
          </a:p>
          <a:p>
            <a:r>
              <a:rPr lang="he-IL" sz="1100" dirty="0"/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3993676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553D9-4DD4-56BD-1F99-262EB4BE7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B9F1B26E-792E-F8C4-21CC-49009971CE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293F54A-1C26-3C3E-5ACF-B9620B64F3CF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ג עמוד א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A2E4F587-B723-C72C-18C2-2F3A520AB806}"/>
              </a:ext>
            </a:extLst>
          </p:cNvPr>
          <p:cNvSpPr txBox="1"/>
          <p:nvPr/>
        </p:nvSpPr>
        <p:spPr>
          <a:xfrm>
            <a:off x="827584" y="1949008"/>
            <a:ext cx="7848872" cy="3647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 err="1"/>
              <a:t>והשתא</a:t>
            </a:r>
            <a:r>
              <a:rPr lang="he-IL" sz="1600" dirty="0"/>
              <a:t> </a:t>
            </a:r>
            <a:r>
              <a:rPr lang="he-IL" sz="1600" dirty="0" err="1"/>
              <a:t>דאמרת</a:t>
            </a:r>
            <a:r>
              <a:rPr lang="he-IL" sz="1600" dirty="0"/>
              <a:t> "</a:t>
            </a:r>
            <a:r>
              <a:rPr lang="he-IL" sz="1600" dirty="0">
                <a:solidFill>
                  <a:srgbClr val="002060"/>
                </a:solidFill>
              </a:rPr>
              <a:t>מְדִינָה וּמְדִינָה וְעִיר </a:t>
            </a:r>
            <a:r>
              <a:rPr lang="he-IL" sz="1600" dirty="0" err="1">
                <a:solidFill>
                  <a:srgbClr val="002060"/>
                </a:solidFill>
              </a:rPr>
              <a:t>וָעִיר</a:t>
            </a:r>
            <a:r>
              <a:rPr lang="he-IL" sz="1600" dirty="0"/>
              <a:t>" לדרשה, "</a:t>
            </a:r>
            <a:r>
              <a:rPr lang="he-IL" sz="1600" dirty="0">
                <a:solidFill>
                  <a:srgbClr val="002060"/>
                </a:solidFill>
              </a:rPr>
              <a:t>מִשְׁפָּחָה וּמִשְׁפָּחָה</a:t>
            </a:r>
            <a:r>
              <a:rPr lang="he-IL" sz="1600" dirty="0"/>
              <a:t>" למאי אתא?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אמר רבי יוסי בר </a:t>
            </a:r>
            <a:r>
              <a:rPr lang="he-IL" sz="1600" dirty="0" err="1"/>
              <a:t>חנינא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להביא משפחות כהונה ולויה </a:t>
            </a:r>
            <a:r>
              <a:rPr lang="he-IL" sz="1600" dirty="0" err="1"/>
              <a:t>שמבטלין</a:t>
            </a:r>
            <a:r>
              <a:rPr lang="he-IL" sz="1600" dirty="0"/>
              <a:t> עבודתן ובאין לשמוע מקרא מגילה, </a:t>
            </a:r>
          </a:p>
          <a:p>
            <a:pPr>
              <a:lnSpc>
                <a:spcPct val="120000"/>
              </a:lnSpc>
            </a:pPr>
            <a:endParaRPr lang="he-IL" sz="200" dirty="0"/>
          </a:p>
          <a:p>
            <a:pPr>
              <a:lnSpc>
                <a:spcPct val="120000"/>
              </a:lnSpc>
            </a:pPr>
            <a:r>
              <a:rPr lang="he-IL" sz="1600" dirty="0"/>
              <a:t>       </a:t>
            </a:r>
            <a:r>
              <a:rPr lang="he-IL" sz="1600" dirty="0" err="1"/>
              <a:t>דאמר</a:t>
            </a:r>
            <a:r>
              <a:rPr lang="he-IL" sz="1600" dirty="0"/>
              <a:t> רב יהודה אמר רב: כהנים בעבודתן ולוים בדוכנן וישראל במעמדן -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                                     כולן </a:t>
            </a:r>
            <a:r>
              <a:rPr lang="he-IL" sz="1600" dirty="0" err="1"/>
              <a:t>מבטלין</a:t>
            </a:r>
            <a:r>
              <a:rPr lang="he-IL" sz="1600" dirty="0"/>
              <a:t> עבודתן ובאין לשמוע מקרא מגילה.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תניא נמי הכי: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כהנים בעבודתן ולוים בדוכנן וישראל במעמדן -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כולן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מבטלין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עבודתן ובאין לשמוע מקרא מגילה.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מכאן סמכו של בית רבי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שמבטלין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תלמוד תורה ובאין לשמוע מקרא מגילה -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קל וחומר מעבודה: ומה עבודה שהיא חמורה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מבטלינן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תלמוד תורה לא כל שכן? </a:t>
            </a: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F8BC0D51-A279-E908-88CA-A5B49019C062}"/>
              </a:ext>
            </a:extLst>
          </p:cNvPr>
          <p:cNvSpPr/>
          <p:nvPr/>
        </p:nvSpPr>
        <p:spPr>
          <a:xfrm>
            <a:off x="3635896" y="188640"/>
            <a:ext cx="5040560" cy="1080120"/>
          </a:xfrm>
          <a:prstGeom prst="wedgeRoundRectCallout">
            <a:avLst>
              <a:gd name="adj1" fmla="val 53871"/>
              <a:gd name="adj2" fmla="val -48210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chemeClr val="tx1"/>
                </a:solidFill>
              </a:rPr>
              <a:t>ב עמוד ב: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chemeClr val="tx1"/>
                </a:solidFill>
              </a:rPr>
              <a:t>...אלא קרא לדרשה הוא </a:t>
            </a:r>
            <a:r>
              <a:rPr lang="he-IL" sz="1400" dirty="0" err="1">
                <a:solidFill>
                  <a:schemeClr val="tx1"/>
                </a:solidFill>
              </a:rPr>
              <a:t>דאתא</a:t>
            </a:r>
            <a:r>
              <a:rPr lang="he-IL" sz="1400" dirty="0">
                <a:solidFill>
                  <a:schemeClr val="tx1"/>
                </a:solidFill>
              </a:rPr>
              <a:t>, וכדרבי יהושע בן לוי הוא </a:t>
            </a:r>
            <a:r>
              <a:rPr lang="he-IL" sz="1400" dirty="0" err="1">
                <a:solidFill>
                  <a:schemeClr val="tx1"/>
                </a:solidFill>
              </a:rPr>
              <a:t>דאתא</a:t>
            </a:r>
            <a:r>
              <a:rPr lang="he-IL" sz="1400" dirty="0">
                <a:solidFill>
                  <a:schemeClr val="tx1"/>
                </a:solidFill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he-IL" sz="1400" dirty="0" err="1">
                <a:solidFill>
                  <a:schemeClr val="tx1"/>
                </a:solidFill>
              </a:rPr>
              <a:t>דאמר</a:t>
            </a:r>
            <a:r>
              <a:rPr lang="he-IL" sz="1400" dirty="0">
                <a:solidFill>
                  <a:schemeClr val="tx1"/>
                </a:solidFill>
              </a:rPr>
              <a:t> רבי יהושע בן לוי: כרך וכל הסמוך לו וכל הנראה עמו נידון ככרך.</a:t>
            </a:r>
          </a:p>
          <a:p>
            <a:pPr>
              <a:lnSpc>
                <a:spcPct val="120000"/>
              </a:lnSpc>
            </a:pPr>
            <a:r>
              <a:rPr lang="he-IL" sz="1200" dirty="0">
                <a:solidFill>
                  <a:schemeClr val="tx1"/>
                </a:solidFill>
              </a:rPr>
              <a:t>(רש"י: </a:t>
            </a:r>
            <a:r>
              <a:rPr lang="he-IL" sz="1200" dirty="0" err="1">
                <a:solidFill>
                  <a:schemeClr val="tx1"/>
                </a:solidFill>
              </a:rPr>
              <a:t>ה''ק</a:t>
            </a:r>
            <a:r>
              <a:rPr lang="he-IL" sz="1200" dirty="0">
                <a:solidFill>
                  <a:schemeClr val="tx1"/>
                </a:solidFill>
              </a:rPr>
              <a:t> כל עיר ועיר הסמוך למדינה שתהא כמותה).</a:t>
            </a:r>
          </a:p>
        </p:txBody>
      </p:sp>
      <p:sp>
        <p:nvSpPr>
          <p:cNvPr id="4" name="הסבר מלבני מעוגל 6">
            <a:extLst>
              <a:ext uri="{FF2B5EF4-FFF2-40B4-BE49-F238E27FC236}">
                <a16:creationId xmlns:a16="http://schemas.microsoft.com/office/drawing/2014/main" id="{124C9DC2-52F7-9ADA-5E06-FA9D0776138E}"/>
              </a:ext>
            </a:extLst>
          </p:cNvPr>
          <p:cNvSpPr/>
          <p:nvPr/>
        </p:nvSpPr>
        <p:spPr>
          <a:xfrm>
            <a:off x="233066" y="548680"/>
            <a:ext cx="3114798" cy="864096"/>
          </a:xfrm>
          <a:prstGeom prst="wedgeRoundRectCallout">
            <a:avLst>
              <a:gd name="adj1" fmla="val 52731"/>
              <a:gd name="adj2" fmla="val 45283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300" dirty="0">
                <a:solidFill>
                  <a:schemeClr val="tx1"/>
                </a:solidFill>
              </a:rPr>
              <a:t>אסתר ט/</a:t>
            </a:r>
            <a:r>
              <a:rPr lang="he-IL" sz="1300" dirty="0" err="1">
                <a:solidFill>
                  <a:schemeClr val="tx1"/>
                </a:solidFill>
              </a:rPr>
              <a:t>כח</a:t>
            </a:r>
            <a:r>
              <a:rPr lang="he-IL" sz="1300" dirty="0">
                <a:solidFill>
                  <a:schemeClr val="tx1"/>
                </a:solidFill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he-IL" sz="1300" dirty="0">
                <a:solidFill>
                  <a:schemeClr val="tx1"/>
                </a:solidFill>
              </a:rPr>
              <a:t>וְהַיָּמִים הָאֵלֶּה נִזְכָּרִים וְנַעֲשִׂים </a:t>
            </a:r>
            <a:r>
              <a:rPr lang="he-IL" sz="1300" dirty="0" err="1">
                <a:solidFill>
                  <a:schemeClr val="tx1"/>
                </a:solidFill>
              </a:rPr>
              <a:t>בְּכׇל</a:t>
            </a:r>
            <a:r>
              <a:rPr lang="he-IL" sz="1300" dirty="0">
                <a:solidFill>
                  <a:schemeClr val="tx1"/>
                </a:solidFill>
              </a:rPr>
              <a:t> דּוֹר וָדוֹר מִשְׁפָּחָה וּמִשְׁפָּחָה מְדִינָה וּמְדִינָה וְעִיר </a:t>
            </a:r>
            <a:r>
              <a:rPr lang="he-IL" sz="1300" dirty="0" err="1">
                <a:solidFill>
                  <a:schemeClr val="tx1"/>
                </a:solidFill>
              </a:rPr>
              <a:t>וָעִיר</a:t>
            </a:r>
            <a:r>
              <a:rPr lang="he-IL" sz="1300" dirty="0">
                <a:solidFill>
                  <a:schemeClr val="tx1"/>
                </a:solidFill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209928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A0AB8-52B0-F24B-9ADD-FB9C576C9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5BEA386F-D982-AFD8-6A1C-7B60E32B1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BCB2B12-71A7-83AC-8D3F-B7E8826594A2}"/>
              </a:ext>
            </a:extLst>
          </p:cNvPr>
          <p:cNvSpPr txBox="1"/>
          <p:nvPr/>
        </p:nvSpPr>
        <p:spPr>
          <a:xfrm>
            <a:off x="-396553" y="35330"/>
            <a:ext cx="311479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ג עמוד א - דף ג עמוד ב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F2B07D7F-DFF9-B153-D2B1-F37397AE2B23}"/>
              </a:ext>
            </a:extLst>
          </p:cNvPr>
          <p:cNvSpPr txBox="1"/>
          <p:nvPr/>
        </p:nvSpPr>
        <p:spPr>
          <a:xfrm>
            <a:off x="251520" y="820924"/>
            <a:ext cx="8424936" cy="59392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500" dirty="0"/>
              <a:t>ועבודה חמורה מתלמוד תורה? </a:t>
            </a:r>
          </a:p>
          <a:p>
            <a:pPr>
              <a:lnSpc>
                <a:spcPct val="120000"/>
              </a:lnSpc>
            </a:pPr>
            <a:endParaRPr lang="he-IL" sz="200" dirty="0"/>
          </a:p>
          <a:p>
            <a:pPr>
              <a:lnSpc>
                <a:spcPct val="120000"/>
              </a:lnSpc>
            </a:pPr>
            <a:r>
              <a:rPr lang="he-IL" sz="1500" dirty="0"/>
              <a:t>והכתיב: "</a:t>
            </a:r>
            <a:r>
              <a:rPr lang="he-IL" sz="1500" dirty="0">
                <a:solidFill>
                  <a:srgbClr val="002060"/>
                </a:solidFill>
              </a:rPr>
              <a:t>וַיְהִי בִּהְיוֹת יְהוֹשֻׁעַ בִּירִיחוֹ, </a:t>
            </a:r>
            <a:r>
              <a:rPr lang="he-IL" sz="1500" dirty="0" err="1">
                <a:solidFill>
                  <a:srgbClr val="002060"/>
                </a:solidFill>
              </a:rPr>
              <a:t>וַיִּשָּׂא</a:t>
            </a:r>
            <a:r>
              <a:rPr lang="he-IL" sz="1500" dirty="0">
                <a:solidFill>
                  <a:srgbClr val="002060"/>
                </a:solidFill>
              </a:rPr>
              <a:t> עֵינָיו וַיַּרְא וְהִנֵּה אִישׁ עֹמֵד לְנֶגְדּוֹ [וגו'] </a:t>
            </a:r>
            <a:r>
              <a:rPr lang="he-IL" sz="1500" dirty="0" err="1">
                <a:solidFill>
                  <a:srgbClr val="002060"/>
                </a:solidFill>
              </a:rPr>
              <a:t>וַיִּשְׁתָּחו</a:t>
            </a:r>
            <a:r>
              <a:rPr lang="he-IL" sz="1500" dirty="0">
                <a:solidFill>
                  <a:srgbClr val="002060"/>
                </a:solidFill>
              </a:rPr>
              <a:t>ּ </a:t>
            </a:r>
            <a:r>
              <a:rPr lang="he-IL" sz="1500" dirty="0"/>
              <a:t>(לאפיו)"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 והיכי עביד הכי? והאמר רבי יהושע בן לוי: אסור לאדם </a:t>
            </a:r>
            <a:r>
              <a:rPr lang="he-IL" sz="1500" dirty="0" err="1"/>
              <a:t>שיתן</a:t>
            </a:r>
            <a:r>
              <a:rPr lang="he-IL" sz="1500" dirty="0"/>
              <a:t> שלום </a:t>
            </a:r>
            <a:r>
              <a:rPr lang="he-IL" sz="1500" dirty="0" err="1"/>
              <a:t>לחבירו</a:t>
            </a:r>
            <a:r>
              <a:rPr lang="he-IL" sz="1500" dirty="0"/>
              <a:t> בלילה </a:t>
            </a:r>
            <a:r>
              <a:rPr lang="he-IL" sz="1500" dirty="0" err="1"/>
              <a:t>חיישינן</a:t>
            </a:r>
            <a:r>
              <a:rPr lang="he-IL" sz="1500" dirty="0"/>
              <a:t> שמא שד הוא!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 שאני התם </a:t>
            </a:r>
            <a:r>
              <a:rPr lang="he-IL" sz="1500" dirty="0" err="1"/>
              <a:t>דאמר</a:t>
            </a:r>
            <a:r>
              <a:rPr lang="he-IL" sz="1500" dirty="0"/>
              <a:t> ליה "</a:t>
            </a:r>
            <a:r>
              <a:rPr lang="he-IL" sz="1500" dirty="0">
                <a:solidFill>
                  <a:srgbClr val="002060"/>
                </a:solidFill>
              </a:rPr>
              <a:t>כִּי אֲנִי שַׂר צְבָא ה'</a:t>
            </a:r>
            <a:r>
              <a:rPr lang="he-IL" sz="1500" dirty="0"/>
              <a:t>".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 </a:t>
            </a:r>
            <a:r>
              <a:rPr lang="he-IL" sz="1500" dirty="0" err="1"/>
              <a:t>ודלמא</a:t>
            </a:r>
            <a:r>
              <a:rPr lang="he-IL" sz="1500" dirty="0"/>
              <a:t> משקרי?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      </a:t>
            </a:r>
            <a:r>
              <a:rPr lang="he-IL" sz="1500" dirty="0" err="1"/>
              <a:t>גמירי</a:t>
            </a:r>
            <a:r>
              <a:rPr lang="he-IL" sz="1500" dirty="0"/>
              <a:t> דלא </a:t>
            </a:r>
            <a:r>
              <a:rPr lang="he-IL" sz="1500" dirty="0" err="1"/>
              <a:t>מפקי</a:t>
            </a:r>
            <a:r>
              <a:rPr lang="he-IL" sz="1500" dirty="0"/>
              <a:t> שם שמים לבטלה.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אמר לו: אמש בטלתם תמיד של בין הערבים ועכשיו בטלתם תלמוד תורה.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אמר לו: על איזה מהן באת?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אמר לו: "</a:t>
            </a:r>
            <a:r>
              <a:rPr lang="he-IL" sz="1500" dirty="0">
                <a:solidFill>
                  <a:srgbClr val="002060"/>
                </a:solidFill>
              </a:rPr>
              <a:t>עַתָּה בָאתִי</a:t>
            </a:r>
            <a:r>
              <a:rPr lang="he-IL" sz="1500" dirty="0"/>
              <a:t>".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מיד '</a:t>
            </a:r>
            <a:r>
              <a:rPr lang="he-IL" sz="1500" dirty="0">
                <a:solidFill>
                  <a:srgbClr val="002060"/>
                </a:solidFill>
              </a:rPr>
              <a:t>וַיָּלֶן יְהוֹשֻׁעַ בַּלַּיְלָה הַהוּא בְּתוֹךְ </a:t>
            </a:r>
            <a:r>
              <a:rPr lang="he-IL" sz="1500" dirty="0"/>
              <a:t>העמק' - אמר רבי יוחנן: מלמד שלן בעומקה של הלכה.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ואמר רב שמואל בר </a:t>
            </a:r>
            <a:r>
              <a:rPr lang="he-IL" sz="1500" dirty="0" err="1"/>
              <a:t>אוניא</a:t>
            </a:r>
            <a:r>
              <a:rPr lang="he-IL" sz="1500" dirty="0"/>
              <a:t>: גדול תלמוד תורה יותר מהקרבת </a:t>
            </a:r>
            <a:r>
              <a:rPr lang="he-IL" sz="1500" dirty="0" err="1"/>
              <a:t>תמידין</a:t>
            </a:r>
            <a:r>
              <a:rPr lang="he-IL" sz="1500" dirty="0"/>
              <a:t>, שנאמר: "</a:t>
            </a:r>
            <a:r>
              <a:rPr lang="he-IL" sz="1500" dirty="0">
                <a:solidFill>
                  <a:srgbClr val="002060"/>
                </a:solidFill>
              </a:rPr>
              <a:t>עַתָּה בָאתִי</a:t>
            </a:r>
            <a:r>
              <a:rPr lang="he-IL" sz="1500" dirty="0"/>
              <a:t>".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00" dirty="0"/>
              <a:t>לא </a:t>
            </a:r>
            <a:r>
              <a:rPr lang="he-IL" sz="1500" dirty="0" err="1"/>
              <a:t>קשיא</a:t>
            </a:r>
            <a:r>
              <a:rPr lang="he-IL" sz="1500" dirty="0"/>
              <a:t>,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הא דרבים והא </a:t>
            </a:r>
            <a:r>
              <a:rPr lang="he-IL" sz="1500" dirty="0" err="1"/>
              <a:t>דיחיד</a:t>
            </a:r>
            <a:r>
              <a:rPr lang="he-IL" sz="1500" dirty="0"/>
              <a:t>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00" dirty="0" err="1"/>
              <a:t>ודיחיד</a:t>
            </a:r>
            <a:r>
              <a:rPr lang="he-IL" sz="1500" dirty="0"/>
              <a:t> קל?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והתנן: </a:t>
            </a: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נשים במועד - מענות אבל לא מטפחות, ר' ישמעאל אומר: אם היו סמוכות למטה מטפחות.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        בראשי חדשים בחנוכה ובפורים - מענות ומטפחות. </a:t>
            </a:r>
          </a:p>
          <a:p>
            <a:pPr>
              <a:lnSpc>
                <a:spcPct val="120000"/>
              </a:lnSpc>
            </a:pPr>
            <a:r>
              <a:rPr lang="he-IL" sz="1500" dirty="0">
                <a:solidFill>
                  <a:srgbClr val="F79646">
                    <a:lumMod val="50000"/>
                  </a:srgbClr>
                </a:solidFill>
              </a:rPr>
              <a:t>         בזה ובזה - אבל לא מקוננות. </a:t>
            </a:r>
            <a:r>
              <a:rPr lang="he-IL" sz="1100" dirty="0">
                <a:solidFill>
                  <a:srgbClr val="F79646">
                    <a:lumMod val="50000"/>
                  </a:srgbClr>
                </a:solidFill>
              </a:rPr>
              <a:t>(הגהות </a:t>
            </a:r>
            <a:r>
              <a:rPr lang="he-IL" sz="1100" dirty="0" err="1">
                <a:solidFill>
                  <a:srgbClr val="F79646">
                    <a:lumMod val="50000"/>
                  </a:srgbClr>
                </a:solidFill>
              </a:rPr>
              <a:t>הב"ח</a:t>
            </a:r>
            <a:r>
              <a:rPr lang="he-IL" sz="1100" dirty="0">
                <a:solidFill>
                  <a:srgbClr val="F79646">
                    <a:lumMod val="50000"/>
                  </a:srgbClr>
                </a:solidFill>
              </a:rPr>
              <a:t>: אינן מקוננות) </a:t>
            </a:r>
          </a:p>
          <a:p>
            <a:pPr>
              <a:lnSpc>
                <a:spcPct val="120000"/>
              </a:lnSpc>
            </a:pPr>
            <a:r>
              <a:rPr lang="he-IL" sz="1500" dirty="0"/>
              <a:t>ואמר רבה בר </a:t>
            </a:r>
            <a:r>
              <a:rPr lang="he-IL" sz="1500" dirty="0" err="1"/>
              <a:t>הונא</a:t>
            </a:r>
            <a:r>
              <a:rPr lang="he-IL" sz="1500" dirty="0"/>
              <a:t>: אין מועד בפני תלמיד חכם, כל שכן חנוכה ופורים. </a:t>
            </a:r>
          </a:p>
          <a:p>
            <a:pPr>
              <a:lnSpc>
                <a:spcPct val="120000"/>
              </a:lnSpc>
            </a:pPr>
            <a:endParaRPr lang="he-IL" sz="800" dirty="0"/>
          </a:p>
          <a:p>
            <a:pPr>
              <a:lnSpc>
                <a:spcPct val="120000"/>
              </a:lnSpc>
            </a:pPr>
            <a:r>
              <a:rPr lang="he-IL" sz="1500" dirty="0"/>
              <a:t>כבוד תורה </a:t>
            </a:r>
            <a:r>
              <a:rPr lang="he-IL" sz="1500" dirty="0" err="1"/>
              <a:t>קאמרת</a:t>
            </a:r>
            <a:r>
              <a:rPr lang="he-IL" sz="1500" dirty="0"/>
              <a:t>? כבוד תורה </a:t>
            </a:r>
            <a:r>
              <a:rPr lang="he-IL" sz="1500" dirty="0" err="1"/>
              <a:t>דיחיד</a:t>
            </a:r>
            <a:r>
              <a:rPr lang="he-IL" sz="1500" dirty="0"/>
              <a:t> חמור, תלמוד תורה </a:t>
            </a:r>
            <a:r>
              <a:rPr lang="he-IL" sz="1500" dirty="0" err="1"/>
              <a:t>דיחיד</a:t>
            </a:r>
            <a:r>
              <a:rPr lang="he-IL" sz="1500" dirty="0"/>
              <a:t> קל.</a:t>
            </a:r>
          </a:p>
        </p:txBody>
      </p:sp>
      <p:sp>
        <p:nvSpPr>
          <p:cNvPr id="3" name="הסבר מלבני מעוגל 6">
            <a:extLst>
              <a:ext uri="{FF2B5EF4-FFF2-40B4-BE49-F238E27FC236}">
                <a16:creationId xmlns:a16="http://schemas.microsoft.com/office/drawing/2014/main" id="{6CF684DF-0DB5-EF1C-3A24-FA05BC3820CE}"/>
              </a:ext>
            </a:extLst>
          </p:cNvPr>
          <p:cNvSpPr/>
          <p:nvPr/>
        </p:nvSpPr>
        <p:spPr>
          <a:xfrm>
            <a:off x="2915816" y="108738"/>
            <a:ext cx="5760640" cy="648072"/>
          </a:xfrm>
          <a:prstGeom prst="wedgeRoundRectCallout">
            <a:avLst>
              <a:gd name="adj1" fmla="val 53871"/>
              <a:gd name="adj2" fmla="val -48210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מכאן סמכו של בית רבי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שמבטלין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תלמוד תורה ובאין לשמוע מקרא מגילה - </a:t>
            </a:r>
          </a:p>
          <a:p>
            <a:pPr>
              <a:lnSpc>
                <a:spcPct val="120000"/>
              </a:lnSpc>
            </a:pP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   קל וחומר מעבודה: ומה עבודה שהיא חמורה </a:t>
            </a:r>
            <a:r>
              <a:rPr lang="he-IL" sz="1400" dirty="0" err="1">
                <a:solidFill>
                  <a:srgbClr val="F79646">
                    <a:lumMod val="50000"/>
                  </a:srgbClr>
                </a:solidFill>
              </a:rPr>
              <a:t>מבטלינן</a:t>
            </a:r>
            <a:r>
              <a:rPr lang="he-IL" sz="1400" dirty="0">
                <a:solidFill>
                  <a:srgbClr val="F79646">
                    <a:lumMod val="50000"/>
                  </a:srgbClr>
                </a:solidFill>
              </a:rPr>
              <a:t> תלמוד תורה לא כל שכן?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E9CC2F-DD63-2CA0-CBB5-B401F6BE7F01}"/>
              </a:ext>
            </a:extLst>
          </p:cNvPr>
          <p:cNvSpPr txBox="1"/>
          <p:nvPr/>
        </p:nvSpPr>
        <p:spPr>
          <a:xfrm>
            <a:off x="8442646" y="3420702"/>
            <a:ext cx="576064" cy="2154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800" dirty="0"/>
              <a:t>ע"ב</a:t>
            </a:r>
          </a:p>
        </p:txBody>
      </p:sp>
    </p:spTree>
    <p:extLst>
      <p:ext uri="{BB962C8B-B14F-4D97-AF65-F5344CB8AC3E}">
        <p14:creationId xmlns:p14="http://schemas.microsoft.com/office/powerpoint/2010/main" val="3116948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10544-7770-1F08-D674-7E466BE609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973C3D94-A9C2-59AE-0CF7-57060E4F67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DEAB956-920F-B837-3B8B-85EF6267FE72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ג עמוד ב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C29C5FBC-D97A-06BB-0394-A1C588FF1D97}"/>
              </a:ext>
            </a:extLst>
          </p:cNvPr>
          <p:cNvSpPr txBox="1"/>
          <p:nvPr/>
        </p:nvSpPr>
        <p:spPr>
          <a:xfrm>
            <a:off x="323528" y="188640"/>
            <a:ext cx="8424936" cy="59744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אמר רבא: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פשיטא לי,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עבודה ומקרא מגילה - מקרא מגילה עדיף, מדר' יוסי בר </a:t>
            </a:r>
            <a:r>
              <a:rPr lang="he-IL" sz="1600" dirty="0" err="1"/>
              <a:t>חנינא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תלמוד תורה ומקרא מגילה - מקרא מגילה עדיף, </a:t>
            </a:r>
            <a:r>
              <a:rPr lang="he-IL" sz="1600" dirty="0" err="1"/>
              <a:t>מדסמכו</a:t>
            </a:r>
            <a:r>
              <a:rPr lang="he-IL" sz="1600" dirty="0"/>
              <a:t> של בית רבי.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תלמוד תורה ומת מצוה - מת מצוה עדיף, </a:t>
            </a:r>
            <a:r>
              <a:rPr lang="he-IL" sz="1600" dirty="0" err="1"/>
              <a:t>מדתניא</a:t>
            </a:r>
            <a:r>
              <a:rPr lang="he-IL" sz="1600" dirty="0"/>
              <a:t>: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מבטלין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תלמוד תורה להוצאת מת ולהכנסת כלה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עבודה ומת מצוה - מת מצוה עדיף, </a:t>
            </a:r>
            <a:r>
              <a:rPr lang="he-IL" sz="1600" dirty="0" err="1"/>
              <a:t>מ"</a:t>
            </a:r>
            <a:r>
              <a:rPr lang="he-IL" sz="1600" dirty="0" err="1">
                <a:solidFill>
                  <a:srgbClr val="002060"/>
                </a:solidFill>
              </a:rPr>
              <a:t>וּלְאַחֹתו</a:t>
            </a:r>
            <a:r>
              <a:rPr lang="he-IL" sz="1600" dirty="0"/>
              <a:t>ֹ" -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  </a:t>
            </a:r>
            <a:r>
              <a:rPr lang="he-IL" sz="1600" dirty="0" err="1"/>
              <a:t>דתניא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"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וּלְאַחֹתו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ֹ" מה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ת''ל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הרי שהיה הולך לשחוט את פסחו ולמול את בנו ושמע שמת לו מת, יכול יטמא?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אמרת: לא יטמא.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יכול כשם שאינו מיטמא לאחותו כך אינו מיטמא למת מצוה?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ת''ל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"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וּלְאַחֹתו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ֹ" - לאחותו הוא דאינו מיטמא אבל מיטמא למת מצוה.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בעי רבא: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מקרא מגילה ומת מצוה - הי </a:t>
            </a:r>
            <a:r>
              <a:rPr lang="he-IL" sz="1600" dirty="0" err="1"/>
              <a:t>מינייהו</a:t>
            </a:r>
            <a:r>
              <a:rPr lang="he-IL" sz="1600" dirty="0"/>
              <a:t> עדיף?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מקרא מגילה עדיף משום פרסומי </a:t>
            </a:r>
            <a:r>
              <a:rPr lang="he-IL" sz="1600" dirty="0" err="1"/>
              <a:t>ניסא</a:t>
            </a:r>
            <a:r>
              <a:rPr lang="he-IL" sz="1600" dirty="0"/>
              <a:t> או </a:t>
            </a:r>
            <a:r>
              <a:rPr lang="he-IL" sz="1600" dirty="0" err="1"/>
              <a:t>דלמא</a:t>
            </a:r>
            <a:r>
              <a:rPr lang="he-IL" sz="1600" dirty="0"/>
              <a:t> מת מצוה עדיף משום כבוד הבריות?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בתר </a:t>
            </a:r>
            <a:r>
              <a:rPr lang="he-IL" sz="1600" dirty="0" err="1"/>
              <a:t>דבעיא</a:t>
            </a:r>
            <a:r>
              <a:rPr lang="he-IL" sz="1600" dirty="0"/>
              <a:t> הדר פשטה: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מת מצוה עדיף,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דאמר</a:t>
            </a:r>
            <a:r>
              <a:rPr lang="he-IL" sz="1600" dirty="0"/>
              <a:t> מר: גדול כבוד הבריות שדוחה את לא תעשה שבתורה.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E1D6827E-3AA2-FAFD-862E-79BAA1C539FF}"/>
              </a:ext>
            </a:extLst>
          </p:cNvPr>
          <p:cNvSpPr txBox="1"/>
          <p:nvPr/>
        </p:nvSpPr>
        <p:spPr>
          <a:xfrm>
            <a:off x="323528" y="3140968"/>
            <a:ext cx="158417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200" dirty="0">
                <a:solidFill>
                  <a:srgbClr val="00B050"/>
                </a:solidFill>
              </a:rPr>
              <a:t>עבודה &lt; מגילה</a:t>
            </a:r>
          </a:p>
          <a:p>
            <a:pPr algn="ctr"/>
            <a:r>
              <a:rPr lang="he-IL" sz="1200" dirty="0">
                <a:solidFill>
                  <a:srgbClr val="00B050"/>
                </a:solidFill>
              </a:rPr>
              <a:t>ת"ת &lt; מגילה</a:t>
            </a:r>
          </a:p>
          <a:p>
            <a:pPr algn="ctr"/>
            <a:r>
              <a:rPr lang="he-IL" sz="1200" dirty="0">
                <a:solidFill>
                  <a:srgbClr val="00B050"/>
                </a:solidFill>
              </a:rPr>
              <a:t>ת"ת &lt; מת מצוה</a:t>
            </a:r>
          </a:p>
          <a:p>
            <a:pPr algn="ctr"/>
            <a:r>
              <a:rPr lang="he-IL" sz="1200" dirty="0">
                <a:solidFill>
                  <a:srgbClr val="00B050"/>
                </a:solidFill>
              </a:rPr>
              <a:t>עבודה &lt; מת מצוה</a:t>
            </a:r>
          </a:p>
          <a:p>
            <a:pPr algn="ctr"/>
            <a:endParaRPr lang="he-IL" sz="1200" dirty="0">
              <a:solidFill>
                <a:srgbClr val="00B050"/>
              </a:solidFill>
            </a:endParaRPr>
          </a:p>
          <a:p>
            <a:pPr algn="ctr"/>
            <a:r>
              <a:rPr lang="he-IL" sz="1200" dirty="0">
                <a:solidFill>
                  <a:srgbClr val="00B050"/>
                </a:solidFill>
              </a:rPr>
              <a:t>מגילה &lt;?&gt; מת מצוה</a:t>
            </a:r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B9F2669F-603A-376E-2ADD-6D9BFC61A8FB}"/>
              </a:ext>
            </a:extLst>
          </p:cNvPr>
          <p:cNvSpPr/>
          <p:nvPr/>
        </p:nvSpPr>
        <p:spPr>
          <a:xfrm>
            <a:off x="251520" y="404664"/>
            <a:ext cx="2736304" cy="864096"/>
          </a:xfrm>
          <a:prstGeom prst="wedgeRoundRectCallout">
            <a:avLst>
              <a:gd name="adj1" fmla="val 72364"/>
              <a:gd name="adj2" fmla="val 14461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100" dirty="0">
                <a:solidFill>
                  <a:schemeClr val="tx1"/>
                </a:solidFill>
              </a:rPr>
              <a:t>ג ע"א: ... "מִשְׁפָּחָה וּמִשְׁפָּחָה" למאי אתא? </a:t>
            </a:r>
          </a:p>
          <a:p>
            <a:pPr>
              <a:lnSpc>
                <a:spcPct val="120000"/>
              </a:lnSpc>
            </a:pPr>
            <a:r>
              <a:rPr lang="he-IL" sz="1100" dirty="0">
                <a:solidFill>
                  <a:schemeClr val="tx1"/>
                </a:solidFill>
              </a:rPr>
              <a:t>אמר רבי יוסי בר </a:t>
            </a:r>
            <a:r>
              <a:rPr lang="he-IL" sz="1100" dirty="0" err="1">
                <a:solidFill>
                  <a:schemeClr val="tx1"/>
                </a:solidFill>
              </a:rPr>
              <a:t>חנינא</a:t>
            </a:r>
            <a:r>
              <a:rPr lang="he-IL" sz="1100" dirty="0">
                <a:solidFill>
                  <a:schemeClr val="tx1"/>
                </a:solidFill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he-IL" sz="1100" dirty="0">
                <a:solidFill>
                  <a:schemeClr val="tx1"/>
                </a:solidFill>
              </a:rPr>
              <a:t>להביא משפחות כהונה ולויה </a:t>
            </a:r>
            <a:r>
              <a:rPr lang="he-IL" sz="1100" dirty="0" err="1">
                <a:solidFill>
                  <a:schemeClr val="tx1"/>
                </a:solidFill>
              </a:rPr>
              <a:t>שמבטלין</a:t>
            </a:r>
            <a:r>
              <a:rPr lang="he-IL" sz="1100" dirty="0">
                <a:solidFill>
                  <a:schemeClr val="tx1"/>
                </a:solidFill>
              </a:rPr>
              <a:t> עבודתן ובאין לשמוע מקרא מגילה</a:t>
            </a:r>
          </a:p>
        </p:txBody>
      </p:sp>
    </p:spTree>
    <p:extLst>
      <p:ext uri="{BB962C8B-B14F-4D97-AF65-F5344CB8AC3E}">
        <p14:creationId xmlns:p14="http://schemas.microsoft.com/office/powerpoint/2010/main" val="2128276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67C89-23C1-5AE7-BF4D-6D2CD0B7F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0F1F1738-F045-1AD5-EC7C-B9FF97C797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6021288"/>
            <a:ext cx="3114799" cy="67050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16051F-9E61-0DAE-92C4-25487241486D}"/>
              </a:ext>
            </a:extLst>
          </p:cNvPr>
          <p:cNvSpPr txBox="1"/>
          <p:nvPr/>
        </p:nvSpPr>
        <p:spPr>
          <a:xfrm>
            <a:off x="-396552" y="35330"/>
            <a:ext cx="1800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>
                    <a:lumMod val="50000"/>
                  </a:schemeClr>
                </a:solidFill>
              </a:rPr>
              <a:t>דף ג עמוד ב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E101CD77-4ABB-9AA7-717F-1C0A07D13643}"/>
              </a:ext>
            </a:extLst>
          </p:cNvPr>
          <p:cNvSpPr txBox="1"/>
          <p:nvPr/>
        </p:nvSpPr>
        <p:spPr>
          <a:xfrm>
            <a:off x="323528" y="188640"/>
            <a:ext cx="8424936" cy="59744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20000"/>
              </a:lnSpc>
            </a:pPr>
            <a:r>
              <a:rPr lang="he-IL" sz="1600" dirty="0"/>
              <a:t>אמר רבא: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פשיטא לי,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עבודה ומקרא מגילה - מקרא מגילה עדיף, מדר' יוסי בר </a:t>
            </a:r>
            <a:r>
              <a:rPr lang="he-IL" sz="1600" dirty="0" err="1"/>
              <a:t>חנינא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תלמוד תורה ומקרא מגילה - מקרא מגילה עדיף, </a:t>
            </a:r>
            <a:r>
              <a:rPr lang="he-IL" sz="1600" dirty="0" err="1"/>
              <a:t>מדסמכו</a:t>
            </a:r>
            <a:r>
              <a:rPr lang="he-IL" sz="1600" dirty="0"/>
              <a:t> של בית רבי.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תלמוד תורה ומת מצוה - מת מצוה עדיף, </a:t>
            </a:r>
            <a:r>
              <a:rPr lang="he-IL" sz="1600" dirty="0" err="1"/>
              <a:t>מדתניא</a:t>
            </a:r>
            <a:r>
              <a:rPr lang="he-IL" sz="1600" dirty="0"/>
              <a:t>: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מבטלין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תלמוד תורה להוצאת מת ולהכנסת כלה</a:t>
            </a:r>
            <a:r>
              <a:rPr lang="he-IL" sz="1600" dirty="0"/>
              <a:t>.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עבודה ומת מצוה - מת מצוה עדיף, </a:t>
            </a:r>
            <a:r>
              <a:rPr lang="he-IL" sz="1600" dirty="0" err="1"/>
              <a:t>מ"</a:t>
            </a:r>
            <a:r>
              <a:rPr lang="he-IL" sz="1600" dirty="0" err="1">
                <a:solidFill>
                  <a:srgbClr val="002060"/>
                </a:solidFill>
              </a:rPr>
              <a:t>וּלְאַחֹתו</a:t>
            </a:r>
            <a:r>
              <a:rPr lang="he-IL" sz="1600" dirty="0">
                <a:solidFill>
                  <a:srgbClr val="002060"/>
                </a:solidFill>
              </a:rPr>
              <a:t>ֹ</a:t>
            </a:r>
            <a:r>
              <a:rPr lang="he-IL" sz="1600" dirty="0"/>
              <a:t>" -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       </a:t>
            </a:r>
            <a:r>
              <a:rPr lang="he-IL" sz="1600" dirty="0" err="1"/>
              <a:t>דתניא</a:t>
            </a:r>
            <a:r>
              <a:rPr lang="he-IL" sz="1600" dirty="0"/>
              <a:t>: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"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וּלְאַחֹתו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ֹ" מה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ת''ל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הרי שהיה הולך לשחוט את פסחו ולמול את בנו ושמע שמת לו מת, יכול יטמא?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אמרת: לא יטמא.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יכול כשם שאינו מיטמא לאחותו כך אינו מיטמא למת מצוה? </a:t>
            </a:r>
          </a:p>
          <a:p>
            <a:pPr>
              <a:lnSpc>
                <a:spcPct val="120000"/>
              </a:lnSpc>
            </a:pP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      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ת''ל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 "</a:t>
            </a:r>
            <a:r>
              <a:rPr lang="he-IL" sz="1600" dirty="0" err="1">
                <a:solidFill>
                  <a:srgbClr val="F79646">
                    <a:lumMod val="50000"/>
                  </a:srgbClr>
                </a:solidFill>
              </a:rPr>
              <a:t>וּלְאַחֹתו</a:t>
            </a:r>
            <a:r>
              <a:rPr lang="he-IL" sz="1600" dirty="0">
                <a:solidFill>
                  <a:srgbClr val="F79646">
                    <a:lumMod val="50000"/>
                  </a:srgbClr>
                </a:solidFill>
              </a:rPr>
              <a:t>ֹ" - לאחותו הוא דאינו מיטמא אבל מיטמא למת מצוה.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בעי רבא: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מקרא מגילה ומת מצוה - הי </a:t>
            </a:r>
            <a:r>
              <a:rPr lang="he-IL" sz="1600" dirty="0" err="1"/>
              <a:t>מינייהו</a:t>
            </a:r>
            <a:r>
              <a:rPr lang="he-IL" sz="1600" dirty="0"/>
              <a:t> עדיף?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מקרא מגילה עדיף משום פרסומי </a:t>
            </a:r>
            <a:r>
              <a:rPr lang="he-IL" sz="1600" dirty="0" err="1"/>
              <a:t>ניסא</a:t>
            </a:r>
            <a:r>
              <a:rPr lang="he-IL" sz="1600" dirty="0"/>
              <a:t> או </a:t>
            </a:r>
            <a:r>
              <a:rPr lang="he-IL" sz="1600" dirty="0" err="1"/>
              <a:t>דלמא</a:t>
            </a:r>
            <a:r>
              <a:rPr lang="he-IL" sz="1600" dirty="0"/>
              <a:t> מת מצוה עדיף משום כבוד הבריות? </a:t>
            </a:r>
          </a:p>
          <a:p>
            <a:pPr>
              <a:lnSpc>
                <a:spcPct val="120000"/>
              </a:lnSpc>
            </a:pPr>
            <a:endParaRPr lang="he-IL" sz="1600" dirty="0"/>
          </a:p>
          <a:p>
            <a:pPr>
              <a:lnSpc>
                <a:spcPct val="120000"/>
              </a:lnSpc>
            </a:pPr>
            <a:r>
              <a:rPr lang="he-IL" sz="1600" dirty="0"/>
              <a:t>בתר </a:t>
            </a:r>
            <a:r>
              <a:rPr lang="he-IL" sz="1600" dirty="0" err="1"/>
              <a:t>דבעיא</a:t>
            </a:r>
            <a:r>
              <a:rPr lang="he-IL" sz="1600" dirty="0"/>
              <a:t> הדר פשטה: </a:t>
            </a:r>
          </a:p>
          <a:p>
            <a:pPr>
              <a:lnSpc>
                <a:spcPct val="120000"/>
              </a:lnSpc>
            </a:pPr>
            <a:r>
              <a:rPr lang="he-IL" sz="1600" dirty="0"/>
              <a:t>מת מצוה עדיף, </a:t>
            </a:r>
          </a:p>
          <a:p>
            <a:pPr>
              <a:lnSpc>
                <a:spcPct val="120000"/>
              </a:lnSpc>
            </a:pPr>
            <a:r>
              <a:rPr lang="he-IL" sz="1600" dirty="0" err="1"/>
              <a:t>דאמר</a:t>
            </a:r>
            <a:r>
              <a:rPr lang="he-IL" sz="1600" dirty="0"/>
              <a:t> מר: גדול כבוד הבריות שדוחה את לא תעשה שבתורה.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6800394D-F1D8-1E2F-7292-51573882F93D}"/>
              </a:ext>
            </a:extLst>
          </p:cNvPr>
          <p:cNvSpPr txBox="1"/>
          <p:nvPr/>
        </p:nvSpPr>
        <p:spPr>
          <a:xfrm>
            <a:off x="323528" y="3140968"/>
            <a:ext cx="158417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200" dirty="0">
                <a:solidFill>
                  <a:srgbClr val="00B050"/>
                </a:solidFill>
              </a:rPr>
              <a:t>עבודה &lt; מגילה</a:t>
            </a:r>
          </a:p>
          <a:p>
            <a:pPr algn="ctr"/>
            <a:r>
              <a:rPr lang="he-IL" sz="1200" dirty="0">
                <a:solidFill>
                  <a:srgbClr val="00B050"/>
                </a:solidFill>
              </a:rPr>
              <a:t>ת"ת &lt; מגילה</a:t>
            </a:r>
          </a:p>
          <a:p>
            <a:pPr algn="ctr"/>
            <a:r>
              <a:rPr lang="he-IL" sz="1200" dirty="0">
                <a:solidFill>
                  <a:srgbClr val="00B050"/>
                </a:solidFill>
              </a:rPr>
              <a:t>ת"ת &lt; מת מצוה</a:t>
            </a:r>
          </a:p>
          <a:p>
            <a:pPr algn="ctr"/>
            <a:r>
              <a:rPr lang="he-IL" sz="1200" dirty="0">
                <a:solidFill>
                  <a:srgbClr val="00B050"/>
                </a:solidFill>
              </a:rPr>
              <a:t>עבודה &lt; מת מצוה</a:t>
            </a:r>
          </a:p>
          <a:p>
            <a:pPr algn="ctr"/>
            <a:endParaRPr lang="he-IL" sz="1200" dirty="0">
              <a:solidFill>
                <a:srgbClr val="00B050"/>
              </a:solidFill>
            </a:endParaRPr>
          </a:p>
          <a:p>
            <a:pPr algn="ctr"/>
            <a:r>
              <a:rPr lang="he-IL" sz="1200" dirty="0">
                <a:solidFill>
                  <a:srgbClr val="00B050"/>
                </a:solidFill>
              </a:rPr>
              <a:t>מגילה &lt;?&gt; מת מצוה</a:t>
            </a:r>
          </a:p>
        </p:txBody>
      </p:sp>
      <p:sp>
        <p:nvSpPr>
          <p:cNvPr id="7" name="הסבר מלבני מעוגל 6">
            <a:extLst>
              <a:ext uri="{FF2B5EF4-FFF2-40B4-BE49-F238E27FC236}">
                <a16:creationId xmlns:a16="http://schemas.microsoft.com/office/drawing/2014/main" id="{6007B49F-37BD-CA3D-E3B8-2FC0ED0C1307}"/>
              </a:ext>
            </a:extLst>
          </p:cNvPr>
          <p:cNvSpPr/>
          <p:nvPr/>
        </p:nvSpPr>
        <p:spPr>
          <a:xfrm>
            <a:off x="251520" y="404664"/>
            <a:ext cx="2736304" cy="864096"/>
          </a:xfrm>
          <a:prstGeom prst="wedgeRoundRectCallout">
            <a:avLst>
              <a:gd name="adj1" fmla="val 57764"/>
              <a:gd name="adj2" fmla="val 43228"/>
              <a:gd name="adj3" fmla="val 16667"/>
            </a:avLst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>
              <a:lnSpc>
                <a:spcPct val="120000"/>
              </a:lnSpc>
            </a:pPr>
            <a:r>
              <a:rPr lang="he-IL" sz="1100" dirty="0">
                <a:solidFill>
                  <a:schemeClr val="tx1"/>
                </a:solidFill>
              </a:rPr>
              <a:t>ג ע"א: ... מכאן סמכו של בית רבי </a:t>
            </a:r>
            <a:r>
              <a:rPr lang="he-IL" sz="1100" dirty="0" err="1">
                <a:solidFill>
                  <a:schemeClr val="tx1"/>
                </a:solidFill>
              </a:rPr>
              <a:t>שמבטלין</a:t>
            </a:r>
            <a:r>
              <a:rPr lang="he-IL" sz="1100" dirty="0">
                <a:solidFill>
                  <a:schemeClr val="tx1"/>
                </a:solidFill>
              </a:rPr>
              <a:t> תלמוד תורה ובאין לשמוע מקרא מגילה – </a:t>
            </a:r>
          </a:p>
          <a:p>
            <a:pPr>
              <a:lnSpc>
                <a:spcPct val="120000"/>
              </a:lnSpc>
            </a:pPr>
            <a:r>
              <a:rPr lang="he-IL" sz="1100" dirty="0">
                <a:solidFill>
                  <a:schemeClr val="tx1"/>
                </a:solidFill>
              </a:rPr>
              <a:t>קל וחומר מעבודה: ומה עבודה שהיא חמורה </a:t>
            </a:r>
            <a:r>
              <a:rPr lang="he-IL" sz="1100" dirty="0" err="1">
                <a:solidFill>
                  <a:schemeClr val="tx1"/>
                </a:solidFill>
              </a:rPr>
              <a:t>מבטלינן</a:t>
            </a:r>
            <a:r>
              <a:rPr lang="he-IL" sz="1100" dirty="0">
                <a:solidFill>
                  <a:schemeClr val="tx1"/>
                </a:solidFill>
              </a:rPr>
              <a:t> תלמוד תורה לא כל שכן? </a:t>
            </a:r>
          </a:p>
        </p:txBody>
      </p:sp>
    </p:spTree>
    <p:extLst>
      <p:ext uri="{BB962C8B-B14F-4D97-AF65-F5344CB8AC3E}">
        <p14:creationId xmlns:p14="http://schemas.microsoft.com/office/powerpoint/2010/main" val="232779996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33764</TotalTime>
  <Words>2053</Words>
  <Application>Microsoft Office PowerPoint</Application>
  <PresentationFormat>‫הצגה על המסך (4:3)</PresentationFormat>
  <Paragraphs>321</Paragraphs>
  <Slides>12</Slides>
  <Notes>10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5" baseType="lpstr">
      <vt:lpstr>Arial</vt:lpstr>
      <vt:lpstr>Calibri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הראל</dc:creator>
  <cp:lastModifiedBy>הראל שפירא</cp:lastModifiedBy>
  <cp:revision>2482</cp:revision>
  <dcterms:created xsi:type="dcterms:W3CDTF">2015-01-28T10:22:53Z</dcterms:created>
  <dcterms:modified xsi:type="dcterms:W3CDTF">2026-02-04T11:39:56Z</dcterms:modified>
</cp:coreProperties>
</file>