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866" r:id="rId2"/>
    <p:sldId id="846" r:id="rId3"/>
    <p:sldId id="858" r:id="rId4"/>
    <p:sldId id="868" r:id="rId5"/>
    <p:sldId id="869" r:id="rId6"/>
    <p:sldId id="870" r:id="rId7"/>
    <p:sldId id="867" r:id="rId8"/>
    <p:sldId id="871" r:id="rId9"/>
    <p:sldId id="872" r:id="rId10"/>
    <p:sldId id="873" r:id="rId11"/>
    <p:sldId id="874" r:id="rId12"/>
    <p:sldId id="429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0785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13338-2ED0-3D90-61CA-BD3F203C3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E41C6610-AF9D-FDCC-C037-7AAD42F32B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C39FC93F-2445-6FE5-95C1-89FEF795F7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72260F86-0F21-1B37-3671-F63E31F9F1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4850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0344B-C0DE-44C0-5ED6-21763A973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DDAE70C2-FD56-2C93-5F66-5A94946078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545405FB-D421-42F8-001E-ABDDC2F582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5A238A2-078A-F088-1197-45A2BA2F9A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19077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702FE-BE49-2D9F-BD7B-206FFE7BE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04BF5135-D3ED-40D2-4CA6-6F1B4DDAB9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14A08179-CC6C-6192-2A0B-FC32D0615B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E0A4809-E14F-B2DC-00B1-2F2F27B019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9641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A4B29-1FCF-FE1F-F614-56063A461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B9C04A0D-EEE5-B42E-24DC-C74D789039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D019781B-B2A7-CB9F-4A1F-C6220DE9B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7F454EA2-8144-D5AF-23A3-D9A18AAC0A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4587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79F17-12BA-3631-B3E8-94D5A0D26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DA70FBD0-D52B-358E-6E39-0C314652C5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FDB2CBBC-854F-F506-8C5E-407C9D0556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2576965-FB0E-5E5B-FC6D-14016A69DC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85463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0C2E8-0982-65FF-79A3-C43618313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17C01B72-92D1-D8EB-8CC5-7F8D5F788C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338EC5C2-C693-A5DC-8DDE-D803515E5E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b="1" dirty="0"/>
              <a:t>רש"י: ...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ע''י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שאם היה אוחז ימי השבת לפי סדר ימי החדש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יהו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נהפכין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לו וטועה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בגירסתו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השונה את המשנה לפי שהיה צריך להזכירן לאחוריו אחר השבת דהיינו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י''א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בשבת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י''ב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ערב שבת </a:t>
            </a:r>
            <a:r>
              <a:rPr lang="he-I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י''ג</a:t>
            </a:r>
            <a:r>
              <a:rPr lang="he-I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מתוך כך הוא בא לדלג ולטעות...</a:t>
            </a: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8240CD74-B1B2-128B-D056-9CCBE13726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45831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26493-48BC-FBCF-4249-41CD9D00B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8A0B429E-2B1E-4C0A-BF95-022F2BC8CC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19EED6DD-1116-7D79-25CF-D7FD07DC8E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0268854-98D8-8466-88BB-C96BF15FD0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9260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CA885-5BA5-83F3-777E-1F2DF5FF1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B34900A7-55AC-CDD4-013C-D00BA4571D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65C7097D-254B-7F9A-E895-9651BDE385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1627385-E3C6-3306-2DC7-DCDDAA1FF7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9163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B7811-8187-3046-A355-046221CF5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89675B90-068C-4892-59A1-F2DCAA61EC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7E772028-51EE-B29A-4BDF-62BE8AA4D3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4B5C358-430C-F52E-797E-0B7D165CF4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12464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03ECE-A903-EE03-599B-993674AA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B89FA948-5B88-BF2B-09DC-F1552AE1F1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32FE08F6-CFDC-3D94-2502-7A822F365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8BEE5716-BFCF-F0A7-F31E-A198C29DA7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3594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י"א/סיון/תשפ"ו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31571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מסכת </a:t>
            </a:r>
            <a:r>
              <a:rPr lang="he-IL" sz="4000" b="1" dirty="0">
                <a:solidFill>
                  <a:srgbClr val="C0504D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  <a:t>מגילה</a:t>
            </a:r>
            <a:endParaRPr kumimoji="0" lang="he-IL" sz="40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דף ד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20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דף ג ע"ב (שורה אחרונה) – דף ה ע"א (שורה ראשונה)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20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מצגת עזר ללימוד הדף היומי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800" b="1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בעריכת: הראל שפירא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400" b="1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2400" b="1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לשמיעת השיעור בליווי המצגת –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3"/>
              </a:rPr>
              <a:t>לחץ כאן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36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ליצירת קשר: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טל': 054-4931075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דוא"ל: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rlshapira@gmail.com</a:t>
            </a:r>
            <a:endParaRPr kumimoji="0" lang="he-I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012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1EE05-DC35-4EE6-386D-7458B56E7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D4F303C3-BF88-6E18-670F-54E5DA989F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5975EF3-5DFF-EE82-62DC-8FB99D87447B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ד עמוד ב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F56C0EB2-86CA-EF58-D3DF-30DC7EAA71C2}"/>
              </a:ext>
            </a:extLst>
          </p:cNvPr>
          <p:cNvSpPr txBox="1"/>
          <p:nvPr/>
        </p:nvSpPr>
        <p:spPr>
          <a:xfrm>
            <a:off x="423166" y="2780928"/>
            <a:ext cx="8172400" cy="28283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כמאן אזלא הא </a:t>
            </a:r>
            <a:r>
              <a:rPr lang="he-IL" dirty="0" err="1">
                <a:latin typeface="Assistant" pitchFamily="2" charset="-79"/>
              </a:rPr>
              <a:t>דאמר</a:t>
            </a:r>
            <a:r>
              <a:rPr lang="he-IL" dirty="0">
                <a:latin typeface="Assistant" pitchFamily="2" charset="-79"/>
              </a:rPr>
              <a:t> רבי חלבו </a:t>
            </a:r>
            <a:r>
              <a:rPr lang="he-IL" dirty="0" err="1">
                <a:latin typeface="Assistant" pitchFamily="2" charset="-79"/>
              </a:rPr>
              <a:t>א''ר</a:t>
            </a:r>
            <a:r>
              <a:rPr lang="he-IL" dirty="0">
                <a:latin typeface="Assistant" pitchFamily="2" charset="-79"/>
              </a:rPr>
              <a:t> </a:t>
            </a:r>
            <a:r>
              <a:rPr lang="he-IL" dirty="0" err="1">
                <a:latin typeface="Assistant" pitchFamily="2" charset="-79"/>
              </a:rPr>
              <a:t>הונא</a:t>
            </a:r>
            <a:r>
              <a:rPr lang="he-IL" dirty="0">
                <a:latin typeface="Assistant" pitchFamily="2" charset="-79"/>
              </a:rPr>
              <a:t>: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פורים שחל להיות בשבת -</a:t>
            </a:r>
          </a:p>
          <a:p>
            <a:pPr>
              <a:lnSpc>
                <a:spcPct val="125000"/>
              </a:lnSpc>
            </a:pPr>
            <a:r>
              <a:rPr lang="he-IL" dirty="0" err="1">
                <a:latin typeface="Assistant" pitchFamily="2" charset="-79"/>
              </a:rPr>
              <a:t>הכל</a:t>
            </a:r>
            <a:r>
              <a:rPr lang="he-IL" dirty="0">
                <a:latin typeface="Assistant" pitchFamily="2" charset="-79"/>
              </a:rPr>
              <a:t> </a:t>
            </a:r>
            <a:r>
              <a:rPr lang="he-IL" dirty="0" err="1">
                <a:latin typeface="Assistant" pitchFamily="2" charset="-79"/>
              </a:rPr>
              <a:t>נדחין</a:t>
            </a:r>
            <a:r>
              <a:rPr lang="he-IL" dirty="0">
                <a:latin typeface="Assistant" pitchFamily="2" charset="-79"/>
              </a:rPr>
              <a:t> ליום הכניסה.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       </a:t>
            </a:r>
            <a:r>
              <a:rPr lang="he-IL" dirty="0" err="1">
                <a:latin typeface="Assistant" pitchFamily="2" charset="-79"/>
              </a:rPr>
              <a:t>הכל</a:t>
            </a:r>
            <a:r>
              <a:rPr lang="he-IL" dirty="0">
                <a:latin typeface="Assistant" pitchFamily="2" charset="-79"/>
              </a:rPr>
              <a:t> </a:t>
            </a:r>
            <a:r>
              <a:rPr lang="he-IL" dirty="0" err="1">
                <a:latin typeface="Assistant" pitchFamily="2" charset="-79"/>
              </a:rPr>
              <a:t>נדחין</a:t>
            </a:r>
            <a:r>
              <a:rPr lang="he-IL" dirty="0">
                <a:latin typeface="Assistant" pitchFamily="2" charset="-79"/>
              </a:rPr>
              <a:t> </a:t>
            </a:r>
            <a:r>
              <a:rPr lang="he-IL" dirty="0" err="1">
                <a:latin typeface="Assistant" pitchFamily="2" charset="-79"/>
              </a:rPr>
              <a:t>סלקא</a:t>
            </a:r>
            <a:r>
              <a:rPr lang="he-IL" dirty="0">
                <a:latin typeface="Assistant" pitchFamily="2" charset="-79"/>
              </a:rPr>
              <a:t> דעתך? והא איכא </a:t>
            </a:r>
            <a:r>
              <a:rPr lang="he-IL" dirty="0" err="1">
                <a:latin typeface="Assistant" pitchFamily="2" charset="-79"/>
              </a:rPr>
              <a:t>מוקפין</a:t>
            </a:r>
            <a:r>
              <a:rPr lang="he-IL" dirty="0">
                <a:latin typeface="Assistant" pitchFamily="2" charset="-79"/>
              </a:rPr>
              <a:t> </a:t>
            </a:r>
            <a:r>
              <a:rPr lang="he-IL" dirty="0" err="1">
                <a:latin typeface="Assistant" pitchFamily="2" charset="-79"/>
              </a:rPr>
              <a:t>דעבדי</a:t>
            </a:r>
            <a:r>
              <a:rPr lang="he-IL" dirty="0">
                <a:latin typeface="Assistant" pitchFamily="2" charset="-79"/>
              </a:rPr>
              <a:t> למחר!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       אלא: כל הנדחה ידחה ליום הכניסה.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כמאן? </a:t>
            </a:r>
          </a:p>
          <a:p>
            <a:pPr>
              <a:lnSpc>
                <a:spcPct val="125000"/>
              </a:lnSpc>
            </a:pPr>
            <a:endParaRPr lang="he-IL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כרבי.</a:t>
            </a:r>
            <a:endParaRPr lang="he-IL" dirty="0"/>
          </a:p>
        </p:txBody>
      </p:sp>
      <p:graphicFrame>
        <p:nvGraphicFramePr>
          <p:cNvPr id="7" name="טבלה 6">
            <a:extLst>
              <a:ext uri="{FF2B5EF4-FFF2-40B4-BE49-F238E27FC236}">
                <a16:creationId xmlns:a16="http://schemas.microsoft.com/office/drawing/2014/main" id="{FD836E56-D476-D160-4332-DE6A3E4955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584893"/>
              </p:ext>
            </p:extLst>
          </p:nvPr>
        </p:nvGraphicFramePr>
        <p:xfrm>
          <a:off x="4067944" y="548680"/>
          <a:ext cx="4498016" cy="171017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24504">
                  <a:extLst>
                    <a:ext uri="{9D8B030D-6E8A-4147-A177-3AD203B41FA5}">
                      <a16:colId xmlns:a16="http://schemas.microsoft.com/office/drawing/2014/main" val="565893456"/>
                    </a:ext>
                  </a:extLst>
                </a:gridCol>
                <a:gridCol w="1124504">
                  <a:extLst>
                    <a:ext uri="{9D8B030D-6E8A-4147-A177-3AD203B41FA5}">
                      <a16:colId xmlns:a16="http://schemas.microsoft.com/office/drawing/2014/main" val="1958734635"/>
                    </a:ext>
                  </a:extLst>
                </a:gridCol>
                <a:gridCol w="1124504">
                  <a:extLst>
                    <a:ext uri="{9D8B030D-6E8A-4147-A177-3AD203B41FA5}">
                      <a16:colId xmlns:a16="http://schemas.microsoft.com/office/drawing/2014/main" val="3779371210"/>
                    </a:ext>
                  </a:extLst>
                </a:gridCol>
                <a:gridCol w="1124504">
                  <a:extLst>
                    <a:ext uri="{9D8B030D-6E8A-4147-A177-3AD203B41FA5}">
                      <a16:colId xmlns:a16="http://schemas.microsoft.com/office/drawing/2014/main" val="1663131675"/>
                    </a:ext>
                  </a:extLst>
                </a:gridCol>
              </a:tblGrid>
              <a:tr h="427544">
                <a:tc>
                  <a:txBody>
                    <a:bodyPr/>
                    <a:lstStyle/>
                    <a:p>
                      <a:pPr rtl="1"/>
                      <a:endParaRPr lang="he-IL" sz="16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חל להיות בשבת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961170"/>
                  </a:ext>
                </a:extLst>
              </a:tr>
              <a:tr h="427544">
                <a:tc>
                  <a:txBody>
                    <a:bodyPr/>
                    <a:lstStyle/>
                    <a:p>
                      <a:pPr rtl="1"/>
                      <a:endParaRPr lang="he-I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/>
                        <a:t>כפרים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/>
                        <a:t>עיירות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/>
                        <a:t>מוקפים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152754"/>
                  </a:ext>
                </a:extLst>
              </a:tr>
              <a:tr h="427544">
                <a:tc>
                  <a:txBody>
                    <a:bodyPr/>
                    <a:lstStyle/>
                    <a:p>
                      <a:pPr rtl="1"/>
                      <a:r>
                        <a:rPr lang="he-IL" sz="1600" b="1" dirty="0"/>
                        <a:t>ת"ק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שישי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ראשון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469869"/>
                  </a:ext>
                </a:extLst>
              </a:tr>
              <a:tr h="427544">
                <a:tc>
                  <a:txBody>
                    <a:bodyPr/>
                    <a:lstStyle/>
                    <a:p>
                      <a:pPr rtl="1"/>
                      <a:r>
                        <a:rPr lang="he-IL" sz="1600" b="1" dirty="0"/>
                        <a:t>רבי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dirty="0"/>
                        <a:t>ראשון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002100"/>
                  </a:ext>
                </a:extLst>
              </a:tr>
            </a:tbl>
          </a:graphicData>
        </a:graphic>
      </p:graphicFrame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5A5A405D-B597-54D2-B485-5F907AF18036}"/>
              </a:ext>
            </a:extLst>
          </p:cNvPr>
          <p:cNvSpPr/>
          <p:nvPr/>
        </p:nvSpPr>
        <p:spPr>
          <a:xfrm>
            <a:off x="567182" y="4653136"/>
            <a:ext cx="4220842" cy="1584176"/>
          </a:xfrm>
          <a:prstGeom prst="wedgeRoundRectCallout">
            <a:avLst>
              <a:gd name="adj1" fmla="val 59666"/>
              <a:gd name="adj2" fmla="val -35835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300" dirty="0">
                <a:solidFill>
                  <a:schemeClr val="tx1"/>
                </a:solidFill>
              </a:rPr>
              <a:t>משנה ב ע"א: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מגילה נקראת </a:t>
            </a:r>
            <a:r>
              <a:rPr lang="he-IL" sz="1300" b="1" dirty="0" err="1">
                <a:solidFill>
                  <a:srgbClr val="F79646">
                    <a:lumMod val="50000"/>
                  </a:srgbClr>
                </a:solidFill>
              </a:rPr>
              <a:t>בי''א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300" b="1" dirty="0" err="1">
                <a:solidFill>
                  <a:srgbClr val="F79646">
                    <a:lumMod val="50000"/>
                  </a:srgbClr>
                </a:solidFill>
              </a:rPr>
              <a:t>בי''ב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300" b="1" dirty="0" err="1">
                <a:solidFill>
                  <a:srgbClr val="F79646">
                    <a:lumMod val="50000"/>
                  </a:srgbClr>
                </a:solidFill>
              </a:rPr>
              <a:t>בי''ג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300" b="1" dirty="0" err="1">
                <a:solidFill>
                  <a:srgbClr val="F79646">
                    <a:lumMod val="50000"/>
                  </a:srgbClr>
                </a:solidFill>
              </a:rPr>
              <a:t>בי''ד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300" b="1" dirty="0" err="1">
                <a:solidFill>
                  <a:srgbClr val="F79646">
                    <a:lumMod val="50000"/>
                  </a:srgbClr>
                </a:solidFill>
              </a:rPr>
              <a:t>בט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''ו 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לא פחות ולא יותר: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...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כיצד? ...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חל להיות 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בשבת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- כפרים ועיירות גדולות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וקורין ליום הכניסה, ומוקפות חומה למחר. </a:t>
            </a:r>
          </a:p>
        </p:txBody>
      </p:sp>
    </p:spTree>
    <p:extLst>
      <p:ext uri="{BB962C8B-B14F-4D97-AF65-F5344CB8AC3E}">
        <p14:creationId xmlns:p14="http://schemas.microsoft.com/office/powerpoint/2010/main" val="265559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C54CB-DDDC-DA56-CB87-0230B8981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2C3D8F9E-123E-7E1E-457C-09889A8A91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3C82C83-2604-750F-1D23-2BC15C11F076}"/>
              </a:ext>
            </a:extLst>
          </p:cNvPr>
          <p:cNvSpPr txBox="1"/>
          <p:nvPr/>
        </p:nvSpPr>
        <p:spPr>
          <a:xfrm>
            <a:off x="-396552" y="35330"/>
            <a:ext cx="31683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ד עמוד ב - דף ה עמוד א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AB6E576E-3A07-F227-B077-77429E837D01}"/>
              </a:ext>
            </a:extLst>
          </p:cNvPr>
          <p:cNvSpPr txBox="1"/>
          <p:nvPr/>
        </p:nvSpPr>
        <p:spPr>
          <a:xfrm>
            <a:off x="1043608" y="260648"/>
            <a:ext cx="7479950" cy="59445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דכולי עלמא </a:t>
            </a:r>
            <a:r>
              <a:rPr lang="he-IL" dirty="0" err="1">
                <a:latin typeface="Assistant" pitchFamily="2" charset="-79"/>
              </a:rPr>
              <a:t>מיהא</a:t>
            </a:r>
            <a:r>
              <a:rPr lang="he-IL" dirty="0">
                <a:latin typeface="Assistant" pitchFamily="2" charset="-79"/>
              </a:rPr>
              <a:t> מגילה בשבת לא קרינן מאי טעמא? </a:t>
            </a:r>
          </a:p>
          <a:p>
            <a:pPr>
              <a:lnSpc>
                <a:spcPct val="125000"/>
              </a:lnSpc>
            </a:pPr>
            <a:endParaRPr lang="he-IL" sz="16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אמר רבה: </a:t>
            </a:r>
          </a:p>
          <a:p>
            <a:pPr>
              <a:lnSpc>
                <a:spcPct val="125000"/>
              </a:lnSpc>
            </a:pPr>
            <a:r>
              <a:rPr lang="he-IL" dirty="0" err="1">
                <a:latin typeface="Assistant" pitchFamily="2" charset="-79"/>
              </a:rPr>
              <a:t>הכל</a:t>
            </a:r>
            <a:r>
              <a:rPr lang="he-IL" dirty="0">
                <a:latin typeface="Assistant" pitchFamily="2" charset="-79"/>
              </a:rPr>
              <a:t> חייבין בקריאת מגילה (ובתקיעת שופר) ואין </a:t>
            </a:r>
            <a:r>
              <a:rPr lang="he-IL" dirty="0" err="1">
                <a:latin typeface="Assistant" pitchFamily="2" charset="-79"/>
              </a:rPr>
              <a:t>הכל</a:t>
            </a:r>
            <a:r>
              <a:rPr lang="he-IL" dirty="0">
                <a:latin typeface="Assistant" pitchFamily="2" charset="-79"/>
              </a:rPr>
              <a:t> </a:t>
            </a:r>
            <a:r>
              <a:rPr lang="he-IL" dirty="0" err="1">
                <a:latin typeface="Assistant" pitchFamily="2" charset="-79"/>
              </a:rPr>
              <a:t>בקיאין</a:t>
            </a:r>
            <a:r>
              <a:rPr lang="he-IL" dirty="0">
                <a:latin typeface="Assistant" pitchFamily="2" charset="-79"/>
              </a:rPr>
              <a:t> במקרא מגילה,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גזירה שמא </a:t>
            </a:r>
            <a:r>
              <a:rPr lang="he-IL" dirty="0" err="1">
                <a:latin typeface="Assistant" pitchFamily="2" charset="-79"/>
              </a:rPr>
              <a:t>יטלנה</a:t>
            </a:r>
            <a:r>
              <a:rPr lang="he-IL" dirty="0">
                <a:latin typeface="Assistant" pitchFamily="2" charset="-79"/>
              </a:rPr>
              <a:t> בידו וילך אצל בקי ללמוד </a:t>
            </a:r>
            <a:r>
              <a:rPr lang="he-IL" dirty="0" err="1">
                <a:latin typeface="Assistant" pitchFamily="2" charset="-79"/>
              </a:rPr>
              <a:t>ויעבירנה</a:t>
            </a:r>
            <a:r>
              <a:rPr lang="he-IL" dirty="0">
                <a:latin typeface="Assistant" pitchFamily="2" charset="-79"/>
              </a:rPr>
              <a:t> ארבע אמות ברשות הרבים,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והיינו טעמא </a:t>
            </a:r>
            <a:r>
              <a:rPr lang="he-IL" dirty="0" err="1">
                <a:latin typeface="Assistant" pitchFamily="2" charset="-79"/>
              </a:rPr>
              <a:t>דשופר</a:t>
            </a:r>
            <a:r>
              <a:rPr lang="he-IL" dirty="0">
                <a:latin typeface="Assistant" pitchFamily="2" charset="-79"/>
              </a:rPr>
              <a:t> והיינו טעמא </a:t>
            </a:r>
            <a:r>
              <a:rPr lang="he-IL" dirty="0" err="1">
                <a:latin typeface="Assistant" pitchFamily="2" charset="-79"/>
              </a:rPr>
              <a:t>דלולב</a:t>
            </a:r>
            <a:r>
              <a:rPr lang="he-IL" dirty="0">
                <a:latin typeface="Assistant" pitchFamily="2" charset="-79"/>
              </a:rPr>
              <a:t>. </a:t>
            </a:r>
          </a:p>
          <a:p>
            <a:pPr>
              <a:lnSpc>
                <a:spcPct val="125000"/>
              </a:lnSpc>
            </a:pPr>
            <a:endParaRPr lang="he-IL" sz="16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רב יוסף אמר: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מפני שעיניהן של עניים נשואות במקרא מגילה. </a:t>
            </a:r>
          </a:p>
          <a:p>
            <a:pPr>
              <a:lnSpc>
                <a:spcPct val="125000"/>
              </a:lnSpc>
            </a:pPr>
            <a:endParaRPr lang="he-IL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תניא נמי הכי: </a:t>
            </a:r>
          </a:p>
          <a:p>
            <a:pPr>
              <a:lnSpc>
                <a:spcPct val="125000"/>
              </a:lnSpc>
            </a:pP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אע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''פ שאמרו כפרים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ליום הכניסה -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גובין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בו ביום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ומחלקין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בו ביום.</a:t>
            </a:r>
            <a:r>
              <a:rPr lang="he-IL" dirty="0">
                <a:latin typeface="Assistant" pitchFamily="2" charset="-79"/>
              </a:rPr>
              <a:t> </a:t>
            </a:r>
          </a:p>
          <a:p>
            <a:pPr>
              <a:lnSpc>
                <a:spcPct val="125000"/>
              </a:lnSpc>
            </a:pPr>
            <a:r>
              <a:rPr lang="he-IL" dirty="0" err="1">
                <a:latin typeface="Assistant" pitchFamily="2" charset="-79"/>
              </a:rPr>
              <a:t>אע</a:t>
            </a:r>
            <a:r>
              <a:rPr lang="he-IL" dirty="0">
                <a:latin typeface="Assistant" pitchFamily="2" charset="-79"/>
              </a:rPr>
              <a:t>''פ שאמרו? אדרבה משום </a:t>
            </a:r>
            <a:r>
              <a:rPr lang="he-IL" dirty="0" err="1">
                <a:latin typeface="Assistant" pitchFamily="2" charset="-79"/>
              </a:rPr>
              <a:t>דאמרו</a:t>
            </a:r>
            <a:r>
              <a:rPr lang="he-IL" dirty="0">
                <a:latin typeface="Assistant" pitchFamily="2" charset="-79"/>
              </a:rPr>
              <a:t> הוא!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אלא: </a:t>
            </a:r>
          </a:p>
          <a:p>
            <a:pPr>
              <a:lnSpc>
                <a:spcPct val="125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הואיל ואמרו שכפרים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ליום הכניסה -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גובין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בו ביום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ומחלקין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בו ביום,</a:t>
            </a:r>
          </a:p>
          <a:p>
            <a:pPr>
              <a:lnSpc>
                <a:spcPct val="125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מפני שעיניהם של עניים נשואות במקרא מגילה, </a:t>
            </a:r>
          </a:p>
          <a:p>
            <a:pPr>
              <a:lnSpc>
                <a:spcPct val="125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אבל שמחה אינה נוהגת אלא בזמנה.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395B6FA0-A8B2-6C04-813C-08E217ADCF4C}"/>
              </a:ext>
            </a:extLst>
          </p:cNvPr>
          <p:cNvSpPr txBox="1"/>
          <p:nvPr/>
        </p:nvSpPr>
        <p:spPr>
          <a:xfrm>
            <a:off x="8280904" y="5805264"/>
            <a:ext cx="576064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1424CFD2-96BE-5226-1B05-8FC090A03B61}"/>
              </a:ext>
            </a:extLst>
          </p:cNvPr>
          <p:cNvSpPr txBox="1"/>
          <p:nvPr/>
        </p:nvSpPr>
        <p:spPr>
          <a:xfrm>
            <a:off x="8604448" y="1007362"/>
            <a:ext cx="288032" cy="2708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①</a:t>
            </a:r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100" dirty="0"/>
          </a:p>
          <a:p>
            <a:endParaRPr lang="he-IL" sz="1600" dirty="0"/>
          </a:p>
          <a:p>
            <a:endParaRPr lang="he-IL" sz="1200" dirty="0"/>
          </a:p>
          <a:p>
            <a:endParaRPr lang="he-IL" sz="1100" dirty="0"/>
          </a:p>
          <a:p>
            <a:endParaRPr lang="he-IL" sz="1200" dirty="0"/>
          </a:p>
          <a:p>
            <a:r>
              <a:rPr lang="he-IL" sz="1200" dirty="0"/>
              <a:t>②</a:t>
            </a:r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</p:txBody>
      </p:sp>
    </p:spTree>
    <p:extLst>
      <p:ext uri="{BB962C8B-B14F-4D97-AF65-F5344CB8AC3E}">
        <p14:creationId xmlns:p14="http://schemas.microsoft.com/office/powerpoint/2010/main" val="2874528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ג ע"ב (שורה אחרונה) – דף ה ע"א (שורה ראשונה)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ה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159148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93AE2-DDAC-B908-126C-B89A7650F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1445C39-2F29-7617-23C7-D713579690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30EC701-C1E5-7811-D36B-D6276D8A5CC2}"/>
              </a:ext>
            </a:extLst>
          </p:cNvPr>
          <p:cNvSpPr txBox="1"/>
          <p:nvPr/>
        </p:nvSpPr>
        <p:spPr>
          <a:xfrm>
            <a:off x="-144016" y="566436"/>
            <a:ext cx="8487476" cy="52509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/>
              <a:t>ואמר </a:t>
            </a:r>
            <a:r>
              <a:rPr lang="he-IL" dirty="0" err="1"/>
              <a:t>ריב''ל</a:t>
            </a:r>
            <a:r>
              <a:rPr lang="he-IL" dirty="0"/>
              <a:t>:</a:t>
            </a:r>
          </a:p>
          <a:p>
            <a:pPr>
              <a:lnSpc>
                <a:spcPct val="120000"/>
              </a:lnSpc>
            </a:pPr>
            <a:r>
              <a:rPr lang="he-IL" dirty="0"/>
              <a:t>לוד ואונו וגיא החרשים - מוקפות חומה מימות יהושע בן נון הוו. 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dirty="0"/>
              <a:t>והני יהושע </a:t>
            </a:r>
            <a:r>
              <a:rPr lang="he-IL" dirty="0" err="1"/>
              <a:t>בננהי</a:t>
            </a:r>
            <a:r>
              <a:rPr lang="he-IL" dirty="0"/>
              <a:t>? </a:t>
            </a:r>
          </a:p>
          <a:p>
            <a:pPr>
              <a:lnSpc>
                <a:spcPct val="120000"/>
              </a:lnSpc>
            </a:pPr>
            <a:r>
              <a:rPr lang="he-IL" dirty="0"/>
              <a:t>והא </a:t>
            </a:r>
            <a:r>
              <a:rPr lang="he-IL" dirty="0" err="1"/>
              <a:t>אלפעל</a:t>
            </a:r>
            <a:r>
              <a:rPr lang="he-IL" dirty="0"/>
              <a:t> </a:t>
            </a:r>
            <a:r>
              <a:rPr lang="he-IL" dirty="0" err="1"/>
              <a:t>בננהי</a:t>
            </a:r>
            <a:r>
              <a:rPr lang="he-IL" dirty="0"/>
              <a:t>,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דכתיב</a:t>
            </a:r>
            <a:r>
              <a:rPr lang="he-IL" dirty="0"/>
              <a:t>: "</a:t>
            </a:r>
            <a:r>
              <a:rPr lang="he-IL" dirty="0">
                <a:solidFill>
                  <a:srgbClr val="002060"/>
                </a:solidFill>
              </a:rPr>
              <a:t>וּבְנֵי </a:t>
            </a:r>
            <a:r>
              <a:rPr lang="he-IL" dirty="0" err="1">
                <a:solidFill>
                  <a:srgbClr val="002060"/>
                </a:solidFill>
              </a:rPr>
              <a:t>אֶלְפַּעַל</a:t>
            </a:r>
            <a:r>
              <a:rPr lang="he-IL" dirty="0">
                <a:solidFill>
                  <a:srgbClr val="002060"/>
                </a:solidFill>
              </a:rPr>
              <a:t> עֵבֶר וּמִשְׁעָם וָשָׁמֶד הוּא בָּנָה אֶת אוֹנוֹ וְאֶת לֹד </a:t>
            </a:r>
            <a:r>
              <a:rPr lang="he-IL" dirty="0" err="1">
                <a:solidFill>
                  <a:srgbClr val="002060"/>
                </a:solidFill>
              </a:rPr>
              <a:t>וּבְנֹתֶיה</a:t>
            </a:r>
            <a:r>
              <a:rPr lang="he-IL" dirty="0">
                <a:solidFill>
                  <a:srgbClr val="002060"/>
                </a:solidFill>
              </a:rPr>
              <a:t>ָ</a:t>
            </a:r>
            <a:r>
              <a:rPr lang="he-IL" dirty="0"/>
              <a:t>"! 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dirty="0"/>
              <a:t>ולטעמיך אסא </a:t>
            </a:r>
            <a:r>
              <a:rPr lang="he-IL" dirty="0" err="1"/>
              <a:t>בננהי</a:t>
            </a:r>
            <a:r>
              <a:rPr lang="he-IL" dirty="0"/>
              <a:t>,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דכתיב</a:t>
            </a:r>
            <a:r>
              <a:rPr lang="he-IL" dirty="0"/>
              <a:t>: "</a:t>
            </a:r>
            <a:r>
              <a:rPr lang="he-IL" dirty="0" err="1"/>
              <a:t>ו</a:t>
            </a:r>
            <a:r>
              <a:rPr lang="he-IL" dirty="0" err="1">
                <a:solidFill>
                  <a:srgbClr val="002060"/>
                </a:solidFill>
              </a:rPr>
              <a:t>ַיִּבֶן</a:t>
            </a:r>
            <a:r>
              <a:rPr lang="he-IL" dirty="0"/>
              <a:t> (אסא את ערי הבצורות אשר ליהודה)"!   (צ"ל: </a:t>
            </a:r>
            <a:r>
              <a:rPr lang="he-IL" dirty="0">
                <a:solidFill>
                  <a:srgbClr val="002060"/>
                </a:solidFill>
              </a:rPr>
              <a:t>עָרֵי מְצוּרָה בִּיהוּדָה</a:t>
            </a:r>
            <a:r>
              <a:rPr lang="he-IL" dirty="0"/>
              <a:t>) 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dirty="0"/>
              <a:t>אמר ר' אלעזר: </a:t>
            </a:r>
          </a:p>
          <a:p>
            <a:pPr>
              <a:lnSpc>
                <a:spcPct val="120000"/>
              </a:lnSpc>
            </a:pPr>
            <a:r>
              <a:rPr lang="he-IL" dirty="0"/>
              <a:t>הני מוקפות חומה מימות יהושע בן נון הוו, </a:t>
            </a:r>
          </a:p>
          <a:p>
            <a:pPr>
              <a:lnSpc>
                <a:spcPct val="120000"/>
              </a:lnSpc>
            </a:pPr>
            <a:r>
              <a:rPr lang="he-IL" dirty="0"/>
              <a:t>חרוב בימי פילגש בגבעה ואתא </a:t>
            </a:r>
            <a:r>
              <a:rPr lang="he-IL" dirty="0" err="1"/>
              <a:t>אלפעל</a:t>
            </a:r>
            <a:r>
              <a:rPr lang="he-IL" dirty="0"/>
              <a:t> </a:t>
            </a:r>
            <a:r>
              <a:rPr lang="he-IL" dirty="0" err="1"/>
              <a:t>בננהי</a:t>
            </a:r>
            <a:r>
              <a:rPr lang="he-IL" dirty="0"/>
              <a:t>, </a:t>
            </a:r>
          </a:p>
          <a:p>
            <a:pPr>
              <a:lnSpc>
                <a:spcPct val="120000"/>
              </a:lnSpc>
            </a:pPr>
            <a:r>
              <a:rPr lang="he-IL" dirty="0"/>
              <a:t>הדור </a:t>
            </a:r>
            <a:r>
              <a:rPr lang="he-IL" dirty="0" err="1"/>
              <a:t>אינפול</a:t>
            </a:r>
            <a:r>
              <a:rPr lang="he-IL" dirty="0"/>
              <a:t> אתא אסא </a:t>
            </a:r>
            <a:r>
              <a:rPr lang="he-IL" dirty="0" err="1"/>
              <a:t>שפצינהו</a:t>
            </a:r>
            <a:r>
              <a:rPr lang="he-IL" dirty="0"/>
              <a:t>.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dirty="0" err="1"/>
              <a:t>דיקא</a:t>
            </a:r>
            <a:r>
              <a:rPr lang="he-IL" dirty="0"/>
              <a:t> נמי </a:t>
            </a:r>
            <a:r>
              <a:rPr lang="he-IL" dirty="0" err="1"/>
              <a:t>דכתיב</a:t>
            </a:r>
            <a:r>
              <a:rPr lang="he-IL" dirty="0"/>
              <a:t>: "</a:t>
            </a:r>
            <a:r>
              <a:rPr lang="he-IL" dirty="0">
                <a:solidFill>
                  <a:srgbClr val="002060"/>
                </a:solidFill>
              </a:rPr>
              <a:t>וַיֹּאמֶר לִיהוּדָה נִבְנֶה אֶת הֶעָרִים הָאֵלֶּה</a:t>
            </a:r>
            <a:r>
              <a:rPr lang="he-IL" dirty="0"/>
              <a:t>" - מכלל </a:t>
            </a:r>
            <a:r>
              <a:rPr lang="he-IL" dirty="0" err="1"/>
              <a:t>דערים</a:t>
            </a:r>
            <a:r>
              <a:rPr lang="he-IL" dirty="0"/>
              <a:t> הוו מעיקרא </a:t>
            </a:r>
            <a:r>
              <a:rPr lang="he-IL" dirty="0" err="1"/>
              <a:t>ש''מ</a:t>
            </a:r>
            <a:r>
              <a:rPr lang="he-IL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99C638-17B3-CB3A-AEB7-018489D7689B}"/>
              </a:ext>
            </a:extLst>
          </p:cNvPr>
          <p:cNvSpPr txBox="1"/>
          <p:nvPr/>
        </p:nvSpPr>
        <p:spPr>
          <a:xfrm>
            <a:off x="-342300" y="35330"/>
            <a:ext cx="30963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ג עמוד ב - דף ד עמוד א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3BE22203-7ECB-BF8F-7BF4-DB5F74F0A800}"/>
              </a:ext>
            </a:extLst>
          </p:cNvPr>
          <p:cNvSpPr txBox="1"/>
          <p:nvPr/>
        </p:nvSpPr>
        <p:spPr>
          <a:xfrm>
            <a:off x="8146736" y="980728"/>
            <a:ext cx="576064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70515935-DA8F-53C4-9567-63E0BF396FBE}"/>
              </a:ext>
            </a:extLst>
          </p:cNvPr>
          <p:cNvSpPr txBox="1"/>
          <p:nvPr/>
        </p:nvSpPr>
        <p:spPr>
          <a:xfrm>
            <a:off x="8460432" y="620688"/>
            <a:ext cx="360040" cy="5386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500" dirty="0"/>
              <a:t>⑤</a:t>
            </a:r>
          </a:p>
          <a:p>
            <a:endParaRPr lang="he-IL" sz="1400" dirty="0"/>
          </a:p>
        </p:txBody>
      </p:sp>
      <p:sp>
        <p:nvSpPr>
          <p:cNvPr id="10" name="חץ: שמאלה 9">
            <a:extLst>
              <a:ext uri="{FF2B5EF4-FFF2-40B4-BE49-F238E27FC236}">
                <a16:creationId xmlns:a16="http://schemas.microsoft.com/office/drawing/2014/main" id="{5ADBA7A0-21AA-66C3-4BC6-148757565EBE}"/>
              </a:ext>
            </a:extLst>
          </p:cNvPr>
          <p:cNvSpPr/>
          <p:nvPr/>
        </p:nvSpPr>
        <p:spPr>
          <a:xfrm>
            <a:off x="1043608" y="5877272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8544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7EE03-E321-D2A5-871B-C3C778557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7D6FB36F-7D8C-273F-B028-859DE20263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EA57D0-D746-524C-0A60-3574C7435805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ד עמוד א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97D136B8-E6B0-CDA4-2437-46FF51D4F537}"/>
              </a:ext>
            </a:extLst>
          </p:cNvPr>
          <p:cNvSpPr txBox="1"/>
          <p:nvPr/>
        </p:nvSpPr>
        <p:spPr>
          <a:xfrm>
            <a:off x="2051720" y="548680"/>
            <a:ext cx="6228184" cy="55598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5000"/>
              </a:lnSpc>
            </a:pPr>
            <a:r>
              <a:rPr lang="he-IL" dirty="0" err="1">
                <a:latin typeface="Assistant" pitchFamily="2" charset="-79"/>
              </a:rPr>
              <a:t>ואריב''ל</a:t>
            </a:r>
            <a:r>
              <a:rPr lang="he-IL" dirty="0">
                <a:latin typeface="Assistant" pitchFamily="2" charset="-79"/>
              </a:rPr>
              <a:t>: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נשים חייבות במקרא מגילה,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שאף הן היו באותו הנס. </a:t>
            </a:r>
          </a:p>
          <a:p>
            <a:pPr>
              <a:lnSpc>
                <a:spcPct val="125000"/>
              </a:lnSpc>
            </a:pPr>
            <a:endParaRPr lang="he-IL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endParaRPr lang="he-IL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ואמר רבי יהושע בן לוי: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פורים שחל להיות בשבת - </a:t>
            </a:r>
            <a:r>
              <a:rPr lang="he-IL" dirty="0" err="1">
                <a:latin typeface="Assistant" pitchFamily="2" charset="-79"/>
              </a:rPr>
              <a:t>שואלין</a:t>
            </a:r>
            <a:r>
              <a:rPr lang="he-IL" dirty="0">
                <a:latin typeface="Assistant" pitchFamily="2" charset="-79"/>
              </a:rPr>
              <a:t> </a:t>
            </a:r>
            <a:r>
              <a:rPr lang="he-IL" dirty="0" err="1">
                <a:latin typeface="Assistant" pitchFamily="2" charset="-79"/>
              </a:rPr>
              <a:t>ודורשין</a:t>
            </a:r>
            <a:r>
              <a:rPr lang="he-IL" dirty="0">
                <a:latin typeface="Assistant" pitchFamily="2" charset="-79"/>
              </a:rPr>
              <a:t> </a:t>
            </a:r>
            <a:r>
              <a:rPr lang="he-IL" dirty="0" err="1">
                <a:latin typeface="Assistant" pitchFamily="2" charset="-79"/>
              </a:rPr>
              <a:t>בענינו</a:t>
            </a:r>
            <a:r>
              <a:rPr lang="he-IL" dirty="0">
                <a:latin typeface="Assistant" pitchFamily="2" charset="-79"/>
              </a:rPr>
              <a:t> של יום. </a:t>
            </a:r>
          </a:p>
          <a:p>
            <a:pPr>
              <a:lnSpc>
                <a:spcPct val="125000"/>
              </a:lnSpc>
            </a:pPr>
            <a:endParaRPr lang="he-IL" sz="7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     מאי </a:t>
            </a:r>
            <a:r>
              <a:rPr lang="he-IL" dirty="0" err="1">
                <a:latin typeface="Assistant" pitchFamily="2" charset="-79"/>
              </a:rPr>
              <a:t>אריא</a:t>
            </a:r>
            <a:r>
              <a:rPr lang="he-IL" dirty="0">
                <a:latin typeface="Assistant" pitchFamily="2" charset="-79"/>
              </a:rPr>
              <a:t> פורים? אפילו </a:t>
            </a:r>
            <a:r>
              <a:rPr lang="he-IL" dirty="0" err="1">
                <a:latin typeface="Assistant" pitchFamily="2" charset="-79"/>
              </a:rPr>
              <a:t>י''ט</a:t>
            </a:r>
            <a:r>
              <a:rPr lang="he-IL" dirty="0">
                <a:latin typeface="Assistant" pitchFamily="2" charset="-79"/>
              </a:rPr>
              <a:t> נמי!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     </a:t>
            </a:r>
            <a:r>
              <a:rPr lang="he-IL" dirty="0" err="1">
                <a:latin typeface="Assistant" pitchFamily="2" charset="-79"/>
              </a:rPr>
              <a:t>דתניא</a:t>
            </a:r>
            <a:r>
              <a:rPr lang="he-IL" dirty="0">
                <a:latin typeface="Assistant" pitchFamily="2" charset="-79"/>
              </a:rPr>
              <a:t>: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     </a:t>
            </a:r>
            <a:r>
              <a:rPr lang="he-IL" dirty="0">
                <a:solidFill>
                  <a:schemeClr val="accent2">
                    <a:lumMod val="50000"/>
                  </a:schemeClr>
                </a:solidFill>
                <a:latin typeface="Assistant" pitchFamily="2" charset="-79"/>
              </a:rPr>
              <a:t>משה תיקן להם לישראל </a:t>
            </a:r>
            <a:r>
              <a:rPr lang="he-IL" dirty="0" err="1">
                <a:solidFill>
                  <a:schemeClr val="accent2">
                    <a:lumMod val="50000"/>
                  </a:schemeClr>
                </a:solidFill>
                <a:latin typeface="Assistant" pitchFamily="2" charset="-79"/>
              </a:rPr>
              <a:t>שיהו</a:t>
            </a:r>
            <a:r>
              <a:rPr lang="he-IL" dirty="0">
                <a:solidFill>
                  <a:schemeClr val="accent2">
                    <a:lumMod val="50000"/>
                  </a:schemeClr>
                </a:solidFill>
                <a:latin typeface="Assistant" pitchFamily="2" charset="-79"/>
              </a:rPr>
              <a:t> </a:t>
            </a:r>
            <a:r>
              <a:rPr lang="he-IL" dirty="0" err="1">
                <a:solidFill>
                  <a:schemeClr val="accent2">
                    <a:lumMod val="50000"/>
                  </a:schemeClr>
                </a:solidFill>
                <a:latin typeface="Assistant" pitchFamily="2" charset="-79"/>
              </a:rPr>
              <a:t>שואלין</a:t>
            </a:r>
            <a:r>
              <a:rPr lang="he-IL" dirty="0">
                <a:solidFill>
                  <a:schemeClr val="accent2">
                    <a:lumMod val="50000"/>
                  </a:schemeClr>
                </a:solidFill>
                <a:latin typeface="Assistant" pitchFamily="2" charset="-79"/>
              </a:rPr>
              <a:t> </a:t>
            </a:r>
            <a:r>
              <a:rPr lang="he-IL" dirty="0" err="1">
                <a:solidFill>
                  <a:schemeClr val="accent2">
                    <a:lumMod val="50000"/>
                  </a:schemeClr>
                </a:solidFill>
                <a:latin typeface="Assistant" pitchFamily="2" charset="-79"/>
              </a:rPr>
              <a:t>ודורשין</a:t>
            </a:r>
            <a:r>
              <a:rPr lang="he-IL" dirty="0">
                <a:solidFill>
                  <a:schemeClr val="accent2">
                    <a:lumMod val="50000"/>
                  </a:schemeClr>
                </a:solidFill>
                <a:latin typeface="Assistant" pitchFamily="2" charset="-79"/>
              </a:rPr>
              <a:t> </a:t>
            </a:r>
            <a:r>
              <a:rPr lang="he-IL" dirty="0" err="1">
                <a:solidFill>
                  <a:schemeClr val="accent2">
                    <a:lumMod val="50000"/>
                  </a:schemeClr>
                </a:solidFill>
                <a:latin typeface="Assistant" pitchFamily="2" charset="-79"/>
              </a:rPr>
              <a:t>בענינו</a:t>
            </a:r>
            <a:r>
              <a:rPr lang="he-IL" dirty="0">
                <a:solidFill>
                  <a:schemeClr val="accent2">
                    <a:lumMod val="50000"/>
                  </a:schemeClr>
                </a:solidFill>
                <a:latin typeface="Assistant" pitchFamily="2" charset="-79"/>
              </a:rPr>
              <a:t> של יום - </a:t>
            </a:r>
          </a:p>
          <a:p>
            <a:pPr>
              <a:lnSpc>
                <a:spcPct val="125000"/>
              </a:lnSpc>
            </a:pPr>
            <a:r>
              <a:rPr lang="he-IL" dirty="0">
                <a:solidFill>
                  <a:schemeClr val="accent2">
                    <a:lumMod val="50000"/>
                  </a:schemeClr>
                </a:solidFill>
                <a:latin typeface="Assistant" pitchFamily="2" charset="-79"/>
              </a:rPr>
              <a:t>     הלכות פסח בפסח הלכות עצרת בעצרת והלכות חג בחג.</a:t>
            </a:r>
          </a:p>
          <a:p>
            <a:pPr>
              <a:lnSpc>
                <a:spcPct val="125000"/>
              </a:lnSpc>
            </a:pPr>
            <a:r>
              <a:rPr lang="he-IL" sz="700" dirty="0">
                <a:latin typeface="Assistant" pitchFamily="2" charset="-79"/>
              </a:rPr>
              <a:t>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     פורים </a:t>
            </a:r>
            <a:r>
              <a:rPr lang="he-IL" dirty="0" err="1">
                <a:latin typeface="Assistant" pitchFamily="2" charset="-79"/>
              </a:rPr>
              <a:t>איצטריכא</a:t>
            </a:r>
            <a:r>
              <a:rPr lang="he-IL" dirty="0">
                <a:latin typeface="Assistant" pitchFamily="2" charset="-79"/>
              </a:rPr>
              <a:t> ליה,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     מהו </a:t>
            </a:r>
            <a:r>
              <a:rPr lang="he-IL" dirty="0" err="1">
                <a:latin typeface="Assistant" pitchFamily="2" charset="-79"/>
              </a:rPr>
              <a:t>דתימא</a:t>
            </a:r>
            <a:r>
              <a:rPr lang="he-IL" dirty="0">
                <a:latin typeface="Assistant" pitchFamily="2" charset="-79"/>
              </a:rPr>
              <a:t> נגזור משום </a:t>
            </a:r>
            <a:r>
              <a:rPr lang="he-IL" dirty="0" err="1">
                <a:latin typeface="Assistant" pitchFamily="2" charset="-79"/>
              </a:rPr>
              <a:t>דרבה</a:t>
            </a:r>
            <a:r>
              <a:rPr lang="he-IL" dirty="0">
                <a:latin typeface="Assistant" pitchFamily="2" charset="-79"/>
              </a:rPr>
              <a:t>,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     </a:t>
            </a:r>
            <a:r>
              <a:rPr lang="he-IL" dirty="0" err="1">
                <a:latin typeface="Assistant" pitchFamily="2" charset="-79"/>
              </a:rPr>
              <a:t>קמ</a:t>
            </a:r>
            <a:r>
              <a:rPr lang="he-IL" dirty="0">
                <a:latin typeface="Assistant" pitchFamily="2" charset="-79"/>
              </a:rPr>
              <a:t>''ל.</a:t>
            </a:r>
          </a:p>
          <a:p>
            <a:pPr>
              <a:lnSpc>
                <a:spcPct val="125000"/>
              </a:lnSpc>
            </a:pPr>
            <a:endParaRPr lang="he-IL" dirty="0"/>
          </a:p>
        </p:txBody>
      </p:sp>
      <p:sp>
        <p:nvSpPr>
          <p:cNvPr id="4" name="חץ: שמאלה 3">
            <a:extLst>
              <a:ext uri="{FF2B5EF4-FFF2-40B4-BE49-F238E27FC236}">
                <a16:creationId xmlns:a16="http://schemas.microsoft.com/office/drawing/2014/main" id="{E1ED90FF-0726-70EA-5983-5D5D2307B446}"/>
              </a:ext>
            </a:extLst>
          </p:cNvPr>
          <p:cNvSpPr/>
          <p:nvPr/>
        </p:nvSpPr>
        <p:spPr>
          <a:xfrm>
            <a:off x="1043608" y="5877272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521E69FB-E7E5-937A-BAD5-0E8137E7ACA3}"/>
              </a:ext>
            </a:extLst>
          </p:cNvPr>
          <p:cNvSpPr txBox="1"/>
          <p:nvPr/>
        </p:nvSpPr>
        <p:spPr>
          <a:xfrm>
            <a:off x="8244736" y="614379"/>
            <a:ext cx="612576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⑥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r>
              <a:rPr lang="he-IL" sz="1600" dirty="0"/>
              <a:t>⑦</a:t>
            </a:r>
          </a:p>
        </p:txBody>
      </p:sp>
    </p:spTree>
    <p:extLst>
      <p:ext uri="{BB962C8B-B14F-4D97-AF65-F5344CB8AC3E}">
        <p14:creationId xmlns:p14="http://schemas.microsoft.com/office/powerpoint/2010/main" val="2608470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7D4FE-92D5-27AA-B00D-92832D7A3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7F5C756E-A36F-F589-35F7-9C19110437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9F77126-B1A7-6192-A971-51403A2B60DB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ד עמוד א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D262AFFC-9ECA-3C03-65B4-FFED2BA001EA}"/>
              </a:ext>
            </a:extLst>
          </p:cNvPr>
          <p:cNvSpPr txBox="1"/>
          <p:nvPr/>
        </p:nvSpPr>
        <p:spPr>
          <a:xfrm>
            <a:off x="2051720" y="548680"/>
            <a:ext cx="6228184" cy="522130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5000"/>
              </a:lnSpc>
            </a:pPr>
            <a:r>
              <a:rPr lang="he-IL" dirty="0" err="1">
                <a:latin typeface="Assistant" pitchFamily="2" charset="-79"/>
              </a:rPr>
              <a:t>ואריב''ל</a:t>
            </a:r>
            <a:r>
              <a:rPr lang="he-IL" dirty="0">
                <a:latin typeface="Assistant" pitchFamily="2" charset="-79"/>
              </a:rPr>
              <a:t>: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חייב אדם לקרות את המגילה בלילה ולשנותה ביום,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שנאמר: "</a:t>
            </a:r>
            <a:r>
              <a:rPr lang="he-IL" dirty="0" err="1">
                <a:solidFill>
                  <a:srgbClr val="002060"/>
                </a:solidFill>
                <a:latin typeface="Assistant" pitchFamily="2" charset="-79"/>
              </a:rPr>
              <a:t>אֱלֹהַי</a:t>
            </a:r>
            <a:r>
              <a:rPr lang="he-IL" dirty="0">
                <a:solidFill>
                  <a:srgbClr val="002060"/>
                </a:solidFill>
                <a:latin typeface="Assistant" pitchFamily="2" charset="-79"/>
              </a:rPr>
              <a:t> אֶקְרָא יוֹמָם וְלֹא תַעֲנֶה וְלַיְלָה וְלֹא דֻמִיָּה לִי</a:t>
            </a:r>
            <a:r>
              <a:rPr lang="he-IL" dirty="0">
                <a:latin typeface="Assistant" pitchFamily="2" charset="-79"/>
              </a:rPr>
              <a:t>". </a:t>
            </a:r>
          </a:p>
          <a:p>
            <a:pPr>
              <a:lnSpc>
                <a:spcPct val="125000"/>
              </a:lnSpc>
            </a:pPr>
            <a:endParaRPr lang="he-IL" sz="12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       סבור מינה </a:t>
            </a:r>
            <a:r>
              <a:rPr lang="he-IL" dirty="0" err="1">
                <a:latin typeface="Assistant" pitchFamily="2" charset="-79"/>
              </a:rPr>
              <a:t>למקרייה</a:t>
            </a:r>
            <a:r>
              <a:rPr lang="he-IL" dirty="0">
                <a:latin typeface="Assistant" pitchFamily="2" charset="-79"/>
              </a:rPr>
              <a:t> </a:t>
            </a:r>
            <a:r>
              <a:rPr lang="he-IL" dirty="0" err="1">
                <a:latin typeface="Assistant" pitchFamily="2" charset="-79"/>
              </a:rPr>
              <a:t>בליליא</a:t>
            </a:r>
            <a:r>
              <a:rPr lang="he-IL" dirty="0">
                <a:latin typeface="Assistant" pitchFamily="2" charset="-79"/>
              </a:rPr>
              <a:t> </a:t>
            </a:r>
            <a:r>
              <a:rPr lang="he-IL" dirty="0" err="1">
                <a:latin typeface="Assistant" pitchFamily="2" charset="-79"/>
              </a:rPr>
              <a:t>ולמיתנא</a:t>
            </a:r>
            <a:r>
              <a:rPr lang="he-IL" dirty="0">
                <a:latin typeface="Assistant" pitchFamily="2" charset="-79"/>
              </a:rPr>
              <a:t> </a:t>
            </a:r>
            <a:r>
              <a:rPr lang="he-IL" dirty="0" err="1">
                <a:latin typeface="Assistant" pitchFamily="2" charset="-79"/>
              </a:rPr>
              <a:t>מתניתין</a:t>
            </a:r>
            <a:r>
              <a:rPr lang="he-IL" dirty="0">
                <a:latin typeface="Assistant" pitchFamily="2" charset="-79"/>
              </a:rPr>
              <a:t> דידה </a:t>
            </a:r>
            <a:r>
              <a:rPr lang="he-IL" dirty="0" err="1">
                <a:latin typeface="Assistant" pitchFamily="2" charset="-79"/>
              </a:rPr>
              <a:t>ביממא</a:t>
            </a:r>
            <a:r>
              <a:rPr lang="he-IL" dirty="0">
                <a:latin typeface="Assistant" pitchFamily="2" charset="-79"/>
              </a:rPr>
              <a:t>. </a:t>
            </a:r>
          </a:p>
          <a:p>
            <a:pPr>
              <a:lnSpc>
                <a:spcPct val="125000"/>
              </a:lnSpc>
            </a:pPr>
            <a:endParaRPr lang="he-IL" sz="5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       אמר להו רבי ירמיה: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       לדידי </a:t>
            </a:r>
            <a:r>
              <a:rPr lang="he-IL" dirty="0" err="1">
                <a:latin typeface="Assistant" pitchFamily="2" charset="-79"/>
              </a:rPr>
              <a:t>מיפרשא</a:t>
            </a:r>
            <a:r>
              <a:rPr lang="he-IL" dirty="0">
                <a:latin typeface="Assistant" pitchFamily="2" charset="-79"/>
              </a:rPr>
              <a:t> לי מיניה דרבי </a:t>
            </a:r>
            <a:r>
              <a:rPr lang="he-IL" dirty="0" err="1">
                <a:latin typeface="Assistant" pitchFamily="2" charset="-79"/>
              </a:rPr>
              <a:t>חייא</a:t>
            </a:r>
            <a:r>
              <a:rPr lang="he-IL" dirty="0">
                <a:latin typeface="Assistant" pitchFamily="2" charset="-79"/>
              </a:rPr>
              <a:t> בר אבא, </a:t>
            </a:r>
          </a:p>
          <a:p>
            <a:pPr>
              <a:lnSpc>
                <a:spcPct val="125000"/>
              </a:lnSpc>
            </a:pPr>
            <a:r>
              <a:rPr lang="he-IL" dirty="0">
                <a:latin typeface="Assistant" pitchFamily="2" charset="-79"/>
              </a:rPr>
              <a:t>       כגון </a:t>
            </a:r>
            <a:r>
              <a:rPr lang="he-IL" dirty="0" err="1">
                <a:latin typeface="Assistant" pitchFamily="2" charset="-79"/>
              </a:rPr>
              <a:t>דאמרי</a:t>
            </a:r>
            <a:r>
              <a:rPr lang="he-IL" dirty="0">
                <a:latin typeface="Assistant" pitchFamily="2" charset="-79"/>
              </a:rPr>
              <a:t> </a:t>
            </a:r>
            <a:r>
              <a:rPr lang="he-IL" dirty="0" err="1">
                <a:latin typeface="Assistant" pitchFamily="2" charset="-79"/>
              </a:rPr>
              <a:t>אינשי</a:t>
            </a:r>
            <a:r>
              <a:rPr lang="he-IL" dirty="0">
                <a:latin typeface="Assistant" pitchFamily="2" charset="-79"/>
              </a:rPr>
              <a:t>: אעבור </a:t>
            </a:r>
            <a:r>
              <a:rPr lang="he-IL" dirty="0" err="1">
                <a:latin typeface="Assistant" pitchFamily="2" charset="-79"/>
              </a:rPr>
              <a:t>פרשתא</a:t>
            </a:r>
            <a:r>
              <a:rPr lang="he-IL" dirty="0">
                <a:latin typeface="Assistant" pitchFamily="2" charset="-79"/>
              </a:rPr>
              <a:t> דא </a:t>
            </a:r>
            <a:r>
              <a:rPr lang="he-IL" dirty="0" err="1">
                <a:latin typeface="Assistant" pitchFamily="2" charset="-79"/>
              </a:rPr>
              <a:t>ואתנייה</a:t>
            </a:r>
            <a:r>
              <a:rPr lang="he-IL" dirty="0">
                <a:latin typeface="Assistant" pitchFamily="2" charset="-79"/>
              </a:rPr>
              <a:t>.</a:t>
            </a:r>
          </a:p>
          <a:p>
            <a:pPr>
              <a:lnSpc>
                <a:spcPct val="125000"/>
              </a:lnSpc>
            </a:pPr>
            <a:endParaRPr lang="he-IL" dirty="0">
              <a:latin typeface="Assistant" pitchFamily="2" charset="-79"/>
              <a:cs typeface="Assistant" pitchFamily="2" charset="-79"/>
            </a:endParaRP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dirty="0"/>
              <a:t>איתמר נמי: </a:t>
            </a:r>
          </a:p>
          <a:p>
            <a:pPr>
              <a:lnSpc>
                <a:spcPct val="120000"/>
              </a:lnSpc>
            </a:pPr>
            <a:r>
              <a:rPr lang="he-IL" dirty="0"/>
              <a:t>אמר רבי חלבו אמר </a:t>
            </a:r>
            <a:r>
              <a:rPr lang="he-IL" dirty="0" err="1"/>
              <a:t>עולא</a:t>
            </a:r>
            <a:r>
              <a:rPr lang="he-IL" dirty="0"/>
              <a:t> ביראה: </a:t>
            </a:r>
          </a:p>
          <a:p>
            <a:pPr>
              <a:lnSpc>
                <a:spcPct val="120000"/>
              </a:lnSpc>
            </a:pPr>
            <a:r>
              <a:rPr lang="he-IL" dirty="0"/>
              <a:t>חייב אדם לקרות את המגילה בלילה ולשנותה ביום, </a:t>
            </a:r>
          </a:p>
          <a:p>
            <a:pPr>
              <a:lnSpc>
                <a:spcPct val="120000"/>
              </a:lnSpc>
            </a:pPr>
            <a:r>
              <a:rPr lang="he-IL" dirty="0"/>
              <a:t>שנאמר: "</a:t>
            </a:r>
            <a:r>
              <a:rPr lang="he-IL" dirty="0">
                <a:solidFill>
                  <a:srgbClr val="002060"/>
                </a:solidFill>
              </a:rPr>
              <a:t>לְמַעַן יְזַמֶּרְךָ כָבוֹד וְלֹא יִדֹּם ה' </a:t>
            </a:r>
            <a:r>
              <a:rPr lang="he-IL" dirty="0" err="1">
                <a:solidFill>
                  <a:srgbClr val="002060"/>
                </a:solidFill>
              </a:rPr>
              <a:t>אֱלֹהַי</a:t>
            </a:r>
            <a:r>
              <a:rPr lang="he-IL" dirty="0">
                <a:solidFill>
                  <a:srgbClr val="002060"/>
                </a:solidFill>
              </a:rPr>
              <a:t> לְעוֹלָם </a:t>
            </a:r>
            <a:r>
              <a:rPr lang="he-IL" dirty="0" err="1">
                <a:solidFill>
                  <a:srgbClr val="002060"/>
                </a:solidFill>
              </a:rPr>
              <a:t>אוֹדֶך</a:t>
            </a:r>
            <a:r>
              <a:rPr lang="he-IL" dirty="0">
                <a:solidFill>
                  <a:srgbClr val="002060"/>
                </a:solidFill>
              </a:rPr>
              <a:t>ָּ</a:t>
            </a:r>
            <a:r>
              <a:rPr lang="he-IL" dirty="0"/>
              <a:t>".</a:t>
            </a:r>
          </a:p>
          <a:p>
            <a:pPr>
              <a:lnSpc>
                <a:spcPct val="125000"/>
              </a:lnSpc>
            </a:pPr>
            <a:endParaRPr lang="he-IL" dirty="0"/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1055A053-AC48-FF46-22D0-7964899A931B}"/>
              </a:ext>
            </a:extLst>
          </p:cNvPr>
          <p:cNvSpPr txBox="1"/>
          <p:nvPr/>
        </p:nvSpPr>
        <p:spPr>
          <a:xfrm>
            <a:off x="8244736" y="614379"/>
            <a:ext cx="61257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⑧</a:t>
            </a:r>
          </a:p>
        </p:txBody>
      </p:sp>
    </p:spTree>
    <p:extLst>
      <p:ext uri="{BB962C8B-B14F-4D97-AF65-F5344CB8AC3E}">
        <p14:creationId xmlns:p14="http://schemas.microsoft.com/office/powerpoint/2010/main" val="2539696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C0589-930B-93DA-8A4F-FDFE04394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B7F7830-F3AC-897F-F1AF-641CFCFD0336}"/>
              </a:ext>
            </a:extLst>
          </p:cNvPr>
          <p:cNvSpPr txBox="1"/>
          <p:nvPr/>
        </p:nvSpPr>
        <p:spPr>
          <a:xfrm>
            <a:off x="-252536" y="35330"/>
            <a:ext cx="18002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ד עמוד א - דף ד עמוד ב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40D9FE1F-4B48-A66C-4E48-D91C216BFD4A}"/>
              </a:ext>
            </a:extLst>
          </p:cNvPr>
          <p:cNvSpPr txBox="1"/>
          <p:nvPr/>
        </p:nvSpPr>
        <p:spPr>
          <a:xfrm>
            <a:off x="755576" y="152144"/>
            <a:ext cx="7740352" cy="66407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אלא שהכפרים </a:t>
            </a:r>
            <a:r>
              <a:rPr lang="he-IL" sz="1600" dirty="0" err="1">
                <a:latin typeface="Assistant" pitchFamily="2" charset="-79"/>
              </a:rPr>
              <a:t>מקדימין</a:t>
            </a:r>
            <a:r>
              <a:rPr lang="he-IL" sz="1600" dirty="0">
                <a:latin typeface="Assistant" pitchFamily="2" charset="-79"/>
              </a:rPr>
              <a:t> ליום הכניסה: </a:t>
            </a:r>
          </a:p>
          <a:p>
            <a:pPr>
              <a:lnSpc>
                <a:spcPct val="125000"/>
              </a:lnSpc>
            </a:pPr>
            <a:endParaRPr lang="he-IL" sz="14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 err="1">
                <a:latin typeface="Assistant" pitchFamily="2" charset="-79"/>
              </a:rPr>
              <a:t>א''ר</a:t>
            </a:r>
            <a:r>
              <a:rPr lang="he-IL" sz="1600" dirty="0">
                <a:latin typeface="Assistant" pitchFamily="2" charset="-79"/>
              </a:rPr>
              <a:t> </a:t>
            </a:r>
            <a:r>
              <a:rPr lang="he-IL" sz="1600" dirty="0" err="1">
                <a:latin typeface="Assistant" pitchFamily="2" charset="-79"/>
              </a:rPr>
              <a:t>חנינא</a:t>
            </a:r>
            <a:r>
              <a:rPr lang="he-IL" sz="1600" dirty="0">
                <a:latin typeface="Assistant" pitchFamily="2" charset="-79"/>
              </a:rPr>
              <a:t>: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חכמים הקילו על הכפרים להיות </a:t>
            </a:r>
            <a:r>
              <a:rPr lang="he-IL" sz="1600" dirty="0" err="1">
                <a:latin typeface="Assistant" pitchFamily="2" charset="-79"/>
              </a:rPr>
              <a:t>מקדימין</a:t>
            </a:r>
            <a:r>
              <a:rPr lang="he-IL" sz="1600" dirty="0">
                <a:latin typeface="Assistant" pitchFamily="2" charset="-79"/>
              </a:rPr>
              <a:t> ליום הכניסה כדי שיספקו מים ומזון לאחיהם </a:t>
            </a:r>
            <a:r>
              <a:rPr lang="he-IL" sz="1600" dirty="0" err="1">
                <a:latin typeface="Assistant" pitchFamily="2" charset="-79"/>
              </a:rPr>
              <a:t>שבכרכין</a:t>
            </a:r>
            <a:r>
              <a:rPr lang="he-IL" sz="1600" dirty="0">
                <a:latin typeface="Assistant" pitchFamily="2" charset="-79"/>
              </a:rPr>
              <a:t>.</a:t>
            </a:r>
          </a:p>
          <a:p>
            <a:pPr>
              <a:lnSpc>
                <a:spcPct val="125000"/>
              </a:lnSpc>
            </a:pPr>
            <a:endParaRPr lang="he-IL" sz="14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 err="1"/>
              <a:t>למימרא</a:t>
            </a:r>
            <a:r>
              <a:rPr lang="he-IL" sz="1600" dirty="0"/>
              <a:t> </a:t>
            </a:r>
            <a:r>
              <a:rPr lang="he-IL" sz="1600" dirty="0" err="1"/>
              <a:t>דתקנתא</a:t>
            </a:r>
            <a:r>
              <a:rPr lang="he-IL" sz="1600" dirty="0"/>
              <a:t> </a:t>
            </a:r>
            <a:r>
              <a:rPr lang="he-IL" sz="1600" dirty="0" err="1"/>
              <a:t>דכרכין</a:t>
            </a:r>
            <a:r>
              <a:rPr lang="he-IL" sz="1600" dirty="0"/>
              <a:t> הוי? </a:t>
            </a:r>
          </a:p>
          <a:p>
            <a:pPr>
              <a:lnSpc>
                <a:spcPct val="125000"/>
              </a:lnSpc>
            </a:pPr>
            <a:r>
              <a:rPr lang="he-IL" sz="1600" dirty="0"/>
              <a:t>והתנן: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חל להיות בשני - כפרים ועיירות גדולות קורין בו ביום.</a:t>
            </a:r>
          </a:p>
          <a:p>
            <a:pPr>
              <a:lnSpc>
                <a:spcPct val="125000"/>
              </a:lnSpc>
            </a:pPr>
            <a:r>
              <a:rPr lang="he-IL" sz="1600" dirty="0"/>
              <a:t>ואם איתא </a:t>
            </a:r>
            <a:r>
              <a:rPr lang="he-IL" sz="1600" dirty="0" err="1"/>
              <a:t>ליקדמו</a:t>
            </a:r>
            <a:r>
              <a:rPr lang="he-IL" sz="1600" dirty="0"/>
              <a:t> ליום הכניסה! </a:t>
            </a:r>
          </a:p>
          <a:p>
            <a:pPr>
              <a:lnSpc>
                <a:spcPct val="125000"/>
              </a:lnSpc>
            </a:pPr>
            <a:endParaRPr lang="he-IL" sz="200" dirty="0"/>
          </a:p>
          <a:p>
            <a:pPr>
              <a:lnSpc>
                <a:spcPct val="125000"/>
              </a:lnSpc>
            </a:pPr>
            <a:r>
              <a:rPr lang="he-IL" sz="1600" dirty="0"/>
              <a:t>הוו להו עשרה ועשרה לא </a:t>
            </a:r>
            <a:r>
              <a:rPr lang="he-IL" sz="1600" dirty="0" err="1"/>
              <a:t>תקינו</a:t>
            </a:r>
            <a:r>
              <a:rPr lang="he-IL" sz="1600" dirty="0"/>
              <a:t> רבנן.</a:t>
            </a:r>
          </a:p>
          <a:p>
            <a:pPr>
              <a:lnSpc>
                <a:spcPct val="125000"/>
              </a:lnSpc>
            </a:pPr>
            <a:endParaRPr lang="he-IL" sz="1200" dirty="0"/>
          </a:p>
          <a:p>
            <a:pPr>
              <a:lnSpc>
                <a:spcPct val="125000"/>
              </a:lnSpc>
            </a:pPr>
            <a:r>
              <a:rPr lang="he-IL" sz="1600" dirty="0" err="1"/>
              <a:t>ת''ש</a:t>
            </a:r>
            <a:r>
              <a:rPr lang="he-IL" sz="1600" dirty="0"/>
              <a:t>: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חל להיות בחמישי - כפרים ועיירות גדולות קורין בו ביום.</a:t>
            </a:r>
          </a:p>
          <a:p>
            <a:pPr>
              <a:lnSpc>
                <a:spcPct val="125000"/>
              </a:lnSpc>
            </a:pPr>
            <a:r>
              <a:rPr lang="he-IL" sz="1600" dirty="0"/>
              <a:t>ואם איתא </a:t>
            </a:r>
            <a:r>
              <a:rPr lang="he-IL" sz="1600" dirty="0" err="1"/>
              <a:t>ליקדמו</a:t>
            </a:r>
            <a:r>
              <a:rPr lang="he-IL" sz="1600" dirty="0"/>
              <a:t> ליום הכניסה </a:t>
            </a:r>
            <a:r>
              <a:rPr lang="he-IL" sz="1600" dirty="0" err="1"/>
              <a:t>דאחד</a:t>
            </a:r>
            <a:r>
              <a:rPr lang="he-IL" sz="1600" dirty="0"/>
              <a:t> עשר הוא! </a:t>
            </a:r>
          </a:p>
          <a:p>
            <a:pPr>
              <a:lnSpc>
                <a:spcPct val="125000"/>
              </a:lnSpc>
            </a:pPr>
            <a:endParaRPr lang="he-IL" sz="200" dirty="0"/>
          </a:p>
          <a:p>
            <a:pPr>
              <a:lnSpc>
                <a:spcPct val="125000"/>
              </a:lnSpc>
            </a:pPr>
            <a:r>
              <a:rPr lang="he-IL" sz="1600" dirty="0"/>
              <a:t>מיום הכניסה ליום הכניסה לא </a:t>
            </a:r>
            <a:r>
              <a:rPr lang="he-IL" sz="1600" dirty="0" err="1"/>
              <a:t>דחינן</a:t>
            </a:r>
            <a:r>
              <a:rPr lang="he-IL" sz="1600" dirty="0"/>
              <a:t>.</a:t>
            </a:r>
          </a:p>
          <a:p>
            <a:pPr>
              <a:lnSpc>
                <a:spcPct val="125000"/>
              </a:lnSpc>
            </a:pPr>
            <a:endParaRPr lang="he-IL" sz="1200" dirty="0"/>
          </a:p>
          <a:p>
            <a:pPr>
              <a:lnSpc>
                <a:spcPct val="125000"/>
              </a:lnSpc>
            </a:pPr>
            <a:r>
              <a:rPr lang="he-IL" sz="1600" dirty="0"/>
              <a:t>תא שמע: </a:t>
            </a:r>
          </a:p>
          <a:p>
            <a:pPr>
              <a:lnSpc>
                <a:spcPct val="125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א''ר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יהודה: אימתי? במקום שנכנסים בשני ובחמישי,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         אבל מקום שאין נכנסים בשני ובחמישי אין קורין אותה אלא בזמנה.</a:t>
            </a:r>
          </a:p>
          <a:p>
            <a:pPr>
              <a:lnSpc>
                <a:spcPct val="125000"/>
              </a:lnSpc>
            </a:pPr>
            <a:r>
              <a:rPr lang="he-IL" sz="1600" dirty="0"/>
              <a:t>ואי </a:t>
            </a:r>
            <a:r>
              <a:rPr lang="he-IL" sz="1600" dirty="0" err="1"/>
              <a:t>סלקא</a:t>
            </a:r>
            <a:r>
              <a:rPr lang="he-IL" sz="1600" dirty="0"/>
              <a:t> דעתך </a:t>
            </a:r>
            <a:r>
              <a:rPr lang="he-IL" sz="1600" dirty="0" err="1"/>
              <a:t>תקנתא</a:t>
            </a:r>
            <a:r>
              <a:rPr lang="he-IL" sz="1600" dirty="0"/>
              <a:t> </a:t>
            </a:r>
            <a:r>
              <a:rPr lang="he-IL" sz="1600" dirty="0" err="1"/>
              <a:t>דכרכין</a:t>
            </a:r>
            <a:r>
              <a:rPr lang="he-IL" sz="1600" dirty="0"/>
              <a:t> היא משום דאין נכנסים בשני ובחמישי מפסדי להו </a:t>
            </a:r>
            <a:r>
              <a:rPr lang="he-IL" sz="1600" dirty="0" err="1"/>
              <a:t>לכרכין</a:t>
            </a:r>
            <a:r>
              <a:rPr lang="he-IL" sz="1600" dirty="0"/>
              <a:t>?</a:t>
            </a:r>
          </a:p>
          <a:p>
            <a:pPr>
              <a:lnSpc>
                <a:spcPct val="125000"/>
              </a:lnSpc>
            </a:pPr>
            <a:endParaRPr lang="he-IL" sz="400" dirty="0"/>
          </a:p>
          <a:p>
            <a:pPr>
              <a:lnSpc>
                <a:spcPct val="125000"/>
              </a:lnSpc>
            </a:pPr>
            <a:r>
              <a:rPr lang="he-IL" sz="1600" dirty="0"/>
              <a:t>לא </a:t>
            </a:r>
            <a:r>
              <a:rPr lang="he-IL" sz="1600" dirty="0" err="1"/>
              <a:t>תימא</a:t>
            </a:r>
            <a:r>
              <a:rPr lang="he-IL" sz="1600" dirty="0"/>
              <a:t> 'כדי שיספקו מים ומזון' אלא אימא 'מפני שמספקים מים ומזון לאחיהם </a:t>
            </a:r>
            <a:r>
              <a:rPr lang="he-IL" sz="1600" dirty="0" err="1"/>
              <a:t>שבכרכין</a:t>
            </a:r>
            <a:r>
              <a:rPr lang="he-IL" sz="1600" dirty="0"/>
              <a:t>'.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F5F8E4CA-B4D3-5F40-13A9-AFA01AEF8F8B}"/>
              </a:ext>
            </a:extLst>
          </p:cNvPr>
          <p:cNvSpPr/>
          <p:nvPr/>
        </p:nvSpPr>
        <p:spPr>
          <a:xfrm>
            <a:off x="1691680" y="116632"/>
            <a:ext cx="2664296" cy="792088"/>
          </a:xfrm>
          <a:prstGeom prst="wedgeRoundRectCallout">
            <a:avLst>
              <a:gd name="adj1" fmla="val 57063"/>
              <a:gd name="adj2" fmla="val -47743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300" dirty="0">
                <a:solidFill>
                  <a:schemeClr val="tx1"/>
                </a:solidFill>
              </a:rPr>
              <a:t>משנה ב ע"א: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כפרים ועיירות גדולות - קורין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בי''ד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אלא שהכפרים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ליום הכניסה.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EE9493A5-1897-3D28-D170-AE295FFDF599}"/>
              </a:ext>
            </a:extLst>
          </p:cNvPr>
          <p:cNvSpPr txBox="1"/>
          <p:nvPr/>
        </p:nvSpPr>
        <p:spPr>
          <a:xfrm>
            <a:off x="8558074" y="1664312"/>
            <a:ext cx="288032" cy="35702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①</a:t>
            </a:r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1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100" dirty="0"/>
          </a:p>
          <a:p>
            <a:endParaRPr lang="he-IL" sz="1200" dirty="0"/>
          </a:p>
          <a:p>
            <a:r>
              <a:rPr lang="he-IL" sz="1200" dirty="0"/>
              <a:t>②</a:t>
            </a:r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400" dirty="0"/>
          </a:p>
          <a:p>
            <a:endParaRPr lang="he-IL" sz="1200" dirty="0"/>
          </a:p>
          <a:p>
            <a:r>
              <a:rPr lang="he-IL" sz="1200" dirty="0"/>
              <a:t>③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CEF21418-8743-4F1A-33A4-9333CEF9884A}"/>
              </a:ext>
            </a:extLst>
          </p:cNvPr>
          <p:cNvSpPr txBox="1"/>
          <p:nvPr/>
        </p:nvSpPr>
        <p:spPr>
          <a:xfrm>
            <a:off x="8541318" y="1701388"/>
            <a:ext cx="576064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</p:spTree>
    <p:extLst>
      <p:ext uri="{BB962C8B-B14F-4D97-AF65-F5344CB8AC3E}">
        <p14:creationId xmlns:p14="http://schemas.microsoft.com/office/powerpoint/2010/main" val="202756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34A8D-3509-1480-0CCB-E6257D1E3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145367B6-479A-30E7-8F7F-0DC084477E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39BB460-BCCA-AF55-9BD2-3FC45FFC1DBB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ד עמוד ב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B127D307-6FFE-F26D-1088-3742D3A0F604}"/>
              </a:ext>
            </a:extLst>
          </p:cNvPr>
          <p:cNvSpPr txBox="1"/>
          <p:nvPr/>
        </p:nvSpPr>
        <p:spPr>
          <a:xfrm>
            <a:off x="1403648" y="4581128"/>
            <a:ext cx="7200800" cy="17895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5000"/>
              </a:lnSpc>
            </a:pPr>
            <a:r>
              <a:rPr lang="he-IL" dirty="0"/>
              <a:t>כיצד חל להיות בשני בשבת כפרים ועיירות גדולות קורין בו ביום </a:t>
            </a:r>
            <a:r>
              <a:rPr lang="he-IL" dirty="0" err="1"/>
              <a:t>וכו</a:t>
            </a:r>
            <a:r>
              <a:rPr lang="he-IL" dirty="0"/>
              <a:t>': </a:t>
            </a:r>
          </a:p>
          <a:p>
            <a:pPr>
              <a:lnSpc>
                <a:spcPct val="125000"/>
              </a:lnSpc>
            </a:pPr>
            <a:endParaRPr lang="he-IL" dirty="0"/>
          </a:p>
          <a:p>
            <a:pPr>
              <a:lnSpc>
                <a:spcPct val="125000"/>
              </a:lnSpc>
            </a:pPr>
            <a:r>
              <a:rPr lang="he-IL" dirty="0"/>
              <a:t>מאי שנא רישא </a:t>
            </a:r>
            <a:r>
              <a:rPr lang="he-IL" dirty="0" err="1"/>
              <a:t>דנקט</a:t>
            </a:r>
            <a:r>
              <a:rPr lang="he-IL" dirty="0"/>
              <a:t> </a:t>
            </a:r>
            <a:r>
              <a:rPr lang="he-IL" dirty="0" err="1"/>
              <a:t>סידורא</a:t>
            </a:r>
            <a:r>
              <a:rPr lang="he-IL" dirty="0"/>
              <a:t> </a:t>
            </a:r>
            <a:r>
              <a:rPr lang="he-IL" dirty="0" err="1"/>
              <a:t>דירחא</a:t>
            </a:r>
            <a:r>
              <a:rPr lang="he-IL" dirty="0"/>
              <a:t> ומאי שנא סיפא </a:t>
            </a:r>
            <a:r>
              <a:rPr lang="he-IL" dirty="0" err="1"/>
              <a:t>דנקט</a:t>
            </a:r>
            <a:r>
              <a:rPr lang="he-IL" dirty="0"/>
              <a:t> </a:t>
            </a:r>
            <a:r>
              <a:rPr lang="he-IL" dirty="0" err="1"/>
              <a:t>סידורא</a:t>
            </a:r>
            <a:r>
              <a:rPr lang="he-IL" dirty="0"/>
              <a:t> </a:t>
            </a:r>
            <a:r>
              <a:rPr lang="he-IL" dirty="0" err="1"/>
              <a:t>דיומי</a:t>
            </a:r>
            <a:r>
              <a:rPr lang="he-IL" dirty="0"/>
              <a:t>? </a:t>
            </a:r>
          </a:p>
          <a:p>
            <a:pPr>
              <a:lnSpc>
                <a:spcPct val="125000"/>
              </a:lnSpc>
            </a:pPr>
            <a:endParaRPr lang="he-IL" dirty="0"/>
          </a:p>
          <a:p>
            <a:pPr>
              <a:lnSpc>
                <a:spcPct val="125000"/>
              </a:lnSpc>
            </a:pPr>
            <a:r>
              <a:rPr lang="he-IL" dirty="0"/>
              <a:t>איידי </a:t>
            </a:r>
            <a:r>
              <a:rPr lang="he-IL" dirty="0" err="1"/>
              <a:t>דמיתהפכי</a:t>
            </a:r>
            <a:r>
              <a:rPr lang="he-IL" dirty="0"/>
              <a:t> ליה נקט </a:t>
            </a:r>
            <a:r>
              <a:rPr lang="he-IL" dirty="0" err="1"/>
              <a:t>סידורא</a:t>
            </a:r>
            <a:r>
              <a:rPr lang="he-IL" dirty="0"/>
              <a:t> </a:t>
            </a:r>
            <a:r>
              <a:rPr lang="he-IL" dirty="0" err="1"/>
              <a:t>דיומי</a:t>
            </a:r>
            <a:r>
              <a:rPr lang="he-IL" dirty="0"/>
              <a:t>.</a:t>
            </a:r>
            <a:endParaRPr lang="he-IL" sz="1600" dirty="0"/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9A203245-4BE7-E19A-DF38-5966C422C494}"/>
              </a:ext>
            </a:extLst>
          </p:cNvPr>
          <p:cNvSpPr/>
          <p:nvPr/>
        </p:nvSpPr>
        <p:spPr>
          <a:xfrm>
            <a:off x="1259632" y="188640"/>
            <a:ext cx="7488832" cy="2880320"/>
          </a:xfrm>
          <a:prstGeom prst="wedgeRoundRectCallout">
            <a:avLst>
              <a:gd name="adj1" fmla="val 52515"/>
              <a:gd name="adj2" fmla="val -43120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300" dirty="0">
                <a:solidFill>
                  <a:schemeClr val="tx1"/>
                </a:solidFill>
              </a:rPr>
              <a:t>משנה ב ע"א: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מגילה נקראת </a:t>
            </a:r>
            <a:r>
              <a:rPr lang="he-IL" sz="1300" b="1" dirty="0" err="1">
                <a:solidFill>
                  <a:srgbClr val="F79646">
                    <a:lumMod val="50000"/>
                  </a:srgbClr>
                </a:solidFill>
              </a:rPr>
              <a:t>בי''א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300" b="1" dirty="0" err="1">
                <a:solidFill>
                  <a:srgbClr val="F79646">
                    <a:lumMod val="50000"/>
                  </a:srgbClr>
                </a:solidFill>
              </a:rPr>
              <a:t>בי''ב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300" b="1" dirty="0" err="1">
                <a:solidFill>
                  <a:srgbClr val="F79646">
                    <a:lumMod val="50000"/>
                  </a:srgbClr>
                </a:solidFill>
              </a:rPr>
              <a:t>בי''ג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300" b="1" dirty="0" err="1">
                <a:solidFill>
                  <a:srgbClr val="F79646">
                    <a:lumMod val="50000"/>
                  </a:srgbClr>
                </a:solidFill>
              </a:rPr>
              <a:t>בי''ד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300" b="1" dirty="0" err="1">
                <a:solidFill>
                  <a:srgbClr val="F79646">
                    <a:lumMod val="50000"/>
                  </a:srgbClr>
                </a:solidFill>
              </a:rPr>
              <a:t>בט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''ו 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לא פחות ולא יותר: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כרכין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המוקפין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חומה מימות יהושע בן נון - קורין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בט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''ו,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כפרים ועיירות גדולות - קורין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בי''ד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, אלא שהכפרים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ליום הכניסה.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כיצד?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חל להיות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י''ד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בשני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- כפרים ועיירות גדולות קורין בו ביום, ומוקפות חומה למחר.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חל להיות 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בשלישי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או 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ברביעי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- כפרים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ליום הכניסה, ועיירות גדולות קורין בו ביום, ומוקפות חומה למחר.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חל להיות 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בחמישי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- כפרים ועיירות גדולות קורין בו ביום, ומוקפות חומה למחר.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חל להיות </a:t>
            </a:r>
            <a:r>
              <a:rPr lang="he-IL" sz="1300" b="1" dirty="0" err="1">
                <a:solidFill>
                  <a:srgbClr val="F79646">
                    <a:lumMod val="50000"/>
                  </a:srgbClr>
                </a:solidFill>
              </a:rPr>
              <a:t>ע''ש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- כפרים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ליום הכניסה, ועיירות גדולות ומוקפות חומה קורין בו ביום.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חל להיות 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בשבת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- כפרים ועיירות גדולות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וקורין ליום הכניסה, ומוקפות חומה למחר.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חל להיות </a:t>
            </a:r>
            <a:r>
              <a:rPr lang="he-IL" sz="1300" b="1" dirty="0">
                <a:solidFill>
                  <a:srgbClr val="F79646">
                    <a:lumMod val="50000"/>
                  </a:srgbClr>
                </a:solidFill>
              </a:rPr>
              <a:t>אחר השבת 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- כפרים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ליום הכניסה, ועיירות גדולות קורין בו ביום, ומוקפות חומה למחר.</a:t>
            </a:r>
          </a:p>
        </p:txBody>
      </p:sp>
      <p:graphicFrame>
        <p:nvGraphicFramePr>
          <p:cNvPr id="7" name="טבלה 6">
            <a:extLst>
              <a:ext uri="{FF2B5EF4-FFF2-40B4-BE49-F238E27FC236}">
                <a16:creationId xmlns:a16="http://schemas.microsoft.com/office/drawing/2014/main" id="{0107102E-A73E-0745-F386-A00DE4049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833340"/>
              </p:ext>
            </p:extLst>
          </p:nvPr>
        </p:nvGraphicFramePr>
        <p:xfrm>
          <a:off x="539552" y="1809312"/>
          <a:ext cx="4712122" cy="237214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40676">
                  <a:extLst>
                    <a:ext uri="{9D8B030D-6E8A-4147-A177-3AD203B41FA5}">
                      <a16:colId xmlns:a16="http://schemas.microsoft.com/office/drawing/2014/main" val="407668717"/>
                    </a:ext>
                  </a:extLst>
                </a:gridCol>
                <a:gridCol w="1290482">
                  <a:extLst>
                    <a:ext uri="{9D8B030D-6E8A-4147-A177-3AD203B41FA5}">
                      <a16:colId xmlns:a16="http://schemas.microsoft.com/office/drawing/2014/main" val="1960036715"/>
                    </a:ext>
                  </a:extLst>
                </a:gridCol>
                <a:gridCol w="1290482">
                  <a:extLst>
                    <a:ext uri="{9D8B030D-6E8A-4147-A177-3AD203B41FA5}">
                      <a16:colId xmlns:a16="http://schemas.microsoft.com/office/drawing/2014/main" val="2525669660"/>
                    </a:ext>
                  </a:extLst>
                </a:gridCol>
                <a:gridCol w="1290482">
                  <a:extLst>
                    <a:ext uri="{9D8B030D-6E8A-4147-A177-3AD203B41FA5}">
                      <a16:colId xmlns:a16="http://schemas.microsoft.com/office/drawing/2014/main" val="237207143"/>
                    </a:ext>
                  </a:extLst>
                </a:gridCol>
              </a:tblGrid>
              <a:tr h="296518">
                <a:tc>
                  <a:txBody>
                    <a:bodyPr/>
                    <a:lstStyle/>
                    <a:p>
                      <a:pPr rtl="1"/>
                      <a:endParaRPr lang="he-IL" sz="11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כפרים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עיירות גדולות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מוקפים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79034786"/>
                  </a:ext>
                </a:extLst>
              </a:tr>
              <a:tr h="296518">
                <a:tc>
                  <a:txBody>
                    <a:bodyPr/>
                    <a:lstStyle/>
                    <a:p>
                      <a:pPr marL="36195" algn="just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שני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י"ד   (יום שני)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י"ד   (יום שני)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ט"ו   (יום שלישי)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9311968"/>
                  </a:ext>
                </a:extLst>
              </a:tr>
              <a:tr h="296518">
                <a:tc>
                  <a:txBody>
                    <a:bodyPr/>
                    <a:lstStyle/>
                    <a:p>
                      <a:pPr marL="36195" algn="just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שלישי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י"ג   (יום שני)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י"ד   (יום שלישי)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ט"ו   (יום רביעי)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2401637"/>
                  </a:ext>
                </a:extLst>
              </a:tr>
              <a:tr h="296518">
                <a:tc>
                  <a:txBody>
                    <a:bodyPr/>
                    <a:lstStyle/>
                    <a:p>
                      <a:pPr marL="36195" algn="just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רביעי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י"ב   (יום שני)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י"ד   (יום רביעי)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ט"ו   (יום חמישי)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6771411"/>
                  </a:ext>
                </a:extLst>
              </a:tr>
              <a:tr h="296518">
                <a:tc>
                  <a:txBody>
                    <a:bodyPr/>
                    <a:lstStyle/>
                    <a:p>
                      <a:pPr marL="36195" algn="just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חמישי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י"ד   (יום חמישי)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י"ד   (יום חמישי)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ט"ו   (יום שישי)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7962627"/>
                  </a:ext>
                </a:extLst>
              </a:tr>
              <a:tr h="296518">
                <a:tc>
                  <a:txBody>
                    <a:bodyPr/>
                    <a:lstStyle/>
                    <a:p>
                      <a:pPr marL="36195" algn="just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שישי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י"ג   (יום חמישי)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י"ד   (יום שישי)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י"ד   (יום שישי)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06201683"/>
                  </a:ext>
                </a:extLst>
              </a:tr>
              <a:tr h="296518">
                <a:tc>
                  <a:txBody>
                    <a:bodyPr/>
                    <a:lstStyle/>
                    <a:p>
                      <a:pPr marL="36195" algn="just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שבת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י"ב   (יום חמישי)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י"ב   (יום חמישי)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ט"ו   (יום ראשון)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6713838"/>
                  </a:ext>
                </a:extLst>
              </a:tr>
              <a:tr h="296518">
                <a:tc>
                  <a:txBody>
                    <a:bodyPr/>
                    <a:lstStyle/>
                    <a:p>
                      <a:pPr marL="36195" algn="just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ראשון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י"א   (יום חמישי)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י"ד   (יום ראשון)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algn="ctr" rtl="1"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he-IL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ט"ו   (יום שני)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9899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85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B7404-D66F-D10D-D5B6-89B182630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235CF76-87B9-AA4E-E2A9-097645A0E0F9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ד עמוד ב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C6C9F7A5-AA71-40F2-5AA3-955283863128}"/>
              </a:ext>
            </a:extLst>
          </p:cNvPr>
          <p:cNvSpPr txBox="1"/>
          <p:nvPr/>
        </p:nvSpPr>
        <p:spPr>
          <a:xfrm>
            <a:off x="467544" y="116632"/>
            <a:ext cx="8172400" cy="66792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חל להיות </a:t>
            </a:r>
            <a:r>
              <a:rPr lang="he-IL" sz="1600" dirty="0" err="1">
                <a:latin typeface="Assistant" pitchFamily="2" charset="-79"/>
              </a:rPr>
              <a:t>בע</a:t>
            </a:r>
            <a:r>
              <a:rPr lang="he-IL" sz="1600" dirty="0">
                <a:latin typeface="Assistant" pitchFamily="2" charset="-79"/>
              </a:rPr>
              <a:t>''ש </a:t>
            </a:r>
            <a:r>
              <a:rPr lang="he-IL" sz="1600" dirty="0" err="1">
                <a:latin typeface="Assistant" pitchFamily="2" charset="-79"/>
              </a:rPr>
              <a:t>וכו</a:t>
            </a:r>
            <a:r>
              <a:rPr lang="he-IL" sz="1600" dirty="0">
                <a:latin typeface="Assistant" pitchFamily="2" charset="-79"/>
              </a:rPr>
              <a:t>': </a:t>
            </a:r>
          </a:p>
          <a:p>
            <a:pPr>
              <a:lnSpc>
                <a:spcPct val="125000"/>
              </a:lnSpc>
            </a:pPr>
            <a:endParaRPr lang="he-IL" sz="11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מתני' מני? </a:t>
            </a:r>
          </a:p>
          <a:p>
            <a:pPr>
              <a:lnSpc>
                <a:spcPct val="125000"/>
              </a:lnSpc>
            </a:pPr>
            <a:endParaRPr lang="he-IL" sz="11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אי רבי אי רבי יוסי.</a:t>
            </a:r>
          </a:p>
          <a:p>
            <a:pPr>
              <a:lnSpc>
                <a:spcPct val="125000"/>
              </a:lnSpc>
            </a:pPr>
            <a:endParaRPr lang="he-IL" sz="11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מאי רבי? </a:t>
            </a:r>
          </a:p>
          <a:p>
            <a:pPr>
              <a:lnSpc>
                <a:spcPct val="125000"/>
              </a:lnSpc>
            </a:pPr>
            <a:endParaRPr lang="he-IL" sz="11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 err="1">
                <a:latin typeface="Assistant" pitchFamily="2" charset="-79"/>
              </a:rPr>
              <a:t>דתניא</a:t>
            </a:r>
            <a:r>
              <a:rPr lang="he-IL" sz="1600" dirty="0">
                <a:latin typeface="Assistant" pitchFamily="2" charset="-79"/>
              </a:rPr>
              <a:t>: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חל להיות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בע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''ש -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כפרים ועיירות גדולות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ליום הכניסה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ומוקפין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חומה קורין בו ביום.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ר' אומר: אומר אני לא ידחו עיירות ממקומן אלא אלו ואלו קורין בו ביום. </a:t>
            </a:r>
          </a:p>
          <a:p>
            <a:pPr>
              <a:lnSpc>
                <a:spcPct val="125000"/>
              </a:lnSpc>
            </a:pPr>
            <a:endParaRPr lang="he-IL" sz="11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מאי טעמא </a:t>
            </a:r>
            <a:r>
              <a:rPr lang="he-IL" sz="1600" dirty="0" err="1">
                <a:latin typeface="Assistant" pitchFamily="2" charset="-79"/>
              </a:rPr>
              <a:t>דת''ק</a:t>
            </a:r>
            <a:r>
              <a:rPr lang="he-IL" sz="1600" dirty="0">
                <a:latin typeface="Assistant" pitchFamily="2" charset="-79"/>
              </a:rPr>
              <a:t>? </a:t>
            </a:r>
          </a:p>
          <a:p>
            <a:pPr>
              <a:lnSpc>
                <a:spcPct val="125000"/>
              </a:lnSpc>
            </a:pPr>
            <a:r>
              <a:rPr lang="he-IL" sz="1600" dirty="0" err="1">
                <a:latin typeface="Assistant" pitchFamily="2" charset="-79"/>
              </a:rPr>
              <a:t>דכתיב</a:t>
            </a:r>
            <a:r>
              <a:rPr lang="he-IL" sz="1600" dirty="0">
                <a:latin typeface="Assistant" pitchFamily="2" charset="-79"/>
              </a:rPr>
              <a:t> "</a:t>
            </a:r>
            <a:r>
              <a:rPr lang="he-IL" sz="1600" dirty="0" err="1">
                <a:solidFill>
                  <a:srgbClr val="002060"/>
                </a:solidFill>
                <a:latin typeface="Assistant" pitchFamily="2" charset="-79"/>
              </a:rPr>
              <a:t>בְּכׇל</a:t>
            </a:r>
            <a:r>
              <a:rPr lang="he-IL" sz="1600" dirty="0">
                <a:solidFill>
                  <a:srgbClr val="002060"/>
                </a:solidFill>
                <a:latin typeface="Assistant" pitchFamily="2" charset="-79"/>
              </a:rPr>
              <a:t> שָׁנָה וְשָׁנָה</a:t>
            </a:r>
            <a:r>
              <a:rPr lang="he-IL" sz="1600" dirty="0">
                <a:latin typeface="Assistant" pitchFamily="2" charset="-79"/>
              </a:rPr>
              <a:t>" - מה כל שנה ושנה עיירות קודמות </a:t>
            </a:r>
            <a:r>
              <a:rPr lang="he-IL" sz="1600" dirty="0" err="1">
                <a:latin typeface="Assistant" pitchFamily="2" charset="-79"/>
              </a:rPr>
              <a:t>למוקפין</a:t>
            </a:r>
            <a:r>
              <a:rPr lang="he-IL" sz="1600" dirty="0">
                <a:latin typeface="Assistant" pitchFamily="2" charset="-79"/>
              </a:rPr>
              <a:t> אף כאן עיירות קודמות </a:t>
            </a:r>
            <a:r>
              <a:rPr lang="he-IL" sz="1600" dirty="0" err="1">
                <a:latin typeface="Assistant" pitchFamily="2" charset="-79"/>
              </a:rPr>
              <a:t>למוקפין</a:t>
            </a:r>
            <a:r>
              <a:rPr lang="he-IL" sz="1600" dirty="0">
                <a:latin typeface="Assistant" pitchFamily="2" charset="-79"/>
              </a:rPr>
              <a:t>. </a:t>
            </a:r>
          </a:p>
          <a:p>
            <a:pPr>
              <a:lnSpc>
                <a:spcPct val="125000"/>
              </a:lnSpc>
            </a:pPr>
            <a:endParaRPr lang="he-IL" sz="3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ואימא בכל שנה ושנה מה כל שנה ושנה אין </a:t>
            </a:r>
            <a:r>
              <a:rPr lang="he-IL" sz="1600" dirty="0" err="1">
                <a:latin typeface="Assistant" pitchFamily="2" charset="-79"/>
              </a:rPr>
              <a:t>נדחין</a:t>
            </a:r>
            <a:r>
              <a:rPr lang="he-IL" sz="1600" dirty="0">
                <a:latin typeface="Assistant" pitchFamily="2" charset="-79"/>
              </a:rPr>
              <a:t> עיירות ממקומן אף כאן לא ידחו עיירות ממקומן!</a:t>
            </a:r>
          </a:p>
          <a:p>
            <a:pPr>
              <a:lnSpc>
                <a:spcPct val="125000"/>
              </a:lnSpc>
            </a:pPr>
            <a:endParaRPr lang="he-IL" sz="3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שאני הכא דלא אפשר. </a:t>
            </a:r>
          </a:p>
          <a:p>
            <a:pPr>
              <a:lnSpc>
                <a:spcPct val="125000"/>
              </a:lnSpc>
            </a:pPr>
            <a:endParaRPr lang="he-IL" sz="11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ורבי </a:t>
            </a:r>
            <a:r>
              <a:rPr lang="he-IL" sz="1600" dirty="0" err="1">
                <a:latin typeface="Assistant" pitchFamily="2" charset="-79"/>
              </a:rPr>
              <a:t>מ''ט</a:t>
            </a:r>
            <a:r>
              <a:rPr lang="he-IL" sz="1600" dirty="0">
                <a:latin typeface="Assistant" pitchFamily="2" charset="-79"/>
              </a:rPr>
              <a:t>?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"</a:t>
            </a:r>
            <a:r>
              <a:rPr lang="he-IL" sz="1600" dirty="0" err="1">
                <a:solidFill>
                  <a:srgbClr val="002060"/>
                </a:solidFill>
                <a:latin typeface="Assistant" pitchFamily="2" charset="-79"/>
              </a:rPr>
              <a:t>בְּכׇל</a:t>
            </a:r>
            <a:r>
              <a:rPr lang="he-IL" sz="1600" dirty="0">
                <a:solidFill>
                  <a:srgbClr val="002060"/>
                </a:solidFill>
                <a:latin typeface="Assistant" pitchFamily="2" charset="-79"/>
              </a:rPr>
              <a:t> שָׁנָה וְשָׁנָה</a:t>
            </a:r>
            <a:r>
              <a:rPr lang="he-IL" sz="1600" dirty="0">
                <a:latin typeface="Assistant" pitchFamily="2" charset="-79"/>
              </a:rPr>
              <a:t>" - מה כל שנה ושנה אין עיירות </a:t>
            </a:r>
            <a:r>
              <a:rPr lang="he-IL" sz="1600" dirty="0" err="1">
                <a:latin typeface="Assistant" pitchFamily="2" charset="-79"/>
              </a:rPr>
              <a:t>נדחין</a:t>
            </a:r>
            <a:r>
              <a:rPr lang="he-IL" sz="1600" dirty="0">
                <a:latin typeface="Assistant" pitchFamily="2" charset="-79"/>
              </a:rPr>
              <a:t> ממקומן אף כאן לא ידחו עיירות ממקומן.</a:t>
            </a:r>
          </a:p>
          <a:p>
            <a:pPr>
              <a:lnSpc>
                <a:spcPct val="125000"/>
              </a:lnSpc>
            </a:pPr>
            <a:r>
              <a:rPr lang="he-IL" sz="300" dirty="0">
                <a:latin typeface="Assistant" pitchFamily="2" charset="-79"/>
              </a:rPr>
              <a:t>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ואימא בכל שנה ושנה מה כל שנה ושנה עיירות קודמות </a:t>
            </a:r>
            <a:r>
              <a:rPr lang="he-IL" sz="1600" dirty="0" err="1">
                <a:latin typeface="Assistant" pitchFamily="2" charset="-79"/>
              </a:rPr>
              <a:t>למוקפין</a:t>
            </a:r>
            <a:r>
              <a:rPr lang="he-IL" sz="1600" dirty="0">
                <a:latin typeface="Assistant" pitchFamily="2" charset="-79"/>
              </a:rPr>
              <a:t> אף כאן נמי עיירות קודמות </a:t>
            </a:r>
            <a:r>
              <a:rPr lang="he-IL" sz="1600" dirty="0" err="1">
                <a:latin typeface="Assistant" pitchFamily="2" charset="-79"/>
              </a:rPr>
              <a:t>למוקפין</a:t>
            </a:r>
            <a:r>
              <a:rPr lang="he-IL" sz="1600" dirty="0">
                <a:latin typeface="Assistant" pitchFamily="2" charset="-79"/>
              </a:rPr>
              <a:t>!</a:t>
            </a:r>
          </a:p>
          <a:p>
            <a:pPr>
              <a:lnSpc>
                <a:spcPct val="125000"/>
              </a:lnSpc>
            </a:pPr>
            <a:endParaRPr lang="he-IL" sz="3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שאני הכא דלא אפשר.</a:t>
            </a:r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519AC25E-7769-6E8F-58E6-C2B248C95C7C}"/>
              </a:ext>
            </a:extLst>
          </p:cNvPr>
          <p:cNvSpPr/>
          <p:nvPr/>
        </p:nvSpPr>
        <p:spPr>
          <a:xfrm>
            <a:off x="291961" y="6391190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3C43573F-65F2-C6B6-2829-89D0FDAF871C}"/>
              </a:ext>
            </a:extLst>
          </p:cNvPr>
          <p:cNvSpPr/>
          <p:nvPr/>
        </p:nvSpPr>
        <p:spPr>
          <a:xfrm>
            <a:off x="1745232" y="260648"/>
            <a:ext cx="3114800" cy="864096"/>
          </a:xfrm>
          <a:prstGeom prst="wedgeRoundRectCallout">
            <a:avLst>
              <a:gd name="adj1" fmla="val 57063"/>
              <a:gd name="adj2" fmla="val -47743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300" dirty="0">
                <a:solidFill>
                  <a:schemeClr val="tx1"/>
                </a:solidFill>
              </a:rPr>
              <a:t>משנה ב ע"א: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חל להיות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ע''ש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- כפרים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 ליום הכניסה, ועיירות גדולות ומוקפות חומה קורין בו ביום. </a:t>
            </a:r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86F30EBE-6146-AC7A-81CA-37A11FEA3E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617688"/>
              </p:ext>
            </p:extLst>
          </p:nvPr>
        </p:nvGraphicFramePr>
        <p:xfrm>
          <a:off x="467544" y="1350630"/>
          <a:ext cx="2392904" cy="1295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98226">
                  <a:extLst>
                    <a:ext uri="{9D8B030D-6E8A-4147-A177-3AD203B41FA5}">
                      <a16:colId xmlns:a16="http://schemas.microsoft.com/office/drawing/2014/main" val="565893456"/>
                    </a:ext>
                  </a:extLst>
                </a:gridCol>
                <a:gridCol w="598226">
                  <a:extLst>
                    <a:ext uri="{9D8B030D-6E8A-4147-A177-3AD203B41FA5}">
                      <a16:colId xmlns:a16="http://schemas.microsoft.com/office/drawing/2014/main" val="1958734635"/>
                    </a:ext>
                  </a:extLst>
                </a:gridCol>
                <a:gridCol w="598226">
                  <a:extLst>
                    <a:ext uri="{9D8B030D-6E8A-4147-A177-3AD203B41FA5}">
                      <a16:colId xmlns:a16="http://schemas.microsoft.com/office/drawing/2014/main" val="3779371210"/>
                    </a:ext>
                  </a:extLst>
                </a:gridCol>
                <a:gridCol w="598226">
                  <a:extLst>
                    <a:ext uri="{9D8B030D-6E8A-4147-A177-3AD203B41FA5}">
                      <a16:colId xmlns:a16="http://schemas.microsoft.com/office/drawing/2014/main" val="1663131675"/>
                    </a:ext>
                  </a:extLst>
                </a:gridCol>
              </a:tblGrid>
              <a:tr h="240102">
                <a:tc>
                  <a:txBody>
                    <a:bodyPr/>
                    <a:lstStyle/>
                    <a:p>
                      <a:pPr rtl="1"/>
                      <a:endParaRPr lang="he-IL" sz="11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חל להיות בערב שבת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961170"/>
                  </a:ext>
                </a:extLst>
              </a:tr>
              <a:tr h="240102">
                <a:tc>
                  <a:txBody>
                    <a:bodyPr/>
                    <a:lstStyle/>
                    <a:p>
                      <a:pPr rtl="1"/>
                      <a:endParaRPr lang="he-I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b="1" dirty="0"/>
                        <a:t>כפרים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b="1" dirty="0"/>
                        <a:t>עיירות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b="1" dirty="0"/>
                        <a:t>מוקפים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152754"/>
                  </a:ext>
                </a:extLst>
              </a:tr>
              <a:tr h="240102">
                <a:tc>
                  <a:txBody>
                    <a:bodyPr/>
                    <a:lstStyle/>
                    <a:p>
                      <a:pPr rtl="1"/>
                      <a:r>
                        <a:rPr lang="he-IL" sz="1100" b="1" dirty="0"/>
                        <a:t>משנה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שישי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שישי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920248"/>
                  </a:ext>
                </a:extLst>
              </a:tr>
              <a:tr h="240102">
                <a:tc>
                  <a:txBody>
                    <a:bodyPr/>
                    <a:lstStyle/>
                    <a:p>
                      <a:pPr rtl="1"/>
                      <a:r>
                        <a:rPr lang="he-IL" sz="1100" b="1" dirty="0"/>
                        <a:t>ת"ק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b="1" dirty="0">
                          <a:solidFill>
                            <a:srgbClr val="00B050"/>
                          </a:solidFill>
                        </a:rPr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שישי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469869"/>
                  </a:ext>
                </a:extLst>
              </a:tr>
              <a:tr h="240102">
                <a:tc>
                  <a:txBody>
                    <a:bodyPr/>
                    <a:lstStyle/>
                    <a:p>
                      <a:pPr rtl="1"/>
                      <a:r>
                        <a:rPr lang="he-IL" sz="1100" b="1" dirty="0"/>
                        <a:t>רבי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שישי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שישי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002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562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99B65-7D4B-86D9-B5E7-827F9C7C1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AC699518-F94E-36A2-B266-DB9BED7548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50F3F2-DC35-500E-6DAF-074B053B2BE3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ד עמוד ב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18F9F417-14EA-532C-296E-EA58E49B85EA}"/>
              </a:ext>
            </a:extLst>
          </p:cNvPr>
          <p:cNvSpPr txBox="1"/>
          <p:nvPr/>
        </p:nvSpPr>
        <p:spPr>
          <a:xfrm>
            <a:off x="467544" y="434050"/>
            <a:ext cx="8172400" cy="53712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מאי ר' יוסי? </a:t>
            </a:r>
          </a:p>
          <a:p>
            <a:pPr>
              <a:lnSpc>
                <a:spcPct val="125000"/>
              </a:lnSpc>
            </a:pPr>
            <a:endParaRPr lang="he-IL" sz="11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 err="1">
                <a:latin typeface="Assistant" pitchFamily="2" charset="-79"/>
              </a:rPr>
              <a:t>דתניא</a:t>
            </a:r>
            <a:r>
              <a:rPr lang="he-IL" sz="1600" dirty="0">
                <a:latin typeface="Assistant" pitchFamily="2" charset="-79"/>
              </a:rPr>
              <a:t>: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חל להיות בערב שבת -</a:t>
            </a:r>
          </a:p>
          <a:p>
            <a:pPr>
              <a:lnSpc>
                <a:spcPct val="125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מוקפין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וכפרים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ליום הכניסה ועיירות גדולות קורין בו ביום.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רבי יוסי אומר: אין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מוקפין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קודמין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לעיירות אלא אלו ואלו קורין בו ביום. </a:t>
            </a:r>
          </a:p>
          <a:p>
            <a:pPr>
              <a:lnSpc>
                <a:spcPct val="125000"/>
              </a:lnSpc>
            </a:pPr>
            <a:endParaRPr lang="he-IL" sz="16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 err="1">
                <a:latin typeface="Assistant" pitchFamily="2" charset="-79"/>
              </a:rPr>
              <a:t>מ''ט</a:t>
            </a:r>
            <a:r>
              <a:rPr lang="he-IL" sz="1600" dirty="0">
                <a:latin typeface="Assistant" pitchFamily="2" charset="-79"/>
              </a:rPr>
              <a:t> </a:t>
            </a:r>
            <a:r>
              <a:rPr lang="he-IL" sz="1600" dirty="0" err="1">
                <a:latin typeface="Assistant" pitchFamily="2" charset="-79"/>
              </a:rPr>
              <a:t>דתנא</a:t>
            </a:r>
            <a:r>
              <a:rPr lang="he-IL" sz="1600" dirty="0">
                <a:latin typeface="Assistant" pitchFamily="2" charset="-79"/>
              </a:rPr>
              <a:t> קמא? </a:t>
            </a:r>
          </a:p>
          <a:p>
            <a:pPr>
              <a:lnSpc>
                <a:spcPct val="125000"/>
              </a:lnSpc>
            </a:pPr>
            <a:r>
              <a:rPr lang="he-IL" sz="1600" dirty="0" err="1">
                <a:latin typeface="Assistant" pitchFamily="2" charset="-79"/>
              </a:rPr>
              <a:t>דכתיב</a:t>
            </a:r>
            <a:r>
              <a:rPr lang="he-IL" sz="1600" dirty="0">
                <a:latin typeface="Assistant" pitchFamily="2" charset="-79"/>
              </a:rPr>
              <a:t> "</a:t>
            </a:r>
            <a:r>
              <a:rPr lang="he-IL" sz="1600" dirty="0" err="1">
                <a:solidFill>
                  <a:srgbClr val="002060"/>
                </a:solidFill>
                <a:latin typeface="Assistant" pitchFamily="2" charset="-79"/>
              </a:rPr>
              <a:t>בְּכׇל</a:t>
            </a:r>
            <a:r>
              <a:rPr lang="he-IL" sz="1600" dirty="0">
                <a:solidFill>
                  <a:srgbClr val="002060"/>
                </a:solidFill>
                <a:latin typeface="Assistant" pitchFamily="2" charset="-79"/>
              </a:rPr>
              <a:t> שָׁנָה וְשָׁנָה</a:t>
            </a:r>
            <a:r>
              <a:rPr lang="he-IL" sz="1600" dirty="0">
                <a:latin typeface="Assistant" pitchFamily="2" charset="-79"/>
              </a:rPr>
              <a:t>" - מה כל שנה ושנה עיירות בארבעה עשר וזמנו של זה לא זמנו של זה אף כאן עיירות בארבעה עשר וזמנו של זה לא זמנו של זה.</a:t>
            </a:r>
          </a:p>
          <a:p>
            <a:pPr>
              <a:lnSpc>
                <a:spcPct val="125000"/>
              </a:lnSpc>
            </a:pPr>
            <a:endParaRPr lang="he-IL" sz="3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ואימא בכל שנה ושנה מה כל שנה ושנה אין </a:t>
            </a:r>
            <a:r>
              <a:rPr lang="he-IL" sz="1600" dirty="0" err="1">
                <a:latin typeface="Assistant" pitchFamily="2" charset="-79"/>
              </a:rPr>
              <a:t>מוקפין</a:t>
            </a:r>
            <a:r>
              <a:rPr lang="he-IL" sz="1600" dirty="0">
                <a:latin typeface="Assistant" pitchFamily="2" charset="-79"/>
              </a:rPr>
              <a:t> </a:t>
            </a:r>
            <a:r>
              <a:rPr lang="he-IL" sz="1600" dirty="0" err="1">
                <a:latin typeface="Assistant" pitchFamily="2" charset="-79"/>
              </a:rPr>
              <a:t>קודמין</a:t>
            </a:r>
            <a:r>
              <a:rPr lang="he-IL" sz="1600" dirty="0">
                <a:latin typeface="Assistant" pitchFamily="2" charset="-79"/>
              </a:rPr>
              <a:t> לעיירות אף כאן אין </a:t>
            </a:r>
            <a:r>
              <a:rPr lang="he-IL" sz="1600" dirty="0" err="1">
                <a:latin typeface="Assistant" pitchFamily="2" charset="-79"/>
              </a:rPr>
              <a:t>מוקפין</a:t>
            </a:r>
            <a:r>
              <a:rPr lang="he-IL" sz="1600" dirty="0">
                <a:latin typeface="Assistant" pitchFamily="2" charset="-79"/>
              </a:rPr>
              <a:t> </a:t>
            </a:r>
            <a:r>
              <a:rPr lang="he-IL" sz="1600" dirty="0" err="1">
                <a:latin typeface="Assistant" pitchFamily="2" charset="-79"/>
              </a:rPr>
              <a:t>קודמין</a:t>
            </a:r>
            <a:r>
              <a:rPr lang="he-IL" sz="1600" dirty="0">
                <a:latin typeface="Assistant" pitchFamily="2" charset="-79"/>
              </a:rPr>
              <a:t> לעיירות!</a:t>
            </a:r>
          </a:p>
          <a:p>
            <a:pPr>
              <a:lnSpc>
                <a:spcPct val="125000"/>
              </a:lnSpc>
            </a:pPr>
            <a:endParaRPr lang="he-IL" sz="3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שאני הכא דלא אפשר.</a:t>
            </a:r>
          </a:p>
          <a:p>
            <a:pPr>
              <a:lnSpc>
                <a:spcPct val="125000"/>
              </a:lnSpc>
            </a:pPr>
            <a:endParaRPr lang="he-IL" sz="16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 err="1">
                <a:latin typeface="Assistant" pitchFamily="2" charset="-79"/>
              </a:rPr>
              <a:t>מ''ט</a:t>
            </a:r>
            <a:r>
              <a:rPr lang="he-IL" sz="1600" dirty="0">
                <a:latin typeface="Assistant" pitchFamily="2" charset="-79"/>
              </a:rPr>
              <a:t> דר' יוסי?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"</a:t>
            </a:r>
            <a:r>
              <a:rPr lang="he-IL" sz="1600" dirty="0" err="1">
                <a:solidFill>
                  <a:srgbClr val="002060"/>
                </a:solidFill>
                <a:latin typeface="Assistant" pitchFamily="2" charset="-79"/>
              </a:rPr>
              <a:t>בְּכׇל</a:t>
            </a:r>
            <a:r>
              <a:rPr lang="he-IL" sz="1600" dirty="0">
                <a:solidFill>
                  <a:srgbClr val="002060"/>
                </a:solidFill>
                <a:latin typeface="Assistant" pitchFamily="2" charset="-79"/>
              </a:rPr>
              <a:t> שָׁנָה וְשָׁנָה</a:t>
            </a:r>
            <a:r>
              <a:rPr lang="he-IL" sz="1600" dirty="0">
                <a:latin typeface="Assistant" pitchFamily="2" charset="-79"/>
              </a:rPr>
              <a:t>" - מה כל שנה ושנה אין </a:t>
            </a:r>
            <a:r>
              <a:rPr lang="he-IL" sz="1600" dirty="0" err="1">
                <a:latin typeface="Assistant" pitchFamily="2" charset="-79"/>
              </a:rPr>
              <a:t>מוקפין</a:t>
            </a:r>
            <a:r>
              <a:rPr lang="he-IL" sz="1600" dirty="0">
                <a:latin typeface="Assistant" pitchFamily="2" charset="-79"/>
              </a:rPr>
              <a:t> </a:t>
            </a:r>
            <a:r>
              <a:rPr lang="he-IL" sz="1600" dirty="0" err="1">
                <a:latin typeface="Assistant" pitchFamily="2" charset="-79"/>
              </a:rPr>
              <a:t>קודמין</a:t>
            </a:r>
            <a:r>
              <a:rPr lang="he-IL" sz="1600" dirty="0">
                <a:latin typeface="Assistant" pitchFamily="2" charset="-79"/>
              </a:rPr>
              <a:t> לעיירות אף כאן אין </a:t>
            </a:r>
            <a:r>
              <a:rPr lang="he-IL" sz="1600" dirty="0" err="1">
                <a:latin typeface="Assistant" pitchFamily="2" charset="-79"/>
              </a:rPr>
              <a:t>מוקפין</a:t>
            </a:r>
            <a:r>
              <a:rPr lang="he-IL" sz="1600" dirty="0">
                <a:latin typeface="Assistant" pitchFamily="2" charset="-79"/>
              </a:rPr>
              <a:t> </a:t>
            </a:r>
            <a:r>
              <a:rPr lang="he-IL" sz="1600" dirty="0" err="1">
                <a:latin typeface="Assistant" pitchFamily="2" charset="-79"/>
              </a:rPr>
              <a:t>קודמין</a:t>
            </a:r>
            <a:r>
              <a:rPr lang="he-IL" sz="1600" dirty="0">
                <a:latin typeface="Assistant" pitchFamily="2" charset="-79"/>
              </a:rPr>
              <a:t> לעיירות.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ואימא בכל שנה ושנה מה כל שנה ושנה זמנו של זה לא זמנו של זה אף כאן זמנו של זה לא זמנו של זה!</a:t>
            </a:r>
          </a:p>
          <a:p>
            <a:pPr>
              <a:lnSpc>
                <a:spcPct val="125000"/>
              </a:lnSpc>
            </a:pPr>
            <a:endParaRPr lang="he-IL" sz="3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שאני הכא דלא אפשר.</a:t>
            </a:r>
          </a:p>
        </p:txBody>
      </p:sp>
      <p:graphicFrame>
        <p:nvGraphicFramePr>
          <p:cNvPr id="3" name="טבלה 2">
            <a:extLst>
              <a:ext uri="{FF2B5EF4-FFF2-40B4-BE49-F238E27FC236}">
                <a16:creationId xmlns:a16="http://schemas.microsoft.com/office/drawing/2014/main" id="{ADF9EDA8-211E-6725-7E57-776831ADA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255723"/>
              </p:ext>
            </p:extLst>
          </p:nvPr>
        </p:nvGraphicFramePr>
        <p:xfrm>
          <a:off x="412176" y="909464"/>
          <a:ext cx="2448272" cy="1295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13468">
                  <a:extLst>
                    <a:ext uri="{9D8B030D-6E8A-4147-A177-3AD203B41FA5}">
                      <a16:colId xmlns:a16="http://schemas.microsoft.com/office/drawing/2014/main" val="565893456"/>
                    </a:ext>
                  </a:extLst>
                </a:gridCol>
                <a:gridCol w="610668">
                  <a:extLst>
                    <a:ext uri="{9D8B030D-6E8A-4147-A177-3AD203B41FA5}">
                      <a16:colId xmlns:a16="http://schemas.microsoft.com/office/drawing/2014/main" val="1958734635"/>
                    </a:ext>
                  </a:extLst>
                </a:gridCol>
                <a:gridCol w="612068">
                  <a:extLst>
                    <a:ext uri="{9D8B030D-6E8A-4147-A177-3AD203B41FA5}">
                      <a16:colId xmlns:a16="http://schemas.microsoft.com/office/drawing/2014/main" val="3779371210"/>
                    </a:ext>
                  </a:extLst>
                </a:gridCol>
                <a:gridCol w="612068">
                  <a:extLst>
                    <a:ext uri="{9D8B030D-6E8A-4147-A177-3AD203B41FA5}">
                      <a16:colId xmlns:a16="http://schemas.microsoft.com/office/drawing/2014/main" val="1663131675"/>
                    </a:ext>
                  </a:extLst>
                </a:gridCol>
              </a:tblGrid>
              <a:tr h="240102">
                <a:tc>
                  <a:txBody>
                    <a:bodyPr/>
                    <a:lstStyle/>
                    <a:p>
                      <a:pPr rtl="1"/>
                      <a:endParaRPr lang="he-IL" sz="11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חל להיות בערב שבת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961170"/>
                  </a:ext>
                </a:extLst>
              </a:tr>
              <a:tr h="240102">
                <a:tc>
                  <a:txBody>
                    <a:bodyPr/>
                    <a:lstStyle/>
                    <a:p>
                      <a:pPr rtl="1"/>
                      <a:endParaRPr lang="he-I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b="1" dirty="0"/>
                        <a:t>כפרים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b="1" dirty="0"/>
                        <a:t>עיירות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b="1" dirty="0"/>
                        <a:t>מוקפים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152754"/>
                  </a:ext>
                </a:extLst>
              </a:tr>
              <a:tr h="240102">
                <a:tc>
                  <a:txBody>
                    <a:bodyPr/>
                    <a:lstStyle/>
                    <a:p>
                      <a:pPr rtl="1"/>
                      <a:r>
                        <a:rPr lang="he-IL" sz="1100" b="1" dirty="0"/>
                        <a:t>משנה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שישי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שישי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920248"/>
                  </a:ext>
                </a:extLst>
              </a:tr>
              <a:tr h="240102">
                <a:tc>
                  <a:txBody>
                    <a:bodyPr/>
                    <a:lstStyle/>
                    <a:p>
                      <a:pPr rtl="1"/>
                      <a:r>
                        <a:rPr lang="he-IL" sz="1100" b="1" dirty="0"/>
                        <a:t>ת"ק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שישי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b="1" dirty="0">
                          <a:solidFill>
                            <a:srgbClr val="00B050"/>
                          </a:solidFill>
                        </a:rPr>
                        <a:t>חמישי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469869"/>
                  </a:ext>
                </a:extLst>
              </a:tr>
              <a:tr h="240102">
                <a:tc>
                  <a:txBody>
                    <a:bodyPr/>
                    <a:lstStyle/>
                    <a:p>
                      <a:pPr rtl="1"/>
                      <a:r>
                        <a:rPr lang="he-IL" sz="1100" b="1" dirty="0"/>
                        <a:t>רבי יוסי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שישי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100" dirty="0"/>
                        <a:t>שישי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002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16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</p:transition>
    </mc:Choice>
    <mc:Fallback xmlns="">
      <p:transition spd="slow">
        <p:push dir="u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DA590-B62E-8BE3-B362-117B85398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5CAB9CEC-95A6-DDB8-9395-BA5B32631C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8E4838-AE64-FC6D-273B-0873A14A6D51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ד עמוד ב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BB01215D-96FD-D9EB-851B-D934B0BD95D5}"/>
              </a:ext>
            </a:extLst>
          </p:cNvPr>
          <p:cNvSpPr txBox="1"/>
          <p:nvPr/>
        </p:nvSpPr>
        <p:spPr>
          <a:xfrm>
            <a:off x="467544" y="3212976"/>
            <a:ext cx="8172400" cy="28320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וסבר רבי עיירות לא </a:t>
            </a:r>
            <a:r>
              <a:rPr lang="he-IL" sz="1600" dirty="0" err="1">
                <a:latin typeface="Assistant" pitchFamily="2" charset="-79"/>
              </a:rPr>
              <a:t>דחינן</a:t>
            </a:r>
            <a:r>
              <a:rPr lang="he-IL" sz="1600" dirty="0">
                <a:latin typeface="Assistant" pitchFamily="2" charset="-79"/>
              </a:rPr>
              <a:t> ליום הכניסה?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והתניא: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חל להיות בשבת -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כפרים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מקדימין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ליום הכניסה, ועיירות גדולות קורין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בע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''ש, ומוקפות חומה למחר.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ר' אומר: אומר אני הואיל ונדחו עיירות ממקומן ידחו ליום הכניסה.</a:t>
            </a:r>
          </a:p>
          <a:p>
            <a:pPr>
              <a:lnSpc>
                <a:spcPct val="125000"/>
              </a:lnSpc>
            </a:pPr>
            <a:endParaRPr lang="he-IL" sz="1600" dirty="0">
              <a:latin typeface="Assistant" pitchFamily="2" charset="-79"/>
            </a:endParaRP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הכי השתא? </a:t>
            </a:r>
          </a:p>
          <a:p>
            <a:pPr>
              <a:lnSpc>
                <a:spcPct val="125000"/>
              </a:lnSpc>
            </a:pPr>
            <a:r>
              <a:rPr lang="he-IL" sz="1600" dirty="0">
                <a:latin typeface="Assistant" pitchFamily="2" charset="-79"/>
              </a:rPr>
              <a:t>התם זמנם שבת היא והואיל </a:t>
            </a:r>
            <a:r>
              <a:rPr lang="he-IL" sz="1600" dirty="0" err="1">
                <a:latin typeface="Assistant" pitchFamily="2" charset="-79"/>
              </a:rPr>
              <a:t>דנדחו</a:t>
            </a:r>
            <a:r>
              <a:rPr lang="he-IL" sz="1600" dirty="0">
                <a:latin typeface="Assistant" pitchFamily="2" charset="-79"/>
              </a:rPr>
              <a:t> ידחו, </a:t>
            </a:r>
          </a:p>
          <a:p>
            <a:pPr>
              <a:lnSpc>
                <a:spcPct val="125000"/>
              </a:lnSpc>
            </a:pPr>
            <a:r>
              <a:rPr lang="he-IL" sz="1600" dirty="0" err="1">
                <a:latin typeface="Assistant" pitchFamily="2" charset="-79"/>
              </a:rPr>
              <a:t>והכא</a:t>
            </a:r>
            <a:r>
              <a:rPr lang="he-IL" sz="1600" dirty="0">
                <a:latin typeface="Assistant" pitchFamily="2" charset="-79"/>
              </a:rPr>
              <a:t> זמנם ערב שבת.</a:t>
            </a:r>
          </a:p>
        </p:txBody>
      </p:sp>
      <p:graphicFrame>
        <p:nvGraphicFramePr>
          <p:cNvPr id="4" name="טבלה 3">
            <a:extLst>
              <a:ext uri="{FF2B5EF4-FFF2-40B4-BE49-F238E27FC236}">
                <a16:creationId xmlns:a16="http://schemas.microsoft.com/office/drawing/2014/main" id="{2823DC89-6DD1-CEAE-0FB2-A2C67BD52C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693726"/>
              </p:ext>
            </p:extLst>
          </p:nvPr>
        </p:nvGraphicFramePr>
        <p:xfrm>
          <a:off x="3635896" y="260648"/>
          <a:ext cx="4948820" cy="264994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44320">
                  <a:extLst>
                    <a:ext uri="{9D8B030D-6E8A-4147-A177-3AD203B41FA5}">
                      <a16:colId xmlns:a16="http://schemas.microsoft.com/office/drawing/2014/main" val="565893456"/>
                    </a:ext>
                  </a:extLst>
                </a:gridCol>
                <a:gridCol w="1210122">
                  <a:extLst>
                    <a:ext uri="{9D8B030D-6E8A-4147-A177-3AD203B41FA5}">
                      <a16:colId xmlns:a16="http://schemas.microsoft.com/office/drawing/2014/main" val="1958734635"/>
                    </a:ext>
                  </a:extLst>
                </a:gridCol>
                <a:gridCol w="1139298">
                  <a:extLst>
                    <a:ext uri="{9D8B030D-6E8A-4147-A177-3AD203B41FA5}">
                      <a16:colId xmlns:a16="http://schemas.microsoft.com/office/drawing/2014/main" val="3779371210"/>
                    </a:ext>
                  </a:extLst>
                </a:gridCol>
                <a:gridCol w="1155080">
                  <a:extLst>
                    <a:ext uri="{9D8B030D-6E8A-4147-A177-3AD203B41FA5}">
                      <a16:colId xmlns:a16="http://schemas.microsoft.com/office/drawing/2014/main" val="1663131675"/>
                    </a:ext>
                  </a:extLst>
                </a:gridCol>
              </a:tblGrid>
              <a:tr h="378563">
                <a:tc>
                  <a:txBody>
                    <a:bodyPr/>
                    <a:lstStyle/>
                    <a:p>
                      <a:pPr rtl="1"/>
                      <a:endParaRPr lang="he-IL" sz="15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חל להיות בערב שבת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961170"/>
                  </a:ext>
                </a:extLst>
              </a:tr>
              <a:tr h="378563">
                <a:tc>
                  <a:txBody>
                    <a:bodyPr/>
                    <a:lstStyle/>
                    <a:p>
                      <a:pPr rtl="1"/>
                      <a:endParaRPr lang="he-IL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b="1" dirty="0"/>
                        <a:t>כפרים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b="1" dirty="0"/>
                        <a:t>עיירות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b="1" dirty="0"/>
                        <a:t>מוקפים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152754"/>
                  </a:ext>
                </a:extLst>
              </a:tr>
              <a:tr h="378563">
                <a:tc>
                  <a:txBody>
                    <a:bodyPr/>
                    <a:lstStyle/>
                    <a:p>
                      <a:pPr rtl="1"/>
                      <a:r>
                        <a:rPr lang="he-IL" sz="1500" b="1" dirty="0"/>
                        <a:t>משנה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שישי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שישי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920248"/>
                  </a:ext>
                </a:extLst>
              </a:tr>
              <a:tr h="378563">
                <a:tc>
                  <a:txBody>
                    <a:bodyPr/>
                    <a:lstStyle/>
                    <a:p>
                      <a:pPr rtl="1"/>
                      <a:r>
                        <a:rPr lang="he-IL" sz="1500" b="1" dirty="0"/>
                        <a:t>ת"ק (ברייתא 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שישי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469869"/>
                  </a:ext>
                </a:extLst>
              </a:tr>
              <a:tr h="378563">
                <a:tc>
                  <a:txBody>
                    <a:bodyPr/>
                    <a:lstStyle/>
                    <a:p>
                      <a:pPr rtl="1"/>
                      <a:r>
                        <a:rPr lang="he-IL" sz="1500" b="1" dirty="0"/>
                        <a:t>רבי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b="1" dirty="0">
                          <a:solidFill>
                            <a:srgbClr val="00B050"/>
                          </a:solidFill>
                        </a:rPr>
                        <a:t>שישי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שישי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002100"/>
                  </a:ext>
                </a:extLst>
              </a:tr>
              <a:tr h="378563">
                <a:tc>
                  <a:txBody>
                    <a:bodyPr/>
                    <a:lstStyle/>
                    <a:p>
                      <a:pPr rtl="1"/>
                      <a:r>
                        <a:rPr lang="he-IL" sz="1500" b="1" dirty="0"/>
                        <a:t>ת"ק (ברייתא 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שישי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חמישי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576995"/>
                  </a:ext>
                </a:extLst>
              </a:tr>
              <a:tr h="378563">
                <a:tc>
                  <a:txBody>
                    <a:bodyPr/>
                    <a:lstStyle/>
                    <a:p>
                      <a:pPr rtl="1"/>
                      <a:r>
                        <a:rPr lang="he-IL" sz="1500" b="1" dirty="0"/>
                        <a:t>רבי יוסי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שישי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dirty="0"/>
                        <a:t>שישי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872336"/>
                  </a:ext>
                </a:extLst>
              </a:tr>
            </a:tbl>
          </a:graphicData>
        </a:graphic>
      </p:graphicFrame>
      <p:sp>
        <p:nvSpPr>
          <p:cNvPr id="6" name="הסבר מלבני מעוגל 6">
            <a:extLst>
              <a:ext uri="{FF2B5EF4-FFF2-40B4-BE49-F238E27FC236}">
                <a16:creationId xmlns:a16="http://schemas.microsoft.com/office/drawing/2014/main" id="{A92737BB-4A88-EB4E-E878-0933F05FF1E8}"/>
              </a:ext>
            </a:extLst>
          </p:cNvPr>
          <p:cNvSpPr/>
          <p:nvPr/>
        </p:nvSpPr>
        <p:spPr>
          <a:xfrm>
            <a:off x="395536" y="1556792"/>
            <a:ext cx="2736304" cy="936104"/>
          </a:xfrm>
          <a:prstGeom prst="wedgeRoundRectCallout">
            <a:avLst>
              <a:gd name="adj1" fmla="val 74583"/>
              <a:gd name="adj2" fmla="val -791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ר' אומר: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אומר אני לא ידחו עיירות ממקומן,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אלא אלו ואלו קורין בו ביום. </a:t>
            </a:r>
          </a:p>
        </p:txBody>
      </p:sp>
      <p:graphicFrame>
        <p:nvGraphicFramePr>
          <p:cNvPr id="7" name="טבלה 6">
            <a:extLst>
              <a:ext uri="{FF2B5EF4-FFF2-40B4-BE49-F238E27FC236}">
                <a16:creationId xmlns:a16="http://schemas.microsoft.com/office/drawing/2014/main" id="{556EDFDE-CA63-1DBB-3D34-1FF400D5E8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993516"/>
              </p:ext>
            </p:extLst>
          </p:nvPr>
        </p:nvGraphicFramePr>
        <p:xfrm>
          <a:off x="378896" y="4797896"/>
          <a:ext cx="2752944" cy="1158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88236">
                  <a:extLst>
                    <a:ext uri="{9D8B030D-6E8A-4147-A177-3AD203B41FA5}">
                      <a16:colId xmlns:a16="http://schemas.microsoft.com/office/drawing/2014/main" val="565893456"/>
                    </a:ext>
                  </a:extLst>
                </a:gridCol>
                <a:gridCol w="688236">
                  <a:extLst>
                    <a:ext uri="{9D8B030D-6E8A-4147-A177-3AD203B41FA5}">
                      <a16:colId xmlns:a16="http://schemas.microsoft.com/office/drawing/2014/main" val="1958734635"/>
                    </a:ext>
                  </a:extLst>
                </a:gridCol>
                <a:gridCol w="688236">
                  <a:extLst>
                    <a:ext uri="{9D8B030D-6E8A-4147-A177-3AD203B41FA5}">
                      <a16:colId xmlns:a16="http://schemas.microsoft.com/office/drawing/2014/main" val="3779371210"/>
                    </a:ext>
                  </a:extLst>
                </a:gridCol>
                <a:gridCol w="688236">
                  <a:extLst>
                    <a:ext uri="{9D8B030D-6E8A-4147-A177-3AD203B41FA5}">
                      <a16:colId xmlns:a16="http://schemas.microsoft.com/office/drawing/2014/main" val="1663131675"/>
                    </a:ext>
                  </a:extLst>
                </a:gridCol>
              </a:tblGrid>
              <a:tr h="240102">
                <a:tc>
                  <a:txBody>
                    <a:bodyPr/>
                    <a:lstStyle/>
                    <a:p>
                      <a:pPr rtl="1"/>
                      <a:endParaRPr lang="he-IL" sz="13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he-IL" sz="1300" dirty="0"/>
                        <a:t>חל להיות בשבת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961170"/>
                  </a:ext>
                </a:extLst>
              </a:tr>
              <a:tr h="240102">
                <a:tc>
                  <a:txBody>
                    <a:bodyPr/>
                    <a:lstStyle/>
                    <a:p>
                      <a:pPr rtl="1"/>
                      <a:endParaRPr lang="he-I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300" b="1" dirty="0"/>
                        <a:t>כפרים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300" b="1" dirty="0"/>
                        <a:t>עיירות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300" b="1" dirty="0"/>
                        <a:t>מוקפים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152754"/>
                  </a:ext>
                </a:extLst>
              </a:tr>
              <a:tr h="240102">
                <a:tc>
                  <a:txBody>
                    <a:bodyPr/>
                    <a:lstStyle/>
                    <a:p>
                      <a:pPr rtl="1"/>
                      <a:r>
                        <a:rPr lang="he-IL" sz="1300" b="1" dirty="0"/>
                        <a:t>ת"ק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3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3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שישי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300" dirty="0"/>
                        <a:t>ראשון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469869"/>
                  </a:ext>
                </a:extLst>
              </a:tr>
              <a:tr h="240102">
                <a:tc>
                  <a:txBody>
                    <a:bodyPr/>
                    <a:lstStyle/>
                    <a:p>
                      <a:pPr rtl="1"/>
                      <a:r>
                        <a:rPr lang="he-IL" sz="1300" b="1" dirty="0"/>
                        <a:t>רבי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300" dirty="0"/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300" b="1" dirty="0">
                          <a:solidFill>
                            <a:srgbClr val="00B050"/>
                          </a:solidFill>
                        </a:rPr>
                        <a:t>חמישי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300" dirty="0"/>
                        <a:t>ראשון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002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77671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34169</TotalTime>
  <Words>1718</Words>
  <Application>Microsoft Office PowerPoint</Application>
  <PresentationFormat>‫הצגה על המסך (4:3)</PresentationFormat>
  <Paragraphs>381</Paragraphs>
  <Slides>12</Slides>
  <Notes>10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7" baseType="lpstr">
      <vt:lpstr>Arial</vt:lpstr>
      <vt:lpstr>Assistant</vt:lpstr>
      <vt:lpstr>Calibri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הראל שפירא</cp:lastModifiedBy>
  <cp:revision>2512</cp:revision>
  <dcterms:created xsi:type="dcterms:W3CDTF">2015-01-28T10:22:53Z</dcterms:created>
  <dcterms:modified xsi:type="dcterms:W3CDTF">2026-05-27T09:14:27Z</dcterms:modified>
</cp:coreProperties>
</file>