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6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31" r:id="rId14"/>
    <p:sldId id="293" r:id="rId15"/>
    <p:sldId id="274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82" d="100"/>
          <a:sy n="82" d="100"/>
        </p:scale>
        <p:origin x="61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2330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432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1102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18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203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7116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830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6518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1373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3461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5059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61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כ"ב/אדר/תש"ף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הבאים ל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יום שני כ' באדר ה'תש"פ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השיעור יתחיל בשעה 21:30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שבת י ע"א (שורה 7) - יא ע"א (שורה 3)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446366"/>
            <a:ext cx="7416824" cy="42755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אין שם שאילת שלום –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מסייע ליה לרב </a:t>
            </a:r>
            <a:r>
              <a:rPr lang="he-IL" sz="1600" dirty="0" err="1"/>
              <a:t>המנונא</a:t>
            </a:r>
            <a:r>
              <a:rPr lang="he-IL" sz="1600" dirty="0"/>
              <a:t> משמיה </a:t>
            </a:r>
            <a:r>
              <a:rPr lang="he-IL" sz="1600" dirty="0" err="1"/>
              <a:t>דעולא</a:t>
            </a:r>
            <a:r>
              <a:rPr lang="he-IL" sz="1600" dirty="0"/>
              <a:t> </a:t>
            </a:r>
            <a:r>
              <a:rPr lang="he-IL" sz="1600" dirty="0" err="1"/>
              <a:t>דאמר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אסור לאדם </a:t>
            </a:r>
            <a:r>
              <a:rPr lang="he-IL" sz="1600" dirty="0" err="1"/>
              <a:t>שיתן</a:t>
            </a:r>
            <a:r>
              <a:rPr lang="he-IL" sz="1600" dirty="0"/>
              <a:t> שלום </a:t>
            </a:r>
            <a:r>
              <a:rPr lang="he-IL" sz="1600" dirty="0" err="1"/>
              <a:t>לחבירו</a:t>
            </a:r>
            <a:r>
              <a:rPr lang="he-IL" sz="1600" dirty="0"/>
              <a:t> בבית המרחץ,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משום שנאמר: "</a:t>
            </a:r>
            <a:r>
              <a:rPr lang="he-IL" sz="1600" dirty="0">
                <a:solidFill>
                  <a:srgbClr val="002060"/>
                </a:solidFill>
              </a:rPr>
              <a:t>וַיִּקְרָא לוֹ ה' שָׁלוֹם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אלא מעתה '</a:t>
            </a:r>
            <a:r>
              <a:rPr lang="he-IL" sz="1600" dirty="0" err="1"/>
              <a:t>הימנותא</a:t>
            </a:r>
            <a:r>
              <a:rPr lang="he-IL" sz="1600" dirty="0"/>
              <a:t>' נמי אסור </a:t>
            </a:r>
            <a:r>
              <a:rPr lang="he-IL" sz="1600" dirty="0" err="1"/>
              <a:t>למימר</a:t>
            </a:r>
            <a:r>
              <a:rPr lang="he-IL" sz="1600" dirty="0"/>
              <a:t> בבית </a:t>
            </a:r>
            <a:r>
              <a:rPr lang="he-IL" sz="1600" dirty="0" err="1"/>
              <a:t>הכסא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דכתי</a:t>
            </a:r>
            <a:r>
              <a:rPr lang="he-IL" sz="1600" dirty="0"/>
              <a:t>' "</a:t>
            </a:r>
            <a:r>
              <a:rPr lang="he-IL" sz="1600" dirty="0">
                <a:solidFill>
                  <a:srgbClr val="002060"/>
                </a:solidFill>
              </a:rPr>
              <a:t>הָאֵל הַנֶּאֱמָן</a:t>
            </a:r>
            <a:r>
              <a:rPr lang="he-IL" sz="1600" dirty="0"/>
              <a:t>"!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וכ"ת</a:t>
            </a:r>
            <a:r>
              <a:rPr lang="he-IL" sz="1600" dirty="0"/>
              <a:t> </a:t>
            </a:r>
            <a:r>
              <a:rPr lang="he-IL" sz="1600" dirty="0" err="1"/>
              <a:t>ה"נ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והאמר רבא בר </a:t>
            </a:r>
            <a:r>
              <a:rPr lang="he-IL" sz="1600" dirty="0" err="1"/>
              <a:t>מחסיא</a:t>
            </a:r>
            <a:r>
              <a:rPr lang="he-IL" sz="1600" dirty="0"/>
              <a:t> אמר רב </a:t>
            </a:r>
            <a:r>
              <a:rPr lang="he-IL" sz="1600" dirty="0" err="1"/>
              <a:t>חמא</a:t>
            </a:r>
            <a:r>
              <a:rPr lang="he-IL" sz="1600" dirty="0"/>
              <a:t> בר </a:t>
            </a:r>
            <a:r>
              <a:rPr lang="he-IL" sz="1600" dirty="0" err="1"/>
              <a:t>גוריא</a:t>
            </a:r>
            <a:r>
              <a:rPr lang="he-IL" sz="1600" dirty="0"/>
              <a:t> אמר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שרי </a:t>
            </a:r>
            <a:r>
              <a:rPr lang="he-IL" sz="1600" dirty="0" err="1"/>
              <a:t>למימר</a:t>
            </a:r>
            <a:r>
              <a:rPr lang="he-IL" sz="1600" dirty="0"/>
              <a:t> '</a:t>
            </a:r>
            <a:r>
              <a:rPr lang="he-IL" sz="1600" dirty="0" err="1"/>
              <a:t>הימנותא</a:t>
            </a:r>
            <a:r>
              <a:rPr lang="he-IL" sz="1600" dirty="0"/>
              <a:t>' בבית </a:t>
            </a:r>
            <a:r>
              <a:rPr lang="he-IL" sz="1600" dirty="0" err="1"/>
              <a:t>הכסא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התם שם גופיה לא </a:t>
            </a:r>
            <a:r>
              <a:rPr lang="he-IL" sz="1600" dirty="0" err="1"/>
              <a:t>איקרי</a:t>
            </a:r>
            <a:r>
              <a:rPr lang="he-IL" sz="1600" dirty="0"/>
              <a:t> הכי, </a:t>
            </a:r>
            <a:r>
              <a:rPr lang="he-IL" sz="1600" dirty="0" err="1"/>
              <a:t>דמתרגמינן</a:t>
            </a:r>
            <a:r>
              <a:rPr lang="he-IL" sz="1600" dirty="0"/>
              <a:t> "</a:t>
            </a:r>
            <a:r>
              <a:rPr lang="he-IL" sz="1600" dirty="0" err="1"/>
              <a:t>אלהא</a:t>
            </a:r>
            <a:r>
              <a:rPr lang="he-IL" sz="1600" dirty="0"/>
              <a:t> </a:t>
            </a:r>
            <a:r>
              <a:rPr lang="he-IL" sz="1600" dirty="0" err="1"/>
              <a:t>מהימנא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הכא שם גופיה </a:t>
            </a:r>
            <a:r>
              <a:rPr lang="he-IL" sz="1600" dirty="0" err="1"/>
              <a:t>איקרי</a:t>
            </a:r>
            <a:r>
              <a:rPr lang="he-IL" sz="1600" dirty="0"/>
              <a:t> 'שלום',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וַיִּקְרָא לוֹ ה' שָׁלוֹם</a:t>
            </a:r>
            <a:r>
              <a:rPr lang="he-IL" sz="1600" dirty="0"/>
              <a:t>".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610A71B7-B772-46E5-9857-CE3560E999CD}"/>
              </a:ext>
            </a:extLst>
          </p:cNvPr>
          <p:cNvSpPr/>
          <p:nvPr/>
        </p:nvSpPr>
        <p:spPr>
          <a:xfrm>
            <a:off x="323528" y="548680"/>
            <a:ext cx="3744416" cy="1656184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050" dirty="0">
                <a:solidFill>
                  <a:prstClr val="black"/>
                </a:solidFill>
              </a:rPr>
              <a:t>ברייתא י ע"א:</a:t>
            </a:r>
            <a:endParaRPr lang="he-IL" sz="105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הנכנס לבית המרחץ: 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מקום שב"א </a:t>
            </a:r>
            <a:r>
              <a:rPr lang="he-IL" sz="10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50" dirty="0" err="1">
                <a:solidFill>
                  <a:srgbClr val="F79646">
                    <a:lumMod val="50000"/>
                  </a:srgbClr>
                </a:solidFill>
              </a:rPr>
              <a:t>לבושין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 - יש שם מקרא ותפלה, ואין צריך לומר שאילת שלום, ומניח תפילין, ואין צריך לומר שאינו חולץ. 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מקום שבני אדם עומדים ערומים </a:t>
            </a:r>
            <a:r>
              <a:rPr lang="he-IL" sz="1050" dirty="0" err="1">
                <a:solidFill>
                  <a:srgbClr val="F79646">
                    <a:lumMod val="50000"/>
                  </a:srgbClr>
                </a:solidFill>
              </a:rPr>
              <a:t>ולבושין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 - יש שם שאילת שלום, ואין שם מקרא ותפלה, ואינו חולץ תפילין, ואינו מניח </a:t>
            </a:r>
            <a:r>
              <a:rPr lang="he-IL" sz="105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מקום שבני אדם </a:t>
            </a:r>
            <a:r>
              <a:rPr lang="he-IL" sz="10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 ערומים - </a:t>
            </a:r>
            <a:r>
              <a:rPr lang="he-IL" sz="1050" b="1" dirty="0">
                <a:solidFill>
                  <a:srgbClr val="FF0000"/>
                </a:solidFill>
              </a:rPr>
              <a:t>אין שם שאילת שלום</a:t>
            </a:r>
            <a:r>
              <a:rPr lang="he-IL" sz="1050" dirty="0">
                <a:solidFill>
                  <a:srgbClr val="F79646">
                    <a:lumMod val="50000"/>
                  </a:srgbClr>
                </a:solidFill>
              </a:rPr>
              <a:t>, ואין צריך לומר מקרא ותפלה, וחולץ תפילין, ואין צריך לומר שאינו מניחן. 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1E3FFD67-AAA9-4B43-B87C-1FC849A89E10}"/>
              </a:ext>
            </a:extLst>
          </p:cNvPr>
          <p:cNvSpPr/>
          <p:nvPr/>
        </p:nvSpPr>
        <p:spPr>
          <a:xfrm>
            <a:off x="323528" y="2348880"/>
            <a:ext cx="2736304" cy="792088"/>
          </a:xfrm>
          <a:prstGeom prst="wedgeRoundRectCallout">
            <a:avLst>
              <a:gd name="adj1" fmla="val 64634"/>
              <a:gd name="adj2" fmla="val -473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שופטים ו/כד: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</a:t>
            </a:r>
            <a:r>
              <a:rPr lang="he-IL" sz="1200" dirty="0" err="1">
                <a:solidFill>
                  <a:srgbClr val="002060"/>
                </a:solidFill>
              </a:rPr>
              <a:t>ַיִּבֶן</a:t>
            </a:r>
            <a:r>
              <a:rPr lang="he-IL" sz="1200" dirty="0">
                <a:solidFill>
                  <a:srgbClr val="002060"/>
                </a:solidFill>
              </a:rPr>
              <a:t> שָׁם גִּדְעוֹן מִזְבֵּחַ לַה' וַיִּקְרָא לוֹ ה' שָׁלוֹם עַד הַיּוֹם הַזֶּה עוֹדֶנּוּ </a:t>
            </a:r>
            <a:r>
              <a:rPr lang="he-IL" sz="1200" dirty="0" err="1">
                <a:solidFill>
                  <a:srgbClr val="002060"/>
                </a:solidFill>
              </a:rPr>
              <a:t>בְּעָפְרָת</a:t>
            </a:r>
            <a:r>
              <a:rPr lang="he-IL" sz="1200" dirty="0">
                <a:solidFill>
                  <a:srgbClr val="002060"/>
                </a:solidFill>
              </a:rPr>
              <a:t> אֲבִי הָעֶזְרִי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99F35D4E-0E3B-445E-83C6-A0E1C5893979}"/>
              </a:ext>
            </a:extLst>
          </p:cNvPr>
          <p:cNvSpPr/>
          <p:nvPr/>
        </p:nvSpPr>
        <p:spPr>
          <a:xfrm>
            <a:off x="323528" y="3307697"/>
            <a:ext cx="2808312" cy="936104"/>
          </a:xfrm>
          <a:prstGeom prst="wedgeRoundRectCallout">
            <a:avLst>
              <a:gd name="adj1" fmla="val 64634"/>
              <a:gd name="adj2" fmla="val -473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דברים ז/ט: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וְיָדַעְתָּ כִּי ה' </a:t>
            </a:r>
            <a:r>
              <a:rPr lang="he-IL" sz="1200" dirty="0" err="1">
                <a:solidFill>
                  <a:srgbClr val="002060"/>
                </a:solidFill>
              </a:rPr>
              <a:t>אֱלֹהֶיך</a:t>
            </a:r>
            <a:r>
              <a:rPr lang="he-IL" sz="1200" dirty="0">
                <a:solidFill>
                  <a:srgbClr val="002060"/>
                </a:solidFill>
              </a:rPr>
              <a:t>ָ הוּא </a:t>
            </a:r>
            <a:r>
              <a:rPr lang="he-IL" sz="1200" dirty="0" err="1">
                <a:solidFill>
                  <a:srgbClr val="002060"/>
                </a:solidFill>
              </a:rPr>
              <a:t>הָאֱלֹהִים</a:t>
            </a:r>
            <a:r>
              <a:rPr lang="he-IL" sz="1200" dirty="0">
                <a:solidFill>
                  <a:srgbClr val="002060"/>
                </a:solidFill>
              </a:rPr>
              <a:t> הָאֵל הַנֶּאֱמָן שֹׁמֵר הַבְּרִית וְהַחֶסֶד לְאֹהֲבָיו וּלְשֹׁמְרֵי </a:t>
            </a:r>
            <a:r>
              <a:rPr lang="he-IL" sz="1200" dirty="0" err="1">
                <a:solidFill>
                  <a:srgbClr val="002060"/>
                </a:solidFill>
              </a:rPr>
              <a:t>מִצְו‍ֹתָיו</a:t>
            </a:r>
            <a:r>
              <a:rPr lang="he-IL" sz="1200" dirty="0">
                <a:solidFill>
                  <a:srgbClr val="002060"/>
                </a:solidFill>
              </a:rPr>
              <a:t> לְאֶלֶף דּוֹר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7F420209-AC81-4CFB-BC5F-9C71940833A9}"/>
              </a:ext>
            </a:extLst>
          </p:cNvPr>
          <p:cNvSpPr txBox="1"/>
          <p:nvPr/>
        </p:nvSpPr>
        <p:spPr>
          <a:xfrm>
            <a:off x="8407086" y="3221264"/>
            <a:ext cx="43204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❶</a:t>
            </a:r>
          </a:p>
        </p:txBody>
      </p:sp>
    </p:spTree>
    <p:extLst>
      <p:ext uri="{BB962C8B-B14F-4D97-AF65-F5344CB8AC3E}">
        <p14:creationId xmlns:p14="http://schemas.microsoft.com/office/powerpoint/2010/main" val="26169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35294"/>
            <a:ext cx="7920880" cy="66392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ואמר רבא בר </a:t>
            </a:r>
            <a:r>
              <a:rPr lang="he-IL" sz="1600" dirty="0" err="1"/>
              <a:t>מחסיא</a:t>
            </a:r>
            <a:r>
              <a:rPr lang="he-IL" sz="1600" dirty="0"/>
              <a:t> אמר רב </a:t>
            </a:r>
            <a:r>
              <a:rPr lang="he-IL" sz="1600" dirty="0" err="1"/>
              <a:t>חמא</a:t>
            </a:r>
            <a:r>
              <a:rPr lang="he-IL" sz="1600" dirty="0"/>
              <a:t> בר </a:t>
            </a:r>
            <a:r>
              <a:rPr lang="he-IL" sz="1600" dirty="0" err="1"/>
              <a:t>גוריא</a:t>
            </a:r>
            <a:r>
              <a:rPr lang="he-IL" sz="1600" dirty="0"/>
              <a:t> אמר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הנותן מתנה </a:t>
            </a:r>
            <a:r>
              <a:rPr lang="he-IL" sz="1600" dirty="0" err="1"/>
              <a:t>לחבירו</a:t>
            </a:r>
            <a:r>
              <a:rPr lang="he-IL" sz="1600" dirty="0"/>
              <a:t> - צריך להודיעו,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לָדַעַת כִּי אֲנִי ה' מְקַדִּשְׁכֶם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600" dirty="0"/>
              <a:t>תניא נמי הכי: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"לָדַעַת כִּי אֲנִי ה' מְקַדִּשְׁכֶם"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א"ל הקב"ה למשה: מתנה טובה יש לי בבית גנזי ושבת שמה ואני מבקש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ליתנה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לישראל, לך והודיעם.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מכאן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ארשב"ג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הנותן פת לתינוק - צריך להודיע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לאמו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600" dirty="0"/>
              <a:t>      מאי עביד ליה?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אמר </a:t>
            </a:r>
            <a:r>
              <a:rPr lang="he-IL" sz="1600" dirty="0" err="1"/>
              <a:t>אביי</a:t>
            </a:r>
            <a:r>
              <a:rPr lang="he-IL" sz="1600" dirty="0"/>
              <a:t>: </a:t>
            </a:r>
            <a:r>
              <a:rPr lang="he-IL" sz="1600" dirty="0" err="1"/>
              <a:t>שאיף</a:t>
            </a:r>
            <a:r>
              <a:rPr lang="he-IL" sz="1600" dirty="0"/>
              <a:t> ליה </a:t>
            </a:r>
            <a:r>
              <a:rPr lang="he-IL" sz="1600" dirty="0" err="1"/>
              <a:t>משחא</a:t>
            </a:r>
            <a:r>
              <a:rPr lang="he-IL" sz="1600" dirty="0"/>
              <a:t> ומלי ליה </a:t>
            </a:r>
            <a:r>
              <a:rPr lang="he-IL" sz="1600" dirty="0" err="1"/>
              <a:t>כוחלא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300" dirty="0"/>
              <a:t>     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</a:t>
            </a:r>
            <a:r>
              <a:rPr lang="he-IL" sz="1600" dirty="0" err="1"/>
              <a:t>והאידנא</a:t>
            </a:r>
            <a:r>
              <a:rPr lang="he-IL" sz="1600" dirty="0"/>
              <a:t> </a:t>
            </a:r>
            <a:r>
              <a:rPr lang="he-IL" sz="1600" dirty="0" err="1"/>
              <a:t>דחיישי</a:t>
            </a:r>
            <a:r>
              <a:rPr lang="he-IL" sz="1600" dirty="0"/>
              <a:t>' לכשפים, מאי?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אמר רב </a:t>
            </a:r>
            <a:r>
              <a:rPr lang="he-IL" sz="1600" dirty="0" err="1"/>
              <a:t>פפא</a:t>
            </a:r>
            <a:r>
              <a:rPr lang="he-IL" sz="1600" dirty="0"/>
              <a:t>: </a:t>
            </a:r>
            <a:r>
              <a:rPr lang="he-IL" sz="1600" dirty="0" err="1"/>
              <a:t>שאיף</a:t>
            </a:r>
            <a:r>
              <a:rPr lang="he-IL" sz="1600" dirty="0"/>
              <a:t> לי' מאותו המין.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/>
              <a:t>איני?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והאמר רב </a:t>
            </a:r>
            <a:r>
              <a:rPr lang="he-IL" sz="1600" dirty="0" err="1"/>
              <a:t>חמא</a:t>
            </a:r>
            <a:r>
              <a:rPr lang="he-IL" sz="1600" dirty="0"/>
              <a:t> (בר) </a:t>
            </a:r>
            <a:r>
              <a:rPr lang="he-IL" sz="1600" dirty="0" err="1"/>
              <a:t>חנינא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הנותן מתנה </a:t>
            </a:r>
            <a:r>
              <a:rPr lang="he-IL" sz="1600" dirty="0" err="1"/>
              <a:t>לחבירו</a:t>
            </a:r>
            <a:r>
              <a:rPr lang="he-IL" sz="1600" dirty="0"/>
              <a:t> - א"צ להודיעו,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וּמֹשֶׁה לֹא יָדַע כִּי קָרַן עוֹר פָּנָיו בְּדַבְּרוֹ אִתּוֹ</a:t>
            </a:r>
            <a:r>
              <a:rPr lang="he-IL" sz="1600" dirty="0"/>
              <a:t>"! 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r>
              <a:rPr lang="he-IL" sz="1600" dirty="0"/>
              <a:t>לא </a:t>
            </a:r>
            <a:r>
              <a:rPr lang="he-IL" sz="1600" dirty="0" err="1"/>
              <a:t>קשיא</a:t>
            </a:r>
            <a:r>
              <a:rPr lang="he-IL" sz="1600" dirty="0"/>
              <a:t>, הא במילתא </a:t>
            </a:r>
            <a:r>
              <a:rPr lang="he-IL" sz="1600" dirty="0" err="1"/>
              <a:t>דעבידא</a:t>
            </a:r>
            <a:r>
              <a:rPr lang="he-IL" sz="1600" dirty="0"/>
              <a:t> </a:t>
            </a:r>
            <a:r>
              <a:rPr lang="he-IL" sz="1600" dirty="0" err="1"/>
              <a:t>לאגלויי</a:t>
            </a:r>
            <a:r>
              <a:rPr lang="he-IL" sz="1600" dirty="0"/>
              <a:t> הא במילתא דלא </a:t>
            </a:r>
            <a:r>
              <a:rPr lang="he-IL" sz="1600" dirty="0" err="1"/>
              <a:t>עבידא</a:t>
            </a:r>
            <a:r>
              <a:rPr lang="he-IL" sz="1600" dirty="0"/>
              <a:t> </a:t>
            </a:r>
            <a:r>
              <a:rPr lang="he-IL" sz="1600" dirty="0" err="1"/>
              <a:t>לאגלויי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  והא שבת </a:t>
            </a:r>
            <a:r>
              <a:rPr lang="he-IL" sz="1600" dirty="0" err="1"/>
              <a:t>דעבידא</a:t>
            </a:r>
            <a:r>
              <a:rPr lang="he-IL" sz="1600" dirty="0"/>
              <a:t> לגלויי!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  מתן שכרה לא עביד לגלויי.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34214A5D-DA1A-4280-AD60-9AB7CDC1A080}"/>
              </a:ext>
            </a:extLst>
          </p:cNvPr>
          <p:cNvSpPr txBox="1"/>
          <p:nvPr/>
        </p:nvSpPr>
        <p:spPr>
          <a:xfrm>
            <a:off x="8460432" y="188640"/>
            <a:ext cx="43204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❷</a:t>
            </a:r>
          </a:p>
        </p:txBody>
      </p:sp>
      <p:sp>
        <p:nvSpPr>
          <p:cNvPr id="11" name="חץ: שמאלה 10">
            <a:extLst>
              <a:ext uri="{FF2B5EF4-FFF2-40B4-BE49-F238E27FC236}">
                <a16:creationId xmlns:a16="http://schemas.microsoft.com/office/drawing/2014/main" id="{21CDF9CF-F219-4F18-BDDC-CFA045CAC0C2}"/>
              </a:ext>
            </a:extLst>
          </p:cNvPr>
          <p:cNvSpPr/>
          <p:nvPr/>
        </p:nvSpPr>
        <p:spPr>
          <a:xfrm>
            <a:off x="2987824" y="6237312"/>
            <a:ext cx="720080" cy="310465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הסבר מלבני מעוגל 6">
            <a:extLst>
              <a:ext uri="{FF2B5EF4-FFF2-40B4-BE49-F238E27FC236}">
                <a16:creationId xmlns:a16="http://schemas.microsoft.com/office/drawing/2014/main" id="{EB9F6BE7-AFFF-408D-BFBD-F66F030F220C}"/>
              </a:ext>
            </a:extLst>
          </p:cNvPr>
          <p:cNvSpPr/>
          <p:nvPr/>
        </p:nvSpPr>
        <p:spPr>
          <a:xfrm>
            <a:off x="323528" y="2564904"/>
            <a:ext cx="2736304" cy="1008112"/>
          </a:xfrm>
          <a:prstGeom prst="wedgeRoundRectCallout">
            <a:avLst>
              <a:gd name="adj1" fmla="val 64634"/>
              <a:gd name="adj2" fmla="val -473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שמות לא/</a:t>
            </a:r>
            <a:r>
              <a:rPr lang="he-IL" sz="1200" dirty="0" err="1">
                <a:solidFill>
                  <a:prstClr val="black"/>
                </a:solidFill>
              </a:rPr>
              <a:t>יג</a:t>
            </a:r>
            <a:r>
              <a:rPr lang="he-IL" sz="1200" dirty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וְאַתָּה דַּבֵּר אֶל בְּנֵי יִשְׂרָאֵל </a:t>
            </a:r>
            <a:r>
              <a:rPr lang="he-IL" sz="1200" dirty="0" err="1">
                <a:solidFill>
                  <a:srgbClr val="002060"/>
                </a:solidFill>
              </a:rPr>
              <a:t>לֵאמֹר</a:t>
            </a:r>
            <a:r>
              <a:rPr lang="he-IL" sz="1200" dirty="0">
                <a:solidFill>
                  <a:srgbClr val="002060"/>
                </a:solidFill>
              </a:rPr>
              <a:t> אַךְ אֶת שַׁבְּתֹתַי תִּשְׁמֹרוּ כִּי אוֹת הִוא בֵּינִי וּבֵינֵיכֶם </a:t>
            </a:r>
            <a:r>
              <a:rPr lang="he-IL" sz="1200" dirty="0" err="1">
                <a:solidFill>
                  <a:srgbClr val="002060"/>
                </a:solidFill>
              </a:rPr>
              <a:t>לְדֹרֹתֵיכֶם</a:t>
            </a:r>
            <a:r>
              <a:rPr lang="he-IL" sz="1200" dirty="0">
                <a:solidFill>
                  <a:srgbClr val="002060"/>
                </a:solidFill>
              </a:rPr>
              <a:t> לָדַעַת כִּי אֲנִי ה' מְקַדִּשְׁכֶם</a:t>
            </a:r>
          </a:p>
        </p:txBody>
      </p:sp>
      <p:sp>
        <p:nvSpPr>
          <p:cNvPr id="13" name="הסבר מלבני מעוגל 6">
            <a:extLst>
              <a:ext uri="{FF2B5EF4-FFF2-40B4-BE49-F238E27FC236}">
                <a16:creationId xmlns:a16="http://schemas.microsoft.com/office/drawing/2014/main" id="{D227B5FE-D9DC-48BB-81C8-C3440B6DE174}"/>
              </a:ext>
            </a:extLst>
          </p:cNvPr>
          <p:cNvSpPr/>
          <p:nvPr/>
        </p:nvSpPr>
        <p:spPr>
          <a:xfrm>
            <a:off x="323528" y="4221088"/>
            <a:ext cx="2736304" cy="1008112"/>
          </a:xfrm>
          <a:prstGeom prst="wedgeRoundRectCallout">
            <a:avLst>
              <a:gd name="adj1" fmla="val 64634"/>
              <a:gd name="adj2" fmla="val -4734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שמות לד/</a:t>
            </a:r>
            <a:r>
              <a:rPr lang="he-IL" sz="1200" dirty="0" err="1">
                <a:solidFill>
                  <a:prstClr val="black"/>
                </a:solidFill>
              </a:rPr>
              <a:t>כט</a:t>
            </a:r>
            <a:r>
              <a:rPr lang="he-IL" sz="1200" dirty="0">
                <a:solidFill>
                  <a:prstClr val="black"/>
                </a:solidFill>
              </a:rPr>
              <a:t>: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וַיְהִי בְּרֶדֶת מֹשֶׁה מֵהַר סִינַי וּשְׁנֵי לֻחֹת הָעֵדֻת בְּיַד מֹשֶׁה בְּרִדְתּוֹ מִן הָהָר וּמֹשֶׁה לֹא יָדַע כִּי קָרַן עוֹר פָּנָיו בְּדַבְּרוֹ אִתּוֹ</a:t>
            </a:r>
          </a:p>
        </p:txBody>
      </p:sp>
    </p:spTree>
    <p:extLst>
      <p:ext uri="{BB962C8B-B14F-4D97-AF65-F5344CB8AC3E}">
        <p14:creationId xmlns:p14="http://schemas.microsoft.com/office/powerpoint/2010/main" val="420993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244626"/>
            <a:ext cx="7416824" cy="6232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רב </a:t>
            </a:r>
            <a:r>
              <a:rPr lang="he-IL" sz="1600" dirty="0" err="1"/>
              <a:t>חסדא</a:t>
            </a:r>
            <a:r>
              <a:rPr lang="he-IL" sz="1600" dirty="0"/>
              <a:t>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נקיט</a:t>
            </a:r>
            <a:r>
              <a:rPr lang="he-IL" sz="1600" dirty="0"/>
              <a:t> בידיה תרתי </a:t>
            </a:r>
            <a:r>
              <a:rPr lang="he-IL" sz="1600" dirty="0" err="1"/>
              <a:t>מתנתא</a:t>
            </a:r>
            <a:r>
              <a:rPr lang="he-IL" sz="1600" dirty="0"/>
              <a:t> </a:t>
            </a:r>
            <a:r>
              <a:rPr lang="he-IL" sz="1600" dirty="0" err="1"/>
              <a:t>דתורא</a:t>
            </a:r>
            <a:r>
              <a:rPr lang="he-IL" sz="1600" dirty="0"/>
              <a:t>, אמר: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כל מאן </a:t>
            </a:r>
            <a:r>
              <a:rPr lang="he-IL" sz="1600" dirty="0" err="1"/>
              <a:t>דאתי</a:t>
            </a:r>
            <a:r>
              <a:rPr lang="he-IL" sz="1600" dirty="0"/>
              <a:t> ואמר לי </a:t>
            </a:r>
            <a:r>
              <a:rPr lang="he-IL" sz="1600" dirty="0" err="1"/>
              <a:t>שמעתתא</a:t>
            </a:r>
            <a:r>
              <a:rPr lang="he-IL" sz="1600" dirty="0"/>
              <a:t> </a:t>
            </a:r>
            <a:r>
              <a:rPr lang="he-IL" sz="1600" dirty="0" err="1"/>
              <a:t>חדתא</a:t>
            </a:r>
            <a:r>
              <a:rPr lang="he-IL" sz="1600" dirty="0"/>
              <a:t> משמיה </a:t>
            </a:r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/>
              <a:t>יהיבנא</a:t>
            </a:r>
            <a:r>
              <a:rPr lang="he-IL" sz="1600" dirty="0"/>
              <a:t> ליה </a:t>
            </a:r>
            <a:r>
              <a:rPr lang="he-IL" sz="1600" dirty="0" err="1"/>
              <a:t>ניהליה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א"ל רבא בר </a:t>
            </a:r>
            <a:r>
              <a:rPr lang="he-IL" sz="1600" dirty="0" err="1"/>
              <a:t>מחסיא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הכי אמר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הנותן מתנה </a:t>
            </a:r>
            <a:r>
              <a:rPr lang="he-IL" sz="1600" dirty="0" err="1"/>
              <a:t>לחבירו</a:t>
            </a:r>
            <a:r>
              <a:rPr lang="he-IL" sz="1600" dirty="0"/>
              <a:t> - צריך להודיעו,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לָדַעַת כִּי אֲנִי ה' מְקַדִּשְׁכֶם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יהבה </a:t>
            </a:r>
            <a:r>
              <a:rPr lang="he-IL" sz="1600" dirty="0" err="1"/>
              <a:t>ניהליה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אמר: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חביבין</a:t>
            </a:r>
            <a:r>
              <a:rPr lang="he-IL" sz="1600" dirty="0"/>
              <a:t> עלך </a:t>
            </a:r>
            <a:r>
              <a:rPr lang="he-IL" sz="1600" dirty="0" err="1"/>
              <a:t>שמעתתא</a:t>
            </a:r>
            <a:r>
              <a:rPr lang="he-IL" sz="1600" dirty="0"/>
              <a:t> </a:t>
            </a:r>
            <a:r>
              <a:rPr lang="he-IL" sz="1600" dirty="0" err="1"/>
              <a:t>דרב</a:t>
            </a:r>
            <a:r>
              <a:rPr lang="he-IL" sz="1600" dirty="0"/>
              <a:t> כולי האי?!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א"ל: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א"ל: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היינו </a:t>
            </a:r>
            <a:r>
              <a:rPr lang="he-IL" sz="1600" dirty="0" err="1"/>
              <a:t>דאמר</a:t>
            </a:r>
            <a:r>
              <a:rPr lang="he-IL" sz="1600" dirty="0"/>
              <a:t> רב: מילתא </a:t>
            </a:r>
            <a:r>
              <a:rPr lang="he-IL" sz="1600" dirty="0" err="1"/>
              <a:t>אלבישייהו</a:t>
            </a:r>
            <a:r>
              <a:rPr lang="he-IL" sz="1600" dirty="0"/>
              <a:t> </a:t>
            </a:r>
            <a:r>
              <a:rPr lang="he-IL" sz="1600" dirty="0" err="1"/>
              <a:t>יקירא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א"ל: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אמר רב הכי? </a:t>
            </a:r>
            <a:r>
              <a:rPr lang="he-IL" sz="1600" dirty="0" err="1"/>
              <a:t>בתרייתא</a:t>
            </a:r>
            <a:r>
              <a:rPr lang="he-IL" sz="1600" dirty="0"/>
              <a:t> </a:t>
            </a:r>
            <a:r>
              <a:rPr lang="he-IL" sz="1600" dirty="0" err="1"/>
              <a:t>עדיפא</a:t>
            </a:r>
            <a:r>
              <a:rPr lang="he-IL" sz="1600" dirty="0"/>
              <a:t> לי </a:t>
            </a:r>
            <a:r>
              <a:rPr lang="he-IL" sz="1600" dirty="0" err="1"/>
              <a:t>מקמייתא</a:t>
            </a:r>
            <a:r>
              <a:rPr lang="he-IL" sz="1600" dirty="0"/>
              <a:t>, ואי </a:t>
            </a: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נקיטנא</a:t>
            </a:r>
            <a:r>
              <a:rPr lang="he-IL" sz="1600" dirty="0"/>
              <a:t> אחריתי </a:t>
            </a:r>
            <a:r>
              <a:rPr lang="he-IL" sz="1600" dirty="0" err="1"/>
              <a:t>יהיבנא</a:t>
            </a:r>
            <a:r>
              <a:rPr lang="he-IL" sz="1600" dirty="0"/>
              <a:t> לך.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</a:t>
            </a:r>
          </a:p>
        </p:txBody>
      </p:sp>
    </p:spTree>
    <p:extLst>
      <p:ext uri="{BB962C8B-B14F-4D97-AF65-F5344CB8AC3E}">
        <p14:creationId xmlns:p14="http://schemas.microsoft.com/office/powerpoint/2010/main" val="4228100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09942"/>
            <a:ext cx="7992888" cy="64973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ואמר רבא בר </a:t>
            </a:r>
            <a:r>
              <a:rPr lang="he-IL" sz="1600" dirty="0" err="1"/>
              <a:t>מחסיא</a:t>
            </a:r>
            <a:r>
              <a:rPr lang="he-IL" sz="1600" dirty="0"/>
              <a:t> אמר רב </a:t>
            </a:r>
            <a:r>
              <a:rPr lang="he-IL" sz="1600" dirty="0" err="1"/>
              <a:t>חמא</a:t>
            </a:r>
            <a:r>
              <a:rPr lang="he-IL" sz="1600" dirty="0"/>
              <a:t> בר </a:t>
            </a:r>
            <a:r>
              <a:rPr lang="he-IL" sz="1600" dirty="0" err="1"/>
              <a:t>גוריא</a:t>
            </a:r>
            <a:r>
              <a:rPr lang="he-IL" sz="1600" dirty="0"/>
              <a:t> אמר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לעולם אל ישנה אדם בנו בין הבנים,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שבשביל משקל שני סלעים מילת שנתן יעקב ליוסף יותר משאר בניו -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נתקנאו</a:t>
            </a:r>
            <a:r>
              <a:rPr lang="he-IL" sz="1600" dirty="0"/>
              <a:t> בו אחיו ונתגלגל הדבר וירדו אבותינו למצרים.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>ואמר רבא בר </a:t>
            </a:r>
            <a:r>
              <a:rPr lang="he-IL" sz="1600" dirty="0" err="1"/>
              <a:t>מחסיא</a:t>
            </a:r>
            <a:r>
              <a:rPr lang="he-IL" sz="1600" dirty="0"/>
              <a:t> אמר רב </a:t>
            </a:r>
            <a:r>
              <a:rPr lang="he-IL" sz="1600" dirty="0" err="1"/>
              <a:t>חמא</a:t>
            </a:r>
            <a:r>
              <a:rPr lang="he-IL" sz="1600" dirty="0"/>
              <a:t> בר </a:t>
            </a:r>
            <a:r>
              <a:rPr lang="he-IL" sz="1600" dirty="0" err="1"/>
              <a:t>גוריא</a:t>
            </a:r>
            <a:r>
              <a:rPr lang="he-IL" sz="1600" dirty="0"/>
              <a:t> אמר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לעולם יחזר אדם וישב בעיר שישיבתה קרובה,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שמתוך שישיבתה קרובה עונותיה </a:t>
            </a:r>
            <a:r>
              <a:rPr lang="he-IL" sz="1600" dirty="0" err="1"/>
              <a:t>מועטין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endParaRPr lang="en-US" sz="800" dirty="0"/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הִנֵּה נָא הָעִיר הַזֹּאת קְרֹבָה לָנוּס שָׁמָּה וְהִיא מִצְעָר</a:t>
            </a:r>
            <a:r>
              <a:rPr lang="he-IL" sz="1600" dirty="0"/>
              <a:t>" –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/>
              <a:t>מאי קרובה?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אילימא</a:t>
            </a:r>
            <a:r>
              <a:rPr lang="he-IL" sz="1600" dirty="0"/>
              <a:t> קרובה </a:t>
            </a:r>
            <a:r>
              <a:rPr lang="he-IL" sz="1600" dirty="0" err="1"/>
              <a:t>דמיקרבא</a:t>
            </a:r>
            <a:r>
              <a:rPr lang="he-IL" sz="1600" dirty="0"/>
              <a:t> </a:t>
            </a:r>
            <a:r>
              <a:rPr lang="he-IL" sz="1600" dirty="0" err="1"/>
              <a:t>וזוטא</a:t>
            </a:r>
            <a:r>
              <a:rPr lang="he-IL" sz="1600" dirty="0"/>
              <a:t> - והא </a:t>
            </a:r>
            <a:r>
              <a:rPr lang="he-IL" sz="1600" dirty="0" err="1"/>
              <a:t>קא</a:t>
            </a:r>
            <a:r>
              <a:rPr lang="he-IL" sz="1600" dirty="0"/>
              <a:t> חזו לה!</a:t>
            </a: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/>
              <a:t>אלא מתוך שישיבתה קרובה עונותיה </a:t>
            </a:r>
            <a:r>
              <a:rPr lang="he-IL" sz="1600" dirty="0" err="1"/>
              <a:t>מוצערין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א"ר</a:t>
            </a:r>
            <a:r>
              <a:rPr lang="he-IL" sz="1600" dirty="0"/>
              <a:t> אבין: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/>
              <a:t>מאי קרא?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אִמָּלְטָה נָּא שָׁמָּה</a:t>
            </a:r>
            <a:r>
              <a:rPr lang="he-IL" sz="1600" dirty="0"/>
              <a:t>" –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נ''א</a:t>
            </a:r>
            <a:r>
              <a:rPr lang="he-IL" sz="1600" dirty="0"/>
              <a:t> </a:t>
            </a:r>
            <a:r>
              <a:rPr lang="he-IL" sz="1600" dirty="0" err="1"/>
              <a:t>בגימטריא</a:t>
            </a:r>
            <a:r>
              <a:rPr lang="he-IL" sz="1600" dirty="0"/>
              <a:t> נ' וחד הוי,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/>
              <a:t>ושל סדום נ' </a:t>
            </a:r>
            <a:r>
              <a:rPr lang="he-IL" sz="1600" dirty="0" err="1"/>
              <a:t>וב</a:t>
            </a:r>
            <a:r>
              <a:rPr lang="he-IL" sz="1600" dirty="0"/>
              <a:t>’,</a:t>
            </a:r>
            <a:endParaRPr lang="en-US" sz="1600" dirty="0"/>
          </a:p>
          <a:p>
            <a:pPr>
              <a:lnSpc>
                <a:spcPct val="120000"/>
              </a:lnSpc>
            </a:pPr>
            <a:endParaRPr lang="en-US" sz="600" dirty="0"/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ושלותה</a:t>
            </a:r>
            <a:r>
              <a:rPr lang="he-IL" sz="1600" dirty="0"/>
              <a:t> </a:t>
            </a:r>
            <a:r>
              <a:rPr lang="he-IL" sz="1600" dirty="0" err="1"/>
              <a:t>כ''ו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     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שְׁתֵּים עֶשְׂרֵה שָׁנָה עָבְדוּ אֶת </a:t>
            </a:r>
            <a:r>
              <a:rPr lang="he-IL" sz="1600" dirty="0" err="1">
                <a:solidFill>
                  <a:srgbClr val="002060"/>
                </a:solidFill>
              </a:rPr>
              <a:t>כְּדָרְלָעֹמֶר</a:t>
            </a:r>
            <a:r>
              <a:rPr lang="he-IL" sz="1600" dirty="0">
                <a:solidFill>
                  <a:srgbClr val="002060"/>
                </a:solidFill>
              </a:rPr>
              <a:t> וּשְׁלֹשׁ עֶשְׂרֵה שָׁנָה מָרָדוּ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  <a:r>
              <a:rPr lang="he-IL" sz="1600" dirty="0">
                <a:solidFill>
                  <a:srgbClr val="002060"/>
                </a:solidFill>
              </a:rPr>
              <a:t>וּבְאַרְבַּע עֶשְׂרֵה שָׁנָה</a:t>
            </a:r>
            <a:r>
              <a:rPr lang="he-IL" sz="1600" dirty="0"/>
              <a:t>" וגו'.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28803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ב - דף יא עמוד א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34214A5D-DA1A-4280-AD60-9AB7CDC1A080}"/>
              </a:ext>
            </a:extLst>
          </p:cNvPr>
          <p:cNvSpPr txBox="1"/>
          <p:nvPr/>
        </p:nvSpPr>
        <p:spPr>
          <a:xfrm>
            <a:off x="8407086" y="260648"/>
            <a:ext cx="432048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❸</a:t>
            </a:r>
          </a:p>
          <a:p>
            <a:endParaRPr lang="he-IL" sz="1500" dirty="0"/>
          </a:p>
          <a:p>
            <a:endParaRPr lang="he-IL" sz="19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600" dirty="0"/>
          </a:p>
          <a:p>
            <a:r>
              <a:rPr lang="he-IL" sz="1500" dirty="0"/>
              <a:t>❹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D54D0663-481A-406C-89F7-E46EE3DA9053}"/>
              </a:ext>
            </a:extLst>
          </p:cNvPr>
          <p:cNvSpPr/>
          <p:nvPr/>
        </p:nvSpPr>
        <p:spPr>
          <a:xfrm>
            <a:off x="395536" y="3645024"/>
            <a:ext cx="2952328" cy="2304256"/>
          </a:xfrm>
          <a:prstGeom prst="wedgeRoundRectCallout">
            <a:avLst>
              <a:gd name="adj1" fmla="val 40764"/>
              <a:gd name="adj2" fmla="val 5689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בראשית יד/א-ה: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וַיְהִי בִּימֵי </a:t>
            </a:r>
            <a:r>
              <a:rPr lang="he-IL" sz="1200" dirty="0" err="1">
                <a:solidFill>
                  <a:srgbClr val="002060"/>
                </a:solidFill>
              </a:rPr>
              <a:t>אַמְרָפֶל</a:t>
            </a:r>
            <a:r>
              <a:rPr lang="he-IL" sz="1200" dirty="0">
                <a:solidFill>
                  <a:srgbClr val="002060"/>
                </a:solidFill>
              </a:rPr>
              <a:t> מֶלֶךְ שִׁנְעָר </a:t>
            </a:r>
            <a:r>
              <a:rPr lang="he-IL" sz="1200" dirty="0" err="1">
                <a:solidFill>
                  <a:srgbClr val="002060"/>
                </a:solidFill>
              </a:rPr>
              <a:t>אַרְיוֹך</a:t>
            </a:r>
            <a:r>
              <a:rPr lang="he-IL" sz="1200" dirty="0">
                <a:solidFill>
                  <a:srgbClr val="002060"/>
                </a:solidFill>
              </a:rPr>
              <a:t>ְ מֶלֶךְ אֶלָּסָר </a:t>
            </a:r>
            <a:r>
              <a:rPr lang="he-IL" sz="1200" dirty="0" err="1">
                <a:solidFill>
                  <a:srgbClr val="002060"/>
                </a:solidFill>
              </a:rPr>
              <a:t>כְּדָרְלָעֹמֶר</a:t>
            </a:r>
            <a:r>
              <a:rPr lang="he-IL" sz="1200" dirty="0">
                <a:solidFill>
                  <a:srgbClr val="002060"/>
                </a:solidFill>
              </a:rPr>
              <a:t> מֶלֶךְ עֵילָם </a:t>
            </a:r>
            <a:r>
              <a:rPr lang="he-IL" sz="1200" dirty="0" err="1">
                <a:solidFill>
                  <a:srgbClr val="002060"/>
                </a:solidFill>
              </a:rPr>
              <a:t>וְתִדְעָל</a:t>
            </a:r>
            <a:r>
              <a:rPr lang="he-IL" sz="1200" dirty="0">
                <a:solidFill>
                  <a:srgbClr val="002060"/>
                </a:solidFill>
              </a:rPr>
              <a:t> מֶלֶךְ גּוֹיִם. עָשׂוּ מִלְחָמָה אֶת בֶּרַע מֶלֶךְ סְדֹם וְאֶת בִּרְשַׁע מֶלֶךְ </a:t>
            </a:r>
            <a:r>
              <a:rPr lang="he-IL" sz="1200" dirty="0" err="1">
                <a:solidFill>
                  <a:srgbClr val="002060"/>
                </a:solidFill>
              </a:rPr>
              <a:t>עֲמֹרָה</a:t>
            </a:r>
            <a:r>
              <a:rPr lang="he-IL" sz="1200" dirty="0">
                <a:solidFill>
                  <a:srgbClr val="002060"/>
                </a:solidFill>
              </a:rPr>
              <a:t> </a:t>
            </a:r>
            <a:r>
              <a:rPr lang="he-IL" sz="1200" dirty="0" err="1">
                <a:solidFill>
                  <a:srgbClr val="002060"/>
                </a:solidFill>
              </a:rPr>
              <a:t>שִׁנְאָב</a:t>
            </a:r>
            <a:r>
              <a:rPr lang="he-IL" sz="1200" dirty="0">
                <a:solidFill>
                  <a:srgbClr val="002060"/>
                </a:solidFill>
              </a:rPr>
              <a:t> מֶלֶךְ אַדְמָה וְשֶׁמְאֵבֶר מֶלֶךְ </a:t>
            </a:r>
            <a:r>
              <a:rPr lang="he-IL" sz="1200" dirty="0" err="1">
                <a:solidFill>
                  <a:srgbClr val="002060"/>
                </a:solidFill>
              </a:rPr>
              <a:t>צְבוֹיִים</a:t>
            </a:r>
            <a:r>
              <a:rPr lang="he-IL" sz="1200" dirty="0">
                <a:solidFill>
                  <a:srgbClr val="002060"/>
                </a:solidFill>
              </a:rPr>
              <a:t> וּמֶלֶךְ בֶּלַע הִיא צֹעַר. כָּל אֵלֶּה חָבְרוּ אֶל עֵמֶק הַשִּׂדִּים הוּא יָם הַמֶּלַח. שְׁתֵּים עֶשְׂרֵה שָׁנָה עָבְדוּ אֶת </a:t>
            </a:r>
            <a:r>
              <a:rPr lang="he-IL" sz="1200" dirty="0" err="1">
                <a:solidFill>
                  <a:srgbClr val="002060"/>
                </a:solidFill>
              </a:rPr>
              <a:t>כְּדָרְלָעֹמֶר</a:t>
            </a:r>
            <a:r>
              <a:rPr lang="he-IL" sz="1200" dirty="0">
                <a:solidFill>
                  <a:srgbClr val="002060"/>
                </a:solidFill>
              </a:rPr>
              <a:t> וּשְׁלֹשׁ עֶשְׂרֵה שָׁנָה מָרָדוּ. וּבְאַרְבַּע עֶשְׂרֵה שָׁנָה בָּא </a:t>
            </a:r>
            <a:r>
              <a:rPr lang="he-IL" sz="1200" dirty="0" err="1">
                <a:solidFill>
                  <a:srgbClr val="002060"/>
                </a:solidFill>
              </a:rPr>
              <a:t>כְדָרְלָעֹמֶר</a:t>
            </a:r>
            <a:r>
              <a:rPr lang="he-IL" sz="1200" dirty="0">
                <a:solidFill>
                  <a:srgbClr val="002060"/>
                </a:solidFill>
              </a:rPr>
              <a:t> וְהַמְּלָכִים אֲשֶׁר אִתּוֹ וַיַּכּוּ אֶת...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14B72090-0D71-416A-B554-B023337A7FED}"/>
              </a:ext>
            </a:extLst>
          </p:cNvPr>
          <p:cNvSpPr txBox="1"/>
          <p:nvPr/>
        </p:nvSpPr>
        <p:spPr>
          <a:xfrm>
            <a:off x="8116414" y="58772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3286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21:30-22:15 בימים א-ה ובמוצ"ש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1187" y="3307384"/>
            <a:ext cx="301284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</p:txBody>
      </p:sp>
      <p:graphicFrame>
        <p:nvGraphicFramePr>
          <p:cNvPr id="12" name="טבלה 12">
            <a:extLst>
              <a:ext uri="{FF2B5EF4-FFF2-40B4-BE49-F238E27FC236}">
                <a16:creationId xmlns:a16="http://schemas.microsoft.com/office/drawing/2014/main" id="{841BAF19-99AF-4402-9829-064F0C5C7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00091"/>
              </p:ext>
            </p:extLst>
          </p:nvPr>
        </p:nvGraphicFramePr>
        <p:xfrm>
          <a:off x="1524000" y="2982560"/>
          <a:ext cx="60960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14128">
                  <a:extLst>
                    <a:ext uri="{9D8B030D-6E8A-4147-A177-3AD203B41FA5}">
                      <a16:colId xmlns:a16="http://schemas.microsoft.com/office/drawing/2014/main" val="2265917234"/>
                    </a:ext>
                  </a:extLst>
                </a:gridCol>
                <a:gridCol w="4181872">
                  <a:extLst>
                    <a:ext uri="{9D8B030D-6E8A-4147-A177-3AD203B41FA5}">
                      <a16:colId xmlns:a16="http://schemas.microsoft.com/office/drawing/2014/main" val="332432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(י"ט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ט ע"א (שורה ראשונה) – י ע"א (שורה 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6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(כ'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 ע"א (שורה 7) – יא ע"א (שורה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(כ"א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יא ע"א (שורה 3)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8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(כ"ב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(כ"ג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(2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ו (כ"ד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( 2 שורות מלמטה) – טו ע"א ( שורה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מוצ"ש (כ"ה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טו ע"א (שורה 4) – טו ע"ב (10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22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לידיעתכם: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שעה] בפורטל הדף היומי (בספריית שיעורי שמע/וידאו)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לרפואת אלעד צפריר בן דנה</a:t>
            </a: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9645" y="2187445"/>
            <a:ext cx="7776864" cy="40505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מאימתי התחלת תספורת?</a:t>
            </a:r>
          </a:p>
          <a:p>
            <a:pPr>
              <a:lnSpc>
                <a:spcPct val="120000"/>
              </a:lnSpc>
            </a:pPr>
            <a:r>
              <a:rPr lang="he-IL" dirty="0"/>
              <a:t>אמר רב אבין: </a:t>
            </a:r>
            <a:r>
              <a:rPr lang="he-IL" dirty="0" err="1"/>
              <a:t>משיניח</a:t>
            </a:r>
            <a:r>
              <a:rPr lang="he-IL" dirty="0"/>
              <a:t> </a:t>
            </a:r>
            <a:r>
              <a:rPr lang="he-IL" dirty="0" err="1"/>
              <a:t>מעפורת</a:t>
            </a:r>
            <a:r>
              <a:rPr lang="he-IL" dirty="0"/>
              <a:t> של ספרין על ברכיו.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ומאימתי התחלת מרחץ? </a:t>
            </a:r>
          </a:p>
          <a:p>
            <a:pPr>
              <a:lnSpc>
                <a:spcPct val="120000"/>
              </a:lnSpc>
            </a:pPr>
            <a:r>
              <a:rPr lang="he-IL" dirty="0"/>
              <a:t>אמר רב אבין: משיערה </a:t>
            </a:r>
            <a:r>
              <a:rPr lang="he-IL" dirty="0" err="1"/>
              <a:t>מעפרתו</a:t>
            </a:r>
            <a:r>
              <a:rPr lang="he-IL" dirty="0"/>
              <a:t> הימנו.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ומאימתי התחלת בורסקי?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משיקשור</a:t>
            </a:r>
            <a:r>
              <a:rPr lang="he-IL" dirty="0"/>
              <a:t> בין </a:t>
            </a:r>
            <a:r>
              <a:rPr lang="he-IL" dirty="0" err="1"/>
              <a:t>כתיפיו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ומאימתי התחלת אכילה? </a:t>
            </a:r>
          </a:p>
          <a:p>
            <a:pPr>
              <a:lnSpc>
                <a:spcPct val="120000"/>
              </a:lnSpc>
            </a:pPr>
            <a:r>
              <a:rPr lang="he-IL" dirty="0"/>
              <a:t>רב אמר: </a:t>
            </a:r>
            <a:r>
              <a:rPr lang="he-IL" dirty="0" err="1"/>
              <a:t>משיטול</a:t>
            </a:r>
            <a:r>
              <a:rPr lang="he-IL" dirty="0"/>
              <a:t> ידיו, ור' </a:t>
            </a:r>
            <a:r>
              <a:rPr lang="he-IL" dirty="0" err="1"/>
              <a:t>חנינא</a:t>
            </a:r>
            <a:r>
              <a:rPr lang="he-IL" dirty="0"/>
              <a:t> אמר: משיתיר חגורה. </a:t>
            </a:r>
          </a:p>
          <a:p>
            <a:pPr>
              <a:lnSpc>
                <a:spcPct val="120000"/>
              </a:lnSpc>
            </a:pPr>
            <a:r>
              <a:rPr lang="he-IL" dirty="0"/>
              <a:t>ולא פליגי - הא לן והא להו.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תזכורת - 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ב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5FBBE005-6F59-4E29-94B1-486451BCA1DB}"/>
              </a:ext>
            </a:extLst>
          </p:cNvPr>
          <p:cNvSpPr/>
          <p:nvPr/>
        </p:nvSpPr>
        <p:spPr>
          <a:xfrm>
            <a:off x="4644009" y="332656"/>
            <a:ext cx="4104456" cy="1512168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משנה: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לא ישב אדם לפני הספר סמוך למנחה עד שיתפלל,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לא יכנס אדם למרחץ ולא לבורסקי ולא לאכול ולא לדין.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ואם התחילו - 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(לקרות ק"ש), ואין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לתפלה.</a:t>
            </a:r>
          </a:p>
        </p:txBody>
      </p:sp>
      <p:sp>
        <p:nvSpPr>
          <p:cNvPr id="8" name="חץ: שמאלה 7">
            <a:extLst>
              <a:ext uri="{FF2B5EF4-FFF2-40B4-BE49-F238E27FC236}">
                <a16:creationId xmlns:a16="http://schemas.microsoft.com/office/drawing/2014/main" id="{BC5F37C2-FC25-477E-84E8-4837488E6343}"/>
              </a:ext>
            </a:extLst>
          </p:cNvPr>
          <p:cNvSpPr/>
          <p:nvPr/>
        </p:nvSpPr>
        <p:spPr>
          <a:xfrm>
            <a:off x="3491880" y="6237312"/>
            <a:ext cx="720080" cy="310465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439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520443"/>
            <a:ext cx="7776864" cy="46448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</a:t>
            </a:r>
            <a:r>
              <a:rPr lang="he-IL" sz="1600" dirty="0" err="1"/>
              <a:t>אביי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הני חברין בבלאי –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למאן </a:t>
            </a:r>
            <a:r>
              <a:rPr lang="he-IL" sz="1600" dirty="0" err="1"/>
              <a:t>דאמר</a:t>
            </a:r>
            <a:r>
              <a:rPr lang="he-IL" sz="1600" dirty="0"/>
              <a:t> תפלת ערבית רשות - כיון </a:t>
            </a:r>
            <a:r>
              <a:rPr lang="he-IL" sz="1600" dirty="0" err="1"/>
              <a:t>דשרא</a:t>
            </a:r>
            <a:r>
              <a:rPr lang="he-IL" sz="1600" dirty="0"/>
              <a:t> ליה </a:t>
            </a:r>
            <a:r>
              <a:rPr lang="he-IL" sz="1600" dirty="0" err="1"/>
              <a:t>המייניה</a:t>
            </a:r>
            <a:r>
              <a:rPr lang="he-IL" sz="1600" dirty="0"/>
              <a:t>, לא </a:t>
            </a:r>
            <a:r>
              <a:rPr lang="he-IL" sz="1600" dirty="0" err="1"/>
              <a:t>מטרחינן</a:t>
            </a:r>
            <a:r>
              <a:rPr lang="he-IL" sz="1600" dirty="0"/>
              <a:t> ליה.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600" dirty="0"/>
              <a:t>ולמ"ד חובה - </a:t>
            </a:r>
            <a:r>
              <a:rPr lang="he-IL" sz="1600" dirty="0" err="1"/>
              <a:t>מטרחינן</a:t>
            </a:r>
            <a:r>
              <a:rPr lang="he-IL" sz="1600" dirty="0"/>
              <a:t> ליה,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והא תפלת מנחה </a:t>
            </a:r>
            <a:r>
              <a:rPr lang="he-IL" sz="1600" dirty="0" err="1"/>
              <a:t>דלכולי</a:t>
            </a:r>
            <a:r>
              <a:rPr lang="he-IL" sz="1600" dirty="0"/>
              <a:t> עלמא חובה היא,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ותנן: "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אם התחילו -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ואמר רבי </a:t>
            </a:r>
            <a:r>
              <a:rPr lang="he-IL" sz="1600" dirty="0" err="1"/>
              <a:t>חנינא</a:t>
            </a:r>
            <a:r>
              <a:rPr lang="he-IL" sz="1600" dirty="0"/>
              <a:t>: משיתיר חגורו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>התם לא </a:t>
            </a:r>
            <a:r>
              <a:rPr lang="he-IL" sz="1600" dirty="0" err="1"/>
              <a:t>שכיחא</a:t>
            </a:r>
            <a:r>
              <a:rPr lang="he-IL" sz="1600" dirty="0"/>
              <a:t> שכרות,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הכא </a:t>
            </a:r>
            <a:r>
              <a:rPr lang="he-IL" sz="1600" dirty="0" err="1"/>
              <a:t>שכיחא</a:t>
            </a:r>
            <a:r>
              <a:rPr lang="he-IL" sz="1600" dirty="0"/>
              <a:t> שכרות.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א"נ: במנחה כיון </a:t>
            </a:r>
            <a:r>
              <a:rPr lang="he-IL" sz="1600" dirty="0" err="1"/>
              <a:t>דקביעא</a:t>
            </a:r>
            <a:r>
              <a:rPr lang="he-IL" sz="1600" dirty="0"/>
              <a:t> לה </a:t>
            </a:r>
            <a:r>
              <a:rPr lang="he-IL" sz="1600" dirty="0" err="1"/>
              <a:t>זימנא</a:t>
            </a:r>
            <a:r>
              <a:rPr lang="he-IL" sz="1600" dirty="0"/>
              <a:t> </a:t>
            </a:r>
            <a:r>
              <a:rPr lang="he-IL" sz="1600" dirty="0" err="1"/>
              <a:t>מירתת</a:t>
            </a:r>
            <a:r>
              <a:rPr lang="he-IL" sz="1600" dirty="0"/>
              <a:t> ולא אתי </a:t>
            </a:r>
            <a:r>
              <a:rPr lang="he-IL" sz="1600" dirty="0" err="1"/>
              <a:t>למפשע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ערבית כיון </a:t>
            </a:r>
            <a:r>
              <a:rPr lang="he-IL" sz="1600" dirty="0" err="1"/>
              <a:t>דכולא</a:t>
            </a:r>
            <a:r>
              <a:rPr lang="he-IL" sz="1600" dirty="0"/>
              <a:t> </a:t>
            </a:r>
            <a:r>
              <a:rPr lang="he-IL" sz="1600" dirty="0" err="1"/>
              <a:t>ליליא</a:t>
            </a:r>
            <a:r>
              <a:rPr lang="he-IL" sz="1600" dirty="0"/>
              <a:t> זמן ערבית לא </a:t>
            </a:r>
            <a:r>
              <a:rPr lang="he-IL" sz="1600" dirty="0" err="1"/>
              <a:t>מירתת</a:t>
            </a:r>
            <a:r>
              <a:rPr lang="he-IL" sz="1600" dirty="0"/>
              <a:t> ואתי </a:t>
            </a:r>
            <a:r>
              <a:rPr lang="he-IL" sz="1600" dirty="0" err="1"/>
              <a:t>למפשע</a:t>
            </a:r>
            <a:r>
              <a:rPr lang="he-IL" sz="16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28803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תזכורת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 עמוד ב - דף י עמוד א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100B57-16A8-41A4-8471-88567FAEF7C5}"/>
              </a:ext>
            </a:extLst>
          </p:cNvPr>
          <p:cNvSpPr txBox="1"/>
          <p:nvPr/>
        </p:nvSpPr>
        <p:spPr>
          <a:xfrm>
            <a:off x="8501996" y="4714821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A0E20085-A32D-4EA0-9DFC-3EC347C2A345}"/>
              </a:ext>
            </a:extLst>
          </p:cNvPr>
          <p:cNvSpPr txBox="1"/>
          <p:nvPr/>
        </p:nvSpPr>
        <p:spPr>
          <a:xfrm>
            <a:off x="8234017" y="4665917"/>
            <a:ext cx="432048" cy="11464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100" dirty="0"/>
          </a:p>
          <a:p>
            <a:endParaRPr lang="he-IL" sz="800" dirty="0"/>
          </a:p>
          <a:p>
            <a:endParaRPr lang="he-IL" sz="1050" dirty="0"/>
          </a:p>
          <a:p>
            <a:r>
              <a:rPr lang="he-IL" sz="1300" dirty="0"/>
              <a:t>②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58456B6D-AD6E-4260-A826-9281407D29F4}"/>
              </a:ext>
            </a:extLst>
          </p:cNvPr>
          <p:cNvSpPr/>
          <p:nvPr/>
        </p:nvSpPr>
        <p:spPr>
          <a:xfrm>
            <a:off x="4211959" y="270310"/>
            <a:ext cx="4176465" cy="1008112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ומאימתי התחלת אכילה?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רב אמר: </a:t>
            </a:r>
            <a:r>
              <a:rPr lang="he-IL" sz="1500" dirty="0" err="1">
                <a:solidFill>
                  <a:prstClr val="black"/>
                </a:solidFill>
              </a:rPr>
              <a:t>משיטול</a:t>
            </a:r>
            <a:r>
              <a:rPr lang="he-IL" sz="1500" dirty="0">
                <a:solidFill>
                  <a:prstClr val="black"/>
                </a:solidFill>
              </a:rPr>
              <a:t> ידיו, ור' </a:t>
            </a:r>
            <a:r>
              <a:rPr lang="he-IL" sz="1500" dirty="0" err="1">
                <a:solidFill>
                  <a:prstClr val="black"/>
                </a:solidFill>
              </a:rPr>
              <a:t>חנינא</a:t>
            </a:r>
            <a:r>
              <a:rPr lang="he-IL" sz="1500" dirty="0">
                <a:solidFill>
                  <a:prstClr val="black"/>
                </a:solidFill>
              </a:rPr>
              <a:t> אמר: משיתיר חגורה.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ולא פליגי - הא לן והא להו.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90D288EF-06E5-40B4-BA17-24E6D1E63211}"/>
              </a:ext>
            </a:extLst>
          </p:cNvPr>
          <p:cNvSpPr/>
          <p:nvPr/>
        </p:nvSpPr>
        <p:spPr>
          <a:xfrm>
            <a:off x="251520" y="3573016"/>
            <a:ext cx="4104456" cy="1512168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משנה: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לא ישב אדם לפני הספר סמוך למנחה עד שיתפלל,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לא יכנס אדם למרחץ ולא לבורסקי ולא לאכול ולא לדין.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ואם התחילו - 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(לקרות ק"ש), ואין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לתפלה.</a:t>
            </a:r>
          </a:p>
        </p:txBody>
      </p:sp>
    </p:spTree>
    <p:extLst>
      <p:ext uri="{BB962C8B-B14F-4D97-AF65-F5344CB8AC3E}">
        <p14:creationId xmlns:p14="http://schemas.microsoft.com/office/powerpoint/2010/main" val="4065828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921219"/>
            <a:ext cx="7776864" cy="17238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מתקיף לה רב ששת: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טריחותא</a:t>
            </a:r>
            <a:r>
              <a:rPr lang="he-IL" dirty="0"/>
              <a:t> </a:t>
            </a:r>
            <a:r>
              <a:rPr lang="he-IL" dirty="0" err="1"/>
              <a:t>למיסר</a:t>
            </a:r>
            <a:r>
              <a:rPr lang="he-IL" dirty="0"/>
              <a:t> </a:t>
            </a:r>
            <a:r>
              <a:rPr lang="he-IL" dirty="0" err="1"/>
              <a:t>המייניה</a:t>
            </a:r>
            <a:r>
              <a:rPr lang="he-IL" dirty="0"/>
              <a:t>?</a:t>
            </a:r>
          </a:p>
          <a:p>
            <a:pPr>
              <a:lnSpc>
                <a:spcPct val="120000"/>
              </a:lnSpc>
            </a:pPr>
            <a:r>
              <a:rPr lang="he-IL" dirty="0"/>
              <a:t>ועוד: </a:t>
            </a:r>
            <a:r>
              <a:rPr lang="he-IL" dirty="0" err="1"/>
              <a:t>ליקו</a:t>
            </a:r>
            <a:r>
              <a:rPr lang="he-IL" dirty="0"/>
              <a:t> הכי </a:t>
            </a:r>
            <a:r>
              <a:rPr lang="he-IL" dirty="0" err="1"/>
              <a:t>וליצלי</a:t>
            </a:r>
            <a:r>
              <a:rPr lang="he-IL" dirty="0"/>
              <a:t>!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משום שנא' "</a:t>
            </a:r>
            <a:r>
              <a:rPr lang="he-IL" dirty="0">
                <a:solidFill>
                  <a:srgbClr val="002060"/>
                </a:solidFill>
              </a:rPr>
              <a:t>הִכּוֹן לִקְרַאת </a:t>
            </a:r>
            <a:r>
              <a:rPr lang="he-IL" dirty="0" err="1">
                <a:solidFill>
                  <a:srgbClr val="002060"/>
                </a:solidFill>
              </a:rPr>
              <a:t>אֱלֹהֶיך</a:t>
            </a:r>
            <a:r>
              <a:rPr lang="he-IL" dirty="0">
                <a:solidFill>
                  <a:srgbClr val="002060"/>
                </a:solidFill>
              </a:rPr>
              <a:t>ָ יִשְׂרָאֵל</a:t>
            </a:r>
            <a:r>
              <a:rPr lang="he-IL" dirty="0"/>
              <a:t>".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392A9D06-2D32-4D99-A9FB-630EE3488FE5}"/>
              </a:ext>
            </a:extLst>
          </p:cNvPr>
          <p:cNvSpPr/>
          <p:nvPr/>
        </p:nvSpPr>
        <p:spPr>
          <a:xfrm>
            <a:off x="4211959" y="270310"/>
            <a:ext cx="4176465" cy="1008112"/>
          </a:xfrm>
          <a:prstGeom prst="wedgeRoundRectCallout">
            <a:avLst>
              <a:gd name="adj1" fmla="val 54271"/>
              <a:gd name="adj2" fmla="val -4668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ומאימתי התחלת אכילה?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רב אמר: </a:t>
            </a:r>
            <a:r>
              <a:rPr lang="he-IL" sz="1500" dirty="0" err="1">
                <a:solidFill>
                  <a:prstClr val="black"/>
                </a:solidFill>
              </a:rPr>
              <a:t>משיטול</a:t>
            </a:r>
            <a:r>
              <a:rPr lang="he-IL" sz="1500" dirty="0">
                <a:solidFill>
                  <a:prstClr val="black"/>
                </a:solidFill>
              </a:rPr>
              <a:t> ידיו, ור' </a:t>
            </a:r>
            <a:r>
              <a:rPr lang="he-IL" sz="1500" dirty="0" err="1">
                <a:solidFill>
                  <a:prstClr val="black"/>
                </a:solidFill>
              </a:rPr>
              <a:t>חנינא</a:t>
            </a:r>
            <a:r>
              <a:rPr lang="he-IL" sz="1500" dirty="0">
                <a:solidFill>
                  <a:prstClr val="black"/>
                </a:solidFill>
              </a:rPr>
              <a:t> אמר: משיתיר חגורה. 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ולא פליגי - הא לן והא להו.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67D3C950-B3AD-4E1B-B42C-3498DFB5DBE6}"/>
              </a:ext>
            </a:extLst>
          </p:cNvPr>
          <p:cNvSpPr txBox="1"/>
          <p:nvPr/>
        </p:nvSpPr>
        <p:spPr>
          <a:xfrm>
            <a:off x="8316416" y="2298209"/>
            <a:ext cx="432048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❶</a:t>
            </a:r>
          </a:p>
          <a:p>
            <a:endParaRPr lang="he-IL" sz="800" dirty="0"/>
          </a:p>
          <a:p>
            <a:r>
              <a:rPr lang="he-IL" sz="1500" dirty="0"/>
              <a:t>❷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4E3AB2B5-96E1-4EAD-9400-950AD8C56C06}"/>
              </a:ext>
            </a:extLst>
          </p:cNvPr>
          <p:cNvSpPr txBox="1"/>
          <p:nvPr/>
        </p:nvSpPr>
        <p:spPr>
          <a:xfrm>
            <a:off x="-252536" y="35330"/>
            <a:ext cx="15841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תזכורת - </a:t>
            </a:r>
          </a:p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</p:spTree>
    <p:extLst>
      <p:ext uri="{BB962C8B-B14F-4D97-AF65-F5344CB8AC3E}">
        <p14:creationId xmlns:p14="http://schemas.microsoft.com/office/powerpoint/2010/main" val="2828314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311354"/>
            <a:ext cx="7776864" cy="57125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רבא בר רב </a:t>
            </a:r>
            <a:r>
              <a:rPr lang="he-IL" dirty="0" err="1"/>
              <a:t>הונא</a:t>
            </a:r>
            <a:r>
              <a:rPr lang="he-IL" dirty="0"/>
              <a:t> רמי פוזמקי ומצלי, אמר: "</a:t>
            </a:r>
            <a:r>
              <a:rPr lang="he-IL" dirty="0">
                <a:solidFill>
                  <a:srgbClr val="002060"/>
                </a:solidFill>
              </a:rPr>
              <a:t>הִכּוֹן לִקְרַאת</a:t>
            </a:r>
            <a:r>
              <a:rPr lang="he-IL" dirty="0"/>
              <a:t>" וגו'.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רבא שדי </a:t>
            </a:r>
            <a:r>
              <a:rPr lang="he-IL" dirty="0" err="1"/>
              <a:t>גלימיה</a:t>
            </a:r>
            <a:r>
              <a:rPr lang="he-IL" dirty="0"/>
              <a:t> ופכר ידיה ומצלי, אמר: </a:t>
            </a:r>
            <a:r>
              <a:rPr lang="he-IL" dirty="0" err="1"/>
              <a:t>כעבדא</a:t>
            </a:r>
            <a:r>
              <a:rPr lang="he-IL" dirty="0"/>
              <a:t> </a:t>
            </a:r>
            <a:r>
              <a:rPr lang="he-IL" dirty="0" err="1"/>
              <a:t>קמיה</a:t>
            </a:r>
            <a:r>
              <a:rPr lang="he-IL" dirty="0"/>
              <a:t> מריה.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אמר רב אשי: </a:t>
            </a:r>
          </a:p>
          <a:p>
            <a:pPr>
              <a:lnSpc>
                <a:spcPct val="120000"/>
              </a:lnSpc>
            </a:pPr>
            <a:r>
              <a:rPr lang="he-IL" dirty="0" err="1"/>
              <a:t>חזינא</a:t>
            </a:r>
            <a:r>
              <a:rPr lang="he-IL" dirty="0"/>
              <a:t> ליה לרב כהנא, </a:t>
            </a:r>
          </a:p>
          <a:p>
            <a:pPr>
              <a:lnSpc>
                <a:spcPct val="120000"/>
              </a:lnSpc>
            </a:pPr>
            <a:r>
              <a:rPr lang="he-IL" dirty="0"/>
              <a:t>כי איכא צערא בעלמא - שדי </a:t>
            </a:r>
            <a:r>
              <a:rPr lang="he-IL" dirty="0" err="1"/>
              <a:t>גלימיה</a:t>
            </a:r>
            <a:r>
              <a:rPr lang="he-IL" dirty="0"/>
              <a:t> ופכר ידיה ומצלי, אמר: </a:t>
            </a:r>
            <a:r>
              <a:rPr lang="he-IL" dirty="0" err="1"/>
              <a:t>כעבדא</a:t>
            </a:r>
            <a:r>
              <a:rPr lang="he-IL" dirty="0"/>
              <a:t> קמי מריה. </a:t>
            </a:r>
          </a:p>
          <a:p>
            <a:pPr>
              <a:lnSpc>
                <a:spcPct val="120000"/>
              </a:lnSpc>
            </a:pPr>
            <a:r>
              <a:rPr lang="he-IL" dirty="0"/>
              <a:t>כי איכא שלמא - לביש </a:t>
            </a:r>
            <a:r>
              <a:rPr lang="he-IL" dirty="0" err="1"/>
              <a:t>ומתכסי</a:t>
            </a:r>
            <a:r>
              <a:rPr lang="he-IL" dirty="0"/>
              <a:t> ומתעטף ומצלי, אמר: "</a:t>
            </a:r>
            <a:r>
              <a:rPr lang="he-IL" dirty="0">
                <a:solidFill>
                  <a:srgbClr val="002060"/>
                </a:solidFill>
              </a:rPr>
              <a:t>הִכּוֹן לִקְרַאת </a:t>
            </a:r>
            <a:r>
              <a:rPr lang="he-IL" dirty="0" err="1">
                <a:solidFill>
                  <a:srgbClr val="002060"/>
                </a:solidFill>
              </a:rPr>
              <a:t>אֱלֹהֶיך</a:t>
            </a:r>
            <a:r>
              <a:rPr lang="he-IL" dirty="0">
                <a:solidFill>
                  <a:srgbClr val="002060"/>
                </a:solidFill>
              </a:rPr>
              <a:t>ָ יִשְׂרָאֵל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רבא חזייה לרב </a:t>
            </a:r>
            <a:r>
              <a:rPr lang="he-IL" dirty="0" err="1"/>
              <a:t>המנונא</a:t>
            </a:r>
            <a:r>
              <a:rPr lang="he-IL" dirty="0"/>
              <a:t> </a:t>
            </a:r>
            <a:r>
              <a:rPr lang="he-IL" dirty="0" err="1"/>
              <a:t>דקא</a:t>
            </a:r>
            <a:r>
              <a:rPr lang="he-IL" dirty="0"/>
              <a:t> מאריך </a:t>
            </a:r>
            <a:r>
              <a:rPr lang="he-IL" dirty="0" err="1"/>
              <a:t>בצלותיה</a:t>
            </a:r>
            <a:r>
              <a:rPr lang="he-IL" dirty="0"/>
              <a:t>, אמר: </a:t>
            </a:r>
            <a:r>
              <a:rPr lang="he-IL" dirty="0" err="1"/>
              <a:t>מניחין</a:t>
            </a:r>
            <a:r>
              <a:rPr lang="he-IL" dirty="0"/>
              <a:t> חיי עולם ועוסקים בחיי שעה.</a:t>
            </a:r>
          </a:p>
          <a:p>
            <a:pPr>
              <a:lnSpc>
                <a:spcPct val="120000"/>
              </a:lnSpc>
            </a:pPr>
            <a:r>
              <a:rPr lang="he-IL" dirty="0"/>
              <a:t>והוא סבר: זמן תפלה לחוד וזמן תורה לחוד.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ר' ירמיה </a:t>
            </a:r>
            <a:r>
              <a:rPr lang="he-IL" dirty="0" err="1"/>
              <a:t>הוה</a:t>
            </a:r>
            <a:r>
              <a:rPr lang="he-IL" dirty="0"/>
              <a:t> יתיב </a:t>
            </a:r>
            <a:r>
              <a:rPr lang="he-IL" dirty="0" err="1"/>
              <a:t>קמיה</a:t>
            </a:r>
            <a:r>
              <a:rPr lang="he-IL" dirty="0"/>
              <a:t> דר' </a:t>
            </a:r>
            <a:r>
              <a:rPr lang="he-IL" dirty="0" err="1"/>
              <a:t>זירא</a:t>
            </a:r>
            <a:r>
              <a:rPr lang="he-IL" dirty="0"/>
              <a:t> והוו עסקי </a:t>
            </a:r>
            <a:r>
              <a:rPr lang="he-IL" dirty="0" err="1"/>
              <a:t>בשמעתא</a:t>
            </a:r>
            <a:r>
              <a:rPr lang="he-IL" dirty="0"/>
              <a:t>,</a:t>
            </a:r>
          </a:p>
          <a:p>
            <a:pPr>
              <a:lnSpc>
                <a:spcPct val="120000"/>
              </a:lnSpc>
            </a:pPr>
            <a:r>
              <a:rPr lang="he-IL" dirty="0"/>
              <a:t>נגה לצלויי </a:t>
            </a:r>
            <a:r>
              <a:rPr lang="he-IL" dirty="0" err="1"/>
              <a:t>והוה</a:t>
            </a:r>
            <a:r>
              <a:rPr lang="he-IL" dirty="0"/>
              <a:t> </a:t>
            </a:r>
            <a:r>
              <a:rPr lang="he-IL" dirty="0" err="1"/>
              <a:t>קא</a:t>
            </a:r>
            <a:r>
              <a:rPr lang="he-IL" dirty="0"/>
              <a:t> מסרהב ר' ירמיה, </a:t>
            </a:r>
          </a:p>
          <a:p>
            <a:pPr>
              <a:lnSpc>
                <a:spcPct val="120000"/>
              </a:lnSpc>
            </a:pPr>
            <a:r>
              <a:rPr lang="he-IL" dirty="0"/>
              <a:t>קרי עליה ר' </a:t>
            </a:r>
            <a:r>
              <a:rPr lang="he-IL" dirty="0" err="1"/>
              <a:t>זירא</a:t>
            </a:r>
            <a:r>
              <a:rPr lang="he-IL" dirty="0"/>
              <a:t>: "</a:t>
            </a:r>
            <a:r>
              <a:rPr lang="he-IL" dirty="0">
                <a:solidFill>
                  <a:srgbClr val="002060"/>
                </a:solidFill>
              </a:rPr>
              <a:t>מֵסִיר </a:t>
            </a:r>
            <a:r>
              <a:rPr lang="he-IL" dirty="0" err="1">
                <a:solidFill>
                  <a:srgbClr val="002060"/>
                </a:solidFill>
              </a:rPr>
              <a:t>אׇזְנו</a:t>
            </a:r>
            <a:r>
              <a:rPr lang="he-IL" dirty="0">
                <a:solidFill>
                  <a:srgbClr val="002060"/>
                </a:solidFill>
              </a:rPr>
              <a:t>ֹ מִשְּׁמוֹעַ תּוֹרָה גַּם תְּפִלָּתוֹ תּוֹעֵבָה</a:t>
            </a:r>
            <a:r>
              <a:rPr lang="he-IL" dirty="0"/>
              <a:t>".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E3B73DA-5D81-4407-BD2F-5F2F12B74BE9}"/>
              </a:ext>
            </a:extLst>
          </p:cNvPr>
          <p:cNvSpPr txBox="1"/>
          <p:nvPr/>
        </p:nvSpPr>
        <p:spPr>
          <a:xfrm>
            <a:off x="8448461" y="340758"/>
            <a:ext cx="432048" cy="40472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200" dirty="0"/>
          </a:p>
          <a:p>
            <a:endParaRPr lang="he-IL" sz="17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67496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311354"/>
            <a:ext cx="7272808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מאימתי התחלת דין?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/>
              <a:t>רב ירמיה ורבי יונה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חד אמר: </a:t>
            </a:r>
            <a:r>
              <a:rPr lang="he-IL" sz="1600" dirty="0" err="1"/>
              <a:t>משיתעטפו</a:t>
            </a:r>
            <a:r>
              <a:rPr lang="he-IL" sz="1600" dirty="0"/>
              <a:t> </a:t>
            </a:r>
            <a:r>
              <a:rPr lang="he-IL" sz="1600" dirty="0" err="1"/>
              <a:t>הדיינין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וחד אמר: </a:t>
            </a:r>
            <a:r>
              <a:rPr lang="he-IL" sz="1600" dirty="0" err="1"/>
              <a:t>משיפתחו</a:t>
            </a:r>
            <a:r>
              <a:rPr lang="he-IL" sz="1600" dirty="0"/>
              <a:t> בעלי דינים.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ולא פליגי - הא </a:t>
            </a:r>
            <a:r>
              <a:rPr lang="he-IL" sz="1600" dirty="0" err="1"/>
              <a:t>דעסקי</a:t>
            </a:r>
            <a:r>
              <a:rPr lang="he-IL" sz="1600" dirty="0"/>
              <a:t> ואתו </a:t>
            </a:r>
            <a:r>
              <a:rPr lang="he-IL" sz="1600" dirty="0" err="1"/>
              <a:t>בדינא</a:t>
            </a:r>
            <a:r>
              <a:rPr lang="he-IL" sz="1600" dirty="0"/>
              <a:t>, הא דלא עסקי ואתו </a:t>
            </a:r>
            <a:r>
              <a:rPr lang="he-IL" sz="1600" dirty="0" err="1"/>
              <a:t>בדינא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 אמי ורב אסי הוו </a:t>
            </a:r>
            <a:r>
              <a:rPr lang="he-IL" sz="1600" dirty="0" err="1"/>
              <a:t>יתבי</a:t>
            </a:r>
            <a:r>
              <a:rPr lang="he-IL" sz="1600" dirty="0"/>
              <a:t> וגרסי ביני עמודי,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וכל </a:t>
            </a:r>
            <a:r>
              <a:rPr lang="he-IL" sz="1600" dirty="0" err="1"/>
              <a:t>שעתא</a:t>
            </a:r>
            <a:r>
              <a:rPr lang="he-IL" sz="1600" dirty="0"/>
              <a:t> </a:t>
            </a:r>
            <a:r>
              <a:rPr lang="he-IL" sz="1600" dirty="0" err="1"/>
              <a:t>ושעתא</a:t>
            </a:r>
            <a:r>
              <a:rPr lang="he-IL" sz="1600" dirty="0"/>
              <a:t> הוו טפחי </a:t>
            </a:r>
            <a:r>
              <a:rPr lang="he-IL" sz="1600" dirty="0" err="1"/>
              <a:t>אעיברא</a:t>
            </a:r>
            <a:r>
              <a:rPr lang="he-IL" sz="1600" dirty="0"/>
              <a:t> </a:t>
            </a:r>
            <a:r>
              <a:rPr lang="he-IL" sz="1600" dirty="0" err="1"/>
              <a:t>דדשא</a:t>
            </a:r>
            <a:r>
              <a:rPr lang="he-IL" sz="1600" dirty="0"/>
              <a:t> ואמרי: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 איכא דאית ליה </a:t>
            </a:r>
            <a:r>
              <a:rPr lang="he-IL" sz="1600" dirty="0" err="1"/>
              <a:t>דינא</a:t>
            </a:r>
            <a:r>
              <a:rPr lang="he-IL" sz="1600" dirty="0"/>
              <a:t> - </a:t>
            </a:r>
            <a:r>
              <a:rPr lang="he-IL" sz="1600" dirty="0" err="1"/>
              <a:t>ליעול</a:t>
            </a:r>
            <a:r>
              <a:rPr lang="he-IL" sz="1600" dirty="0"/>
              <a:t> </a:t>
            </a:r>
            <a:r>
              <a:rPr lang="he-IL" sz="1600" dirty="0" err="1"/>
              <a:t>וליתי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 </a:t>
            </a:r>
            <a:r>
              <a:rPr lang="he-IL" sz="1600" dirty="0" err="1"/>
              <a:t>חסדא</a:t>
            </a:r>
            <a:r>
              <a:rPr lang="he-IL" sz="1600" dirty="0"/>
              <a:t> ורבה בר רב </a:t>
            </a:r>
            <a:r>
              <a:rPr lang="he-IL" sz="1600" dirty="0" err="1"/>
              <a:t>הונא</a:t>
            </a:r>
            <a:r>
              <a:rPr lang="he-IL" sz="1600" dirty="0"/>
              <a:t> הוו </a:t>
            </a:r>
            <a:r>
              <a:rPr lang="he-IL" sz="1600" dirty="0" err="1"/>
              <a:t>יתבי</a:t>
            </a:r>
            <a:r>
              <a:rPr lang="he-IL" sz="1600" dirty="0"/>
              <a:t> </a:t>
            </a:r>
            <a:r>
              <a:rPr lang="he-IL" sz="1600" dirty="0" err="1"/>
              <a:t>בדינא</a:t>
            </a:r>
            <a:r>
              <a:rPr lang="he-IL" sz="1600" dirty="0"/>
              <a:t> כולי יומא,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הוה</a:t>
            </a:r>
            <a:r>
              <a:rPr lang="he-IL" sz="1600" dirty="0"/>
              <a:t> </a:t>
            </a:r>
            <a:r>
              <a:rPr lang="he-IL" sz="1600" dirty="0" err="1"/>
              <a:t>קא</a:t>
            </a:r>
            <a:r>
              <a:rPr lang="he-IL" sz="1600" dirty="0"/>
              <a:t> </a:t>
            </a:r>
            <a:r>
              <a:rPr lang="he-IL" sz="1600" dirty="0" err="1"/>
              <a:t>חליש</a:t>
            </a:r>
            <a:r>
              <a:rPr lang="he-IL" sz="1600" dirty="0"/>
              <a:t> </a:t>
            </a:r>
            <a:r>
              <a:rPr lang="he-IL" sz="1600" dirty="0" err="1"/>
              <a:t>לבייהו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תנא להו רב </a:t>
            </a:r>
            <a:r>
              <a:rPr lang="he-IL" sz="1600" dirty="0" err="1"/>
              <a:t>חייא</a:t>
            </a:r>
            <a:r>
              <a:rPr lang="he-IL" sz="1600" dirty="0"/>
              <a:t> בר רב </a:t>
            </a:r>
            <a:r>
              <a:rPr lang="he-IL" sz="1600" dirty="0" err="1"/>
              <a:t>מדפתי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"וַיַּעֲמֹד הָעָם עַל מֹשֶׁה מִן הַבֹּקֶר עַד הָעָרֶב" -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וכי תעלה על דעתך שמשה יושב ודן כל היום כולו, תורתו מתי נעשית?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לומר לך: כל דיין שדן דין אמת לאמיתו אפילו שעה אחת, מעלה עליו הכתוב כאילו נעשה שותף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להקדוש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ברוך הוא במעשה בראשית.</a:t>
            </a:r>
            <a:r>
              <a:rPr lang="he-IL" sz="16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כתיב הכא: "</a:t>
            </a:r>
            <a:r>
              <a:rPr lang="he-IL" sz="1600" dirty="0">
                <a:solidFill>
                  <a:srgbClr val="002060"/>
                </a:solidFill>
              </a:rPr>
              <a:t>וַיַּעֲמֹד הָעָם עַל מֹשֶׁה </a:t>
            </a:r>
            <a:r>
              <a:rPr lang="he-IL" sz="1600" b="1" dirty="0">
                <a:solidFill>
                  <a:srgbClr val="002060"/>
                </a:solidFill>
              </a:rPr>
              <a:t>מִן הַבֹּקֶר עַד הָעָרֶב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וכתיב התם: "</a:t>
            </a:r>
            <a:r>
              <a:rPr lang="he-IL" sz="1600" b="1" dirty="0">
                <a:solidFill>
                  <a:srgbClr val="002060"/>
                </a:solidFill>
              </a:rPr>
              <a:t>וַיְהִי עֶרֶב וַיְהִי בֹקֶר </a:t>
            </a:r>
            <a:r>
              <a:rPr lang="he-IL" sz="1600" dirty="0">
                <a:solidFill>
                  <a:srgbClr val="002060"/>
                </a:solidFill>
              </a:rPr>
              <a:t>יוֹם אֶחָד</a:t>
            </a:r>
            <a:r>
              <a:rPr lang="he-IL" sz="1600" dirty="0"/>
              <a:t>".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DC2F62B-3809-47C3-AAA0-41ECB725E41E}"/>
              </a:ext>
            </a:extLst>
          </p:cNvPr>
          <p:cNvSpPr txBox="1"/>
          <p:nvPr/>
        </p:nvSpPr>
        <p:spPr>
          <a:xfrm>
            <a:off x="8355151" y="322096"/>
            <a:ext cx="432048" cy="34932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1000" dirty="0"/>
          </a:p>
          <a:p>
            <a:endParaRPr lang="he-IL" sz="2400" dirty="0"/>
          </a:p>
          <a:p>
            <a:endParaRPr lang="he-IL" sz="2100" dirty="0"/>
          </a:p>
          <a:p>
            <a:endParaRPr lang="he-IL" sz="16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3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39226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7624" y="179309"/>
            <a:ext cx="7272808" cy="64378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עד מתי </a:t>
            </a:r>
            <a:r>
              <a:rPr lang="he-IL" sz="1500" dirty="0" err="1"/>
              <a:t>יושבין</a:t>
            </a:r>
            <a:r>
              <a:rPr lang="he-IL" sz="1500" dirty="0"/>
              <a:t> בדין?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רב ששת: עד זמן סעודה.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</a:t>
            </a:r>
            <a:r>
              <a:rPr lang="he-IL" sz="1500" dirty="0" err="1"/>
              <a:t>חמא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מאי קרא?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אִי לָךְ אֶרֶץ שֶׁמַּלְכֵּךְ נָעַר וְשָׂרַיִךְ בַּבֹּקֶר יֹאכֵלוּ,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002060"/>
                </a:solidFill>
              </a:rPr>
              <a:t>            אַשְׁרֵיךְ אֶרֶץ שֶׁמַּלְכֵּךְ בֶּן חוֹרִים וְשָׂרַיִךְ בָּעֵת יֹאכֵלוּ בִּגְבוּרָה וְלֹא בַשְּׁתִי</a:t>
            </a:r>
            <a:r>
              <a:rPr lang="he-IL" sz="1500" dirty="0"/>
              <a:t>"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בגבורה של תורה ולא בשתייה של יין.</a:t>
            </a:r>
          </a:p>
          <a:p>
            <a:pPr>
              <a:lnSpc>
                <a:spcPct val="120000"/>
              </a:lnSpc>
            </a:pPr>
            <a:endParaRPr lang="he-IL" sz="1050" dirty="0"/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שעה ראשונה - מאכל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לודים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שניה - מאכל לסטים,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שלישית - מאכל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יורשין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רביעית - מאכל פועלים,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חמישית - מאכל כל אדם,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איני? והאמר רב </a:t>
            </a:r>
            <a:r>
              <a:rPr lang="he-IL" sz="1500" dirty="0" err="1"/>
              <a:t>פפא</a:t>
            </a:r>
            <a:r>
              <a:rPr lang="he-IL" sz="1500" dirty="0"/>
              <a:t>: רביעית - זמן סעודה לכל אדם!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אלא: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רביעית - מאכל כל אדם,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חמישית - מאכל פועלים,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ששית - מאכל ת"ח,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מכאן ואילך - כזורק אבן לחמת.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</a:t>
            </a:r>
            <a:r>
              <a:rPr lang="he-IL" sz="1500" dirty="0" err="1"/>
              <a:t>אביי</a:t>
            </a:r>
            <a:r>
              <a:rPr lang="he-IL" sz="1500" dirty="0"/>
              <a:t>: לא אמרן אלא דלא טעים מידי </a:t>
            </a:r>
            <a:r>
              <a:rPr lang="he-IL" sz="1500" dirty="0" err="1"/>
              <a:t>בצפרא</a:t>
            </a:r>
            <a:r>
              <a:rPr lang="he-IL" sz="1500" dirty="0"/>
              <a:t>, אבל טעים מידי </a:t>
            </a:r>
            <a:r>
              <a:rPr lang="he-IL" sz="1500" dirty="0" err="1"/>
              <a:t>בצפרא</a:t>
            </a:r>
            <a:r>
              <a:rPr lang="he-IL" sz="1500" dirty="0"/>
              <a:t> לית לן בה.</a:t>
            </a:r>
            <a:endParaRPr lang="he-IL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BDC2F62B-3809-47C3-AAA0-41ECB725E41E}"/>
              </a:ext>
            </a:extLst>
          </p:cNvPr>
          <p:cNvSpPr txBox="1"/>
          <p:nvPr/>
        </p:nvSpPr>
        <p:spPr>
          <a:xfrm>
            <a:off x="8364482" y="190051"/>
            <a:ext cx="432048" cy="29700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endParaRPr lang="he-IL" sz="2100" dirty="0"/>
          </a:p>
          <a:p>
            <a:endParaRPr lang="he-IL" sz="2100" dirty="0"/>
          </a:p>
          <a:p>
            <a:endParaRPr lang="he-IL" sz="20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413350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113992"/>
            <a:ext cx="7416824" cy="3551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אמר רב </a:t>
            </a:r>
            <a:r>
              <a:rPr lang="he-IL" sz="1550" dirty="0" err="1"/>
              <a:t>אדא</a:t>
            </a:r>
            <a:r>
              <a:rPr lang="he-IL" sz="1550" dirty="0"/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550" b="1" dirty="0"/>
              <a:t>מתפלל</a:t>
            </a:r>
            <a:r>
              <a:rPr lang="he-IL" sz="1550" dirty="0"/>
              <a:t> אדם תפלתו בבית המרחץ.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550" dirty="0"/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הנכנס לבית המרחץ: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שב"א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לבושין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יש שם מקרא ותפלה, ואין צריך לומר שאילת שלום, ומניח תפילין, ואין צריך לומר שאינו חולץ.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שבני אדם עומדים ערומים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ולבושין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יש שם שאילת שלום,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ואין שם מקרא ותפלה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ואינו חולץ תפילין, ואינו מניח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שבני אדם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ערומים - אין שם שאילת שלום,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ואין צריך לומר מקרא ותפלה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וחולץ תפילין, ואין צריך לומר שאינו מניחן. 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</a:t>
            </a:r>
          </a:p>
        </p:txBody>
      </p:sp>
      <p:graphicFrame>
        <p:nvGraphicFramePr>
          <p:cNvPr id="3" name="טבלה 7">
            <a:extLst>
              <a:ext uri="{FF2B5EF4-FFF2-40B4-BE49-F238E27FC236}">
                <a16:creationId xmlns:a16="http://schemas.microsoft.com/office/drawing/2014/main" id="{51A78B5C-FA64-47C6-B988-70194A0DF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284511"/>
              </p:ext>
            </p:extLst>
          </p:nvPr>
        </p:nvGraphicFramePr>
        <p:xfrm>
          <a:off x="467546" y="3745840"/>
          <a:ext cx="7920879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50505">
                  <a:extLst>
                    <a:ext uri="{9D8B030D-6E8A-4147-A177-3AD203B41FA5}">
                      <a16:colId xmlns:a16="http://schemas.microsoft.com/office/drawing/2014/main" val="1210124404"/>
                    </a:ext>
                  </a:extLst>
                </a:gridCol>
                <a:gridCol w="1180524">
                  <a:extLst>
                    <a:ext uri="{9D8B030D-6E8A-4147-A177-3AD203B41FA5}">
                      <a16:colId xmlns:a16="http://schemas.microsoft.com/office/drawing/2014/main" val="517577751"/>
                    </a:ext>
                  </a:extLst>
                </a:gridCol>
                <a:gridCol w="1143202">
                  <a:extLst>
                    <a:ext uri="{9D8B030D-6E8A-4147-A177-3AD203B41FA5}">
                      <a16:colId xmlns:a16="http://schemas.microsoft.com/office/drawing/2014/main" val="3043443544"/>
                    </a:ext>
                  </a:extLst>
                </a:gridCol>
                <a:gridCol w="1201824">
                  <a:extLst>
                    <a:ext uri="{9D8B030D-6E8A-4147-A177-3AD203B41FA5}">
                      <a16:colId xmlns:a16="http://schemas.microsoft.com/office/drawing/2014/main" val="2919871584"/>
                    </a:ext>
                  </a:extLst>
                </a:gridCol>
                <a:gridCol w="1644824">
                  <a:extLst>
                    <a:ext uri="{9D8B030D-6E8A-4147-A177-3AD203B41FA5}">
                      <a16:colId xmlns:a16="http://schemas.microsoft.com/office/drawing/2014/main" val="1082909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מקרא ותפלה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שאילת שלום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הנחת תפילין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לא חייב לחלוץ תפילין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65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מקום שב"א </a:t>
                      </a:r>
                      <a:r>
                        <a:rPr lang="he-IL" sz="1300" dirty="0" err="1">
                          <a:solidFill>
                            <a:schemeClr val="tx1"/>
                          </a:solidFill>
                        </a:rPr>
                        <a:t>עומדין</a:t>
                      </a: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300" dirty="0" err="1">
                          <a:solidFill>
                            <a:schemeClr val="tx1"/>
                          </a:solidFill>
                        </a:rPr>
                        <a:t>לבושין</a:t>
                      </a: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7208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מקום שבני אדם עומדים ערומים </a:t>
                      </a:r>
                      <a:r>
                        <a:rPr lang="he-IL" sz="1300" dirty="0" err="1">
                          <a:solidFill>
                            <a:schemeClr val="tx1"/>
                          </a:solidFill>
                        </a:rPr>
                        <a:t>ולבושין</a:t>
                      </a: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1" dirty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0485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מקום שבני אדם </a:t>
                      </a:r>
                      <a:r>
                        <a:rPr lang="he-IL" sz="1300" dirty="0" err="1">
                          <a:solidFill>
                            <a:schemeClr val="tx1"/>
                          </a:solidFill>
                        </a:rPr>
                        <a:t>עומדין</a:t>
                      </a: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 ערומים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b="1" dirty="0">
                          <a:solidFill>
                            <a:srgbClr val="FF0000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27506"/>
                  </a:ext>
                </a:extLst>
              </a:tr>
            </a:tbl>
          </a:graphicData>
        </a:graphic>
      </p:graphicFrame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D21E97A9-FD14-4407-965A-48CB1859A267}"/>
              </a:ext>
            </a:extLst>
          </p:cNvPr>
          <p:cNvSpPr/>
          <p:nvPr/>
        </p:nvSpPr>
        <p:spPr>
          <a:xfrm>
            <a:off x="1835696" y="260648"/>
            <a:ext cx="3168352" cy="1080120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100" dirty="0">
                <a:solidFill>
                  <a:prstClr val="black"/>
                </a:solidFill>
              </a:rPr>
              <a:t>משנה ט ע"ב:</a:t>
            </a:r>
            <a:endParaRPr lang="he-IL" sz="1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לא ישב אדם לפני הספר סמוך למנחה עד שיתפלל, 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לא יכנס אדם למרחץ ולא לבורסקי ולא לאכול ולא לדין. </a:t>
            </a:r>
          </a:p>
          <a:p>
            <a:pPr>
              <a:lnSpc>
                <a:spcPct val="120000"/>
              </a:lnSpc>
            </a:pP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ואם התחילו - אין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(לקרות ק"ש), ואין </a:t>
            </a:r>
            <a:r>
              <a:rPr lang="he-IL" sz="1100" dirty="0" err="1">
                <a:solidFill>
                  <a:srgbClr val="F79646">
                    <a:lumMod val="50000"/>
                  </a:srgbClr>
                </a:solidFill>
              </a:rPr>
              <a:t>מפסיקין</a:t>
            </a:r>
            <a:r>
              <a:rPr lang="he-IL" sz="1100" dirty="0">
                <a:solidFill>
                  <a:srgbClr val="F79646">
                    <a:lumMod val="50000"/>
                  </a:srgbClr>
                </a:solidFill>
              </a:rPr>
              <a:t> לתפלה.</a:t>
            </a:r>
          </a:p>
        </p:txBody>
      </p:sp>
    </p:spTree>
    <p:extLst>
      <p:ext uri="{BB962C8B-B14F-4D97-AF65-F5344CB8AC3E}">
        <p14:creationId xmlns:p14="http://schemas.microsoft.com/office/powerpoint/2010/main" val="215623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8" y="113992"/>
            <a:ext cx="7416824" cy="67601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אמר רב </a:t>
            </a:r>
            <a:r>
              <a:rPr lang="he-IL" sz="1550" dirty="0" err="1"/>
              <a:t>אדא</a:t>
            </a:r>
            <a:r>
              <a:rPr lang="he-IL" sz="1550" dirty="0"/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550" b="1" dirty="0"/>
              <a:t>מתפלל</a:t>
            </a:r>
            <a:r>
              <a:rPr lang="he-IL" sz="1550" dirty="0"/>
              <a:t> אדם תפלתו בבית המרחץ.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550" dirty="0"/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הנכנס לבית המרחץ: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שב"א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לבושין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יש שם מקרא ותפלה, ואין צריך לומר שאילת שלום, ומניח תפילין, ואין צריך לומר שאינו חולץ.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שבני אדם עומדים ערומים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ולבושין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- יש שם שאילת שלום,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ואין שם מקרא ותפלה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ואינו חולץ תפילין, ואינו מניח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מקום שבני אדם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עומדין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ערומים - אין שם שאילת שלום,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ואין צריך לומר מקרא ותפלה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וחולץ תפילין, ואין צריך לומר שאינו מניחן.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50" dirty="0"/>
              <a:t>כי </a:t>
            </a:r>
            <a:r>
              <a:rPr lang="he-IL" sz="1550" dirty="0" err="1"/>
              <a:t>קאמר</a:t>
            </a:r>
            <a:r>
              <a:rPr lang="he-IL" sz="1550" dirty="0"/>
              <a:t> רב </a:t>
            </a:r>
            <a:r>
              <a:rPr lang="he-IL" sz="1550" dirty="0" err="1"/>
              <a:t>אדא</a:t>
            </a:r>
            <a:r>
              <a:rPr lang="he-IL" sz="1550" dirty="0"/>
              <a:t> בר אהבה במרחץ שאין בו אדם.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50" dirty="0"/>
              <a:t>      והא אמר רבי יוסי בר </a:t>
            </a:r>
            <a:r>
              <a:rPr lang="he-IL" sz="1550" dirty="0" err="1"/>
              <a:t>חנינא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מרחץ שאמרו - אע"פ שאין בו אדם,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בית </a:t>
            </a:r>
            <a:r>
              <a:rPr lang="he-IL" sz="1550" dirty="0" err="1"/>
              <a:t>הכסא</a:t>
            </a:r>
            <a:r>
              <a:rPr lang="he-IL" sz="1550" dirty="0"/>
              <a:t> שאמרו - אע"פ שאין בו צואה!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50" dirty="0"/>
              <a:t>אלא כי </a:t>
            </a:r>
            <a:r>
              <a:rPr lang="he-IL" sz="1550" dirty="0" err="1"/>
              <a:t>קאמר</a:t>
            </a:r>
            <a:r>
              <a:rPr lang="he-IL" sz="1550" dirty="0"/>
              <a:t> רב </a:t>
            </a:r>
            <a:r>
              <a:rPr lang="he-IL" sz="1550" dirty="0" err="1"/>
              <a:t>אדא</a:t>
            </a:r>
            <a:r>
              <a:rPr lang="he-IL" sz="1550" dirty="0"/>
              <a:t> </a:t>
            </a:r>
            <a:r>
              <a:rPr lang="he-IL" sz="1550" dirty="0" err="1"/>
              <a:t>בחדתי</a:t>
            </a:r>
            <a:r>
              <a:rPr lang="he-IL" sz="155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50" dirty="0"/>
              <a:t>      והא </a:t>
            </a:r>
            <a:r>
              <a:rPr lang="he-IL" sz="1550" dirty="0" err="1"/>
              <a:t>מבעיא</a:t>
            </a:r>
            <a:r>
              <a:rPr lang="he-IL" sz="1550" dirty="0"/>
              <a:t> </a:t>
            </a:r>
            <a:r>
              <a:rPr lang="he-IL" sz="1550" dirty="0" err="1"/>
              <a:t>בעא</a:t>
            </a:r>
            <a:r>
              <a:rPr lang="he-IL" sz="1550" dirty="0"/>
              <a:t> ליה </a:t>
            </a:r>
            <a:r>
              <a:rPr lang="he-IL" sz="1550" dirty="0" err="1"/>
              <a:t>רבינא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      הזמינו לבית </a:t>
            </a:r>
            <a:r>
              <a:rPr lang="he-IL" sz="1550" dirty="0" err="1"/>
              <a:t>הכסא</a:t>
            </a:r>
            <a:r>
              <a:rPr lang="he-IL" sz="1550" dirty="0"/>
              <a:t> - מהו? יש זימון או אין זימון? ולא </a:t>
            </a:r>
            <a:r>
              <a:rPr lang="he-IL" sz="1550" dirty="0" err="1"/>
              <a:t>איפשיטא</a:t>
            </a:r>
            <a:r>
              <a:rPr lang="he-IL" sz="1550" dirty="0"/>
              <a:t> ליה – לאו הוא הדין למרחץ?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550" dirty="0"/>
              <a:t>      לא, דילמא שאני בית </a:t>
            </a:r>
            <a:r>
              <a:rPr lang="he-IL" sz="1550" dirty="0" err="1"/>
              <a:t>הכסא</a:t>
            </a:r>
            <a:r>
              <a:rPr lang="he-IL" sz="1550" dirty="0"/>
              <a:t> </a:t>
            </a:r>
            <a:r>
              <a:rPr lang="he-IL" sz="1550" dirty="0" err="1"/>
              <a:t>דמאיס</a:t>
            </a:r>
            <a:r>
              <a:rPr lang="he-IL" sz="1550" dirty="0"/>
              <a:t>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280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י עמוד א - דף י עמוד ב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90313C-86D3-44A5-A2B3-F7544531BA31}"/>
              </a:ext>
            </a:extLst>
          </p:cNvPr>
          <p:cNvSpPr txBox="1"/>
          <p:nvPr/>
        </p:nvSpPr>
        <p:spPr>
          <a:xfrm>
            <a:off x="8407087" y="3615375"/>
            <a:ext cx="432048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3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FA4133-D7B3-4156-9793-F642EEDD664E}"/>
              </a:ext>
            </a:extLst>
          </p:cNvPr>
          <p:cNvSpPr txBox="1"/>
          <p:nvPr/>
        </p:nvSpPr>
        <p:spPr>
          <a:xfrm>
            <a:off x="8153738" y="628190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9520605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16244</TotalTime>
  <Words>2221</Words>
  <Application>Microsoft Office PowerPoint</Application>
  <PresentationFormat>‫הצגה על המסך (4:3)</PresentationFormat>
  <Paragraphs>417</Paragraphs>
  <Slides>15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8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1897</cp:revision>
  <dcterms:created xsi:type="dcterms:W3CDTF">2015-01-28T10:22:53Z</dcterms:created>
  <dcterms:modified xsi:type="dcterms:W3CDTF">2020-03-18T17:13:28Z</dcterms:modified>
</cp:coreProperties>
</file>