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5"/>
  </p:notesMasterIdLst>
  <p:sldIdLst>
    <p:sldId id="276" r:id="rId2"/>
    <p:sldId id="431" r:id="rId3"/>
    <p:sldId id="440" r:id="rId4"/>
    <p:sldId id="447" r:id="rId5"/>
    <p:sldId id="448" r:id="rId6"/>
    <p:sldId id="441" r:id="rId7"/>
    <p:sldId id="446" r:id="rId8"/>
    <p:sldId id="442" r:id="rId9"/>
    <p:sldId id="443" r:id="rId10"/>
    <p:sldId id="445" r:id="rId11"/>
    <p:sldId id="444" r:id="rId12"/>
    <p:sldId id="293" r:id="rId13"/>
    <p:sldId id="274" r:id="rId14"/>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הראל" initials="ה" lastIdx="1" clrIdx="0">
    <p:extLst>
      <p:ext uri="{19B8F6BF-5375-455C-9EA6-DF929625EA0E}">
        <p15:presenceInfo xmlns:p15="http://schemas.microsoft.com/office/powerpoint/2012/main" userId="הראל"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ללא סגנון, רשת טבלה">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5000" autoAdjust="0"/>
    <p:restoredTop sz="95250" autoAdjust="0"/>
  </p:normalViewPr>
  <p:slideViewPr>
    <p:cSldViewPr>
      <p:cViewPr varScale="1">
        <p:scale>
          <a:sx n="82" d="100"/>
          <a:sy n="82" d="100"/>
        </p:scale>
        <p:origin x="1502"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A12E648E-CA2E-4885-8A88-243AF9A8D75E}" type="datetimeFigureOut">
              <a:rPr lang="he-IL" smtClean="0"/>
              <a:pPr/>
              <a:t>כ"ב/אדר/תש"ף</a:t>
            </a:fld>
            <a:endParaRPr lang="he-IL"/>
          </a:p>
        </p:txBody>
      </p:sp>
      <p:sp>
        <p:nvSpPr>
          <p:cNvPr id="4" name="מציין מיקום של תמונת שקופית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6" name="מציין מיקום של כותרת תחתונה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88125537-8725-4A13-8BEE-395E38D92F7F}" type="slidenum">
              <a:rPr lang="he-IL" smtClean="0"/>
              <a:pPr/>
              <a:t>‹#›</a:t>
            </a:fld>
            <a:endParaRPr lang="he-IL"/>
          </a:p>
        </p:txBody>
      </p:sp>
    </p:spTree>
    <p:extLst>
      <p:ext uri="{BB962C8B-B14F-4D97-AF65-F5344CB8AC3E}">
        <p14:creationId xmlns:p14="http://schemas.microsoft.com/office/powerpoint/2010/main" val="351799544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he-IL" dirty="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pPr/>
              <a:t>2</a:t>
            </a:fld>
            <a:endParaRPr lang="he-IL"/>
          </a:p>
        </p:txBody>
      </p:sp>
    </p:spTree>
    <p:extLst>
      <p:ext uri="{BB962C8B-B14F-4D97-AF65-F5344CB8AC3E}">
        <p14:creationId xmlns:p14="http://schemas.microsoft.com/office/powerpoint/2010/main" val="34321803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he-IL" dirty="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pPr/>
              <a:t>11</a:t>
            </a:fld>
            <a:endParaRPr lang="he-IL"/>
          </a:p>
        </p:txBody>
      </p:sp>
    </p:spTree>
    <p:extLst>
      <p:ext uri="{BB962C8B-B14F-4D97-AF65-F5344CB8AC3E}">
        <p14:creationId xmlns:p14="http://schemas.microsoft.com/office/powerpoint/2010/main" val="34790389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he-IL" dirty="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pPr/>
              <a:t>3</a:t>
            </a:fld>
            <a:endParaRPr lang="he-IL"/>
          </a:p>
        </p:txBody>
      </p:sp>
    </p:spTree>
    <p:extLst>
      <p:ext uri="{BB962C8B-B14F-4D97-AF65-F5344CB8AC3E}">
        <p14:creationId xmlns:p14="http://schemas.microsoft.com/office/powerpoint/2010/main" val="18215113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he-IL" dirty="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pPr/>
              <a:t>4</a:t>
            </a:fld>
            <a:endParaRPr lang="he-IL"/>
          </a:p>
        </p:txBody>
      </p:sp>
    </p:spTree>
    <p:extLst>
      <p:ext uri="{BB962C8B-B14F-4D97-AF65-F5344CB8AC3E}">
        <p14:creationId xmlns:p14="http://schemas.microsoft.com/office/powerpoint/2010/main" val="22991477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he-IL" dirty="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pPr/>
              <a:t>5</a:t>
            </a:fld>
            <a:endParaRPr lang="he-IL"/>
          </a:p>
        </p:txBody>
      </p:sp>
    </p:spTree>
    <p:extLst>
      <p:ext uri="{BB962C8B-B14F-4D97-AF65-F5344CB8AC3E}">
        <p14:creationId xmlns:p14="http://schemas.microsoft.com/office/powerpoint/2010/main" val="30700916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he-IL" dirty="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pPr/>
              <a:t>6</a:t>
            </a:fld>
            <a:endParaRPr lang="he-IL"/>
          </a:p>
        </p:txBody>
      </p:sp>
    </p:spTree>
    <p:extLst>
      <p:ext uri="{BB962C8B-B14F-4D97-AF65-F5344CB8AC3E}">
        <p14:creationId xmlns:p14="http://schemas.microsoft.com/office/powerpoint/2010/main" val="14963288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he-IL" dirty="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pPr/>
              <a:t>7</a:t>
            </a:fld>
            <a:endParaRPr lang="he-IL"/>
          </a:p>
        </p:txBody>
      </p:sp>
    </p:spTree>
    <p:extLst>
      <p:ext uri="{BB962C8B-B14F-4D97-AF65-F5344CB8AC3E}">
        <p14:creationId xmlns:p14="http://schemas.microsoft.com/office/powerpoint/2010/main" val="40878822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he-IL" dirty="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pPr/>
              <a:t>8</a:t>
            </a:fld>
            <a:endParaRPr lang="he-IL"/>
          </a:p>
        </p:txBody>
      </p:sp>
    </p:spTree>
    <p:extLst>
      <p:ext uri="{BB962C8B-B14F-4D97-AF65-F5344CB8AC3E}">
        <p14:creationId xmlns:p14="http://schemas.microsoft.com/office/powerpoint/2010/main" val="7270271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he-IL" dirty="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pPr/>
              <a:t>9</a:t>
            </a:fld>
            <a:endParaRPr lang="he-IL"/>
          </a:p>
        </p:txBody>
      </p:sp>
    </p:spTree>
    <p:extLst>
      <p:ext uri="{BB962C8B-B14F-4D97-AF65-F5344CB8AC3E}">
        <p14:creationId xmlns:p14="http://schemas.microsoft.com/office/powerpoint/2010/main" val="9938798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he-IL" dirty="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pPr/>
              <a:t>10</a:t>
            </a:fld>
            <a:endParaRPr lang="he-IL"/>
          </a:p>
        </p:txBody>
      </p:sp>
    </p:spTree>
    <p:extLst>
      <p:ext uri="{BB962C8B-B14F-4D97-AF65-F5344CB8AC3E}">
        <p14:creationId xmlns:p14="http://schemas.microsoft.com/office/powerpoint/2010/main" val="2121020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a:t>לחץ כדי לערוך סגנון כותרת של תבנית בסיס</a:t>
            </a:r>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a:t>לחץ כדי לערוך סגנון כותרת משנה של תבנית בסיס</a:t>
            </a:r>
          </a:p>
        </p:txBody>
      </p:sp>
      <p:sp>
        <p:nvSpPr>
          <p:cNvPr id="4" name="מציין מיקום של תאריך 3"/>
          <p:cNvSpPr>
            <a:spLocks noGrp="1"/>
          </p:cNvSpPr>
          <p:nvPr>
            <p:ph type="dt" sz="half" idx="10"/>
          </p:nvPr>
        </p:nvSpPr>
        <p:spPr/>
        <p:txBody>
          <a:bodyPr/>
          <a:lstStyle/>
          <a:p>
            <a:fld id="{FBEC2D9F-8966-4E40-B24B-F4D66135C1D0}" type="datetimeFigureOut">
              <a:rPr lang="he-IL" smtClean="0"/>
              <a:pPr/>
              <a:t>כ"ב/אדר/תש"ף</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8519CE8-638D-4695-9CFF-D273E3DA2D53}" type="slidenum">
              <a:rPr lang="he-IL" smtClean="0"/>
              <a:pPr/>
              <a:t>‹#›</a:t>
            </a:fld>
            <a:endParaRPr lang="he-IL"/>
          </a:p>
        </p:txBody>
      </p:sp>
    </p:spTree>
    <p:extLst>
      <p:ext uri="{BB962C8B-B14F-4D97-AF65-F5344CB8AC3E}">
        <p14:creationId xmlns:p14="http://schemas.microsoft.com/office/powerpoint/2010/main" val="1201113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FBEC2D9F-8966-4E40-B24B-F4D66135C1D0}" type="datetimeFigureOut">
              <a:rPr lang="he-IL" smtClean="0"/>
              <a:pPr/>
              <a:t>כ"ב/אדר/תש"ף</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8519CE8-638D-4695-9CFF-D273E3DA2D53}" type="slidenum">
              <a:rPr lang="he-IL" smtClean="0"/>
              <a:pPr/>
              <a:t>‹#›</a:t>
            </a:fld>
            <a:endParaRPr lang="he-IL"/>
          </a:p>
        </p:txBody>
      </p:sp>
    </p:spTree>
    <p:extLst>
      <p:ext uri="{BB962C8B-B14F-4D97-AF65-F5344CB8AC3E}">
        <p14:creationId xmlns:p14="http://schemas.microsoft.com/office/powerpoint/2010/main" val="3879446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FBEC2D9F-8966-4E40-B24B-F4D66135C1D0}" type="datetimeFigureOut">
              <a:rPr lang="he-IL" smtClean="0"/>
              <a:pPr/>
              <a:t>כ"ב/אדר/תש"ף</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8519CE8-638D-4695-9CFF-D273E3DA2D53}" type="slidenum">
              <a:rPr lang="he-IL" smtClean="0"/>
              <a:pPr/>
              <a:t>‹#›</a:t>
            </a:fld>
            <a:endParaRPr lang="he-IL"/>
          </a:p>
        </p:txBody>
      </p:sp>
    </p:spTree>
    <p:extLst>
      <p:ext uri="{BB962C8B-B14F-4D97-AF65-F5344CB8AC3E}">
        <p14:creationId xmlns:p14="http://schemas.microsoft.com/office/powerpoint/2010/main" val="2700311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FBEC2D9F-8966-4E40-B24B-F4D66135C1D0}" type="datetimeFigureOut">
              <a:rPr lang="he-IL" smtClean="0"/>
              <a:pPr/>
              <a:t>כ"ב/אדר/תש"ף</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8519CE8-638D-4695-9CFF-D273E3DA2D53}" type="slidenum">
              <a:rPr lang="he-IL" smtClean="0"/>
              <a:pPr/>
              <a:t>‹#›</a:t>
            </a:fld>
            <a:endParaRPr lang="he-IL"/>
          </a:p>
        </p:txBody>
      </p:sp>
    </p:spTree>
    <p:extLst>
      <p:ext uri="{BB962C8B-B14F-4D97-AF65-F5344CB8AC3E}">
        <p14:creationId xmlns:p14="http://schemas.microsoft.com/office/powerpoint/2010/main" val="1530167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a:t>לחץ כדי לערוך סגנון כותרת של תבנית בסיס</a:t>
            </a:r>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FBEC2D9F-8966-4E40-B24B-F4D66135C1D0}" type="datetimeFigureOut">
              <a:rPr lang="he-IL" smtClean="0"/>
              <a:pPr/>
              <a:t>כ"ב/אדר/תש"ף</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8519CE8-638D-4695-9CFF-D273E3DA2D53}" type="slidenum">
              <a:rPr lang="he-IL" smtClean="0"/>
              <a:pPr/>
              <a:t>‹#›</a:t>
            </a:fld>
            <a:endParaRPr lang="he-IL"/>
          </a:p>
        </p:txBody>
      </p:sp>
    </p:spTree>
    <p:extLst>
      <p:ext uri="{BB962C8B-B14F-4D97-AF65-F5344CB8AC3E}">
        <p14:creationId xmlns:p14="http://schemas.microsoft.com/office/powerpoint/2010/main" val="437334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של תאריך 4"/>
          <p:cNvSpPr>
            <a:spLocks noGrp="1"/>
          </p:cNvSpPr>
          <p:nvPr>
            <p:ph type="dt" sz="half" idx="10"/>
          </p:nvPr>
        </p:nvSpPr>
        <p:spPr/>
        <p:txBody>
          <a:bodyPr/>
          <a:lstStyle/>
          <a:p>
            <a:fld id="{FBEC2D9F-8966-4E40-B24B-F4D66135C1D0}" type="datetimeFigureOut">
              <a:rPr lang="he-IL" smtClean="0"/>
              <a:pPr/>
              <a:t>כ"ב/אדר/תש"ף</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8519CE8-638D-4695-9CFF-D273E3DA2D53}" type="slidenum">
              <a:rPr lang="he-IL" smtClean="0"/>
              <a:pPr/>
              <a:t>‹#›</a:t>
            </a:fld>
            <a:endParaRPr lang="he-IL"/>
          </a:p>
        </p:txBody>
      </p:sp>
    </p:spTree>
    <p:extLst>
      <p:ext uri="{BB962C8B-B14F-4D97-AF65-F5344CB8AC3E}">
        <p14:creationId xmlns:p14="http://schemas.microsoft.com/office/powerpoint/2010/main" val="3633545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a:t>לחץ כדי לערוך סגנון כותרת של תבנית בסיס</a:t>
            </a:r>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7" name="מציין מיקום של תאריך 6"/>
          <p:cNvSpPr>
            <a:spLocks noGrp="1"/>
          </p:cNvSpPr>
          <p:nvPr>
            <p:ph type="dt" sz="half" idx="10"/>
          </p:nvPr>
        </p:nvSpPr>
        <p:spPr/>
        <p:txBody>
          <a:bodyPr/>
          <a:lstStyle/>
          <a:p>
            <a:fld id="{FBEC2D9F-8966-4E40-B24B-F4D66135C1D0}" type="datetimeFigureOut">
              <a:rPr lang="he-IL" smtClean="0"/>
              <a:pPr/>
              <a:t>כ"ב/אדר/תש"ף</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D8519CE8-638D-4695-9CFF-D273E3DA2D53}" type="slidenum">
              <a:rPr lang="he-IL" smtClean="0"/>
              <a:pPr/>
              <a:t>‹#›</a:t>
            </a:fld>
            <a:endParaRPr lang="he-IL"/>
          </a:p>
        </p:txBody>
      </p:sp>
    </p:spTree>
    <p:extLst>
      <p:ext uri="{BB962C8B-B14F-4D97-AF65-F5344CB8AC3E}">
        <p14:creationId xmlns:p14="http://schemas.microsoft.com/office/powerpoint/2010/main" val="1702474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p:cNvSpPr>
            <a:spLocks noGrp="1"/>
          </p:cNvSpPr>
          <p:nvPr>
            <p:ph type="dt" sz="half" idx="10"/>
          </p:nvPr>
        </p:nvSpPr>
        <p:spPr/>
        <p:txBody>
          <a:bodyPr/>
          <a:lstStyle/>
          <a:p>
            <a:fld id="{FBEC2D9F-8966-4E40-B24B-F4D66135C1D0}" type="datetimeFigureOut">
              <a:rPr lang="he-IL" smtClean="0"/>
              <a:pPr/>
              <a:t>כ"ב/אדר/תש"ף</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D8519CE8-638D-4695-9CFF-D273E3DA2D53}" type="slidenum">
              <a:rPr lang="he-IL" smtClean="0"/>
              <a:pPr/>
              <a:t>‹#›</a:t>
            </a:fld>
            <a:endParaRPr lang="he-IL"/>
          </a:p>
        </p:txBody>
      </p:sp>
    </p:spTree>
    <p:extLst>
      <p:ext uri="{BB962C8B-B14F-4D97-AF65-F5344CB8AC3E}">
        <p14:creationId xmlns:p14="http://schemas.microsoft.com/office/powerpoint/2010/main" val="3991671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FBEC2D9F-8966-4E40-B24B-F4D66135C1D0}" type="datetimeFigureOut">
              <a:rPr lang="he-IL" smtClean="0"/>
              <a:pPr/>
              <a:t>כ"ב/אדר/תש"ף</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D8519CE8-638D-4695-9CFF-D273E3DA2D53}" type="slidenum">
              <a:rPr lang="he-IL" smtClean="0"/>
              <a:pPr/>
              <a:t>‹#›</a:t>
            </a:fld>
            <a:endParaRPr lang="he-IL"/>
          </a:p>
        </p:txBody>
      </p:sp>
    </p:spTree>
    <p:extLst>
      <p:ext uri="{BB962C8B-B14F-4D97-AF65-F5344CB8AC3E}">
        <p14:creationId xmlns:p14="http://schemas.microsoft.com/office/powerpoint/2010/main" val="21313956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a:t>לחץ כדי לערוך סגנון כותרת של תבנית בסיס</a:t>
            </a:r>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FBEC2D9F-8966-4E40-B24B-F4D66135C1D0}" type="datetimeFigureOut">
              <a:rPr lang="he-IL" smtClean="0"/>
              <a:pPr/>
              <a:t>כ"ב/אדר/תש"ף</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8519CE8-638D-4695-9CFF-D273E3DA2D53}" type="slidenum">
              <a:rPr lang="he-IL" smtClean="0"/>
              <a:pPr/>
              <a:t>‹#›</a:t>
            </a:fld>
            <a:endParaRPr lang="he-IL"/>
          </a:p>
        </p:txBody>
      </p:sp>
    </p:spTree>
    <p:extLst>
      <p:ext uri="{BB962C8B-B14F-4D97-AF65-F5344CB8AC3E}">
        <p14:creationId xmlns:p14="http://schemas.microsoft.com/office/powerpoint/2010/main" val="40967725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a:t>לחץ כדי לערוך סגנון כותרת של תבנית בסיס</a:t>
            </a:r>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FBEC2D9F-8966-4E40-B24B-F4D66135C1D0}" type="datetimeFigureOut">
              <a:rPr lang="he-IL" smtClean="0"/>
              <a:pPr/>
              <a:t>כ"ב/אדר/תש"ף</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8519CE8-638D-4695-9CFF-D273E3DA2D53}" type="slidenum">
              <a:rPr lang="he-IL" smtClean="0"/>
              <a:pPr/>
              <a:t>‹#›</a:t>
            </a:fld>
            <a:endParaRPr lang="he-IL"/>
          </a:p>
        </p:txBody>
      </p:sp>
    </p:spTree>
    <p:extLst>
      <p:ext uri="{BB962C8B-B14F-4D97-AF65-F5344CB8AC3E}">
        <p14:creationId xmlns:p14="http://schemas.microsoft.com/office/powerpoint/2010/main" val="4005683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BEC2D9F-8966-4E40-B24B-F4D66135C1D0}" type="datetimeFigureOut">
              <a:rPr lang="he-IL" smtClean="0"/>
              <a:pPr/>
              <a:t>כ"ב/אדר/תש"ף</a:t>
            </a:fld>
            <a:endParaRPr lang="he-IL"/>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8519CE8-638D-4695-9CFF-D273E3DA2D53}" type="slidenum">
              <a:rPr lang="he-IL" smtClean="0"/>
              <a:pPr/>
              <a:t>‹#›</a:t>
            </a:fld>
            <a:endParaRPr lang="he-IL"/>
          </a:p>
        </p:txBody>
      </p:sp>
    </p:spTree>
    <p:extLst>
      <p:ext uri="{BB962C8B-B14F-4D97-AF65-F5344CB8AC3E}">
        <p14:creationId xmlns:p14="http://schemas.microsoft.com/office/powerpoint/2010/main" val="21611642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mailto:daf-yomi@daf-yomi.com"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daf-yomi@daf-yomi.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תמונה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52675" y="116632"/>
            <a:ext cx="4438650" cy="1038225"/>
          </a:xfrm>
          <a:prstGeom prst="rect">
            <a:avLst/>
          </a:prstGeom>
        </p:spPr>
      </p:pic>
      <p:sp>
        <p:nvSpPr>
          <p:cNvPr id="5" name="TextBox 4"/>
          <p:cNvSpPr txBox="1"/>
          <p:nvPr/>
        </p:nvSpPr>
        <p:spPr>
          <a:xfrm>
            <a:off x="395536" y="1282828"/>
            <a:ext cx="8424936" cy="5016758"/>
          </a:xfrm>
          <a:prstGeom prst="rect">
            <a:avLst/>
          </a:prstGeom>
          <a:noFill/>
        </p:spPr>
        <p:txBody>
          <a:bodyPr wrap="square" rtlCol="1">
            <a:spAutoFit/>
          </a:bodyPr>
          <a:lstStyle/>
          <a:p>
            <a:pPr algn="ctr"/>
            <a:r>
              <a:rPr lang="he-IL" sz="2800" b="1" dirty="0">
                <a:solidFill>
                  <a:srgbClr val="EEECE1">
                    <a:lumMod val="50000"/>
                  </a:srgbClr>
                </a:solidFill>
              </a:rPr>
              <a:t>ברוכים הבאים ל</a:t>
            </a:r>
          </a:p>
          <a:p>
            <a:pPr algn="ctr"/>
            <a:r>
              <a:rPr lang="he-IL" sz="4000" b="1" dirty="0">
                <a:solidFill>
                  <a:srgbClr val="C0504D">
                    <a:lumMod val="75000"/>
                  </a:srgbClr>
                </a:solidFill>
              </a:rPr>
              <a:t>שיעור דף יומי אונליין</a:t>
            </a:r>
          </a:p>
          <a:p>
            <a:pPr algn="ctr"/>
            <a:endParaRPr lang="he-IL" sz="2400" b="1" dirty="0">
              <a:solidFill>
                <a:srgbClr val="C0504D">
                  <a:lumMod val="75000"/>
                </a:srgbClr>
              </a:solidFill>
            </a:endParaRPr>
          </a:p>
          <a:p>
            <a:pPr algn="ctr"/>
            <a:r>
              <a:rPr lang="he-IL" sz="2400" b="1" dirty="0">
                <a:solidFill>
                  <a:srgbClr val="C0504D">
                    <a:lumMod val="75000"/>
                  </a:srgbClr>
                </a:solidFill>
              </a:rPr>
              <a:t>יום רביעי כ"ב באדר ה'תש"פ</a:t>
            </a:r>
          </a:p>
          <a:p>
            <a:pPr algn="ctr"/>
            <a:endParaRPr lang="he-IL" sz="2400" b="1" dirty="0">
              <a:solidFill>
                <a:srgbClr val="C0504D">
                  <a:lumMod val="75000"/>
                </a:srgbClr>
              </a:solidFill>
            </a:endParaRPr>
          </a:p>
          <a:p>
            <a:pPr algn="ctr"/>
            <a:r>
              <a:rPr lang="he-IL" sz="2400" b="1" dirty="0">
                <a:solidFill>
                  <a:srgbClr val="C0504D">
                    <a:lumMod val="75000"/>
                  </a:srgbClr>
                </a:solidFill>
              </a:rPr>
              <a:t>השיעור יתחיל בשעה 21:30</a:t>
            </a:r>
          </a:p>
          <a:p>
            <a:pPr algn="ctr"/>
            <a:endParaRPr lang="he-IL" sz="2400" b="1" dirty="0">
              <a:solidFill>
                <a:srgbClr val="C0504D">
                  <a:lumMod val="75000"/>
                </a:srgbClr>
              </a:solidFill>
            </a:endParaRPr>
          </a:p>
          <a:p>
            <a:pPr algn="ctr"/>
            <a:r>
              <a:rPr lang="he-IL" sz="2400" b="1" dirty="0">
                <a:solidFill>
                  <a:srgbClr val="C0504D">
                    <a:lumMod val="75000"/>
                  </a:srgbClr>
                </a:solidFill>
              </a:rPr>
              <a:t>מסכת שבת </a:t>
            </a:r>
            <a:r>
              <a:rPr lang="he-IL" sz="2400" b="1" dirty="0" err="1">
                <a:solidFill>
                  <a:srgbClr val="C0504D">
                    <a:lumMod val="75000"/>
                  </a:srgbClr>
                </a:solidFill>
              </a:rPr>
              <a:t>יב</a:t>
            </a:r>
            <a:r>
              <a:rPr lang="he-IL" sz="2400" b="1" dirty="0">
                <a:solidFill>
                  <a:srgbClr val="C0504D">
                    <a:lumMod val="75000"/>
                  </a:srgbClr>
                </a:solidFill>
              </a:rPr>
              <a:t> ע"א (שורה 8) - </a:t>
            </a:r>
            <a:r>
              <a:rPr lang="he-IL" sz="2400" b="1" dirty="0" err="1">
                <a:solidFill>
                  <a:srgbClr val="C0504D">
                    <a:lumMod val="75000"/>
                  </a:srgbClr>
                </a:solidFill>
              </a:rPr>
              <a:t>יג</a:t>
            </a:r>
            <a:r>
              <a:rPr lang="he-IL" sz="2400" b="1" dirty="0">
                <a:solidFill>
                  <a:srgbClr val="C0504D">
                    <a:lumMod val="75000"/>
                  </a:srgbClr>
                </a:solidFill>
              </a:rPr>
              <a:t> ע"א (שורה 5)</a:t>
            </a:r>
          </a:p>
          <a:p>
            <a:pPr algn="ctr"/>
            <a:endParaRPr lang="he-IL" sz="2400" b="1" dirty="0">
              <a:solidFill>
                <a:srgbClr val="C0504D">
                  <a:lumMod val="75000"/>
                </a:srgbClr>
              </a:solidFill>
            </a:endParaRPr>
          </a:p>
          <a:p>
            <a:pPr algn="ctr"/>
            <a:r>
              <a:rPr lang="he-IL" sz="2400" b="1" dirty="0">
                <a:solidFill>
                  <a:srgbClr val="C0504D">
                    <a:lumMod val="75000"/>
                  </a:srgbClr>
                </a:solidFill>
              </a:rPr>
              <a:t>מגיד השיעור: הראל שפירא</a:t>
            </a:r>
          </a:p>
          <a:p>
            <a:pPr algn="ctr"/>
            <a:endParaRPr lang="he-IL" sz="3600" b="1" dirty="0">
              <a:solidFill>
                <a:srgbClr val="C0504D">
                  <a:lumMod val="75000"/>
                </a:srgbClr>
              </a:solidFill>
            </a:endParaRPr>
          </a:p>
          <a:p>
            <a:pPr lvl="0" algn="ctr"/>
            <a:r>
              <a:rPr lang="he-IL" sz="2400" b="1" dirty="0">
                <a:solidFill>
                  <a:srgbClr val="EEECE1">
                    <a:lumMod val="50000"/>
                  </a:srgbClr>
                </a:solidFill>
              </a:rPr>
              <a:t>השיעור היום מוקדש לרפואת אלעד צפריר בן דנה</a:t>
            </a:r>
            <a:endParaRPr lang="he-IL" sz="2400" dirty="0">
              <a:solidFill>
                <a:prstClr val="black"/>
              </a:solidFill>
            </a:endParaRPr>
          </a:p>
        </p:txBody>
      </p:sp>
    </p:spTree>
    <p:extLst>
      <p:ext uri="{BB962C8B-B14F-4D97-AF65-F5344CB8AC3E}">
        <p14:creationId xmlns:p14="http://schemas.microsoft.com/office/powerpoint/2010/main" val="31016715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4" name="TextBox 3"/>
          <p:cNvSpPr txBox="1"/>
          <p:nvPr/>
        </p:nvSpPr>
        <p:spPr>
          <a:xfrm>
            <a:off x="2195736" y="260648"/>
            <a:ext cx="6167335" cy="6269922"/>
          </a:xfrm>
          <a:prstGeom prst="rect">
            <a:avLst/>
          </a:prstGeom>
          <a:noFill/>
        </p:spPr>
        <p:txBody>
          <a:bodyPr wrap="square" rtlCol="1">
            <a:spAutoFit/>
          </a:bodyPr>
          <a:lstStyle/>
          <a:p>
            <a:pPr>
              <a:lnSpc>
                <a:spcPct val="120000"/>
              </a:lnSpc>
            </a:pPr>
            <a:r>
              <a:rPr lang="he-IL" sz="1600" dirty="0"/>
              <a:t>תני </a:t>
            </a:r>
            <a:r>
              <a:rPr lang="he-IL" sz="1600" dirty="0" err="1"/>
              <a:t>חדא</a:t>
            </a:r>
            <a:r>
              <a:rPr lang="he-IL" sz="1600" dirty="0"/>
              <a:t>: </a:t>
            </a:r>
            <a:r>
              <a:rPr lang="he-IL" sz="1600" dirty="0">
                <a:solidFill>
                  <a:srgbClr val="F79646">
                    <a:lumMod val="50000"/>
                  </a:srgbClr>
                </a:solidFill>
              </a:rPr>
              <a:t>שמש בודק כוסות וקערות לאור הנר.</a:t>
            </a:r>
          </a:p>
          <a:p>
            <a:pPr>
              <a:lnSpc>
                <a:spcPct val="120000"/>
              </a:lnSpc>
            </a:pPr>
            <a:r>
              <a:rPr lang="he-IL" sz="1600" dirty="0"/>
              <a:t>ותניא אידך: </a:t>
            </a:r>
            <a:r>
              <a:rPr lang="he-IL" sz="1600" dirty="0">
                <a:solidFill>
                  <a:srgbClr val="F79646">
                    <a:lumMod val="50000"/>
                  </a:srgbClr>
                </a:solidFill>
              </a:rPr>
              <a:t>לא יבדוק. </a:t>
            </a:r>
          </a:p>
          <a:p>
            <a:pPr>
              <a:lnSpc>
                <a:spcPct val="120000"/>
              </a:lnSpc>
            </a:pPr>
            <a:endParaRPr lang="he-IL" sz="1600" dirty="0">
              <a:solidFill>
                <a:srgbClr val="F79646">
                  <a:lumMod val="50000"/>
                </a:srgbClr>
              </a:solidFill>
            </a:endParaRPr>
          </a:p>
          <a:p>
            <a:pPr>
              <a:lnSpc>
                <a:spcPct val="120000"/>
              </a:lnSpc>
            </a:pPr>
            <a:r>
              <a:rPr lang="he-IL" sz="1600" dirty="0"/>
              <a:t>לא </a:t>
            </a:r>
            <a:r>
              <a:rPr lang="he-IL" sz="1600" dirty="0" err="1"/>
              <a:t>קשיא</a:t>
            </a:r>
            <a:r>
              <a:rPr lang="he-IL" sz="1600" dirty="0"/>
              <a:t>, כאן בשמש קבוע כאן בשמש שאינו קבוע.</a:t>
            </a:r>
          </a:p>
          <a:p>
            <a:pPr>
              <a:lnSpc>
                <a:spcPct val="120000"/>
              </a:lnSpc>
            </a:pPr>
            <a:r>
              <a:rPr lang="he-IL" sz="1600" dirty="0"/>
              <a:t>ואי </a:t>
            </a:r>
            <a:r>
              <a:rPr lang="he-IL" sz="1600" dirty="0" err="1"/>
              <a:t>בעית</a:t>
            </a:r>
            <a:r>
              <a:rPr lang="he-IL" sz="1600" dirty="0"/>
              <a:t> אימא: הא והא בשמש קבוע, ולא </a:t>
            </a:r>
            <a:r>
              <a:rPr lang="he-IL" sz="1600" dirty="0" err="1"/>
              <a:t>קשיא</a:t>
            </a:r>
            <a:r>
              <a:rPr lang="he-IL" sz="1600" dirty="0"/>
              <a:t>, הא </a:t>
            </a:r>
            <a:r>
              <a:rPr lang="he-IL" sz="1600" dirty="0" err="1"/>
              <a:t>בדמשחא</a:t>
            </a:r>
            <a:r>
              <a:rPr lang="he-IL" sz="1600" dirty="0"/>
              <a:t> והא </a:t>
            </a:r>
            <a:r>
              <a:rPr lang="he-IL" sz="1600" dirty="0" err="1"/>
              <a:t>בדנפטא</a:t>
            </a:r>
            <a:r>
              <a:rPr lang="he-IL" sz="1600" dirty="0"/>
              <a:t>.</a:t>
            </a:r>
          </a:p>
          <a:p>
            <a:pPr>
              <a:lnSpc>
                <a:spcPct val="120000"/>
              </a:lnSpc>
            </a:pPr>
            <a:endParaRPr lang="he-IL" sz="1600" dirty="0"/>
          </a:p>
          <a:p>
            <a:pPr>
              <a:lnSpc>
                <a:spcPct val="120000"/>
              </a:lnSpc>
            </a:pPr>
            <a:endParaRPr lang="he-IL" sz="1600" dirty="0"/>
          </a:p>
          <a:p>
            <a:pPr>
              <a:lnSpc>
                <a:spcPct val="120000"/>
              </a:lnSpc>
            </a:pPr>
            <a:endParaRPr lang="he-IL" sz="1600" dirty="0"/>
          </a:p>
          <a:p>
            <a:pPr>
              <a:lnSpc>
                <a:spcPct val="120000"/>
              </a:lnSpc>
            </a:pPr>
            <a:endParaRPr lang="he-IL" sz="1600" dirty="0"/>
          </a:p>
          <a:p>
            <a:pPr>
              <a:lnSpc>
                <a:spcPct val="120000"/>
              </a:lnSpc>
            </a:pPr>
            <a:endParaRPr lang="he-IL" sz="3200" dirty="0"/>
          </a:p>
          <a:p>
            <a:pPr>
              <a:lnSpc>
                <a:spcPct val="120000"/>
              </a:lnSpc>
            </a:pPr>
            <a:r>
              <a:rPr lang="he-IL" sz="1600" dirty="0" err="1"/>
              <a:t>איבעיא</a:t>
            </a:r>
            <a:r>
              <a:rPr lang="he-IL" sz="1600" dirty="0"/>
              <a:t> להו: </a:t>
            </a:r>
          </a:p>
          <a:p>
            <a:pPr>
              <a:lnSpc>
                <a:spcPct val="120000"/>
              </a:lnSpc>
            </a:pPr>
            <a:r>
              <a:rPr lang="he-IL" sz="1600" dirty="0"/>
              <a:t>שמש שאינו קבוע </a:t>
            </a:r>
            <a:r>
              <a:rPr lang="he-IL" sz="1600" dirty="0" err="1"/>
              <a:t>בדמשחא</a:t>
            </a:r>
            <a:r>
              <a:rPr lang="he-IL" sz="1600" dirty="0"/>
              <a:t> - מהו?</a:t>
            </a:r>
          </a:p>
          <a:p>
            <a:pPr>
              <a:lnSpc>
                <a:spcPct val="120000"/>
              </a:lnSpc>
            </a:pPr>
            <a:endParaRPr lang="he-IL" sz="1600" dirty="0"/>
          </a:p>
          <a:p>
            <a:pPr>
              <a:lnSpc>
                <a:spcPct val="120000"/>
              </a:lnSpc>
            </a:pPr>
            <a:r>
              <a:rPr lang="he-IL" sz="1600" dirty="0"/>
              <a:t>אמר רב: הלכה ואין מורין כן, </a:t>
            </a:r>
          </a:p>
          <a:p>
            <a:pPr>
              <a:lnSpc>
                <a:spcPct val="120000"/>
              </a:lnSpc>
            </a:pPr>
            <a:r>
              <a:rPr lang="he-IL" sz="1600" dirty="0"/>
              <a:t>ור' ירמיה בר אבא אמר: הלכה </a:t>
            </a:r>
            <a:r>
              <a:rPr lang="he-IL" sz="1600" dirty="0" err="1"/>
              <a:t>ומורין</a:t>
            </a:r>
            <a:r>
              <a:rPr lang="he-IL" sz="1600" dirty="0"/>
              <a:t> כן.</a:t>
            </a:r>
          </a:p>
          <a:p>
            <a:pPr>
              <a:lnSpc>
                <a:spcPct val="120000"/>
              </a:lnSpc>
            </a:pPr>
            <a:r>
              <a:rPr lang="he-IL" sz="1600" dirty="0"/>
              <a:t> </a:t>
            </a:r>
          </a:p>
          <a:p>
            <a:pPr>
              <a:lnSpc>
                <a:spcPct val="120000"/>
              </a:lnSpc>
            </a:pPr>
            <a:r>
              <a:rPr lang="he-IL" sz="1600" dirty="0"/>
              <a:t>ר' ירמיה בר אבא איקלע לבי רב אסי, </a:t>
            </a:r>
          </a:p>
          <a:p>
            <a:pPr>
              <a:lnSpc>
                <a:spcPct val="120000"/>
              </a:lnSpc>
            </a:pPr>
            <a:r>
              <a:rPr lang="he-IL" sz="1600" dirty="0"/>
              <a:t>קם שמעיה </a:t>
            </a:r>
            <a:r>
              <a:rPr lang="he-IL" sz="1600" dirty="0" err="1"/>
              <a:t>קא</a:t>
            </a:r>
            <a:r>
              <a:rPr lang="he-IL" sz="1600" dirty="0"/>
              <a:t> </a:t>
            </a:r>
            <a:r>
              <a:rPr lang="he-IL" sz="1600" dirty="0" err="1"/>
              <a:t>בדיק</a:t>
            </a:r>
            <a:r>
              <a:rPr lang="he-IL" sz="1600" dirty="0"/>
              <a:t> </a:t>
            </a:r>
            <a:r>
              <a:rPr lang="he-IL" sz="1600" dirty="0" err="1"/>
              <a:t>לנהורא</a:t>
            </a:r>
            <a:r>
              <a:rPr lang="he-IL" sz="1600" dirty="0"/>
              <a:t> </a:t>
            </a:r>
            <a:r>
              <a:rPr lang="he-IL" sz="1600" dirty="0" err="1"/>
              <a:t>דשרגא</a:t>
            </a:r>
            <a:r>
              <a:rPr lang="he-IL" sz="1600" dirty="0"/>
              <a:t>. </a:t>
            </a:r>
          </a:p>
          <a:p>
            <a:pPr>
              <a:lnSpc>
                <a:spcPct val="120000"/>
              </a:lnSpc>
            </a:pPr>
            <a:r>
              <a:rPr lang="he-IL" sz="1600" dirty="0"/>
              <a:t>אמרה ליה </a:t>
            </a:r>
            <a:r>
              <a:rPr lang="he-IL" sz="1600" dirty="0" err="1"/>
              <a:t>דביתהו</a:t>
            </a:r>
            <a:r>
              <a:rPr lang="he-IL" sz="1600" dirty="0"/>
              <a:t>: ומר לא עביד הכי! </a:t>
            </a:r>
          </a:p>
          <a:p>
            <a:pPr>
              <a:lnSpc>
                <a:spcPct val="120000"/>
              </a:lnSpc>
            </a:pPr>
            <a:r>
              <a:rPr lang="he-IL" sz="1600" dirty="0"/>
              <a:t>אמר לה: שבקיה, כרביה </a:t>
            </a:r>
            <a:r>
              <a:rPr lang="he-IL" sz="1600" dirty="0" err="1"/>
              <a:t>ס"ל</a:t>
            </a:r>
            <a:r>
              <a:rPr lang="he-IL" sz="1600" dirty="0"/>
              <a:t>.</a:t>
            </a:r>
            <a:endParaRPr lang="he-IL" sz="1600" dirty="0">
              <a:solidFill>
                <a:srgbClr val="F79646">
                  <a:lumMod val="50000"/>
                </a:srgbClr>
              </a:solidFill>
            </a:endParaRPr>
          </a:p>
        </p:txBody>
      </p:sp>
      <p:sp>
        <p:nvSpPr>
          <p:cNvPr id="5" name="TextBox 4"/>
          <p:cNvSpPr txBox="1"/>
          <p:nvPr/>
        </p:nvSpPr>
        <p:spPr>
          <a:xfrm>
            <a:off x="-180528" y="35330"/>
            <a:ext cx="1656184" cy="369332"/>
          </a:xfrm>
          <a:prstGeom prst="rect">
            <a:avLst/>
          </a:prstGeom>
          <a:noFill/>
        </p:spPr>
        <p:txBody>
          <a:bodyPr wrap="square" rtlCol="1">
            <a:spAutoFit/>
          </a:bodyPr>
          <a:lstStyle/>
          <a:p>
            <a:r>
              <a:rPr lang="he-IL" b="1" dirty="0">
                <a:solidFill>
                  <a:schemeClr val="bg1">
                    <a:lumMod val="50000"/>
                  </a:schemeClr>
                </a:solidFill>
              </a:rPr>
              <a:t>דף </a:t>
            </a:r>
            <a:r>
              <a:rPr lang="he-IL" b="1" dirty="0" err="1">
                <a:solidFill>
                  <a:schemeClr val="bg1">
                    <a:lumMod val="50000"/>
                  </a:schemeClr>
                </a:solidFill>
              </a:rPr>
              <a:t>יב</a:t>
            </a:r>
            <a:r>
              <a:rPr lang="he-IL" b="1" dirty="0">
                <a:solidFill>
                  <a:schemeClr val="bg1">
                    <a:lumMod val="50000"/>
                  </a:schemeClr>
                </a:solidFill>
              </a:rPr>
              <a:t> עמוד ב</a:t>
            </a:r>
          </a:p>
        </p:txBody>
      </p:sp>
      <p:sp>
        <p:nvSpPr>
          <p:cNvPr id="6" name="תיבת טקסט 5">
            <a:extLst>
              <a:ext uri="{FF2B5EF4-FFF2-40B4-BE49-F238E27FC236}">
                <a16:creationId xmlns:a16="http://schemas.microsoft.com/office/drawing/2014/main" id="{16D3EE9B-12FF-4B45-8F70-3333902FD35E}"/>
              </a:ext>
            </a:extLst>
          </p:cNvPr>
          <p:cNvSpPr txBox="1"/>
          <p:nvPr/>
        </p:nvSpPr>
        <p:spPr>
          <a:xfrm>
            <a:off x="8467123" y="274775"/>
            <a:ext cx="313385" cy="369332"/>
          </a:xfrm>
          <a:prstGeom prst="rect">
            <a:avLst/>
          </a:prstGeom>
          <a:noFill/>
        </p:spPr>
        <p:txBody>
          <a:bodyPr wrap="square" rtlCol="1">
            <a:spAutoFit/>
          </a:bodyPr>
          <a:lstStyle/>
          <a:p>
            <a:r>
              <a:rPr lang="he-IL" dirty="0"/>
              <a:t>●</a:t>
            </a:r>
          </a:p>
        </p:txBody>
      </p:sp>
      <p:graphicFrame>
        <p:nvGraphicFramePr>
          <p:cNvPr id="3" name="טבלה 6">
            <a:extLst>
              <a:ext uri="{FF2B5EF4-FFF2-40B4-BE49-F238E27FC236}">
                <a16:creationId xmlns:a16="http://schemas.microsoft.com/office/drawing/2014/main" id="{51581B03-6C8B-4095-94FC-DB62A77941BF}"/>
              </a:ext>
            </a:extLst>
          </p:cNvPr>
          <p:cNvGraphicFramePr>
            <a:graphicFrameLocks noGrp="1"/>
          </p:cNvGraphicFramePr>
          <p:nvPr>
            <p:extLst>
              <p:ext uri="{D42A27DB-BD31-4B8C-83A1-F6EECF244321}">
                <p14:modId xmlns:p14="http://schemas.microsoft.com/office/powerpoint/2010/main" val="3474390830"/>
              </p:ext>
            </p:extLst>
          </p:nvPr>
        </p:nvGraphicFramePr>
        <p:xfrm>
          <a:off x="1282280" y="2091125"/>
          <a:ext cx="5497288" cy="1112520"/>
        </p:xfrm>
        <a:graphic>
          <a:graphicData uri="http://schemas.openxmlformats.org/drawingml/2006/table">
            <a:tbl>
              <a:tblPr rtl="1" firstRow="1" bandRow="1">
                <a:tableStyleId>{5C22544A-7EE6-4342-B048-85BDC9FD1C3A}</a:tableStyleId>
              </a:tblPr>
              <a:tblGrid>
                <a:gridCol w="1373492">
                  <a:extLst>
                    <a:ext uri="{9D8B030D-6E8A-4147-A177-3AD203B41FA5}">
                      <a16:colId xmlns:a16="http://schemas.microsoft.com/office/drawing/2014/main" val="924562422"/>
                    </a:ext>
                  </a:extLst>
                </a:gridCol>
                <a:gridCol w="1995940">
                  <a:extLst>
                    <a:ext uri="{9D8B030D-6E8A-4147-A177-3AD203B41FA5}">
                      <a16:colId xmlns:a16="http://schemas.microsoft.com/office/drawing/2014/main" val="1196854842"/>
                    </a:ext>
                  </a:extLst>
                </a:gridCol>
                <a:gridCol w="2127856">
                  <a:extLst>
                    <a:ext uri="{9D8B030D-6E8A-4147-A177-3AD203B41FA5}">
                      <a16:colId xmlns:a16="http://schemas.microsoft.com/office/drawing/2014/main" val="1857478212"/>
                    </a:ext>
                  </a:extLst>
                </a:gridCol>
              </a:tblGrid>
              <a:tr h="370840">
                <a:tc>
                  <a:txBody>
                    <a:bodyPr/>
                    <a:lstStyle/>
                    <a:p>
                      <a:pPr rtl="1"/>
                      <a:endParaRPr lang="he-IL" sz="15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rtl="1"/>
                      <a:r>
                        <a:rPr lang="he-IL" sz="1500" dirty="0">
                          <a:solidFill>
                            <a:schemeClr val="tx1"/>
                          </a:solidFill>
                        </a:rPr>
                        <a:t>בודק</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rtl="1"/>
                      <a:r>
                        <a:rPr lang="he-IL" sz="1500" dirty="0">
                          <a:solidFill>
                            <a:schemeClr val="tx1"/>
                          </a:solidFill>
                        </a:rPr>
                        <a:t>לא יבדוק</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38926650"/>
                  </a:ext>
                </a:extLst>
              </a:tr>
              <a:tr h="370840">
                <a:tc>
                  <a:txBody>
                    <a:bodyPr/>
                    <a:lstStyle/>
                    <a:p>
                      <a:pPr rtl="1"/>
                      <a:r>
                        <a:rPr lang="he-IL" sz="1500" dirty="0"/>
                        <a:t>תירוץ ראשון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rtl="1"/>
                      <a:r>
                        <a:rPr lang="he-IL" sz="1500" dirty="0"/>
                        <a:t>שמש לא קבוע</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rtl="1"/>
                      <a:r>
                        <a:rPr lang="he-IL" sz="1500" dirty="0"/>
                        <a:t>שמש קבוע</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50838099"/>
                  </a:ext>
                </a:extLst>
              </a:tr>
              <a:tr h="370840">
                <a:tc>
                  <a:txBody>
                    <a:bodyPr/>
                    <a:lstStyle/>
                    <a:p>
                      <a:pPr rtl="1"/>
                      <a:r>
                        <a:rPr lang="he-IL" sz="1500" dirty="0"/>
                        <a:t>תירוץ שני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rtl="1"/>
                      <a:r>
                        <a:rPr lang="he-IL" sz="1500" dirty="0" err="1"/>
                        <a:t>בדנפטא</a:t>
                      </a:r>
                      <a:r>
                        <a:rPr lang="he-IL" sz="1500" dirty="0"/>
                        <a:t> (בשמש קבוע)</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rtl="1"/>
                      <a:r>
                        <a:rPr lang="he-IL" sz="1500" dirty="0" err="1"/>
                        <a:t>בדמשחא</a:t>
                      </a:r>
                      <a:r>
                        <a:rPr lang="he-IL" sz="1500" dirty="0"/>
                        <a:t> (בשמש קבוע)</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16264160"/>
                  </a:ext>
                </a:extLst>
              </a:tr>
            </a:tbl>
          </a:graphicData>
        </a:graphic>
      </p:graphicFrame>
      <p:sp>
        <p:nvSpPr>
          <p:cNvPr id="7" name="תיבת טקסט 6">
            <a:extLst>
              <a:ext uri="{FF2B5EF4-FFF2-40B4-BE49-F238E27FC236}">
                <a16:creationId xmlns:a16="http://schemas.microsoft.com/office/drawing/2014/main" id="{A3845A75-2BF0-482D-AC04-0933285F6774}"/>
              </a:ext>
            </a:extLst>
          </p:cNvPr>
          <p:cNvSpPr txBox="1"/>
          <p:nvPr/>
        </p:nvSpPr>
        <p:spPr>
          <a:xfrm>
            <a:off x="8435079" y="1203443"/>
            <a:ext cx="169369" cy="569387"/>
          </a:xfrm>
          <a:prstGeom prst="rect">
            <a:avLst/>
          </a:prstGeom>
          <a:noFill/>
        </p:spPr>
        <p:txBody>
          <a:bodyPr wrap="square" rtlCol="1">
            <a:spAutoFit/>
          </a:bodyPr>
          <a:lstStyle/>
          <a:p>
            <a:r>
              <a:rPr lang="he-IL" sz="1200" dirty="0"/>
              <a:t>①</a:t>
            </a:r>
          </a:p>
          <a:p>
            <a:endParaRPr lang="he-IL" sz="700" dirty="0"/>
          </a:p>
          <a:p>
            <a:r>
              <a:rPr lang="he-IL" sz="1200" dirty="0"/>
              <a:t>②</a:t>
            </a:r>
          </a:p>
        </p:txBody>
      </p:sp>
    </p:spTree>
    <p:extLst>
      <p:ext uri="{BB962C8B-B14F-4D97-AF65-F5344CB8AC3E}">
        <p14:creationId xmlns:p14="http://schemas.microsoft.com/office/powerpoint/2010/main" val="1580108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4" name="TextBox 3"/>
          <p:cNvSpPr txBox="1"/>
          <p:nvPr/>
        </p:nvSpPr>
        <p:spPr>
          <a:xfrm>
            <a:off x="2339752" y="2331114"/>
            <a:ext cx="6095327" cy="3924664"/>
          </a:xfrm>
          <a:prstGeom prst="rect">
            <a:avLst/>
          </a:prstGeom>
          <a:noFill/>
        </p:spPr>
        <p:txBody>
          <a:bodyPr wrap="square" rtlCol="1">
            <a:spAutoFit/>
          </a:bodyPr>
          <a:lstStyle/>
          <a:p>
            <a:pPr>
              <a:lnSpc>
                <a:spcPct val="120000"/>
              </a:lnSpc>
            </a:pPr>
            <a:r>
              <a:rPr lang="he-IL" sz="1600" dirty="0"/>
              <a:t>באמת אמרו החזן </a:t>
            </a:r>
            <a:r>
              <a:rPr lang="he-IL" sz="1600" dirty="0" err="1"/>
              <a:t>כו</a:t>
            </a:r>
            <a:r>
              <a:rPr lang="he-IL" sz="1600" dirty="0"/>
              <a:t>': </a:t>
            </a:r>
          </a:p>
          <a:p>
            <a:pPr>
              <a:lnSpc>
                <a:spcPct val="120000"/>
              </a:lnSpc>
            </a:pPr>
            <a:endParaRPr lang="he-IL" sz="1600" dirty="0"/>
          </a:p>
          <a:p>
            <a:pPr>
              <a:lnSpc>
                <a:spcPct val="120000"/>
              </a:lnSpc>
            </a:pPr>
            <a:r>
              <a:rPr lang="he-IL" sz="1600" dirty="0"/>
              <a:t>והאמרת רישא: </a:t>
            </a:r>
            <a:r>
              <a:rPr lang="he-IL" sz="1600" dirty="0">
                <a:solidFill>
                  <a:srgbClr val="F79646">
                    <a:lumMod val="50000"/>
                  </a:srgbClr>
                </a:solidFill>
              </a:rPr>
              <a:t>רואה</a:t>
            </a:r>
            <a:r>
              <a:rPr lang="he-IL" sz="1600" dirty="0"/>
              <a:t> - מאי לאו לקרות? </a:t>
            </a:r>
          </a:p>
          <a:p>
            <a:pPr>
              <a:lnSpc>
                <a:spcPct val="120000"/>
              </a:lnSpc>
            </a:pPr>
            <a:endParaRPr lang="he-IL" sz="800" dirty="0"/>
          </a:p>
          <a:p>
            <a:pPr>
              <a:lnSpc>
                <a:spcPct val="120000"/>
              </a:lnSpc>
            </a:pPr>
            <a:r>
              <a:rPr lang="he-IL" sz="1600" dirty="0"/>
              <a:t>לא, לסדר ראשי פרשיותיו. </a:t>
            </a:r>
          </a:p>
          <a:p>
            <a:pPr>
              <a:lnSpc>
                <a:spcPct val="120000"/>
              </a:lnSpc>
            </a:pPr>
            <a:endParaRPr lang="he-IL" sz="100" dirty="0"/>
          </a:p>
          <a:p>
            <a:pPr>
              <a:lnSpc>
                <a:spcPct val="120000"/>
              </a:lnSpc>
            </a:pPr>
            <a:r>
              <a:rPr lang="he-IL" sz="1600" dirty="0"/>
              <a:t>וכן אמר רבה בר שמואל: אבל מסדר הוא ראשי פרשיותיו.</a:t>
            </a:r>
          </a:p>
          <a:p>
            <a:pPr>
              <a:lnSpc>
                <a:spcPct val="120000"/>
              </a:lnSpc>
            </a:pPr>
            <a:endParaRPr lang="he-IL" sz="2400" dirty="0"/>
          </a:p>
          <a:p>
            <a:pPr>
              <a:lnSpc>
                <a:spcPct val="120000"/>
              </a:lnSpc>
            </a:pPr>
            <a:r>
              <a:rPr lang="he-IL" sz="1600" dirty="0"/>
              <a:t>וכולה פרשה לא?</a:t>
            </a:r>
          </a:p>
          <a:p>
            <a:pPr>
              <a:lnSpc>
                <a:spcPct val="120000"/>
              </a:lnSpc>
            </a:pPr>
            <a:r>
              <a:rPr lang="he-IL" sz="1600" dirty="0"/>
              <a:t>מיתיבי: </a:t>
            </a:r>
          </a:p>
          <a:p>
            <a:pPr>
              <a:lnSpc>
                <a:spcPct val="120000"/>
              </a:lnSpc>
            </a:pPr>
            <a:r>
              <a:rPr lang="he-IL" sz="1600" dirty="0" err="1">
                <a:solidFill>
                  <a:srgbClr val="F79646">
                    <a:lumMod val="50000"/>
                  </a:srgbClr>
                </a:solidFill>
              </a:rPr>
              <a:t>רשב"ג</a:t>
            </a:r>
            <a:r>
              <a:rPr lang="he-IL" sz="1600" dirty="0">
                <a:solidFill>
                  <a:srgbClr val="F79646">
                    <a:lumMod val="50000"/>
                  </a:srgbClr>
                </a:solidFill>
              </a:rPr>
              <a:t> אומר: התינוקות של בית רבן היו </a:t>
            </a:r>
            <a:r>
              <a:rPr lang="he-IL" sz="1600" dirty="0" err="1">
                <a:solidFill>
                  <a:srgbClr val="F79646">
                    <a:lumMod val="50000"/>
                  </a:srgbClr>
                </a:solidFill>
              </a:rPr>
              <a:t>מסדרין</a:t>
            </a:r>
            <a:r>
              <a:rPr lang="he-IL" sz="1600" dirty="0">
                <a:solidFill>
                  <a:srgbClr val="F79646">
                    <a:lumMod val="50000"/>
                  </a:srgbClr>
                </a:solidFill>
              </a:rPr>
              <a:t> פרשיו' וקורין לאור הנר. </a:t>
            </a:r>
          </a:p>
          <a:p>
            <a:pPr>
              <a:lnSpc>
                <a:spcPct val="120000"/>
              </a:lnSpc>
            </a:pPr>
            <a:endParaRPr lang="he-IL" sz="1600" dirty="0"/>
          </a:p>
          <a:p>
            <a:pPr>
              <a:lnSpc>
                <a:spcPct val="120000"/>
              </a:lnSpc>
            </a:pPr>
            <a:r>
              <a:rPr lang="he-IL" sz="1600" dirty="0"/>
              <a:t>אי </a:t>
            </a:r>
            <a:r>
              <a:rPr lang="he-IL" sz="1600" dirty="0" err="1"/>
              <a:t>בעית</a:t>
            </a:r>
            <a:r>
              <a:rPr lang="he-IL" sz="1600" dirty="0"/>
              <a:t> אימא: ראשי פרשיותיו.</a:t>
            </a:r>
          </a:p>
          <a:p>
            <a:pPr>
              <a:lnSpc>
                <a:spcPct val="120000"/>
              </a:lnSpc>
            </a:pPr>
            <a:r>
              <a:rPr lang="he-IL" sz="1600" dirty="0"/>
              <a:t>ואי </a:t>
            </a:r>
            <a:r>
              <a:rPr lang="he-IL" sz="1600" dirty="0" err="1"/>
              <a:t>בעית</a:t>
            </a:r>
            <a:r>
              <a:rPr lang="he-IL" sz="1600" dirty="0"/>
              <a:t> אימא: שאני תינוקות הואיל ואימת רבן עליהן לא אתי </a:t>
            </a:r>
            <a:r>
              <a:rPr lang="he-IL" sz="1600" dirty="0" err="1"/>
              <a:t>לאצלויי</a:t>
            </a:r>
            <a:r>
              <a:rPr lang="he-IL" sz="1600" dirty="0"/>
              <a:t>.</a:t>
            </a:r>
            <a:endParaRPr lang="he-IL" sz="1600" dirty="0">
              <a:solidFill>
                <a:srgbClr val="F79646">
                  <a:lumMod val="50000"/>
                </a:srgbClr>
              </a:solidFill>
            </a:endParaRPr>
          </a:p>
        </p:txBody>
      </p:sp>
      <p:sp>
        <p:nvSpPr>
          <p:cNvPr id="5" name="TextBox 4"/>
          <p:cNvSpPr txBox="1"/>
          <p:nvPr/>
        </p:nvSpPr>
        <p:spPr>
          <a:xfrm>
            <a:off x="-180528" y="35330"/>
            <a:ext cx="3024336" cy="369332"/>
          </a:xfrm>
          <a:prstGeom prst="rect">
            <a:avLst/>
          </a:prstGeom>
          <a:noFill/>
        </p:spPr>
        <p:txBody>
          <a:bodyPr wrap="square" rtlCol="1">
            <a:spAutoFit/>
          </a:bodyPr>
          <a:lstStyle/>
          <a:p>
            <a:r>
              <a:rPr lang="he-IL" b="1" dirty="0">
                <a:solidFill>
                  <a:schemeClr val="bg1">
                    <a:lumMod val="50000"/>
                  </a:schemeClr>
                </a:solidFill>
              </a:rPr>
              <a:t>דף </a:t>
            </a:r>
            <a:r>
              <a:rPr lang="he-IL" b="1" dirty="0" err="1">
                <a:solidFill>
                  <a:schemeClr val="bg1">
                    <a:lumMod val="50000"/>
                  </a:schemeClr>
                </a:solidFill>
              </a:rPr>
              <a:t>יב</a:t>
            </a:r>
            <a:r>
              <a:rPr lang="he-IL" b="1" dirty="0">
                <a:solidFill>
                  <a:schemeClr val="bg1">
                    <a:lumMod val="50000"/>
                  </a:schemeClr>
                </a:solidFill>
              </a:rPr>
              <a:t> עמוד ב - דף </a:t>
            </a:r>
            <a:r>
              <a:rPr lang="he-IL" b="1" dirty="0" err="1">
                <a:solidFill>
                  <a:schemeClr val="bg1">
                    <a:lumMod val="50000"/>
                  </a:schemeClr>
                </a:solidFill>
              </a:rPr>
              <a:t>יג</a:t>
            </a:r>
            <a:r>
              <a:rPr lang="he-IL" b="1" dirty="0">
                <a:solidFill>
                  <a:schemeClr val="bg1">
                    <a:lumMod val="50000"/>
                  </a:schemeClr>
                </a:solidFill>
              </a:rPr>
              <a:t> עמוד א</a:t>
            </a:r>
          </a:p>
        </p:txBody>
      </p:sp>
      <p:sp>
        <p:nvSpPr>
          <p:cNvPr id="6" name="TextBox 5">
            <a:extLst>
              <a:ext uri="{FF2B5EF4-FFF2-40B4-BE49-F238E27FC236}">
                <a16:creationId xmlns:a16="http://schemas.microsoft.com/office/drawing/2014/main" id="{E337EBDF-518E-4712-B3E2-194A5795AE0B}"/>
              </a:ext>
            </a:extLst>
          </p:cNvPr>
          <p:cNvSpPr txBox="1"/>
          <p:nvPr/>
        </p:nvSpPr>
        <p:spPr>
          <a:xfrm>
            <a:off x="8497756" y="4765520"/>
            <a:ext cx="502228" cy="215444"/>
          </a:xfrm>
          <a:prstGeom prst="rect">
            <a:avLst/>
          </a:prstGeom>
          <a:noFill/>
        </p:spPr>
        <p:txBody>
          <a:bodyPr wrap="square" rtlCol="1">
            <a:spAutoFit/>
          </a:bodyPr>
          <a:lstStyle/>
          <a:p>
            <a:r>
              <a:rPr lang="he-IL" sz="800" dirty="0"/>
              <a:t>עמוד א</a:t>
            </a:r>
          </a:p>
        </p:txBody>
      </p:sp>
      <p:sp>
        <p:nvSpPr>
          <p:cNvPr id="7" name="הסבר מלבני מעוגל 6">
            <a:extLst>
              <a:ext uri="{FF2B5EF4-FFF2-40B4-BE49-F238E27FC236}">
                <a16:creationId xmlns:a16="http://schemas.microsoft.com/office/drawing/2014/main" id="{C09AB287-7BD7-4656-B29A-04BF83AA6F5A}"/>
              </a:ext>
            </a:extLst>
          </p:cNvPr>
          <p:cNvSpPr/>
          <p:nvPr/>
        </p:nvSpPr>
        <p:spPr>
          <a:xfrm>
            <a:off x="3457196" y="215113"/>
            <a:ext cx="5040560" cy="1917743"/>
          </a:xfrm>
          <a:prstGeom prst="wedgeRoundRectCallout">
            <a:avLst>
              <a:gd name="adj1" fmla="val 54164"/>
              <a:gd name="adj2" fmla="val -43334"/>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nSpc>
                <a:spcPct val="120000"/>
              </a:lnSpc>
            </a:pPr>
            <a:r>
              <a:rPr lang="he-IL" sz="1500" dirty="0">
                <a:solidFill>
                  <a:prstClr val="black"/>
                </a:solidFill>
              </a:rPr>
              <a:t>משנה יא ע"א: </a:t>
            </a:r>
          </a:p>
          <a:p>
            <a:pPr>
              <a:lnSpc>
                <a:spcPct val="120000"/>
              </a:lnSpc>
            </a:pPr>
            <a:r>
              <a:rPr lang="he-IL" sz="1500" dirty="0">
                <a:solidFill>
                  <a:srgbClr val="F79646">
                    <a:lumMod val="50000"/>
                  </a:srgbClr>
                </a:solidFill>
              </a:rPr>
              <a:t>לא יצא החייט במחטו סמוך לחשכה - שמא ישכח ויצא, </a:t>
            </a:r>
          </a:p>
          <a:p>
            <a:pPr>
              <a:lnSpc>
                <a:spcPct val="120000"/>
              </a:lnSpc>
            </a:pPr>
            <a:r>
              <a:rPr lang="he-IL" sz="1500" dirty="0">
                <a:solidFill>
                  <a:srgbClr val="F79646">
                    <a:lumMod val="50000"/>
                  </a:srgbClr>
                </a:solidFill>
              </a:rPr>
              <a:t>ולא הלבלר בקולמוסו.</a:t>
            </a:r>
          </a:p>
          <a:p>
            <a:pPr>
              <a:lnSpc>
                <a:spcPct val="120000"/>
              </a:lnSpc>
            </a:pPr>
            <a:endParaRPr lang="he-IL" sz="400" dirty="0">
              <a:solidFill>
                <a:srgbClr val="F79646">
                  <a:lumMod val="50000"/>
                </a:srgbClr>
              </a:solidFill>
            </a:endParaRPr>
          </a:p>
          <a:p>
            <a:pPr>
              <a:lnSpc>
                <a:spcPct val="120000"/>
              </a:lnSpc>
            </a:pPr>
            <a:r>
              <a:rPr lang="he-IL" sz="1500" dirty="0">
                <a:solidFill>
                  <a:srgbClr val="F79646">
                    <a:lumMod val="50000"/>
                  </a:srgbClr>
                </a:solidFill>
              </a:rPr>
              <a:t>ולא יפלה את כליו ולא יקרא לאור הנר. </a:t>
            </a:r>
          </a:p>
          <a:p>
            <a:pPr>
              <a:lnSpc>
                <a:spcPct val="120000"/>
              </a:lnSpc>
            </a:pPr>
            <a:r>
              <a:rPr lang="he-IL" sz="1500" dirty="0">
                <a:solidFill>
                  <a:srgbClr val="F79646">
                    <a:lumMod val="50000"/>
                  </a:srgbClr>
                </a:solidFill>
              </a:rPr>
              <a:t>באמת אמרו: החזן רואה היכן תינוקות </a:t>
            </a:r>
            <a:r>
              <a:rPr lang="he-IL" sz="1500" dirty="0" err="1">
                <a:solidFill>
                  <a:srgbClr val="F79646">
                    <a:lumMod val="50000"/>
                  </a:srgbClr>
                </a:solidFill>
              </a:rPr>
              <a:t>קוראין</a:t>
            </a:r>
            <a:r>
              <a:rPr lang="he-IL" sz="1500" dirty="0">
                <a:solidFill>
                  <a:srgbClr val="F79646">
                    <a:lumMod val="50000"/>
                  </a:srgbClr>
                </a:solidFill>
              </a:rPr>
              <a:t>, אבל הוא לא יקרא. </a:t>
            </a:r>
          </a:p>
          <a:p>
            <a:pPr>
              <a:lnSpc>
                <a:spcPct val="120000"/>
              </a:lnSpc>
            </a:pPr>
            <a:endParaRPr lang="he-IL" sz="400" dirty="0">
              <a:solidFill>
                <a:srgbClr val="F79646">
                  <a:lumMod val="50000"/>
                </a:srgbClr>
              </a:solidFill>
            </a:endParaRPr>
          </a:p>
          <a:p>
            <a:pPr>
              <a:lnSpc>
                <a:spcPct val="120000"/>
              </a:lnSpc>
            </a:pPr>
            <a:r>
              <a:rPr lang="he-IL" sz="1500" dirty="0">
                <a:solidFill>
                  <a:srgbClr val="F79646">
                    <a:lumMod val="50000"/>
                  </a:srgbClr>
                </a:solidFill>
              </a:rPr>
              <a:t>כיוצא בו: לא יאכל הזב עם הזבה מפני הרגל עבירה.</a:t>
            </a:r>
          </a:p>
        </p:txBody>
      </p:sp>
      <p:sp>
        <p:nvSpPr>
          <p:cNvPr id="8" name="תיבת טקסט 7">
            <a:extLst>
              <a:ext uri="{FF2B5EF4-FFF2-40B4-BE49-F238E27FC236}">
                <a16:creationId xmlns:a16="http://schemas.microsoft.com/office/drawing/2014/main" id="{B58CE900-678D-4A97-A322-7CF5C9934C82}"/>
              </a:ext>
            </a:extLst>
          </p:cNvPr>
          <p:cNvSpPr txBox="1"/>
          <p:nvPr/>
        </p:nvSpPr>
        <p:spPr>
          <a:xfrm>
            <a:off x="8521084" y="5639736"/>
            <a:ext cx="169369" cy="569387"/>
          </a:xfrm>
          <a:prstGeom prst="rect">
            <a:avLst/>
          </a:prstGeom>
          <a:noFill/>
        </p:spPr>
        <p:txBody>
          <a:bodyPr wrap="square" rtlCol="1">
            <a:spAutoFit/>
          </a:bodyPr>
          <a:lstStyle/>
          <a:p>
            <a:r>
              <a:rPr lang="he-IL" sz="1200" dirty="0"/>
              <a:t>①</a:t>
            </a:r>
          </a:p>
          <a:p>
            <a:endParaRPr lang="he-IL" sz="700" dirty="0"/>
          </a:p>
          <a:p>
            <a:r>
              <a:rPr lang="he-IL" sz="1200" dirty="0"/>
              <a:t>②</a:t>
            </a:r>
          </a:p>
        </p:txBody>
      </p:sp>
    </p:spTree>
    <p:extLst>
      <p:ext uri="{BB962C8B-B14F-4D97-AF65-F5344CB8AC3E}">
        <p14:creationId xmlns:p14="http://schemas.microsoft.com/office/powerpoint/2010/main" val="13789176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תמונה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52675" y="116632"/>
            <a:ext cx="4438650" cy="1038225"/>
          </a:xfrm>
          <a:prstGeom prst="rect">
            <a:avLst/>
          </a:prstGeom>
        </p:spPr>
      </p:pic>
      <p:sp>
        <p:nvSpPr>
          <p:cNvPr id="5" name="TextBox 4"/>
          <p:cNvSpPr txBox="1"/>
          <p:nvPr/>
        </p:nvSpPr>
        <p:spPr>
          <a:xfrm>
            <a:off x="264772" y="1282828"/>
            <a:ext cx="8568952" cy="5386090"/>
          </a:xfrm>
          <a:prstGeom prst="rect">
            <a:avLst/>
          </a:prstGeom>
          <a:noFill/>
        </p:spPr>
        <p:txBody>
          <a:bodyPr wrap="square" rtlCol="1">
            <a:spAutoFit/>
          </a:bodyPr>
          <a:lstStyle/>
          <a:p>
            <a:pPr algn="ctr"/>
            <a:r>
              <a:rPr lang="he-IL" sz="3600" b="1" dirty="0">
                <a:solidFill>
                  <a:schemeClr val="accent2">
                    <a:lumMod val="75000"/>
                  </a:schemeClr>
                </a:solidFill>
              </a:rPr>
              <a:t>שיעור דף יומי אונליין</a:t>
            </a:r>
          </a:p>
          <a:p>
            <a:pPr algn="ctr"/>
            <a:endParaRPr lang="he-IL" sz="2000" b="1" dirty="0">
              <a:solidFill>
                <a:schemeClr val="accent2">
                  <a:lumMod val="75000"/>
                </a:schemeClr>
              </a:solidFill>
            </a:endParaRPr>
          </a:p>
          <a:p>
            <a:pPr lvl="0" algn="ctr"/>
            <a:r>
              <a:rPr lang="he-IL" sz="2400" b="1" dirty="0">
                <a:solidFill>
                  <a:srgbClr val="C0504D">
                    <a:lumMod val="75000"/>
                  </a:srgbClr>
                </a:solidFill>
              </a:rPr>
              <a:t>מתקיים בשעה 21:30-22:15 בימים א-ה ובמוצ"ש</a:t>
            </a:r>
          </a:p>
          <a:p>
            <a:pPr lvl="0"/>
            <a:endParaRPr lang="he-IL" dirty="0">
              <a:solidFill>
                <a:prstClr val="black"/>
              </a:solidFill>
            </a:endParaRPr>
          </a:p>
          <a:p>
            <a:pPr lvl="0"/>
            <a:endParaRPr lang="he-IL" sz="800" dirty="0">
              <a:solidFill>
                <a:prstClr val="black"/>
              </a:solidFill>
            </a:endParaRPr>
          </a:p>
          <a:p>
            <a:pPr lvl="0"/>
            <a:endParaRPr lang="he-IL" dirty="0">
              <a:solidFill>
                <a:prstClr val="black"/>
              </a:solidFill>
            </a:endParaRPr>
          </a:p>
          <a:p>
            <a:pPr lvl="0"/>
            <a:endParaRPr lang="he-IL" dirty="0">
              <a:solidFill>
                <a:prstClr val="black"/>
              </a:solidFill>
            </a:endParaRPr>
          </a:p>
          <a:p>
            <a:pPr lvl="0"/>
            <a:endParaRPr lang="he-IL" dirty="0">
              <a:solidFill>
                <a:prstClr val="black"/>
              </a:solidFill>
            </a:endParaRPr>
          </a:p>
          <a:p>
            <a:pPr lvl="0"/>
            <a:endParaRPr lang="he-IL" dirty="0">
              <a:solidFill>
                <a:prstClr val="black"/>
              </a:solidFill>
            </a:endParaRPr>
          </a:p>
          <a:p>
            <a:pPr lvl="0"/>
            <a:endParaRPr lang="he-IL" dirty="0">
              <a:solidFill>
                <a:prstClr val="black"/>
              </a:solidFill>
            </a:endParaRPr>
          </a:p>
          <a:p>
            <a:pPr lvl="0"/>
            <a:endParaRPr lang="he-IL" dirty="0">
              <a:solidFill>
                <a:prstClr val="black"/>
              </a:solidFill>
            </a:endParaRPr>
          </a:p>
          <a:p>
            <a:pPr lvl="0"/>
            <a:endParaRPr lang="he-IL" dirty="0">
              <a:solidFill>
                <a:prstClr val="black"/>
              </a:solidFill>
            </a:endParaRPr>
          </a:p>
          <a:p>
            <a:pPr lvl="0"/>
            <a:endParaRPr lang="he-IL" dirty="0">
              <a:solidFill>
                <a:prstClr val="black"/>
              </a:solidFill>
            </a:endParaRPr>
          </a:p>
          <a:p>
            <a:pPr lvl="0"/>
            <a:endParaRPr lang="he-IL" dirty="0">
              <a:solidFill>
                <a:prstClr val="black"/>
              </a:solidFill>
            </a:endParaRPr>
          </a:p>
          <a:p>
            <a:pPr lvl="0"/>
            <a:endParaRPr lang="he-IL" dirty="0">
              <a:solidFill>
                <a:prstClr val="black"/>
              </a:solidFill>
            </a:endParaRPr>
          </a:p>
          <a:p>
            <a:pPr lvl="0"/>
            <a:endParaRPr lang="he-IL" dirty="0">
              <a:solidFill>
                <a:prstClr val="black"/>
              </a:solidFill>
            </a:endParaRPr>
          </a:p>
          <a:p>
            <a:pPr lvl="0"/>
            <a:endParaRPr lang="en-US" sz="1100" dirty="0">
              <a:solidFill>
                <a:prstClr val="black"/>
              </a:solidFill>
            </a:endParaRPr>
          </a:p>
          <a:p>
            <a:pPr lvl="0"/>
            <a:endParaRPr lang="he-IL" sz="1100" dirty="0">
              <a:solidFill>
                <a:prstClr val="black"/>
              </a:solidFill>
            </a:endParaRPr>
          </a:p>
          <a:p>
            <a:pPr lvl="0" algn="ctr"/>
            <a:r>
              <a:rPr lang="he-IL" dirty="0">
                <a:solidFill>
                  <a:prstClr val="black"/>
                </a:solidFill>
              </a:rPr>
              <a:t>לסיוע טכני ולהקדשת שיעורים:</a:t>
            </a:r>
            <a:r>
              <a:rPr lang="en-US" dirty="0">
                <a:solidFill>
                  <a:prstClr val="black"/>
                </a:solidFill>
                <a:hlinkClick r:id="rId3"/>
              </a:rPr>
              <a:t>daf-yomi@daf-yomi.com</a:t>
            </a:r>
            <a:r>
              <a:rPr lang="en-US" dirty="0">
                <a:solidFill>
                  <a:prstClr val="black"/>
                </a:solidFill>
              </a:rPr>
              <a:t> </a:t>
            </a:r>
            <a:endParaRPr lang="he-IL" dirty="0">
              <a:solidFill>
                <a:prstClr val="black"/>
              </a:solidFill>
            </a:endParaRPr>
          </a:p>
        </p:txBody>
      </p:sp>
      <p:sp>
        <p:nvSpPr>
          <p:cNvPr id="6" name="TextBox 5"/>
          <p:cNvSpPr txBox="1"/>
          <p:nvPr/>
        </p:nvSpPr>
        <p:spPr>
          <a:xfrm>
            <a:off x="7781187" y="3307384"/>
            <a:ext cx="301284" cy="2000548"/>
          </a:xfrm>
          <a:prstGeom prst="rect">
            <a:avLst/>
          </a:prstGeom>
          <a:noFill/>
        </p:spPr>
        <p:txBody>
          <a:bodyPr wrap="square" rtlCol="1">
            <a:spAutoFit/>
          </a:bodyPr>
          <a:lstStyle/>
          <a:p>
            <a:r>
              <a:rPr lang="he-IL" sz="2400" b="1" dirty="0">
                <a:solidFill>
                  <a:schemeClr val="accent2"/>
                </a:solidFill>
              </a:rPr>
              <a:t>√</a:t>
            </a:r>
          </a:p>
          <a:p>
            <a:endParaRPr lang="he-IL" sz="100" b="1" dirty="0">
              <a:solidFill>
                <a:schemeClr val="accent2"/>
              </a:solidFill>
            </a:endParaRPr>
          </a:p>
          <a:p>
            <a:r>
              <a:rPr lang="he-IL" sz="2400" b="1" dirty="0">
                <a:solidFill>
                  <a:schemeClr val="accent2"/>
                </a:solidFill>
              </a:rPr>
              <a:t>√</a:t>
            </a:r>
          </a:p>
          <a:p>
            <a:endParaRPr lang="he-IL" sz="100" b="1" dirty="0">
              <a:solidFill>
                <a:schemeClr val="accent2"/>
              </a:solidFill>
            </a:endParaRPr>
          </a:p>
          <a:p>
            <a:r>
              <a:rPr lang="he-IL" sz="2400" b="1" dirty="0">
                <a:solidFill>
                  <a:schemeClr val="accent2"/>
                </a:solidFill>
              </a:rPr>
              <a:t>√</a:t>
            </a:r>
          </a:p>
          <a:p>
            <a:endParaRPr lang="he-IL" sz="100" b="1" dirty="0">
              <a:solidFill>
                <a:schemeClr val="accent2"/>
              </a:solidFill>
            </a:endParaRPr>
          </a:p>
          <a:p>
            <a:r>
              <a:rPr lang="he-IL" sz="2400" b="1" dirty="0">
                <a:solidFill>
                  <a:schemeClr val="accent2"/>
                </a:solidFill>
              </a:rPr>
              <a:t>√</a:t>
            </a:r>
          </a:p>
          <a:p>
            <a:endParaRPr lang="he-IL" sz="2400" b="1" dirty="0">
              <a:solidFill>
                <a:schemeClr val="accent2"/>
              </a:solidFill>
            </a:endParaRPr>
          </a:p>
          <a:p>
            <a:endParaRPr lang="he-IL" sz="100" b="1" dirty="0">
              <a:solidFill>
                <a:schemeClr val="accent2"/>
              </a:solidFill>
            </a:endParaRPr>
          </a:p>
        </p:txBody>
      </p:sp>
      <p:graphicFrame>
        <p:nvGraphicFramePr>
          <p:cNvPr id="12" name="טבלה 12">
            <a:extLst>
              <a:ext uri="{FF2B5EF4-FFF2-40B4-BE49-F238E27FC236}">
                <a16:creationId xmlns:a16="http://schemas.microsoft.com/office/drawing/2014/main" id="{841BAF19-99AF-4402-9829-064F0C5C7A54}"/>
              </a:ext>
            </a:extLst>
          </p:cNvPr>
          <p:cNvGraphicFramePr>
            <a:graphicFrameLocks noGrp="1"/>
          </p:cNvGraphicFramePr>
          <p:nvPr>
            <p:extLst>
              <p:ext uri="{D42A27DB-BD31-4B8C-83A1-F6EECF244321}">
                <p14:modId xmlns:p14="http://schemas.microsoft.com/office/powerpoint/2010/main" val="990500091"/>
              </p:ext>
            </p:extLst>
          </p:nvPr>
        </p:nvGraphicFramePr>
        <p:xfrm>
          <a:off x="1524000" y="2982560"/>
          <a:ext cx="6096000" cy="2966720"/>
        </p:xfrm>
        <a:graphic>
          <a:graphicData uri="http://schemas.openxmlformats.org/drawingml/2006/table">
            <a:tbl>
              <a:tblPr rtl="1" firstRow="1" bandRow="1">
                <a:tableStyleId>{5C22544A-7EE6-4342-B048-85BDC9FD1C3A}</a:tableStyleId>
              </a:tblPr>
              <a:tblGrid>
                <a:gridCol w="1914128">
                  <a:extLst>
                    <a:ext uri="{9D8B030D-6E8A-4147-A177-3AD203B41FA5}">
                      <a16:colId xmlns:a16="http://schemas.microsoft.com/office/drawing/2014/main" val="2265917234"/>
                    </a:ext>
                  </a:extLst>
                </a:gridCol>
                <a:gridCol w="4181872">
                  <a:extLst>
                    <a:ext uri="{9D8B030D-6E8A-4147-A177-3AD203B41FA5}">
                      <a16:colId xmlns:a16="http://schemas.microsoft.com/office/drawing/2014/main" val="3324329802"/>
                    </a:ext>
                  </a:extLst>
                </a:gridCol>
              </a:tblGrid>
              <a:tr h="370840">
                <a:tc>
                  <a:txBody>
                    <a:bodyPr/>
                    <a:lstStyle/>
                    <a:p>
                      <a:pPr algn="ctr" rtl="1">
                        <a:lnSpc>
                          <a:spcPct val="115000"/>
                        </a:lnSpc>
                        <a:spcAft>
                          <a:spcPts val="0"/>
                        </a:spcAft>
                      </a:pPr>
                      <a:r>
                        <a:rPr lang="he-IL" sz="1500" b="1" dirty="0">
                          <a:solidFill>
                            <a:schemeClr val="tx1"/>
                          </a:solidFill>
                          <a:effectLst/>
                          <a:latin typeface="Calibri"/>
                          <a:ea typeface="Calibri"/>
                          <a:cs typeface="Arial"/>
                        </a:rPr>
                        <a:t>יום</a:t>
                      </a:r>
                      <a:endParaRPr lang="en-US" sz="1500" dirty="0">
                        <a:solidFill>
                          <a:schemeClr val="tx1"/>
                        </a:solidFill>
                        <a:effectLst/>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rtl="1">
                        <a:lnSpc>
                          <a:spcPct val="115000"/>
                        </a:lnSpc>
                        <a:spcAft>
                          <a:spcPts val="0"/>
                        </a:spcAft>
                      </a:pPr>
                      <a:r>
                        <a:rPr lang="he-IL" sz="1500" b="1" dirty="0">
                          <a:solidFill>
                            <a:schemeClr val="tx1"/>
                          </a:solidFill>
                          <a:effectLst/>
                          <a:latin typeface="Calibri"/>
                          <a:ea typeface="Calibri"/>
                          <a:cs typeface="Arial"/>
                        </a:rPr>
                        <a:t>תוכן השיעור</a:t>
                      </a:r>
                      <a:endParaRPr lang="en-US" sz="1500" dirty="0">
                        <a:solidFill>
                          <a:schemeClr val="tx1"/>
                        </a:solidFill>
                        <a:effectLst/>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1208860697"/>
                  </a:ext>
                </a:extLst>
              </a:tr>
              <a:tr h="370840">
                <a:tc>
                  <a:txBody>
                    <a:bodyPr/>
                    <a:lstStyle/>
                    <a:p>
                      <a:pPr rtl="1"/>
                      <a:r>
                        <a:rPr lang="he-IL" sz="1500" kern="1200" dirty="0">
                          <a:solidFill>
                            <a:schemeClr val="tx1"/>
                          </a:solidFill>
                          <a:latin typeface="+mn-lt"/>
                          <a:ea typeface="+mn-ea"/>
                          <a:cs typeface="+mn-cs"/>
                        </a:rPr>
                        <a:t>יום א (י"ט אדר)</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he-IL" sz="1500" b="0" dirty="0">
                          <a:solidFill>
                            <a:schemeClr val="tx1"/>
                          </a:solidFill>
                        </a:rPr>
                        <a:t>ט ע"א (שורה ראשונה) – י ע"א (שורה 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24567130"/>
                  </a:ext>
                </a:extLst>
              </a:tr>
              <a:tr h="37084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he-IL" sz="1500" kern="1200" dirty="0">
                          <a:solidFill>
                            <a:schemeClr val="tx1"/>
                          </a:solidFill>
                          <a:latin typeface="+mn-lt"/>
                          <a:ea typeface="+mn-ea"/>
                          <a:cs typeface="+mn-cs"/>
                        </a:rPr>
                        <a:t>יום ב (כ' אדר)</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rtl="1"/>
                      <a:r>
                        <a:rPr lang="he-IL" sz="1500" kern="1200" dirty="0">
                          <a:solidFill>
                            <a:schemeClr val="tx1"/>
                          </a:solidFill>
                          <a:latin typeface="+mn-lt"/>
                          <a:ea typeface="+mn-ea"/>
                          <a:cs typeface="+mn-cs"/>
                        </a:rPr>
                        <a:t>י ע"א (שורה 7) – יא ע"א (שורה 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4283332"/>
                  </a:ext>
                </a:extLst>
              </a:tr>
              <a:tr h="37084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he-IL" sz="1500" kern="1200" dirty="0">
                          <a:solidFill>
                            <a:schemeClr val="tx1"/>
                          </a:solidFill>
                          <a:latin typeface="+mn-lt"/>
                          <a:ea typeface="+mn-ea"/>
                          <a:cs typeface="+mn-cs"/>
                        </a:rPr>
                        <a:t>יום ג (כ"א אדר)</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rtl="1"/>
                      <a:r>
                        <a:rPr lang="he-IL" sz="1500" kern="1200" dirty="0">
                          <a:solidFill>
                            <a:schemeClr val="tx1"/>
                          </a:solidFill>
                          <a:latin typeface="+mn-lt"/>
                          <a:ea typeface="+mn-ea"/>
                          <a:cs typeface="+mn-cs"/>
                        </a:rPr>
                        <a:t>יא ע"א (שורה 3) – </a:t>
                      </a:r>
                      <a:r>
                        <a:rPr lang="he-IL" sz="1500" kern="1200" dirty="0" err="1">
                          <a:solidFill>
                            <a:schemeClr val="tx1"/>
                          </a:solidFill>
                          <a:latin typeface="+mn-lt"/>
                          <a:ea typeface="+mn-ea"/>
                          <a:cs typeface="+mn-cs"/>
                        </a:rPr>
                        <a:t>יב</a:t>
                      </a:r>
                      <a:r>
                        <a:rPr lang="he-IL" sz="1500" kern="1200" dirty="0">
                          <a:solidFill>
                            <a:schemeClr val="tx1"/>
                          </a:solidFill>
                          <a:latin typeface="+mn-lt"/>
                          <a:ea typeface="+mn-ea"/>
                          <a:cs typeface="+mn-cs"/>
                        </a:rPr>
                        <a:t> ע"א (שורה 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49088991"/>
                  </a:ext>
                </a:extLst>
              </a:tr>
              <a:tr h="37084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he-IL" sz="1500" kern="1200" dirty="0">
                          <a:solidFill>
                            <a:schemeClr val="tx1"/>
                          </a:solidFill>
                          <a:latin typeface="+mn-lt"/>
                          <a:ea typeface="+mn-ea"/>
                          <a:cs typeface="+mn-cs"/>
                        </a:rPr>
                        <a:t>יום ד (כ"ב אדר)</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rtl="1"/>
                      <a:r>
                        <a:rPr lang="he-IL" sz="1500" kern="1200" dirty="0" err="1">
                          <a:solidFill>
                            <a:schemeClr val="tx1"/>
                          </a:solidFill>
                          <a:latin typeface="+mn-lt"/>
                          <a:ea typeface="+mn-ea"/>
                          <a:cs typeface="+mn-cs"/>
                        </a:rPr>
                        <a:t>יב</a:t>
                      </a:r>
                      <a:r>
                        <a:rPr lang="he-IL" sz="1500" kern="1200" dirty="0">
                          <a:solidFill>
                            <a:schemeClr val="tx1"/>
                          </a:solidFill>
                          <a:latin typeface="+mn-lt"/>
                          <a:ea typeface="+mn-ea"/>
                          <a:cs typeface="+mn-cs"/>
                        </a:rPr>
                        <a:t> ע"א (שורה 8) – </a:t>
                      </a:r>
                      <a:r>
                        <a:rPr lang="he-IL" sz="1500" kern="1200" dirty="0" err="1">
                          <a:solidFill>
                            <a:schemeClr val="tx1"/>
                          </a:solidFill>
                          <a:latin typeface="+mn-lt"/>
                          <a:ea typeface="+mn-ea"/>
                          <a:cs typeface="+mn-cs"/>
                        </a:rPr>
                        <a:t>יג</a:t>
                      </a:r>
                      <a:r>
                        <a:rPr lang="he-IL" sz="1500" kern="1200" dirty="0">
                          <a:solidFill>
                            <a:schemeClr val="tx1"/>
                          </a:solidFill>
                          <a:latin typeface="+mn-lt"/>
                          <a:ea typeface="+mn-ea"/>
                          <a:cs typeface="+mn-cs"/>
                        </a:rPr>
                        <a:t> ע"א (שורה 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9042410"/>
                  </a:ext>
                </a:extLst>
              </a:tr>
              <a:tr h="37084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he-IL" sz="1500" kern="1200" dirty="0">
                          <a:solidFill>
                            <a:schemeClr val="tx1"/>
                          </a:solidFill>
                          <a:latin typeface="+mn-lt"/>
                          <a:ea typeface="+mn-ea"/>
                          <a:cs typeface="+mn-cs"/>
                        </a:rPr>
                        <a:t>יום ה (כ"ג אדר)</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rtl="1"/>
                      <a:r>
                        <a:rPr lang="he-IL" sz="1500" kern="1200" dirty="0" err="1">
                          <a:solidFill>
                            <a:schemeClr val="tx1"/>
                          </a:solidFill>
                          <a:latin typeface="+mn-lt"/>
                          <a:ea typeface="+mn-ea"/>
                          <a:cs typeface="+mn-cs"/>
                        </a:rPr>
                        <a:t>יג</a:t>
                      </a:r>
                      <a:r>
                        <a:rPr lang="he-IL" sz="1500" kern="1200" dirty="0">
                          <a:solidFill>
                            <a:schemeClr val="tx1"/>
                          </a:solidFill>
                          <a:latin typeface="+mn-lt"/>
                          <a:ea typeface="+mn-ea"/>
                          <a:cs typeface="+mn-cs"/>
                        </a:rPr>
                        <a:t> ע"א (שורה 5) – </a:t>
                      </a:r>
                      <a:r>
                        <a:rPr lang="he-IL" sz="1500" kern="1200" dirty="0" err="1">
                          <a:solidFill>
                            <a:schemeClr val="tx1"/>
                          </a:solidFill>
                          <a:latin typeface="+mn-lt"/>
                          <a:ea typeface="+mn-ea"/>
                          <a:cs typeface="+mn-cs"/>
                        </a:rPr>
                        <a:t>יג</a:t>
                      </a:r>
                      <a:r>
                        <a:rPr lang="he-IL" sz="1500" kern="1200" dirty="0">
                          <a:solidFill>
                            <a:schemeClr val="tx1"/>
                          </a:solidFill>
                          <a:latin typeface="+mn-lt"/>
                          <a:ea typeface="+mn-ea"/>
                          <a:cs typeface="+mn-cs"/>
                        </a:rPr>
                        <a:t> ע"ב (2 שורות מלמטה)</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0529849"/>
                  </a:ext>
                </a:extLst>
              </a:tr>
              <a:tr h="37084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he-IL" sz="1500" kern="1200" dirty="0">
                          <a:solidFill>
                            <a:schemeClr val="tx1"/>
                          </a:solidFill>
                          <a:latin typeface="+mn-lt"/>
                          <a:ea typeface="+mn-ea"/>
                          <a:cs typeface="+mn-cs"/>
                        </a:rPr>
                        <a:t>יום ו (כ"ד אדר)</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rtl="1"/>
                      <a:r>
                        <a:rPr lang="he-IL" sz="1500" kern="1200" dirty="0" err="1">
                          <a:solidFill>
                            <a:schemeClr val="tx1"/>
                          </a:solidFill>
                          <a:latin typeface="+mn-lt"/>
                          <a:ea typeface="+mn-ea"/>
                          <a:cs typeface="+mn-cs"/>
                        </a:rPr>
                        <a:t>יג</a:t>
                      </a:r>
                      <a:r>
                        <a:rPr lang="he-IL" sz="1500" kern="1200" dirty="0">
                          <a:solidFill>
                            <a:schemeClr val="tx1"/>
                          </a:solidFill>
                          <a:latin typeface="+mn-lt"/>
                          <a:ea typeface="+mn-ea"/>
                          <a:cs typeface="+mn-cs"/>
                        </a:rPr>
                        <a:t> ע"ב ( 2 שורות מלמטה) – טו ע"א ( שורה 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7086705"/>
                  </a:ext>
                </a:extLst>
              </a:tr>
              <a:tr h="37084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he-IL" sz="1500" kern="1200" dirty="0">
                          <a:solidFill>
                            <a:schemeClr val="tx1"/>
                          </a:solidFill>
                          <a:latin typeface="+mn-lt"/>
                          <a:ea typeface="+mn-ea"/>
                          <a:cs typeface="+mn-cs"/>
                        </a:rPr>
                        <a:t>מוצ"ש (כ"ה אדר)</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rtl="1"/>
                      <a:r>
                        <a:rPr lang="he-IL" sz="1500" kern="1200" dirty="0">
                          <a:solidFill>
                            <a:schemeClr val="tx1"/>
                          </a:solidFill>
                          <a:latin typeface="+mn-lt"/>
                          <a:ea typeface="+mn-ea"/>
                          <a:cs typeface="+mn-cs"/>
                        </a:rPr>
                        <a:t>טו ע"א (שורה 4) – טו ע"ב (10 שורות מלמטה)</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70222269"/>
                  </a:ext>
                </a:extLst>
              </a:tr>
            </a:tbl>
          </a:graphicData>
        </a:graphic>
      </p:graphicFrame>
    </p:spTree>
    <p:extLst>
      <p:ext uri="{BB962C8B-B14F-4D97-AF65-F5344CB8AC3E}">
        <p14:creationId xmlns:p14="http://schemas.microsoft.com/office/powerpoint/2010/main" val="26326128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64772" y="116632"/>
            <a:ext cx="8568952" cy="6380208"/>
          </a:xfrm>
          <a:prstGeom prst="rect">
            <a:avLst/>
          </a:prstGeom>
          <a:noFill/>
        </p:spPr>
        <p:txBody>
          <a:bodyPr wrap="square" rtlCol="1">
            <a:spAutoFit/>
          </a:bodyPr>
          <a:lstStyle/>
          <a:p>
            <a:pPr lvl="0">
              <a:lnSpc>
                <a:spcPct val="130000"/>
              </a:lnSpc>
            </a:pPr>
            <a:endParaRPr lang="he-IL" sz="1400" b="1" dirty="0">
              <a:solidFill>
                <a:schemeClr val="accent2"/>
              </a:solidFill>
            </a:endParaRPr>
          </a:p>
          <a:p>
            <a:pPr lvl="0">
              <a:lnSpc>
                <a:spcPct val="130000"/>
              </a:lnSpc>
            </a:pPr>
            <a:r>
              <a:rPr lang="he-IL" sz="2800" b="1" dirty="0">
                <a:solidFill>
                  <a:schemeClr val="accent2"/>
                </a:solidFill>
              </a:rPr>
              <a:t>להתראות מחר בשיעור הבא</a:t>
            </a:r>
            <a:endParaRPr lang="he-IL" sz="2000" dirty="0">
              <a:solidFill>
                <a:prstClr val="black"/>
              </a:solidFill>
            </a:endParaRPr>
          </a:p>
          <a:p>
            <a:pPr lvl="0">
              <a:lnSpc>
                <a:spcPct val="130000"/>
              </a:lnSpc>
            </a:pPr>
            <a:endParaRPr lang="he-IL" sz="2000" dirty="0">
              <a:solidFill>
                <a:prstClr val="black"/>
              </a:solidFill>
            </a:endParaRPr>
          </a:p>
          <a:p>
            <a:pPr lvl="0">
              <a:lnSpc>
                <a:spcPct val="130000"/>
              </a:lnSpc>
            </a:pPr>
            <a:r>
              <a:rPr lang="he-IL" sz="2000" dirty="0">
                <a:solidFill>
                  <a:prstClr val="black"/>
                </a:solidFill>
              </a:rPr>
              <a:t>לידיעתכם:</a:t>
            </a:r>
          </a:p>
          <a:p>
            <a:pPr lvl="0">
              <a:lnSpc>
                <a:spcPct val="130000"/>
              </a:lnSpc>
            </a:pPr>
            <a:r>
              <a:rPr lang="he-IL" sz="2000" dirty="0">
                <a:solidFill>
                  <a:prstClr val="black"/>
                </a:solidFill>
              </a:rPr>
              <a:t>שיעורי האונליין מוקלטים וזמינים </a:t>
            </a:r>
            <a:r>
              <a:rPr lang="he-IL" sz="2000" dirty="0" err="1">
                <a:solidFill>
                  <a:prstClr val="black"/>
                </a:solidFill>
              </a:rPr>
              <a:t>לצפיה</a:t>
            </a:r>
            <a:r>
              <a:rPr lang="he-IL" sz="2000" dirty="0">
                <a:solidFill>
                  <a:prstClr val="black"/>
                </a:solidFill>
              </a:rPr>
              <a:t> חוזרת [החל מעוד שעה] בפורטל הדף היומי (בספריית שיעורי שמע/וידאו) ובאפליקציה.</a:t>
            </a:r>
          </a:p>
          <a:p>
            <a:pPr lvl="0">
              <a:lnSpc>
                <a:spcPct val="130000"/>
              </a:lnSpc>
            </a:pPr>
            <a:endParaRPr lang="he-IL" sz="2000" dirty="0">
              <a:solidFill>
                <a:prstClr val="black"/>
              </a:solidFill>
            </a:endParaRPr>
          </a:p>
          <a:p>
            <a:pPr algn="ctr"/>
            <a:endParaRPr lang="he-IL" sz="3600" b="1" dirty="0">
              <a:solidFill>
                <a:schemeClr val="accent2">
                  <a:lumMod val="75000"/>
                </a:schemeClr>
              </a:solidFill>
            </a:endParaRPr>
          </a:p>
          <a:p>
            <a:pPr lvl="0"/>
            <a:endParaRPr lang="he-IL" dirty="0">
              <a:solidFill>
                <a:prstClr val="black"/>
              </a:solidFill>
            </a:endParaRPr>
          </a:p>
          <a:p>
            <a:pPr lvl="0"/>
            <a:endParaRPr lang="he-IL" dirty="0">
              <a:solidFill>
                <a:prstClr val="black"/>
              </a:solidFill>
            </a:endParaRPr>
          </a:p>
          <a:p>
            <a:pPr lvl="0"/>
            <a:endParaRPr lang="he-IL" dirty="0">
              <a:solidFill>
                <a:prstClr val="black"/>
              </a:solidFill>
            </a:endParaRPr>
          </a:p>
          <a:p>
            <a:pPr lvl="0"/>
            <a:endParaRPr lang="he-IL" sz="1100" dirty="0">
              <a:solidFill>
                <a:prstClr val="black"/>
              </a:solidFill>
            </a:endParaRPr>
          </a:p>
          <a:p>
            <a:pPr lvl="0" algn="ctr"/>
            <a:endParaRPr lang="he-IL" dirty="0">
              <a:solidFill>
                <a:prstClr val="black"/>
              </a:solidFill>
            </a:endParaRPr>
          </a:p>
          <a:p>
            <a:pPr lvl="0" algn="ctr"/>
            <a:endParaRPr lang="he-IL" sz="3200" dirty="0">
              <a:solidFill>
                <a:prstClr val="black"/>
              </a:solidFill>
            </a:endParaRPr>
          </a:p>
          <a:p>
            <a:pPr lvl="0" algn="ctr"/>
            <a:endParaRPr lang="he-IL" sz="1600" dirty="0">
              <a:solidFill>
                <a:prstClr val="black"/>
              </a:solidFill>
            </a:endParaRPr>
          </a:p>
          <a:p>
            <a:pPr lvl="0" algn="ctr"/>
            <a:r>
              <a:rPr lang="he-IL" sz="2300" b="1" dirty="0">
                <a:solidFill>
                  <a:srgbClr val="EEECE1">
                    <a:lumMod val="50000"/>
                  </a:srgbClr>
                </a:solidFill>
              </a:rPr>
              <a:t>השיעור היום הוקדש לרפואת אלעד צפריר בן דנה</a:t>
            </a:r>
          </a:p>
          <a:p>
            <a:pPr lvl="0" algn="ctr"/>
            <a:endParaRPr lang="he-IL" sz="1600" dirty="0">
              <a:solidFill>
                <a:prstClr val="black"/>
              </a:solidFill>
            </a:endParaRPr>
          </a:p>
          <a:p>
            <a:pPr lvl="0" algn="ctr"/>
            <a:r>
              <a:rPr lang="he-IL" dirty="0">
                <a:solidFill>
                  <a:prstClr val="black"/>
                </a:solidFill>
              </a:rPr>
              <a:t>לסיוע טכני ולהקדשת שיעורים:</a:t>
            </a:r>
            <a:r>
              <a:rPr lang="en-US" dirty="0">
                <a:solidFill>
                  <a:prstClr val="black"/>
                </a:solidFill>
                <a:hlinkClick r:id="rId2"/>
              </a:rPr>
              <a:t>daf-yomi@daf-yomi.com</a:t>
            </a:r>
            <a:r>
              <a:rPr lang="en-US" dirty="0">
                <a:solidFill>
                  <a:prstClr val="black"/>
                </a:solidFill>
              </a:rPr>
              <a:t> </a:t>
            </a:r>
            <a:endParaRPr lang="he-IL" dirty="0">
              <a:solidFill>
                <a:prstClr val="black"/>
              </a:solidFill>
            </a:endParaRPr>
          </a:p>
        </p:txBody>
      </p:sp>
      <p:pic>
        <p:nvPicPr>
          <p:cNvPr id="2" name="תמונה 1"/>
          <p:cNvPicPr>
            <a:picLocks noChangeAspect="1"/>
          </p:cNvPicPr>
          <p:nvPr/>
        </p:nvPicPr>
        <p:blipFill>
          <a:blip r:embed="rId3"/>
          <a:stretch>
            <a:fillRect/>
          </a:stretch>
        </p:blipFill>
        <p:spPr>
          <a:xfrm>
            <a:off x="1691680" y="2760794"/>
            <a:ext cx="6624736" cy="1964350"/>
          </a:xfrm>
          <a:prstGeom prst="rect">
            <a:avLst/>
          </a:prstGeom>
        </p:spPr>
      </p:pic>
      <p:cxnSp>
        <p:nvCxnSpPr>
          <p:cNvPr id="6" name="מחבר חץ ישר 5"/>
          <p:cNvCxnSpPr/>
          <p:nvPr/>
        </p:nvCxnSpPr>
        <p:spPr>
          <a:xfrm flipH="1">
            <a:off x="6444208" y="2492896"/>
            <a:ext cx="648072" cy="17281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510633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4" name="TextBox 3"/>
          <p:cNvSpPr txBox="1"/>
          <p:nvPr/>
        </p:nvSpPr>
        <p:spPr>
          <a:xfrm>
            <a:off x="251520" y="2202224"/>
            <a:ext cx="7992888" cy="4497129"/>
          </a:xfrm>
          <a:prstGeom prst="rect">
            <a:avLst/>
          </a:prstGeom>
          <a:noFill/>
        </p:spPr>
        <p:txBody>
          <a:bodyPr wrap="square" rtlCol="1">
            <a:spAutoFit/>
          </a:bodyPr>
          <a:lstStyle/>
          <a:p>
            <a:pPr>
              <a:lnSpc>
                <a:spcPct val="120000"/>
              </a:lnSpc>
            </a:pPr>
            <a:r>
              <a:rPr lang="he-IL" sz="1600" dirty="0"/>
              <a:t>תני דבי רבי ישמעאל: </a:t>
            </a:r>
          </a:p>
          <a:p>
            <a:pPr>
              <a:lnSpc>
                <a:spcPct val="120000"/>
              </a:lnSpc>
            </a:pPr>
            <a:r>
              <a:rPr lang="he-IL" sz="1600" dirty="0">
                <a:solidFill>
                  <a:srgbClr val="F79646">
                    <a:lumMod val="50000"/>
                  </a:srgbClr>
                </a:solidFill>
              </a:rPr>
              <a:t>יוצא אדם בתפילין בע"ש עם חשיכה.</a:t>
            </a:r>
          </a:p>
          <a:p>
            <a:pPr>
              <a:lnSpc>
                <a:spcPct val="120000"/>
              </a:lnSpc>
            </a:pPr>
            <a:r>
              <a:rPr lang="he-IL" sz="1600" dirty="0"/>
              <a:t>    מאי טעמא? </a:t>
            </a:r>
          </a:p>
          <a:p>
            <a:pPr>
              <a:lnSpc>
                <a:spcPct val="120000"/>
              </a:lnSpc>
            </a:pPr>
            <a:r>
              <a:rPr lang="he-IL" sz="1600" dirty="0"/>
              <a:t>    כיון </a:t>
            </a:r>
            <a:r>
              <a:rPr lang="he-IL" sz="1600" dirty="0" err="1"/>
              <a:t>דאמר</a:t>
            </a:r>
            <a:r>
              <a:rPr lang="he-IL" sz="1600" dirty="0"/>
              <a:t> רבה בר רב </a:t>
            </a:r>
            <a:r>
              <a:rPr lang="he-IL" sz="1600" dirty="0" err="1"/>
              <a:t>הונא</a:t>
            </a:r>
            <a:r>
              <a:rPr lang="he-IL" sz="1600" dirty="0"/>
              <a:t>: </a:t>
            </a:r>
          </a:p>
          <a:p>
            <a:pPr>
              <a:lnSpc>
                <a:spcPct val="120000"/>
              </a:lnSpc>
            </a:pPr>
            <a:r>
              <a:rPr lang="he-IL" sz="1600" dirty="0"/>
              <a:t>    חייב אדם למשמש בתפילין כל שעה ושעה,</a:t>
            </a:r>
          </a:p>
          <a:p>
            <a:pPr>
              <a:lnSpc>
                <a:spcPct val="120000"/>
              </a:lnSpc>
            </a:pPr>
            <a:r>
              <a:rPr lang="he-IL" sz="1600" dirty="0"/>
              <a:t>    ק"ו מציץ: </a:t>
            </a:r>
          </a:p>
          <a:p>
            <a:pPr>
              <a:lnSpc>
                <a:spcPct val="120000"/>
              </a:lnSpc>
            </a:pPr>
            <a:r>
              <a:rPr lang="he-IL" sz="1600" dirty="0"/>
              <a:t>    מה ציץ שאין בו אלא אזכרה אחת - אמרה תורה "והיה על מצחו תמיד", שלא יסיח דעתו ממנו, </a:t>
            </a:r>
          </a:p>
          <a:p>
            <a:pPr>
              <a:lnSpc>
                <a:spcPct val="120000"/>
              </a:lnSpc>
            </a:pPr>
            <a:r>
              <a:rPr lang="he-IL" sz="1600" dirty="0"/>
              <a:t>    תפילין שיש בהן אזכרות הרבה - על אחת כמה וכמה, </a:t>
            </a:r>
          </a:p>
          <a:p>
            <a:pPr>
              <a:lnSpc>
                <a:spcPct val="120000"/>
              </a:lnSpc>
            </a:pPr>
            <a:r>
              <a:rPr lang="he-IL" sz="1600" dirty="0"/>
              <a:t>    הלכך </a:t>
            </a:r>
            <a:r>
              <a:rPr lang="he-IL" sz="1600" dirty="0" err="1"/>
              <a:t>מידכר</a:t>
            </a:r>
            <a:r>
              <a:rPr lang="he-IL" sz="1600" dirty="0"/>
              <a:t> </a:t>
            </a:r>
            <a:r>
              <a:rPr lang="he-IL" sz="1600" dirty="0" err="1"/>
              <a:t>דכיר</a:t>
            </a:r>
            <a:r>
              <a:rPr lang="he-IL" sz="1600" dirty="0"/>
              <a:t> להו. </a:t>
            </a:r>
          </a:p>
          <a:p>
            <a:pPr>
              <a:lnSpc>
                <a:spcPct val="120000"/>
              </a:lnSpc>
            </a:pPr>
            <a:endParaRPr lang="he-IL" sz="1600" dirty="0"/>
          </a:p>
          <a:p>
            <a:pPr>
              <a:lnSpc>
                <a:spcPct val="120000"/>
              </a:lnSpc>
            </a:pPr>
            <a:r>
              <a:rPr lang="he-IL" sz="1600" dirty="0"/>
              <a:t>תניא: </a:t>
            </a:r>
          </a:p>
          <a:p>
            <a:pPr>
              <a:lnSpc>
                <a:spcPct val="120000"/>
              </a:lnSpc>
            </a:pPr>
            <a:r>
              <a:rPr lang="he-IL" sz="1600" dirty="0" err="1">
                <a:solidFill>
                  <a:srgbClr val="F79646">
                    <a:lumMod val="50000"/>
                  </a:srgbClr>
                </a:solidFill>
              </a:rPr>
              <a:t>חנניא</a:t>
            </a:r>
            <a:r>
              <a:rPr lang="he-IL" sz="1600" dirty="0">
                <a:solidFill>
                  <a:srgbClr val="F79646">
                    <a:lumMod val="50000"/>
                  </a:srgbClr>
                </a:solidFill>
              </a:rPr>
              <a:t> אומר: </a:t>
            </a:r>
          </a:p>
          <a:p>
            <a:pPr>
              <a:lnSpc>
                <a:spcPct val="120000"/>
              </a:lnSpc>
            </a:pPr>
            <a:r>
              <a:rPr lang="he-IL" sz="1600" dirty="0">
                <a:solidFill>
                  <a:srgbClr val="F79646">
                    <a:lumMod val="50000"/>
                  </a:srgbClr>
                </a:solidFill>
              </a:rPr>
              <a:t>חייב אדם למשמש בבגדו ע"ש עם חשכה.</a:t>
            </a:r>
          </a:p>
          <a:p>
            <a:pPr>
              <a:lnSpc>
                <a:spcPct val="120000"/>
              </a:lnSpc>
            </a:pPr>
            <a:endParaRPr lang="he-IL" sz="700" dirty="0"/>
          </a:p>
          <a:p>
            <a:pPr>
              <a:lnSpc>
                <a:spcPct val="120000"/>
              </a:lnSpc>
            </a:pPr>
            <a:r>
              <a:rPr lang="he-IL" sz="1600" dirty="0"/>
              <a:t>אמר רב יוסף: הלכתא רבתי לשבת.</a:t>
            </a:r>
            <a:endParaRPr lang="he-IL" sz="1600" dirty="0">
              <a:solidFill>
                <a:srgbClr val="F79646">
                  <a:lumMod val="50000"/>
                </a:srgbClr>
              </a:solidFill>
            </a:endParaRPr>
          </a:p>
        </p:txBody>
      </p:sp>
      <p:sp>
        <p:nvSpPr>
          <p:cNvPr id="5" name="TextBox 4"/>
          <p:cNvSpPr txBox="1"/>
          <p:nvPr/>
        </p:nvSpPr>
        <p:spPr>
          <a:xfrm>
            <a:off x="-180528" y="35330"/>
            <a:ext cx="1656184" cy="369332"/>
          </a:xfrm>
          <a:prstGeom prst="rect">
            <a:avLst/>
          </a:prstGeom>
          <a:noFill/>
        </p:spPr>
        <p:txBody>
          <a:bodyPr wrap="square" rtlCol="1">
            <a:spAutoFit/>
          </a:bodyPr>
          <a:lstStyle/>
          <a:p>
            <a:r>
              <a:rPr lang="he-IL" b="1" dirty="0">
                <a:solidFill>
                  <a:schemeClr val="bg1">
                    <a:lumMod val="50000"/>
                  </a:schemeClr>
                </a:solidFill>
              </a:rPr>
              <a:t>דף </a:t>
            </a:r>
            <a:r>
              <a:rPr lang="he-IL" b="1" dirty="0" err="1">
                <a:solidFill>
                  <a:schemeClr val="bg1">
                    <a:lumMod val="50000"/>
                  </a:schemeClr>
                </a:solidFill>
              </a:rPr>
              <a:t>יב</a:t>
            </a:r>
            <a:r>
              <a:rPr lang="he-IL" b="1" dirty="0">
                <a:solidFill>
                  <a:schemeClr val="bg1">
                    <a:lumMod val="50000"/>
                  </a:schemeClr>
                </a:solidFill>
              </a:rPr>
              <a:t> עמוד א</a:t>
            </a:r>
          </a:p>
        </p:txBody>
      </p:sp>
      <p:sp>
        <p:nvSpPr>
          <p:cNvPr id="7" name="הסבר מלבני מעוגל 6">
            <a:extLst>
              <a:ext uri="{FF2B5EF4-FFF2-40B4-BE49-F238E27FC236}">
                <a16:creationId xmlns:a16="http://schemas.microsoft.com/office/drawing/2014/main" id="{318A0DAD-CB35-4DAA-A2D0-B6DB23F4613A}"/>
              </a:ext>
            </a:extLst>
          </p:cNvPr>
          <p:cNvSpPr/>
          <p:nvPr/>
        </p:nvSpPr>
        <p:spPr>
          <a:xfrm>
            <a:off x="3313180" y="156876"/>
            <a:ext cx="5040560" cy="1917743"/>
          </a:xfrm>
          <a:prstGeom prst="wedgeRoundRectCallout">
            <a:avLst>
              <a:gd name="adj1" fmla="val 57681"/>
              <a:gd name="adj2" fmla="val -42361"/>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nSpc>
                <a:spcPct val="120000"/>
              </a:lnSpc>
            </a:pPr>
            <a:r>
              <a:rPr lang="he-IL" sz="1500" dirty="0">
                <a:solidFill>
                  <a:prstClr val="black"/>
                </a:solidFill>
              </a:rPr>
              <a:t>משנה יא ע"א: </a:t>
            </a:r>
          </a:p>
          <a:p>
            <a:pPr>
              <a:lnSpc>
                <a:spcPct val="120000"/>
              </a:lnSpc>
            </a:pPr>
            <a:r>
              <a:rPr lang="he-IL" sz="1500" dirty="0">
                <a:solidFill>
                  <a:srgbClr val="F79646">
                    <a:lumMod val="50000"/>
                  </a:srgbClr>
                </a:solidFill>
              </a:rPr>
              <a:t>לא יצא החייט במחטו סמוך לחשכה - שמא ישכח ויצא, </a:t>
            </a:r>
          </a:p>
          <a:p>
            <a:pPr>
              <a:lnSpc>
                <a:spcPct val="120000"/>
              </a:lnSpc>
            </a:pPr>
            <a:r>
              <a:rPr lang="he-IL" sz="1500" dirty="0">
                <a:solidFill>
                  <a:srgbClr val="F79646">
                    <a:lumMod val="50000"/>
                  </a:srgbClr>
                </a:solidFill>
              </a:rPr>
              <a:t>ולא הלבלר בקולמוסו.</a:t>
            </a:r>
          </a:p>
          <a:p>
            <a:pPr>
              <a:lnSpc>
                <a:spcPct val="120000"/>
              </a:lnSpc>
            </a:pPr>
            <a:endParaRPr lang="he-IL" sz="400" dirty="0">
              <a:solidFill>
                <a:srgbClr val="F79646">
                  <a:lumMod val="50000"/>
                </a:srgbClr>
              </a:solidFill>
            </a:endParaRPr>
          </a:p>
          <a:p>
            <a:pPr>
              <a:lnSpc>
                <a:spcPct val="120000"/>
              </a:lnSpc>
            </a:pPr>
            <a:r>
              <a:rPr lang="he-IL" sz="1500" dirty="0">
                <a:solidFill>
                  <a:srgbClr val="F79646">
                    <a:lumMod val="50000"/>
                  </a:srgbClr>
                </a:solidFill>
              </a:rPr>
              <a:t>ולא יפלה את כליו ולא יקרא לאור הנר. </a:t>
            </a:r>
          </a:p>
          <a:p>
            <a:pPr>
              <a:lnSpc>
                <a:spcPct val="120000"/>
              </a:lnSpc>
            </a:pPr>
            <a:r>
              <a:rPr lang="he-IL" sz="1500" dirty="0">
                <a:solidFill>
                  <a:srgbClr val="F79646">
                    <a:lumMod val="50000"/>
                  </a:srgbClr>
                </a:solidFill>
              </a:rPr>
              <a:t>באמת אמרו: החזן רואה היכן תינוקות </a:t>
            </a:r>
            <a:r>
              <a:rPr lang="he-IL" sz="1500" dirty="0" err="1">
                <a:solidFill>
                  <a:srgbClr val="F79646">
                    <a:lumMod val="50000"/>
                  </a:srgbClr>
                </a:solidFill>
              </a:rPr>
              <a:t>קוראין</a:t>
            </a:r>
            <a:r>
              <a:rPr lang="he-IL" sz="1500" dirty="0">
                <a:solidFill>
                  <a:srgbClr val="F79646">
                    <a:lumMod val="50000"/>
                  </a:srgbClr>
                </a:solidFill>
              </a:rPr>
              <a:t>, אבל הוא לא יקרא. </a:t>
            </a:r>
          </a:p>
          <a:p>
            <a:pPr>
              <a:lnSpc>
                <a:spcPct val="120000"/>
              </a:lnSpc>
            </a:pPr>
            <a:endParaRPr lang="he-IL" sz="400" dirty="0">
              <a:solidFill>
                <a:srgbClr val="F79646">
                  <a:lumMod val="50000"/>
                </a:srgbClr>
              </a:solidFill>
            </a:endParaRPr>
          </a:p>
          <a:p>
            <a:pPr>
              <a:lnSpc>
                <a:spcPct val="120000"/>
              </a:lnSpc>
            </a:pPr>
            <a:r>
              <a:rPr lang="he-IL" sz="1500" dirty="0">
                <a:solidFill>
                  <a:srgbClr val="F79646">
                    <a:lumMod val="50000"/>
                  </a:srgbClr>
                </a:solidFill>
              </a:rPr>
              <a:t>כיוצא בו: לא יאכל הזב עם הזבה מפני הרגל עבירה.</a:t>
            </a:r>
          </a:p>
        </p:txBody>
      </p:sp>
      <p:sp>
        <p:nvSpPr>
          <p:cNvPr id="3" name="תיבת טקסט 2">
            <a:extLst>
              <a:ext uri="{FF2B5EF4-FFF2-40B4-BE49-F238E27FC236}">
                <a16:creationId xmlns:a16="http://schemas.microsoft.com/office/drawing/2014/main" id="{D1228F4C-23CA-45BC-838E-0349E5248818}"/>
              </a:ext>
            </a:extLst>
          </p:cNvPr>
          <p:cNvSpPr txBox="1"/>
          <p:nvPr/>
        </p:nvSpPr>
        <p:spPr>
          <a:xfrm>
            <a:off x="8353740" y="2215608"/>
            <a:ext cx="322716" cy="3354765"/>
          </a:xfrm>
          <a:prstGeom prst="rect">
            <a:avLst/>
          </a:prstGeom>
          <a:noFill/>
        </p:spPr>
        <p:txBody>
          <a:bodyPr wrap="square" rtlCol="1">
            <a:spAutoFit/>
          </a:bodyPr>
          <a:lstStyle/>
          <a:p>
            <a:r>
              <a:rPr lang="he-IL" dirty="0"/>
              <a:t>●</a:t>
            </a:r>
          </a:p>
          <a:p>
            <a:endParaRPr lang="he-IL" dirty="0"/>
          </a:p>
          <a:p>
            <a:endParaRPr lang="he-IL" dirty="0"/>
          </a:p>
          <a:p>
            <a:endParaRPr lang="he-IL" dirty="0"/>
          </a:p>
          <a:p>
            <a:endParaRPr lang="he-IL" dirty="0"/>
          </a:p>
          <a:p>
            <a:endParaRPr lang="he-IL" sz="2800" dirty="0"/>
          </a:p>
          <a:p>
            <a:endParaRPr lang="he-IL" dirty="0"/>
          </a:p>
          <a:p>
            <a:endParaRPr lang="he-IL" dirty="0"/>
          </a:p>
          <a:p>
            <a:endParaRPr lang="he-IL" dirty="0"/>
          </a:p>
          <a:p>
            <a:endParaRPr lang="he-IL" dirty="0"/>
          </a:p>
          <a:p>
            <a:r>
              <a:rPr lang="he-IL" dirty="0"/>
              <a:t>●</a:t>
            </a:r>
          </a:p>
        </p:txBody>
      </p:sp>
    </p:spTree>
    <p:extLst>
      <p:ext uri="{BB962C8B-B14F-4D97-AF65-F5344CB8AC3E}">
        <p14:creationId xmlns:p14="http://schemas.microsoft.com/office/powerpoint/2010/main" val="3286301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4" name="TextBox 3"/>
          <p:cNvSpPr txBox="1"/>
          <p:nvPr/>
        </p:nvSpPr>
        <p:spPr>
          <a:xfrm>
            <a:off x="107504" y="242540"/>
            <a:ext cx="8543599" cy="6253187"/>
          </a:xfrm>
          <a:prstGeom prst="rect">
            <a:avLst/>
          </a:prstGeom>
          <a:noFill/>
        </p:spPr>
        <p:txBody>
          <a:bodyPr wrap="square" rtlCol="1">
            <a:spAutoFit/>
          </a:bodyPr>
          <a:lstStyle/>
          <a:p>
            <a:pPr>
              <a:lnSpc>
                <a:spcPct val="120000"/>
              </a:lnSpc>
            </a:pPr>
            <a:r>
              <a:rPr lang="he-IL" sz="1500" dirty="0"/>
              <a:t>לא יפלה את כליו </a:t>
            </a:r>
            <a:r>
              <a:rPr lang="he-IL" sz="1500" dirty="0" err="1"/>
              <a:t>כו</a:t>
            </a:r>
            <a:r>
              <a:rPr lang="he-IL" sz="1500" dirty="0"/>
              <a:t>': </a:t>
            </a:r>
          </a:p>
          <a:p>
            <a:pPr>
              <a:lnSpc>
                <a:spcPct val="120000"/>
              </a:lnSpc>
            </a:pPr>
            <a:endParaRPr lang="he-IL" sz="1500" dirty="0"/>
          </a:p>
          <a:p>
            <a:pPr>
              <a:lnSpc>
                <a:spcPct val="120000"/>
              </a:lnSpc>
            </a:pPr>
            <a:r>
              <a:rPr lang="he-IL" sz="1500" dirty="0" err="1"/>
              <a:t>איבעיא</a:t>
            </a:r>
            <a:r>
              <a:rPr lang="he-IL" sz="1500" dirty="0"/>
              <a:t> להו: </a:t>
            </a:r>
          </a:p>
          <a:p>
            <a:pPr>
              <a:lnSpc>
                <a:spcPct val="120000"/>
              </a:lnSpc>
            </a:pPr>
            <a:r>
              <a:rPr lang="he-IL" sz="1500" dirty="0"/>
              <a:t>לא יפלה את כליו - ביום, שמא יהרוג, ורבי אליעזר היא, </a:t>
            </a:r>
            <a:r>
              <a:rPr lang="he-IL" sz="1500" dirty="0" err="1"/>
              <a:t>דתניא</a:t>
            </a:r>
            <a:r>
              <a:rPr lang="he-IL" sz="1500" dirty="0"/>
              <a:t>: </a:t>
            </a:r>
            <a:r>
              <a:rPr lang="he-IL" sz="1500" dirty="0">
                <a:solidFill>
                  <a:srgbClr val="F79646">
                    <a:lumMod val="50000"/>
                  </a:srgbClr>
                </a:solidFill>
              </a:rPr>
              <a:t>אמר רבי אליעזר: ההורג כינה בשבת כאילו הורג גמל.</a:t>
            </a:r>
          </a:p>
          <a:p>
            <a:pPr>
              <a:lnSpc>
                <a:spcPct val="120000"/>
              </a:lnSpc>
            </a:pPr>
            <a:r>
              <a:rPr lang="he-IL" sz="1500" dirty="0"/>
              <a:t>ולא יקרא לאור הנר - שמא יטה, </a:t>
            </a:r>
          </a:p>
          <a:p>
            <a:pPr>
              <a:lnSpc>
                <a:spcPct val="120000"/>
              </a:lnSpc>
            </a:pPr>
            <a:r>
              <a:rPr lang="he-IL" sz="1500" dirty="0"/>
              <a:t>או דילמא: </a:t>
            </a:r>
            <a:r>
              <a:rPr lang="he-IL" sz="1500" dirty="0" err="1"/>
              <a:t>תרוייהו</a:t>
            </a:r>
            <a:r>
              <a:rPr lang="he-IL" sz="1500" dirty="0"/>
              <a:t> - שמא יטה. </a:t>
            </a:r>
          </a:p>
          <a:p>
            <a:pPr>
              <a:lnSpc>
                <a:spcPct val="120000"/>
              </a:lnSpc>
            </a:pPr>
            <a:endParaRPr lang="he-IL" sz="1200" dirty="0"/>
          </a:p>
          <a:p>
            <a:pPr>
              <a:lnSpc>
                <a:spcPct val="120000"/>
              </a:lnSpc>
            </a:pPr>
            <a:r>
              <a:rPr lang="he-IL" sz="1500" dirty="0"/>
              <a:t>ת"ש: </a:t>
            </a:r>
          </a:p>
          <a:p>
            <a:pPr>
              <a:lnSpc>
                <a:spcPct val="120000"/>
              </a:lnSpc>
            </a:pPr>
            <a:r>
              <a:rPr lang="he-IL" sz="1500" dirty="0">
                <a:solidFill>
                  <a:srgbClr val="F79646">
                    <a:lumMod val="50000"/>
                  </a:srgbClr>
                </a:solidFill>
              </a:rPr>
              <a:t>אין פולין ואין קורין לאור הנר.</a:t>
            </a:r>
          </a:p>
          <a:p>
            <a:pPr>
              <a:lnSpc>
                <a:spcPct val="120000"/>
              </a:lnSpc>
            </a:pPr>
            <a:endParaRPr lang="he-IL" sz="500" dirty="0"/>
          </a:p>
          <a:p>
            <a:pPr>
              <a:lnSpc>
                <a:spcPct val="120000"/>
              </a:lnSpc>
            </a:pPr>
            <a:r>
              <a:rPr lang="he-IL" sz="1500" dirty="0"/>
              <a:t>מי </a:t>
            </a:r>
            <a:r>
              <a:rPr lang="he-IL" sz="1500" dirty="0" err="1"/>
              <a:t>אלימא</a:t>
            </a:r>
            <a:r>
              <a:rPr lang="he-IL" sz="1500" dirty="0"/>
              <a:t> </a:t>
            </a:r>
            <a:r>
              <a:rPr lang="he-IL" sz="1500" dirty="0" err="1"/>
              <a:t>ממתניתין</a:t>
            </a:r>
            <a:r>
              <a:rPr lang="he-IL" sz="1500" dirty="0"/>
              <a:t>? </a:t>
            </a:r>
          </a:p>
          <a:p>
            <a:pPr>
              <a:lnSpc>
                <a:spcPct val="120000"/>
              </a:lnSpc>
            </a:pPr>
            <a:endParaRPr lang="he-IL" sz="1400" dirty="0"/>
          </a:p>
          <a:p>
            <a:pPr>
              <a:lnSpc>
                <a:spcPct val="120000"/>
              </a:lnSpc>
            </a:pPr>
            <a:r>
              <a:rPr lang="he-IL" sz="1500" dirty="0"/>
              <a:t>ת"ש: </a:t>
            </a:r>
          </a:p>
          <a:p>
            <a:pPr>
              <a:lnSpc>
                <a:spcPct val="120000"/>
              </a:lnSpc>
            </a:pPr>
            <a:r>
              <a:rPr lang="he-IL" sz="1500" dirty="0">
                <a:solidFill>
                  <a:srgbClr val="F79646">
                    <a:lumMod val="50000"/>
                  </a:srgbClr>
                </a:solidFill>
              </a:rPr>
              <a:t>אין פולין לאור הנר, </a:t>
            </a:r>
          </a:p>
          <a:p>
            <a:pPr>
              <a:lnSpc>
                <a:spcPct val="120000"/>
              </a:lnSpc>
            </a:pPr>
            <a:r>
              <a:rPr lang="he-IL" sz="1500" dirty="0">
                <a:solidFill>
                  <a:srgbClr val="F79646">
                    <a:lumMod val="50000"/>
                  </a:srgbClr>
                </a:solidFill>
              </a:rPr>
              <a:t>ואין קורין לאור הנר, </a:t>
            </a:r>
          </a:p>
          <a:p>
            <a:pPr>
              <a:lnSpc>
                <a:spcPct val="120000"/>
              </a:lnSpc>
            </a:pPr>
            <a:r>
              <a:rPr lang="he-IL" sz="1500" dirty="0">
                <a:solidFill>
                  <a:srgbClr val="F79646">
                    <a:lumMod val="50000"/>
                  </a:srgbClr>
                </a:solidFill>
              </a:rPr>
              <a:t>אלו מן ההלכות שאמרו בעליית חנניה בן חזקיה בן גרון.</a:t>
            </a:r>
          </a:p>
          <a:p>
            <a:pPr>
              <a:lnSpc>
                <a:spcPct val="120000"/>
              </a:lnSpc>
            </a:pPr>
            <a:endParaRPr lang="he-IL" sz="400" dirty="0"/>
          </a:p>
          <a:p>
            <a:pPr>
              <a:lnSpc>
                <a:spcPct val="120000"/>
              </a:lnSpc>
            </a:pPr>
            <a:r>
              <a:rPr lang="he-IL" sz="1500" dirty="0"/>
              <a:t>ש"מ </a:t>
            </a:r>
            <a:r>
              <a:rPr lang="he-IL" sz="1500" dirty="0" err="1"/>
              <a:t>דתרוייהו</a:t>
            </a:r>
            <a:r>
              <a:rPr lang="he-IL" sz="1500" dirty="0"/>
              <a:t> שמא יטה ש"מ.</a:t>
            </a:r>
          </a:p>
          <a:p>
            <a:pPr>
              <a:lnSpc>
                <a:spcPct val="120000"/>
              </a:lnSpc>
            </a:pPr>
            <a:endParaRPr lang="he-IL" sz="1500" dirty="0"/>
          </a:p>
          <a:p>
            <a:pPr>
              <a:lnSpc>
                <a:spcPct val="120000"/>
              </a:lnSpc>
            </a:pPr>
            <a:r>
              <a:rPr lang="he-IL" sz="1500" dirty="0"/>
              <a:t>אמר רב יהודה אמר שמואל: </a:t>
            </a:r>
          </a:p>
          <a:p>
            <a:pPr>
              <a:lnSpc>
                <a:spcPct val="120000"/>
              </a:lnSpc>
            </a:pPr>
            <a:r>
              <a:rPr lang="he-IL" sz="1500" dirty="0"/>
              <a:t>אפילו להבחין בין בגדו לבגדי אשתו. </a:t>
            </a:r>
          </a:p>
          <a:p>
            <a:pPr>
              <a:lnSpc>
                <a:spcPct val="120000"/>
              </a:lnSpc>
            </a:pPr>
            <a:r>
              <a:rPr lang="he-IL" sz="1500" dirty="0"/>
              <a:t>אמר רבא: </a:t>
            </a:r>
          </a:p>
          <a:p>
            <a:pPr>
              <a:lnSpc>
                <a:spcPct val="120000"/>
              </a:lnSpc>
            </a:pPr>
            <a:r>
              <a:rPr lang="he-IL" sz="1500" dirty="0"/>
              <a:t>לא אמרן אלא </a:t>
            </a:r>
            <a:r>
              <a:rPr lang="he-IL" sz="1500" dirty="0" err="1"/>
              <a:t>דבני</a:t>
            </a:r>
            <a:r>
              <a:rPr lang="he-IL" sz="1500" dirty="0"/>
              <a:t> </a:t>
            </a:r>
            <a:r>
              <a:rPr lang="he-IL" sz="1500" dirty="0" err="1"/>
              <a:t>מחוזא</a:t>
            </a:r>
            <a:r>
              <a:rPr lang="he-IL" sz="1500" dirty="0"/>
              <a:t>, אבל </a:t>
            </a:r>
            <a:r>
              <a:rPr lang="he-IL" sz="1500" dirty="0" err="1"/>
              <a:t>דבני</a:t>
            </a:r>
            <a:r>
              <a:rPr lang="he-IL" sz="1500" dirty="0"/>
              <a:t> </a:t>
            </a:r>
            <a:r>
              <a:rPr lang="he-IL" sz="1500" dirty="0" err="1"/>
              <a:t>חקליתא</a:t>
            </a:r>
            <a:r>
              <a:rPr lang="he-IL" sz="1500" dirty="0"/>
              <a:t> מידע ידעי. </a:t>
            </a:r>
          </a:p>
          <a:p>
            <a:pPr>
              <a:lnSpc>
                <a:spcPct val="120000"/>
              </a:lnSpc>
            </a:pPr>
            <a:r>
              <a:rPr lang="he-IL" sz="1500" dirty="0" err="1"/>
              <a:t>ודבני</a:t>
            </a:r>
            <a:r>
              <a:rPr lang="he-IL" sz="1500" dirty="0"/>
              <a:t> </a:t>
            </a:r>
            <a:r>
              <a:rPr lang="he-IL" sz="1500" dirty="0" err="1"/>
              <a:t>מחוזא</a:t>
            </a:r>
            <a:r>
              <a:rPr lang="he-IL" sz="1500" dirty="0"/>
              <a:t> נמי לא אמרן אלא </a:t>
            </a:r>
            <a:r>
              <a:rPr lang="he-IL" sz="1500" dirty="0" err="1"/>
              <a:t>דזקנות</a:t>
            </a:r>
            <a:r>
              <a:rPr lang="he-IL" sz="1500" dirty="0"/>
              <a:t>, אבל </a:t>
            </a:r>
            <a:r>
              <a:rPr lang="he-IL" sz="1500" dirty="0" err="1"/>
              <a:t>דילדות</a:t>
            </a:r>
            <a:r>
              <a:rPr lang="he-IL" sz="1500" dirty="0"/>
              <a:t> מידע </a:t>
            </a:r>
            <a:r>
              <a:rPr lang="he-IL" sz="1500" dirty="0" err="1"/>
              <a:t>ידיעי</a:t>
            </a:r>
            <a:r>
              <a:rPr lang="he-IL" sz="1500" dirty="0"/>
              <a:t>.</a:t>
            </a:r>
            <a:endParaRPr lang="he-IL" sz="1500" dirty="0">
              <a:solidFill>
                <a:srgbClr val="F79646">
                  <a:lumMod val="50000"/>
                </a:srgbClr>
              </a:solidFill>
            </a:endParaRPr>
          </a:p>
        </p:txBody>
      </p:sp>
      <p:sp>
        <p:nvSpPr>
          <p:cNvPr id="5" name="TextBox 4"/>
          <p:cNvSpPr txBox="1"/>
          <p:nvPr/>
        </p:nvSpPr>
        <p:spPr>
          <a:xfrm>
            <a:off x="-180528" y="35330"/>
            <a:ext cx="1656184" cy="369332"/>
          </a:xfrm>
          <a:prstGeom prst="rect">
            <a:avLst/>
          </a:prstGeom>
          <a:noFill/>
        </p:spPr>
        <p:txBody>
          <a:bodyPr wrap="square" rtlCol="1">
            <a:spAutoFit/>
          </a:bodyPr>
          <a:lstStyle/>
          <a:p>
            <a:r>
              <a:rPr lang="he-IL" b="1" dirty="0">
                <a:solidFill>
                  <a:schemeClr val="bg1">
                    <a:lumMod val="50000"/>
                  </a:schemeClr>
                </a:solidFill>
              </a:rPr>
              <a:t>דף </a:t>
            </a:r>
            <a:r>
              <a:rPr lang="he-IL" b="1" dirty="0" err="1">
                <a:solidFill>
                  <a:schemeClr val="bg1">
                    <a:lumMod val="50000"/>
                  </a:schemeClr>
                </a:solidFill>
              </a:rPr>
              <a:t>יב</a:t>
            </a:r>
            <a:r>
              <a:rPr lang="he-IL" b="1" dirty="0">
                <a:solidFill>
                  <a:schemeClr val="bg1">
                    <a:lumMod val="50000"/>
                  </a:schemeClr>
                </a:solidFill>
              </a:rPr>
              <a:t> עמוד א</a:t>
            </a:r>
          </a:p>
        </p:txBody>
      </p:sp>
      <p:sp>
        <p:nvSpPr>
          <p:cNvPr id="7" name="הסבר מלבני מעוגל 6">
            <a:extLst>
              <a:ext uri="{FF2B5EF4-FFF2-40B4-BE49-F238E27FC236}">
                <a16:creationId xmlns:a16="http://schemas.microsoft.com/office/drawing/2014/main" id="{318A0DAD-CB35-4DAA-A2D0-B6DB23F4613A}"/>
              </a:ext>
            </a:extLst>
          </p:cNvPr>
          <p:cNvSpPr/>
          <p:nvPr/>
        </p:nvSpPr>
        <p:spPr>
          <a:xfrm>
            <a:off x="2771800" y="128883"/>
            <a:ext cx="3061660" cy="707829"/>
          </a:xfrm>
          <a:prstGeom prst="wedgeRoundRectCallout">
            <a:avLst>
              <a:gd name="adj1" fmla="val 57681"/>
              <a:gd name="adj2" fmla="val -42361"/>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nSpc>
                <a:spcPct val="120000"/>
              </a:lnSpc>
            </a:pPr>
            <a:r>
              <a:rPr lang="he-IL" sz="1500" dirty="0">
                <a:solidFill>
                  <a:prstClr val="black"/>
                </a:solidFill>
              </a:rPr>
              <a:t>משנה יא ע"א: </a:t>
            </a:r>
          </a:p>
          <a:p>
            <a:pPr>
              <a:lnSpc>
                <a:spcPct val="120000"/>
              </a:lnSpc>
            </a:pPr>
            <a:endParaRPr lang="he-IL" sz="100" dirty="0">
              <a:solidFill>
                <a:srgbClr val="F79646">
                  <a:lumMod val="50000"/>
                </a:srgbClr>
              </a:solidFill>
            </a:endParaRPr>
          </a:p>
          <a:p>
            <a:pPr>
              <a:lnSpc>
                <a:spcPct val="120000"/>
              </a:lnSpc>
            </a:pPr>
            <a:r>
              <a:rPr lang="he-IL" sz="1500" dirty="0">
                <a:solidFill>
                  <a:srgbClr val="F79646">
                    <a:lumMod val="50000"/>
                  </a:srgbClr>
                </a:solidFill>
              </a:rPr>
              <a:t>ולא יפלה את כליו ולא יקרא לאור הנר. </a:t>
            </a:r>
          </a:p>
        </p:txBody>
      </p:sp>
      <p:sp>
        <p:nvSpPr>
          <p:cNvPr id="6" name="תיבת טקסט 5">
            <a:extLst>
              <a:ext uri="{FF2B5EF4-FFF2-40B4-BE49-F238E27FC236}">
                <a16:creationId xmlns:a16="http://schemas.microsoft.com/office/drawing/2014/main" id="{8692EFF7-CA1A-41D0-99B7-AD54ADE811D5}"/>
              </a:ext>
            </a:extLst>
          </p:cNvPr>
          <p:cNvSpPr txBox="1"/>
          <p:nvPr/>
        </p:nvSpPr>
        <p:spPr>
          <a:xfrm>
            <a:off x="8576455" y="2164900"/>
            <a:ext cx="360040" cy="1469633"/>
          </a:xfrm>
          <a:prstGeom prst="rect">
            <a:avLst/>
          </a:prstGeom>
          <a:noFill/>
        </p:spPr>
        <p:txBody>
          <a:bodyPr wrap="square" rtlCol="1">
            <a:spAutoFit/>
          </a:bodyPr>
          <a:lstStyle/>
          <a:p>
            <a:r>
              <a:rPr lang="he-IL" sz="1400" dirty="0"/>
              <a:t>①</a:t>
            </a:r>
          </a:p>
          <a:p>
            <a:endParaRPr lang="he-IL" sz="1400" dirty="0"/>
          </a:p>
          <a:p>
            <a:endParaRPr lang="he-IL" sz="1050" dirty="0"/>
          </a:p>
          <a:p>
            <a:endParaRPr lang="he-IL" sz="1200" dirty="0"/>
          </a:p>
          <a:p>
            <a:endParaRPr lang="he-IL" sz="1100" dirty="0"/>
          </a:p>
          <a:p>
            <a:endParaRPr lang="he-IL" sz="1400" dirty="0"/>
          </a:p>
          <a:p>
            <a:r>
              <a:rPr lang="he-IL" sz="1400" dirty="0"/>
              <a:t>②</a:t>
            </a:r>
          </a:p>
        </p:txBody>
      </p:sp>
      <p:sp>
        <p:nvSpPr>
          <p:cNvPr id="8" name="תיבת טקסט 7">
            <a:extLst>
              <a:ext uri="{FF2B5EF4-FFF2-40B4-BE49-F238E27FC236}">
                <a16:creationId xmlns:a16="http://schemas.microsoft.com/office/drawing/2014/main" id="{F11B89EF-B024-4940-B6DC-0EE16F6B91D2}"/>
              </a:ext>
            </a:extLst>
          </p:cNvPr>
          <p:cNvSpPr txBox="1"/>
          <p:nvPr/>
        </p:nvSpPr>
        <p:spPr>
          <a:xfrm>
            <a:off x="8641772" y="764704"/>
            <a:ext cx="322716" cy="369332"/>
          </a:xfrm>
          <a:prstGeom prst="rect">
            <a:avLst/>
          </a:prstGeom>
          <a:noFill/>
        </p:spPr>
        <p:txBody>
          <a:bodyPr wrap="square" rtlCol="1">
            <a:spAutoFit/>
          </a:bodyPr>
          <a:lstStyle/>
          <a:p>
            <a:r>
              <a:rPr lang="he-IL" dirty="0"/>
              <a:t>●</a:t>
            </a:r>
          </a:p>
        </p:txBody>
      </p:sp>
      <p:sp>
        <p:nvSpPr>
          <p:cNvPr id="9" name="תיבת טקסט 8">
            <a:extLst>
              <a:ext uri="{FF2B5EF4-FFF2-40B4-BE49-F238E27FC236}">
                <a16:creationId xmlns:a16="http://schemas.microsoft.com/office/drawing/2014/main" id="{D2F7A0BD-A97F-4FC5-A44B-940659F8AF20}"/>
              </a:ext>
            </a:extLst>
          </p:cNvPr>
          <p:cNvSpPr txBox="1"/>
          <p:nvPr/>
        </p:nvSpPr>
        <p:spPr>
          <a:xfrm>
            <a:off x="8641772" y="4994553"/>
            <a:ext cx="322716" cy="369332"/>
          </a:xfrm>
          <a:prstGeom prst="rect">
            <a:avLst/>
          </a:prstGeom>
          <a:noFill/>
        </p:spPr>
        <p:txBody>
          <a:bodyPr wrap="square" rtlCol="1">
            <a:spAutoFit/>
          </a:bodyPr>
          <a:lstStyle/>
          <a:p>
            <a:r>
              <a:rPr lang="he-IL" dirty="0"/>
              <a:t>●</a:t>
            </a:r>
          </a:p>
        </p:txBody>
      </p:sp>
      <p:graphicFrame>
        <p:nvGraphicFramePr>
          <p:cNvPr id="10" name="טבלה 10">
            <a:extLst>
              <a:ext uri="{FF2B5EF4-FFF2-40B4-BE49-F238E27FC236}">
                <a16:creationId xmlns:a16="http://schemas.microsoft.com/office/drawing/2014/main" id="{3D1DB501-2A70-4EBF-8434-A55489492C99}"/>
              </a:ext>
            </a:extLst>
          </p:cNvPr>
          <p:cNvGraphicFramePr>
            <a:graphicFrameLocks noGrp="1"/>
          </p:cNvGraphicFramePr>
          <p:nvPr>
            <p:extLst>
              <p:ext uri="{D42A27DB-BD31-4B8C-83A1-F6EECF244321}">
                <p14:modId xmlns:p14="http://schemas.microsoft.com/office/powerpoint/2010/main" val="1547859898"/>
              </p:ext>
            </p:extLst>
          </p:nvPr>
        </p:nvGraphicFramePr>
        <p:xfrm>
          <a:off x="1091953" y="5229200"/>
          <a:ext cx="2327919" cy="936104"/>
        </p:xfrm>
        <a:graphic>
          <a:graphicData uri="http://schemas.openxmlformats.org/drawingml/2006/table">
            <a:tbl>
              <a:tblPr rtl="1" firstRow="1" bandRow="1">
                <a:tableStyleId>{5C22544A-7EE6-4342-B048-85BDC9FD1C3A}</a:tableStyleId>
              </a:tblPr>
              <a:tblGrid>
                <a:gridCol w="1001552">
                  <a:extLst>
                    <a:ext uri="{9D8B030D-6E8A-4147-A177-3AD203B41FA5}">
                      <a16:colId xmlns:a16="http://schemas.microsoft.com/office/drawing/2014/main" val="4286793013"/>
                    </a:ext>
                  </a:extLst>
                </a:gridCol>
                <a:gridCol w="620892">
                  <a:extLst>
                    <a:ext uri="{9D8B030D-6E8A-4147-A177-3AD203B41FA5}">
                      <a16:colId xmlns:a16="http://schemas.microsoft.com/office/drawing/2014/main" val="3168142477"/>
                    </a:ext>
                  </a:extLst>
                </a:gridCol>
                <a:gridCol w="705475">
                  <a:extLst>
                    <a:ext uri="{9D8B030D-6E8A-4147-A177-3AD203B41FA5}">
                      <a16:colId xmlns:a16="http://schemas.microsoft.com/office/drawing/2014/main" val="3492258876"/>
                    </a:ext>
                  </a:extLst>
                </a:gridCol>
              </a:tblGrid>
              <a:tr h="311831">
                <a:tc>
                  <a:txBody>
                    <a:bodyPr/>
                    <a:lstStyle/>
                    <a:p>
                      <a:pPr rtl="1"/>
                      <a:endParaRPr lang="he-IL"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he-IL" sz="1200" b="0" dirty="0" err="1">
                          <a:solidFill>
                            <a:schemeClr val="tx1"/>
                          </a:solidFill>
                        </a:rPr>
                        <a:t>דזקנות</a:t>
                      </a:r>
                      <a:endParaRPr lang="he-IL"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he-IL" sz="1200" b="0" dirty="0" err="1">
                          <a:solidFill>
                            <a:schemeClr val="tx1"/>
                          </a:solidFill>
                        </a:rPr>
                        <a:t>דילדות</a:t>
                      </a:r>
                      <a:endParaRPr lang="he-IL"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63219113"/>
                  </a:ext>
                </a:extLst>
              </a:tr>
              <a:tr h="311831">
                <a:tc>
                  <a:txBody>
                    <a:bodyPr/>
                    <a:lstStyle/>
                    <a:p>
                      <a:pPr rtl="1"/>
                      <a:r>
                        <a:rPr lang="he-IL" sz="1200" dirty="0" err="1"/>
                        <a:t>דבני</a:t>
                      </a:r>
                      <a:r>
                        <a:rPr lang="he-IL" sz="1200" dirty="0"/>
                        <a:t> </a:t>
                      </a:r>
                      <a:r>
                        <a:rPr lang="he-IL" sz="1200" dirty="0" err="1"/>
                        <a:t>מחוזא</a:t>
                      </a:r>
                      <a:endParaRPr lang="he-IL"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he-IL" sz="1300"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he-IL" sz="1400" dirty="0">
                          <a:solidFill>
                            <a:schemeClr val="tx1"/>
                          </a:solidFill>
                        </a:rPr>
                        <a:t>√</a:t>
                      </a:r>
                      <a:endParaRPr lang="he-IL" sz="13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71009614"/>
                  </a:ext>
                </a:extLst>
              </a:tr>
              <a:tr h="312442">
                <a:tc>
                  <a:txBody>
                    <a:bodyPr/>
                    <a:lstStyle/>
                    <a:p>
                      <a:pPr rtl="1"/>
                      <a:r>
                        <a:rPr lang="he-IL" sz="1200" dirty="0" err="1"/>
                        <a:t>דבני</a:t>
                      </a:r>
                      <a:r>
                        <a:rPr lang="he-IL" sz="1200" dirty="0"/>
                        <a:t> </a:t>
                      </a:r>
                      <a:r>
                        <a:rPr lang="he-IL" sz="1200" dirty="0" err="1"/>
                        <a:t>חקליתא</a:t>
                      </a:r>
                      <a:endParaRPr lang="he-IL"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he-IL" sz="1200" dirty="0">
                          <a:solidFill>
                            <a:schemeClr val="tx1"/>
                          </a:solidFill>
                        </a:rPr>
                        <a:t>√</a:t>
                      </a:r>
                      <a:endParaRPr lang="he-IL"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he-IL" sz="1200" dirty="0">
                          <a:solidFill>
                            <a:schemeClr val="tx1"/>
                          </a:solidFill>
                        </a:rPr>
                        <a:t>√</a:t>
                      </a:r>
                      <a:endParaRPr lang="he-IL"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93640798"/>
                  </a:ext>
                </a:extLst>
              </a:tr>
            </a:tbl>
          </a:graphicData>
        </a:graphic>
      </p:graphicFrame>
    </p:spTree>
    <p:extLst>
      <p:ext uri="{BB962C8B-B14F-4D97-AF65-F5344CB8AC3E}">
        <p14:creationId xmlns:p14="http://schemas.microsoft.com/office/powerpoint/2010/main" val="28062071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3" name="תיבת טקסט 2">
            <a:extLst>
              <a:ext uri="{FF2B5EF4-FFF2-40B4-BE49-F238E27FC236}">
                <a16:creationId xmlns:a16="http://schemas.microsoft.com/office/drawing/2014/main" id="{1EEB304A-DD16-41BB-9DFE-B09C24FA8792}"/>
              </a:ext>
            </a:extLst>
          </p:cNvPr>
          <p:cNvSpPr txBox="1"/>
          <p:nvPr/>
        </p:nvSpPr>
        <p:spPr>
          <a:xfrm>
            <a:off x="395536" y="44624"/>
            <a:ext cx="8352928" cy="6443367"/>
          </a:xfrm>
          <a:prstGeom prst="rect">
            <a:avLst/>
          </a:prstGeom>
          <a:noFill/>
        </p:spPr>
        <p:txBody>
          <a:bodyPr wrap="square" rtlCol="1">
            <a:spAutoFit/>
          </a:bodyPr>
          <a:lstStyle/>
          <a:p>
            <a:pPr algn="ctr">
              <a:lnSpc>
                <a:spcPct val="120000"/>
              </a:lnSpc>
            </a:pPr>
            <a:r>
              <a:rPr lang="he-IL" b="1" dirty="0"/>
              <a:t>הריגת כינים בשבת</a:t>
            </a:r>
            <a:endParaRPr lang="en-US" b="1" dirty="0"/>
          </a:p>
          <a:p>
            <a:pPr>
              <a:lnSpc>
                <a:spcPct val="120000"/>
              </a:lnSpc>
            </a:pPr>
            <a:r>
              <a:rPr lang="he-IL" sz="1500" dirty="0"/>
              <a:t> </a:t>
            </a:r>
            <a:endParaRPr lang="en-US" sz="1500" dirty="0"/>
          </a:p>
          <a:p>
            <a:pPr>
              <a:lnSpc>
                <a:spcPct val="120000"/>
              </a:lnSpc>
            </a:pPr>
            <a:r>
              <a:rPr lang="he-IL" sz="1500" dirty="0" err="1"/>
              <a:t>הגר"א</a:t>
            </a:r>
            <a:r>
              <a:rPr lang="he-IL" sz="1500" dirty="0"/>
              <a:t> </a:t>
            </a:r>
            <a:r>
              <a:rPr lang="he-IL" sz="1500" dirty="0" err="1"/>
              <a:t>נבנצל</a:t>
            </a:r>
            <a:r>
              <a:rPr lang="he-IL" sz="1500" dirty="0"/>
              <a:t>:</a:t>
            </a:r>
            <a:endParaRPr lang="en-US" sz="1500" dirty="0"/>
          </a:p>
          <a:p>
            <a:pPr>
              <a:lnSpc>
                <a:spcPct val="120000"/>
              </a:lnSpc>
            </a:pPr>
            <a:r>
              <a:rPr lang="he-IL" sz="1500" b="1" dirty="0">
                <a:solidFill>
                  <a:schemeClr val="accent6">
                    <a:lumMod val="50000"/>
                  </a:schemeClr>
                </a:solidFill>
              </a:rPr>
              <a:t>נלע"ד </a:t>
            </a:r>
            <a:r>
              <a:rPr lang="he-IL" sz="1500" b="1" dirty="0" err="1">
                <a:solidFill>
                  <a:schemeClr val="accent6">
                    <a:lumMod val="50000"/>
                  </a:schemeClr>
                </a:solidFill>
              </a:rPr>
              <a:t>דהכינים</a:t>
            </a:r>
            <a:r>
              <a:rPr lang="he-IL" sz="1500" b="1" dirty="0">
                <a:solidFill>
                  <a:schemeClr val="accent6">
                    <a:lumMod val="50000"/>
                  </a:schemeClr>
                </a:solidFill>
              </a:rPr>
              <a:t> שלנו אינם הכינים שעליהם דברו חז"ל</a:t>
            </a:r>
            <a:r>
              <a:rPr lang="he-IL" sz="1500" dirty="0"/>
              <a:t>,  כמו שגם עכבר שחציו בשר וחציו אדמה אינו מוכר למדעני זמננו. והמדע הכופר, סותר את עצמו, אם מצד אחד הוא מקבל את דברי פסטר האומר ששום חי אינו נוצר מעצמו, ומצד שני את </a:t>
            </a:r>
            <a:r>
              <a:rPr lang="he-IL" sz="1500" dirty="0" err="1"/>
              <a:t>דרוין</a:t>
            </a:r>
            <a:r>
              <a:rPr lang="he-IL" sz="1500" dirty="0"/>
              <a:t> האומר שכולם נוצרו מעצמם. והאמת לא כדברי זה ולא כדברי זה, אלא רובם כדברי פסטר, אבל כגון הכינים והעכבר הנ"ל כדברי </a:t>
            </a:r>
            <a:r>
              <a:rPr lang="he-IL" sz="1500" dirty="0" err="1"/>
              <a:t>דרוין</a:t>
            </a:r>
            <a:r>
              <a:rPr lang="he-IL" sz="1500" dirty="0"/>
              <a:t>.</a:t>
            </a:r>
            <a:endParaRPr lang="en-US" sz="1500" dirty="0"/>
          </a:p>
          <a:p>
            <a:pPr>
              <a:lnSpc>
                <a:spcPct val="120000"/>
              </a:lnSpc>
            </a:pPr>
            <a:r>
              <a:rPr lang="he-IL" sz="1500" dirty="0"/>
              <a:t> </a:t>
            </a:r>
            <a:endParaRPr lang="en-US" sz="1500" dirty="0"/>
          </a:p>
          <a:p>
            <a:pPr>
              <a:lnSpc>
                <a:spcPct val="120000"/>
              </a:lnSpc>
            </a:pPr>
            <a:r>
              <a:rPr lang="he-IL" sz="1500" dirty="0"/>
              <a:t>פחד יצחק (</a:t>
            </a:r>
            <a:r>
              <a:rPr lang="he-IL" sz="1500" dirty="0" err="1"/>
              <a:t>הר"י</a:t>
            </a:r>
            <a:r>
              <a:rPr lang="he-IL" sz="1500" dirty="0"/>
              <a:t> </a:t>
            </a:r>
            <a:r>
              <a:rPr lang="he-IL" sz="1500" dirty="0" err="1"/>
              <a:t>למפרונטי</a:t>
            </a:r>
            <a:r>
              <a:rPr lang="he-IL" sz="1500" dirty="0"/>
              <a:t>):</a:t>
            </a:r>
            <a:endParaRPr lang="en-US" sz="1500" dirty="0"/>
          </a:p>
          <a:p>
            <a:pPr>
              <a:lnSpc>
                <a:spcPct val="120000"/>
              </a:lnSpc>
            </a:pPr>
            <a:r>
              <a:rPr lang="he-IL" sz="1500" dirty="0"/>
              <a:t>והחוקרים הודיעו בראיות ברורות,  דאין מין בא מן </a:t>
            </a:r>
            <a:r>
              <a:rPr lang="he-IL" sz="1500" dirty="0" err="1"/>
              <a:t>העפוש</a:t>
            </a:r>
            <a:r>
              <a:rPr lang="he-IL" sz="1500" dirty="0"/>
              <a:t>, ואין הביצים </a:t>
            </a:r>
            <a:r>
              <a:rPr lang="he-IL" sz="1500" dirty="0" err="1"/>
              <a:t>מתהוים</a:t>
            </a:r>
            <a:r>
              <a:rPr lang="he-IL" sz="1500" dirty="0"/>
              <a:t> מן הזיעה, אלא מן הבעלי חיים.  וחכמי ישראל שחזרו והודו לחכמי </a:t>
            </a:r>
            <a:r>
              <a:rPr lang="he-IL" sz="1500" dirty="0" err="1"/>
              <a:t>אוה"ע</a:t>
            </a:r>
            <a:r>
              <a:rPr lang="he-IL" sz="1500" dirty="0"/>
              <a:t> </a:t>
            </a:r>
            <a:r>
              <a:rPr lang="he-IL" sz="1500" dirty="0" err="1"/>
              <a:t>בענין</a:t>
            </a:r>
            <a:r>
              <a:rPr lang="he-IL" sz="1500" dirty="0"/>
              <a:t> מזל קבוע וגלגל חוזר, הורו באצבע, </a:t>
            </a:r>
            <a:r>
              <a:rPr lang="he-IL" sz="1500" b="1" dirty="0" err="1">
                <a:solidFill>
                  <a:schemeClr val="accent6">
                    <a:lumMod val="50000"/>
                  </a:schemeClr>
                </a:solidFill>
              </a:rPr>
              <a:t>דלאו</a:t>
            </a:r>
            <a:r>
              <a:rPr lang="he-IL" sz="1500" b="1" dirty="0">
                <a:solidFill>
                  <a:schemeClr val="accent6">
                    <a:lumMod val="50000"/>
                  </a:schemeClr>
                </a:solidFill>
              </a:rPr>
              <a:t> כל מילי </a:t>
            </a:r>
            <a:r>
              <a:rPr lang="he-IL" sz="1500" b="1" dirty="0" err="1">
                <a:solidFill>
                  <a:schemeClr val="accent6">
                    <a:lumMod val="50000"/>
                  </a:schemeClr>
                </a:solidFill>
              </a:rPr>
              <a:t>דאתמרו</a:t>
            </a:r>
            <a:r>
              <a:rPr lang="he-IL" sz="1500" b="1" dirty="0">
                <a:solidFill>
                  <a:schemeClr val="accent6">
                    <a:lumMod val="50000"/>
                  </a:schemeClr>
                </a:solidFill>
              </a:rPr>
              <a:t> בגמ' מפי הקבלה הם, אלא </a:t>
            </a:r>
            <a:r>
              <a:rPr lang="he-IL" sz="1500" b="1" dirty="0" err="1">
                <a:solidFill>
                  <a:schemeClr val="accent6">
                    <a:lumMod val="50000"/>
                  </a:schemeClr>
                </a:solidFill>
              </a:rPr>
              <a:t>דחכמי</a:t>
            </a:r>
            <a:r>
              <a:rPr lang="he-IL" sz="1500" b="1" dirty="0">
                <a:solidFill>
                  <a:schemeClr val="accent6">
                    <a:lumMod val="50000"/>
                  </a:schemeClr>
                </a:solidFill>
              </a:rPr>
              <a:t> ישראל דברו גם הם לפעמים מפי השכל והחקירה האנושית ולא מפי הקבלה</a:t>
            </a:r>
            <a:r>
              <a:rPr lang="he-IL" sz="1500" dirty="0">
                <a:solidFill>
                  <a:schemeClr val="accent6">
                    <a:lumMod val="50000"/>
                  </a:schemeClr>
                </a:solidFill>
              </a:rPr>
              <a:t>, </a:t>
            </a:r>
            <a:r>
              <a:rPr lang="he-IL" sz="1500" dirty="0" err="1"/>
              <a:t>דאל"כ</a:t>
            </a:r>
            <a:r>
              <a:rPr lang="he-IL" sz="1500" dirty="0"/>
              <a:t> למה להם להודות, היה להם להתחזק בקבלתם ולא לשוב מפני כל ראיות </a:t>
            </a:r>
            <a:r>
              <a:rPr lang="he-IL" sz="1500" dirty="0" err="1"/>
              <a:t>אוה"ע</a:t>
            </a:r>
            <a:r>
              <a:rPr lang="he-IL" sz="1500" dirty="0"/>
              <a:t>.</a:t>
            </a:r>
            <a:endParaRPr lang="en-US" sz="1500" dirty="0"/>
          </a:p>
          <a:p>
            <a:pPr>
              <a:lnSpc>
                <a:spcPct val="120000"/>
              </a:lnSpc>
            </a:pPr>
            <a:r>
              <a:rPr lang="he-IL" sz="1500" dirty="0"/>
              <a:t> </a:t>
            </a:r>
            <a:endParaRPr lang="en-US" sz="1500" dirty="0"/>
          </a:p>
          <a:p>
            <a:pPr>
              <a:lnSpc>
                <a:spcPct val="120000"/>
              </a:lnSpc>
            </a:pPr>
            <a:r>
              <a:rPr lang="he-IL" sz="1500" dirty="0"/>
              <a:t>הרב </a:t>
            </a:r>
            <a:r>
              <a:rPr lang="he-IL" sz="1500" dirty="0" err="1"/>
              <a:t>דסלר</a:t>
            </a:r>
            <a:r>
              <a:rPr lang="he-IL" sz="1500" dirty="0"/>
              <a:t>:</a:t>
            </a:r>
            <a:endParaRPr lang="en-US" sz="1500" dirty="0"/>
          </a:p>
          <a:p>
            <a:pPr>
              <a:lnSpc>
                <a:spcPct val="120000"/>
              </a:lnSpc>
            </a:pPr>
            <a:r>
              <a:rPr lang="he-IL" sz="1500" dirty="0"/>
              <a:t>באלו וכיוצא באלו, </a:t>
            </a:r>
            <a:r>
              <a:rPr lang="he-IL" sz="1500" b="1" dirty="0">
                <a:solidFill>
                  <a:schemeClr val="accent6">
                    <a:lumMod val="50000"/>
                  </a:schemeClr>
                </a:solidFill>
              </a:rPr>
              <a:t>לעולם אין הדין משתנה</a:t>
            </a:r>
            <a:r>
              <a:rPr lang="he-IL" sz="1500" dirty="0"/>
              <a:t>, אף שלכאורה הטעם אינו מובן לנו; אלא יש לאחוז בדין בשתי ידים בין </a:t>
            </a:r>
            <a:r>
              <a:rPr lang="he-IL" sz="1500" dirty="0" err="1"/>
              <a:t>לחומרא</a:t>
            </a:r>
            <a:r>
              <a:rPr lang="he-IL" sz="1500" dirty="0"/>
              <a:t> בין </a:t>
            </a:r>
            <a:r>
              <a:rPr lang="he-IL" sz="1500" dirty="0" err="1"/>
              <a:t>לקולא</a:t>
            </a:r>
            <a:r>
              <a:rPr lang="he-IL" sz="1500" dirty="0"/>
              <a:t>... את ההלכה ידעו חז"ל בקבלה מדורי דורות...  אבל </a:t>
            </a:r>
            <a:r>
              <a:rPr lang="he-IL" sz="1500" b="1" dirty="0" err="1">
                <a:solidFill>
                  <a:schemeClr val="accent6">
                    <a:lumMod val="50000"/>
                  </a:schemeClr>
                </a:solidFill>
              </a:rPr>
              <a:t>בענין</a:t>
            </a:r>
            <a:r>
              <a:rPr lang="he-IL" sz="1500" b="1" dirty="0">
                <a:solidFill>
                  <a:schemeClr val="accent6">
                    <a:lumMod val="50000"/>
                  </a:schemeClr>
                </a:solidFill>
              </a:rPr>
              <a:t> ההסברים הטבעיים, לא ההסבר מחייב את הדין אלא להיפך, הדין מחייב הסבר, והטעם המוזכר בגמרא אינו הטעם היחידי האפשרי </a:t>
            </a:r>
            <a:r>
              <a:rPr lang="he-IL" sz="1500" b="1" dirty="0" err="1">
                <a:solidFill>
                  <a:schemeClr val="accent6">
                    <a:lumMod val="50000"/>
                  </a:schemeClr>
                </a:solidFill>
              </a:rPr>
              <a:t>בענין</a:t>
            </a:r>
            <a:r>
              <a:rPr lang="he-IL" sz="1500" b="1" dirty="0">
                <a:solidFill>
                  <a:schemeClr val="accent6">
                    <a:lumMod val="50000"/>
                  </a:schemeClr>
                </a:solidFill>
              </a:rPr>
              <a:t>, ואם לפעמים נתנו הסברים שהם לפי ידיעת הטבע שבימיהם, חובה עלינו לחפש הסברים אחרים שבהם יתקיים הדין על מכונו לפי ידיעות הטבע שבימינו</a:t>
            </a:r>
            <a:r>
              <a:rPr lang="he-IL" sz="1500" dirty="0"/>
              <a:t>...       </a:t>
            </a:r>
            <a:r>
              <a:rPr lang="he-IL" sz="1500" dirty="0" err="1"/>
              <a:t>בענין</a:t>
            </a:r>
            <a:r>
              <a:rPr lang="he-IL" sz="1500" dirty="0"/>
              <a:t> הכינה ההסבר קצת יותר קשה, אבל הכלל הידוע בזה שאין ההלכה מתחשבת אלא במה שמורגש לחושים.  ולפי זה, אולי ניתן לומר, </a:t>
            </a:r>
            <a:r>
              <a:rPr lang="he-IL" sz="1500" dirty="0" err="1"/>
              <a:t>שמכיון</a:t>
            </a:r>
            <a:r>
              <a:rPr lang="he-IL" sz="1500" dirty="0"/>
              <a:t> שביצת הכינה היא קטנה מאוד עד שלא היה ניתן לראותה כלל בתקופת מתן תורה, אין ההלכה מתחשבת עמה כלל והכינה נחשבת כמתהווה מן החומר שהיא גדלה בו </a:t>
            </a:r>
            <a:r>
              <a:rPr lang="he-IL" sz="1500" dirty="0" err="1"/>
              <a:t>וניזונת</a:t>
            </a:r>
            <a:r>
              <a:rPr lang="he-IL" sz="1500" dirty="0"/>
              <a:t> ממנו, ולכן היא נחשבת לבריה פחותה ואין בה דין נטילת נשמה.. </a:t>
            </a:r>
            <a:endParaRPr lang="en-US" sz="1500" dirty="0"/>
          </a:p>
        </p:txBody>
      </p:sp>
    </p:spTree>
    <p:extLst>
      <p:ext uri="{BB962C8B-B14F-4D97-AF65-F5344CB8AC3E}">
        <p14:creationId xmlns:p14="http://schemas.microsoft.com/office/powerpoint/2010/main" val="1797034525"/>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4" name="TextBox 3"/>
          <p:cNvSpPr txBox="1"/>
          <p:nvPr/>
        </p:nvSpPr>
        <p:spPr>
          <a:xfrm>
            <a:off x="107504" y="242540"/>
            <a:ext cx="8543599" cy="6253187"/>
          </a:xfrm>
          <a:prstGeom prst="rect">
            <a:avLst/>
          </a:prstGeom>
          <a:noFill/>
        </p:spPr>
        <p:txBody>
          <a:bodyPr wrap="square" rtlCol="1">
            <a:spAutoFit/>
          </a:bodyPr>
          <a:lstStyle/>
          <a:p>
            <a:pPr>
              <a:lnSpc>
                <a:spcPct val="120000"/>
              </a:lnSpc>
            </a:pPr>
            <a:r>
              <a:rPr lang="he-IL" sz="1500" dirty="0"/>
              <a:t>לא יפלה את כליו </a:t>
            </a:r>
            <a:r>
              <a:rPr lang="he-IL" sz="1500" dirty="0" err="1"/>
              <a:t>כו</a:t>
            </a:r>
            <a:r>
              <a:rPr lang="he-IL" sz="1500" dirty="0"/>
              <a:t>': </a:t>
            </a:r>
          </a:p>
          <a:p>
            <a:pPr>
              <a:lnSpc>
                <a:spcPct val="120000"/>
              </a:lnSpc>
            </a:pPr>
            <a:endParaRPr lang="he-IL" sz="1500" dirty="0"/>
          </a:p>
          <a:p>
            <a:pPr>
              <a:lnSpc>
                <a:spcPct val="120000"/>
              </a:lnSpc>
            </a:pPr>
            <a:r>
              <a:rPr lang="he-IL" sz="1500" dirty="0" err="1"/>
              <a:t>איבעיא</a:t>
            </a:r>
            <a:r>
              <a:rPr lang="he-IL" sz="1500" dirty="0"/>
              <a:t> להו: </a:t>
            </a:r>
          </a:p>
          <a:p>
            <a:pPr>
              <a:lnSpc>
                <a:spcPct val="120000"/>
              </a:lnSpc>
            </a:pPr>
            <a:r>
              <a:rPr lang="he-IL" sz="1500" dirty="0"/>
              <a:t>לא יפלה את כליו - ביום, שמא יהרוג, ורבי אליעזר היא, </a:t>
            </a:r>
            <a:r>
              <a:rPr lang="he-IL" sz="1500" dirty="0" err="1"/>
              <a:t>דתניא</a:t>
            </a:r>
            <a:r>
              <a:rPr lang="he-IL" sz="1500" dirty="0"/>
              <a:t>: </a:t>
            </a:r>
            <a:r>
              <a:rPr lang="he-IL" sz="1500" dirty="0">
                <a:solidFill>
                  <a:srgbClr val="F79646">
                    <a:lumMod val="50000"/>
                  </a:srgbClr>
                </a:solidFill>
              </a:rPr>
              <a:t>אמר רבי אליעזר: ההורג כינה בשבת כאילו הורג גמל.</a:t>
            </a:r>
          </a:p>
          <a:p>
            <a:pPr>
              <a:lnSpc>
                <a:spcPct val="120000"/>
              </a:lnSpc>
            </a:pPr>
            <a:r>
              <a:rPr lang="he-IL" sz="1500" dirty="0"/>
              <a:t>ולא יקרא לאור הנר - שמא יטה, </a:t>
            </a:r>
          </a:p>
          <a:p>
            <a:pPr>
              <a:lnSpc>
                <a:spcPct val="120000"/>
              </a:lnSpc>
            </a:pPr>
            <a:r>
              <a:rPr lang="he-IL" sz="1500" dirty="0"/>
              <a:t>או דילמא: </a:t>
            </a:r>
            <a:r>
              <a:rPr lang="he-IL" sz="1500" dirty="0" err="1"/>
              <a:t>תרוייהו</a:t>
            </a:r>
            <a:r>
              <a:rPr lang="he-IL" sz="1500" dirty="0"/>
              <a:t> - שמא יטה. </a:t>
            </a:r>
          </a:p>
          <a:p>
            <a:pPr>
              <a:lnSpc>
                <a:spcPct val="120000"/>
              </a:lnSpc>
            </a:pPr>
            <a:endParaRPr lang="he-IL" sz="1200" dirty="0"/>
          </a:p>
          <a:p>
            <a:pPr>
              <a:lnSpc>
                <a:spcPct val="120000"/>
              </a:lnSpc>
            </a:pPr>
            <a:r>
              <a:rPr lang="he-IL" sz="1500" dirty="0"/>
              <a:t>ת"ש: </a:t>
            </a:r>
          </a:p>
          <a:p>
            <a:pPr>
              <a:lnSpc>
                <a:spcPct val="120000"/>
              </a:lnSpc>
            </a:pPr>
            <a:r>
              <a:rPr lang="he-IL" sz="1500" dirty="0">
                <a:solidFill>
                  <a:srgbClr val="F79646">
                    <a:lumMod val="50000"/>
                  </a:srgbClr>
                </a:solidFill>
              </a:rPr>
              <a:t>אין פולין ואין קורין לאור הנר.</a:t>
            </a:r>
          </a:p>
          <a:p>
            <a:pPr>
              <a:lnSpc>
                <a:spcPct val="120000"/>
              </a:lnSpc>
            </a:pPr>
            <a:endParaRPr lang="he-IL" sz="500" dirty="0"/>
          </a:p>
          <a:p>
            <a:pPr>
              <a:lnSpc>
                <a:spcPct val="120000"/>
              </a:lnSpc>
            </a:pPr>
            <a:r>
              <a:rPr lang="he-IL" sz="1500" dirty="0"/>
              <a:t>מי </a:t>
            </a:r>
            <a:r>
              <a:rPr lang="he-IL" sz="1500" dirty="0" err="1"/>
              <a:t>אלימא</a:t>
            </a:r>
            <a:r>
              <a:rPr lang="he-IL" sz="1500" dirty="0"/>
              <a:t> </a:t>
            </a:r>
            <a:r>
              <a:rPr lang="he-IL" sz="1500" dirty="0" err="1"/>
              <a:t>ממתניתין</a:t>
            </a:r>
            <a:r>
              <a:rPr lang="he-IL" sz="1500" dirty="0"/>
              <a:t>? </a:t>
            </a:r>
          </a:p>
          <a:p>
            <a:pPr>
              <a:lnSpc>
                <a:spcPct val="120000"/>
              </a:lnSpc>
            </a:pPr>
            <a:endParaRPr lang="he-IL" sz="1400" dirty="0"/>
          </a:p>
          <a:p>
            <a:pPr>
              <a:lnSpc>
                <a:spcPct val="120000"/>
              </a:lnSpc>
            </a:pPr>
            <a:r>
              <a:rPr lang="he-IL" sz="1500" dirty="0"/>
              <a:t>ת"ש: </a:t>
            </a:r>
          </a:p>
          <a:p>
            <a:pPr>
              <a:lnSpc>
                <a:spcPct val="120000"/>
              </a:lnSpc>
            </a:pPr>
            <a:r>
              <a:rPr lang="he-IL" sz="1500" dirty="0">
                <a:solidFill>
                  <a:srgbClr val="F79646">
                    <a:lumMod val="50000"/>
                  </a:srgbClr>
                </a:solidFill>
              </a:rPr>
              <a:t>אין פולין לאור הנר, </a:t>
            </a:r>
          </a:p>
          <a:p>
            <a:pPr>
              <a:lnSpc>
                <a:spcPct val="120000"/>
              </a:lnSpc>
            </a:pPr>
            <a:r>
              <a:rPr lang="he-IL" sz="1500" dirty="0">
                <a:solidFill>
                  <a:srgbClr val="F79646">
                    <a:lumMod val="50000"/>
                  </a:srgbClr>
                </a:solidFill>
              </a:rPr>
              <a:t>ואין קורין לאור הנר, </a:t>
            </a:r>
          </a:p>
          <a:p>
            <a:pPr>
              <a:lnSpc>
                <a:spcPct val="120000"/>
              </a:lnSpc>
            </a:pPr>
            <a:r>
              <a:rPr lang="he-IL" sz="1500" dirty="0">
                <a:solidFill>
                  <a:srgbClr val="F79646">
                    <a:lumMod val="50000"/>
                  </a:srgbClr>
                </a:solidFill>
              </a:rPr>
              <a:t>אלו מן ההלכות שאמרו בעליית חנניה בן חזקיה בן גרון.</a:t>
            </a:r>
          </a:p>
          <a:p>
            <a:pPr>
              <a:lnSpc>
                <a:spcPct val="120000"/>
              </a:lnSpc>
            </a:pPr>
            <a:endParaRPr lang="he-IL" sz="400" dirty="0"/>
          </a:p>
          <a:p>
            <a:pPr>
              <a:lnSpc>
                <a:spcPct val="120000"/>
              </a:lnSpc>
            </a:pPr>
            <a:r>
              <a:rPr lang="he-IL" sz="1500" dirty="0"/>
              <a:t>ש"מ </a:t>
            </a:r>
            <a:r>
              <a:rPr lang="he-IL" sz="1500" dirty="0" err="1"/>
              <a:t>דתרוייהו</a:t>
            </a:r>
            <a:r>
              <a:rPr lang="he-IL" sz="1500" dirty="0"/>
              <a:t> שמא יטה ש"מ.</a:t>
            </a:r>
          </a:p>
          <a:p>
            <a:pPr>
              <a:lnSpc>
                <a:spcPct val="120000"/>
              </a:lnSpc>
            </a:pPr>
            <a:endParaRPr lang="he-IL" sz="1500" dirty="0"/>
          </a:p>
          <a:p>
            <a:pPr>
              <a:lnSpc>
                <a:spcPct val="120000"/>
              </a:lnSpc>
            </a:pPr>
            <a:r>
              <a:rPr lang="he-IL" sz="1500" dirty="0"/>
              <a:t>אמר רב יהודה אמר שמואל: </a:t>
            </a:r>
          </a:p>
          <a:p>
            <a:pPr>
              <a:lnSpc>
                <a:spcPct val="120000"/>
              </a:lnSpc>
            </a:pPr>
            <a:r>
              <a:rPr lang="he-IL" sz="1500" dirty="0"/>
              <a:t>אפילו להבחין בין בגדו לבגדי אשתו. </a:t>
            </a:r>
          </a:p>
          <a:p>
            <a:pPr>
              <a:lnSpc>
                <a:spcPct val="120000"/>
              </a:lnSpc>
            </a:pPr>
            <a:r>
              <a:rPr lang="he-IL" sz="1500" dirty="0"/>
              <a:t>אמר רבא: </a:t>
            </a:r>
          </a:p>
          <a:p>
            <a:pPr>
              <a:lnSpc>
                <a:spcPct val="120000"/>
              </a:lnSpc>
            </a:pPr>
            <a:r>
              <a:rPr lang="he-IL" sz="1500" dirty="0"/>
              <a:t>לא אמרן אלא </a:t>
            </a:r>
            <a:r>
              <a:rPr lang="he-IL" sz="1500" dirty="0" err="1"/>
              <a:t>דבני</a:t>
            </a:r>
            <a:r>
              <a:rPr lang="he-IL" sz="1500" dirty="0"/>
              <a:t> </a:t>
            </a:r>
            <a:r>
              <a:rPr lang="he-IL" sz="1500" dirty="0" err="1"/>
              <a:t>מחוזא</a:t>
            </a:r>
            <a:r>
              <a:rPr lang="he-IL" sz="1500" dirty="0"/>
              <a:t>, אבל </a:t>
            </a:r>
            <a:r>
              <a:rPr lang="he-IL" sz="1500" dirty="0" err="1"/>
              <a:t>דבני</a:t>
            </a:r>
            <a:r>
              <a:rPr lang="he-IL" sz="1500" dirty="0"/>
              <a:t> </a:t>
            </a:r>
            <a:r>
              <a:rPr lang="he-IL" sz="1500" dirty="0" err="1"/>
              <a:t>חקליתא</a:t>
            </a:r>
            <a:r>
              <a:rPr lang="he-IL" sz="1500" dirty="0"/>
              <a:t> מידע ידעי. </a:t>
            </a:r>
          </a:p>
          <a:p>
            <a:pPr>
              <a:lnSpc>
                <a:spcPct val="120000"/>
              </a:lnSpc>
            </a:pPr>
            <a:r>
              <a:rPr lang="he-IL" sz="1500" dirty="0" err="1"/>
              <a:t>ודבני</a:t>
            </a:r>
            <a:r>
              <a:rPr lang="he-IL" sz="1500" dirty="0"/>
              <a:t> </a:t>
            </a:r>
            <a:r>
              <a:rPr lang="he-IL" sz="1500" dirty="0" err="1"/>
              <a:t>מחוזא</a:t>
            </a:r>
            <a:r>
              <a:rPr lang="he-IL" sz="1500" dirty="0"/>
              <a:t> נמי לא אמרן אלא </a:t>
            </a:r>
            <a:r>
              <a:rPr lang="he-IL" sz="1500" dirty="0" err="1"/>
              <a:t>דזקנות</a:t>
            </a:r>
            <a:r>
              <a:rPr lang="he-IL" sz="1500" dirty="0"/>
              <a:t>, אבל </a:t>
            </a:r>
            <a:r>
              <a:rPr lang="he-IL" sz="1500" dirty="0" err="1"/>
              <a:t>דילדות</a:t>
            </a:r>
            <a:r>
              <a:rPr lang="he-IL" sz="1500" dirty="0"/>
              <a:t> מידע </a:t>
            </a:r>
            <a:r>
              <a:rPr lang="he-IL" sz="1500" dirty="0" err="1"/>
              <a:t>ידיעי</a:t>
            </a:r>
            <a:r>
              <a:rPr lang="he-IL" sz="1500" dirty="0"/>
              <a:t>.</a:t>
            </a:r>
            <a:endParaRPr lang="he-IL" sz="1500" dirty="0">
              <a:solidFill>
                <a:srgbClr val="F79646">
                  <a:lumMod val="50000"/>
                </a:srgbClr>
              </a:solidFill>
            </a:endParaRPr>
          </a:p>
        </p:txBody>
      </p:sp>
      <p:sp>
        <p:nvSpPr>
          <p:cNvPr id="5" name="TextBox 4"/>
          <p:cNvSpPr txBox="1"/>
          <p:nvPr/>
        </p:nvSpPr>
        <p:spPr>
          <a:xfrm>
            <a:off x="-180528" y="35330"/>
            <a:ext cx="1656184" cy="369332"/>
          </a:xfrm>
          <a:prstGeom prst="rect">
            <a:avLst/>
          </a:prstGeom>
          <a:noFill/>
        </p:spPr>
        <p:txBody>
          <a:bodyPr wrap="square" rtlCol="1">
            <a:spAutoFit/>
          </a:bodyPr>
          <a:lstStyle/>
          <a:p>
            <a:r>
              <a:rPr lang="he-IL" b="1" dirty="0">
                <a:solidFill>
                  <a:schemeClr val="bg1">
                    <a:lumMod val="50000"/>
                  </a:schemeClr>
                </a:solidFill>
              </a:rPr>
              <a:t>דף </a:t>
            </a:r>
            <a:r>
              <a:rPr lang="he-IL" b="1" dirty="0" err="1">
                <a:solidFill>
                  <a:schemeClr val="bg1">
                    <a:lumMod val="50000"/>
                  </a:schemeClr>
                </a:solidFill>
              </a:rPr>
              <a:t>יב</a:t>
            </a:r>
            <a:r>
              <a:rPr lang="he-IL" b="1" dirty="0">
                <a:solidFill>
                  <a:schemeClr val="bg1">
                    <a:lumMod val="50000"/>
                  </a:schemeClr>
                </a:solidFill>
              </a:rPr>
              <a:t> עמוד א</a:t>
            </a:r>
          </a:p>
        </p:txBody>
      </p:sp>
      <p:sp>
        <p:nvSpPr>
          <p:cNvPr id="6" name="תיבת טקסט 5">
            <a:extLst>
              <a:ext uri="{FF2B5EF4-FFF2-40B4-BE49-F238E27FC236}">
                <a16:creationId xmlns:a16="http://schemas.microsoft.com/office/drawing/2014/main" id="{8692EFF7-CA1A-41D0-99B7-AD54ADE811D5}"/>
              </a:ext>
            </a:extLst>
          </p:cNvPr>
          <p:cNvSpPr txBox="1"/>
          <p:nvPr/>
        </p:nvSpPr>
        <p:spPr>
          <a:xfrm>
            <a:off x="8576455" y="2164900"/>
            <a:ext cx="360040" cy="1469633"/>
          </a:xfrm>
          <a:prstGeom prst="rect">
            <a:avLst/>
          </a:prstGeom>
          <a:noFill/>
        </p:spPr>
        <p:txBody>
          <a:bodyPr wrap="square" rtlCol="1">
            <a:spAutoFit/>
          </a:bodyPr>
          <a:lstStyle/>
          <a:p>
            <a:r>
              <a:rPr lang="he-IL" sz="1400" dirty="0"/>
              <a:t>①</a:t>
            </a:r>
          </a:p>
          <a:p>
            <a:endParaRPr lang="he-IL" sz="1400" dirty="0"/>
          </a:p>
          <a:p>
            <a:endParaRPr lang="he-IL" sz="1050" dirty="0"/>
          </a:p>
          <a:p>
            <a:endParaRPr lang="he-IL" sz="1200" dirty="0"/>
          </a:p>
          <a:p>
            <a:endParaRPr lang="he-IL" sz="1100" dirty="0"/>
          </a:p>
          <a:p>
            <a:endParaRPr lang="he-IL" sz="1400" dirty="0"/>
          </a:p>
          <a:p>
            <a:r>
              <a:rPr lang="he-IL" sz="1400" dirty="0"/>
              <a:t>②</a:t>
            </a:r>
          </a:p>
        </p:txBody>
      </p:sp>
      <p:sp>
        <p:nvSpPr>
          <p:cNvPr id="8" name="תיבת טקסט 7">
            <a:extLst>
              <a:ext uri="{FF2B5EF4-FFF2-40B4-BE49-F238E27FC236}">
                <a16:creationId xmlns:a16="http://schemas.microsoft.com/office/drawing/2014/main" id="{F11B89EF-B024-4940-B6DC-0EE16F6B91D2}"/>
              </a:ext>
            </a:extLst>
          </p:cNvPr>
          <p:cNvSpPr txBox="1"/>
          <p:nvPr/>
        </p:nvSpPr>
        <p:spPr>
          <a:xfrm>
            <a:off x="8641772" y="764704"/>
            <a:ext cx="322716" cy="369332"/>
          </a:xfrm>
          <a:prstGeom prst="rect">
            <a:avLst/>
          </a:prstGeom>
          <a:noFill/>
        </p:spPr>
        <p:txBody>
          <a:bodyPr wrap="square" rtlCol="1">
            <a:spAutoFit/>
          </a:bodyPr>
          <a:lstStyle/>
          <a:p>
            <a:r>
              <a:rPr lang="he-IL" dirty="0"/>
              <a:t>●</a:t>
            </a:r>
          </a:p>
        </p:txBody>
      </p:sp>
      <p:sp>
        <p:nvSpPr>
          <p:cNvPr id="9" name="תיבת טקסט 8">
            <a:extLst>
              <a:ext uri="{FF2B5EF4-FFF2-40B4-BE49-F238E27FC236}">
                <a16:creationId xmlns:a16="http://schemas.microsoft.com/office/drawing/2014/main" id="{D2F7A0BD-A97F-4FC5-A44B-940659F8AF20}"/>
              </a:ext>
            </a:extLst>
          </p:cNvPr>
          <p:cNvSpPr txBox="1"/>
          <p:nvPr/>
        </p:nvSpPr>
        <p:spPr>
          <a:xfrm>
            <a:off x="8641772" y="4994553"/>
            <a:ext cx="322716" cy="369332"/>
          </a:xfrm>
          <a:prstGeom prst="rect">
            <a:avLst/>
          </a:prstGeom>
          <a:noFill/>
        </p:spPr>
        <p:txBody>
          <a:bodyPr wrap="square" rtlCol="1">
            <a:spAutoFit/>
          </a:bodyPr>
          <a:lstStyle/>
          <a:p>
            <a:r>
              <a:rPr lang="he-IL" dirty="0"/>
              <a:t>●</a:t>
            </a:r>
          </a:p>
        </p:txBody>
      </p:sp>
      <p:graphicFrame>
        <p:nvGraphicFramePr>
          <p:cNvPr id="10" name="טבלה 10">
            <a:extLst>
              <a:ext uri="{FF2B5EF4-FFF2-40B4-BE49-F238E27FC236}">
                <a16:creationId xmlns:a16="http://schemas.microsoft.com/office/drawing/2014/main" id="{3D1DB501-2A70-4EBF-8434-A55489492C99}"/>
              </a:ext>
            </a:extLst>
          </p:cNvPr>
          <p:cNvGraphicFramePr>
            <a:graphicFrameLocks noGrp="1"/>
          </p:cNvGraphicFramePr>
          <p:nvPr/>
        </p:nvGraphicFramePr>
        <p:xfrm>
          <a:off x="1091953" y="5229200"/>
          <a:ext cx="2327919" cy="1008111"/>
        </p:xfrm>
        <a:graphic>
          <a:graphicData uri="http://schemas.openxmlformats.org/drawingml/2006/table">
            <a:tbl>
              <a:tblPr rtl="1" firstRow="1" bandRow="1">
                <a:tableStyleId>{5C22544A-7EE6-4342-B048-85BDC9FD1C3A}</a:tableStyleId>
              </a:tblPr>
              <a:tblGrid>
                <a:gridCol w="1001552">
                  <a:extLst>
                    <a:ext uri="{9D8B030D-6E8A-4147-A177-3AD203B41FA5}">
                      <a16:colId xmlns:a16="http://schemas.microsoft.com/office/drawing/2014/main" val="4286793013"/>
                    </a:ext>
                  </a:extLst>
                </a:gridCol>
                <a:gridCol w="620892">
                  <a:extLst>
                    <a:ext uri="{9D8B030D-6E8A-4147-A177-3AD203B41FA5}">
                      <a16:colId xmlns:a16="http://schemas.microsoft.com/office/drawing/2014/main" val="3168142477"/>
                    </a:ext>
                  </a:extLst>
                </a:gridCol>
                <a:gridCol w="705475">
                  <a:extLst>
                    <a:ext uri="{9D8B030D-6E8A-4147-A177-3AD203B41FA5}">
                      <a16:colId xmlns:a16="http://schemas.microsoft.com/office/drawing/2014/main" val="3492258876"/>
                    </a:ext>
                  </a:extLst>
                </a:gridCol>
              </a:tblGrid>
              <a:tr h="311831">
                <a:tc>
                  <a:txBody>
                    <a:bodyPr/>
                    <a:lstStyle/>
                    <a:p>
                      <a:pPr rtl="1"/>
                      <a:endParaRPr lang="he-IL"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he-IL" sz="1200" b="0" dirty="0" err="1">
                          <a:solidFill>
                            <a:schemeClr val="tx1"/>
                          </a:solidFill>
                        </a:rPr>
                        <a:t>דזקנות</a:t>
                      </a:r>
                      <a:endParaRPr lang="he-IL"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he-IL" sz="1200" b="0" dirty="0" err="1">
                          <a:solidFill>
                            <a:schemeClr val="tx1"/>
                          </a:solidFill>
                        </a:rPr>
                        <a:t>דילדות</a:t>
                      </a:r>
                      <a:endParaRPr lang="he-IL"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63219113"/>
                  </a:ext>
                </a:extLst>
              </a:tr>
              <a:tr h="311831">
                <a:tc>
                  <a:txBody>
                    <a:bodyPr/>
                    <a:lstStyle/>
                    <a:p>
                      <a:pPr rtl="1"/>
                      <a:r>
                        <a:rPr lang="he-IL" sz="1200" dirty="0" err="1"/>
                        <a:t>דבני</a:t>
                      </a:r>
                      <a:r>
                        <a:rPr lang="he-IL" sz="1200" dirty="0"/>
                        <a:t> </a:t>
                      </a:r>
                      <a:r>
                        <a:rPr lang="he-IL" sz="1200" dirty="0" err="1"/>
                        <a:t>מחוזא</a:t>
                      </a:r>
                      <a:endParaRPr lang="he-IL"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he-IL" sz="1300"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he-IL" sz="1400" dirty="0">
                          <a:solidFill>
                            <a:schemeClr val="tx1"/>
                          </a:solidFill>
                        </a:rPr>
                        <a:t>√</a:t>
                      </a:r>
                      <a:endParaRPr lang="he-IL" sz="13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71009614"/>
                  </a:ext>
                </a:extLst>
              </a:tr>
              <a:tr h="384449">
                <a:tc>
                  <a:txBody>
                    <a:bodyPr/>
                    <a:lstStyle/>
                    <a:p>
                      <a:pPr rtl="1"/>
                      <a:r>
                        <a:rPr lang="he-IL" sz="1200" dirty="0" err="1"/>
                        <a:t>דבני</a:t>
                      </a:r>
                      <a:r>
                        <a:rPr lang="he-IL" sz="1200" dirty="0"/>
                        <a:t> </a:t>
                      </a:r>
                      <a:r>
                        <a:rPr lang="he-IL" sz="1200" dirty="0" err="1"/>
                        <a:t>חקליתא</a:t>
                      </a:r>
                      <a:endParaRPr lang="he-IL"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he-IL" sz="1200" dirty="0">
                          <a:solidFill>
                            <a:schemeClr val="tx1"/>
                          </a:solidFill>
                        </a:rPr>
                        <a:t>√</a:t>
                      </a:r>
                      <a:endParaRPr lang="he-IL"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he-IL" sz="1200" dirty="0">
                          <a:solidFill>
                            <a:schemeClr val="tx1"/>
                          </a:solidFill>
                        </a:rPr>
                        <a:t>√</a:t>
                      </a:r>
                      <a:endParaRPr lang="he-IL"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93640798"/>
                  </a:ext>
                </a:extLst>
              </a:tr>
            </a:tbl>
          </a:graphicData>
        </a:graphic>
      </p:graphicFrame>
      <p:sp>
        <p:nvSpPr>
          <p:cNvPr id="11" name="הסבר מלבני מעוגל 6">
            <a:extLst>
              <a:ext uri="{FF2B5EF4-FFF2-40B4-BE49-F238E27FC236}">
                <a16:creationId xmlns:a16="http://schemas.microsoft.com/office/drawing/2014/main" id="{4A74B840-6D28-4EBE-9FC4-1B77FA10B6FF}"/>
              </a:ext>
            </a:extLst>
          </p:cNvPr>
          <p:cNvSpPr/>
          <p:nvPr/>
        </p:nvSpPr>
        <p:spPr>
          <a:xfrm>
            <a:off x="2771800" y="128883"/>
            <a:ext cx="3061660" cy="707829"/>
          </a:xfrm>
          <a:prstGeom prst="wedgeRoundRectCallout">
            <a:avLst>
              <a:gd name="adj1" fmla="val 57681"/>
              <a:gd name="adj2" fmla="val -42361"/>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nSpc>
                <a:spcPct val="120000"/>
              </a:lnSpc>
            </a:pPr>
            <a:r>
              <a:rPr lang="he-IL" sz="1500" dirty="0">
                <a:solidFill>
                  <a:prstClr val="black"/>
                </a:solidFill>
              </a:rPr>
              <a:t>משנה יא ע"א: </a:t>
            </a:r>
          </a:p>
          <a:p>
            <a:pPr>
              <a:lnSpc>
                <a:spcPct val="120000"/>
              </a:lnSpc>
            </a:pPr>
            <a:endParaRPr lang="he-IL" sz="100" dirty="0">
              <a:solidFill>
                <a:srgbClr val="F79646">
                  <a:lumMod val="50000"/>
                </a:srgbClr>
              </a:solidFill>
            </a:endParaRPr>
          </a:p>
          <a:p>
            <a:pPr>
              <a:lnSpc>
                <a:spcPct val="120000"/>
              </a:lnSpc>
            </a:pPr>
            <a:r>
              <a:rPr lang="he-IL" sz="1500" dirty="0">
                <a:solidFill>
                  <a:srgbClr val="F79646">
                    <a:lumMod val="50000"/>
                  </a:srgbClr>
                </a:solidFill>
              </a:rPr>
              <a:t>ולא יפלה את כליו ולא יקרא לאור הנר. </a:t>
            </a:r>
          </a:p>
        </p:txBody>
      </p:sp>
      <p:sp>
        <p:nvSpPr>
          <p:cNvPr id="12" name="הסבר מלבני מעוגל 6">
            <a:extLst>
              <a:ext uri="{FF2B5EF4-FFF2-40B4-BE49-F238E27FC236}">
                <a16:creationId xmlns:a16="http://schemas.microsoft.com/office/drawing/2014/main" id="{D461BE18-47D5-44A6-AB86-32400C668656}"/>
              </a:ext>
            </a:extLst>
          </p:cNvPr>
          <p:cNvSpPr/>
          <p:nvPr/>
        </p:nvSpPr>
        <p:spPr>
          <a:xfrm>
            <a:off x="1043608" y="2505147"/>
            <a:ext cx="4429812" cy="1211885"/>
          </a:xfrm>
          <a:prstGeom prst="wedgeRoundRectCallout">
            <a:avLst>
              <a:gd name="adj1" fmla="val 56838"/>
              <a:gd name="adj2" fmla="val -46211"/>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nSpc>
                <a:spcPct val="120000"/>
              </a:lnSpc>
            </a:pPr>
            <a:r>
              <a:rPr lang="he-IL" sz="1400" dirty="0" err="1">
                <a:solidFill>
                  <a:prstClr val="black"/>
                </a:solidFill>
              </a:rPr>
              <a:t>תוס</a:t>
            </a:r>
            <a:r>
              <a:rPr lang="he-IL" sz="1400" dirty="0">
                <a:solidFill>
                  <a:prstClr val="black"/>
                </a:solidFill>
              </a:rPr>
              <a:t>':</a:t>
            </a:r>
          </a:p>
          <a:p>
            <a:pPr lvl="0">
              <a:lnSpc>
                <a:spcPct val="120000"/>
              </a:lnSpc>
            </a:pPr>
            <a:r>
              <a:rPr lang="he-IL" sz="1400" dirty="0">
                <a:solidFill>
                  <a:prstClr val="black"/>
                </a:solidFill>
              </a:rPr>
              <a:t>מי </a:t>
            </a:r>
            <a:r>
              <a:rPr lang="he-IL" sz="1400" dirty="0" err="1">
                <a:solidFill>
                  <a:prstClr val="black"/>
                </a:solidFill>
              </a:rPr>
              <a:t>אלימא</a:t>
            </a:r>
            <a:r>
              <a:rPr lang="he-IL" sz="1400" dirty="0">
                <a:solidFill>
                  <a:prstClr val="black"/>
                </a:solidFill>
              </a:rPr>
              <a:t> </a:t>
            </a:r>
            <a:r>
              <a:rPr lang="he-IL" sz="1400" dirty="0" err="1">
                <a:solidFill>
                  <a:prstClr val="black"/>
                </a:solidFill>
              </a:rPr>
              <a:t>ממתניתין</a:t>
            </a:r>
            <a:r>
              <a:rPr lang="he-IL" sz="1400" dirty="0">
                <a:solidFill>
                  <a:prstClr val="black"/>
                </a:solidFill>
              </a:rPr>
              <a:t>. והפושט </a:t>
            </a:r>
            <a:r>
              <a:rPr lang="he-IL" sz="1400" dirty="0" err="1">
                <a:solidFill>
                  <a:prstClr val="black"/>
                </a:solidFill>
              </a:rPr>
              <a:t>ס''ד</a:t>
            </a:r>
            <a:r>
              <a:rPr lang="he-IL" sz="1400" dirty="0">
                <a:solidFill>
                  <a:prstClr val="black"/>
                </a:solidFill>
              </a:rPr>
              <a:t> </a:t>
            </a:r>
            <a:r>
              <a:rPr lang="he-IL" sz="1400" dirty="0" err="1">
                <a:solidFill>
                  <a:prstClr val="black"/>
                </a:solidFill>
              </a:rPr>
              <a:t>דברייתא</a:t>
            </a:r>
            <a:r>
              <a:rPr lang="he-IL" sz="1400" dirty="0">
                <a:solidFill>
                  <a:prstClr val="black"/>
                </a:solidFill>
              </a:rPr>
              <a:t> דרכה לפרש טפי </a:t>
            </a:r>
            <a:r>
              <a:rPr lang="he-IL" sz="1400" dirty="0" err="1">
                <a:solidFill>
                  <a:prstClr val="black"/>
                </a:solidFill>
              </a:rPr>
              <a:t>ממתניתין</a:t>
            </a:r>
            <a:r>
              <a:rPr lang="he-IL" sz="1400" dirty="0">
                <a:solidFill>
                  <a:prstClr val="black"/>
                </a:solidFill>
              </a:rPr>
              <a:t> ועוד </a:t>
            </a:r>
            <a:r>
              <a:rPr lang="he-IL" sz="1400" dirty="0" err="1">
                <a:solidFill>
                  <a:prstClr val="black"/>
                </a:solidFill>
              </a:rPr>
              <a:t>דבברייתא</a:t>
            </a:r>
            <a:r>
              <a:rPr lang="he-IL" sz="1400" dirty="0">
                <a:solidFill>
                  <a:prstClr val="black"/>
                </a:solidFill>
              </a:rPr>
              <a:t> </a:t>
            </a:r>
            <a:r>
              <a:rPr lang="he-IL" sz="1400" dirty="0" err="1">
                <a:solidFill>
                  <a:prstClr val="black"/>
                </a:solidFill>
              </a:rPr>
              <a:t>קתני</a:t>
            </a:r>
            <a:r>
              <a:rPr lang="he-IL" sz="1400" dirty="0">
                <a:solidFill>
                  <a:prstClr val="black"/>
                </a:solidFill>
              </a:rPr>
              <a:t> אין פולין ואין קורין משמע טפי </a:t>
            </a:r>
            <a:r>
              <a:rPr lang="he-IL" sz="1400" dirty="0" err="1">
                <a:solidFill>
                  <a:prstClr val="black"/>
                </a:solidFill>
              </a:rPr>
              <a:t>דקאי</a:t>
            </a:r>
            <a:r>
              <a:rPr lang="he-IL" sz="1400" dirty="0">
                <a:solidFill>
                  <a:prstClr val="black"/>
                </a:solidFill>
              </a:rPr>
              <a:t> לאור הנר </a:t>
            </a:r>
            <a:r>
              <a:rPr lang="he-IL" sz="1400" dirty="0" err="1">
                <a:solidFill>
                  <a:prstClr val="black"/>
                </a:solidFill>
              </a:rPr>
              <a:t>אתרוייהו</a:t>
            </a:r>
            <a:r>
              <a:rPr lang="he-IL" sz="1400" dirty="0">
                <a:solidFill>
                  <a:prstClr val="black"/>
                </a:solidFill>
              </a:rPr>
              <a:t> </a:t>
            </a:r>
            <a:r>
              <a:rPr lang="he-IL" sz="1400" dirty="0" err="1">
                <a:solidFill>
                  <a:prstClr val="black"/>
                </a:solidFill>
              </a:rPr>
              <a:t>מבמתני</a:t>
            </a:r>
            <a:r>
              <a:rPr lang="he-IL" sz="1400" dirty="0">
                <a:solidFill>
                  <a:prstClr val="black"/>
                </a:solidFill>
              </a:rPr>
              <a:t>' </a:t>
            </a:r>
            <a:r>
              <a:rPr lang="he-IL" sz="1400" dirty="0" err="1">
                <a:solidFill>
                  <a:prstClr val="black"/>
                </a:solidFill>
              </a:rPr>
              <a:t>דקתני</a:t>
            </a:r>
            <a:r>
              <a:rPr lang="he-IL" sz="1400" dirty="0">
                <a:solidFill>
                  <a:prstClr val="black"/>
                </a:solidFill>
              </a:rPr>
              <a:t> ולא יפלה את כליו:</a:t>
            </a:r>
            <a:endParaRPr lang="he-IL" sz="1400" dirty="0">
              <a:solidFill>
                <a:srgbClr val="F79646">
                  <a:lumMod val="50000"/>
                </a:srgbClr>
              </a:solidFill>
            </a:endParaRPr>
          </a:p>
        </p:txBody>
      </p:sp>
    </p:spTree>
    <p:extLst>
      <p:ext uri="{BB962C8B-B14F-4D97-AF65-F5344CB8AC3E}">
        <p14:creationId xmlns:p14="http://schemas.microsoft.com/office/powerpoint/2010/main" val="413647986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right)">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4" name="TextBox 3"/>
          <p:cNvSpPr txBox="1"/>
          <p:nvPr/>
        </p:nvSpPr>
        <p:spPr>
          <a:xfrm>
            <a:off x="154159" y="898231"/>
            <a:ext cx="8496944" cy="4094262"/>
          </a:xfrm>
          <a:prstGeom prst="rect">
            <a:avLst/>
          </a:prstGeom>
          <a:noFill/>
        </p:spPr>
        <p:txBody>
          <a:bodyPr wrap="square" rtlCol="1">
            <a:spAutoFit/>
          </a:bodyPr>
          <a:lstStyle/>
          <a:p>
            <a:pPr>
              <a:lnSpc>
                <a:spcPct val="120000"/>
              </a:lnSpc>
            </a:pPr>
            <a:r>
              <a:rPr lang="he-IL" sz="1600" dirty="0"/>
              <a:t>ת"ר: </a:t>
            </a:r>
          </a:p>
          <a:p>
            <a:pPr>
              <a:lnSpc>
                <a:spcPct val="120000"/>
              </a:lnSpc>
            </a:pPr>
            <a:r>
              <a:rPr lang="he-IL" sz="1600" dirty="0">
                <a:solidFill>
                  <a:srgbClr val="F79646">
                    <a:lumMod val="50000"/>
                  </a:srgbClr>
                </a:solidFill>
              </a:rPr>
              <a:t>אין פולין ברה"ר מפני הכבוד.</a:t>
            </a:r>
          </a:p>
          <a:p>
            <a:pPr>
              <a:lnSpc>
                <a:spcPct val="120000"/>
              </a:lnSpc>
            </a:pPr>
            <a:r>
              <a:rPr lang="he-IL" sz="1600" dirty="0">
                <a:solidFill>
                  <a:srgbClr val="F79646">
                    <a:lumMod val="50000"/>
                  </a:srgbClr>
                </a:solidFill>
              </a:rPr>
              <a:t>כיוצא בו אמר (רב) יהודה ואמרי לה רבי נחמיה: אין </a:t>
            </a:r>
            <a:r>
              <a:rPr lang="he-IL" sz="1600" dirty="0" err="1">
                <a:solidFill>
                  <a:srgbClr val="F79646">
                    <a:lumMod val="50000"/>
                  </a:srgbClr>
                </a:solidFill>
              </a:rPr>
              <a:t>עושין</a:t>
            </a:r>
            <a:r>
              <a:rPr lang="he-IL" sz="1600" dirty="0">
                <a:solidFill>
                  <a:srgbClr val="F79646">
                    <a:lumMod val="50000"/>
                  </a:srgbClr>
                </a:solidFill>
              </a:rPr>
              <a:t> </a:t>
            </a:r>
            <a:r>
              <a:rPr lang="he-IL" sz="1600" dirty="0" err="1">
                <a:solidFill>
                  <a:srgbClr val="F79646">
                    <a:lumMod val="50000"/>
                  </a:srgbClr>
                </a:solidFill>
              </a:rPr>
              <a:t>אפיקטויזין</a:t>
            </a:r>
            <a:r>
              <a:rPr lang="he-IL" sz="1600" dirty="0">
                <a:solidFill>
                  <a:srgbClr val="F79646">
                    <a:lumMod val="50000"/>
                  </a:srgbClr>
                </a:solidFill>
              </a:rPr>
              <a:t> ברה"ר מפני הכבוד. </a:t>
            </a:r>
          </a:p>
          <a:p>
            <a:pPr>
              <a:lnSpc>
                <a:spcPct val="120000"/>
              </a:lnSpc>
            </a:pPr>
            <a:endParaRPr lang="he-IL" sz="1400" dirty="0"/>
          </a:p>
          <a:p>
            <a:pPr>
              <a:lnSpc>
                <a:spcPct val="120000"/>
              </a:lnSpc>
            </a:pPr>
            <a:r>
              <a:rPr lang="he-IL" sz="1600" dirty="0"/>
              <a:t>ת"ר: </a:t>
            </a:r>
          </a:p>
          <a:p>
            <a:pPr>
              <a:lnSpc>
                <a:spcPct val="120000"/>
              </a:lnSpc>
            </a:pPr>
            <a:r>
              <a:rPr lang="he-IL" sz="1600" dirty="0">
                <a:solidFill>
                  <a:srgbClr val="F79646">
                    <a:lumMod val="50000"/>
                  </a:srgbClr>
                </a:solidFill>
              </a:rPr>
              <a:t>המפלה את כליו - מולל וזורק, ובלבד שלא יהרוג. </a:t>
            </a:r>
          </a:p>
          <a:p>
            <a:pPr>
              <a:lnSpc>
                <a:spcPct val="120000"/>
              </a:lnSpc>
            </a:pPr>
            <a:r>
              <a:rPr lang="he-IL" sz="1600" dirty="0">
                <a:solidFill>
                  <a:srgbClr val="F79646">
                    <a:lumMod val="50000"/>
                  </a:srgbClr>
                </a:solidFill>
              </a:rPr>
              <a:t>אבא שאול אומר: נוטל וזורק, ובלבד שלא ימלול.</a:t>
            </a:r>
          </a:p>
          <a:p>
            <a:pPr>
              <a:lnSpc>
                <a:spcPct val="120000"/>
              </a:lnSpc>
            </a:pPr>
            <a:endParaRPr lang="he-IL" sz="700" dirty="0"/>
          </a:p>
          <a:p>
            <a:pPr>
              <a:lnSpc>
                <a:spcPct val="120000"/>
              </a:lnSpc>
            </a:pPr>
            <a:r>
              <a:rPr lang="he-IL" sz="1600" dirty="0"/>
              <a:t>אמר רב </a:t>
            </a:r>
            <a:r>
              <a:rPr lang="he-IL" sz="1600" dirty="0" err="1"/>
              <a:t>הונא</a:t>
            </a:r>
            <a:r>
              <a:rPr lang="he-IL" sz="1600" dirty="0"/>
              <a:t>: הלכה מולל וזורק, וזהו כבודו, ואפי' בחול. </a:t>
            </a:r>
          </a:p>
          <a:p>
            <a:pPr>
              <a:lnSpc>
                <a:spcPct val="120000"/>
              </a:lnSpc>
            </a:pPr>
            <a:endParaRPr lang="he-IL" sz="700" dirty="0"/>
          </a:p>
          <a:p>
            <a:pPr>
              <a:lnSpc>
                <a:spcPct val="120000"/>
              </a:lnSpc>
            </a:pPr>
            <a:r>
              <a:rPr lang="he-IL" sz="1600" dirty="0"/>
              <a:t>רבה מקטע להו,</a:t>
            </a:r>
          </a:p>
          <a:p>
            <a:pPr>
              <a:lnSpc>
                <a:spcPct val="120000"/>
              </a:lnSpc>
            </a:pPr>
            <a:r>
              <a:rPr lang="he-IL" sz="1600" dirty="0"/>
              <a:t>ורב ששת מקטע להו, </a:t>
            </a:r>
          </a:p>
          <a:p>
            <a:pPr>
              <a:lnSpc>
                <a:spcPct val="120000"/>
              </a:lnSpc>
            </a:pPr>
            <a:r>
              <a:rPr lang="he-IL" sz="1600" dirty="0"/>
              <a:t>רבא שדי להו לקנא דמיא, </a:t>
            </a:r>
          </a:p>
          <a:p>
            <a:pPr>
              <a:lnSpc>
                <a:spcPct val="120000"/>
              </a:lnSpc>
            </a:pPr>
            <a:r>
              <a:rPr lang="he-IL" sz="1600" dirty="0"/>
              <a:t>אמר להו רב נחמן </a:t>
            </a:r>
            <a:r>
              <a:rPr lang="he-IL" sz="1600" dirty="0" err="1"/>
              <a:t>לבנתיה</a:t>
            </a:r>
            <a:r>
              <a:rPr lang="he-IL" sz="1600" dirty="0"/>
              <a:t>: </a:t>
            </a:r>
            <a:r>
              <a:rPr lang="he-IL" sz="1600" dirty="0" err="1"/>
              <a:t>קטולין</a:t>
            </a:r>
            <a:r>
              <a:rPr lang="he-IL" sz="1600" dirty="0"/>
              <a:t> </a:t>
            </a:r>
            <a:r>
              <a:rPr lang="he-IL" sz="1600" dirty="0" err="1"/>
              <a:t>ואשמעינן</a:t>
            </a:r>
            <a:r>
              <a:rPr lang="he-IL" sz="1600" dirty="0"/>
              <a:t> לי </a:t>
            </a:r>
            <a:r>
              <a:rPr lang="he-IL" sz="1600" dirty="0" err="1"/>
              <a:t>קלא</a:t>
            </a:r>
            <a:r>
              <a:rPr lang="he-IL" sz="1600" dirty="0"/>
              <a:t> </a:t>
            </a:r>
            <a:r>
              <a:rPr lang="he-IL" sz="1600" dirty="0" err="1"/>
              <a:t>דסנוותי</a:t>
            </a:r>
            <a:r>
              <a:rPr lang="he-IL" sz="1600" dirty="0"/>
              <a:t>. </a:t>
            </a:r>
          </a:p>
          <a:p>
            <a:pPr>
              <a:lnSpc>
                <a:spcPct val="120000"/>
              </a:lnSpc>
            </a:pPr>
            <a:endParaRPr lang="he-IL" sz="1400" dirty="0"/>
          </a:p>
        </p:txBody>
      </p:sp>
      <p:sp>
        <p:nvSpPr>
          <p:cNvPr id="5" name="TextBox 4"/>
          <p:cNvSpPr txBox="1"/>
          <p:nvPr/>
        </p:nvSpPr>
        <p:spPr>
          <a:xfrm>
            <a:off x="-180528" y="35330"/>
            <a:ext cx="1656184" cy="369332"/>
          </a:xfrm>
          <a:prstGeom prst="rect">
            <a:avLst/>
          </a:prstGeom>
          <a:noFill/>
        </p:spPr>
        <p:txBody>
          <a:bodyPr wrap="square" rtlCol="1">
            <a:spAutoFit/>
          </a:bodyPr>
          <a:lstStyle/>
          <a:p>
            <a:r>
              <a:rPr lang="he-IL" b="1" dirty="0">
                <a:solidFill>
                  <a:schemeClr val="bg1">
                    <a:lumMod val="50000"/>
                  </a:schemeClr>
                </a:solidFill>
              </a:rPr>
              <a:t>דף </a:t>
            </a:r>
            <a:r>
              <a:rPr lang="he-IL" b="1" dirty="0" err="1">
                <a:solidFill>
                  <a:schemeClr val="bg1">
                    <a:lumMod val="50000"/>
                  </a:schemeClr>
                </a:solidFill>
              </a:rPr>
              <a:t>יב</a:t>
            </a:r>
            <a:r>
              <a:rPr lang="he-IL" b="1" dirty="0">
                <a:solidFill>
                  <a:schemeClr val="bg1">
                    <a:lumMod val="50000"/>
                  </a:schemeClr>
                </a:solidFill>
              </a:rPr>
              <a:t> עמוד א</a:t>
            </a:r>
          </a:p>
        </p:txBody>
      </p:sp>
      <p:sp>
        <p:nvSpPr>
          <p:cNvPr id="7" name="הסבר מלבני מעוגל 6">
            <a:extLst>
              <a:ext uri="{FF2B5EF4-FFF2-40B4-BE49-F238E27FC236}">
                <a16:creationId xmlns:a16="http://schemas.microsoft.com/office/drawing/2014/main" id="{318A0DAD-CB35-4DAA-A2D0-B6DB23F4613A}"/>
              </a:ext>
            </a:extLst>
          </p:cNvPr>
          <p:cNvSpPr/>
          <p:nvPr/>
        </p:nvSpPr>
        <p:spPr>
          <a:xfrm>
            <a:off x="5633458" y="166207"/>
            <a:ext cx="3024336" cy="704031"/>
          </a:xfrm>
          <a:prstGeom prst="wedgeRoundRectCallout">
            <a:avLst>
              <a:gd name="adj1" fmla="val 54287"/>
              <a:gd name="adj2" fmla="val -43963"/>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nSpc>
                <a:spcPct val="120000"/>
              </a:lnSpc>
            </a:pPr>
            <a:r>
              <a:rPr lang="he-IL" sz="1500" dirty="0">
                <a:solidFill>
                  <a:prstClr val="black"/>
                </a:solidFill>
              </a:rPr>
              <a:t>משנה יא ע"א: </a:t>
            </a:r>
          </a:p>
          <a:p>
            <a:pPr>
              <a:lnSpc>
                <a:spcPct val="120000"/>
              </a:lnSpc>
            </a:pPr>
            <a:endParaRPr lang="he-IL" sz="100" dirty="0">
              <a:solidFill>
                <a:srgbClr val="F79646">
                  <a:lumMod val="50000"/>
                </a:srgbClr>
              </a:solidFill>
            </a:endParaRPr>
          </a:p>
          <a:p>
            <a:pPr>
              <a:lnSpc>
                <a:spcPct val="120000"/>
              </a:lnSpc>
            </a:pPr>
            <a:r>
              <a:rPr lang="he-IL" sz="1500" dirty="0">
                <a:solidFill>
                  <a:srgbClr val="F79646">
                    <a:lumMod val="50000"/>
                  </a:srgbClr>
                </a:solidFill>
              </a:rPr>
              <a:t>ולא יפלה את כליו ולא יקרא לאור הנר. </a:t>
            </a:r>
          </a:p>
        </p:txBody>
      </p:sp>
      <p:pic>
        <p:nvPicPr>
          <p:cNvPr id="3" name="תמונה 2">
            <a:extLst>
              <a:ext uri="{FF2B5EF4-FFF2-40B4-BE49-F238E27FC236}">
                <a16:creationId xmlns:a16="http://schemas.microsoft.com/office/drawing/2014/main" id="{6AB6E02D-9488-4231-8751-D7514A7DDCB4}"/>
              </a:ext>
            </a:extLst>
          </p:cNvPr>
          <p:cNvPicPr>
            <a:picLocks noChangeAspect="1"/>
          </p:cNvPicPr>
          <p:nvPr/>
        </p:nvPicPr>
        <p:blipFill>
          <a:blip r:embed="rId4"/>
          <a:stretch>
            <a:fillRect/>
          </a:stretch>
        </p:blipFill>
        <p:spPr>
          <a:xfrm>
            <a:off x="1670648" y="44624"/>
            <a:ext cx="7212501" cy="6776347"/>
          </a:xfrm>
          <a:prstGeom prst="rect">
            <a:avLst/>
          </a:prstGeom>
        </p:spPr>
      </p:pic>
    </p:spTree>
    <p:extLst>
      <p:ext uri="{BB962C8B-B14F-4D97-AF65-F5344CB8AC3E}">
        <p14:creationId xmlns:p14="http://schemas.microsoft.com/office/powerpoint/2010/main" val="1833921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righ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4" name="TextBox 3"/>
          <p:cNvSpPr txBox="1"/>
          <p:nvPr/>
        </p:nvSpPr>
        <p:spPr>
          <a:xfrm>
            <a:off x="154159" y="898231"/>
            <a:ext cx="8496944" cy="5438925"/>
          </a:xfrm>
          <a:prstGeom prst="rect">
            <a:avLst/>
          </a:prstGeom>
          <a:noFill/>
        </p:spPr>
        <p:txBody>
          <a:bodyPr wrap="square" rtlCol="1">
            <a:spAutoFit/>
          </a:bodyPr>
          <a:lstStyle/>
          <a:p>
            <a:pPr>
              <a:lnSpc>
                <a:spcPct val="120000"/>
              </a:lnSpc>
            </a:pPr>
            <a:r>
              <a:rPr lang="he-IL" sz="1600" dirty="0"/>
              <a:t>ת"ר: </a:t>
            </a:r>
          </a:p>
          <a:p>
            <a:pPr>
              <a:lnSpc>
                <a:spcPct val="120000"/>
              </a:lnSpc>
            </a:pPr>
            <a:r>
              <a:rPr lang="he-IL" sz="1600" dirty="0">
                <a:solidFill>
                  <a:srgbClr val="F79646">
                    <a:lumMod val="50000"/>
                  </a:srgbClr>
                </a:solidFill>
              </a:rPr>
              <a:t>אין פולין ברה"ר מפני הכבוד.</a:t>
            </a:r>
          </a:p>
          <a:p>
            <a:pPr>
              <a:lnSpc>
                <a:spcPct val="120000"/>
              </a:lnSpc>
            </a:pPr>
            <a:r>
              <a:rPr lang="he-IL" sz="1600" dirty="0">
                <a:solidFill>
                  <a:srgbClr val="F79646">
                    <a:lumMod val="50000"/>
                  </a:srgbClr>
                </a:solidFill>
              </a:rPr>
              <a:t>כיוצא בו אמר (רב) יהודה ואמרי לה רבי נחמיה: אין </a:t>
            </a:r>
            <a:r>
              <a:rPr lang="he-IL" sz="1600" dirty="0" err="1">
                <a:solidFill>
                  <a:srgbClr val="F79646">
                    <a:lumMod val="50000"/>
                  </a:srgbClr>
                </a:solidFill>
              </a:rPr>
              <a:t>עושין</a:t>
            </a:r>
            <a:r>
              <a:rPr lang="he-IL" sz="1600" dirty="0">
                <a:solidFill>
                  <a:srgbClr val="F79646">
                    <a:lumMod val="50000"/>
                  </a:srgbClr>
                </a:solidFill>
              </a:rPr>
              <a:t> </a:t>
            </a:r>
            <a:r>
              <a:rPr lang="he-IL" sz="1600" dirty="0" err="1">
                <a:solidFill>
                  <a:srgbClr val="F79646">
                    <a:lumMod val="50000"/>
                  </a:srgbClr>
                </a:solidFill>
              </a:rPr>
              <a:t>אפיקטויזין</a:t>
            </a:r>
            <a:r>
              <a:rPr lang="he-IL" sz="1600" dirty="0">
                <a:solidFill>
                  <a:srgbClr val="F79646">
                    <a:lumMod val="50000"/>
                  </a:srgbClr>
                </a:solidFill>
              </a:rPr>
              <a:t> ברה"ר מפני הכבוד. </a:t>
            </a:r>
          </a:p>
          <a:p>
            <a:pPr>
              <a:lnSpc>
                <a:spcPct val="120000"/>
              </a:lnSpc>
            </a:pPr>
            <a:endParaRPr lang="he-IL" sz="1400" dirty="0"/>
          </a:p>
          <a:p>
            <a:pPr>
              <a:lnSpc>
                <a:spcPct val="120000"/>
              </a:lnSpc>
            </a:pPr>
            <a:r>
              <a:rPr lang="he-IL" sz="1600" dirty="0"/>
              <a:t>ת"ר: </a:t>
            </a:r>
          </a:p>
          <a:p>
            <a:pPr>
              <a:lnSpc>
                <a:spcPct val="120000"/>
              </a:lnSpc>
            </a:pPr>
            <a:r>
              <a:rPr lang="he-IL" sz="1600" dirty="0">
                <a:solidFill>
                  <a:srgbClr val="F79646">
                    <a:lumMod val="50000"/>
                  </a:srgbClr>
                </a:solidFill>
              </a:rPr>
              <a:t>המפלה את כליו - מולל וזורק, ובלבד שלא יהרוג. </a:t>
            </a:r>
          </a:p>
          <a:p>
            <a:pPr>
              <a:lnSpc>
                <a:spcPct val="120000"/>
              </a:lnSpc>
            </a:pPr>
            <a:r>
              <a:rPr lang="he-IL" sz="1600" dirty="0">
                <a:solidFill>
                  <a:srgbClr val="F79646">
                    <a:lumMod val="50000"/>
                  </a:srgbClr>
                </a:solidFill>
              </a:rPr>
              <a:t>אבא שאול אומר: נוטל וזורק, ובלבד שלא ימלול.</a:t>
            </a:r>
          </a:p>
          <a:p>
            <a:pPr>
              <a:lnSpc>
                <a:spcPct val="120000"/>
              </a:lnSpc>
            </a:pPr>
            <a:endParaRPr lang="he-IL" sz="700" dirty="0"/>
          </a:p>
          <a:p>
            <a:pPr>
              <a:lnSpc>
                <a:spcPct val="120000"/>
              </a:lnSpc>
            </a:pPr>
            <a:r>
              <a:rPr lang="he-IL" sz="1600" dirty="0"/>
              <a:t>אמר רב </a:t>
            </a:r>
            <a:r>
              <a:rPr lang="he-IL" sz="1600" dirty="0" err="1"/>
              <a:t>הונא</a:t>
            </a:r>
            <a:r>
              <a:rPr lang="he-IL" sz="1600" dirty="0"/>
              <a:t>: הלכה מולל וזורק, וזהו כבודו, ואפי' בחול. </a:t>
            </a:r>
          </a:p>
          <a:p>
            <a:pPr>
              <a:lnSpc>
                <a:spcPct val="120000"/>
              </a:lnSpc>
            </a:pPr>
            <a:endParaRPr lang="he-IL" sz="700" dirty="0"/>
          </a:p>
          <a:p>
            <a:pPr>
              <a:lnSpc>
                <a:spcPct val="120000"/>
              </a:lnSpc>
            </a:pPr>
            <a:r>
              <a:rPr lang="he-IL" sz="1600" dirty="0"/>
              <a:t>רבה מקטע להו,</a:t>
            </a:r>
          </a:p>
          <a:p>
            <a:pPr>
              <a:lnSpc>
                <a:spcPct val="120000"/>
              </a:lnSpc>
            </a:pPr>
            <a:r>
              <a:rPr lang="he-IL" sz="1600" dirty="0"/>
              <a:t>ורב ששת מקטע להו, </a:t>
            </a:r>
          </a:p>
          <a:p>
            <a:pPr>
              <a:lnSpc>
                <a:spcPct val="120000"/>
              </a:lnSpc>
            </a:pPr>
            <a:r>
              <a:rPr lang="he-IL" sz="1600" dirty="0"/>
              <a:t>רבא שדי להו לקנא דמיא, </a:t>
            </a:r>
          </a:p>
          <a:p>
            <a:pPr>
              <a:lnSpc>
                <a:spcPct val="120000"/>
              </a:lnSpc>
            </a:pPr>
            <a:r>
              <a:rPr lang="he-IL" sz="1600" dirty="0"/>
              <a:t>אמר להו רב נחמן </a:t>
            </a:r>
            <a:r>
              <a:rPr lang="he-IL" sz="1600" dirty="0" err="1"/>
              <a:t>לבנתיה</a:t>
            </a:r>
            <a:r>
              <a:rPr lang="he-IL" sz="1600" dirty="0"/>
              <a:t>: </a:t>
            </a:r>
            <a:r>
              <a:rPr lang="he-IL" sz="1600" dirty="0" err="1"/>
              <a:t>קטולין</a:t>
            </a:r>
            <a:r>
              <a:rPr lang="he-IL" sz="1600" dirty="0"/>
              <a:t> </a:t>
            </a:r>
            <a:r>
              <a:rPr lang="he-IL" sz="1600" dirty="0" err="1"/>
              <a:t>ואשמעינן</a:t>
            </a:r>
            <a:r>
              <a:rPr lang="he-IL" sz="1600" dirty="0"/>
              <a:t> לי </a:t>
            </a:r>
            <a:r>
              <a:rPr lang="he-IL" sz="1600" dirty="0" err="1"/>
              <a:t>קלא</a:t>
            </a:r>
            <a:r>
              <a:rPr lang="he-IL" sz="1600" dirty="0"/>
              <a:t> </a:t>
            </a:r>
            <a:r>
              <a:rPr lang="he-IL" sz="1600" dirty="0" err="1"/>
              <a:t>דסנוותי</a:t>
            </a:r>
            <a:r>
              <a:rPr lang="he-IL" sz="1600" dirty="0"/>
              <a:t>. </a:t>
            </a:r>
          </a:p>
          <a:p>
            <a:pPr>
              <a:lnSpc>
                <a:spcPct val="120000"/>
              </a:lnSpc>
            </a:pPr>
            <a:endParaRPr lang="he-IL" sz="1400" dirty="0"/>
          </a:p>
          <a:p>
            <a:pPr>
              <a:lnSpc>
                <a:spcPct val="120000"/>
              </a:lnSpc>
            </a:pPr>
            <a:r>
              <a:rPr lang="he-IL" sz="1600" dirty="0"/>
              <a:t>תניא: </a:t>
            </a:r>
          </a:p>
          <a:p>
            <a:pPr>
              <a:lnSpc>
                <a:spcPct val="120000"/>
              </a:lnSpc>
            </a:pPr>
            <a:r>
              <a:rPr lang="he-IL" sz="1600" dirty="0" err="1">
                <a:solidFill>
                  <a:srgbClr val="F79646">
                    <a:lumMod val="50000"/>
                  </a:srgbClr>
                </a:solidFill>
              </a:rPr>
              <a:t>רשב"א</a:t>
            </a:r>
            <a:r>
              <a:rPr lang="he-IL" sz="1600" dirty="0">
                <a:solidFill>
                  <a:srgbClr val="F79646">
                    <a:lumMod val="50000"/>
                  </a:srgbClr>
                </a:solidFill>
              </a:rPr>
              <a:t> אומר: אין </a:t>
            </a:r>
            <a:r>
              <a:rPr lang="he-IL" sz="1600" dirty="0" err="1">
                <a:solidFill>
                  <a:srgbClr val="F79646">
                    <a:lumMod val="50000"/>
                  </a:srgbClr>
                </a:solidFill>
              </a:rPr>
              <a:t>הורגין</a:t>
            </a:r>
            <a:r>
              <a:rPr lang="he-IL" sz="1600" dirty="0">
                <a:solidFill>
                  <a:srgbClr val="F79646">
                    <a:lumMod val="50000"/>
                  </a:srgbClr>
                </a:solidFill>
              </a:rPr>
              <a:t> את המאכולת בשבת - דברי ב"ש, וב"ה </a:t>
            </a:r>
            <a:r>
              <a:rPr lang="he-IL" sz="1600" dirty="0" err="1">
                <a:solidFill>
                  <a:srgbClr val="F79646">
                    <a:lumMod val="50000"/>
                  </a:srgbClr>
                </a:solidFill>
              </a:rPr>
              <a:t>מתירין</a:t>
            </a:r>
            <a:r>
              <a:rPr lang="he-IL" sz="1600" dirty="0">
                <a:solidFill>
                  <a:srgbClr val="F79646">
                    <a:lumMod val="50000"/>
                  </a:srgbClr>
                </a:solidFill>
              </a:rPr>
              <a:t>. </a:t>
            </a:r>
          </a:p>
          <a:p>
            <a:pPr>
              <a:lnSpc>
                <a:spcPct val="120000"/>
              </a:lnSpc>
            </a:pPr>
            <a:r>
              <a:rPr lang="he-IL" sz="1600" dirty="0">
                <a:solidFill>
                  <a:srgbClr val="F79646">
                    <a:lumMod val="50000"/>
                  </a:srgbClr>
                </a:solidFill>
              </a:rPr>
              <a:t>וכן היה </a:t>
            </a:r>
            <a:r>
              <a:rPr lang="he-IL" sz="1600" dirty="0" err="1">
                <a:solidFill>
                  <a:srgbClr val="F79646">
                    <a:lumMod val="50000"/>
                  </a:srgbClr>
                </a:solidFill>
              </a:rPr>
              <a:t>רשב"א</a:t>
            </a:r>
            <a:r>
              <a:rPr lang="he-IL" sz="1600" dirty="0">
                <a:solidFill>
                  <a:srgbClr val="F79646">
                    <a:lumMod val="50000"/>
                  </a:srgbClr>
                </a:solidFill>
              </a:rPr>
              <a:t> אומר משום </a:t>
            </a:r>
            <a:r>
              <a:rPr lang="he-IL" sz="1600" dirty="0" err="1">
                <a:solidFill>
                  <a:srgbClr val="F79646">
                    <a:lumMod val="50000"/>
                  </a:srgbClr>
                </a:solidFill>
              </a:rPr>
              <a:t>רשב"ג</a:t>
            </a:r>
            <a:r>
              <a:rPr lang="he-IL" sz="1600" dirty="0">
                <a:solidFill>
                  <a:srgbClr val="F79646">
                    <a:lumMod val="50000"/>
                  </a:srgbClr>
                </a:solidFill>
              </a:rPr>
              <a:t>: אין </a:t>
            </a:r>
            <a:r>
              <a:rPr lang="he-IL" sz="1600" dirty="0" err="1">
                <a:solidFill>
                  <a:srgbClr val="F79646">
                    <a:lumMod val="50000"/>
                  </a:srgbClr>
                </a:solidFill>
              </a:rPr>
              <a:t>משדכין</a:t>
            </a:r>
            <a:r>
              <a:rPr lang="he-IL" sz="1600" dirty="0">
                <a:solidFill>
                  <a:srgbClr val="F79646">
                    <a:lumMod val="50000"/>
                  </a:srgbClr>
                </a:solidFill>
              </a:rPr>
              <a:t> את התינוקות לארס, ולא את התינוק ללמדו ספר וללמדו אומנות, ואין </a:t>
            </a:r>
            <a:r>
              <a:rPr lang="he-IL" sz="1600" dirty="0" err="1">
                <a:solidFill>
                  <a:srgbClr val="F79646">
                    <a:lumMod val="50000"/>
                  </a:srgbClr>
                </a:solidFill>
              </a:rPr>
              <a:t>מנחמין</a:t>
            </a:r>
            <a:r>
              <a:rPr lang="he-IL" sz="1600" dirty="0">
                <a:solidFill>
                  <a:srgbClr val="F79646">
                    <a:lumMod val="50000"/>
                  </a:srgbClr>
                </a:solidFill>
              </a:rPr>
              <a:t> אבלים, ואין </a:t>
            </a:r>
            <a:r>
              <a:rPr lang="he-IL" sz="1600" dirty="0" err="1">
                <a:solidFill>
                  <a:srgbClr val="F79646">
                    <a:lumMod val="50000"/>
                  </a:srgbClr>
                </a:solidFill>
              </a:rPr>
              <a:t>מבקרין</a:t>
            </a:r>
            <a:r>
              <a:rPr lang="he-IL" sz="1600" dirty="0">
                <a:solidFill>
                  <a:srgbClr val="F79646">
                    <a:lumMod val="50000"/>
                  </a:srgbClr>
                </a:solidFill>
              </a:rPr>
              <a:t> חולין בשבת - דברי בית שמאי, וב"ה </a:t>
            </a:r>
            <a:r>
              <a:rPr lang="he-IL" sz="1600" dirty="0" err="1">
                <a:solidFill>
                  <a:srgbClr val="F79646">
                    <a:lumMod val="50000"/>
                  </a:srgbClr>
                </a:solidFill>
              </a:rPr>
              <a:t>מתירין</a:t>
            </a:r>
            <a:r>
              <a:rPr lang="he-IL" sz="1600" dirty="0">
                <a:solidFill>
                  <a:srgbClr val="F79646">
                    <a:lumMod val="50000"/>
                  </a:srgbClr>
                </a:solidFill>
              </a:rPr>
              <a:t>.</a:t>
            </a:r>
          </a:p>
        </p:txBody>
      </p:sp>
      <p:sp>
        <p:nvSpPr>
          <p:cNvPr id="5" name="TextBox 4"/>
          <p:cNvSpPr txBox="1"/>
          <p:nvPr/>
        </p:nvSpPr>
        <p:spPr>
          <a:xfrm>
            <a:off x="-180528" y="35330"/>
            <a:ext cx="1656184" cy="369332"/>
          </a:xfrm>
          <a:prstGeom prst="rect">
            <a:avLst/>
          </a:prstGeom>
          <a:noFill/>
        </p:spPr>
        <p:txBody>
          <a:bodyPr wrap="square" rtlCol="1">
            <a:spAutoFit/>
          </a:bodyPr>
          <a:lstStyle/>
          <a:p>
            <a:r>
              <a:rPr lang="he-IL" b="1" dirty="0">
                <a:solidFill>
                  <a:schemeClr val="bg1">
                    <a:lumMod val="50000"/>
                  </a:schemeClr>
                </a:solidFill>
              </a:rPr>
              <a:t>דף </a:t>
            </a:r>
            <a:r>
              <a:rPr lang="he-IL" b="1" dirty="0" err="1">
                <a:solidFill>
                  <a:schemeClr val="bg1">
                    <a:lumMod val="50000"/>
                  </a:schemeClr>
                </a:solidFill>
              </a:rPr>
              <a:t>יב</a:t>
            </a:r>
            <a:r>
              <a:rPr lang="he-IL" b="1" dirty="0">
                <a:solidFill>
                  <a:schemeClr val="bg1">
                    <a:lumMod val="50000"/>
                  </a:schemeClr>
                </a:solidFill>
              </a:rPr>
              <a:t> עמוד א</a:t>
            </a:r>
          </a:p>
        </p:txBody>
      </p:sp>
      <p:sp>
        <p:nvSpPr>
          <p:cNvPr id="7" name="הסבר מלבני מעוגל 6">
            <a:extLst>
              <a:ext uri="{FF2B5EF4-FFF2-40B4-BE49-F238E27FC236}">
                <a16:creationId xmlns:a16="http://schemas.microsoft.com/office/drawing/2014/main" id="{318A0DAD-CB35-4DAA-A2D0-B6DB23F4613A}"/>
              </a:ext>
            </a:extLst>
          </p:cNvPr>
          <p:cNvSpPr/>
          <p:nvPr/>
        </p:nvSpPr>
        <p:spPr>
          <a:xfrm>
            <a:off x="5633458" y="166207"/>
            <a:ext cx="3024336" cy="704031"/>
          </a:xfrm>
          <a:prstGeom prst="wedgeRoundRectCallout">
            <a:avLst>
              <a:gd name="adj1" fmla="val 54287"/>
              <a:gd name="adj2" fmla="val -43963"/>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nSpc>
                <a:spcPct val="120000"/>
              </a:lnSpc>
            </a:pPr>
            <a:r>
              <a:rPr lang="he-IL" sz="1500" dirty="0">
                <a:solidFill>
                  <a:prstClr val="black"/>
                </a:solidFill>
              </a:rPr>
              <a:t>משנה יא ע"א: </a:t>
            </a:r>
          </a:p>
          <a:p>
            <a:pPr>
              <a:lnSpc>
                <a:spcPct val="120000"/>
              </a:lnSpc>
            </a:pPr>
            <a:endParaRPr lang="he-IL" sz="100" dirty="0">
              <a:solidFill>
                <a:srgbClr val="F79646">
                  <a:lumMod val="50000"/>
                </a:srgbClr>
              </a:solidFill>
            </a:endParaRPr>
          </a:p>
          <a:p>
            <a:pPr>
              <a:lnSpc>
                <a:spcPct val="120000"/>
              </a:lnSpc>
            </a:pPr>
            <a:r>
              <a:rPr lang="he-IL" sz="1500" dirty="0">
                <a:solidFill>
                  <a:srgbClr val="F79646">
                    <a:lumMod val="50000"/>
                  </a:srgbClr>
                </a:solidFill>
              </a:rPr>
              <a:t>ולא יפלה את כליו ולא יקרא לאור הנר. </a:t>
            </a:r>
          </a:p>
        </p:txBody>
      </p:sp>
      <p:sp>
        <p:nvSpPr>
          <p:cNvPr id="11" name="חץ: שמאלה 10">
            <a:extLst>
              <a:ext uri="{FF2B5EF4-FFF2-40B4-BE49-F238E27FC236}">
                <a16:creationId xmlns:a16="http://schemas.microsoft.com/office/drawing/2014/main" id="{E7B64924-E039-4ED0-8142-002219479792}"/>
              </a:ext>
            </a:extLst>
          </p:cNvPr>
          <p:cNvSpPr/>
          <p:nvPr/>
        </p:nvSpPr>
        <p:spPr>
          <a:xfrm>
            <a:off x="611560" y="6070863"/>
            <a:ext cx="720080" cy="310465"/>
          </a:xfrm>
          <a:prstGeom prst="leftArrow">
            <a:avLst/>
          </a:prstGeom>
          <a:solidFill>
            <a:schemeClr val="accent1">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p>
        </p:txBody>
      </p:sp>
    </p:spTree>
    <p:extLst>
      <p:ext uri="{BB962C8B-B14F-4D97-AF65-F5344CB8AC3E}">
        <p14:creationId xmlns:p14="http://schemas.microsoft.com/office/powerpoint/2010/main" val="270991643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4">
                                            <p:txEl>
                                              <p:pRg st="15" end="15"/>
                                            </p:txEl>
                                          </p:spTgt>
                                        </p:tgtEl>
                                        <p:attrNameLst>
                                          <p:attrName>style.visibility</p:attrName>
                                        </p:attrNameLst>
                                      </p:cBhvr>
                                      <p:to>
                                        <p:strVal val="visible"/>
                                      </p:to>
                                    </p:set>
                                    <p:animEffect transition="in" filter="wipe(right)">
                                      <p:cBhvr>
                                        <p:cTn id="7" dur="500"/>
                                        <p:tgtEl>
                                          <p:spTgt spid="4">
                                            <p:txEl>
                                              <p:pRg st="15" end="15"/>
                                            </p:txEl>
                                          </p:spTgt>
                                        </p:tgtEl>
                                      </p:cBhvr>
                                    </p:animEffect>
                                  </p:childTnLst>
                                </p:cTn>
                              </p:par>
                              <p:par>
                                <p:cTn id="8" presetID="22" presetClass="entr" presetSubtype="2" fill="hold" nodeType="withEffect">
                                  <p:stCondLst>
                                    <p:cond delay="0"/>
                                  </p:stCondLst>
                                  <p:childTnLst>
                                    <p:set>
                                      <p:cBhvr>
                                        <p:cTn id="9" dur="1" fill="hold">
                                          <p:stCondLst>
                                            <p:cond delay="0"/>
                                          </p:stCondLst>
                                        </p:cTn>
                                        <p:tgtEl>
                                          <p:spTgt spid="4">
                                            <p:txEl>
                                              <p:pRg st="16" end="16"/>
                                            </p:txEl>
                                          </p:spTgt>
                                        </p:tgtEl>
                                        <p:attrNameLst>
                                          <p:attrName>style.visibility</p:attrName>
                                        </p:attrNameLst>
                                      </p:cBhvr>
                                      <p:to>
                                        <p:strVal val="visible"/>
                                      </p:to>
                                    </p:set>
                                    <p:animEffect transition="in" filter="wipe(right)">
                                      <p:cBhvr>
                                        <p:cTn id="10" dur="500"/>
                                        <p:tgtEl>
                                          <p:spTgt spid="4">
                                            <p:txEl>
                                              <p:pRg st="16" end="16"/>
                                            </p:txEl>
                                          </p:spTgt>
                                        </p:tgtEl>
                                      </p:cBhvr>
                                    </p:animEffect>
                                  </p:childTnLst>
                                </p:cTn>
                              </p:par>
                              <p:par>
                                <p:cTn id="11" presetID="22" presetClass="entr" presetSubtype="2" fill="hold" nodeType="withEffect">
                                  <p:stCondLst>
                                    <p:cond delay="0"/>
                                  </p:stCondLst>
                                  <p:childTnLst>
                                    <p:set>
                                      <p:cBhvr>
                                        <p:cTn id="12" dur="1" fill="hold">
                                          <p:stCondLst>
                                            <p:cond delay="0"/>
                                          </p:stCondLst>
                                        </p:cTn>
                                        <p:tgtEl>
                                          <p:spTgt spid="4">
                                            <p:txEl>
                                              <p:pRg st="17" end="17"/>
                                            </p:txEl>
                                          </p:spTgt>
                                        </p:tgtEl>
                                        <p:attrNameLst>
                                          <p:attrName>style.visibility</p:attrName>
                                        </p:attrNameLst>
                                      </p:cBhvr>
                                      <p:to>
                                        <p:strVal val="visible"/>
                                      </p:to>
                                    </p:set>
                                    <p:animEffect transition="in" filter="wipe(right)">
                                      <p:cBhvr>
                                        <p:cTn id="13" dur="500"/>
                                        <p:tgtEl>
                                          <p:spTgt spid="4">
                                            <p:txEl>
                                              <p:pRg st="17" end="17"/>
                                            </p:txEl>
                                          </p:spTgt>
                                        </p:tgtEl>
                                      </p:cBhvr>
                                    </p:animEffect>
                                  </p:childTnLst>
                                </p:cTn>
                              </p:par>
                              <p:par>
                                <p:cTn id="14" presetID="22" presetClass="entr" presetSubtype="2" fill="hold" grpId="0"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wipe(right)">
                                      <p:cBhvr>
                                        <p:cTn id="1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4" name="TextBox 3"/>
          <p:cNvSpPr txBox="1"/>
          <p:nvPr/>
        </p:nvSpPr>
        <p:spPr>
          <a:xfrm>
            <a:off x="-67145" y="-30024"/>
            <a:ext cx="9047655" cy="6844118"/>
          </a:xfrm>
          <a:prstGeom prst="rect">
            <a:avLst/>
          </a:prstGeom>
          <a:noFill/>
        </p:spPr>
        <p:txBody>
          <a:bodyPr wrap="square" rtlCol="1">
            <a:spAutoFit/>
          </a:bodyPr>
          <a:lstStyle/>
          <a:p>
            <a:pPr>
              <a:lnSpc>
                <a:spcPct val="120000"/>
              </a:lnSpc>
            </a:pPr>
            <a:r>
              <a:rPr lang="he-IL" sz="1500" dirty="0"/>
              <a:t>ת"ר: </a:t>
            </a:r>
          </a:p>
          <a:p>
            <a:pPr>
              <a:lnSpc>
                <a:spcPct val="120000"/>
              </a:lnSpc>
            </a:pPr>
            <a:r>
              <a:rPr lang="he-IL" sz="1500" dirty="0">
                <a:solidFill>
                  <a:srgbClr val="F79646">
                    <a:lumMod val="50000"/>
                  </a:srgbClr>
                </a:solidFill>
              </a:rPr>
              <a:t>הנכנס לבקר את החולה - אומר: שבת היא מלזעוק ורפואה קרובה לבא. </a:t>
            </a:r>
          </a:p>
          <a:p>
            <a:pPr>
              <a:lnSpc>
                <a:spcPct val="120000"/>
              </a:lnSpc>
            </a:pPr>
            <a:r>
              <a:rPr lang="he-IL" sz="1500" dirty="0">
                <a:solidFill>
                  <a:srgbClr val="F79646">
                    <a:lumMod val="50000"/>
                  </a:srgbClr>
                </a:solidFill>
              </a:rPr>
              <a:t>ור"מ אומר: יכולה היא שתרחם.</a:t>
            </a:r>
          </a:p>
          <a:p>
            <a:pPr>
              <a:lnSpc>
                <a:spcPct val="120000"/>
              </a:lnSpc>
            </a:pPr>
            <a:r>
              <a:rPr lang="he-IL" sz="1500" dirty="0">
                <a:solidFill>
                  <a:srgbClr val="F79646">
                    <a:lumMod val="50000"/>
                  </a:srgbClr>
                </a:solidFill>
              </a:rPr>
              <a:t>רבי יהודה אומר: המקום ירחם עליך ועל חולי ישראל. </a:t>
            </a:r>
          </a:p>
          <a:p>
            <a:pPr>
              <a:lnSpc>
                <a:spcPct val="120000"/>
              </a:lnSpc>
            </a:pPr>
            <a:r>
              <a:rPr lang="he-IL" sz="1500" dirty="0">
                <a:solidFill>
                  <a:srgbClr val="F79646">
                    <a:lumMod val="50000"/>
                  </a:srgbClr>
                </a:solidFill>
              </a:rPr>
              <a:t>רבי יוסי אומר: המקום ירחם עליך בתוך חולי ישראל.</a:t>
            </a:r>
          </a:p>
          <a:p>
            <a:pPr>
              <a:lnSpc>
                <a:spcPct val="120000"/>
              </a:lnSpc>
            </a:pPr>
            <a:r>
              <a:rPr lang="he-IL" sz="1500" dirty="0">
                <a:solidFill>
                  <a:srgbClr val="F79646">
                    <a:lumMod val="50000"/>
                  </a:srgbClr>
                </a:solidFill>
              </a:rPr>
              <a:t>שבנא איש ירושלים בכניסתו אומר שלום וביציאתו אומר שבת היא מלזעוק ורפואה קרובה לבא ורחמיו מרובין ושבתו בשלום.</a:t>
            </a:r>
          </a:p>
          <a:p>
            <a:pPr>
              <a:lnSpc>
                <a:spcPct val="120000"/>
              </a:lnSpc>
            </a:pPr>
            <a:endParaRPr lang="he-IL" sz="600" dirty="0"/>
          </a:p>
          <a:p>
            <a:pPr>
              <a:lnSpc>
                <a:spcPct val="120000"/>
              </a:lnSpc>
            </a:pPr>
            <a:r>
              <a:rPr lang="he-IL" sz="1500" dirty="0"/>
              <a:t>כמאן אזלא הא </a:t>
            </a:r>
            <a:r>
              <a:rPr lang="he-IL" sz="1500" dirty="0" err="1"/>
              <a:t>דאמר</a:t>
            </a:r>
            <a:r>
              <a:rPr lang="he-IL" sz="1500" dirty="0"/>
              <a:t> רבי </a:t>
            </a:r>
            <a:r>
              <a:rPr lang="he-IL" sz="1500" dirty="0" err="1"/>
              <a:t>חנינא</a:t>
            </a:r>
            <a:r>
              <a:rPr lang="he-IL" sz="1500" dirty="0"/>
              <a:t>: מי שיש לו חולה בתוך ביתו - צריך שיערבנו בתוך חולי ישראל? </a:t>
            </a:r>
          </a:p>
          <a:p>
            <a:pPr>
              <a:lnSpc>
                <a:spcPct val="120000"/>
              </a:lnSpc>
            </a:pPr>
            <a:r>
              <a:rPr lang="he-IL" sz="1500" dirty="0"/>
              <a:t>כמאן כר' יוסי. </a:t>
            </a:r>
          </a:p>
          <a:p>
            <a:pPr>
              <a:lnSpc>
                <a:spcPct val="120000"/>
              </a:lnSpc>
            </a:pPr>
            <a:endParaRPr lang="he-IL" sz="1100" dirty="0"/>
          </a:p>
          <a:p>
            <a:pPr>
              <a:lnSpc>
                <a:spcPct val="120000"/>
              </a:lnSpc>
            </a:pPr>
            <a:r>
              <a:rPr lang="he-IL" sz="1500" dirty="0"/>
              <a:t>ואמר רבי </a:t>
            </a:r>
            <a:r>
              <a:rPr lang="he-IL" sz="1500" dirty="0" err="1"/>
              <a:t>חנינא</a:t>
            </a:r>
            <a:r>
              <a:rPr lang="he-IL" sz="1500" dirty="0"/>
              <a:t>: בקושי התירו לנחם אבלים ולבקר חולים בשבת.</a:t>
            </a:r>
          </a:p>
          <a:p>
            <a:pPr>
              <a:lnSpc>
                <a:spcPct val="120000"/>
              </a:lnSpc>
            </a:pPr>
            <a:endParaRPr lang="he-IL" sz="1100" dirty="0"/>
          </a:p>
          <a:p>
            <a:pPr>
              <a:lnSpc>
                <a:spcPct val="120000"/>
              </a:lnSpc>
            </a:pPr>
            <a:r>
              <a:rPr lang="he-IL" sz="1500" dirty="0"/>
              <a:t>אמר רבה בר </a:t>
            </a:r>
            <a:r>
              <a:rPr lang="he-IL" sz="1500" dirty="0" err="1"/>
              <a:t>בר</a:t>
            </a:r>
            <a:r>
              <a:rPr lang="he-IL" sz="1500" dirty="0"/>
              <a:t> חנה: </a:t>
            </a:r>
          </a:p>
          <a:p>
            <a:pPr>
              <a:lnSpc>
                <a:spcPct val="120000"/>
              </a:lnSpc>
            </a:pPr>
            <a:r>
              <a:rPr lang="he-IL" sz="1500" dirty="0"/>
              <a:t>כי </a:t>
            </a:r>
            <a:r>
              <a:rPr lang="he-IL" sz="1500" dirty="0" err="1"/>
              <a:t>הוה</a:t>
            </a:r>
            <a:r>
              <a:rPr lang="he-IL" sz="1500" dirty="0"/>
              <a:t> </a:t>
            </a:r>
            <a:r>
              <a:rPr lang="he-IL" sz="1500" dirty="0" err="1"/>
              <a:t>אזלינן</a:t>
            </a:r>
            <a:r>
              <a:rPr lang="he-IL" sz="1500" dirty="0"/>
              <a:t> בתריה דרבי אלעזר </a:t>
            </a:r>
            <a:r>
              <a:rPr lang="he-IL" sz="1500" dirty="0" err="1"/>
              <a:t>לשיולי</a:t>
            </a:r>
            <a:r>
              <a:rPr lang="he-IL" sz="1500" dirty="0"/>
              <a:t> בתפיחה -</a:t>
            </a:r>
          </a:p>
          <a:p>
            <a:pPr>
              <a:lnSpc>
                <a:spcPct val="120000"/>
              </a:lnSpc>
            </a:pPr>
            <a:r>
              <a:rPr lang="he-IL" sz="1500" dirty="0" err="1"/>
              <a:t>זימנין</a:t>
            </a:r>
            <a:r>
              <a:rPr lang="he-IL" sz="1500" dirty="0"/>
              <a:t> אמר: המקום יפקדך לשלום, </a:t>
            </a:r>
            <a:r>
              <a:rPr lang="he-IL" sz="1500" dirty="0" err="1"/>
              <a:t>וזימנין</a:t>
            </a:r>
            <a:r>
              <a:rPr lang="he-IL" sz="1500" dirty="0"/>
              <a:t> אמר (ליה): רחמנא </a:t>
            </a:r>
            <a:r>
              <a:rPr lang="he-IL" sz="1500" dirty="0" err="1"/>
              <a:t>ידכרינך</a:t>
            </a:r>
            <a:r>
              <a:rPr lang="he-IL" sz="1500" dirty="0"/>
              <a:t> לשלם.</a:t>
            </a:r>
          </a:p>
          <a:p>
            <a:pPr>
              <a:lnSpc>
                <a:spcPct val="120000"/>
              </a:lnSpc>
            </a:pPr>
            <a:endParaRPr lang="he-IL" sz="600" dirty="0"/>
          </a:p>
          <a:p>
            <a:pPr>
              <a:lnSpc>
                <a:spcPct val="120000"/>
              </a:lnSpc>
            </a:pPr>
            <a:r>
              <a:rPr lang="he-IL" sz="1500" dirty="0"/>
              <a:t>היכי עביד הכי?</a:t>
            </a:r>
          </a:p>
          <a:p>
            <a:pPr>
              <a:lnSpc>
                <a:spcPct val="120000"/>
              </a:lnSpc>
            </a:pPr>
            <a:r>
              <a:rPr lang="he-IL" sz="1500" dirty="0"/>
              <a:t>והאמר רב יהודה: לעולם אל ישאל אדם צרכיו בלשון ארמי, </a:t>
            </a:r>
          </a:p>
          <a:p>
            <a:pPr>
              <a:lnSpc>
                <a:spcPct val="120000"/>
              </a:lnSpc>
            </a:pPr>
            <a:r>
              <a:rPr lang="he-IL" sz="1500" dirty="0"/>
              <a:t>ואמר רבי יוחנן: כל השואל צרכיו בלשון ארמי - אין מלאכי השרת </a:t>
            </a:r>
            <a:r>
              <a:rPr lang="he-IL" sz="1500" dirty="0" err="1"/>
              <a:t>נזקקין</a:t>
            </a:r>
            <a:r>
              <a:rPr lang="he-IL" sz="1500" dirty="0"/>
              <a:t> לו, שאין מלאכי השרת </a:t>
            </a:r>
            <a:r>
              <a:rPr lang="he-IL" sz="1500" dirty="0" err="1"/>
              <a:t>מכירין</a:t>
            </a:r>
            <a:r>
              <a:rPr lang="he-IL" sz="1500" dirty="0"/>
              <a:t> בלשון ארמי!</a:t>
            </a:r>
          </a:p>
          <a:p>
            <a:pPr>
              <a:lnSpc>
                <a:spcPct val="120000"/>
              </a:lnSpc>
            </a:pPr>
            <a:endParaRPr lang="he-IL" sz="600" dirty="0"/>
          </a:p>
          <a:p>
            <a:pPr>
              <a:lnSpc>
                <a:spcPct val="120000"/>
              </a:lnSpc>
            </a:pPr>
            <a:r>
              <a:rPr lang="he-IL" sz="1500" dirty="0"/>
              <a:t>שאני חולה </a:t>
            </a:r>
            <a:r>
              <a:rPr lang="he-IL" sz="1500" dirty="0" err="1"/>
              <a:t>דשכינה</a:t>
            </a:r>
            <a:r>
              <a:rPr lang="he-IL" sz="1500" dirty="0"/>
              <a:t> עמו, </a:t>
            </a:r>
          </a:p>
          <a:p>
            <a:pPr>
              <a:lnSpc>
                <a:spcPct val="120000"/>
              </a:lnSpc>
            </a:pPr>
            <a:r>
              <a:rPr lang="he-IL" sz="1500" dirty="0" err="1"/>
              <a:t>דאמר</a:t>
            </a:r>
            <a:r>
              <a:rPr lang="he-IL" sz="1500" dirty="0"/>
              <a:t> רב ענן אמר רב: מנין ששכינה סועד את החולה? - שנאמר: "</a:t>
            </a:r>
            <a:r>
              <a:rPr lang="he-IL" sz="1500" dirty="0">
                <a:solidFill>
                  <a:srgbClr val="002060"/>
                </a:solidFill>
              </a:rPr>
              <a:t>ה' יִסְעָדֶנּוּ עַל עֶרֶשׂ </a:t>
            </a:r>
            <a:r>
              <a:rPr lang="he-IL" sz="1500" dirty="0" err="1">
                <a:solidFill>
                  <a:srgbClr val="002060"/>
                </a:solidFill>
              </a:rPr>
              <a:t>דְּוָי</a:t>
            </a:r>
            <a:r>
              <a:rPr lang="he-IL" sz="1500" dirty="0"/>
              <a:t>".</a:t>
            </a:r>
          </a:p>
          <a:p>
            <a:pPr>
              <a:lnSpc>
                <a:spcPct val="120000"/>
              </a:lnSpc>
            </a:pPr>
            <a:endParaRPr lang="he-IL" sz="600" dirty="0"/>
          </a:p>
          <a:p>
            <a:pPr>
              <a:lnSpc>
                <a:spcPct val="120000"/>
              </a:lnSpc>
            </a:pPr>
            <a:r>
              <a:rPr lang="he-IL" sz="1500" dirty="0"/>
              <a:t>תניא נמי הכי:</a:t>
            </a:r>
          </a:p>
          <a:p>
            <a:pPr>
              <a:lnSpc>
                <a:spcPct val="120000"/>
              </a:lnSpc>
            </a:pPr>
            <a:r>
              <a:rPr lang="he-IL" sz="1500" dirty="0">
                <a:solidFill>
                  <a:srgbClr val="F79646">
                    <a:lumMod val="50000"/>
                  </a:srgbClr>
                </a:solidFill>
              </a:rPr>
              <a:t>הנכנס לבקר את החולה - לא ישב לא על גבי מטה ולא על גבי </a:t>
            </a:r>
            <a:r>
              <a:rPr lang="he-IL" sz="1500" dirty="0" err="1">
                <a:solidFill>
                  <a:srgbClr val="F79646">
                    <a:lumMod val="50000"/>
                  </a:srgbClr>
                </a:solidFill>
              </a:rPr>
              <a:t>כסא</a:t>
            </a:r>
            <a:r>
              <a:rPr lang="he-IL" sz="1500" dirty="0">
                <a:solidFill>
                  <a:srgbClr val="F79646">
                    <a:lumMod val="50000"/>
                  </a:srgbClr>
                </a:solidFill>
              </a:rPr>
              <a:t>, </a:t>
            </a:r>
          </a:p>
          <a:p>
            <a:pPr>
              <a:lnSpc>
                <a:spcPct val="120000"/>
              </a:lnSpc>
            </a:pPr>
            <a:r>
              <a:rPr lang="he-IL" sz="1500" dirty="0">
                <a:solidFill>
                  <a:srgbClr val="F79646">
                    <a:lumMod val="50000"/>
                  </a:srgbClr>
                </a:solidFill>
              </a:rPr>
              <a:t>אלא מתעטף ויושב לפניו, מפני ששכינה למעלה מראשותיו של חולה, שנאמר: "ה' יִסְעָדֶנּוּ עַל עֶרֶשׂ </a:t>
            </a:r>
            <a:r>
              <a:rPr lang="he-IL" sz="1500" dirty="0" err="1">
                <a:solidFill>
                  <a:srgbClr val="F79646">
                    <a:lumMod val="50000"/>
                  </a:srgbClr>
                </a:solidFill>
              </a:rPr>
              <a:t>דְּוָי</a:t>
            </a:r>
            <a:r>
              <a:rPr lang="he-IL" sz="1500" dirty="0">
                <a:solidFill>
                  <a:srgbClr val="F79646">
                    <a:lumMod val="50000"/>
                  </a:srgbClr>
                </a:solidFill>
              </a:rPr>
              <a:t>".</a:t>
            </a:r>
          </a:p>
          <a:p>
            <a:pPr>
              <a:lnSpc>
                <a:spcPct val="120000"/>
              </a:lnSpc>
            </a:pPr>
            <a:endParaRPr lang="he-IL" sz="600" dirty="0"/>
          </a:p>
          <a:p>
            <a:pPr>
              <a:lnSpc>
                <a:spcPct val="120000"/>
              </a:lnSpc>
            </a:pPr>
            <a:r>
              <a:rPr lang="he-IL" sz="1500" dirty="0"/>
              <a:t>ואמר רבא אמר רבין: מנין שהקב"ה זן את החולה? - שנאמר: "</a:t>
            </a:r>
            <a:r>
              <a:rPr lang="he-IL" sz="1500" dirty="0">
                <a:solidFill>
                  <a:srgbClr val="002060"/>
                </a:solidFill>
              </a:rPr>
              <a:t>ה' יִסְעָדֶנּוּ עַל עֶרֶשׂ </a:t>
            </a:r>
            <a:r>
              <a:rPr lang="he-IL" sz="1500" dirty="0" err="1">
                <a:solidFill>
                  <a:srgbClr val="002060"/>
                </a:solidFill>
              </a:rPr>
              <a:t>דְּוָי</a:t>
            </a:r>
            <a:r>
              <a:rPr lang="he-IL" sz="1500" dirty="0"/>
              <a:t>".</a:t>
            </a:r>
            <a:endParaRPr lang="he-IL" sz="1500" dirty="0">
              <a:solidFill>
                <a:srgbClr val="F79646">
                  <a:lumMod val="50000"/>
                </a:srgbClr>
              </a:solidFill>
            </a:endParaRPr>
          </a:p>
        </p:txBody>
      </p:sp>
      <p:sp>
        <p:nvSpPr>
          <p:cNvPr id="5" name="TextBox 4"/>
          <p:cNvSpPr txBox="1"/>
          <p:nvPr/>
        </p:nvSpPr>
        <p:spPr>
          <a:xfrm>
            <a:off x="-180528" y="35330"/>
            <a:ext cx="3024336" cy="369332"/>
          </a:xfrm>
          <a:prstGeom prst="rect">
            <a:avLst/>
          </a:prstGeom>
          <a:noFill/>
        </p:spPr>
        <p:txBody>
          <a:bodyPr wrap="square" rtlCol="1">
            <a:spAutoFit/>
          </a:bodyPr>
          <a:lstStyle/>
          <a:p>
            <a:r>
              <a:rPr lang="he-IL" b="1" dirty="0">
                <a:solidFill>
                  <a:schemeClr val="bg1">
                    <a:lumMod val="50000"/>
                  </a:schemeClr>
                </a:solidFill>
              </a:rPr>
              <a:t>דף </a:t>
            </a:r>
            <a:r>
              <a:rPr lang="he-IL" b="1" dirty="0" err="1">
                <a:solidFill>
                  <a:schemeClr val="bg1">
                    <a:lumMod val="50000"/>
                  </a:schemeClr>
                </a:solidFill>
              </a:rPr>
              <a:t>יב</a:t>
            </a:r>
            <a:r>
              <a:rPr lang="he-IL" b="1" dirty="0">
                <a:solidFill>
                  <a:schemeClr val="bg1">
                    <a:lumMod val="50000"/>
                  </a:schemeClr>
                </a:solidFill>
              </a:rPr>
              <a:t> עמוד א - דף </a:t>
            </a:r>
            <a:r>
              <a:rPr lang="he-IL" b="1" dirty="0" err="1">
                <a:solidFill>
                  <a:schemeClr val="bg1">
                    <a:lumMod val="50000"/>
                  </a:schemeClr>
                </a:solidFill>
              </a:rPr>
              <a:t>יב</a:t>
            </a:r>
            <a:r>
              <a:rPr lang="he-IL" b="1" dirty="0">
                <a:solidFill>
                  <a:schemeClr val="bg1">
                    <a:lumMod val="50000"/>
                  </a:schemeClr>
                </a:solidFill>
              </a:rPr>
              <a:t> עמוד ב</a:t>
            </a:r>
          </a:p>
        </p:txBody>
      </p:sp>
      <p:sp>
        <p:nvSpPr>
          <p:cNvPr id="6" name="TextBox 5">
            <a:extLst>
              <a:ext uri="{FF2B5EF4-FFF2-40B4-BE49-F238E27FC236}">
                <a16:creationId xmlns:a16="http://schemas.microsoft.com/office/drawing/2014/main" id="{E06CCAB8-2EF8-4B2E-92A7-949A887455FE}"/>
              </a:ext>
            </a:extLst>
          </p:cNvPr>
          <p:cNvSpPr txBox="1"/>
          <p:nvPr/>
        </p:nvSpPr>
        <p:spPr>
          <a:xfrm>
            <a:off x="8795119" y="861511"/>
            <a:ext cx="395536" cy="216024"/>
          </a:xfrm>
          <a:prstGeom prst="rect">
            <a:avLst/>
          </a:prstGeom>
          <a:noFill/>
        </p:spPr>
        <p:txBody>
          <a:bodyPr wrap="square" rtlCol="1">
            <a:spAutoFit/>
          </a:bodyPr>
          <a:lstStyle/>
          <a:p>
            <a:r>
              <a:rPr lang="he-IL" sz="800" dirty="0"/>
              <a:t>ע"ב</a:t>
            </a:r>
          </a:p>
        </p:txBody>
      </p:sp>
      <p:sp>
        <p:nvSpPr>
          <p:cNvPr id="7" name="הסבר מלבני מעוגל 6">
            <a:extLst>
              <a:ext uri="{FF2B5EF4-FFF2-40B4-BE49-F238E27FC236}">
                <a16:creationId xmlns:a16="http://schemas.microsoft.com/office/drawing/2014/main" id="{39A2F125-1D20-49A6-B639-A83997BDB800}"/>
              </a:ext>
            </a:extLst>
          </p:cNvPr>
          <p:cNvSpPr/>
          <p:nvPr/>
        </p:nvSpPr>
        <p:spPr>
          <a:xfrm>
            <a:off x="323528" y="2420888"/>
            <a:ext cx="2557605" cy="779837"/>
          </a:xfrm>
          <a:prstGeom prst="wedgeRoundRectCallout">
            <a:avLst>
              <a:gd name="adj1" fmla="val 57681"/>
              <a:gd name="adj2" fmla="val -42361"/>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nSpc>
                <a:spcPct val="120000"/>
              </a:lnSpc>
            </a:pPr>
            <a:r>
              <a:rPr lang="he-IL" sz="1200" dirty="0">
                <a:solidFill>
                  <a:prstClr val="black"/>
                </a:solidFill>
              </a:rPr>
              <a:t>ברייתא </a:t>
            </a:r>
            <a:r>
              <a:rPr lang="he-IL" sz="1200" dirty="0" err="1">
                <a:solidFill>
                  <a:prstClr val="black"/>
                </a:solidFill>
              </a:rPr>
              <a:t>יב</a:t>
            </a:r>
            <a:r>
              <a:rPr lang="he-IL" sz="1200" dirty="0">
                <a:solidFill>
                  <a:prstClr val="black"/>
                </a:solidFill>
              </a:rPr>
              <a:t> ע"א: </a:t>
            </a:r>
            <a:endParaRPr lang="he-IL" sz="1200" dirty="0">
              <a:solidFill>
                <a:srgbClr val="F79646">
                  <a:lumMod val="50000"/>
                </a:srgbClr>
              </a:solidFill>
            </a:endParaRPr>
          </a:p>
          <a:p>
            <a:pPr>
              <a:lnSpc>
                <a:spcPct val="120000"/>
              </a:lnSpc>
            </a:pPr>
            <a:r>
              <a:rPr lang="he-IL" sz="1200" dirty="0">
                <a:solidFill>
                  <a:srgbClr val="F79646">
                    <a:lumMod val="50000"/>
                  </a:srgbClr>
                </a:solidFill>
              </a:rPr>
              <a:t>ואין </a:t>
            </a:r>
            <a:r>
              <a:rPr lang="he-IL" sz="1200" dirty="0" err="1">
                <a:solidFill>
                  <a:srgbClr val="F79646">
                    <a:lumMod val="50000"/>
                  </a:srgbClr>
                </a:solidFill>
              </a:rPr>
              <a:t>מנחמין</a:t>
            </a:r>
            <a:r>
              <a:rPr lang="he-IL" sz="1200" dirty="0">
                <a:solidFill>
                  <a:srgbClr val="F79646">
                    <a:lumMod val="50000"/>
                  </a:srgbClr>
                </a:solidFill>
              </a:rPr>
              <a:t> אבלים, ואין </a:t>
            </a:r>
            <a:r>
              <a:rPr lang="he-IL" sz="1200" dirty="0" err="1">
                <a:solidFill>
                  <a:srgbClr val="F79646">
                    <a:lumMod val="50000"/>
                  </a:srgbClr>
                </a:solidFill>
              </a:rPr>
              <a:t>מבקרין</a:t>
            </a:r>
            <a:r>
              <a:rPr lang="he-IL" sz="1200" dirty="0">
                <a:solidFill>
                  <a:srgbClr val="F79646">
                    <a:lumMod val="50000"/>
                  </a:srgbClr>
                </a:solidFill>
              </a:rPr>
              <a:t> חולין בשבת - דברי בית שמאי, וב"ה </a:t>
            </a:r>
            <a:r>
              <a:rPr lang="he-IL" sz="1200" dirty="0" err="1">
                <a:solidFill>
                  <a:srgbClr val="F79646">
                    <a:lumMod val="50000"/>
                  </a:srgbClr>
                </a:solidFill>
              </a:rPr>
              <a:t>מתירין</a:t>
            </a:r>
            <a:r>
              <a:rPr lang="he-IL" sz="1200" dirty="0">
                <a:solidFill>
                  <a:srgbClr val="F79646">
                    <a:lumMod val="50000"/>
                  </a:srgbClr>
                </a:solidFill>
              </a:rPr>
              <a:t>.</a:t>
            </a:r>
          </a:p>
        </p:txBody>
      </p:sp>
      <p:sp>
        <p:nvSpPr>
          <p:cNvPr id="8" name="תיבת טקסט 7">
            <a:extLst>
              <a:ext uri="{FF2B5EF4-FFF2-40B4-BE49-F238E27FC236}">
                <a16:creationId xmlns:a16="http://schemas.microsoft.com/office/drawing/2014/main" id="{B6687C8A-93A7-4141-99F5-50471879AA27}"/>
              </a:ext>
            </a:extLst>
          </p:cNvPr>
          <p:cNvSpPr txBox="1"/>
          <p:nvPr/>
        </p:nvSpPr>
        <p:spPr>
          <a:xfrm>
            <a:off x="8832443" y="27389"/>
            <a:ext cx="313385" cy="3277820"/>
          </a:xfrm>
          <a:prstGeom prst="rect">
            <a:avLst/>
          </a:prstGeom>
          <a:noFill/>
        </p:spPr>
        <p:txBody>
          <a:bodyPr wrap="square" rtlCol="1">
            <a:spAutoFit/>
          </a:bodyPr>
          <a:lstStyle/>
          <a:p>
            <a:r>
              <a:rPr lang="he-IL" sz="1100" dirty="0"/>
              <a:t>●</a:t>
            </a:r>
          </a:p>
          <a:p>
            <a:endParaRPr lang="he-IL" sz="1100" dirty="0"/>
          </a:p>
          <a:p>
            <a:endParaRPr lang="he-IL" sz="1100" dirty="0"/>
          </a:p>
          <a:p>
            <a:endParaRPr lang="he-IL" sz="1100" dirty="0"/>
          </a:p>
          <a:p>
            <a:endParaRPr lang="he-IL" sz="1100" dirty="0"/>
          </a:p>
          <a:p>
            <a:endParaRPr lang="he-IL" sz="1100" dirty="0"/>
          </a:p>
          <a:p>
            <a:endParaRPr lang="he-IL" sz="1100" dirty="0"/>
          </a:p>
          <a:p>
            <a:endParaRPr lang="he-IL" sz="1100" dirty="0"/>
          </a:p>
          <a:p>
            <a:endParaRPr lang="he-IL" sz="1100" dirty="0"/>
          </a:p>
          <a:p>
            <a:endParaRPr lang="he-IL" sz="1100" dirty="0"/>
          </a:p>
          <a:p>
            <a:endParaRPr lang="he-IL" sz="1100" dirty="0"/>
          </a:p>
          <a:p>
            <a:endParaRPr lang="he-IL" sz="1100" dirty="0"/>
          </a:p>
          <a:p>
            <a:endParaRPr lang="he-IL" sz="1100" dirty="0"/>
          </a:p>
          <a:p>
            <a:endParaRPr lang="he-IL" sz="900" dirty="0"/>
          </a:p>
          <a:p>
            <a:endParaRPr lang="he-IL" sz="1100" dirty="0"/>
          </a:p>
          <a:p>
            <a:r>
              <a:rPr lang="he-IL" sz="1100" dirty="0"/>
              <a:t>●</a:t>
            </a:r>
          </a:p>
          <a:p>
            <a:endParaRPr lang="he-IL" sz="1000" dirty="0"/>
          </a:p>
          <a:p>
            <a:endParaRPr lang="he-IL" sz="1100" dirty="0"/>
          </a:p>
          <a:p>
            <a:r>
              <a:rPr lang="he-IL" sz="1100" dirty="0"/>
              <a:t>●</a:t>
            </a:r>
          </a:p>
        </p:txBody>
      </p:sp>
    </p:spTree>
    <p:extLst>
      <p:ext uri="{BB962C8B-B14F-4D97-AF65-F5344CB8AC3E}">
        <p14:creationId xmlns:p14="http://schemas.microsoft.com/office/powerpoint/2010/main" val="1963584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righ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4" name="TextBox 3"/>
          <p:cNvSpPr txBox="1"/>
          <p:nvPr/>
        </p:nvSpPr>
        <p:spPr>
          <a:xfrm>
            <a:off x="1331640" y="387494"/>
            <a:ext cx="7247455" cy="6234720"/>
          </a:xfrm>
          <a:prstGeom prst="rect">
            <a:avLst/>
          </a:prstGeom>
          <a:noFill/>
        </p:spPr>
        <p:txBody>
          <a:bodyPr wrap="square" rtlCol="1">
            <a:spAutoFit/>
          </a:bodyPr>
          <a:lstStyle/>
          <a:p>
            <a:pPr>
              <a:lnSpc>
                <a:spcPct val="120000"/>
              </a:lnSpc>
            </a:pPr>
            <a:r>
              <a:rPr lang="he-IL" sz="1500" dirty="0"/>
              <a:t>ולא יקרא לאור הנר: </a:t>
            </a:r>
          </a:p>
          <a:p>
            <a:pPr>
              <a:lnSpc>
                <a:spcPct val="120000"/>
              </a:lnSpc>
            </a:pPr>
            <a:endParaRPr lang="he-IL" dirty="0"/>
          </a:p>
          <a:p>
            <a:pPr>
              <a:lnSpc>
                <a:spcPct val="120000"/>
              </a:lnSpc>
            </a:pPr>
            <a:r>
              <a:rPr lang="he-IL" sz="1500" dirty="0"/>
              <a:t>אמר רבה: אפילו גבוה שתי קומות, ואפי' שתי מרדעות, ואפילו עשרה בתים זו על גב זו.</a:t>
            </a:r>
          </a:p>
          <a:p>
            <a:pPr>
              <a:lnSpc>
                <a:spcPct val="120000"/>
              </a:lnSpc>
            </a:pPr>
            <a:r>
              <a:rPr lang="he-IL" sz="2000" dirty="0"/>
              <a:t> </a:t>
            </a:r>
          </a:p>
          <a:p>
            <a:pPr>
              <a:lnSpc>
                <a:spcPct val="120000"/>
              </a:lnSpc>
            </a:pPr>
            <a:r>
              <a:rPr lang="he-IL" sz="1500" dirty="0"/>
              <a:t>חד הוא דלא ליקרי, הא תרי שפיר דמי, </a:t>
            </a:r>
          </a:p>
          <a:p>
            <a:pPr>
              <a:lnSpc>
                <a:spcPct val="120000"/>
              </a:lnSpc>
            </a:pPr>
            <a:r>
              <a:rPr lang="he-IL" sz="1500" dirty="0"/>
              <a:t>והתניא: </a:t>
            </a:r>
            <a:r>
              <a:rPr lang="he-IL" sz="1500" dirty="0">
                <a:solidFill>
                  <a:srgbClr val="F79646">
                    <a:lumMod val="50000"/>
                  </a:srgbClr>
                </a:solidFill>
              </a:rPr>
              <a:t>לא אחד ולא שנים! </a:t>
            </a:r>
          </a:p>
          <a:p>
            <a:pPr>
              <a:lnSpc>
                <a:spcPct val="120000"/>
              </a:lnSpc>
            </a:pPr>
            <a:endParaRPr lang="he-IL" sz="600" dirty="0"/>
          </a:p>
          <a:p>
            <a:pPr>
              <a:lnSpc>
                <a:spcPct val="120000"/>
              </a:lnSpc>
            </a:pPr>
            <a:r>
              <a:rPr lang="he-IL" sz="1500" dirty="0"/>
              <a:t>אמר ר' אלעזר: </a:t>
            </a:r>
          </a:p>
          <a:p>
            <a:pPr>
              <a:lnSpc>
                <a:spcPct val="120000"/>
              </a:lnSpc>
            </a:pPr>
            <a:r>
              <a:rPr lang="he-IL" sz="1500" dirty="0"/>
              <a:t>לא </a:t>
            </a:r>
            <a:r>
              <a:rPr lang="he-IL" sz="1500" dirty="0" err="1"/>
              <a:t>קשיא</a:t>
            </a:r>
            <a:r>
              <a:rPr lang="he-IL" sz="1500" dirty="0"/>
              <a:t> - כאן </a:t>
            </a:r>
            <a:r>
              <a:rPr lang="he-IL" sz="1500" dirty="0" err="1"/>
              <a:t>בענין</a:t>
            </a:r>
            <a:r>
              <a:rPr lang="he-IL" sz="1500" dirty="0"/>
              <a:t> אחד, כאן בשני </a:t>
            </a:r>
            <a:r>
              <a:rPr lang="he-IL" sz="1500" dirty="0" err="1"/>
              <a:t>ענינים</a:t>
            </a:r>
            <a:r>
              <a:rPr lang="he-IL" sz="1500" dirty="0"/>
              <a:t>. </a:t>
            </a:r>
          </a:p>
          <a:p>
            <a:pPr>
              <a:lnSpc>
                <a:spcPct val="120000"/>
              </a:lnSpc>
            </a:pPr>
            <a:endParaRPr lang="he-IL" sz="2000" dirty="0"/>
          </a:p>
          <a:p>
            <a:pPr>
              <a:lnSpc>
                <a:spcPct val="120000"/>
              </a:lnSpc>
            </a:pPr>
            <a:r>
              <a:rPr lang="he-IL" sz="1500" dirty="0"/>
              <a:t>אמר רב </a:t>
            </a:r>
            <a:r>
              <a:rPr lang="he-IL" sz="1500" dirty="0" err="1"/>
              <a:t>הונא</a:t>
            </a:r>
            <a:r>
              <a:rPr lang="he-IL" sz="1500" dirty="0"/>
              <a:t>: ובמדורה אפי' עשרה בני אדם - אסור. </a:t>
            </a:r>
          </a:p>
          <a:p>
            <a:pPr>
              <a:lnSpc>
                <a:spcPct val="120000"/>
              </a:lnSpc>
            </a:pPr>
            <a:endParaRPr lang="he-IL" sz="2000" dirty="0"/>
          </a:p>
          <a:p>
            <a:pPr>
              <a:lnSpc>
                <a:spcPct val="120000"/>
              </a:lnSpc>
            </a:pPr>
            <a:r>
              <a:rPr lang="he-IL" sz="1500" dirty="0"/>
              <a:t>אמר רבא: אם אדם חשוב הוא - מותר. </a:t>
            </a:r>
          </a:p>
          <a:p>
            <a:pPr>
              <a:lnSpc>
                <a:spcPct val="120000"/>
              </a:lnSpc>
            </a:pPr>
            <a:endParaRPr lang="he-IL" sz="600" dirty="0"/>
          </a:p>
          <a:p>
            <a:pPr>
              <a:lnSpc>
                <a:spcPct val="120000"/>
              </a:lnSpc>
            </a:pPr>
            <a:r>
              <a:rPr lang="he-IL" sz="1500" dirty="0"/>
              <a:t>מיתיבי: </a:t>
            </a:r>
          </a:p>
          <a:p>
            <a:pPr>
              <a:lnSpc>
                <a:spcPct val="120000"/>
              </a:lnSpc>
            </a:pPr>
            <a:r>
              <a:rPr lang="he-IL" sz="1500" dirty="0">
                <a:solidFill>
                  <a:srgbClr val="F79646">
                    <a:lumMod val="50000"/>
                  </a:srgbClr>
                </a:solidFill>
              </a:rPr>
              <a:t>לא יקרא לאור הנר שמא יטה, </a:t>
            </a:r>
          </a:p>
          <a:p>
            <a:pPr>
              <a:lnSpc>
                <a:spcPct val="120000"/>
              </a:lnSpc>
            </a:pPr>
            <a:r>
              <a:rPr lang="he-IL" sz="1500" dirty="0">
                <a:solidFill>
                  <a:srgbClr val="F79646">
                    <a:lumMod val="50000"/>
                  </a:srgbClr>
                </a:solidFill>
              </a:rPr>
              <a:t>אמר ר' ישמעאל בן אלישע: אני אקרא ולא אטה. </a:t>
            </a:r>
          </a:p>
          <a:p>
            <a:pPr>
              <a:lnSpc>
                <a:spcPct val="120000"/>
              </a:lnSpc>
            </a:pPr>
            <a:r>
              <a:rPr lang="he-IL" sz="1500" dirty="0">
                <a:solidFill>
                  <a:srgbClr val="F79646">
                    <a:lumMod val="50000"/>
                  </a:srgbClr>
                </a:solidFill>
              </a:rPr>
              <a:t>        פעם א' קרא</a:t>
            </a:r>
            <a:r>
              <a:rPr lang="he-IL" sz="1500" b="1" dirty="0">
                <a:solidFill>
                  <a:srgbClr val="F79646">
                    <a:lumMod val="50000"/>
                  </a:srgbClr>
                </a:solidFill>
              </a:rPr>
              <a:t> ובקש להטות</a:t>
            </a:r>
            <a:r>
              <a:rPr lang="he-IL" sz="1500" dirty="0">
                <a:solidFill>
                  <a:srgbClr val="F79646">
                    <a:lumMod val="50000"/>
                  </a:srgbClr>
                </a:solidFill>
              </a:rPr>
              <a:t>, אמר: כמה גדולים דברי חכמים שהיו אומרים לא יקרא לאור הנר. </a:t>
            </a:r>
          </a:p>
          <a:p>
            <a:pPr>
              <a:lnSpc>
                <a:spcPct val="120000"/>
              </a:lnSpc>
            </a:pPr>
            <a:r>
              <a:rPr lang="he-IL" sz="1500" dirty="0">
                <a:solidFill>
                  <a:srgbClr val="F79646">
                    <a:lumMod val="50000"/>
                  </a:srgbClr>
                </a:solidFill>
              </a:rPr>
              <a:t>        ר' נתן אומר: קרא</a:t>
            </a:r>
            <a:r>
              <a:rPr lang="he-IL" sz="1500" b="1" dirty="0">
                <a:solidFill>
                  <a:srgbClr val="F79646">
                    <a:lumMod val="50000"/>
                  </a:srgbClr>
                </a:solidFill>
              </a:rPr>
              <a:t> והטה</a:t>
            </a:r>
            <a:r>
              <a:rPr lang="he-IL" sz="1500" dirty="0">
                <a:solidFill>
                  <a:srgbClr val="F79646">
                    <a:lumMod val="50000"/>
                  </a:srgbClr>
                </a:solidFill>
              </a:rPr>
              <a:t>,</a:t>
            </a:r>
            <a:r>
              <a:rPr lang="he-IL" sz="1500" b="1" dirty="0">
                <a:solidFill>
                  <a:srgbClr val="F79646">
                    <a:lumMod val="50000"/>
                  </a:srgbClr>
                </a:solidFill>
              </a:rPr>
              <a:t> </a:t>
            </a:r>
            <a:r>
              <a:rPr lang="he-IL" sz="1500" dirty="0">
                <a:solidFill>
                  <a:srgbClr val="F79646">
                    <a:lumMod val="50000"/>
                  </a:srgbClr>
                </a:solidFill>
              </a:rPr>
              <a:t>וכתב על פנקסו: אני ישמעאל בן אלישע </a:t>
            </a:r>
            <a:r>
              <a:rPr lang="he-IL" sz="1500" dirty="0" err="1">
                <a:solidFill>
                  <a:srgbClr val="F79646">
                    <a:lumMod val="50000"/>
                  </a:srgbClr>
                </a:solidFill>
              </a:rPr>
              <a:t>קריתי</a:t>
            </a:r>
            <a:r>
              <a:rPr lang="he-IL" sz="1500" dirty="0">
                <a:solidFill>
                  <a:srgbClr val="F79646">
                    <a:lumMod val="50000"/>
                  </a:srgbClr>
                </a:solidFill>
              </a:rPr>
              <a:t> והטיתי נר בשבת </a:t>
            </a:r>
          </a:p>
          <a:p>
            <a:pPr>
              <a:lnSpc>
                <a:spcPct val="120000"/>
              </a:lnSpc>
            </a:pPr>
            <a:r>
              <a:rPr lang="he-IL" sz="1500" dirty="0">
                <a:solidFill>
                  <a:srgbClr val="F79646">
                    <a:lumMod val="50000"/>
                  </a:srgbClr>
                </a:solidFill>
              </a:rPr>
              <a:t>        לכשיבנה בהמ"ק אביא חטאת שמנה. </a:t>
            </a:r>
          </a:p>
          <a:p>
            <a:pPr>
              <a:lnSpc>
                <a:spcPct val="120000"/>
              </a:lnSpc>
            </a:pPr>
            <a:endParaRPr lang="he-IL" sz="600" dirty="0"/>
          </a:p>
          <a:p>
            <a:pPr>
              <a:lnSpc>
                <a:spcPct val="120000"/>
              </a:lnSpc>
            </a:pPr>
            <a:r>
              <a:rPr lang="he-IL" sz="1500" dirty="0" err="1"/>
              <a:t>א"ר</a:t>
            </a:r>
            <a:r>
              <a:rPr lang="he-IL" sz="1500" dirty="0"/>
              <a:t> אבא: </a:t>
            </a:r>
          </a:p>
          <a:p>
            <a:pPr>
              <a:lnSpc>
                <a:spcPct val="120000"/>
              </a:lnSpc>
            </a:pPr>
            <a:r>
              <a:rPr lang="he-IL" sz="1500" dirty="0"/>
              <a:t>שאני ר' ישמעאל בן אלישע, הואיל ומשים עצמו על דברי תורה כהדיוט. </a:t>
            </a:r>
            <a:endParaRPr lang="he-IL" sz="1500" dirty="0">
              <a:solidFill>
                <a:srgbClr val="F79646">
                  <a:lumMod val="50000"/>
                </a:srgbClr>
              </a:solidFill>
            </a:endParaRPr>
          </a:p>
        </p:txBody>
      </p:sp>
      <p:sp>
        <p:nvSpPr>
          <p:cNvPr id="5" name="TextBox 4"/>
          <p:cNvSpPr txBox="1"/>
          <p:nvPr/>
        </p:nvSpPr>
        <p:spPr>
          <a:xfrm>
            <a:off x="-180528" y="35330"/>
            <a:ext cx="1656184" cy="369332"/>
          </a:xfrm>
          <a:prstGeom prst="rect">
            <a:avLst/>
          </a:prstGeom>
          <a:noFill/>
        </p:spPr>
        <p:txBody>
          <a:bodyPr wrap="square" rtlCol="1">
            <a:spAutoFit/>
          </a:bodyPr>
          <a:lstStyle/>
          <a:p>
            <a:r>
              <a:rPr lang="he-IL" b="1" dirty="0">
                <a:solidFill>
                  <a:schemeClr val="bg1">
                    <a:lumMod val="50000"/>
                  </a:schemeClr>
                </a:solidFill>
              </a:rPr>
              <a:t>דף </a:t>
            </a:r>
            <a:r>
              <a:rPr lang="he-IL" b="1" dirty="0" err="1">
                <a:solidFill>
                  <a:schemeClr val="bg1">
                    <a:lumMod val="50000"/>
                  </a:schemeClr>
                </a:solidFill>
              </a:rPr>
              <a:t>יב</a:t>
            </a:r>
            <a:r>
              <a:rPr lang="he-IL" b="1" dirty="0">
                <a:solidFill>
                  <a:schemeClr val="bg1">
                    <a:lumMod val="50000"/>
                  </a:schemeClr>
                </a:solidFill>
              </a:rPr>
              <a:t> עמוד ב</a:t>
            </a:r>
          </a:p>
        </p:txBody>
      </p:sp>
      <p:sp>
        <p:nvSpPr>
          <p:cNvPr id="6" name="הסבר מלבני מעוגל 6">
            <a:extLst>
              <a:ext uri="{FF2B5EF4-FFF2-40B4-BE49-F238E27FC236}">
                <a16:creationId xmlns:a16="http://schemas.microsoft.com/office/drawing/2014/main" id="{A63EBA80-711F-4DAB-AC15-2AFBEB3743BE}"/>
              </a:ext>
            </a:extLst>
          </p:cNvPr>
          <p:cNvSpPr/>
          <p:nvPr/>
        </p:nvSpPr>
        <p:spPr>
          <a:xfrm>
            <a:off x="2446444" y="135294"/>
            <a:ext cx="3024336" cy="582475"/>
          </a:xfrm>
          <a:prstGeom prst="wedgeRoundRectCallout">
            <a:avLst>
              <a:gd name="adj1" fmla="val 54287"/>
              <a:gd name="adj2" fmla="val -43963"/>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nSpc>
                <a:spcPct val="120000"/>
              </a:lnSpc>
            </a:pPr>
            <a:r>
              <a:rPr lang="he-IL" sz="1500" dirty="0">
                <a:solidFill>
                  <a:prstClr val="black"/>
                </a:solidFill>
              </a:rPr>
              <a:t>משנה יא ע"א: </a:t>
            </a:r>
          </a:p>
          <a:p>
            <a:pPr>
              <a:lnSpc>
                <a:spcPct val="120000"/>
              </a:lnSpc>
            </a:pPr>
            <a:endParaRPr lang="he-IL" sz="100" dirty="0">
              <a:solidFill>
                <a:srgbClr val="F79646">
                  <a:lumMod val="50000"/>
                </a:srgbClr>
              </a:solidFill>
            </a:endParaRPr>
          </a:p>
          <a:p>
            <a:pPr>
              <a:lnSpc>
                <a:spcPct val="120000"/>
              </a:lnSpc>
            </a:pPr>
            <a:r>
              <a:rPr lang="he-IL" sz="1500" dirty="0">
                <a:solidFill>
                  <a:srgbClr val="F79646">
                    <a:lumMod val="50000"/>
                  </a:srgbClr>
                </a:solidFill>
              </a:rPr>
              <a:t>ולא יפלה את כליו ולא יקרא לאור הנר. </a:t>
            </a:r>
          </a:p>
        </p:txBody>
      </p:sp>
      <p:sp>
        <p:nvSpPr>
          <p:cNvPr id="3" name="תיבת טקסט 2">
            <a:extLst>
              <a:ext uri="{FF2B5EF4-FFF2-40B4-BE49-F238E27FC236}">
                <a16:creationId xmlns:a16="http://schemas.microsoft.com/office/drawing/2014/main" id="{E4ADDACB-00FF-412F-963F-772FE6E59901}"/>
              </a:ext>
            </a:extLst>
          </p:cNvPr>
          <p:cNvSpPr txBox="1"/>
          <p:nvPr/>
        </p:nvSpPr>
        <p:spPr>
          <a:xfrm>
            <a:off x="8579095" y="979182"/>
            <a:ext cx="313385" cy="3216265"/>
          </a:xfrm>
          <a:prstGeom prst="rect">
            <a:avLst/>
          </a:prstGeom>
          <a:noFill/>
        </p:spPr>
        <p:txBody>
          <a:bodyPr wrap="square" rtlCol="1">
            <a:spAutoFit/>
          </a:bodyPr>
          <a:lstStyle/>
          <a:p>
            <a:r>
              <a:rPr lang="he-IL" dirty="0"/>
              <a:t>●</a:t>
            </a:r>
          </a:p>
          <a:p>
            <a:endParaRPr lang="he-IL" sz="2200" dirty="0"/>
          </a:p>
          <a:p>
            <a:r>
              <a:rPr lang="he-IL" dirty="0"/>
              <a:t>●</a:t>
            </a:r>
          </a:p>
          <a:p>
            <a:endParaRPr lang="he-IL" dirty="0"/>
          </a:p>
          <a:p>
            <a:endParaRPr lang="he-IL" sz="2000" dirty="0"/>
          </a:p>
          <a:p>
            <a:endParaRPr lang="he-IL" dirty="0"/>
          </a:p>
          <a:p>
            <a:endParaRPr lang="he-IL" sz="3000" dirty="0"/>
          </a:p>
          <a:p>
            <a:r>
              <a:rPr lang="he-IL" dirty="0"/>
              <a:t>●</a:t>
            </a:r>
          </a:p>
          <a:p>
            <a:endParaRPr lang="he-IL" sz="2300" dirty="0"/>
          </a:p>
          <a:p>
            <a:r>
              <a:rPr lang="he-IL" dirty="0"/>
              <a:t>●</a:t>
            </a:r>
          </a:p>
        </p:txBody>
      </p:sp>
      <p:sp>
        <p:nvSpPr>
          <p:cNvPr id="7" name="חץ: שמאלה 6">
            <a:extLst>
              <a:ext uri="{FF2B5EF4-FFF2-40B4-BE49-F238E27FC236}">
                <a16:creationId xmlns:a16="http://schemas.microsoft.com/office/drawing/2014/main" id="{3D06E651-1218-4499-B25E-7EB66D101C54}"/>
              </a:ext>
            </a:extLst>
          </p:cNvPr>
          <p:cNvSpPr/>
          <p:nvPr/>
        </p:nvSpPr>
        <p:spPr>
          <a:xfrm>
            <a:off x="1387626" y="6233541"/>
            <a:ext cx="720080" cy="310465"/>
          </a:xfrm>
          <a:prstGeom prst="leftArrow">
            <a:avLst/>
          </a:prstGeom>
          <a:solidFill>
            <a:schemeClr val="accent1">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extLst>
      <p:ext uri="{BB962C8B-B14F-4D97-AF65-F5344CB8AC3E}">
        <p14:creationId xmlns:p14="http://schemas.microsoft.com/office/powerpoint/2010/main" val="2796635723"/>
      </p:ext>
    </p:extLst>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17055</TotalTime>
  <Words>2154</Words>
  <Application>Microsoft Office PowerPoint</Application>
  <PresentationFormat>‫הצגה על המסך (4:3)</PresentationFormat>
  <Paragraphs>406</Paragraphs>
  <Slides>13</Slides>
  <Notes>10</Notes>
  <HiddenSlides>0</HiddenSlides>
  <MMClips>0</MMClips>
  <ScaleCrop>false</ScaleCrop>
  <HeadingPairs>
    <vt:vector size="6" baseType="variant">
      <vt:variant>
        <vt:lpstr>גופנים בשימוש</vt:lpstr>
      </vt:variant>
      <vt:variant>
        <vt:i4>2</vt:i4>
      </vt:variant>
      <vt:variant>
        <vt:lpstr>ערכת נושא</vt:lpstr>
      </vt:variant>
      <vt:variant>
        <vt:i4>1</vt:i4>
      </vt:variant>
      <vt:variant>
        <vt:lpstr>כותרות שקופיות</vt:lpstr>
      </vt:variant>
      <vt:variant>
        <vt:i4>13</vt:i4>
      </vt:variant>
    </vt:vector>
  </HeadingPairs>
  <TitlesOfParts>
    <vt:vector size="16" baseType="lpstr">
      <vt:lpstr>Arial</vt:lpstr>
      <vt:lpstr>Calibri</vt:lpstr>
      <vt:lpstr>ערכת נושא Office</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הראל</dc:creator>
  <cp:lastModifiedBy>הראל שפירא</cp:lastModifiedBy>
  <cp:revision>1961</cp:revision>
  <dcterms:created xsi:type="dcterms:W3CDTF">2015-01-28T10:22:53Z</dcterms:created>
  <dcterms:modified xsi:type="dcterms:W3CDTF">2020-03-18T21:13:27Z</dcterms:modified>
</cp:coreProperties>
</file>