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sldIdLst>
    <p:sldId id="276" r:id="rId2"/>
    <p:sldId id="431" r:id="rId3"/>
    <p:sldId id="449" r:id="rId4"/>
    <p:sldId id="461" r:id="rId5"/>
    <p:sldId id="462" r:id="rId6"/>
    <p:sldId id="460" r:id="rId7"/>
    <p:sldId id="452" r:id="rId8"/>
    <p:sldId id="451" r:id="rId9"/>
    <p:sldId id="450" r:id="rId10"/>
    <p:sldId id="463" r:id="rId11"/>
    <p:sldId id="453" r:id="rId12"/>
    <p:sldId id="454" r:id="rId13"/>
    <p:sldId id="447" r:id="rId14"/>
    <p:sldId id="455" r:id="rId15"/>
    <p:sldId id="456" r:id="rId16"/>
    <p:sldId id="458" r:id="rId17"/>
    <p:sldId id="459" r:id="rId18"/>
    <p:sldId id="464" r:id="rId19"/>
    <p:sldId id="457" r:id="rId20"/>
    <p:sldId id="293" r:id="rId21"/>
    <p:sldId id="274" r:id="rId2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95250" autoAdjust="0"/>
  </p:normalViewPr>
  <p:slideViewPr>
    <p:cSldViewPr>
      <p:cViewPr varScale="1">
        <p:scale>
          <a:sx n="82" d="100"/>
          <a:sy n="82" d="100"/>
        </p:scale>
        <p:origin x="150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כ"ג/אדר/תש"ף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2180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1272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33331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91477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08121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58495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15722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21257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96269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8329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5938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3901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8480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6389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593337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66126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31283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4219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כ"ג/אדר/תש"ף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כ"ג/אדר/תש"ף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כ"ג/אדר/תש"ף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כ"ג/אדר/תש"ף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כ"ג/אדר/תש"ף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כ"ג/אדר/תש"ף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כ"ג/אדר/תש"ף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כ"ג/אדר/תש"ף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כ"ג/אדר/תש"ף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כ"ג/אדר/תש"ף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כ"ג/אדר/תש"ף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כ"ג/אדר/תש"ף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daf-yomi@daf-yomi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282828"/>
            <a:ext cx="8424936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rgbClr val="EEECE1">
                    <a:lumMod val="50000"/>
                  </a:srgbClr>
                </a:solidFill>
              </a:rPr>
              <a:t>ברוכים הבאים ל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שיעור דף יומי אונליין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יום חמישי כ"ג באדר ה'תש"פ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השיעור יתחיל בשעה 21:30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מסכת שבת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יג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(שורה 5) - 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יג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(2 שורות מלמטה)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מגיד השיעור: הראל שפירא</a:t>
            </a: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מוקדש לרפואת אלעד צפריר בן דנה</a:t>
            </a:r>
            <a:endParaRPr lang="he-I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1531593"/>
            <a:ext cx="8352928" cy="4201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ת"ש: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לא יאכל הזב עם הזבה, משום הרגל עבירה.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 err="1"/>
              <a:t>ה"נ</a:t>
            </a:r>
            <a:r>
              <a:rPr lang="he-IL" sz="1600" dirty="0"/>
              <a:t> </a:t>
            </a:r>
            <a:r>
              <a:rPr lang="he-IL" sz="1600" dirty="0" err="1"/>
              <a:t>דיעות</a:t>
            </a:r>
            <a:r>
              <a:rPr lang="he-IL" sz="1600" dirty="0"/>
              <a:t> איכא שינוי </a:t>
            </a:r>
            <a:r>
              <a:rPr lang="he-IL" sz="1600" dirty="0" err="1"/>
              <a:t>ליכא</a:t>
            </a:r>
            <a:r>
              <a:rPr lang="he-IL" sz="1600" dirty="0"/>
              <a:t>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ת"ש: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"אֶל הֶהָרִים לֹא אָכָל וְעֵינָיו לֹא נָשָׂא אֶל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גִּלּוּלֵי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בֵּית יִשְׂרָאֵל וְאֶת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אֵשֶׁת רֵעֵהוּ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לֹא טִמֵּא וְאֶל </a:t>
            </a:r>
            <a:r>
              <a:rPr lang="he-IL" sz="1600" b="1" dirty="0" err="1">
                <a:solidFill>
                  <a:srgbClr val="F79646">
                    <a:lumMod val="50000"/>
                  </a:srgbClr>
                </a:solidFill>
              </a:rPr>
              <a:t>אִשָּׁה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 נִדָּה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לֹא יִקְרָב" -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מקיש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אשה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נדה לאשת רעהו -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מה אשת רעהו - הוא בבגדו והיא בבגדה אסור,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אף אשתו נדה - הוא בבגדו והיא בבגדה אסור.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ש"מ.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80528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F233046E-26F0-4CCE-A2A9-510E3B974A21}"/>
              </a:ext>
            </a:extLst>
          </p:cNvPr>
          <p:cNvSpPr txBox="1"/>
          <p:nvPr/>
        </p:nvSpPr>
        <p:spPr>
          <a:xfrm>
            <a:off x="8669765" y="1576824"/>
            <a:ext cx="294723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" dirty="0"/>
              <a:t>③</a:t>
            </a:r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endParaRPr lang="he-IL" dirty="0"/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r>
              <a:rPr lang="he-IL" sz="1500" dirty="0"/>
              <a:t>④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86DAE30C-43A2-450C-BCDA-17A97260771F}"/>
              </a:ext>
            </a:extLst>
          </p:cNvPr>
          <p:cNvSpPr/>
          <p:nvPr/>
        </p:nvSpPr>
        <p:spPr>
          <a:xfrm>
            <a:off x="286204" y="1597037"/>
            <a:ext cx="4141780" cy="1471923"/>
          </a:xfrm>
          <a:prstGeom prst="wedgeRoundRectCallout">
            <a:avLst>
              <a:gd name="adj1" fmla="val 57681"/>
              <a:gd name="adj2" fmla="val -4236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200" dirty="0">
                <a:solidFill>
                  <a:prstClr val="black"/>
                </a:solidFill>
              </a:rPr>
              <a:t>משנה יא ע"א: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לא יצא החייט במחטו סמוך לחשכה - שמא ישכח ויצא,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ולא הלבלר בקולמוסו.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ולא יפלה את כליו ולא יקרא לאור הנר.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באמת אמרו: החזן רואה היכן תינוקות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קוראין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, אבל הוא לא יקרא. 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כיוצא בו: לא יאכל הזב עם הזבה מפני הרגל עבירה.</a:t>
            </a:r>
          </a:p>
        </p:txBody>
      </p:sp>
      <p:sp>
        <p:nvSpPr>
          <p:cNvPr id="7" name="הסבר מלבני מעוגל 6">
            <a:extLst>
              <a:ext uri="{FF2B5EF4-FFF2-40B4-BE49-F238E27FC236}">
                <a16:creationId xmlns:a16="http://schemas.microsoft.com/office/drawing/2014/main" id="{66FC63C7-3288-4A7B-A474-44F84279696C}"/>
              </a:ext>
            </a:extLst>
          </p:cNvPr>
          <p:cNvSpPr/>
          <p:nvPr/>
        </p:nvSpPr>
        <p:spPr>
          <a:xfrm>
            <a:off x="4860032" y="344907"/>
            <a:ext cx="3781740" cy="635821"/>
          </a:xfrm>
          <a:prstGeom prst="wedgeRoundRectCallout">
            <a:avLst>
              <a:gd name="adj1" fmla="val 54720"/>
              <a:gd name="adj2" fmla="val -4529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400" dirty="0" err="1">
                <a:solidFill>
                  <a:prstClr val="black"/>
                </a:solidFill>
              </a:rPr>
              <a:t>איבעיא</a:t>
            </a:r>
            <a:r>
              <a:rPr lang="he-IL" sz="1400" dirty="0">
                <a:solidFill>
                  <a:prstClr val="black"/>
                </a:solidFill>
              </a:rPr>
              <a:t> להו: </a:t>
            </a:r>
          </a:p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prstClr val="black"/>
                </a:solidFill>
              </a:rPr>
              <a:t>נדה מהו שתישן עם בעלה היא בבגדה והוא בבגדו? </a:t>
            </a:r>
          </a:p>
        </p:txBody>
      </p:sp>
    </p:spTree>
    <p:extLst>
      <p:ext uri="{BB962C8B-B14F-4D97-AF65-F5344CB8AC3E}">
        <p14:creationId xmlns:p14="http://schemas.microsoft.com/office/powerpoint/2010/main" val="330105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47664" y="1755050"/>
            <a:ext cx="6984776" cy="390619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 err="1"/>
              <a:t>ופליגא</a:t>
            </a:r>
            <a:r>
              <a:rPr lang="he-IL" sz="1600" dirty="0"/>
              <a:t> דר' </a:t>
            </a:r>
            <a:r>
              <a:rPr lang="he-IL" sz="1600" dirty="0" err="1"/>
              <a:t>פדת</a:t>
            </a:r>
            <a:r>
              <a:rPr lang="he-IL" sz="160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err="1"/>
              <a:t>דאמר</a:t>
            </a:r>
            <a:r>
              <a:rPr lang="he-IL" sz="1600" dirty="0"/>
              <a:t> ר' </a:t>
            </a:r>
            <a:r>
              <a:rPr lang="he-IL" sz="1600" dirty="0" err="1"/>
              <a:t>פדת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לא אסרה תורה אלא קורבה של גלוי עריות בלבד,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שנאמר: "</a:t>
            </a:r>
            <a:r>
              <a:rPr lang="he-IL" sz="1600" dirty="0">
                <a:solidFill>
                  <a:srgbClr val="002060"/>
                </a:solidFill>
              </a:rPr>
              <a:t>אִישׁ אִישׁ אֶל כָּל שְׁאֵר בְּשָׂרוֹ לֹא תִקְרְבוּ לְגַלּוֹת עֶרְוָה</a:t>
            </a:r>
            <a:r>
              <a:rPr lang="he-IL" sz="1600" dirty="0"/>
              <a:t>".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 err="1"/>
              <a:t>עולא</a:t>
            </a:r>
            <a:r>
              <a:rPr lang="he-IL" sz="1600" dirty="0"/>
              <a:t> כי הוי אתי מבי רב, </a:t>
            </a:r>
            <a:r>
              <a:rPr lang="he-IL" sz="1600" dirty="0" err="1"/>
              <a:t>הוה</a:t>
            </a:r>
            <a:r>
              <a:rPr lang="he-IL" sz="1600" dirty="0"/>
              <a:t> מנשק להו </a:t>
            </a:r>
            <a:r>
              <a:rPr lang="he-IL" sz="1600" dirty="0" err="1"/>
              <a:t>לאחוותיה</a:t>
            </a:r>
            <a:r>
              <a:rPr lang="he-IL" sz="1600" dirty="0"/>
              <a:t> אבי </a:t>
            </a:r>
            <a:r>
              <a:rPr lang="he-IL" sz="1600" dirty="0" err="1"/>
              <a:t>חדייהו</a:t>
            </a:r>
            <a:r>
              <a:rPr lang="he-IL" sz="1600" dirty="0"/>
              <a:t>, ואמרי לה: אבי </a:t>
            </a:r>
            <a:r>
              <a:rPr lang="he-IL" sz="1600" dirty="0" err="1"/>
              <a:t>ידייהו</a:t>
            </a:r>
            <a:r>
              <a:rPr lang="he-IL" sz="1600" dirty="0"/>
              <a:t>.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 err="1"/>
              <a:t>ופליגא</a:t>
            </a:r>
            <a:r>
              <a:rPr lang="he-IL" sz="1600" dirty="0"/>
              <a:t> </a:t>
            </a:r>
            <a:r>
              <a:rPr lang="he-IL" sz="1600" dirty="0" err="1"/>
              <a:t>דידיה</a:t>
            </a:r>
            <a:r>
              <a:rPr lang="he-IL" sz="1600" dirty="0"/>
              <a:t> </a:t>
            </a:r>
            <a:r>
              <a:rPr lang="he-IL" sz="1600" dirty="0" err="1"/>
              <a:t>אדידיה</a:t>
            </a:r>
            <a:r>
              <a:rPr lang="he-IL" sz="160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600" dirty="0" err="1"/>
              <a:t>דאמר</a:t>
            </a:r>
            <a:r>
              <a:rPr lang="he-IL" sz="1600" dirty="0"/>
              <a:t> </a:t>
            </a:r>
            <a:r>
              <a:rPr lang="he-IL" sz="1600" dirty="0" err="1"/>
              <a:t>עולא</a:t>
            </a:r>
            <a:r>
              <a:rPr lang="he-IL" sz="16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אפי' שום קורבה אסור, 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משום: לך </a:t>
            </a:r>
            <a:r>
              <a:rPr lang="he-IL" sz="1600" dirty="0" err="1"/>
              <a:t>לך</a:t>
            </a:r>
            <a:r>
              <a:rPr lang="he-IL" sz="1600" dirty="0"/>
              <a:t> אמרי </a:t>
            </a:r>
            <a:r>
              <a:rPr lang="he-IL" sz="1600" dirty="0" err="1"/>
              <a:t>נזירא</a:t>
            </a:r>
            <a:r>
              <a:rPr lang="he-IL" sz="1600" dirty="0"/>
              <a:t> סחור סחור </a:t>
            </a:r>
            <a:r>
              <a:rPr lang="he-IL" sz="1600" dirty="0" err="1"/>
              <a:t>לכרמא</a:t>
            </a:r>
            <a:r>
              <a:rPr lang="he-IL" sz="1600" dirty="0"/>
              <a:t> לא תקרב.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80528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8" name="הסבר מלבני מעוגל 6">
            <a:extLst>
              <a:ext uri="{FF2B5EF4-FFF2-40B4-BE49-F238E27FC236}">
                <a16:creationId xmlns:a16="http://schemas.microsoft.com/office/drawing/2014/main" id="{87D4AB29-6E61-406C-A03C-CC5E146A56C9}"/>
              </a:ext>
            </a:extLst>
          </p:cNvPr>
          <p:cNvSpPr/>
          <p:nvPr/>
        </p:nvSpPr>
        <p:spPr>
          <a:xfrm>
            <a:off x="5148064" y="344907"/>
            <a:ext cx="3421700" cy="1075302"/>
          </a:xfrm>
          <a:prstGeom prst="wedgeRoundRectCallout">
            <a:avLst>
              <a:gd name="adj1" fmla="val 54720"/>
              <a:gd name="adj2" fmla="val -4529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...</a:t>
            </a:r>
          </a:p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מה אשת רעהו - הוא בבגדו והיא בבגדה אסור, </a:t>
            </a:r>
          </a:p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אף אשתו נדה - הוא בבגדו והיא בבגדה אסור.</a:t>
            </a:r>
          </a:p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prstClr val="black"/>
                </a:solidFill>
              </a:rPr>
              <a:t>ש"מ.</a:t>
            </a:r>
            <a:endParaRPr lang="he-IL" sz="14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9" name="הסבר מלבני מעוגל 6">
            <a:extLst>
              <a:ext uri="{FF2B5EF4-FFF2-40B4-BE49-F238E27FC236}">
                <a16:creationId xmlns:a16="http://schemas.microsoft.com/office/drawing/2014/main" id="{8F35CA00-A07D-45EB-BB0B-856A26958618}"/>
              </a:ext>
            </a:extLst>
          </p:cNvPr>
          <p:cNvSpPr/>
          <p:nvPr/>
        </p:nvSpPr>
        <p:spPr>
          <a:xfrm>
            <a:off x="395536" y="2137674"/>
            <a:ext cx="2917644" cy="1147310"/>
          </a:xfrm>
          <a:prstGeom prst="wedgeRoundRectCallout">
            <a:avLst>
              <a:gd name="adj1" fmla="val 56639"/>
              <a:gd name="adj2" fmla="val -4041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200" dirty="0">
                <a:solidFill>
                  <a:schemeClr val="tx1"/>
                </a:solidFill>
              </a:rPr>
              <a:t>רש"י:</a:t>
            </a:r>
          </a:p>
          <a:p>
            <a:pPr lvl="0">
              <a:lnSpc>
                <a:spcPct val="120000"/>
              </a:lnSpc>
            </a:pPr>
            <a:r>
              <a:rPr lang="he-IL" sz="1200" dirty="0" err="1">
                <a:solidFill>
                  <a:schemeClr val="tx1"/>
                </a:solidFill>
              </a:rPr>
              <a:t>ופליגא</a:t>
            </a:r>
            <a:r>
              <a:rPr lang="he-IL" sz="1200" dirty="0">
                <a:solidFill>
                  <a:schemeClr val="tx1"/>
                </a:solidFill>
              </a:rPr>
              <a:t>. </a:t>
            </a:r>
            <a:r>
              <a:rPr lang="he-IL" sz="1200" dirty="0" err="1">
                <a:solidFill>
                  <a:schemeClr val="tx1"/>
                </a:solidFill>
              </a:rPr>
              <a:t>דרב</a:t>
            </a:r>
            <a:r>
              <a:rPr lang="he-IL" sz="1200" dirty="0">
                <a:solidFill>
                  <a:schemeClr val="tx1"/>
                </a:solidFill>
              </a:rPr>
              <a:t> יוסף </a:t>
            </a:r>
            <a:r>
              <a:rPr lang="he-IL" sz="1200" dirty="0" err="1">
                <a:solidFill>
                  <a:schemeClr val="tx1"/>
                </a:solidFill>
              </a:rPr>
              <a:t>דפשט</a:t>
            </a:r>
            <a:r>
              <a:rPr lang="he-IL" sz="1200" dirty="0">
                <a:solidFill>
                  <a:schemeClr val="tx1"/>
                </a:solidFill>
              </a:rPr>
              <a:t> מדרשה </a:t>
            </a:r>
            <a:r>
              <a:rPr lang="he-IL" sz="1200" dirty="0" err="1">
                <a:solidFill>
                  <a:schemeClr val="tx1"/>
                </a:solidFill>
              </a:rPr>
              <a:t>דהאי</a:t>
            </a:r>
            <a:r>
              <a:rPr lang="he-IL" sz="1200" dirty="0">
                <a:solidFill>
                  <a:schemeClr val="tx1"/>
                </a:solidFill>
              </a:rPr>
              <a:t> קרא לאיסור </a:t>
            </a:r>
            <a:r>
              <a:rPr lang="he-IL" sz="1200" dirty="0" err="1">
                <a:solidFill>
                  <a:schemeClr val="tx1"/>
                </a:solidFill>
              </a:rPr>
              <a:t>אדרבי</a:t>
            </a:r>
            <a:r>
              <a:rPr lang="he-IL" sz="1200" dirty="0">
                <a:solidFill>
                  <a:schemeClr val="tx1"/>
                </a:solidFill>
              </a:rPr>
              <a:t> </a:t>
            </a:r>
            <a:r>
              <a:rPr lang="he-IL" sz="1200" dirty="0" err="1">
                <a:solidFill>
                  <a:schemeClr val="tx1"/>
                </a:solidFill>
              </a:rPr>
              <a:t>פדת</a:t>
            </a:r>
            <a:r>
              <a:rPr lang="he-IL" sz="1200" dirty="0">
                <a:solidFill>
                  <a:schemeClr val="tx1"/>
                </a:solidFill>
              </a:rPr>
              <a:t>: גילוי עריות. תשמיש ממש ושאר קורבה ואפי' קירוב בשר מדרבנן והיא בבגדה אפי' מדרבנן </a:t>
            </a:r>
            <a:r>
              <a:rPr lang="he-IL" sz="1200" dirty="0" err="1">
                <a:solidFill>
                  <a:schemeClr val="tx1"/>
                </a:solidFill>
              </a:rPr>
              <a:t>ליכא</a:t>
            </a:r>
            <a:r>
              <a:rPr lang="he-IL" sz="1200" dirty="0">
                <a:solidFill>
                  <a:schemeClr val="tx1"/>
                </a:solidFill>
              </a:rPr>
              <a:t> למגזר: </a:t>
            </a:r>
          </a:p>
        </p:txBody>
      </p:sp>
      <p:sp>
        <p:nvSpPr>
          <p:cNvPr id="10" name="הסבר מלבני מעוגל 6">
            <a:extLst>
              <a:ext uri="{FF2B5EF4-FFF2-40B4-BE49-F238E27FC236}">
                <a16:creationId xmlns:a16="http://schemas.microsoft.com/office/drawing/2014/main" id="{E5E7F73B-4FD8-4DE5-95D2-FB7AAA6D9F84}"/>
              </a:ext>
            </a:extLst>
          </p:cNvPr>
          <p:cNvSpPr/>
          <p:nvPr/>
        </p:nvSpPr>
        <p:spPr>
          <a:xfrm>
            <a:off x="395536" y="4729961"/>
            <a:ext cx="2917644" cy="1266127"/>
          </a:xfrm>
          <a:prstGeom prst="wedgeRoundRectCallout">
            <a:avLst>
              <a:gd name="adj1" fmla="val 56639"/>
              <a:gd name="adj2" fmla="val -4041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200" dirty="0" err="1">
                <a:solidFill>
                  <a:schemeClr val="tx1"/>
                </a:solidFill>
              </a:rPr>
              <a:t>תוס</a:t>
            </a:r>
            <a:r>
              <a:rPr lang="he-IL" sz="1200" dirty="0">
                <a:solidFill>
                  <a:schemeClr val="tx1"/>
                </a:solidFill>
              </a:rPr>
              <a:t>':</a:t>
            </a:r>
          </a:p>
          <a:p>
            <a:pPr lvl="0">
              <a:lnSpc>
                <a:spcPct val="120000"/>
              </a:lnSpc>
            </a:pPr>
            <a:r>
              <a:rPr lang="he-IL" sz="1200" dirty="0" err="1">
                <a:solidFill>
                  <a:schemeClr val="tx1"/>
                </a:solidFill>
              </a:rPr>
              <a:t>ופליגא</a:t>
            </a:r>
            <a:r>
              <a:rPr lang="he-IL" sz="1200" dirty="0">
                <a:solidFill>
                  <a:schemeClr val="tx1"/>
                </a:solidFill>
              </a:rPr>
              <a:t> </a:t>
            </a:r>
            <a:r>
              <a:rPr lang="he-IL" sz="1200" dirty="0" err="1">
                <a:solidFill>
                  <a:schemeClr val="tx1"/>
                </a:solidFill>
              </a:rPr>
              <a:t>דידיה</a:t>
            </a:r>
            <a:r>
              <a:rPr lang="he-IL" sz="1200" dirty="0">
                <a:solidFill>
                  <a:schemeClr val="tx1"/>
                </a:solidFill>
              </a:rPr>
              <a:t> </a:t>
            </a:r>
            <a:r>
              <a:rPr lang="he-IL" sz="1200" dirty="0" err="1">
                <a:solidFill>
                  <a:schemeClr val="tx1"/>
                </a:solidFill>
              </a:rPr>
              <a:t>אדידיה</a:t>
            </a:r>
            <a:r>
              <a:rPr lang="he-IL" sz="1200" dirty="0">
                <a:solidFill>
                  <a:schemeClr val="tx1"/>
                </a:solidFill>
              </a:rPr>
              <a:t>. והוא היה יודע בעצמו שלא יבא לידי הרהור שצדיק גמור היה </a:t>
            </a:r>
            <a:r>
              <a:rPr lang="he-IL" sz="1200" dirty="0" err="1">
                <a:solidFill>
                  <a:schemeClr val="tx1"/>
                </a:solidFill>
              </a:rPr>
              <a:t>כדאמרינן</a:t>
            </a:r>
            <a:r>
              <a:rPr lang="he-IL" sz="1200" dirty="0">
                <a:solidFill>
                  <a:schemeClr val="tx1"/>
                </a:solidFill>
              </a:rPr>
              <a:t> בפרק ב' </a:t>
            </a:r>
            <a:r>
              <a:rPr lang="he-IL" sz="1200" dirty="0" err="1">
                <a:solidFill>
                  <a:schemeClr val="tx1"/>
                </a:solidFill>
              </a:rPr>
              <a:t>דכתובות</a:t>
            </a:r>
            <a:r>
              <a:rPr lang="he-IL" sz="1200" dirty="0">
                <a:solidFill>
                  <a:schemeClr val="tx1"/>
                </a:solidFill>
              </a:rPr>
              <a:t>...והספר לא חש לפרש ולהאריך כאן למה היה עושה: </a:t>
            </a:r>
          </a:p>
        </p:txBody>
      </p:sp>
    </p:spTree>
    <p:extLst>
      <p:ext uri="{BB962C8B-B14F-4D97-AF65-F5344CB8AC3E}">
        <p14:creationId xmlns:p14="http://schemas.microsoft.com/office/powerpoint/2010/main" val="380942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171197" y="692696"/>
            <a:ext cx="9073008" cy="52542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תני דבי אליהו: </a:t>
            </a:r>
          </a:p>
          <a:p>
            <a:pPr>
              <a:lnSpc>
                <a:spcPct val="120000"/>
              </a:lnSpc>
            </a:pPr>
            <a:endParaRPr lang="he-IL" sz="700" dirty="0"/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מעשה בתלמיד א' ששנה הרבה וקרא הרבה ושימש תלמידי חכמים הרבה ומת בחצי ימיו,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והיתה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אשתו נוטלת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תפיליו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ומחזרתם בבתי כנסיות ובבתי מדרשות,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ואמרה להם: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כתיב בתורה: "כִּי הוּא חַיֶּיךָ וְאֹרֶךְ יָמֶיךָ" -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בעלי ששנה הרבה וקרא הרבה ושימש תלמידי חכמים הרבה - מפני מה מת בחצי ימיו?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ולא היה אדם מחזירה דבר.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פעם אחת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נתארחתי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אצלה,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והיתה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מסיחה כל אותו מאורע,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ואמרתי לה: בתי, בימי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נדותך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מה הוא אצלך?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אמרה לי: חס ושלום אפי' באצבע קטנה לא נגע [בי].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בימי לבוניך מהו אצלך?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אכל עמי ושתה עמי וישן עמי בקירוב בשר, ולא עלתה דעתו על דבר אחר.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ואמרתי לה: ברוך המקום שהרגו, שלא נשא פנים לתורה, שהרי אמרה תורה "וְאֶל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אִשָּׁה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בְּנִדַּת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טֻמְאָתָה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ּ לֹא תִקְרַב". </a:t>
            </a:r>
          </a:p>
          <a:p>
            <a:pPr>
              <a:lnSpc>
                <a:spcPct val="120000"/>
              </a:lnSpc>
            </a:pPr>
            <a:endParaRPr lang="he-IL" sz="2000" dirty="0"/>
          </a:p>
          <a:p>
            <a:pPr>
              <a:lnSpc>
                <a:spcPct val="120000"/>
              </a:lnSpc>
            </a:pPr>
            <a:r>
              <a:rPr lang="he-IL" sz="1600" dirty="0"/>
              <a:t>כי אתא רב דימי אמר: מטה </a:t>
            </a:r>
            <a:r>
              <a:rPr lang="he-IL" sz="1600" dirty="0" err="1"/>
              <a:t>חדא</a:t>
            </a:r>
            <a:r>
              <a:rPr lang="he-IL" sz="1600" dirty="0"/>
              <a:t> </a:t>
            </a:r>
            <a:r>
              <a:rPr lang="he-IL" sz="1600" dirty="0" err="1"/>
              <a:t>הואי</a:t>
            </a:r>
            <a:r>
              <a:rPr lang="he-IL" sz="1600" dirty="0"/>
              <a:t>. </a:t>
            </a:r>
          </a:p>
          <a:p>
            <a:pPr>
              <a:lnSpc>
                <a:spcPct val="120000"/>
              </a:lnSpc>
            </a:pPr>
            <a:r>
              <a:rPr lang="he-IL" sz="1600" dirty="0" err="1"/>
              <a:t>במערבא</a:t>
            </a:r>
            <a:r>
              <a:rPr lang="he-IL" sz="1600" dirty="0"/>
              <a:t> אמרי: אמר רב יצחק בר יוסף: סינר מפסיק בינו לבינה.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80528" y="35330"/>
            <a:ext cx="302433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 - 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12" name="TextBox 5">
            <a:extLst>
              <a:ext uri="{FF2B5EF4-FFF2-40B4-BE49-F238E27FC236}">
                <a16:creationId xmlns:a16="http://schemas.microsoft.com/office/drawing/2014/main" id="{97FE1C09-B8F3-4BC2-A1D0-7E8D52E9D1E1}"/>
              </a:ext>
            </a:extLst>
          </p:cNvPr>
          <p:cNvSpPr txBox="1"/>
          <p:nvPr/>
        </p:nvSpPr>
        <p:spPr>
          <a:xfrm>
            <a:off x="8659622" y="2358211"/>
            <a:ext cx="502228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ע"ב</a:t>
            </a:r>
          </a:p>
        </p:txBody>
      </p:sp>
    </p:spTree>
    <p:extLst>
      <p:ext uri="{BB962C8B-B14F-4D97-AF65-F5344CB8AC3E}">
        <p14:creationId xmlns:p14="http://schemas.microsoft.com/office/powerpoint/2010/main" val="3223962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1EEB304A-DD16-41BB-9DFE-B09C24FA8792}"/>
              </a:ext>
            </a:extLst>
          </p:cNvPr>
          <p:cNvSpPr txBox="1"/>
          <p:nvPr/>
        </p:nvSpPr>
        <p:spPr>
          <a:xfrm>
            <a:off x="827584" y="369913"/>
            <a:ext cx="7776864" cy="43552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20000"/>
              </a:lnSpc>
            </a:pPr>
            <a:r>
              <a:rPr lang="he-IL" b="1" dirty="0"/>
              <a:t>מי כתב את "תנא דבי אליהו"?</a:t>
            </a:r>
            <a:endParaRPr lang="en-US" b="1" dirty="0"/>
          </a:p>
          <a:p>
            <a:pPr>
              <a:lnSpc>
                <a:spcPct val="120000"/>
              </a:lnSpc>
            </a:pPr>
            <a:r>
              <a:rPr lang="he-IL" sz="1500" dirty="0"/>
              <a:t> </a:t>
            </a:r>
            <a:endParaRPr lang="en-US" sz="1500" dirty="0"/>
          </a:p>
          <a:p>
            <a:pPr>
              <a:lnSpc>
                <a:spcPct val="150000"/>
              </a:lnSpc>
            </a:pPr>
            <a:endParaRPr lang="en-US" sz="1600" dirty="0"/>
          </a:p>
          <a:p>
            <a:pPr>
              <a:lnSpc>
                <a:spcPct val="150000"/>
              </a:lnSpc>
            </a:pPr>
            <a:r>
              <a:rPr lang="he-IL" sz="1600" u="sng" dirty="0" err="1"/>
              <a:t>החיד"א</a:t>
            </a:r>
            <a:r>
              <a:rPr lang="he-IL" sz="1600" u="sng" dirty="0"/>
              <a:t> (שם הגדולים, מערכת ספרים, ערך סדר אליהו רבא):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he-IL" sz="1600" b="1" dirty="0"/>
              <a:t>הדבר ברור מאד </a:t>
            </a:r>
            <a:r>
              <a:rPr lang="he-IL" sz="1600" b="1" dirty="0" err="1"/>
              <a:t>דתנא</a:t>
            </a:r>
            <a:r>
              <a:rPr lang="he-IL" sz="1600" b="1" dirty="0"/>
              <a:t> דבי אליהו הוא אליהו זכור לטוב</a:t>
            </a:r>
            <a:r>
              <a:rPr lang="he-IL" sz="1600" dirty="0"/>
              <a:t>, </a:t>
            </a:r>
          </a:p>
          <a:p>
            <a:pPr>
              <a:lnSpc>
                <a:spcPct val="150000"/>
              </a:lnSpc>
            </a:pPr>
            <a:r>
              <a:rPr lang="he-IL" sz="1600" dirty="0"/>
              <a:t>והוא מאי </a:t>
            </a:r>
            <a:r>
              <a:rPr lang="he-IL" sz="1600" dirty="0" err="1"/>
              <a:t>דתני</a:t>
            </a:r>
            <a:r>
              <a:rPr lang="he-IL" sz="1600" dirty="0"/>
              <a:t> אליהו לרב ענן סדר אליהו רבא וסדר אליהו זוטא </a:t>
            </a:r>
            <a:r>
              <a:rPr lang="he-IL" sz="1600" dirty="0" err="1"/>
              <a:t>כדאמרינן</a:t>
            </a:r>
            <a:r>
              <a:rPr lang="he-IL" sz="1600" dirty="0"/>
              <a:t> בכתובות דף ק"ו... </a:t>
            </a:r>
          </a:p>
          <a:p>
            <a:pPr>
              <a:lnSpc>
                <a:spcPct val="150000"/>
              </a:lnSpc>
            </a:pPr>
            <a:endParaRPr lang="he-IL" sz="1600" dirty="0"/>
          </a:p>
          <a:p>
            <a:pPr>
              <a:lnSpc>
                <a:spcPct val="150000"/>
              </a:lnSpc>
            </a:pPr>
            <a:endParaRPr lang="en-US" sz="1600" dirty="0"/>
          </a:p>
          <a:p>
            <a:pPr>
              <a:lnSpc>
                <a:spcPct val="150000"/>
              </a:lnSpc>
            </a:pPr>
            <a:r>
              <a:rPr lang="he-IL" sz="1600" u="sng" dirty="0"/>
              <a:t>שו"ת באר שבע (סימן </a:t>
            </a:r>
            <a:r>
              <a:rPr lang="he-IL" sz="1600" u="sng" dirty="0" err="1"/>
              <a:t>עא</a:t>
            </a:r>
            <a:r>
              <a:rPr lang="he-IL" sz="1600" u="sng" dirty="0"/>
              <a:t>):</a:t>
            </a:r>
            <a:endParaRPr lang="en-US" sz="1600" dirty="0"/>
          </a:p>
          <a:p>
            <a:pPr>
              <a:lnSpc>
                <a:spcPct val="150000"/>
              </a:lnSpc>
            </a:pPr>
            <a:r>
              <a:rPr lang="he-IL" sz="1600" dirty="0"/>
              <a:t>האי תנא דבי אליהו </a:t>
            </a:r>
            <a:r>
              <a:rPr lang="he-IL" sz="1600" b="1" dirty="0"/>
              <a:t>אינו אליהו הנביא </a:t>
            </a:r>
            <a:r>
              <a:rPr lang="he-IL" sz="1600" dirty="0"/>
              <a:t>כמו שחשבו רבים מן התלמידים </a:t>
            </a:r>
          </a:p>
          <a:p>
            <a:pPr>
              <a:lnSpc>
                <a:spcPct val="150000"/>
              </a:lnSpc>
            </a:pPr>
            <a:r>
              <a:rPr lang="he-IL" sz="1600" b="1" dirty="0"/>
              <a:t>אלא הוא תנא </a:t>
            </a:r>
            <a:r>
              <a:rPr lang="he-IL" sz="1600" dirty="0"/>
              <a:t>הנזכר בהקדמת הרמב"ם ז"ל מסדר זרעים בפרק שביעי וז"ל יהושע בן פרחיה </a:t>
            </a:r>
            <a:r>
              <a:rPr lang="he-IL" sz="1600" dirty="0" err="1"/>
              <a:t>נתאי</a:t>
            </a:r>
            <a:r>
              <a:rPr lang="he-IL" sz="1600" dirty="0"/>
              <a:t> </a:t>
            </a:r>
            <a:r>
              <a:rPr lang="he-IL" sz="1600" dirty="0" err="1"/>
              <a:t>הארבלי</a:t>
            </a:r>
            <a:r>
              <a:rPr lang="he-IL" sz="1600" dirty="0"/>
              <a:t> חוני המעגל אליהו </a:t>
            </a:r>
            <a:r>
              <a:rPr lang="he-IL" sz="1600" dirty="0" err="1"/>
              <a:t>כו</a:t>
            </a:r>
            <a:r>
              <a:rPr lang="he-IL" sz="1600" dirty="0"/>
              <a:t>'. כן נ"ל: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9703452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55776" y="332656"/>
            <a:ext cx="6192688" cy="53465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20000"/>
              </a:lnSpc>
            </a:pPr>
            <a:r>
              <a:rPr lang="he-IL" sz="1700" b="1" dirty="0">
                <a:solidFill>
                  <a:prstClr val="black"/>
                </a:solidFill>
              </a:rPr>
              <a:t>משנה </a:t>
            </a:r>
          </a:p>
          <a:p>
            <a:pPr lvl="0">
              <a:lnSpc>
                <a:spcPct val="120000"/>
              </a:lnSpc>
            </a:pPr>
            <a:endParaRPr lang="he-IL" sz="100" dirty="0">
              <a:solidFill>
                <a:srgbClr val="F79646">
                  <a:lumMod val="50000"/>
                </a:srgbClr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ואלו מן ההלכות שאמרו בעליית חנניה בן חזקיה בן גרון שעלו לבקרו,</a:t>
            </a:r>
          </a:p>
          <a:p>
            <a:pPr lvl="0"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נמנו ורבו ב"ש על ב"ה.</a:t>
            </a:r>
          </a:p>
          <a:p>
            <a:pPr lvl="0"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וי"ח דברים גזרו בו ביום.</a:t>
            </a:r>
          </a:p>
          <a:p>
            <a:pPr lvl="0">
              <a:lnSpc>
                <a:spcPct val="120000"/>
              </a:lnSpc>
            </a:pPr>
            <a:br>
              <a:rPr lang="he-IL" sz="2800" dirty="0"/>
            </a:br>
            <a:r>
              <a:rPr lang="he-IL" sz="1600" b="1" dirty="0"/>
              <a:t>גמרא</a:t>
            </a:r>
          </a:p>
          <a:p>
            <a:pPr lvl="0">
              <a:lnSpc>
                <a:spcPct val="120000"/>
              </a:lnSpc>
            </a:pPr>
            <a:r>
              <a:rPr lang="he-IL" sz="1600" dirty="0"/>
              <a:t>א"ל </a:t>
            </a:r>
            <a:r>
              <a:rPr lang="he-IL" sz="1600" dirty="0" err="1"/>
              <a:t>אביי</a:t>
            </a:r>
            <a:r>
              <a:rPr lang="he-IL" sz="1600" dirty="0"/>
              <a:t> לרב יוסף: </a:t>
            </a:r>
          </a:p>
          <a:p>
            <a:pPr lvl="0">
              <a:lnSpc>
                <a:spcPct val="120000"/>
              </a:lnSpc>
            </a:pPr>
            <a:r>
              <a:rPr lang="he-IL" sz="1600" dirty="0"/>
              <a:t>"אלו" תנן או "ואלו" תנן? </a:t>
            </a:r>
          </a:p>
          <a:p>
            <a:pPr lvl="0">
              <a:lnSpc>
                <a:spcPct val="120000"/>
              </a:lnSpc>
            </a:pPr>
            <a:r>
              <a:rPr lang="he-IL" sz="1600" dirty="0"/>
              <a:t>"ואלו תנן" - הני </a:t>
            </a:r>
            <a:r>
              <a:rPr lang="he-IL" sz="1600" dirty="0" err="1"/>
              <a:t>דאמרן</a:t>
            </a:r>
            <a:r>
              <a:rPr lang="he-IL" sz="1600" dirty="0"/>
              <a:t>, </a:t>
            </a:r>
          </a:p>
          <a:p>
            <a:pPr lvl="0">
              <a:lnSpc>
                <a:spcPct val="120000"/>
              </a:lnSpc>
            </a:pPr>
            <a:r>
              <a:rPr lang="he-IL" sz="1600" dirty="0"/>
              <a:t>או "אלו תנן" - </a:t>
            </a:r>
            <a:r>
              <a:rPr lang="he-IL" sz="1600" dirty="0" err="1"/>
              <a:t>דבעינן</a:t>
            </a:r>
            <a:r>
              <a:rPr lang="he-IL" sz="1600" dirty="0"/>
              <a:t> </a:t>
            </a:r>
            <a:r>
              <a:rPr lang="he-IL" sz="1600" dirty="0" err="1"/>
              <a:t>למימר</a:t>
            </a:r>
            <a:r>
              <a:rPr lang="he-IL" sz="1600" dirty="0"/>
              <a:t> </a:t>
            </a:r>
            <a:r>
              <a:rPr lang="he-IL" sz="1600" dirty="0" err="1"/>
              <a:t>קמן</a:t>
            </a:r>
            <a:r>
              <a:rPr lang="he-IL" sz="1600" dirty="0"/>
              <a:t>?</a:t>
            </a:r>
          </a:p>
          <a:p>
            <a:pPr lvl="0">
              <a:lnSpc>
                <a:spcPct val="120000"/>
              </a:lnSpc>
            </a:pPr>
            <a:endParaRPr lang="he-IL" sz="1600" dirty="0"/>
          </a:p>
          <a:p>
            <a:pPr lvl="0">
              <a:lnSpc>
                <a:spcPct val="120000"/>
              </a:lnSpc>
            </a:pPr>
            <a:r>
              <a:rPr lang="he-IL" sz="1600" dirty="0"/>
              <a:t>תא שמע: </a:t>
            </a:r>
          </a:p>
          <a:p>
            <a:pPr lvl="0"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אין פולין לאור הנר,</a:t>
            </a:r>
          </a:p>
          <a:p>
            <a:pPr lvl="0"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ואין קורין לאור הנר,</a:t>
            </a:r>
          </a:p>
          <a:p>
            <a:pPr lvl="0"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ואלו מן ההלכות שאמרו בעליית חנניה בן חזקיה בן גרון. </a:t>
            </a:r>
          </a:p>
          <a:p>
            <a:pPr lvl="0">
              <a:lnSpc>
                <a:spcPct val="120000"/>
              </a:lnSpc>
            </a:pPr>
            <a:endParaRPr lang="he-IL" sz="1600" dirty="0"/>
          </a:p>
          <a:p>
            <a:pPr lvl="0">
              <a:lnSpc>
                <a:spcPct val="120000"/>
              </a:lnSpc>
            </a:pPr>
            <a:r>
              <a:rPr lang="he-IL" sz="1600" dirty="0"/>
              <a:t>ש"מ "ואלו" תנן ש"מ.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80528" y="35330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64EFA066-A40D-4376-A444-F7CAC456D016}"/>
              </a:ext>
            </a:extLst>
          </p:cNvPr>
          <p:cNvSpPr/>
          <p:nvPr/>
        </p:nvSpPr>
        <p:spPr>
          <a:xfrm>
            <a:off x="430220" y="1412776"/>
            <a:ext cx="4141780" cy="1471923"/>
          </a:xfrm>
          <a:prstGeom prst="wedgeRoundRectCallout">
            <a:avLst>
              <a:gd name="adj1" fmla="val 59709"/>
              <a:gd name="adj2" fmla="val 30538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200" dirty="0">
                <a:solidFill>
                  <a:prstClr val="black"/>
                </a:solidFill>
              </a:rPr>
              <a:t>משנה יא ע"א: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לא יצא החייט במחטו סמוך לחשכה - שמא ישכח ויצא,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ולא הלבלר בקולמוסו.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ולא יפלה את כליו ולא יקרא לאור הנר.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באמת אמרו: החזן רואה היכן תינוקות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קוראין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, אבל הוא לא יקרא. 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כיוצא בו: לא יאכל הזב עם הזבה מפני הרגל עבירה.</a:t>
            </a:r>
          </a:p>
        </p:txBody>
      </p:sp>
      <p:sp>
        <p:nvSpPr>
          <p:cNvPr id="7" name="הסבר מלבני מעוגל 6">
            <a:extLst>
              <a:ext uri="{FF2B5EF4-FFF2-40B4-BE49-F238E27FC236}">
                <a16:creationId xmlns:a16="http://schemas.microsoft.com/office/drawing/2014/main" id="{36116D6C-36A9-4B65-8B6E-9328C40AE909}"/>
              </a:ext>
            </a:extLst>
          </p:cNvPr>
          <p:cNvSpPr/>
          <p:nvPr/>
        </p:nvSpPr>
        <p:spPr>
          <a:xfrm>
            <a:off x="430220" y="2996952"/>
            <a:ext cx="4141780" cy="1471923"/>
          </a:xfrm>
          <a:prstGeom prst="wedgeRoundRectCallout">
            <a:avLst>
              <a:gd name="adj1" fmla="val 57681"/>
              <a:gd name="adj2" fmla="val -4236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200" dirty="0">
                <a:solidFill>
                  <a:prstClr val="black"/>
                </a:solidFill>
              </a:rPr>
              <a:t>משנה </a:t>
            </a:r>
            <a:r>
              <a:rPr lang="he-IL" sz="1200" dirty="0" err="1">
                <a:solidFill>
                  <a:prstClr val="black"/>
                </a:solidFill>
              </a:rPr>
              <a:t>יז</a:t>
            </a:r>
            <a:r>
              <a:rPr lang="he-IL" sz="1200" dirty="0">
                <a:solidFill>
                  <a:prstClr val="black"/>
                </a:solidFill>
              </a:rPr>
              <a:t> ע"ב: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ב"ש אומרים אין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שורין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דיו וסמנים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וכרשינין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אלא כדי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שישורו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מבעוד יום וב"ה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מתירין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ב"ש אומרים אין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נותנין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אונין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של פשתן לתוך התנור אלא כדי שיהבילו מבעוד יום ולא את הצמר ליורה אלא כדי שיקלוט העין וב"ה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מתירין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ב"ש אומרים אין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פורסין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 מצודות חיה ועופות ודגים אלא כדי שיצודו מבעוד יום וב"ה </a:t>
            </a:r>
            <a:r>
              <a:rPr lang="he-IL" sz="1200" dirty="0" err="1">
                <a:solidFill>
                  <a:srgbClr val="F79646">
                    <a:lumMod val="50000"/>
                  </a:srgbClr>
                </a:solidFill>
              </a:rPr>
              <a:t>מתירין</a:t>
            </a:r>
            <a:r>
              <a:rPr lang="he-IL" sz="1200" dirty="0">
                <a:solidFill>
                  <a:srgbClr val="F79646">
                    <a:lumMod val="50000"/>
                  </a:srgbClr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14830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7584" y="220686"/>
            <a:ext cx="7776864" cy="59358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/>
              <a:t>ת"ר:</a:t>
            </a:r>
          </a:p>
          <a:p>
            <a:pPr>
              <a:lnSpc>
                <a:spcPct val="120000"/>
              </a:lnSpc>
            </a:pPr>
            <a:endParaRPr lang="he-IL" sz="2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מי כתב מגילת תענית?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אמרו: חנניה בן חזקיה וסיעתו שהיו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מחבבין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את הצרות.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       אמר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רשב"ג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       אף אנו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מחבבין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את הצרות,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       אבל מה נעשה שאם באנו לכתוב אין אנו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מספיקין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       ד"א: אין שוטה נפגע,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       ד"א: אין בשר המת מרגיש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באיזמל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700" dirty="0"/>
              <a:t>        איני?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        והאמר רב יצחק: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        קשה רימה למת כמחט בבשר החי, שנא': "</a:t>
            </a:r>
            <a:r>
              <a:rPr lang="he-IL" sz="1700" dirty="0">
                <a:solidFill>
                  <a:srgbClr val="002060"/>
                </a:solidFill>
              </a:rPr>
              <a:t>אַךְ בְּשָׂרוֹ עָלָיו יִכְאָב וְנַפְשׁוֹ עָלָיו תֶּאֱבָל</a:t>
            </a:r>
            <a:r>
              <a:rPr lang="he-IL" sz="1700" dirty="0"/>
              <a:t>"!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700" dirty="0"/>
              <a:t>        אימא: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אין בשר המת </a:t>
            </a:r>
            <a:r>
              <a:rPr lang="he-IL" sz="1700" b="1" dirty="0">
                <a:solidFill>
                  <a:srgbClr val="F79646">
                    <a:lumMod val="50000"/>
                  </a:srgbClr>
                </a:solidFill>
              </a:rPr>
              <a:t>שבחי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מרגיש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באיזמל</a:t>
            </a:r>
            <a:r>
              <a:rPr lang="he-IL" sz="1700" dirty="0"/>
              <a:t>. </a:t>
            </a:r>
          </a:p>
          <a:p>
            <a:pPr>
              <a:lnSpc>
                <a:spcPct val="120000"/>
              </a:lnSpc>
            </a:pPr>
            <a:endParaRPr lang="he-IL" sz="3200" dirty="0"/>
          </a:p>
          <a:p>
            <a:pPr>
              <a:lnSpc>
                <a:spcPct val="120000"/>
              </a:lnSpc>
            </a:pPr>
            <a:r>
              <a:rPr lang="he-IL" sz="1700" dirty="0"/>
              <a:t>אמר רב יהודה אמר רב: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ברם זכור אותו האיש לטוב וחנניה בן חזקיה שמו,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שאלמלא הוא נגנז ספר יחזקאל, שהיו דבריו </a:t>
            </a:r>
            <a:r>
              <a:rPr lang="he-IL" sz="1700" dirty="0" err="1"/>
              <a:t>סותרין</a:t>
            </a:r>
            <a:r>
              <a:rPr lang="he-IL" sz="1700" dirty="0"/>
              <a:t> דברי תורה.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מה עשה? העלו לו ג' מאות גרבי שמן וישב בעלייה ודרשן.</a:t>
            </a: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E4AC5663-2D79-4E19-8924-456D21B4D71F}"/>
              </a:ext>
            </a:extLst>
          </p:cNvPr>
          <p:cNvSpPr txBox="1"/>
          <p:nvPr/>
        </p:nvSpPr>
        <p:spPr>
          <a:xfrm>
            <a:off x="-180528" y="35330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</p:spTree>
    <p:extLst>
      <p:ext uri="{BB962C8B-B14F-4D97-AF65-F5344CB8AC3E}">
        <p14:creationId xmlns:p14="http://schemas.microsoft.com/office/powerpoint/2010/main" val="2728029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pic>
        <p:nvPicPr>
          <p:cNvPr id="4" name="תמונה 3">
            <a:extLst>
              <a:ext uri="{FF2B5EF4-FFF2-40B4-BE49-F238E27FC236}">
                <a16:creationId xmlns:a16="http://schemas.microsoft.com/office/drawing/2014/main" id="{281833F3-0D2A-46FA-8D4C-E1ADD45BD1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9510" y="0"/>
            <a:ext cx="74449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892678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pic>
        <p:nvPicPr>
          <p:cNvPr id="4" name="תמונה 3">
            <a:extLst>
              <a:ext uri="{FF2B5EF4-FFF2-40B4-BE49-F238E27FC236}">
                <a16:creationId xmlns:a16="http://schemas.microsoft.com/office/drawing/2014/main" id="{281833F3-0D2A-46FA-8D4C-E1ADD45BD1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8520" y="-1578648"/>
            <a:ext cx="11377264" cy="10480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632904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27584" y="220686"/>
            <a:ext cx="7776864" cy="59358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/>
              <a:t>ת"ר:</a:t>
            </a:r>
          </a:p>
          <a:p>
            <a:pPr>
              <a:lnSpc>
                <a:spcPct val="120000"/>
              </a:lnSpc>
            </a:pPr>
            <a:endParaRPr lang="he-IL" sz="2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מי כתב מגילת תענית?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אמרו: חנניה בן חזקיה וסיעתו שהיו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מחבבין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את הצרות.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       אמר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רשב"ג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       אף אנו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מחבבין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את הצרות,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       אבל מה נעשה שאם באנו לכתוב אין אנו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מספיקין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       ד"א: אין שוטה נפגע,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       ד"א: אין בשר המת מרגיש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באיזמל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700" dirty="0"/>
              <a:t>        איני?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        והאמר רב יצחק: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        קשה רימה למת כמחט בבשר החי, שנא': "</a:t>
            </a:r>
            <a:r>
              <a:rPr lang="he-IL" sz="1700" dirty="0">
                <a:solidFill>
                  <a:srgbClr val="002060"/>
                </a:solidFill>
              </a:rPr>
              <a:t>אַךְ בְּשָׂרוֹ עָלָיו יִכְאָב וְנַפְשׁוֹ עָלָיו תֶּאֱבָל</a:t>
            </a:r>
            <a:r>
              <a:rPr lang="he-IL" sz="1700" dirty="0"/>
              <a:t>"!</a:t>
            </a:r>
          </a:p>
          <a:p>
            <a:pPr>
              <a:lnSpc>
                <a:spcPct val="120000"/>
              </a:lnSpc>
            </a:pPr>
            <a:endParaRPr lang="he-IL" sz="600" dirty="0"/>
          </a:p>
          <a:p>
            <a:pPr>
              <a:lnSpc>
                <a:spcPct val="120000"/>
              </a:lnSpc>
            </a:pPr>
            <a:r>
              <a:rPr lang="he-IL" sz="1700" dirty="0"/>
              <a:t>        אימא: 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אין בשר המת </a:t>
            </a:r>
            <a:r>
              <a:rPr lang="he-IL" sz="1700" b="1" dirty="0">
                <a:solidFill>
                  <a:srgbClr val="F79646">
                    <a:lumMod val="50000"/>
                  </a:srgbClr>
                </a:solidFill>
              </a:rPr>
              <a:t>שבחי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מרגיש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באיזמל</a:t>
            </a:r>
            <a:r>
              <a:rPr lang="he-IL" sz="1700" dirty="0"/>
              <a:t>. </a:t>
            </a:r>
          </a:p>
          <a:p>
            <a:pPr>
              <a:lnSpc>
                <a:spcPct val="120000"/>
              </a:lnSpc>
            </a:pPr>
            <a:endParaRPr lang="he-IL" sz="3200" dirty="0"/>
          </a:p>
          <a:p>
            <a:pPr>
              <a:lnSpc>
                <a:spcPct val="120000"/>
              </a:lnSpc>
            </a:pPr>
            <a:r>
              <a:rPr lang="he-IL" sz="1700" dirty="0"/>
              <a:t>אמר רב יהודה אמר רב: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ברם זכור אותו האיש לטוב וחנניה בן חזקיה שמו,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שאלמלא הוא נגנז ספר יחזקאל, שהיו דבריו </a:t>
            </a:r>
            <a:r>
              <a:rPr lang="he-IL" sz="1700" dirty="0" err="1"/>
              <a:t>סותרין</a:t>
            </a:r>
            <a:r>
              <a:rPr lang="he-IL" sz="1700" dirty="0"/>
              <a:t> דברי תורה. </a:t>
            </a:r>
          </a:p>
          <a:p>
            <a:pPr>
              <a:lnSpc>
                <a:spcPct val="120000"/>
              </a:lnSpc>
            </a:pPr>
            <a:r>
              <a:rPr lang="he-IL" sz="1700" dirty="0"/>
              <a:t>מה עשה? העלו לו ג' מאות גרבי שמן וישב בעלייה ודרשן.</a:t>
            </a: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E4AC5663-2D79-4E19-8924-456D21B4D71F}"/>
              </a:ext>
            </a:extLst>
          </p:cNvPr>
          <p:cNvSpPr txBox="1"/>
          <p:nvPr/>
        </p:nvSpPr>
        <p:spPr>
          <a:xfrm>
            <a:off x="-180528" y="35330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</p:spTree>
    <p:extLst>
      <p:ext uri="{BB962C8B-B14F-4D97-AF65-F5344CB8AC3E}">
        <p14:creationId xmlns:p14="http://schemas.microsoft.com/office/powerpoint/2010/main" val="3747697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131840" y="692696"/>
            <a:ext cx="5310137" cy="47724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dirty="0"/>
              <a:t>ושמנה עשר דבר גזרו: 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/>
              <a:t>מאי </a:t>
            </a:r>
            <a:r>
              <a:rPr lang="he-IL" sz="1700" dirty="0" err="1"/>
              <a:t>נינהו</a:t>
            </a:r>
            <a:r>
              <a:rPr lang="he-IL" sz="1700" dirty="0"/>
              <a:t> שמנה עשר דבר? </a:t>
            </a:r>
          </a:p>
          <a:p>
            <a:pPr>
              <a:lnSpc>
                <a:spcPct val="120000"/>
              </a:lnSpc>
            </a:pPr>
            <a:endParaRPr lang="he-IL" sz="1700" dirty="0"/>
          </a:p>
          <a:p>
            <a:pPr>
              <a:lnSpc>
                <a:spcPct val="120000"/>
              </a:lnSpc>
            </a:pPr>
            <a:r>
              <a:rPr lang="he-IL" sz="1700" dirty="0" err="1"/>
              <a:t>דתנן</a:t>
            </a:r>
            <a:r>
              <a:rPr lang="he-IL" sz="17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אלו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פוסלין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את התרומה: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האוכל אוכל ראשון,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והאוכל אוכל שני,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והשותה משקין טמאין,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והבא ראשו ורובו במים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שאובין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וטהור שנפלו על ראשו ורובו שלשה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לוגין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 מים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שאובין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והספר,</a:t>
            </a:r>
          </a:p>
          <a:p>
            <a:pPr>
              <a:lnSpc>
                <a:spcPct val="120000"/>
              </a:lnSpc>
            </a:pP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והידים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והטבול יום, </a:t>
            </a:r>
          </a:p>
          <a:p>
            <a:pPr>
              <a:lnSpc>
                <a:spcPct val="120000"/>
              </a:lnSpc>
            </a:pP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והאוכלים והכלים שנטמאו </a:t>
            </a:r>
            <a:r>
              <a:rPr lang="he-IL" sz="1700" dirty="0" err="1">
                <a:solidFill>
                  <a:srgbClr val="F79646">
                    <a:lumMod val="50000"/>
                  </a:srgbClr>
                </a:solidFill>
              </a:rPr>
              <a:t>במשקין</a:t>
            </a:r>
            <a:r>
              <a:rPr lang="he-IL" sz="1700" dirty="0">
                <a:solidFill>
                  <a:srgbClr val="F79646">
                    <a:lumMod val="50000"/>
                  </a:srgbClr>
                </a:solidFill>
              </a:rPr>
              <a:t>.</a:t>
            </a:r>
          </a:p>
        </p:txBody>
      </p:sp>
      <p:sp>
        <p:nvSpPr>
          <p:cNvPr id="6" name="TextBox 4">
            <a:extLst>
              <a:ext uri="{FF2B5EF4-FFF2-40B4-BE49-F238E27FC236}">
                <a16:creationId xmlns:a16="http://schemas.microsoft.com/office/drawing/2014/main" id="{21FA6F1E-B760-45AC-8432-690CC488445E}"/>
              </a:ext>
            </a:extLst>
          </p:cNvPr>
          <p:cNvSpPr txBox="1"/>
          <p:nvPr/>
        </p:nvSpPr>
        <p:spPr>
          <a:xfrm>
            <a:off x="-180528" y="35330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ב</a:t>
            </a:r>
          </a:p>
        </p:txBody>
      </p:sp>
    </p:spTree>
    <p:extLst>
      <p:ext uri="{BB962C8B-B14F-4D97-AF65-F5344CB8AC3E}">
        <p14:creationId xmlns:p14="http://schemas.microsoft.com/office/powerpoint/2010/main" val="3797299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2127576"/>
            <a:ext cx="7992888" cy="409176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50" dirty="0"/>
              <a:t>כיוצא בו לא יאכל הזב: </a:t>
            </a:r>
          </a:p>
          <a:p>
            <a:pPr>
              <a:lnSpc>
                <a:spcPct val="120000"/>
              </a:lnSpc>
            </a:pPr>
            <a:endParaRPr lang="he-IL" sz="1100" dirty="0"/>
          </a:p>
          <a:p>
            <a:pPr>
              <a:lnSpc>
                <a:spcPct val="120000"/>
              </a:lnSpc>
            </a:pPr>
            <a:r>
              <a:rPr lang="he-IL" sz="1550" dirty="0"/>
              <a:t>תניא: </a:t>
            </a:r>
          </a:p>
          <a:p>
            <a:pPr>
              <a:lnSpc>
                <a:spcPct val="120000"/>
              </a:lnSpc>
            </a:pP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ר"ש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בן אלעזר אומר: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בוא וראה עד היכן פרצה טהרה בישראל -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שלא שנינו: "לא יאכל הטהור עם הטמאה",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אלא: "לא יאכל הזב עם הזבה מפני הרגל עבירה".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כיוצא בו: לא יאכל זב פרוש עם זב עם הארץ, שמא ירגילנו אצלו.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550" dirty="0"/>
              <a:t>וכי מרגילו אצלו מאי הוי? 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אלא אימא: "שמא יאכילנו דברים טמאין". 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50" dirty="0"/>
              <a:t>אטו זב פרוש לאו דברים טמאין אכיל? 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אמר </a:t>
            </a:r>
            <a:r>
              <a:rPr lang="he-IL" sz="1550" dirty="0" err="1"/>
              <a:t>אביי</a:t>
            </a:r>
            <a:r>
              <a:rPr lang="he-IL" sz="1550" dirty="0"/>
              <a:t>: גזירה "שמא יאכילנו דברים שאינן </a:t>
            </a:r>
            <a:r>
              <a:rPr lang="he-IL" sz="1550" dirty="0" err="1"/>
              <a:t>מתוקנין</a:t>
            </a:r>
            <a:r>
              <a:rPr lang="he-IL" sz="1550" dirty="0"/>
              <a:t>". </a:t>
            </a:r>
          </a:p>
          <a:p>
            <a:pPr>
              <a:lnSpc>
                <a:spcPct val="120000"/>
              </a:lnSpc>
            </a:pPr>
            <a:r>
              <a:rPr lang="he-IL" sz="1550" dirty="0"/>
              <a:t>ורבא אמר: רוב עמי הארץ </a:t>
            </a:r>
            <a:r>
              <a:rPr lang="he-IL" sz="1550" dirty="0" err="1"/>
              <a:t>מעשרין</a:t>
            </a:r>
            <a:r>
              <a:rPr lang="he-IL" sz="1550" dirty="0"/>
              <a:t> הן, אלא "שמא יהא רגיל אצלו ויאכילנו דברים טמאין בימי </a:t>
            </a:r>
            <a:r>
              <a:rPr lang="he-IL" sz="1550" dirty="0" err="1"/>
              <a:t>טהרתו</a:t>
            </a:r>
            <a:r>
              <a:rPr lang="he-IL" sz="1550" dirty="0"/>
              <a:t>".</a:t>
            </a:r>
            <a:endParaRPr lang="he-IL" sz="155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80528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7" name="הסבר מלבני מעוגל 6">
            <a:extLst>
              <a:ext uri="{FF2B5EF4-FFF2-40B4-BE49-F238E27FC236}">
                <a16:creationId xmlns:a16="http://schemas.microsoft.com/office/drawing/2014/main" id="{318A0DAD-CB35-4DAA-A2D0-B6DB23F4613A}"/>
              </a:ext>
            </a:extLst>
          </p:cNvPr>
          <p:cNvSpPr/>
          <p:nvPr/>
        </p:nvSpPr>
        <p:spPr>
          <a:xfrm>
            <a:off x="3491880" y="156876"/>
            <a:ext cx="4861860" cy="1831963"/>
          </a:xfrm>
          <a:prstGeom prst="wedgeRoundRectCallout">
            <a:avLst>
              <a:gd name="adj1" fmla="val 57681"/>
              <a:gd name="adj2" fmla="val -4236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450" dirty="0">
                <a:solidFill>
                  <a:prstClr val="black"/>
                </a:solidFill>
              </a:rPr>
              <a:t>משנה יא ע"א: </a:t>
            </a:r>
          </a:p>
          <a:p>
            <a:pPr>
              <a:lnSpc>
                <a:spcPct val="120000"/>
              </a:lnSpc>
            </a:pPr>
            <a:r>
              <a:rPr lang="he-IL" sz="1450" dirty="0">
                <a:solidFill>
                  <a:srgbClr val="F79646">
                    <a:lumMod val="50000"/>
                  </a:srgbClr>
                </a:solidFill>
              </a:rPr>
              <a:t>לא יצא החייט במחטו סמוך לחשכה - שמא ישכח ויצא, </a:t>
            </a:r>
          </a:p>
          <a:p>
            <a:pPr>
              <a:lnSpc>
                <a:spcPct val="120000"/>
              </a:lnSpc>
            </a:pPr>
            <a:r>
              <a:rPr lang="he-IL" sz="1450" dirty="0">
                <a:solidFill>
                  <a:srgbClr val="F79646">
                    <a:lumMod val="50000"/>
                  </a:srgbClr>
                </a:solidFill>
              </a:rPr>
              <a:t>ולא הלבלר בקולמוסו.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50" dirty="0">
                <a:solidFill>
                  <a:srgbClr val="F79646">
                    <a:lumMod val="50000"/>
                  </a:srgbClr>
                </a:solidFill>
              </a:rPr>
              <a:t>ולא יפלה את כליו ולא יקרא לאור הנר. </a:t>
            </a:r>
          </a:p>
          <a:p>
            <a:pPr>
              <a:lnSpc>
                <a:spcPct val="120000"/>
              </a:lnSpc>
            </a:pPr>
            <a:r>
              <a:rPr lang="he-IL" sz="1450" dirty="0">
                <a:solidFill>
                  <a:srgbClr val="F79646">
                    <a:lumMod val="50000"/>
                  </a:srgbClr>
                </a:solidFill>
              </a:rPr>
              <a:t>באמת אמרו: החזן רואה היכן תינוקות </a:t>
            </a:r>
            <a:r>
              <a:rPr lang="he-IL" sz="1450" dirty="0" err="1">
                <a:solidFill>
                  <a:srgbClr val="F79646">
                    <a:lumMod val="50000"/>
                  </a:srgbClr>
                </a:solidFill>
              </a:rPr>
              <a:t>קוראין</a:t>
            </a:r>
            <a:r>
              <a:rPr lang="he-IL" sz="1450" dirty="0">
                <a:solidFill>
                  <a:srgbClr val="F79646">
                    <a:lumMod val="50000"/>
                  </a:srgbClr>
                </a:solidFill>
              </a:rPr>
              <a:t>, אבל הוא לא יקרא.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450" dirty="0">
                <a:solidFill>
                  <a:srgbClr val="F79646">
                    <a:lumMod val="50000"/>
                  </a:srgbClr>
                </a:solidFill>
              </a:rPr>
              <a:t>כיוצא בו: לא יאכל הזב עם הזבה מפני הרגל עבירה.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96D47A10-5ACB-49B3-A79A-114C9AD78BDD}"/>
              </a:ext>
            </a:extLst>
          </p:cNvPr>
          <p:cNvSpPr txBox="1"/>
          <p:nvPr/>
        </p:nvSpPr>
        <p:spPr>
          <a:xfrm>
            <a:off x="8316416" y="5593081"/>
            <a:ext cx="169369" cy="5693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①</a:t>
            </a:r>
          </a:p>
          <a:p>
            <a:endParaRPr lang="he-IL" sz="600" dirty="0"/>
          </a:p>
          <a:p>
            <a:r>
              <a:rPr lang="he-IL" sz="1200" dirty="0"/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328630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772" y="1282828"/>
            <a:ext cx="8568952" cy="53860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21:30-22:15 בימים א-ה ובמוצ"ש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en-US" sz="1100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>
                <a:solidFill>
                  <a:prstClr val="black"/>
                </a:solidFill>
              </a:rPr>
              <a:t>לסיוע טכני ולהקדשת שיעורים:</a:t>
            </a:r>
            <a:r>
              <a:rPr lang="en-US" dirty="0">
                <a:solidFill>
                  <a:prstClr val="black"/>
                </a:solidFill>
                <a:hlinkClick r:id="rId3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81187" y="3307384"/>
            <a:ext cx="301284" cy="201593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>
                <a:solidFill>
                  <a:schemeClr val="accent2"/>
                </a:solidFill>
              </a:rPr>
              <a:t>√</a:t>
            </a:r>
          </a:p>
          <a:p>
            <a:endParaRPr lang="he-IL" sz="100" b="1" dirty="0">
              <a:solidFill>
                <a:schemeClr val="accent2"/>
              </a:solidFill>
            </a:endParaRPr>
          </a:p>
          <a:p>
            <a:r>
              <a:rPr lang="he-IL" sz="2400" b="1" dirty="0">
                <a:solidFill>
                  <a:schemeClr val="accent2"/>
                </a:solidFill>
              </a:rPr>
              <a:t>√</a:t>
            </a:r>
          </a:p>
          <a:p>
            <a:endParaRPr lang="he-IL" sz="100" b="1" dirty="0">
              <a:solidFill>
                <a:schemeClr val="accent2"/>
              </a:solidFill>
            </a:endParaRPr>
          </a:p>
          <a:p>
            <a:r>
              <a:rPr lang="he-IL" sz="2400" b="1" dirty="0">
                <a:solidFill>
                  <a:schemeClr val="accent2"/>
                </a:solidFill>
              </a:rPr>
              <a:t>√</a:t>
            </a:r>
          </a:p>
          <a:p>
            <a:endParaRPr lang="he-IL" sz="100" b="1" dirty="0">
              <a:solidFill>
                <a:schemeClr val="accent2"/>
              </a:solidFill>
            </a:endParaRPr>
          </a:p>
          <a:p>
            <a:r>
              <a:rPr lang="he-IL" sz="2400" b="1" dirty="0">
                <a:solidFill>
                  <a:schemeClr val="accent2"/>
                </a:solidFill>
              </a:rPr>
              <a:t>√</a:t>
            </a:r>
          </a:p>
          <a:p>
            <a:endParaRPr lang="he-IL" sz="100" b="1" dirty="0">
              <a:solidFill>
                <a:schemeClr val="accent2"/>
              </a:solidFill>
            </a:endParaRPr>
          </a:p>
          <a:p>
            <a:r>
              <a:rPr lang="he-IL" sz="2400" b="1" dirty="0">
                <a:solidFill>
                  <a:schemeClr val="accent2"/>
                </a:solidFill>
              </a:rPr>
              <a:t>√</a:t>
            </a:r>
          </a:p>
          <a:p>
            <a:endParaRPr lang="he-IL" sz="100" b="1" dirty="0">
              <a:solidFill>
                <a:schemeClr val="accent2"/>
              </a:solidFill>
            </a:endParaRPr>
          </a:p>
        </p:txBody>
      </p:sp>
      <p:graphicFrame>
        <p:nvGraphicFramePr>
          <p:cNvPr id="12" name="טבלה 12">
            <a:extLst>
              <a:ext uri="{FF2B5EF4-FFF2-40B4-BE49-F238E27FC236}">
                <a16:creationId xmlns:a16="http://schemas.microsoft.com/office/drawing/2014/main" id="{841BAF19-99AF-4402-9829-064F0C5C7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500091"/>
              </p:ext>
            </p:extLst>
          </p:nvPr>
        </p:nvGraphicFramePr>
        <p:xfrm>
          <a:off x="1524000" y="2982560"/>
          <a:ext cx="6096000" cy="2966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14128">
                  <a:extLst>
                    <a:ext uri="{9D8B030D-6E8A-4147-A177-3AD203B41FA5}">
                      <a16:colId xmlns:a16="http://schemas.microsoft.com/office/drawing/2014/main" val="2265917234"/>
                    </a:ext>
                  </a:extLst>
                </a:gridCol>
                <a:gridCol w="4181872">
                  <a:extLst>
                    <a:ext uri="{9D8B030D-6E8A-4147-A177-3AD203B41FA5}">
                      <a16:colId xmlns:a16="http://schemas.microsoft.com/office/drawing/2014/main" val="33243298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860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א (י"ט אדר)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b="0" dirty="0">
                          <a:solidFill>
                            <a:schemeClr val="tx1"/>
                          </a:solidFill>
                        </a:rPr>
                        <a:t>ט ע"א (שורה ראשונה) – י ע"א (שורה 7)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4567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ב (כ' אדר)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 ע"א (שורה 7) – יא ע"א (שורה 3)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283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ג (כ"א אדר)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יא ע"א (שורה 3) – </a:t>
                      </a:r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יב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ע"א (שורה 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9088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ד (כ"ב אדר)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יב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ע"א (שורה 8) – </a:t>
                      </a:r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יג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ע"א (שורה 5)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042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ה (כ"ג אדר)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יג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ע"א (שורה 5) – </a:t>
                      </a:r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יג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ע"ב (2 שורות מלמטה)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529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יום ו (כ"ד אדר)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יג</a:t>
                      </a: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ע"ב ( 2 שורות מלמטה) – טו ע"א ( שורה 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086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מוצ"ש (כ"ה אדר)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טו ע"א (שורה 4) – טו ע"ב (10 שורות מלמטה)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0222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6128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16632"/>
            <a:ext cx="8568952" cy="63802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30000"/>
              </a:lnSpc>
            </a:pPr>
            <a:endParaRPr lang="he-IL" sz="1400" b="1" dirty="0">
              <a:solidFill>
                <a:schemeClr val="accent2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800" b="1" dirty="0">
                <a:solidFill>
                  <a:schemeClr val="accent2"/>
                </a:solidFill>
              </a:rPr>
              <a:t>להתראות מחר בשיעור הבא</a:t>
            </a: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לידיעתכם:</a:t>
            </a: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שיעורי האונליין מוקלטים וזמינים </a:t>
            </a:r>
            <a:r>
              <a:rPr lang="he-IL" sz="2000" dirty="0" err="1">
                <a:solidFill>
                  <a:prstClr val="black"/>
                </a:solidFill>
              </a:rPr>
              <a:t>לצפיה</a:t>
            </a:r>
            <a:r>
              <a:rPr lang="he-IL" sz="2000" dirty="0">
                <a:solidFill>
                  <a:prstClr val="black"/>
                </a:solidFill>
              </a:rPr>
              <a:t> חוזרת [החל מעוד שעה] בפורטל הדף היומי (בספריית שיעורי שמע/וידאו) ובאפליקציה.</a:t>
            </a: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algn="ctr"/>
            <a:endParaRPr lang="he-IL" sz="36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endParaRPr lang="he-IL" dirty="0">
              <a:solidFill>
                <a:prstClr val="black"/>
              </a:solidFill>
            </a:endParaRPr>
          </a:p>
          <a:p>
            <a:pPr lvl="0" algn="ctr"/>
            <a:endParaRPr lang="he-IL" sz="3200" dirty="0">
              <a:solidFill>
                <a:prstClr val="black"/>
              </a:solidFill>
            </a:endParaRPr>
          </a:p>
          <a:p>
            <a:pPr lvl="0" algn="ctr"/>
            <a:endParaRPr lang="he-IL" sz="1600" dirty="0">
              <a:solidFill>
                <a:prstClr val="black"/>
              </a:solidFill>
            </a:endParaRPr>
          </a:p>
          <a:p>
            <a:pPr lvl="0" algn="ctr"/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השיעור היום הוקדש לרפואת אלעד צפריר בן דנה</a:t>
            </a:r>
          </a:p>
          <a:p>
            <a:pPr lvl="0" algn="ctr"/>
            <a:endParaRPr lang="he-IL" sz="1600" dirty="0">
              <a:solidFill>
                <a:prstClr val="black"/>
              </a:solidFill>
            </a:endParaRPr>
          </a:p>
          <a:p>
            <a:pPr lvl="0" algn="ctr"/>
            <a:r>
              <a:rPr lang="he-IL" dirty="0">
                <a:solidFill>
                  <a:prstClr val="black"/>
                </a:solidFill>
              </a:rPr>
              <a:t>לסיוע טכני ולהקדשת 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760794"/>
            <a:ext cx="6624736" cy="1964350"/>
          </a:xfrm>
          <a:prstGeom prst="rect">
            <a:avLst/>
          </a:prstGeom>
        </p:spPr>
      </p:pic>
      <p:cxnSp>
        <p:nvCxnSpPr>
          <p:cNvPr id="6" name="מחבר חץ ישר 5"/>
          <p:cNvCxnSpPr/>
          <p:nvPr/>
        </p:nvCxnSpPr>
        <p:spPr>
          <a:xfrm flipH="1">
            <a:off x="6444208" y="2492896"/>
            <a:ext cx="64807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063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59632" y="16631"/>
            <a:ext cx="7307492" cy="32365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 err="1"/>
              <a:t>איבעיא</a:t>
            </a:r>
            <a:r>
              <a:rPr lang="he-IL" sz="1500" dirty="0"/>
              <a:t> להו: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נדה מהו שתישן עם בעלה היא בבגדה והוא בבגדו? 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500" dirty="0"/>
              <a:t>אמר רב יוסף: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ת"ש: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העוף עולה עם הגבינה על השלחן ואינו נאכל, דברי ב"ש.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ב"ה אומרים: לא עולה ולא נאכל. 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/>
              <a:t>שאני התם </a:t>
            </a:r>
            <a:r>
              <a:rPr lang="he-IL" sz="1500" dirty="0" err="1"/>
              <a:t>דליכא</a:t>
            </a:r>
            <a:r>
              <a:rPr lang="he-IL" sz="1500" dirty="0"/>
              <a:t> </a:t>
            </a:r>
            <a:r>
              <a:rPr lang="he-IL" sz="1500" dirty="0" err="1"/>
              <a:t>דיעות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 err="1"/>
              <a:t>ה"נ</a:t>
            </a:r>
            <a:r>
              <a:rPr lang="he-IL" sz="1500" dirty="0"/>
              <a:t> מסתברא </a:t>
            </a:r>
            <a:r>
              <a:rPr lang="he-IL" sz="1500" dirty="0" err="1"/>
              <a:t>דהיכא</a:t>
            </a:r>
            <a:r>
              <a:rPr lang="he-IL" sz="1500" dirty="0"/>
              <a:t> </a:t>
            </a:r>
            <a:r>
              <a:rPr lang="he-IL" sz="1500" dirty="0" err="1"/>
              <a:t>דאיכא</a:t>
            </a:r>
            <a:r>
              <a:rPr lang="he-IL" sz="1500" dirty="0"/>
              <a:t> </a:t>
            </a:r>
            <a:r>
              <a:rPr lang="he-IL" sz="1500" dirty="0" err="1"/>
              <a:t>דיעות</a:t>
            </a:r>
            <a:r>
              <a:rPr lang="he-IL" sz="1500" dirty="0"/>
              <a:t> שאני, </a:t>
            </a:r>
            <a:r>
              <a:rPr lang="he-IL" sz="1500" dirty="0" err="1"/>
              <a:t>דקתני</a:t>
            </a:r>
            <a:r>
              <a:rPr lang="he-IL" sz="1500" dirty="0"/>
              <a:t> סיפא: 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רשב"ג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אומר: שני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אכסניים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אוכלין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על שלחן אחד, זה אוכל בשר וזה אוכל גבינה, ואין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חוששין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-180528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EA459880-293B-47E7-98F2-BEAC44D6C202}"/>
              </a:ext>
            </a:extLst>
          </p:cNvPr>
          <p:cNvSpPr txBox="1"/>
          <p:nvPr/>
        </p:nvSpPr>
        <p:spPr>
          <a:xfrm>
            <a:off x="8576455" y="836712"/>
            <a:ext cx="360040" cy="38318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①</a:t>
            </a:r>
          </a:p>
          <a:p>
            <a:endParaRPr lang="he-IL" sz="140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200" dirty="0"/>
          </a:p>
          <a:p>
            <a:endParaRPr lang="he-IL" sz="1400" dirty="0"/>
          </a:p>
        </p:txBody>
      </p:sp>
      <p:graphicFrame>
        <p:nvGraphicFramePr>
          <p:cNvPr id="3" name="טבלה 5">
            <a:extLst>
              <a:ext uri="{FF2B5EF4-FFF2-40B4-BE49-F238E27FC236}">
                <a16:creationId xmlns:a16="http://schemas.microsoft.com/office/drawing/2014/main" id="{62D861FF-62B5-465D-BF68-F216E2F9C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552936"/>
              </p:ext>
            </p:extLst>
          </p:nvPr>
        </p:nvGraphicFramePr>
        <p:xfrm>
          <a:off x="2369016" y="4809936"/>
          <a:ext cx="6126100" cy="101652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43918">
                  <a:extLst>
                    <a:ext uri="{9D8B030D-6E8A-4147-A177-3AD203B41FA5}">
                      <a16:colId xmlns:a16="http://schemas.microsoft.com/office/drawing/2014/main" val="1045307524"/>
                    </a:ext>
                  </a:extLst>
                </a:gridCol>
                <a:gridCol w="682182">
                  <a:extLst>
                    <a:ext uri="{9D8B030D-6E8A-4147-A177-3AD203B41FA5}">
                      <a16:colId xmlns:a16="http://schemas.microsoft.com/office/drawing/2014/main" val="2111173056"/>
                    </a:ext>
                  </a:extLst>
                </a:gridCol>
              </a:tblGrid>
              <a:tr h="338842">
                <a:tc>
                  <a:txBody>
                    <a:bodyPr/>
                    <a:lstStyle/>
                    <a:p>
                      <a:pPr rtl="1"/>
                      <a:endParaRPr lang="he-IL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b="0" dirty="0" err="1">
                          <a:solidFill>
                            <a:schemeClr val="tx1"/>
                          </a:solidFill>
                        </a:rPr>
                        <a:t>דיעות</a:t>
                      </a:r>
                      <a:endParaRPr lang="he-IL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512379"/>
                  </a:ext>
                </a:extLst>
              </a:tr>
              <a:tr h="338842">
                <a:tc>
                  <a:txBody>
                    <a:bodyPr/>
                    <a:lstStyle/>
                    <a:p>
                      <a:pPr rtl="1"/>
                      <a:r>
                        <a:rPr lang="he-IL" sz="1300" b="0" dirty="0">
                          <a:solidFill>
                            <a:schemeClr val="tx1"/>
                          </a:solidFill>
                        </a:rPr>
                        <a:t>היא בבגדה והוא בבגדו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90476"/>
                  </a:ext>
                </a:extLst>
              </a:tr>
              <a:tr h="338842">
                <a:tc>
                  <a:txBody>
                    <a:bodyPr/>
                    <a:lstStyle/>
                    <a:p>
                      <a:pPr rtl="1"/>
                      <a:r>
                        <a:rPr lang="he-IL" sz="1300" b="0" dirty="0">
                          <a:solidFill>
                            <a:schemeClr val="tx1"/>
                          </a:solidFill>
                        </a:rPr>
                        <a:t>העוף והגבינה - לא עולה ולא נאכל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×</a:t>
                      </a:r>
                      <a:endParaRPr lang="he-IL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6798581"/>
                  </a:ext>
                </a:extLst>
              </a:tr>
            </a:tbl>
          </a:graphicData>
        </a:graphic>
      </p:graphicFrame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7C3771AD-68BE-49BC-B869-047425E0F2C3}"/>
              </a:ext>
            </a:extLst>
          </p:cNvPr>
          <p:cNvSpPr txBox="1"/>
          <p:nvPr/>
        </p:nvSpPr>
        <p:spPr>
          <a:xfrm>
            <a:off x="0" y="1718801"/>
            <a:ext cx="1619672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>
                <a:solidFill>
                  <a:srgbClr val="FF0000"/>
                </a:solidFill>
              </a:rPr>
              <a:t>ולכן לגבי נדה אסור</a:t>
            </a:r>
          </a:p>
          <a:p>
            <a:endParaRPr lang="he-IL" sz="1600" dirty="0">
              <a:solidFill>
                <a:srgbClr val="FF0000"/>
              </a:solidFill>
            </a:endParaRPr>
          </a:p>
          <a:p>
            <a:r>
              <a:rPr lang="he-IL" sz="1100" dirty="0">
                <a:solidFill>
                  <a:srgbClr val="FF0000"/>
                </a:solidFill>
              </a:rPr>
              <a:t>ולכן לגבי נדה אולי מותר</a:t>
            </a:r>
          </a:p>
        </p:txBody>
      </p:sp>
      <p:cxnSp>
        <p:nvCxnSpPr>
          <p:cNvPr id="12" name="מחבר חץ ישר 11">
            <a:extLst>
              <a:ext uri="{FF2B5EF4-FFF2-40B4-BE49-F238E27FC236}">
                <a16:creationId xmlns:a16="http://schemas.microsoft.com/office/drawing/2014/main" id="{CFF42EA8-8F74-4EA0-B3A3-69279B0AB125}"/>
              </a:ext>
            </a:extLst>
          </p:cNvPr>
          <p:cNvCxnSpPr/>
          <p:nvPr/>
        </p:nvCxnSpPr>
        <p:spPr>
          <a:xfrm flipH="1">
            <a:off x="1619672" y="1844824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>
            <a:extLst>
              <a:ext uri="{FF2B5EF4-FFF2-40B4-BE49-F238E27FC236}">
                <a16:creationId xmlns:a16="http://schemas.microsoft.com/office/drawing/2014/main" id="{114795AE-C41B-4FFD-A915-19EF6CC2C71A}"/>
              </a:ext>
            </a:extLst>
          </p:cNvPr>
          <p:cNvCxnSpPr/>
          <p:nvPr/>
        </p:nvCxnSpPr>
        <p:spPr>
          <a:xfrm flipH="1">
            <a:off x="1619672" y="2252489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9532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4236" y="16631"/>
            <a:ext cx="7992888" cy="32365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 err="1"/>
              <a:t>איבעיא</a:t>
            </a:r>
            <a:r>
              <a:rPr lang="he-IL" sz="1500" dirty="0"/>
              <a:t> להו: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נדה מהו שתישן עם בעלה היא בבגדה והוא בבגדו? 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500" dirty="0"/>
              <a:t>אמר רב יוסף: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ת"ש: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העוף עולה עם הגבינה על השלחן ואינו נאכל, דברי ב"ש.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ב"ה אומרים: לא עולה ולא נאכל. 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/>
              <a:t>שאני התם </a:t>
            </a:r>
            <a:r>
              <a:rPr lang="he-IL" sz="1500" dirty="0" err="1"/>
              <a:t>דליכא</a:t>
            </a:r>
            <a:r>
              <a:rPr lang="he-IL" sz="1500" dirty="0"/>
              <a:t> </a:t>
            </a:r>
            <a:r>
              <a:rPr lang="he-IL" sz="1500" dirty="0" err="1"/>
              <a:t>דיעות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 err="1"/>
              <a:t>ה"נ</a:t>
            </a:r>
            <a:r>
              <a:rPr lang="he-IL" sz="1500" dirty="0"/>
              <a:t> מסתברא </a:t>
            </a:r>
            <a:r>
              <a:rPr lang="he-IL" sz="1500" dirty="0" err="1"/>
              <a:t>דהיכא</a:t>
            </a:r>
            <a:r>
              <a:rPr lang="he-IL" sz="1500" dirty="0"/>
              <a:t> </a:t>
            </a:r>
            <a:r>
              <a:rPr lang="he-IL" sz="1500" dirty="0" err="1"/>
              <a:t>דאיכא</a:t>
            </a:r>
            <a:r>
              <a:rPr lang="he-IL" sz="1500" dirty="0"/>
              <a:t> </a:t>
            </a:r>
            <a:r>
              <a:rPr lang="he-IL" sz="1500" dirty="0" err="1"/>
              <a:t>דיעות</a:t>
            </a:r>
            <a:r>
              <a:rPr lang="he-IL" sz="1500" dirty="0"/>
              <a:t> שאני, </a:t>
            </a:r>
            <a:r>
              <a:rPr lang="he-IL" sz="1500" dirty="0" err="1"/>
              <a:t>דקתני</a:t>
            </a:r>
            <a:r>
              <a:rPr lang="he-IL" sz="1500" dirty="0"/>
              <a:t> סיפא: 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רשב"ג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אומר: שני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אכסניים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אוכלין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על שלחן אחד, זה אוכל בשר וזה אוכל גבינה, ואין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חוששין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-180528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EA459880-293B-47E7-98F2-BEAC44D6C202}"/>
              </a:ext>
            </a:extLst>
          </p:cNvPr>
          <p:cNvSpPr txBox="1"/>
          <p:nvPr/>
        </p:nvSpPr>
        <p:spPr>
          <a:xfrm>
            <a:off x="8576455" y="836712"/>
            <a:ext cx="360040" cy="38318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①</a:t>
            </a:r>
          </a:p>
          <a:p>
            <a:endParaRPr lang="he-IL" sz="140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200" dirty="0"/>
          </a:p>
          <a:p>
            <a:endParaRPr lang="he-IL" sz="1400" dirty="0"/>
          </a:p>
        </p:txBody>
      </p:sp>
      <p:graphicFrame>
        <p:nvGraphicFramePr>
          <p:cNvPr id="3" name="טבלה 5">
            <a:extLst>
              <a:ext uri="{FF2B5EF4-FFF2-40B4-BE49-F238E27FC236}">
                <a16:creationId xmlns:a16="http://schemas.microsoft.com/office/drawing/2014/main" id="{62D861FF-62B5-465D-BF68-F216E2F9C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696397"/>
              </p:ext>
            </p:extLst>
          </p:nvPr>
        </p:nvGraphicFramePr>
        <p:xfrm>
          <a:off x="1691679" y="4809936"/>
          <a:ext cx="6803437" cy="101652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43918">
                  <a:extLst>
                    <a:ext uri="{9D8B030D-6E8A-4147-A177-3AD203B41FA5}">
                      <a16:colId xmlns:a16="http://schemas.microsoft.com/office/drawing/2014/main" val="1045307524"/>
                    </a:ext>
                  </a:extLst>
                </a:gridCol>
                <a:gridCol w="682182">
                  <a:extLst>
                    <a:ext uri="{9D8B030D-6E8A-4147-A177-3AD203B41FA5}">
                      <a16:colId xmlns:a16="http://schemas.microsoft.com/office/drawing/2014/main" val="2111173056"/>
                    </a:ext>
                  </a:extLst>
                </a:gridCol>
                <a:gridCol w="677337">
                  <a:extLst>
                    <a:ext uri="{9D8B030D-6E8A-4147-A177-3AD203B41FA5}">
                      <a16:colId xmlns:a16="http://schemas.microsoft.com/office/drawing/2014/main" val="1183366349"/>
                    </a:ext>
                  </a:extLst>
                </a:gridCol>
              </a:tblGrid>
              <a:tr h="338842">
                <a:tc>
                  <a:txBody>
                    <a:bodyPr/>
                    <a:lstStyle/>
                    <a:p>
                      <a:pPr rtl="1"/>
                      <a:endParaRPr lang="he-IL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b="0" dirty="0" err="1">
                          <a:solidFill>
                            <a:schemeClr val="tx1"/>
                          </a:solidFill>
                        </a:rPr>
                        <a:t>דיעות</a:t>
                      </a:r>
                      <a:endParaRPr lang="he-IL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b="0" dirty="0">
                          <a:solidFill>
                            <a:schemeClr val="tx1"/>
                          </a:solidFill>
                        </a:rPr>
                        <a:t>שינוי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512379"/>
                  </a:ext>
                </a:extLst>
              </a:tr>
              <a:tr h="338842">
                <a:tc>
                  <a:txBody>
                    <a:bodyPr/>
                    <a:lstStyle/>
                    <a:p>
                      <a:pPr rtl="1"/>
                      <a:r>
                        <a:rPr lang="he-IL" sz="1300" b="0" dirty="0">
                          <a:solidFill>
                            <a:schemeClr val="tx1"/>
                          </a:solidFill>
                        </a:rPr>
                        <a:t>היא בבגדה והוא בבגדו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90476"/>
                  </a:ext>
                </a:extLst>
              </a:tr>
              <a:tr h="338842">
                <a:tc>
                  <a:txBody>
                    <a:bodyPr/>
                    <a:lstStyle/>
                    <a:p>
                      <a:pPr rtl="1"/>
                      <a:r>
                        <a:rPr lang="he-IL" sz="1300" b="0" dirty="0">
                          <a:solidFill>
                            <a:schemeClr val="tx1"/>
                          </a:solidFill>
                        </a:rPr>
                        <a:t>העוף והגבינה - לא עולה ולא נאכל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×</a:t>
                      </a:r>
                      <a:endParaRPr lang="he-IL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×</a:t>
                      </a:r>
                      <a:endParaRPr lang="he-IL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6798581"/>
                  </a:ext>
                </a:extLst>
              </a:tr>
            </a:tbl>
          </a:graphicData>
        </a:graphic>
      </p:graphicFrame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D3AD0125-5C00-45A0-A2A6-9F5826716F5E}"/>
              </a:ext>
            </a:extLst>
          </p:cNvPr>
          <p:cNvSpPr txBox="1"/>
          <p:nvPr/>
        </p:nvSpPr>
        <p:spPr>
          <a:xfrm>
            <a:off x="35496" y="1718801"/>
            <a:ext cx="1584176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>
                <a:solidFill>
                  <a:srgbClr val="FF0000"/>
                </a:solidFill>
              </a:rPr>
              <a:t>ולכן לגבי נדה אסור</a:t>
            </a:r>
          </a:p>
          <a:p>
            <a:endParaRPr lang="he-IL" sz="1600" dirty="0">
              <a:solidFill>
                <a:srgbClr val="FF0000"/>
              </a:solidFill>
            </a:endParaRPr>
          </a:p>
          <a:p>
            <a:r>
              <a:rPr lang="he-IL" sz="1100" dirty="0">
                <a:solidFill>
                  <a:srgbClr val="FF0000"/>
                </a:solidFill>
              </a:rPr>
              <a:t>ולכן לגבי נדה אולי מותר</a:t>
            </a:r>
          </a:p>
        </p:txBody>
      </p:sp>
      <p:cxnSp>
        <p:nvCxnSpPr>
          <p:cNvPr id="8" name="מחבר חץ ישר 7">
            <a:extLst>
              <a:ext uri="{FF2B5EF4-FFF2-40B4-BE49-F238E27FC236}">
                <a16:creationId xmlns:a16="http://schemas.microsoft.com/office/drawing/2014/main" id="{4430D81C-D90F-4263-8B86-56A3FDA3E3D1}"/>
              </a:ext>
            </a:extLst>
          </p:cNvPr>
          <p:cNvCxnSpPr/>
          <p:nvPr/>
        </p:nvCxnSpPr>
        <p:spPr>
          <a:xfrm flipH="1">
            <a:off x="1619672" y="1844824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>
            <a:extLst>
              <a:ext uri="{FF2B5EF4-FFF2-40B4-BE49-F238E27FC236}">
                <a16:creationId xmlns:a16="http://schemas.microsoft.com/office/drawing/2014/main" id="{BB004206-41E6-4AB5-AE93-13C190C85878}"/>
              </a:ext>
            </a:extLst>
          </p:cNvPr>
          <p:cNvCxnSpPr/>
          <p:nvPr/>
        </p:nvCxnSpPr>
        <p:spPr>
          <a:xfrm flipH="1">
            <a:off x="1619672" y="2252489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998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4236" y="16631"/>
            <a:ext cx="7992888" cy="323652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 err="1"/>
              <a:t>איבעיא</a:t>
            </a:r>
            <a:r>
              <a:rPr lang="he-IL" sz="1500" dirty="0"/>
              <a:t> להו: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נדה מהו שתישן עם בעלה היא בבגדה והוא בבגדו? 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500" dirty="0"/>
              <a:t>אמר רב יוסף: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ת"ש: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העוף עולה עם הגבינה על השלחן ואינו נאכל, דברי ב"ש.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ב"ה אומרים: לא עולה ולא נאכל. 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/>
              <a:t>שאני התם </a:t>
            </a:r>
            <a:r>
              <a:rPr lang="he-IL" sz="1500" dirty="0" err="1"/>
              <a:t>דליכא</a:t>
            </a:r>
            <a:r>
              <a:rPr lang="he-IL" sz="1500" dirty="0"/>
              <a:t> </a:t>
            </a:r>
            <a:r>
              <a:rPr lang="he-IL" sz="1500" dirty="0" err="1"/>
              <a:t>דיעות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 err="1"/>
              <a:t>ה"נ</a:t>
            </a:r>
            <a:r>
              <a:rPr lang="he-IL" sz="1500" dirty="0"/>
              <a:t> מסתברא </a:t>
            </a:r>
            <a:r>
              <a:rPr lang="he-IL" sz="1500" dirty="0" err="1"/>
              <a:t>דהיכא</a:t>
            </a:r>
            <a:r>
              <a:rPr lang="he-IL" sz="1500" dirty="0"/>
              <a:t> </a:t>
            </a:r>
            <a:r>
              <a:rPr lang="he-IL" sz="1500" dirty="0" err="1"/>
              <a:t>דאיכא</a:t>
            </a:r>
            <a:r>
              <a:rPr lang="he-IL" sz="1500" dirty="0"/>
              <a:t> </a:t>
            </a:r>
            <a:r>
              <a:rPr lang="he-IL" sz="1500" dirty="0" err="1"/>
              <a:t>דיעות</a:t>
            </a:r>
            <a:r>
              <a:rPr lang="he-IL" sz="1500" dirty="0"/>
              <a:t> שאני, </a:t>
            </a:r>
            <a:r>
              <a:rPr lang="he-IL" sz="1500" dirty="0" err="1"/>
              <a:t>דקתני</a:t>
            </a:r>
            <a:r>
              <a:rPr lang="he-IL" sz="1500" dirty="0"/>
              <a:t> סיפא: 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רשב"ג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אומר: שני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אכסניים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אוכלין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על שלחן אחד, זה אוכל בשר וזה אוכל גבינה, ואין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חוששין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800" dirty="0"/>
          </a:p>
        </p:txBody>
      </p:sp>
      <p:sp>
        <p:nvSpPr>
          <p:cNvPr id="5" name="TextBox 4"/>
          <p:cNvSpPr txBox="1"/>
          <p:nvPr/>
        </p:nvSpPr>
        <p:spPr>
          <a:xfrm>
            <a:off x="-180528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EA459880-293B-47E7-98F2-BEAC44D6C202}"/>
              </a:ext>
            </a:extLst>
          </p:cNvPr>
          <p:cNvSpPr txBox="1"/>
          <p:nvPr/>
        </p:nvSpPr>
        <p:spPr>
          <a:xfrm>
            <a:off x="8576455" y="836712"/>
            <a:ext cx="360040" cy="38318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①</a:t>
            </a:r>
          </a:p>
          <a:p>
            <a:endParaRPr lang="he-IL" sz="140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200" dirty="0"/>
          </a:p>
          <a:p>
            <a:endParaRPr lang="he-IL" sz="1400" dirty="0"/>
          </a:p>
        </p:txBody>
      </p:sp>
      <p:graphicFrame>
        <p:nvGraphicFramePr>
          <p:cNvPr id="3" name="טבלה 5">
            <a:extLst>
              <a:ext uri="{FF2B5EF4-FFF2-40B4-BE49-F238E27FC236}">
                <a16:creationId xmlns:a16="http://schemas.microsoft.com/office/drawing/2014/main" id="{62D861FF-62B5-465D-BF68-F216E2F9C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854091"/>
              </p:ext>
            </p:extLst>
          </p:nvPr>
        </p:nvGraphicFramePr>
        <p:xfrm>
          <a:off x="2369016" y="4809936"/>
          <a:ext cx="6126100" cy="101652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43918">
                  <a:extLst>
                    <a:ext uri="{9D8B030D-6E8A-4147-A177-3AD203B41FA5}">
                      <a16:colId xmlns:a16="http://schemas.microsoft.com/office/drawing/2014/main" val="1045307524"/>
                    </a:ext>
                  </a:extLst>
                </a:gridCol>
                <a:gridCol w="682182">
                  <a:extLst>
                    <a:ext uri="{9D8B030D-6E8A-4147-A177-3AD203B41FA5}">
                      <a16:colId xmlns:a16="http://schemas.microsoft.com/office/drawing/2014/main" val="2111173056"/>
                    </a:ext>
                  </a:extLst>
                </a:gridCol>
              </a:tblGrid>
              <a:tr h="338842">
                <a:tc>
                  <a:txBody>
                    <a:bodyPr/>
                    <a:lstStyle/>
                    <a:p>
                      <a:pPr rtl="1"/>
                      <a:endParaRPr lang="he-IL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b="0" dirty="0" err="1">
                          <a:solidFill>
                            <a:schemeClr val="tx1"/>
                          </a:solidFill>
                        </a:rPr>
                        <a:t>דיעות</a:t>
                      </a:r>
                      <a:endParaRPr lang="he-IL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512379"/>
                  </a:ext>
                </a:extLst>
              </a:tr>
              <a:tr h="338842">
                <a:tc>
                  <a:txBody>
                    <a:bodyPr/>
                    <a:lstStyle/>
                    <a:p>
                      <a:pPr rtl="1"/>
                      <a:r>
                        <a:rPr lang="he-IL" sz="1300" b="0" dirty="0">
                          <a:solidFill>
                            <a:schemeClr val="tx1"/>
                          </a:solidFill>
                        </a:rPr>
                        <a:t>היא בבגדה והוא בבגדו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90476"/>
                  </a:ext>
                </a:extLst>
              </a:tr>
              <a:tr h="338842">
                <a:tc>
                  <a:txBody>
                    <a:bodyPr/>
                    <a:lstStyle/>
                    <a:p>
                      <a:pPr rtl="1"/>
                      <a:r>
                        <a:rPr lang="he-IL" sz="1300" b="0" dirty="0">
                          <a:solidFill>
                            <a:schemeClr val="tx1"/>
                          </a:solidFill>
                        </a:rPr>
                        <a:t>העוף והגבינה - לא עולה ולא נאכל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×</a:t>
                      </a:r>
                      <a:endParaRPr lang="he-IL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6798581"/>
                  </a:ext>
                </a:extLst>
              </a:tr>
            </a:tbl>
          </a:graphicData>
        </a:graphic>
      </p:graphicFrame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F0E9B173-3103-4815-BF40-259ACAFD1B0B}"/>
              </a:ext>
            </a:extLst>
          </p:cNvPr>
          <p:cNvSpPr txBox="1"/>
          <p:nvPr/>
        </p:nvSpPr>
        <p:spPr>
          <a:xfrm>
            <a:off x="0" y="1718801"/>
            <a:ext cx="1619672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>
                <a:solidFill>
                  <a:srgbClr val="FF0000"/>
                </a:solidFill>
              </a:rPr>
              <a:t>ולכן לגבי נדה אסור</a:t>
            </a:r>
          </a:p>
          <a:p>
            <a:endParaRPr lang="he-IL" sz="1600" dirty="0">
              <a:solidFill>
                <a:srgbClr val="FF0000"/>
              </a:solidFill>
            </a:endParaRPr>
          </a:p>
          <a:p>
            <a:r>
              <a:rPr lang="he-IL" sz="1100" dirty="0">
                <a:solidFill>
                  <a:srgbClr val="FF0000"/>
                </a:solidFill>
              </a:rPr>
              <a:t>ולכן לגבי נדה אולי מותר</a:t>
            </a:r>
          </a:p>
        </p:txBody>
      </p:sp>
      <p:cxnSp>
        <p:nvCxnSpPr>
          <p:cNvPr id="8" name="מחבר חץ ישר 7">
            <a:extLst>
              <a:ext uri="{FF2B5EF4-FFF2-40B4-BE49-F238E27FC236}">
                <a16:creationId xmlns:a16="http://schemas.microsoft.com/office/drawing/2014/main" id="{8C5A5A2B-192F-4A2D-9868-AA0960B227AF}"/>
              </a:ext>
            </a:extLst>
          </p:cNvPr>
          <p:cNvCxnSpPr/>
          <p:nvPr/>
        </p:nvCxnSpPr>
        <p:spPr>
          <a:xfrm flipH="1">
            <a:off x="1619672" y="1844824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>
            <a:extLst>
              <a:ext uri="{FF2B5EF4-FFF2-40B4-BE49-F238E27FC236}">
                <a16:creationId xmlns:a16="http://schemas.microsoft.com/office/drawing/2014/main" id="{B7DF4524-56FF-4C75-9F88-D0CC725D726D}"/>
              </a:ext>
            </a:extLst>
          </p:cNvPr>
          <p:cNvCxnSpPr/>
          <p:nvPr/>
        </p:nvCxnSpPr>
        <p:spPr>
          <a:xfrm flipH="1">
            <a:off x="1619672" y="2252489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264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4236" y="16631"/>
            <a:ext cx="7992888" cy="448039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 err="1"/>
              <a:t>איבעיא</a:t>
            </a:r>
            <a:r>
              <a:rPr lang="he-IL" sz="1500" dirty="0"/>
              <a:t> להו: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נדה מהו שתישן עם בעלה היא בבגדה והוא בבגדו? 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500" dirty="0"/>
              <a:t>אמר רב יוסף: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ת"ש: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העוף עולה עם הגבינה על השלחן ואינו נאכל, דברי ב"ש.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ב"ה אומרים: לא עולה ולא נאכל. 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/>
              <a:t>שאני התם </a:t>
            </a:r>
            <a:r>
              <a:rPr lang="he-IL" sz="1500" dirty="0" err="1"/>
              <a:t>דליכא</a:t>
            </a:r>
            <a:r>
              <a:rPr lang="he-IL" sz="1500" dirty="0"/>
              <a:t> </a:t>
            </a:r>
            <a:r>
              <a:rPr lang="he-IL" sz="1500" dirty="0" err="1"/>
              <a:t>דיעות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 err="1"/>
              <a:t>ה"נ</a:t>
            </a:r>
            <a:r>
              <a:rPr lang="he-IL" sz="1500" dirty="0"/>
              <a:t> מסתברא </a:t>
            </a:r>
            <a:r>
              <a:rPr lang="he-IL" sz="1500" dirty="0" err="1"/>
              <a:t>דהיכא</a:t>
            </a:r>
            <a:r>
              <a:rPr lang="he-IL" sz="1500" dirty="0"/>
              <a:t> </a:t>
            </a:r>
            <a:r>
              <a:rPr lang="he-IL" sz="1500" dirty="0" err="1"/>
              <a:t>דאיכא</a:t>
            </a:r>
            <a:r>
              <a:rPr lang="he-IL" sz="1500" dirty="0"/>
              <a:t> </a:t>
            </a:r>
            <a:r>
              <a:rPr lang="he-IL" sz="1500" dirty="0" err="1"/>
              <a:t>דיעות</a:t>
            </a:r>
            <a:r>
              <a:rPr lang="he-IL" sz="1500" dirty="0"/>
              <a:t> שאני, </a:t>
            </a:r>
            <a:r>
              <a:rPr lang="he-IL" sz="1500" dirty="0" err="1"/>
              <a:t>דקתני</a:t>
            </a:r>
            <a:r>
              <a:rPr lang="he-IL" sz="1500" dirty="0"/>
              <a:t> סיפא: 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רשב"ג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אומר: שני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אכסניים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אוכלין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על שלחן אחד, זה אוכל בשר וזה אוכל גבינה, ואין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חוששין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/>
              <a:t>ולאו </a:t>
            </a:r>
            <a:r>
              <a:rPr lang="he-IL" sz="1500" dirty="0" err="1"/>
              <a:t>אתמר</a:t>
            </a:r>
            <a:r>
              <a:rPr lang="he-IL" sz="1500" dirty="0"/>
              <a:t> עלה אמר רב חנין בר אמי אמר שמואל: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לא שנו אלא שאין </a:t>
            </a:r>
            <a:r>
              <a:rPr lang="he-IL" sz="1500" dirty="0" err="1"/>
              <a:t>מכירין</a:t>
            </a:r>
            <a:r>
              <a:rPr lang="he-IL" sz="1500" dirty="0"/>
              <a:t> זה את זה, אבל </a:t>
            </a:r>
            <a:r>
              <a:rPr lang="he-IL" sz="1500" dirty="0" err="1"/>
              <a:t>מכירין</a:t>
            </a:r>
            <a:r>
              <a:rPr lang="he-IL" sz="1500" dirty="0"/>
              <a:t> זה את זה אסורים  - 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וה"נ</a:t>
            </a:r>
            <a:r>
              <a:rPr lang="he-IL" sz="1500" dirty="0"/>
              <a:t> </a:t>
            </a:r>
            <a:r>
              <a:rPr lang="he-IL" sz="1500" dirty="0" err="1"/>
              <a:t>מכירין</a:t>
            </a:r>
            <a:r>
              <a:rPr lang="he-IL" sz="1500" dirty="0"/>
              <a:t> זה את זה </a:t>
            </a:r>
            <a:r>
              <a:rPr lang="he-IL" sz="1500" dirty="0" err="1"/>
              <a:t>נינהו</a:t>
            </a:r>
            <a:r>
              <a:rPr lang="he-IL" sz="1500" dirty="0"/>
              <a:t>!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endParaRPr lang="he-IL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-180528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EA459880-293B-47E7-98F2-BEAC44D6C202}"/>
              </a:ext>
            </a:extLst>
          </p:cNvPr>
          <p:cNvSpPr txBox="1"/>
          <p:nvPr/>
        </p:nvSpPr>
        <p:spPr>
          <a:xfrm>
            <a:off x="8576455" y="836712"/>
            <a:ext cx="360040" cy="38318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①</a:t>
            </a:r>
          </a:p>
          <a:p>
            <a:endParaRPr lang="he-IL" sz="140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200" dirty="0"/>
          </a:p>
          <a:p>
            <a:endParaRPr lang="he-IL" sz="1400" dirty="0"/>
          </a:p>
        </p:txBody>
      </p:sp>
      <p:graphicFrame>
        <p:nvGraphicFramePr>
          <p:cNvPr id="3" name="טבלה 5">
            <a:extLst>
              <a:ext uri="{FF2B5EF4-FFF2-40B4-BE49-F238E27FC236}">
                <a16:creationId xmlns:a16="http://schemas.microsoft.com/office/drawing/2014/main" id="{62D861FF-62B5-465D-BF68-F216E2F9C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982068"/>
              </p:ext>
            </p:extLst>
          </p:nvPr>
        </p:nvGraphicFramePr>
        <p:xfrm>
          <a:off x="2369016" y="4809936"/>
          <a:ext cx="6126100" cy="135536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43918">
                  <a:extLst>
                    <a:ext uri="{9D8B030D-6E8A-4147-A177-3AD203B41FA5}">
                      <a16:colId xmlns:a16="http://schemas.microsoft.com/office/drawing/2014/main" val="1045307524"/>
                    </a:ext>
                  </a:extLst>
                </a:gridCol>
                <a:gridCol w="682182">
                  <a:extLst>
                    <a:ext uri="{9D8B030D-6E8A-4147-A177-3AD203B41FA5}">
                      <a16:colId xmlns:a16="http://schemas.microsoft.com/office/drawing/2014/main" val="2111173056"/>
                    </a:ext>
                  </a:extLst>
                </a:gridCol>
              </a:tblGrid>
              <a:tr h="338842">
                <a:tc>
                  <a:txBody>
                    <a:bodyPr/>
                    <a:lstStyle/>
                    <a:p>
                      <a:pPr rtl="1"/>
                      <a:endParaRPr lang="he-IL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b="0" dirty="0" err="1">
                          <a:solidFill>
                            <a:schemeClr val="tx1"/>
                          </a:solidFill>
                        </a:rPr>
                        <a:t>דיעות</a:t>
                      </a:r>
                      <a:endParaRPr lang="he-IL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512379"/>
                  </a:ext>
                </a:extLst>
              </a:tr>
              <a:tr h="338842">
                <a:tc>
                  <a:txBody>
                    <a:bodyPr/>
                    <a:lstStyle/>
                    <a:p>
                      <a:pPr rtl="1"/>
                      <a:r>
                        <a:rPr lang="he-IL" sz="1300" b="0" dirty="0">
                          <a:solidFill>
                            <a:schemeClr val="tx1"/>
                          </a:solidFill>
                        </a:rPr>
                        <a:t>היא בבגדה והוא בבגדו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90476"/>
                  </a:ext>
                </a:extLst>
              </a:tr>
              <a:tr h="338842">
                <a:tc>
                  <a:txBody>
                    <a:bodyPr/>
                    <a:lstStyle/>
                    <a:p>
                      <a:pPr rtl="1"/>
                      <a:r>
                        <a:rPr lang="he-IL" sz="1300" b="0" dirty="0">
                          <a:solidFill>
                            <a:schemeClr val="tx1"/>
                          </a:solidFill>
                        </a:rPr>
                        <a:t>העוף והגבינה - לא עולה ולא נאכל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×</a:t>
                      </a:r>
                      <a:endParaRPr lang="he-IL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6798581"/>
                  </a:ext>
                </a:extLst>
              </a:tr>
              <a:tr h="338842">
                <a:tc>
                  <a:txBody>
                    <a:bodyPr/>
                    <a:lstStyle/>
                    <a:p>
                      <a:pPr rtl="1"/>
                      <a:r>
                        <a:rPr lang="he-IL" sz="1300" b="0" dirty="0">
                          <a:solidFill>
                            <a:schemeClr val="tx1"/>
                          </a:solidFill>
                        </a:rPr>
                        <a:t>שני </a:t>
                      </a:r>
                      <a:r>
                        <a:rPr lang="he-IL" sz="1300" b="0" dirty="0" err="1">
                          <a:solidFill>
                            <a:schemeClr val="tx1"/>
                          </a:solidFill>
                        </a:rPr>
                        <a:t>אכסניים</a:t>
                      </a:r>
                      <a:r>
                        <a:rPr lang="he-IL" sz="1300" b="0" dirty="0">
                          <a:solidFill>
                            <a:schemeClr val="tx1"/>
                          </a:solidFill>
                        </a:rPr>
                        <a:t> המכירים זה את זה - </a:t>
                      </a:r>
                      <a:r>
                        <a:rPr lang="he-IL" sz="1300" b="1" dirty="0">
                          <a:solidFill>
                            <a:schemeClr val="tx1"/>
                          </a:solidFill>
                        </a:rPr>
                        <a:t>אסורים</a:t>
                      </a:r>
                      <a:r>
                        <a:rPr lang="he-IL" sz="1300" b="0" dirty="0">
                          <a:solidFill>
                            <a:schemeClr val="tx1"/>
                          </a:solidFill>
                        </a:rPr>
                        <a:t> לאכול על שולחן אחד, זה בשר וזה גבינה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√</a:t>
                      </a:r>
                      <a:endParaRPr lang="he-IL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1174698"/>
                  </a:ext>
                </a:extLst>
              </a:tr>
            </a:tbl>
          </a:graphicData>
        </a:graphic>
      </p:graphicFrame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685BEEDE-D522-41FA-96A9-27F9C64F3732}"/>
              </a:ext>
            </a:extLst>
          </p:cNvPr>
          <p:cNvSpPr txBox="1"/>
          <p:nvPr/>
        </p:nvSpPr>
        <p:spPr>
          <a:xfrm>
            <a:off x="0" y="1718801"/>
            <a:ext cx="1619672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>
                <a:solidFill>
                  <a:srgbClr val="FF0000"/>
                </a:solidFill>
              </a:rPr>
              <a:t>ולכן לגבי נדה אסור</a:t>
            </a:r>
          </a:p>
          <a:p>
            <a:endParaRPr lang="he-IL" sz="1600" dirty="0">
              <a:solidFill>
                <a:srgbClr val="FF0000"/>
              </a:solidFill>
            </a:endParaRPr>
          </a:p>
          <a:p>
            <a:r>
              <a:rPr lang="he-IL" sz="1100" dirty="0">
                <a:solidFill>
                  <a:srgbClr val="FF0000"/>
                </a:solidFill>
              </a:rPr>
              <a:t>ולכן לגבי נדה אולי מותר</a:t>
            </a:r>
          </a:p>
        </p:txBody>
      </p:sp>
      <p:cxnSp>
        <p:nvCxnSpPr>
          <p:cNvPr id="8" name="מחבר חץ ישר 7">
            <a:extLst>
              <a:ext uri="{FF2B5EF4-FFF2-40B4-BE49-F238E27FC236}">
                <a16:creationId xmlns:a16="http://schemas.microsoft.com/office/drawing/2014/main" id="{45B91436-5C06-41A1-99A4-548C74B387E0}"/>
              </a:ext>
            </a:extLst>
          </p:cNvPr>
          <p:cNvCxnSpPr/>
          <p:nvPr/>
        </p:nvCxnSpPr>
        <p:spPr>
          <a:xfrm flipH="1">
            <a:off x="1619672" y="1844824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>
            <a:extLst>
              <a:ext uri="{FF2B5EF4-FFF2-40B4-BE49-F238E27FC236}">
                <a16:creationId xmlns:a16="http://schemas.microsoft.com/office/drawing/2014/main" id="{C6931302-3848-4B80-BF62-5C6511E9398A}"/>
              </a:ext>
            </a:extLst>
          </p:cNvPr>
          <p:cNvCxnSpPr/>
          <p:nvPr/>
        </p:nvCxnSpPr>
        <p:spPr>
          <a:xfrm flipH="1">
            <a:off x="1619672" y="2252489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5E0AD3F5-7183-4C3B-B189-D77DB4993BB1}"/>
              </a:ext>
            </a:extLst>
          </p:cNvPr>
          <p:cNvSpPr txBox="1"/>
          <p:nvPr/>
        </p:nvSpPr>
        <p:spPr>
          <a:xfrm>
            <a:off x="179512" y="3728298"/>
            <a:ext cx="144016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>
                <a:solidFill>
                  <a:srgbClr val="FF0000"/>
                </a:solidFill>
              </a:rPr>
              <a:t>ולכן לגבי נדה אסור</a:t>
            </a:r>
          </a:p>
          <a:p>
            <a:endParaRPr lang="he-IL" sz="1400" dirty="0">
              <a:solidFill>
                <a:srgbClr val="FF0000"/>
              </a:solidFill>
            </a:endParaRPr>
          </a:p>
          <a:p>
            <a:endParaRPr lang="he-IL" sz="1100" dirty="0">
              <a:solidFill>
                <a:srgbClr val="FF0000"/>
              </a:solidFill>
            </a:endParaRPr>
          </a:p>
        </p:txBody>
      </p:sp>
      <p:cxnSp>
        <p:nvCxnSpPr>
          <p:cNvPr id="12" name="מחבר חץ ישר 11">
            <a:extLst>
              <a:ext uri="{FF2B5EF4-FFF2-40B4-BE49-F238E27FC236}">
                <a16:creationId xmlns:a16="http://schemas.microsoft.com/office/drawing/2014/main" id="{018E79CB-B6EA-4752-986B-E95E1C94923C}"/>
              </a:ext>
            </a:extLst>
          </p:cNvPr>
          <p:cNvCxnSpPr/>
          <p:nvPr/>
        </p:nvCxnSpPr>
        <p:spPr>
          <a:xfrm flipH="1">
            <a:off x="1619672" y="3854321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045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4236" y="16631"/>
            <a:ext cx="7992888" cy="448039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 err="1"/>
              <a:t>איבעיא</a:t>
            </a:r>
            <a:r>
              <a:rPr lang="he-IL" sz="1500" dirty="0"/>
              <a:t> להו: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נדה מהו שתישן עם בעלה היא בבגדה והוא בבגדו? 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500" dirty="0"/>
              <a:t>אמר רב יוסף: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ת"ש: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העוף עולה עם הגבינה על השלחן ואינו נאכל, דברי ב"ש.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ב"ה אומרים: לא עולה ולא נאכל. 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/>
              <a:t>שאני התם </a:t>
            </a:r>
            <a:r>
              <a:rPr lang="he-IL" sz="1500" dirty="0" err="1"/>
              <a:t>דליכא</a:t>
            </a:r>
            <a:r>
              <a:rPr lang="he-IL" sz="1500" dirty="0"/>
              <a:t> </a:t>
            </a:r>
            <a:r>
              <a:rPr lang="he-IL" sz="1500" dirty="0" err="1"/>
              <a:t>דיעות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 err="1"/>
              <a:t>ה"נ</a:t>
            </a:r>
            <a:r>
              <a:rPr lang="he-IL" sz="1500" dirty="0"/>
              <a:t> מסתברא </a:t>
            </a:r>
            <a:r>
              <a:rPr lang="he-IL" sz="1500" dirty="0" err="1"/>
              <a:t>דהיכא</a:t>
            </a:r>
            <a:r>
              <a:rPr lang="he-IL" sz="1500" dirty="0"/>
              <a:t> </a:t>
            </a:r>
            <a:r>
              <a:rPr lang="he-IL" sz="1500" dirty="0" err="1"/>
              <a:t>דאיכא</a:t>
            </a:r>
            <a:r>
              <a:rPr lang="he-IL" sz="1500" dirty="0"/>
              <a:t> </a:t>
            </a:r>
            <a:r>
              <a:rPr lang="he-IL" sz="1500" dirty="0" err="1"/>
              <a:t>דיעות</a:t>
            </a:r>
            <a:r>
              <a:rPr lang="he-IL" sz="1500" dirty="0"/>
              <a:t> שאני, </a:t>
            </a:r>
            <a:r>
              <a:rPr lang="he-IL" sz="1500" dirty="0" err="1"/>
              <a:t>דקתני</a:t>
            </a:r>
            <a:r>
              <a:rPr lang="he-IL" sz="1500" dirty="0"/>
              <a:t> סיפא: 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רשב"ג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אומר: שני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אכסניים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אוכלין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על שלחן אחד, זה אוכל בשר וזה אוכל גבינה, ואין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חוששין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/>
              <a:t>ולאו </a:t>
            </a:r>
            <a:r>
              <a:rPr lang="he-IL" sz="1500" dirty="0" err="1"/>
              <a:t>אתמר</a:t>
            </a:r>
            <a:r>
              <a:rPr lang="he-IL" sz="1500" dirty="0"/>
              <a:t> עלה אמר רב חנין בר אמי אמר שמואל: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לא שנו אלא שאין </a:t>
            </a:r>
            <a:r>
              <a:rPr lang="he-IL" sz="1500" dirty="0" err="1"/>
              <a:t>מכירין</a:t>
            </a:r>
            <a:r>
              <a:rPr lang="he-IL" sz="1500" dirty="0"/>
              <a:t> זה את זה, אבל </a:t>
            </a:r>
            <a:r>
              <a:rPr lang="he-IL" sz="1500" dirty="0" err="1"/>
              <a:t>מכירין</a:t>
            </a:r>
            <a:r>
              <a:rPr lang="he-IL" sz="1500" dirty="0"/>
              <a:t> זה את זה אסורים  - 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וה"נ</a:t>
            </a:r>
            <a:r>
              <a:rPr lang="he-IL" sz="1500" dirty="0"/>
              <a:t> </a:t>
            </a:r>
            <a:r>
              <a:rPr lang="he-IL" sz="1500" dirty="0" err="1"/>
              <a:t>מכירין</a:t>
            </a:r>
            <a:r>
              <a:rPr lang="he-IL" sz="1500" dirty="0"/>
              <a:t> זה את זה </a:t>
            </a:r>
            <a:r>
              <a:rPr lang="he-IL" sz="1500" dirty="0" err="1"/>
              <a:t>נינהו</a:t>
            </a:r>
            <a:r>
              <a:rPr lang="he-IL" sz="1500" dirty="0"/>
              <a:t>!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/>
              <a:t>הכי השתא?! התם </a:t>
            </a:r>
            <a:r>
              <a:rPr lang="he-IL" sz="1500" dirty="0" err="1"/>
              <a:t>דיעות</a:t>
            </a:r>
            <a:r>
              <a:rPr lang="he-IL" sz="1500" dirty="0"/>
              <a:t> איכא שינוי </a:t>
            </a:r>
            <a:r>
              <a:rPr lang="he-IL" sz="1500" dirty="0" err="1"/>
              <a:t>ליכא</a:t>
            </a:r>
            <a:r>
              <a:rPr lang="he-IL" sz="1500" dirty="0"/>
              <a:t>, הכא איכא </a:t>
            </a:r>
            <a:r>
              <a:rPr lang="he-IL" sz="1500" dirty="0" err="1"/>
              <a:t>דיעות</a:t>
            </a:r>
            <a:r>
              <a:rPr lang="he-IL" sz="1500" dirty="0"/>
              <a:t> ואיכא שינוי. </a:t>
            </a:r>
            <a:endParaRPr lang="he-IL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-180528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EA459880-293B-47E7-98F2-BEAC44D6C202}"/>
              </a:ext>
            </a:extLst>
          </p:cNvPr>
          <p:cNvSpPr txBox="1"/>
          <p:nvPr/>
        </p:nvSpPr>
        <p:spPr>
          <a:xfrm>
            <a:off x="8576455" y="836712"/>
            <a:ext cx="360040" cy="38318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①</a:t>
            </a:r>
          </a:p>
          <a:p>
            <a:endParaRPr lang="he-IL" sz="140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200" dirty="0"/>
          </a:p>
          <a:p>
            <a:endParaRPr lang="he-IL" sz="1400" dirty="0"/>
          </a:p>
        </p:txBody>
      </p:sp>
      <p:graphicFrame>
        <p:nvGraphicFramePr>
          <p:cNvPr id="3" name="טבלה 5">
            <a:extLst>
              <a:ext uri="{FF2B5EF4-FFF2-40B4-BE49-F238E27FC236}">
                <a16:creationId xmlns:a16="http://schemas.microsoft.com/office/drawing/2014/main" id="{62D861FF-62B5-465D-BF68-F216E2F9C0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634476"/>
              </p:ext>
            </p:extLst>
          </p:nvPr>
        </p:nvGraphicFramePr>
        <p:xfrm>
          <a:off x="1688567" y="4809936"/>
          <a:ext cx="6806549" cy="135536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47030">
                  <a:extLst>
                    <a:ext uri="{9D8B030D-6E8A-4147-A177-3AD203B41FA5}">
                      <a16:colId xmlns:a16="http://schemas.microsoft.com/office/drawing/2014/main" val="1045307524"/>
                    </a:ext>
                  </a:extLst>
                </a:gridCol>
                <a:gridCol w="682182">
                  <a:extLst>
                    <a:ext uri="{9D8B030D-6E8A-4147-A177-3AD203B41FA5}">
                      <a16:colId xmlns:a16="http://schemas.microsoft.com/office/drawing/2014/main" val="2111173056"/>
                    </a:ext>
                  </a:extLst>
                </a:gridCol>
                <a:gridCol w="677337">
                  <a:extLst>
                    <a:ext uri="{9D8B030D-6E8A-4147-A177-3AD203B41FA5}">
                      <a16:colId xmlns:a16="http://schemas.microsoft.com/office/drawing/2014/main" val="1183366349"/>
                    </a:ext>
                  </a:extLst>
                </a:gridCol>
              </a:tblGrid>
              <a:tr h="338842">
                <a:tc>
                  <a:txBody>
                    <a:bodyPr/>
                    <a:lstStyle/>
                    <a:p>
                      <a:pPr rtl="1"/>
                      <a:endParaRPr lang="he-IL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b="0" dirty="0" err="1">
                          <a:solidFill>
                            <a:schemeClr val="tx1"/>
                          </a:solidFill>
                        </a:rPr>
                        <a:t>דיעות</a:t>
                      </a:r>
                      <a:endParaRPr lang="he-IL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b="0" dirty="0">
                          <a:solidFill>
                            <a:schemeClr val="tx1"/>
                          </a:solidFill>
                        </a:rPr>
                        <a:t>שינוי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6512379"/>
                  </a:ext>
                </a:extLst>
              </a:tr>
              <a:tr h="338842">
                <a:tc>
                  <a:txBody>
                    <a:bodyPr/>
                    <a:lstStyle/>
                    <a:p>
                      <a:pPr rtl="1"/>
                      <a:r>
                        <a:rPr lang="he-IL" sz="1300" b="0" dirty="0">
                          <a:solidFill>
                            <a:schemeClr val="tx1"/>
                          </a:solidFill>
                        </a:rPr>
                        <a:t>היא בבגדה והוא בבגדו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√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290476"/>
                  </a:ext>
                </a:extLst>
              </a:tr>
              <a:tr h="338842">
                <a:tc>
                  <a:txBody>
                    <a:bodyPr/>
                    <a:lstStyle/>
                    <a:p>
                      <a:pPr rtl="1"/>
                      <a:r>
                        <a:rPr lang="he-IL" sz="1300" b="0" dirty="0">
                          <a:solidFill>
                            <a:schemeClr val="tx1"/>
                          </a:solidFill>
                        </a:rPr>
                        <a:t>העוף והגבינה - לא עולה ולא נאכל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×</a:t>
                      </a:r>
                      <a:endParaRPr lang="he-IL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×</a:t>
                      </a:r>
                      <a:endParaRPr lang="he-IL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6798581"/>
                  </a:ext>
                </a:extLst>
              </a:tr>
              <a:tr h="338842">
                <a:tc>
                  <a:txBody>
                    <a:bodyPr/>
                    <a:lstStyle/>
                    <a:p>
                      <a:pPr rtl="1"/>
                      <a:r>
                        <a:rPr lang="he-IL" sz="1300" b="0" dirty="0">
                          <a:solidFill>
                            <a:schemeClr val="tx1"/>
                          </a:solidFill>
                        </a:rPr>
                        <a:t>שני </a:t>
                      </a:r>
                      <a:r>
                        <a:rPr lang="he-IL" sz="1300" b="0" dirty="0" err="1">
                          <a:solidFill>
                            <a:schemeClr val="tx1"/>
                          </a:solidFill>
                        </a:rPr>
                        <a:t>אכסניים</a:t>
                      </a:r>
                      <a:r>
                        <a:rPr lang="he-IL" sz="1300" b="0" dirty="0">
                          <a:solidFill>
                            <a:schemeClr val="tx1"/>
                          </a:solidFill>
                        </a:rPr>
                        <a:t> המכירים זה את זה - </a:t>
                      </a:r>
                      <a:r>
                        <a:rPr lang="he-IL" sz="1300" b="1" dirty="0">
                          <a:solidFill>
                            <a:schemeClr val="tx1"/>
                          </a:solidFill>
                        </a:rPr>
                        <a:t>אסורים</a:t>
                      </a:r>
                      <a:r>
                        <a:rPr lang="he-IL" sz="1300" b="0" dirty="0">
                          <a:solidFill>
                            <a:schemeClr val="tx1"/>
                          </a:solidFill>
                        </a:rPr>
                        <a:t> לאכול על שולחן אחד, זה בשר וזה גבינה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√</a:t>
                      </a:r>
                      <a:endParaRPr lang="he-IL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300" dirty="0">
                          <a:solidFill>
                            <a:schemeClr val="tx1"/>
                          </a:solidFill>
                        </a:rPr>
                        <a:t>×</a:t>
                      </a:r>
                      <a:endParaRPr lang="he-IL" sz="13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1174698"/>
                  </a:ext>
                </a:extLst>
              </a:tr>
            </a:tbl>
          </a:graphicData>
        </a:graphic>
      </p:graphicFrame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C6F86B87-C285-4363-9F14-84001344A7BA}"/>
              </a:ext>
            </a:extLst>
          </p:cNvPr>
          <p:cNvSpPr txBox="1"/>
          <p:nvPr/>
        </p:nvSpPr>
        <p:spPr>
          <a:xfrm>
            <a:off x="107504" y="1718801"/>
            <a:ext cx="1512168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>
                <a:solidFill>
                  <a:srgbClr val="FF0000"/>
                </a:solidFill>
              </a:rPr>
              <a:t>ולכן לגבי נדה אסור</a:t>
            </a:r>
          </a:p>
          <a:p>
            <a:endParaRPr lang="he-IL" sz="1600" dirty="0">
              <a:solidFill>
                <a:srgbClr val="FF0000"/>
              </a:solidFill>
            </a:endParaRPr>
          </a:p>
          <a:p>
            <a:r>
              <a:rPr lang="he-IL" sz="1100" dirty="0">
                <a:solidFill>
                  <a:srgbClr val="FF0000"/>
                </a:solidFill>
              </a:rPr>
              <a:t>ולכן לגבי נדה אולי מותר</a:t>
            </a:r>
          </a:p>
        </p:txBody>
      </p:sp>
      <p:cxnSp>
        <p:nvCxnSpPr>
          <p:cNvPr id="8" name="מחבר חץ ישר 7">
            <a:extLst>
              <a:ext uri="{FF2B5EF4-FFF2-40B4-BE49-F238E27FC236}">
                <a16:creationId xmlns:a16="http://schemas.microsoft.com/office/drawing/2014/main" id="{3BE46414-03E8-44F0-AAA5-066ACFC73010}"/>
              </a:ext>
            </a:extLst>
          </p:cNvPr>
          <p:cNvCxnSpPr/>
          <p:nvPr/>
        </p:nvCxnSpPr>
        <p:spPr>
          <a:xfrm flipH="1">
            <a:off x="1619672" y="1844824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>
            <a:extLst>
              <a:ext uri="{FF2B5EF4-FFF2-40B4-BE49-F238E27FC236}">
                <a16:creationId xmlns:a16="http://schemas.microsoft.com/office/drawing/2014/main" id="{5BC6A399-D415-4721-BE10-5C1DE7A6D207}"/>
              </a:ext>
            </a:extLst>
          </p:cNvPr>
          <p:cNvCxnSpPr/>
          <p:nvPr/>
        </p:nvCxnSpPr>
        <p:spPr>
          <a:xfrm flipH="1">
            <a:off x="1619672" y="2252489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585D6221-BE1D-488B-B29F-BE9F487D1591}"/>
              </a:ext>
            </a:extLst>
          </p:cNvPr>
          <p:cNvSpPr txBox="1"/>
          <p:nvPr/>
        </p:nvSpPr>
        <p:spPr>
          <a:xfrm>
            <a:off x="107504" y="3728298"/>
            <a:ext cx="151216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>
                <a:solidFill>
                  <a:srgbClr val="FF0000"/>
                </a:solidFill>
              </a:rPr>
              <a:t>ולכן לגבי נדה אסור</a:t>
            </a:r>
          </a:p>
          <a:p>
            <a:endParaRPr lang="he-IL" sz="1400" dirty="0">
              <a:solidFill>
                <a:srgbClr val="FF0000"/>
              </a:solidFill>
            </a:endParaRPr>
          </a:p>
          <a:p>
            <a:r>
              <a:rPr lang="he-IL" sz="1100" dirty="0">
                <a:solidFill>
                  <a:srgbClr val="FF0000"/>
                </a:solidFill>
              </a:rPr>
              <a:t>ולכן לגבי נדה אולי מותר</a:t>
            </a:r>
          </a:p>
        </p:txBody>
      </p:sp>
      <p:cxnSp>
        <p:nvCxnSpPr>
          <p:cNvPr id="12" name="מחבר חץ ישר 11">
            <a:extLst>
              <a:ext uri="{FF2B5EF4-FFF2-40B4-BE49-F238E27FC236}">
                <a16:creationId xmlns:a16="http://schemas.microsoft.com/office/drawing/2014/main" id="{3CC02171-AD4C-4D6A-B54D-FEAA5FFCFC20}"/>
              </a:ext>
            </a:extLst>
          </p:cNvPr>
          <p:cNvCxnSpPr/>
          <p:nvPr/>
        </p:nvCxnSpPr>
        <p:spPr>
          <a:xfrm flipH="1">
            <a:off x="1619672" y="3854321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חץ ישר 12">
            <a:extLst>
              <a:ext uri="{FF2B5EF4-FFF2-40B4-BE49-F238E27FC236}">
                <a16:creationId xmlns:a16="http://schemas.microsoft.com/office/drawing/2014/main" id="{26969458-EFB2-44F6-988B-E7BC1B41AA1D}"/>
              </a:ext>
            </a:extLst>
          </p:cNvPr>
          <p:cNvCxnSpPr/>
          <p:nvPr/>
        </p:nvCxnSpPr>
        <p:spPr>
          <a:xfrm flipH="1">
            <a:off x="1619672" y="4242936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46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4236" y="16631"/>
            <a:ext cx="7992888" cy="69918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00" dirty="0" err="1"/>
              <a:t>איבעיא</a:t>
            </a:r>
            <a:r>
              <a:rPr lang="he-IL" sz="1500" dirty="0"/>
              <a:t> להו: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נדה מהו שתישן עם בעלה היא בבגדה והוא בבגדו? 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500" dirty="0"/>
              <a:t>אמר רב יוסף: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ת"ש: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העוף עולה עם הגבינה על השלחן ואינו נאכל, דברי ב"ש. </a:t>
            </a:r>
          </a:p>
          <a:p>
            <a:pPr>
              <a:lnSpc>
                <a:spcPct val="120000"/>
              </a:lnSpc>
            </a:pP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ב"ה אומרים: לא עולה ולא נאכל. 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/>
              <a:t>שאני התם </a:t>
            </a:r>
            <a:r>
              <a:rPr lang="he-IL" sz="1500" dirty="0" err="1"/>
              <a:t>דליכא</a:t>
            </a:r>
            <a:r>
              <a:rPr lang="he-IL" sz="1500" dirty="0"/>
              <a:t> </a:t>
            </a:r>
            <a:r>
              <a:rPr lang="he-IL" sz="1500" dirty="0" err="1"/>
              <a:t>דיעות</a:t>
            </a:r>
            <a:r>
              <a:rPr lang="he-IL" sz="1500" dirty="0"/>
              <a:t>. 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 err="1"/>
              <a:t>ה"נ</a:t>
            </a:r>
            <a:r>
              <a:rPr lang="he-IL" sz="1500" dirty="0"/>
              <a:t> מסתברא </a:t>
            </a:r>
            <a:r>
              <a:rPr lang="he-IL" sz="1500" dirty="0" err="1"/>
              <a:t>דהיכא</a:t>
            </a:r>
            <a:r>
              <a:rPr lang="he-IL" sz="1500" dirty="0"/>
              <a:t> </a:t>
            </a:r>
            <a:r>
              <a:rPr lang="he-IL" sz="1500" dirty="0" err="1"/>
              <a:t>דאיכא</a:t>
            </a:r>
            <a:r>
              <a:rPr lang="he-IL" sz="1500" dirty="0"/>
              <a:t> </a:t>
            </a:r>
            <a:r>
              <a:rPr lang="he-IL" sz="1500" dirty="0" err="1"/>
              <a:t>דיעות</a:t>
            </a:r>
            <a:r>
              <a:rPr lang="he-IL" sz="1500" dirty="0"/>
              <a:t> שאני, </a:t>
            </a:r>
            <a:r>
              <a:rPr lang="he-IL" sz="1500" dirty="0" err="1"/>
              <a:t>דקתני</a:t>
            </a:r>
            <a:r>
              <a:rPr lang="he-IL" sz="1500" dirty="0"/>
              <a:t> סיפא: 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רשב"ג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אומר: שני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אכסניים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אוכלין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על שלחן אחד, זה אוכל בשר וזה אוכל גבינה, ואין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חוששין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/>
              <a:t>ולאו </a:t>
            </a:r>
            <a:r>
              <a:rPr lang="he-IL" sz="1500" dirty="0" err="1"/>
              <a:t>אתמר</a:t>
            </a:r>
            <a:r>
              <a:rPr lang="he-IL" sz="1500" dirty="0"/>
              <a:t> עלה אמר רב חנין בר אמי אמר שמואל: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לא שנו אלא שאין </a:t>
            </a:r>
            <a:r>
              <a:rPr lang="he-IL" sz="1500" dirty="0" err="1"/>
              <a:t>מכירין</a:t>
            </a:r>
            <a:r>
              <a:rPr lang="he-IL" sz="1500" dirty="0"/>
              <a:t> זה את זה, אבל </a:t>
            </a:r>
            <a:r>
              <a:rPr lang="he-IL" sz="1500" dirty="0" err="1"/>
              <a:t>מכירין</a:t>
            </a:r>
            <a:r>
              <a:rPr lang="he-IL" sz="1500" dirty="0"/>
              <a:t> זה את זה אסורים  - 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וה"נ</a:t>
            </a:r>
            <a:r>
              <a:rPr lang="he-IL" sz="1500" dirty="0"/>
              <a:t> </a:t>
            </a:r>
            <a:r>
              <a:rPr lang="he-IL" sz="1500" dirty="0" err="1"/>
              <a:t>מכירין</a:t>
            </a:r>
            <a:r>
              <a:rPr lang="he-IL" sz="1500" dirty="0"/>
              <a:t> זה את זה </a:t>
            </a:r>
            <a:r>
              <a:rPr lang="he-IL" sz="1500" dirty="0" err="1"/>
              <a:t>נינהו</a:t>
            </a:r>
            <a:r>
              <a:rPr lang="he-IL" sz="1500" dirty="0"/>
              <a:t>!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/>
              <a:t>הכי השתא?! התם </a:t>
            </a:r>
            <a:r>
              <a:rPr lang="he-IL" sz="1500" dirty="0" err="1"/>
              <a:t>דיעות</a:t>
            </a:r>
            <a:r>
              <a:rPr lang="he-IL" sz="1500" dirty="0"/>
              <a:t> איכא שינוי </a:t>
            </a:r>
            <a:r>
              <a:rPr lang="he-IL" sz="1500" dirty="0" err="1"/>
              <a:t>ליכא</a:t>
            </a:r>
            <a:r>
              <a:rPr lang="he-IL" sz="1500" dirty="0"/>
              <a:t>, הכא איכא </a:t>
            </a:r>
            <a:r>
              <a:rPr lang="he-IL" sz="1500" dirty="0" err="1"/>
              <a:t>דיעות</a:t>
            </a:r>
            <a:r>
              <a:rPr lang="he-IL" sz="1500" dirty="0"/>
              <a:t> ואיכא שינוי. </a:t>
            </a:r>
          </a:p>
          <a:p>
            <a:pPr>
              <a:lnSpc>
                <a:spcPct val="120000"/>
              </a:lnSpc>
            </a:pP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500" dirty="0"/>
              <a:t>איכא </a:t>
            </a:r>
            <a:r>
              <a:rPr lang="he-IL" sz="1500" dirty="0" err="1"/>
              <a:t>דאמרי</a:t>
            </a:r>
            <a:r>
              <a:rPr lang="he-IL" sz="15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ת"ש: </a:t>
            </a:r>
          </a:p>
          <a:p>
            <a:pPr>
              <a:lnSpc>
                <a:spcPct val="120000"/>
              </a:lnSpc>
            </a:pP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רשב"ג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אומר: שני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אכסניים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00" dirty="0" err="1">
                <a:solidFill>
                  <a:srgbClr val="F79646">
                    <a:lumMod val="50000"/>
                  </a:srgbClr>
                </a:solidFill>
              </a:rPr>
              <a:t>אוכלין</a:t>
            </a:r>
            <a:r>
              <a:rPr lang="he-IL" sz="1500" dirty="0">
                <a:solidFill>
                  <a:srgbClr val="F79646">
                    <a:lumMod val="50000"/>
                  </a:srgbClr>
                </a:solidFill>
              </a:rPr>
              <a:t> על שלחן אחד זה בשר וזה גבינה</a:t>
            </a:r>
            <a:r>
              <a:rPr lang="he-IL" sz="1500" dirty="0"/>
              <a:t>, </a:t>
            </a:r>
          </a:p>
          <a:p>
            <a:pPr>
              <a:lnSpc>
                <a:spcPct val="120000"/>
              </a:lnSpc>
            </a:pPr>
            <a:r>
              <a:rPr lang="he-IL" sz="1500" dirty="0" err="1"/>
              <a:t>ואתמר</a:t>
            </a:r>
            <a:r>
              <a:rPr lang="he-IL" sz="1500" dirty="0"/>
              <a:t> עלה: אמר רב חנין בר אמי אמר שמואל: 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לא שנו אלא שאין </a:t>
            </a:r>
            <a:r>
              <a:rPr lang="he-IL" sz="1500" dirty="0" err="1"/>
              <a:t>מכירין</a:t>
            </a:r>
            <a:r>
              <a:rPr lang="he-IL" sz="1500" dirty="0"/>
              <a:t> זה את זה אבל </a:t>
            </a:r>
            <a:r>
              <a:rPr lang="he-IL" sz="1500" dirty="0" err="1"/>
              <a:t>מכירין</a:t>
            </a:r>
            <a:r>
              <a:rPr lang="he-IL" sz="1500" dirty="0"/>
              <a:t> זה את זה אסור -</a:t>
            </a:r>
          </a:p>
          <a:p>
            <a:pPr>
              <a:lnSpc>
                <a:spcPct val="120000"/>
              </a:lnSpc>
            </a:pPr>
            <a:r>
              <a:rPr lang="he-IL" sz="1500" dirty="0"/>
              <a:t>והני נמי </a:t>
            </a:r>
            <a:r>
              <a:rPr lang="he-IL" sz="1500" dirty="0" err="1"/>
              <a:t>מכירין</a:t>
            </a:r>
            <a:r>
              <a:rPr lang="he-IL" sz="1500" dirty="0"/>
              <a:t> זה את זה </a:t>
            </a:r>
            <a:r>
              <a:rPr lang="he-IL" sz="1500" dirty="0" err="1"/>
              <a:t>נינהו</a:t>
            </a:r>
            <a:r>
              <a:rPr lang="he-IL" sz="1500" dirty="0"/>
              <a:t>!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500" dirty="0"/>
              <a:t>התם </a:t>
            </a:r>
            <a:r>
              <a:rPr lang="he-IL" sz="1500" dirty="0" err="1"/>
              <a:t>דיעות</a:t>
            </a:r>
            <a:r>
              <a:rPr lang="he-IL" sz="1500" dirty="0"/>
              <a:t> איכא שינוי </a:t>
            </a:r>
            <a:r>
              <a:rPr lang="he-IL" sz="1500" dirty="0" err="1"/>
              <a:t>ליכא</a:t>
            </a:r>
            <a:r>
              <a:rPr lang="he-IL" sz="1500" dirty="0"/>
              <a:t>, הכא איכא </a:t>
            </a:r>
            <a:r>
              <a:rPr lang="he-IL" sz="1500" dirty="0" err="1"/>
              <a:t>דיעות</a:t>
            </a:r>
            <a:r>
              <a:rPr lang="he-IL" sz="1500" dirty="0"/>
              <a:t> ואיכא שינוי.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180528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EA459880-293B-47E7-98F2-BEAC44D6C202}"/>
              </a:ext>
            </a:extLst>
          </p:cNvPr>
          <p:cNvSpPr txBox="1"/>
          <p:nvPr/>
        </p:nvSpPr>
        <p:spPr>
          <a:xfrm>
            <a:off x="8576455" y="836712"/>
            <a:ext cx="360040" cy="42165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①</a:t>
            </a:r>
          </a:p>
          <a:p>
            <a:endParaRPr lang="he-IL" sz="140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50" dirty="0"/>
          </a:p>
          <a:p>
            <a:endParaRPr lang="he-IL" sz="1000" dirty="0"/>
          </a:p>
          <a:p>
            <a:endParaRPr lang="he-IL" sz="1050" dirty="0"/>
          </a:p>
          <a:p>
            <a:endParaRPr lang="he-IL" sz="1200" dirty="0"/>
          </a:p>
          <a:p>
            <a:endParaRPr lang="he-IL" sz="900" dirty="0"/>
          </a:p>
          <a:p>
            <a:endParaRPr lang="he-IL" sz="1400" dirty="0"/>
          </a:p>
          <a:p>
            <a:r>
              <a:rPr lang="he-IL" sz="1400" dirty="0"/>
              <a:t>②</a:t>
            </a: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58A894DA-9196-474F-9BED-931A51D7913E}"/>
              </a:ext>
            </a:extLst>
          </p:cNvPr>
          <p:cNvSpPr txBox="1"/>
          <p:nvPr/>
        </p:nvSpPr>
        <p:spPr>
          <a:xfrm>
            <a:off x="0" y="1718801"/>
            <a:ext cx="1619672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>
                <a:solidFill>
                  <a:srgbClr val="FF0000"/>
                </a:solidFill>
              </a:rPr>
              <a:t>ולכן לגבי נדה אסור</a:t>
            </a:r>
          </a:p>
          <a:p>
            <a:endParaRPr lang="he-IL" sz="1600" dirty="0">
              <a:solidFill>
                <a:srgbClr val="FF0000"/>
              </a:solidFill>
            </a:endParaRPr>
          </a:p>
          <a:p>
            <a:r>
              <a:rPr lang="he-IL" sz="1100" dirty="0">
                <a:solidFill>
                  <a:srgbClr val="FF0000"/>
                </a:solidFill>
              </a:rPr>
              <a:t>ולכן לגבי נדה אולי מותר</a:t>
            </a:r>
          </a:p>
        </p:txBody>
      </p:sp>
      <p:cxnSp>
        <p:nvCxnSpPr>
          <p:cNvPr id="11" name="מחבר חץ ישר 10">
            <a:extLst>
              <a:ext uri="{FF2B5EF4-FFF2-40B4-BE49-F238E27FC236}">
                <a16:creationId xmlns:a16="http://schemas.microsoft.com/office/drawing/2014/main" id="{30FB496B-1711-47BB-90E3-FAF4A0F039E0}"/>
              </a:ext>
            </a:extLst>
          </p:cNvPr>
          <p:cNvCxnSpPr/>
          <p:nvPr/>
        </p:nvCxnSpPr>
        <p:spPr>
          <a:xfrm flipH="1">
            <a:off x="1619672" y="1844824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>
            <a:extLst>
              <a:ext uri="{FF2B5EF4-FFF2-40B4-BE49-F238E27FC236}">
                <a16:creationId xmlns:a16="http://schemas.microsoft.com/office/drawing/2014/main" id="{7DB130EF-0B0C-43B9-ADF0-7C1986A7BEA0}"/>
              </a:ext>
            </a:extLst>
          </p:cNvPr>
          <p:cNvCxnSpPr/>
          <p:nvPr/>
        </p:nvCxnSpPr>
        <p:spPr>
          <a:xfrm flipH="1">
            <a:off x="1619672" y="2252489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EE39FB1A-FAEB-4CC2-8E48-37D11F0CA4C8}"/>
              </a:ext>
            </a:extLst>
          </p:cNvPr>
          <p:cNvSpPr txBox="1"/>
          <p:nvPr/>
        </p:nvSpPr>
        <p:spPr>
          <a:xfrm>
            <a:off x="0" y="3728298"/>
            <a:ext cx="161967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>
                <a:solidFill>
                  <a:srgbClr val="FF0000"/>
                </a:solidFill>
              </a:rPr>
              <a:t>ולכן לגבי נדה אסור</a:t>
            </a:r>
          </a:p>
          <a:p>
            <a:endParaRPr lang="he-IL" sz="1400" dirty="0">
              <a:solidFill>
                <a:srgbClr val="FF0000"/>
              </a:solidFill>
            </a:endParaRPr>
          </a:p>
          <a:p>
            <a:r>
              <a:rPr lang="he-IL" sz="1100" dirty="0">
                <a:solidFill>
                  <a:srgbClr val="FF0000"/>
                </a:solidFill>
              </a:rPr>
              <a:t>ולכן לגבי נדה אולי מותר</a:t>
            </a:r>
          </a:p>
        </p:txBody>
      </p:sp>
      <p:cxnSp>
        <p:nvCxnSpPr>
          <p:cNvPr id="14" name="מחבר חץ ישר 13">
            <a:extLst>
              <a:ext uri="{FF2B5EF4-FFF2-40B4-BE49-F238E27FC236}">
                <a16:creationId xmlns:a16="http://schemas.microsoft.com/office/drawing/2014/main" id="{43C50AAA-FE5C-4B5E-9528-88BEA4ED95C3}"/>
              </a:ext>
            </a:extLst>
          </p:cNvPr>
          <p:cNvCxnSpPr/>
          <p:nvPr/>
        </p:nvCxnSpPr>
        <p:spPr>
          <a:xfrm flipH="1">
            <a:off x="1619672" y="3854321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>
            <a:extLst>
              <a:ext uri="{FF2B5EF4-FFF2-40B4-BE49-F238E27FC236}">
                <a16:creationId xmlns:a16="http://schemas.microsoft.com/office/drawing/2014/main" id="{C3CFB7C4-7AC5-4B3D-8F09-A696EEF7F82D}"/>
              </a:ext>
            </a:extLst>
          </p:cNvPr>
          <p:cNvCxnSpPr/>
          <p:nvPr/>
        </p:nvCxnSpPr>
        <p:spPr>
          <a:xfrm flipH="1">
            <a:off x="1619672" y="4242936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791A6E6B-29F3-43EF-A2BF-EC988BEFA255}"/>
              </a:ext>
            </a:extLst>
          </p:cNvPr>
          <p:cNvSpPr txBox="1"/>
          <p:nvPr/>
        </p:nvSpPr>
        <p:spPr>
          <a:xfrm>
            <a:off x="-2604" y="6017696"/>
            <a:ext cx="161967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>
                <a:solidFill>
                  <a:srgbClr val="FF0000"/>
                </a:solidFill>
              </a:rPr>
              <a:t>ולכן לגבי נדה אסור</a:t>
            </a:r>
          </a:p>
          <a:p>
            <a:endParaRPr lang="he-IL" sz="1400" dirty="0">
              <a:solidFill>
                <a:srgbClr val="FF0000"/>
              </a:solidFill>
            </a:endParaRPr>
          </a:p>
          <a:p>
            <a:r>
              <a:rPr lang="he-IL" sz="1100" dirty="0">
                <a:solidFill>
                  <a:srgbClr val="FF0000"/>
                </a:solidFill>
              </a:rPr>
              <a:t>ולכן לגבי נדה אולי מותר</a:t>
            </a:r>
          </a:p>
        </p:txBody>
      </p:sp>
      <p:cxnSp>
        <p:nvCxnSpPr>
          <p:cNvPr id="17" name="מחבר חץ ישר 16">
            <a:extLst>
              <a:ext uri="{FF2B5EF4-FFF2-40B4-BE49-F238E27FC236}">
                <a16:creationId xmlns:a16="http://schemas.microsoft.com/office/drawing/2014/main" id="{EEC37618-DA9B-4366-89B8-A444315DAD0C}"/>
              </a:ext>
            </a:extLst>
          </p:cNvPr>
          <p:cNvCxnSpPr/>
          <p:nvPr/>
        </p:nvCxnSpPr>
        <p:spPr>
          <a:xfrm flipH="1">
            <a:off x="1617068" y="6143719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>
            <a:extLst>
              <a:ext uri="{FF2B5EF4-FFF2-40B4-BE49-F238E27FC236}">
                <a16:creationId xmlns:a16="http://schemas.microsoft.com/office/drawing/2014/main" id="{08BA15D7-BA5E-48B2-A0B0-FFF47D83F702}"/>
              </a:ext>
            </a:extLst>
          </p:cNvPr>
          <p:cNvCxnSpPr/>
          <p:nvPr/>
        </p:nvCxnSpPr>
        <p:spPr>
          <a:xfrm flipH="1">
            <a:off x="1617068" y="6532334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967559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1531593"/>
            <a:ext cx="8352928" cy="4201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dirty="0"/>
              <a:t>ת"ש: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לא יאכל הזב עם הזבה, משום הרגל עבירה. 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 err="1"/>
              <a:t>ה"נ</a:t>
            </a:r>
            <a:r>
              <a:rPr lang="he-IL" sz="1600" dirty="0"/>
              <a:t> </a:t>
            </a:r>
            <a:r>
              <a:rPr lang="he-IL" sz="1600" dirty="0" err="1"/>
              <a:t>דיעות</a:t>
            </a:r>
            <a:r>
              <a:rPr lang="he-IL" sz="1600" dirty="0"/>
              <a:t> איכא שינוי </a:t>
            </a:r>
            <a:r>
              <a:rPr lang="he-IL" sz="1600" dirty="0" err="1"/>
              <a:t>ליכא</a:t>
            </a:r>
            <a:r>
              <a:rPr lang="he-IL" sz="1600" dirty="0"/>
              <a:t>.</a:t>
            </a:r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endParaRPr lang="he-IL" sz="1600" dirty="0"/>
          </a:p>
          <a:p>
            <a:pPr>
              <a:lnSpc>
                <a:spcPct val="120000"/>
              </a:lnSpc>
            </a:pPr>
            <a:r>
              <a:rPr lang="he-IL" sz="1600" dirty="0"/>
              <a:t>ת"ש: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"אֶל הֶהָרִים לֹא אָכָל וְעֵינָיו לֹא נָשָׂא אֶל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גִּלּוּלֵי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בֵּית יִשְׂרָאֵל וְאֶת 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אֵשֶׁת רֵעֵהוּ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לֹא טִמֵּא וְאֶל </a:t>
            </a:r>
            <a:r>
              <a:rPr lang="he-IL" sz="1600" b="1" dirty="0" err="1">
                <a:solidFill>
                  <a:srgbClr val="F79646">
                    <a:lumMod val="50000"/>
                  </a:srgbClr>
                </a:solidFill>
              </a:rPr>
              <a:t>אִשָּׁה</a:t>
            </a:r>
            <a:r>
              <a:rPr lang="he-IL" sz="1600" b="1" dirty="0">
                <a:solidFill>
                  <a:srgbClr val="F79646">
                    <a:lumMod val="50000"/>
                  </a:srgbClr>
                </a:solidFill>
              </a:rPr>
              <a:t> נִדָּה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לֹא יִקְרָב" -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מקיש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אשה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נדה לאשת רעהו -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מה אשת רעהו - הוא בבגדו והיא בבגדה אסור,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אף אשתו נדה - הוא בבגדו והיא בבגדה אסור.</a:t>
            </a:r>
          </a:p>
          <a:p>
            <a:pPr>
              <a:lnSpc>
                <a:spcPct val="120000"/>
              </a:lnSpc>
            </a:pPr>
            <a:r>
              <a:rPr lang="he-IL" sz="1600" dirty="0"/>
              <a:t>ש"מ.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80528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>
                <a:solidFill>
                  <a:schemeClr val="bg1">
                    <a:lumMod val="50000"/>
                  </a:schemeClr>
                </a:solidFill>
              </a:rPr>
              <a:t>יג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 עמוד א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F233046E-26F0-4CCE-A2A9-510E3B974A21}"/>
              </a:ext>
            </a:extLst>
          </p:cNvPr>
          <p:cNvSpPr txBox="1"/>
          <p:nvPr/>
        </p:nvSpPr>
        <p:spPr>
          <a:xfrm>
            <a:off x="8669765" y="1576824"/>
            <a:ext cx="294723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500" dirty="0"/>
              <a:t>③</a:t>
            </a:r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endParaRPr lang="he-IL" dirty="0"/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endParaRPr lang="he-IL" sz="1500" dirty="0"/>
          </a:p>
          <a:p>
            <a:r>
              <a:rPr lang="he-IL" sz="1500" dirty="0"/>
              <a:t>④</a:t>
            </a:r>
          </a:p>
        </p:txBody>
      </p:sp>
      <p:sp>
        <p:nvSpPr>
          <p:cNvPr id="7" name="הסבר מלבני מעוגל 6">
            <a:extLst>
              <a:ext uri="{FF2B5EF4-FFF2-40B4-BE49-F238E27FC236}">
                <a16:creationId xmlns:a16="http://schemas.microsoft.com/office/drawing/2014/main" id="{66FC63C7-3288-4A7B-A474-44F84279696C}"/>
              </a:ext>
            </a:extLst>
          </p:cNvPr>
          <p:cNvSpPr/>
          <p:nvPr/>
        </p:nvSpPr>
        <p:spPr>
          <a:xfrm>
            <a:off x="4860032" y="344907"/>
            <a:ext cx="3781740" cy="635821"/>
          </a:xfrm>
          <a:prstGeom prst="wedgeRoundRectCallout">
            <a:avLst>
              <a:gd name="adj1" fmla="val 54720"/>
              <a:gd name="adj2" fmla="val -4529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400" dirty="0" err="1">
                <a:solidFill>
                  <a:prstClr val="black"/>
                </a:solidFill>
              </a:rPr>
              <a:t>איבעיא</a:t>
            </a:r>
            <a:r>
              <a:rPr lang="he-IL" sz="1400" dirty="0">
                <a:solidFill>
                  <a:prstClr val="black"/>
                </a:solidFill>
              </a:rPr>
              <a:t> להו: </a:t>
            </a:r>
          </a:p>
          <a:p>
            <a:pPr lvl="0">
              <a:lnSpc>
                <a:spcPct val="120000"/>
              </a:lnSpc>
            </a:pPr>
            <a:r>
              <a:rPr lang="he-IL" sz="1400" dirty="0">
                <a:solidFill>
                  <a:prstClr val="black"/>
                </a:solidFill>
              </a:rPr>
              <a:t>נדה מהו שתישן עם בעלה היא בבגדה והוא בבגדו? 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44E18FD2-B87F-4EC7-A7EB-E83DF38AC374}"/>
              </a:ext>
            </a:extLst>
          </p:cNvPr>
          <p:cNvSpPr txBox="1"/>
          <p:nvPr/>
        </p:nvSpPr>
        <p:spPr>
          <a:xfrm>
            <a:off x="432048" y="1916832"/>
            <a:ext cx="1619672" cy="80021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100" dirty="0">
                <a:solidFill>
                  <a:srgbClr val="FF0000"/>
                </a:solidFill>
              </a:rPr>
              <a:t>ולכן לגבי נדה אסור</a:t>
            </a:r>
          </a:p>
          <a:p>
            <a:endParaRPr lang="he-IL" sz="2400" dirty="0">
              <a:solidFill>
                <a:srgbClr val="FF0000"/>
              </a:solidFill>
            </a:endParaRPr>
          </a:p>
          <a:p>
            <a:r>
              <a:rPr lang="he-IL" sz="1100" dirty="0">
                <a:solidFill>
                  <a:srgbClr val="FF0000"/>
                </a:solidFill>
              </a:rPr>
              <a:t>ולכן לגבי נדה אולי מותר</a:t>
            </a:r>
          </a:p>
        </p:txBody>
      </p:sp>
      <p:cxnSp>
        <p:nvCxnSpPr>
          <p:cNvPr id="9" name="מחבר חץ ישר 8">
            <a:extLst>
              <a:ext uri="{FF2B5EF4-FFF2-40B4-BE49-F238E27FC236}">
                <a16:creationId xmlns:a16="http://schemas.microsoft.com/office/drawing/2014/main" id="{A82DF431-56E0-4968-B0CB-082BD5EE01EC}"/>
              </a:ext>
            </a:extLst>
          </p:cNvPr>
          <p:cNvCxnSpPr/>
          <p:nvPr/>
        </p:nvCxnSpPr>
        <p:spPr>
          <a:xfrm flipH="1">
            <a:off x="2051720" y="2042855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חץ ישר 9">
            <a:extLst>
              <a:ext uri="{FF2B5EF4-FFF2-40B4-BE49-F238E27FC236}">
                <a16:creationId xmlns:a16="http://schemas.microsoft.com/office/drawing/2014/main" id="{3ECA7A17-9540-4872-98C6-92DFA24E91B1}"/>
              </a:ext>
            </a:extLst>
          </p:cNvPr>
          <p:cNvCxnSpPr/>
          <p:nvPr/>
        </p:nvCxnSpPr>
        <p:spPr>
          <a:xfrm flipH="1">
            <a:off x="2051720" y="2583870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254098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17525</TotalTime>
  <Words>2558</Words>
  <Application>Microsoft Office PowerPoint</Application>
  <PresentationFormat>‫הצגה על המסך (4:3)</PresentationFormat>
  <Paragraphs>616</Paragraphs>
  <Slides>21</Slides>
  <Notes>18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21</vt:i4>
      </vt:variant>
    </vt:vector>
  </HeadingPairs>
  <TitlesOfParts>
    <vt:vector size="24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הראל שפירא</cp:lastModifiedBy>
  <cp:revision>2001</cp:revision>
  <dcterms:created xsi:type="dcterms:W3CDTF">2015-01-28T10:22:53Z</dcterms:created>
  <dcterms:modified xsi:type="dcterms:W3CDTF">2020-03-19T20:44:26Z</dcterms:modified>
</cp:coreProperties>
</file>