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431" r:id="rId3"/>
    <p:sldId id="477" r:id="rId4"/>
    <p:sldId id="479" r:id="rId5"/>
    <p:sldId id="480" r:id="rId6"/>
    <p:sldId id="465" r:id="rId7"/>
    <p:sldId id="476" r:id="rId8"/>
    <p:sldId id="478" r:id="rId9"/>
    <p:sldId id="473" r:id="rId10"/>
    <p:sldId id="472" r:id="rId11"/>
    <p:sldId id="474" r:id="rId12"/>
    <p:sldId id="293" r:id="rId13"/>
    <p:sldId id="475" r:id="rId14"/>
    <p:sldId id="27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82" d="100"/>
          <a:sy n="82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18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739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160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117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945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כ"ה/אדר/תש"ף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הבאים ל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מוצאי שבת כ"ה באדר ה'תש"פ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השיעור יתחיל בשעה 21:30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שבת טו ע"א (שורה 4) - טו ע"ב (10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EC888B-503C-4214-B3BB-0479098E89C6}"/>
              </a:ext>
            </a:extLst>
          </p:cNvPr>
          <p:cNvSpPr txBox="1"/>
          <p:nvPr/>
        </p:nvSpPr>
        <p:spPr>
          <a:xfrm>
            <a:off x="1043608" y="1483519"/>
            <a:ext cx="7670172" cy="2005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למימרא</a:t>
            </a:r>
            <a:r>
              <a:rPr lang="he-IL" sz="1500" dirty="0"/>
              <a:t> </a:t>
            </a:r>
            <a:r>
              <a:rPr lang="he-IL" sz="1500" dirty="0" err="1"/>
              <a:t>דחדא</a:t>
            </a:r>
            <a:r>
              <a:rPr lang="he-IL" sz="1500" dirty="0"/>
              <a:t> </a:t>
            </a:r>
            <a:r>
              <a:rPr lang="he-IL" sz="1500" dirty="0" err="1"/>
              <a:t>גזירתא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לשריפה?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והאמר </a:t>
            </a:r>
            <a:r>
              <a:rPr lang="he-IL" sz="1500" dirty="0" err="1"/>
              <a:t>אילפא</a:t>
            </a:r>
            <a:r>
              <a:rPr lang="he-IL" sz="1500" dirty="0"/>
              <a:t>: ידים </a:t>
            </a:r>
            <a:r>
              <a:rPr lang="he-IL" sz="1500" dirty="0" err="1"/>
              <a:t>תחלת</a:t>
            </a:r>
            <a:r>
              <a:rPr lang="he-IL" sz="1500" dirty="0"/>
              <a:t> גזירתן לשריפה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ידים הוא </a:t>
            </a:r>
            <a:r>
              <a:rPr lang="he-IL" sz="1500" dirty="0" err="1"/>
              <a:t>דתחלת</a:t>
            </a:r>
            <a:r>
              <a:rPr lang="he-IL" sz="1500" dirty="0"/>
              <a:t> גזירתן לשריפה, הא מידי </a:t>
            </a:r>
            <a:r>
              <a:rPr lang="he-IL" sz="1500" dirty="0" err="1"/>
              <a:t>אחרינא</a:t>
            </a:r>
            <a:r>
              <a:rPr lang="he-IL" sz="1500" dirty="0"/>
              <a:t> לא!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אתו אינהו גזור </a:t>
            </a:r>
            <a:r>
              <a:rPr lang="he-IL" sz="1500" dirty="0" err="1"/>
              <a:t>אגושא</a:t>
            </a:r>
            <a:r>
              <a:rPr lang="he-IL" sz="1500" dirty="0"/>
              <a:t> לתלות </a:t>
            </a:r>
            <a:r>
              <a:rPr lang="he-IL" sz="1500" dirty="0" err="1"/>
              <a:t>ואאוירא</a:t>
            </a:r>
            <a:r>
              <a:rPr lang="he-IL" sz="1500" dirty="0"/>
              <a:t> ולא כלום,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ואתו רבנן דפ' שנה גזור </a:t>
            </a:r>
            <a:r>
              <a:rPr lang="he-IL" sz="1500" dirty="0" err="1"/>
              <a:t>אגושא</a:t>
            </a:r>
            <a:r>
              <a:rPr lang="he-IL" sz="1500" dirty="0"/>
              <a:t> לשרוף </a:t>
            </a:r>
            <a:r>
              <a:rPr lang="he-IL" sz="1500" dirty="0" err="1"/>
              <a:t>ואאוירא</a:t>
            </a:r>
            <a:r>
              <a:rPr lang="he-IL" sz="1500" dirty="0"/>
              <a:t> לתלות. </a:t>
            </a:r>
          </a:p>
          <a:p>
            <a:pPr>
              <a:lnSpc>
                <a:spcPct val="120000"/>
              </a:lnSpc>
            </a:pPr>
            <a:endParaRPr lang="he-IL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FDC7FD-1A86-4FE9-8AD1-880D9BD6364B}"/>
              </a:ext>
            </a:extLst>
          </p:cNvPr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  <p:graphicFrame>
        <p:nvGraphicFramePr>
          <p:cNvPr id="7" name="טבלה 3">
            <a:extLst>
              <a:ext uri="{FF2B5EF4-FFF2-40B4-BE49-F238E27FC236}">
                <a16:creationId xmlns:a16="http://schemas.microsoft.com/office/drawing/2014/main" id="{269C3EAE-8C02-4EF4-A990-C3CA09F11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03902"/>
              </p:ext>
            </p:extLst>
          </p:nvPr>
        </p:nvGraphicFramePr>
        <p:xfrm>
          <a:off x="354161" y="2060848"/>
          <a:ext cx="3569767" cy="10081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4295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88638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16834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יוסי בן </a:t>
                      </a:r>
                      <a:r>
                        <a:rPr lang="he-IL" sz="1200" dirty="0" err="1"/>
                        <a:t>יועזר</a:t>
                      </a:r>
                      <a:r>
                        <a:rPr lang="he-IL" sz="1200" dirty="0"/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37516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רבנן </a:t>
                      </a:r>
                      <a:r>
                        <a:rPr lang="he-IL" sz="1200" dirty="0" err="1"/>
                        <a:t>דשמנים</a:t>
                      </a:r>
                      <a:r>
                        <a:rPr lang="he-IL" sz="1200" dirty="0"/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</a:tbl>
          </a:graphicData>
        </a:graphic>
      </p:graphicFrame>
      <p:graphicFrame>
        <p:nvGraphicFramePr>
          <p:cNvPr id="8" name="טבלה 3">
            <a:extLst>
              <a:ext uri="{FF2B5EF4-FFF2-40B4-BE49-F238E27FC236}">
                <a16:creationId xmlns:a16="http://schemas.microsoft.com/office/drawing/2014/main" id="{DB4ECE96-6E64-4BA4-9FCA-8B66070C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18990"/>
              </p:ext>
            </p:extLst>
          </p:nvPr>
        </p:nvGraphicFramePr>
        <p:xfrm>
          <a:off x="5032041" y="219996"/>
          <a:ext cx="3569767" cy="976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4295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88638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16834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יוסי בן </a:t>
                      </a:r>
                      <a:r>
                        <a:rPr lang="he-IL" sz="1200" dirty="0" err="1"/>
                        <a:t>יועזר</a:t>
                      </a:r>
                      <a:r>
                        <a:rPr lang="he-IL" sz="1200" dirty="0"/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06160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רבנן </a:t>
                      </a:r>
                      <a:r>
                        <a:rPr lang="he-IL" sz="1200" dirty="0" err="1"/>
                        <a:t>דשמנים</a:t>
                      </a:r>
                      <a:r>
                        <a:rPr lang="he-IL" sz="1200" dirty="0"/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(לשרוף)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</a:tbl>
          </a:graphicData>
        </a:graphic>
      </p:graphicFrame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6D067D8-80F9-420D-84EF-07EF51C42A34}"/>
              </a:ext>
            </a:extLst>
          </p:cNvPr>
          <p:cNvSpPr txBox="1"/>
          <p:nvPr/>
        </p:nvSpPr>
        <p:spPr>
          <a:xfrm>
            <a:off x="8291063" y="229327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DEEA4223-66E0-48D6-8AEC-227438B572CB}"/>
              </a:ext>
            </a:extLst>
          </p:cNvPr>
          <p:cNvSpPr txBox="1"/>
          <p:nvPr/>
        </p:nvSpPr>
        <p:spPr>
          <a:xfrm>
            <a:off x="3618855" y="2060848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②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5E6C7F3B-6AE6-422B-AA2C-D1292B3A16E0}"/>
              </a:ext>
            </a:extLst>
          </p:cNvPr>
          <p:cNvSpPr txBox="1"/>
          <p:nvPr/>
        </p:nvSpPr>
        <p:spPr>
          <a:xfrm>
            <a:off x="8713780" y="2604459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②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C986EA8B-75C0-4CE4-8957-9FB7AFDD6D0D}"/>
              </a:ext>
            </a:extLst>
          </p:cNvPr>
          <p:cNvSpPr txBox="1"/>
          <p:nvPr/>
        </p:nvSpPr>
        <p:spPr>
          <a:xfrm>
            <a:off x="8855968" y="1489991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18831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EC888B-503C-4214-B3BB-0479098E89C6}"/>
              </a:ext>
            </a:extLst>
          </p:cNvPr>
          <p:cNvSpPr txBox="1"/>
          <p:nvPr/>
        </p:nvSpPr>
        <p:spPr>
          <a:xfrm>
            <a:off x="1043608" y="1483519"/>
            <a:ext cx="7670172" cy="5329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למימרא</a:t>
            </a:r>
            <a:r>
              <a:rPr lang="he-IL" sz="1500" dirty="0"/>
              <a:t> </a:t>
            </a:r>
            <a:r>
              <a:rPr lang="he-IL" sz="1500" dirty="0" err="1"/>
              <a:t>דחדא</a:t>
            </a:r>
            <a:r>
              <a:rPr lang="he-IL" sz="1500" dirty="0"/>
              <a:t> </a:t>
            </a:r>
            <a:r>
              <a:rPr lang="he-IL" sz="1500" dirty="0" err="1"/>
              <a:t>גזירתא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לשריפה?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והאמר </a:t>
            </a:r>
            <a:r>
              <a:rPr lang="he-IL" sz="1500" dirty="0" err="1"/>
              <a:t>אילפא</a:t>
            </a:r>
            <a:r>
              <a:rPr lang="he-IL" sz="1500" dirty="0"/>
              <a:t>: ידים </a:t>
            </a:r>
            <a:r>
              <a:rPr lang="he-IL" sz="1500" dirty="0" err="1"/>
              <a:t>תחלת</a:t>
            </a:r>
            <a:r>
              <a:rPr lang="he-IL" sz="1500" dirty="0"/>
              <a:t> גזירתן לשריפה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ידים הוא </a:t>
            </a:r>
            <a:r>
              <a:rPr lang="he-IL" sz="1500" dirty="0" err="1"/>
              <a:t>דתחלת</a:t>
            </a:r>
            <a:r>
              <a:rPr lang="he-IL" sz="1500" dirty="0"/>
              <a:t> גזירתן לשריפה, הא מידי </a:t>
            </a:r>
            <a:r>
              <a:rPr lang="he-IL" sz="1500" dirty="0" err="1"/>
              <a:t>אחרינא</a:t>
            </a:r>
            <a:r>
              <a:rPr lang="he-IL" sz="1500" dirty="0"/>
              <a:t> לא!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אתו אינהו גזור </a:t>
            </a:r>
            <a:r>
              <a:rPr lang="he-IL" sz="1500" dirty="0" err="1"/>
              <a:t>אגושא</a:t>
            </a:r>
            <a:r>
              <a:rPr lang="he-IL" sz="1500" dirty="0"/>
              <a:t> לתלות </a:t>
            </a:r>
            <a:r>
              <a:rPr lang="he-IL" sz="1500" dirty="0" err="1"/>
              <a:t>ואאוירא</a:t>
            </a:r>
            <a:r>
              <a:rPr lang="he-IL" sz="1500" dirty="0"/>
              <a:t> ולא כלום,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ואתו רבנן דפ' שנה גזור </a:t>
            </a:r>
            <a:r>
              <a:rPr lang="he-IL" sz="1500" dirty="0" err="1"/>
              <a:t>אגושא</a:t>
            </a:r>
            <a:r>
              <a:rPr lang="he-IL" sz="1500" dirty="0"/>
              <a:t> לשרוף </a:t>
            </a:r>
            <a:r>
              <a:rPr lang="he-IL" sz="1500" dirty="0" err="1"/>
              <a:t>ואאוירא</a:t>
            </a:r>
            <a:r>
              <a:rPr lang="he-IL" sz="1500" dirty="0"/>
              <a:t> לתלות.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ואכתי</a:t>
            </a:r>
            <a:r>
              <a:rPr lang="he-IL" sz="1500" dirty="0"/>
              <a:t> </a:t>
            </a:r>
            <a:r>
              <a:rPr lang="he-IL" sz="1500" dirty="0" err="1"/>
              <a:t>באושא</a:t>
            </a:r>
            <a:r>
              <a:rPr lang="he-IL" sz="1500" dirty="0"/>
              <a:t> גזור,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דתנן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על ו' ספקות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שורפין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התרומה: על ספק בית הפרס, 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ועל ספק עפר הבא מארץ העמים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ועל ספק בגדי עם הארץ, ועל ספק כלים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הנמצאין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ועל ספק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הרוקין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ועל ספק מי רגלי אדם שכנגד מי רגלי בהמה.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על ודאי מגען (ועל) ספק טומאתן - </a:t>
            </a:r>
            <a:r>
              <a:rPr lang="he-IL" sz="1500" b="1" dirty="0" err="1">
                <a:solidFill>
                  <a:srgbClr val="F79646">
                    <a:lumMod val="50000"/>
                  </a:srgbClr>
                </a:solidFill>
              </a:rPr>
              <a:t>שורפין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התרומה.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ר' יוסי אומר: אף על ספק מגען ברה"י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שורפין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וחכ"א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ברה"י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תולין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ברה"ר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טהורין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ואמר </a:t>
            </a:r>
            <a:r>
              <a:rPr lang="he-IL" sz="1500" dirty="0" err="1"/>
              <a:t>עולא</a:t>
            </a:r>
            <a:r>
              <a:rPr lang="he-IL" sz="1500" dirty="0"/>
              <a:t>: אלו ו' ספיקות </a:t>
            </a:r>
            <a:r>
              <a:rPr lang="he-IL" sz="1500" b="1" dirty="0" err="1"/>
              <a:t>באושא</a:t>
            </a:r>
            <a:r>
              <a:rPr lang="he-IL" sz="1500" dirty="0"/>
              <a:t> התקינו! </a:t>
            </a:r>
          </a:p>
          <a:p>
            <a:pPr>
              <a:lnSpc>
                <a:spcPct val="120000"/>
              </a:lnSpc>
            </a:pP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אתו אינהו גזור </a:t>
            </a:r>
            <a:r>
              <a:rPr lang="he-IL" sz="1500" dirty="0" err="1"/>
              <a:t>אגושא</a:t>
            </a:r>
            <a:r>
              <a:rPr lang="he-IL" sz="1500" dirty="0"/>
              <a:t> לתלות </a:t>
            </a:r>
            <a:r>
              <a:rPr lang="he-IL" sz="1500" dirty="0" err="1"/>
              <a:t>ואאוירא</a:t>
            </a:r>
            <a:r>
              <a:rPr lang="he-IL" sz="1500" dirty="0"/>
              <a:t> ולא כלום,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ואתו רבנן </a:t>
            </a:r>
            <a:r>
              <a:rPr lang="he-IL" sz="1500" dirty="0" err="1"/>
              <a:t>דשמנים</a:t>
            </a:r>
            <a:r>
              <a:rPr lang="he-IL" sz="1500" dirty="0"/>
              <a:t> שנה גזור אידי ואידי לתלות,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ואתו </a:t>
            </a:r>
            <a:r>
              <a:rPr lang="he-IL" sz="1500" dirty="0" err="1"/>
              <a:t>באושא</a:t>
            </a:r>
            <a:r>
              <a:rPr lang="he-IL" sz="1500" dirty="0"/>
              <a:t> גזור </a:t>
            </a:r>
            <a:r>
              <a:rPr lang="he-IL" sz="1500" dirty="0" err="1"/>
              <a:t>אגושא</a:t>
            </a:r>
            <a:r>
              <a:rPr lang="he-IL" sz="1500" dirty="0"/>
              <a:t> לשרוף </a:t>
            </a:r>
            <a:r>
              <a:rPr lang="he-IL" sz="1500" dirty="0" err="1"/>
              <a:t>ואאוירא</a:t>
            </a:r>
            <a:r>
              <a:rPr lang="he-IL" sz="1500" dirty="0"/>
              <a:t> </a:t>
            </a:r>
            <a:r>
              <a:rPr lang="he-IL" sz="1500" dirty="0" err="1"/>
              <a:t>כדקאי</a:t>
            </a:r>
            <a:r>
              <a:rPr lang="he-IL" sz="1500" dirty="0"/>
              <a:t> </a:t>
            </a:r>
            <a:r>
              <a:rPr lang="he-IL" sz="1500" dirty="0" err="1"/>
              <a:t>קאי</a:t>
            </a:r>
            <a:r>
              <a:rPr lang="he-IL" sz="1500" dirty="0"/>
              <a:t>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FDC7FD-1A86-4FE9-8AD1-880D9BD6364B}"/>
              </a:ext>
            </a:extLst>
          </p:cNvPr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  <p:graphicFrame>
        <p:nvGraphicFramePr>
          <p:cNvPr id="6" name="טבלה 3">
            <a:extLst>
              <a:ext uri="{FF2B5EF4-FFF2-40B4-BE49-F238E27FC236}">
                <a16:creationId xmlns:a16="http://schemas.microsoft.com/office/drawing/2014/main" id="{6186EC8A-C1B1-447E-8F69-974829DE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90119"/>
              </p:ext>
            </p:extLst>
          </p:nvPr>
        </p:nvGraphicFramePr>
        <p:xfrm>
          <a:off x="351521" y="5215401"/>
          <a:ext cx="3569767" cy="13572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4295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88638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16834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b="0" dirty="0"/>
                        <a:t>יוסי בן </a:t>
                      </a:r>
                      <a:r>
                        <a:rPr lang="he-IL" sz="1200" b="0" dirty="0" err="1"/>
                        <a:t>יועזר</a:t>
                      </a:r>
                      <a:r>
                        <a:rPr lang="he-IL" sz="1200" b="0" dirty="0"/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51315">
                <a:tc>
                  <a:txBody>
                    <a:bodyPr/>
                    <a:lstStyle/>
                    <a:p>
                      <a:pPr algn="r" rtl="1"/>
                      <a:r>
                        <a:rPr lang="he-IL" sz="1200" b="0" dirty="0"/>
                        <a:t>רבנן </a:t>
                      </a:r>
                      <a:r>
                        <a:rPr lang="he-IL" sz="1200" b="0" dirty="0" err="1"/>
                        <a:t>דשמנים</a:t>
                      </a:r>
                      <a:r>
                        <a:rPr lang="he-IL" sz="1200" b="0" dirty="0"/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b="0" dirty="0" err="1"/>
                        <a:t>באושא</a:t>
                      </a:r>
                      <a:endParaRPr lang="he-IL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(לתלות)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601778"/>
                  </a:ext>
                </a:extLst>
              </a:tr>
            </a:tbl>
          </a:graphicData>
        </a:graphic>
      </p:graphicFrame>
      <p:graphicFrame>
        <p:nvGraphicFramePr>
          <p:cNvPr id="7" name="טבלה 3">
            <a:extLst>
              <a:ext uri="{FF2B5EF4-FFF2-40B4-BE49-F238E27FC236}">
                <a16:creationId xmlns:a16="http://schemas.microsoft.com/office/drawing/2014/main" id="{269C3EAE-8C02-4EF4-A990-C3CA09F11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0460"/>
              </p:ext>
            </p:extLst>
          </p:nvPr>
        </p:nvGraphicFramePr>
        <p:xfrm>
          <a:off x="354161" y="2060848"/>
          <a:ext cx="3569767" cy="10081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4295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88638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16834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יוסי בן </a:t>
                      </a:r>
                      <a:r>
                        <a:rPr lang="he-IL" sz="1200" dirty="0" err="1"/>
                        <a:t>יועזר</a:t>
                      </a:r>
                      <a:r>
                        <a:rPr lang="he-IL" sz="1200" dirty="0"/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37516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רבנן </a:t>
                      </a:r>
                      <a:r>
                        <a:rPr lang="he-IL" sz="1200" dirty="0" err="1"/>
                        <a:t>דשמנים</a:t>
                      </a:r>
                      <a:r>
                        <a:rPr lang="he-IL" sz="1200" dirty="0"/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</a:tbl>
          </a:graphicData>
        </a:graphic>
      </p:graphicFrame>
      <p:graphicFrame>
        <p:nvGraphicFramePr>
          <p:cNvPr id="8" name="טבלה 3">
            <a:extLst>
              <a:ext uri="{FF2B5EF4-FFF2-40B4-BE49-F238E27FC236}">
                <a16:creationId xmlns:a16="http://schemas.microsoft.com/office/drawing/2014/main" id="{DB4ECE96-6E64-4BA4-9FCA-8B66070C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1327"/>
              </p:ext>
            </p:extLst>
          </p:nvPr>
        </p:nvGraphicFramePr>
        <p:xfrm>
          <a:off x="5032041" y="219996"/>
          <a:ext cx="3569767" cy="976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4295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88638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16834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יוסי בן </a:t>
                      </a:r>
                      <a:r>
                        <a:rPr lang="he-IL" sz="1200" dirty="0" err="1"/>
                        <a:t>יועזר</a:t>
                      </a:r>
                      <a:r>
                        <a:rPr lang="he-IL" sz="1200" dirty="0"/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06160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/>
                        <a:t>רבנן </a:t>
                      </a:r>
                      <a:r>
                        <a:rPr lang="he-IL" sz="1200" dirty="0" err="1"/>
                        <a:t>דשמנים</a:t>
                      </a:r>
                      <a:r>
                        <a:rPr lang="he-IL" sz="1200" dirty="0"/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(לשרוף)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</a:tbl>
          </a:graphicData>
        </a:graphic>
      </p:graphicFrame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6D067D8-80F9-420D-84EF-07EF51C42A34}"/>
              </a:ext>
            </a:extLst>
          </p:cNvPr>
          <p:cNvSpPr txBox="1"/>
          <p:nvPr/>
        </p:nvSpPr>
        <p:spPr>
          <a:xfrm>
            <a:off x="8291063" y="229327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DEEA4223-66E0-48D6-8AEC-227438B572CB}"/>
              </a:ext>
            </a:extLst>
          </p:cNvPr>
          <p:cNvSpPr txBox="1"/>
          <p:nvPr/>
        </p:nvSpPr>
        <p:spPr>
          <a:xfrm>
            <a:off x="3618855" y="2060848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②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5035E0CE-2CB6-4194-A73D-75D7ADCCE499}"/>
              </a:ext>
            </a:extLst>
          </p:cNvPr>
          <p:cNvSpPr txBox="1"/>
          <p:nvPr/>
        </p:nvSpPr>
        <p:spPr>
          <a:xfrm>
            <a:off x="3633256" y="5222576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③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5E6C7F3B-6AE6-422B-AA2C-D1292B3A16E0}"/>
              </a:ext>
            </a:extLst>
          </p:cNvPr>
          <p:cNvSpPr txBox="1"/>
          <p:nvPr/>
        </p:nvSpPr>
        <p:spPr>
          <a:xfrm>
            <a:off x="8713780" y="2604459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②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B350EA3B-1987-4490-80E2-3BCB5313D4BA}"/>
              </a:ext>
            </a:extLst>
          </p:cNvPr>
          <p:cNvSpPr txBox="1"/>
          <p:nvPr/>
        </p:nvSpPr>
        <p:spPr>
          <a:xfrm>
            <a:off x="8713780" y="5892211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③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884CDBD8-685A-47CE-A2B5-29C022F949B1}"/>
              </a:ext>
            </a:extLst>
          </p:cNvPr>
          <p:cNvSpPr txBox="1"/>
          <p:nvPr/>
        </p:nvSpPr>
        <p:spPr>
          <a:xfrm>
            <a:off x="8855968" y="1489991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DF1B3514-FC0D-487F-BE89-A1B3D5017821}"/>
              </a:ext>
            </a:extLst>
          </p:cNvPr>
          <p:cNvSpPr txBox="1"/>
          <p:nvPr/>
        </p:nvSpPr>
        <p:spPr>
          <a:xfrm>
            <a:off x="8818646" y="342900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11697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21:30-22:15 בימים א-ה ובמוצ"ש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1187" y="3307384"/>
            <a:ext cx="30128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endParaRPr lang="he-IL" sz="24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2400" b="1" dirty="0">
              <a:solidFill>
                <a:schemeClr val="accent2"/>
              </a:solidFill>
            </a:endParaRPr>
          </a:p>
          <a:p>
            <a:endParaRPr lang="he-IL" sz="1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טבלה 12">
            <a:extLst>
              <a:ext uri="{FF2B5EF4-FFF2-40B4-BE49-F238E27FC236}">
                <a16:creationId xmlns:a16="http://schemas.microsoft.com/office/drawing/2014/main" id="{841BAF19-99AF-4402-9829-064F0C5C7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00091"/>
              </p:ext>
            </p:extLst>
          </p:nvPr>
        </p:nvGraphicFramePr>
        <p:xfrm>
          <a:off x="1524000" y="2982560"/>
          <a:ext cx="60960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14128">
                  <a:extLst>
                    <a:ext uri="{9D8B030D-6E8A-4147-A177-3AD203B41FA5}">
                      <a16:colId xmlns:a16="http://schemas.microsoft.com/office/drawing/2014/main" val="2265917234"/>
                    </a:ext>
                  </a:extLst>
                </a:gridCol>
                <a:gridCol w="4181872">
                  <a:extLst>
                    <a:ext uri="{9D8B030D-6E8A-4147-A177-3AD203B41FA5}">
                      <a16:colId xmlns:a16="http://schemas.microsoft.com/office/drawing/2014/main" val="332432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(י"ט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ט ע"א (שורה ראשונה) – י ע"א (שורה 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6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(כ'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 ע"א (שורה 7) – יא ע"א (שורה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(כ"א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יא ע"א (שורה 3)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8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(כ"ב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(כ"ג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(2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ו (כ"ד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( 2 שורות מלמטה) – טו ע"א ( שורה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מוצ"ש (כ"ה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טו ע"א (שורה 4) – טו ע"ב (10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22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21:30-22:15 בימים א-ה ובמוצ"ש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12" name="טבלה 12">
            <a:extLst>
              <a:ext uri="{FF2B5EF4-FFF2-40B4-BE49-F238E27FC236}">
                <a16:creationId xmlns:a16="http://schemas.microsoft.com/office/drawing/2014/main" id="{841BAF19-99AF-4402-9829-064F0C5C7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39865"/>
              </p:ext>
            </p:extLst>
          </p:nvPr>
        </p:nvGraphicFramePr>
        <p:xfrm>
          <a:off x="1403648" y="2982560"/>
          <a:ext cx="621635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1918">
                  <a:extLst>
                    <a:ext uri="{9D8B030D-6E8A-4147-A177-3AD203B41FA5}">
                      <a16:colId xmlns:a16="http://schemas.microsoft.com/office/drawing/2014/main" val="2265917234"/>
                    </a:ext>
                  </a:extLst>
                </a:gridCol>
                <a:gridCol w="4264434">
                  <a:extLst>
                    <a:ext uri="{9D8B030D-6E8A-4147-A177-3AD203B41FA5}">
                      <a16:colId xmlns:a16="http://schemas.microsoft.com/office/drawing/2014/main" val="332432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(כ"ו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טו ע"ב (10 שורות מלמטה) – </a:t>
                      </a:r>
                      <a:r>
                        <a:rPr lang="he-IL" sz="1500" b="0" dirty="0" err="1">
                          <a:solidFill>
                            <a:schemeClr val="tx1"/>
                          </a:solidFill>
                        </a:rPr>
                        <a:t>טז</a:t>
                      </a: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 ע"ב (2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6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(כ"ז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(2 שורות מלמטה)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(כ"ח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8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(כ"ט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2)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(א'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ראשונה)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ו (ב'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ראשונה)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(שורה אחרונה)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מוצ"ש (ג'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(שורה אחרונה)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22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7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לידיעתכם: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שעה] בפורטל הדף היומי (בספריית שיעורי שמע/וידאו)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לרפואת אלעד צפריר בן דנה</a:t>
            </a: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921884">
            <a:off x="174262" y="351251"/>
            <a:ext cx="8225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bg1">
                    <a:lumMod val="50000"/>
                  </a:schemeClr>
                </a:solidFill>
              </a:rPr>
              <a:t>חזרה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397BE911-8B47-421A-A3EF-2F19AF6076FA}"/>
              </a:ext>
            </a:extLst>
          </p:cNvPr>
          <p:cNvSpPr/>
          <p:nvPr/>
        </p:nvSpPr>
        <p:spPr>
          <a:xfrm>
            <a:off x="1403648" y="116632"/>
            <a:ext cx="3888432" cy="3528392"/>
          </a:xfrm>
          <a:prstGeom prst="wedgeRoundRectCallout">
            <a:avLst>
              <a:gd name="adj1" fmla="val 54430"/>
              <a:gd name="adj2" fmla="val -4407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>
                <a:solidFill>
                  <a:prstClr val="black"/>
                </a:solidFill>
              </a:rPr>
              <a:t>דף </a:t>
            </a:r>
            <a:r>
              <a:rPr lang="he-IL" sz="1300" b="1" dirty="0" err="1">
                <a:solidFill>
                  <a:prstClr val="black"/>
                </a:solidFill>
              </a:rPr>
              <a:t>יג</a:t>
            </a:r>
            <a:r>
              <a:rPr lang="he-IL" sz="1300" b="1" dirty="0">
                <a:solidFill>
                  <a:prstClr val="black"/>
                </a:solidFill>
              </a:rPr>
              <a:t> עמוד ב: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מאי </a:t>
            </a:r>
            <a:r>
              <a:rPr lang="he-IL" sz="1300" dirty="0" err="1">
                <a:solidFill>
                  <a:prstClr val="black"/>
                </a:solidFill>
              </a:rPr>
              <a:t>נינהו</a:t>
            </a:r>
            <a:r>
              <a:rPr lang="he-IL" sz="1300" dirty="0">
                <a:solidFill>
                  <a:prstClr val="black"/>
                </a:solidFill>
              </a:rPr>
              <a:t> שמנה עשר דבר? 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דתנן</a:t>
            </a:r>
            <a:r>
              <a:rPr lang="he-IL" sz="13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אלו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פוסלין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את התרומה: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האוכל אוכל ראשון, 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והאוכל אוכל שני, 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והשותה משקין טמאין,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והבא ראשו ורובו במים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,  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וטהור שנפלו על ראשו ורובו שלשה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לוגין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מים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והספר,  </a:t>
            </a: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והידים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והטבול יום,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והאוכלים והכלים שנטמאו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במשקין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0EC43E16-EDF9-448F-8218-D5A6FAFBF096}"/>
              </a:ext>
            </a:extLst>
          </p:cNvPr>
          <p:cNvSpPr/>
          <p:nvPr/>
        </p:nvSpPr>
        <p:spPr>
          <a:xfrm>
            <a:off x="1907704" y="3789039"/>
            <a:ext cx="6552728" cy="2952329"/>
          </a:xfrm>
          <a:prstGeom prst="wedgeRoundRectCallout">
            <a:avLst>
              <a:gd name="adj1" fmla="val 52685"/>
              <a:gd name="adj2" fmla="val -4668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>
                <a:solidFill>
                  <a:prstClr val="black"/>
                </a:solidFill>
              </a:rPr>
              <a:t>דף יד עמוד ב: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וידים תלמידי שמאי והלל גזור? שמאי והלל גזור! </a:t>
            </a: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דתניא</a:t>
            </a:r>
            <a:r>
              <a:rPr lang="he-IL" sz="13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יוסי בן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יועזר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איש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צרידה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ויוסי בן יוחנן איש ירושלים - גזרו טומאה על ארץ העמים ועל כלי זכוכית,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שמעון בן שטח - תיקן כתובה לאשה וגזר טומאה על כלי מתכות,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שמאי והלל - גזרו טומאה על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הידים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וכ</a:t>
            </a:r>
            <a:r>
              <a:rPr lang="he-IL" sz="1300" dirty="0">
                <a:solidFill>
                  <a:prstClr val="black"/>
                </a:solidFill>
              </a:rPr>
              <a:t>''ת שמאי וסיעתו והלל וסיעתו?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והאמר רב יהודה אמר שמואל: י"ח דבר גזרו ובי"ח נחלקו,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ואילו הלל ושמאי לא נחלקו אלא בג' מקומות, </a:t>
            </a: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דא"ר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הונא</a:t>
            </a:r>
            <a:r>
              <a:rPr lang="he-IL" sz="1300" dirty="0">
                <a:solidFill>
                  <a:prstClr val="black"/>
                </a:solidFill>
              </a:rPr>
              <a:t>: בג' מקומות נחלקו ותו לא... </a:t>
            </a: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AE72B7DC-62E8-4161-B035-FEBF76E4E67B}"/>
              </a:ext>
            </a:extLst>
          </p:cNvPr>
          <p:cNvSpPr/>
          <p:nvPr/>
        </p:nvSpPr>
        <p:spPr>
          <a:xfrm>
            <a:off x="5796136" y="116632"/>
            <a:ext cx="2664296" cy="1368152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משנה </a:t>
            </a:r>
            <a:r>
              <a:rPr lang="he-IL" sz="1300" dirty="0" err="1">
                <a:solidFill>
                  <a:prstClr val="black"/>
                </a:solidFill>
              </a:rPr>
              <a:t>יג</a:t>
            </a:r>
            <a:r>
              <a:rPr lang="he-IL" sz="1300" dirty="0">
                <a:solidFill>
                  <a:prstClr val="black"/>
                </a:solidFill>
              </a:rPr>
              <a:t> ע"ב: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ואלו מן ההלכות שאמרו בעליית חנניה בן חזקיה בן גרון שעלו לבקרו,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נמנו ורבו ב"ש על ב"ה.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וי"ח דברים גזרו בו ביום.</a:t>
            </a:r>
          </a:p>
        </p:txBody>
      </p:sp>
    </p:spTree>
    <p:extLst>
      <p:ext uri="{BB962C8B-B14F-4D97-AF65-F5344CB8AC3E}">
        <p14:creationId xmlns:p14="http://schemas.microsoft.com/office/powerpoint/2010/main" val="32863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16632"/>
            <a:ext cx="7992888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גופא: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הונא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בג' מקומות נחלקו שמאי והלל –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מקב - חלה.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והלל אומר: מקביים.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זה, אלא קב ומחצה - חייב בחלה,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משהגדילו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המדות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אמרו חמשת רבעים </a:t>
            </a: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קמח - חייבין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בחלה.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אומר: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ה' ועוד חייבין.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הלל אומר: מלא הין מים שאובים פוסלים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המקוה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שחייב אדם לומר בלשון רבו.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תשעה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זה.   עד שבאו ב'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גרדיים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משער האשפה שבירושלים והעידו משום שמעיה ואבטליון, ששלשה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פוסלים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המקוה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וקיימו חכמים את דבריהם.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כל הנשים דיין שעתן.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והלל אומר: מפקידה לפקידה ואפילו לימים הרבה.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זה, אלא מעת לעת ממעט ע"י מפקידה לפקידה ומפקידה לפקידה ממעט על יד מעת לעת.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0199FB5-389F-425B-A387-1D48F935D0B4}"/>
              </a:ext>
            </a:extLst>
          </p:cNvPr>
          <p:cNvSpPr txBox="1"/>
          <p:nvPr/>
        </p:nvSpPr>
        <p:spPr>
          <a:xfrm>
            <a:off x="8660434" y="1338128"/>
            <a:ext cx="360040" cy="392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①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2400" dirty="0"/>
          </a:p>
          <a:p>
            <a:endParaRPr lang="he-IL" sz="1600" dirty="0"/>
          </a:p>
          <a:p>
            <a:endParaRPr lang="he-IL" sz="1500" dirty="0"/>
          </a:p>
          <a:p>
            <a:r>
              <a:rPr lang="he-IL" sz="1500" dirty="0"/>
              <a:t>②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1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04368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9C13F63F-784B-4288-B0CF-03F307CE4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79" y="169978"/>
            <a:ext cx="7578583" cy="665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3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16632"/>
            <a:ext cx="7992888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גופא: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הונא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בג' מקומות נחלקו שמאי והלל –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מקב - חלה.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והלל אומר: מקביים.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זה, אלא קב ומחצה - חייב בחלה,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משהגדילו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המדות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אמרו חמשת רבעים </a:t>
            </a: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קמח - חייבין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בחלה.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אומר: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ה' ועוד חייבין.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הלל אומר: מלא הין מים שאובים פוסלים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המקוה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שחייב אדם לומר בלשון רבו.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תשעה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זה.   עד שבאו ב'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גרדיים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משער האשפה שבירושלים והעידו משום שמעיה ואבטליון, ששלשה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פוסלים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המקוה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וקיימו חכמים את דבריהם.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שמאי אומר: כל הנשים דיין שעתן.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והלל אומר: מפקידה לפקידה ואפילו לימים הרבה.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לא כדברי זה ולא כדברי זה, אלא מעת לעת ממעט ע"י מפקידה לפקידה ומפקידה לפקידה ממעט על יד מעת לעת.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0199FB5-389F-425B-A387-1D48F935D0B4}"/>
              </a:ext>
            </a:extLst>
          </p:cNvPr>
          <p:cNvSpPr txBox="1"/>
          <p:nvPr/>
        </p:nvSpPr>
        <p:spPr>
          <a:xfrm>
            <a:off x="8660434" y="1338128"/>
            <a:ext cx="360040" cy="392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①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2400" dirty="0"/>
          </a:p>
          <a:p>
            <a:endParaRPr lang="he-IL" sz="1600" dirty="0"/>
          </a:p>
          <a:p>
            <a:endParaRPr lang="he-IL" sz="1500" dirty="0"/>
          </a:p>
          <a:p>
            <a:r>
              <a:rPr lang="he-IL" sz="1500" dirty="0"/>
              <a:t>②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1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18086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1916832"/>
            <a:ext cx="5797964" cy="3368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ותו </a:t>
            </a:r>
            <a:r>
              <a:rPr lang="he-IL" sz="1700" dirty="0" err="1"/>
              <a:t>ליכא</a:t>
            </a:r>
            <a:r>
              <a:rPr lang="he-IL" sz="1700" dirty="0"/>
              <a:t>?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והאיכא</a:t>
            </a:r>
            <a:r>
              <a:rPr lang="he-IL" sz="1700" dirty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הלל אומר לסמוך, ושמאי אומר שלא לסמוך</a:t>
            </a:r>
            <a:r>
              <a:rPr lang="he-IL" sz="1700" dirty="0"/>
              <a:t>!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כי </a:t>
            </a:r>
            <a:r>
              <a:rPr lang="he-IL" sz="1700" dirty="0" err="1"/>
              <a:t>קאמר</a:t>
            </a:r>
            <a:r>
              <a:rPr lang="he-IL" sz="1700" dirty="0"/>
              <a:t> רב </a:t>
            </a:r>
            <a:r>
              <a:rPr lang="he-IL" sz="1700" dirty="0" err="1"/>
              <a:t>הונא</a:t>
            </a:r>
            <a:r>
              <a:rPr lang="he-IL" sz="1700" dirty="0"/>
              <a:t> </a:t>
            </a:r>
            <a:r>
              <a:rPr lang="he-IL" sz="1700" dirty="0" err="1"/>
              <a:t>היכא</a:t>
            </a:r>
            <a:r>
              <a:rPr lang="he-IL" sz="1700" dirty="0"/>
              <a:t> </a:t>
            </a:r>
            <a:r>
              <a:rPr lang="he-IL" sz="1700" dirty="0" err="1"/>
              <a:t>דליכא</a:t>
            </a:r>
            <a:r>
              <a:rPr lang="he-IL" sz="1700" dirty="0"/>
              <a:t> פלוגתא </a:t>
            </a:r>
            <a:r>
              <a:rPr lang="he-IL" sz="1700" dirty="0" err="1"/>
              <a:t>דרבוותא</a:t>
            </a:r>
            <a:r>
              <a:rPr lang="he-IL" sz="1700" dirty="0"/>
              <a:t> </a:t>
            </a:r>
            <a:r>
              <a:rPr lang="he-IL" sz="1700" dirty="0" err="1"/>
              <a:t>בהדייהו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endParaRPr lang="he-IL" sz="36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והאיכא</a:t>
            </a:r>
            <a:r>
              <a:rPr lang="he-IL" sz="1700" dirty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הבוצר לגת - שמאי אומר הוכשר, והלל אומר לא הוכשר</a:t>
            </a:r>
            <a:r>
              <a:rPr lang="he-IL" sz="1700" dirty="0"/>
              <a:t>!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בר מיניה </a:t>
            </a:r>
            <a:r>
              <a:rPr lang="he-IL" sz="1700" dirty="0" err="1"/>
              <a:t>דההיא</a:t>
            </a:r>
            <a:r>
              <a:rPr lang="he-IL" sz="1700" dirty="0"/>
              <a:t>, </a:t>
            </a:r>
            <a:r>
              <a:rPr lang="he-IL" sz="1700" dirty="0" err="1"/>
              <a:t>דהתם</a:t>
            </a:r>
            <a:r>
              <a:rPr lang="he-IL" sz="1700" dirty="0"/>
              <a:t> </a:t>
            </a:r>
            <a:r>
              <a:rPr lang="he-IL" sz="1700" dirty="0" err="1"/>
              <a:t>קא</a:t>
            </a:r>
            <a:r>
              <a:rPr lang="he-IL" sz="1700" dirty="0"/>
              <a:t> שתיק ליה הלל לשמאי.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318A0DAD-CB35-4DAA-A2D0-B6DB23F4613A}"/>
              </a:ext>
            </a:extLst>
          </p:cNvPr>
          <p:cNvSpPr/>
          <p:nvPr/>
        </p:nvSpPr>
        <p:spPr>
          <a:xfrm>
            <a:off x="6084168" y="444909"/>
            <a:ext cx="2629612" cy="967867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prstClr val="black"/>
                </a:solidFill>
              </a:rPr>
              <a:t>אמר רב </a:t>
            </a:r>
            <a:r>
              <a:rPr lang="he-IL" sz="1600" dirty="0" err="1">
                <a:solidFill>
                  <a:prstClr val="black"/>
                </a:solidFill>
              </a:rPr>
              <a:t>הונא</a:t>
            </a:r>
            <a:r>
              <a:rPr lang="he-IL" sz="16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prstClr val="black"/>
                </a:solidFill>
              </a:rPr>
              <a:t>בג' מקומות נחלקו שמאי והלל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8EDCAE1-43A7-432E-B0AA-D3E11C28159D}"/>
              </a:ext>
            </a:extLst>
          </p:cNvPr>
          <p:cNvSpPr txBox="1"/>
          <p:nvPr/>
        </p:nvSpPr>
        <p:spPr>
          <a:xfrm>
            <a:off x="8676456" y="2712971"/>
            <a:ext cx="432048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❶</a:t>
            </a:r>
          </a:p>
          <a:p>
            <a:endParaRPr lang="he-IL" sz="1600" dirty="0"/>
          </a:p>
          <a:p>
            <a:endParaRPr lang="he-IL" sz="10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600" dirty="0"/>
              <a:t>❷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BBEB4D12-684E-485A-9D15-CFDC34D8CA34}"/>
              </a:ext>
            </a:extLst>
          </p:cNvPr>
          <p:cNvSpPr/>
          <p:nvPr/>
        </p:nvSpPr>
        <p:spPr>
          <a:xfrm>
            <a:off x="305073" y="4841167"/>
            <a:ext cx="3258815" cy="1872208"/>
          </a:xfrm>
          <a:prstGeom prst="wedgeRoundRectCallout">
            <a:avLst>
              <a:gd name="adj1" fmla="val 56822"/>
              <a:gd name="adj2" fmla="val -4535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שבת </a:t>
            </a:r>
            <a:r>
              <a:rPr lang="he-IL" sz="1200" dirty="0" err="1">
                <a:solidFill>
                  <a:prstClr val="black"/>
                </a:solidFill>
              </a:rPr>
              <a:t>יז</a:t>
            </a:r>
            <a:r>
              <a:rPr lang="he-IL" sz="1200" dirty="0">
                <a:solidFill>
                  <a:prstClr val="black"/>
                </a:solidFill>
              </a:rPr>
              <a:t> ע"א: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הבוצר לגת שמאי אומר הוכשר הלל אומר לא הוכשר א"ל הלל לשמאי מפני מה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בוצרין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בטהרה ואין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מוסקין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בטהרה א"ל אם תקניטני גוזרני טומאה אף על המסיקה נעצו חרב בבית המדרש אמרו הנכנס יכנס והיוצא אל יצא ו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אותו היום היה הלל כפוף ויושב לפני שמאי כאחד מן התלמידים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והיה קשה לישראל כיום שנעשה בו העגל...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90C61CF4-790F-41BF-A582-CF1D14F5BE8F}"/>
              </a:ext>
            </a:extLst>
          </p:cNvPr>
          <p:cNvSpPr/>
          <p:nvPr/>
        </p:nvSpPr>
        <p:spPr>
          <a:xfrm>
            <a:off x="179512" y="980728"/>
            <a:ext cx="3888432" cy="1728192"/>
          </a:xfrm>
          <a:prstGeom prst="wedgeRoundRectCallout">
            <a:avLst>
              <a:gd name="adj1" fmla="val 55390"/>
              <a:gd name="adj2" fmla="val 3737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prstClr val="black"/>
                </a:solidFill>
              </a:rPr>
              <a:t>חגיגה ב/ב: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יוסי בן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יועזר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אומר שלא לסמוך, יוסי בן יוחנן אומר לסמוך.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יהושע בן פרחיה אומר שלא לסמוך,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נתאי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הארבלי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אומר לסמוך.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יהודה בן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טבאי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אומר שלא לסמוך, שמעון בן שטח אומר לסמוך.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שמעיה אומר לסמוך. אבטליון אומר שלא לסמוך.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הלל ומנחם לא נחלקו.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יצא מנחם, נכנס שמאי. שמאי אומר שלא לסמוך, הלל אומר לסמוך. </a:t>
            </a:r>
          </a:p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הראשונים היו נשיאים, ושניים להם אבות בית דין. </a:t>
            </a:r>
          </a:p>
        </p:txBody>
      </p:sp>
    </p:spTree>
    <p:extLst>
      <p:ext uri="{BB962C8B-B14F-4D97-AF65-F5344CB8AC3E}">
        <p14:creationId xmlns:p14="http://schemas.microsoft.com/office/powerpoint/2010/main" val="343019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A837BB7-1E90-4C95-A4D5-1E22EF2DFA7F}"/>
              </a:ext>
            </a:extLst>
          </p:cNvPr>
          <p:cNvSpPr txBox="1"/>
          <p:nvPr/>
        </p:nvSpPr>
        <p:spPr>
          <a:xfrm>
            <a:off x="1619672" y="69977"/>
            <a:ext cx="7272808" cy="52190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rgbClr val="7030A0"/>
                </a:solidFill>
              </a:rPr>
              <a:t>יוסי בן </a:t>
            </a:r>
            <a:r>
              <a:rPr lang="he-IL" sz="1500" b="1" dirty="0" err="1">
                <a:solidFill>
                  <a:srgbClr val="7030A0"/>
                </a:solidFill>
              </a:rPr>
              <a:t>יועזר</a:t>
            </a:r>
            <a:r>
              <a:rPr lang="he-IL" sz="1500" b="1" dirty="0">
                <a:solidFill>
                  <a:srgbClr val="7030A0"/>
                </a:solidFill>
              </a:rPr>
              <a:t> איש </a:t>
            </a:r>
            <a:r>
              <a:rPr lang="he-IL" sz="1500" b="1" dirty="0" err="1">
                <a:solidFill>
                  <a:srgbClr val="7030A0"/>
                </a:solidFill>
              </a:rPr>
              <a:t>צרידה</a:t>
            </a:r>
            <a:r>
              <a:rPr lang="he-IL" sz="1500" b="1" dirty="0">
                <a:solidFill>
                  <a:srgbClr val="7030A0"/>
                </a:solidFill>
              </a:rPr>
              <a:t> ויוסי בן יוחנן איש ירושלים </a:t>
            </a:r>
            <a:r>
              <a:rPr lang="he-IL" sz="1500" b="1" dirty="0">
                <a:solidFill>
                  <a:srgbClr val="FF0000"/>
                </a:solidFill>
              </a:rPr>
              <a:t>גזרו טומא' על ארץ העמים ועל כלי זכוכית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00" dirty="0"/>
              <a:t>והא רבנן </a:t>
            </a:r>
            <a:r>
              <a:rPr lang="he-IL" sz="1500" dirty="0" err="1"/>
              <a:t>דשמנים</a:t>
            </a:r>
            <a:r>
              <a:rPr lang="he-IL" sz="1500" dirty="0"/>
              <a:t> שנה גזור,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דאמר</a:t>
            </a:r>
            <a:r>
              <a:rPr lang="he-IL" sz="1500" dirty="0"/>
              <a:t> רב כהנא: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כשחלה ר' ישמעאל בר' יוסי -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שלחו לו: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ר', אמור לנו ב' וג' דברים שאמרת (לנו) משום אביך.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 להם: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כך אמר אבא: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ק"פ שנה עד שלא חרב הבית - פשטה מלכות הרשעה על ישראל.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</a:t>
            </a:r>
            <a:r>
              <a:rPr lang="he-IL" sz="1500" b="1" dirty="0">
                <a:solidFill>
                  <a:srgbClr val="7030A0"/>
                </a:solidFill>
              </a:rPr>
              <a:t>פ' שנה </a:t>
            </a:r>
            <a:r>
              <a:rPr lang="he-IL" sz="1500" dirty="0"/>
              <a:t>עד שלא חרב הבית - </a:t>
            </a:r>
            <a:r>
              <a:rPr lang="he-IL" sz="1500" b="1" dirty="0">
                <a:solidFill>
                  <a:srgbClr val="FF0000"/>
                </a:solidFill>
              </a:rPr>
              <a:t>גזרו טומאה על ארץ העמים ועל כלי זכוכית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מ' שנה עד שלא חרב הבית - גלתה לה סנהדרין וישבה לה בחנויות.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למאי </a:t>
            </a:r>
            <a:r>
              <a:rPr lang="he-IL" sz="1500" dirty="0" err="1"/>
              <a:t>הילכתא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</a:t>
            </a:r>
            <a:r>
              <a:rPr lang="he-IL" sz="1500" dirty="0" err="1"/>
              <a:t>א"ר</a:t>
            </a:r>
            <a:r>
              <a:rPr lang="he-IL" sz="1500" dirty="0"/>
              <a:t> יצחק בר </a:t>
            </a:r>
            <a:r>
              <a:rPr lang="he-IL" sz="1500" dirty="0" err="1"/>
              <a:t>אבדימי</a:t>
            </a:r>
            <a:r>
              <a:rPr lang="he-IL" sz="1500" dirty="0"/>
              <a:t>: לומר שלא דנו דיני קנסות.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דיני קנסות ס"ד?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אלא אימא: שלא דנו דיני נפשות.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8A6579D-5CA4-46E7-B562-110FD1319AA4}"/>
              </a:ext>
            </a:extLst>
          </p:cNvPr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DF2DC6D-84E5-437A-9DEE-00909E6BBF2E}"/>
              </a:ext>
            </a:extLst>
          </p:cNvPr>
          <p:cNvSpPr txBox="1"/>
          <p:nvPr/>
        </p:nvSpPr>
        <p:spPr>
          <a:xfrm>
            <a:off x="8869767" y="564702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A1165AB-FD6D-4040-80DE-7E24DF08B85C}"/>
              </a:ext>
            </a:extLst>
          </p:cNvPr>
          <p:cNvSpPr txBox="1"/>
          <p:nvPr/>
        </p:nvSpPr>
        <p:spPr>
          <a:xfrm>
            <a:off x="323528" y="2313454"/>
            <a:ext cx="1584176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1200" b="1" dirty="0"/>
              <a:t>ראש השנה דף לא:</a:t>
            </a:r>
            <a:endParaRPr lang="en-US" sz="1200" dirty="0"/>
          </a:p>
          <a:p>
            <a:r>
              <a:rPr lang="he-IL" sz="1200" dirty="0"/>
              <a:t>מלשכת הגזית לחנות </a:t>
            </a:r>
            <a:endParaRPr lang="en-US" sz="1200" dirty="0"/>
          </a:p>
          <a:p>
            <a:r>
              <a:rPr lang="he-IL" sz="1200" dirty="0"/>
              <a:t>ומחנות לירושלים </a:t>
            </a:r>
            <a:endParaRPr lang="en-US" sz="1200" dirty="0"/>
          </a:p>
          <a:p>
            <a:r>
              <a:rPr lang="he-IL" sz="1200" dirty="0"/>
              <a:t>ומירושלים ליבנה </a:t>
            </a:r>
            <a:endParaRPr lang="en-US" sz="1200" dirty="0"/>
          </a:p>
          <a:p>
            <a:r>
              <a:rPr lang="he-IL" sz="1200" dirty="0"/>
              <a:t>ומיבנה </a:t>
            </a:r>
            <a:r>
              <a:rPr lang="he-IL" sz="1200" dirty="0" err="1"/>
              <a:t>לאושא</a:t>
            </a:r>
            <a:r>
              <a:rPr lang="he-IL" sz="1200" dirty="0"/>
              <a:t> </a:t>
            </a:r>
            <a:endParaRPr lang="en-US" sz="1200" dirty="0"/>
          </a:p>
          <a:p>
            <a:r>
              <a:rPr lang="he-IL" sz="1200" dirty="0" err="1"/>
              <a:t>ומאושא</a:t>
            </a:r>
            <a:r>
              <a:rPr lang="he-IL" sz="1200" dirty="0"/>
              <a:t> ליבנה </a:t>
            </a:r>
            <a:endParaRPr lang="en-US" sz="1200" dirty="0"/>
          </a:p>
          <a:p>
            <a:r>
              <a:rPr lang="he-IL" sz="1200" dirty="0"/>
              <a:t>ומיבנה </a:t>
            </a:r>
            <a:r>
              <a:rPr lang="he-IL" sz="1200" dirty="0" err="1"/>
              <a:t>לאושא</a:t>
            </a:r>
            <a:r>
              <a:rPr lang="he-IL" sz="1200" dirty="0"/>
              <a:t> </a:t>
            </a:r>
            <a:endParaRPr lang="en-US" sz="1200" dirty="0"/>
          </a:p>
          <a:p>
            <a:r>
              <a:rPr lang="he-IL" sz="1200" dirty="0" err="1"/>
              <a:t>ומאושא</a:t>
            </a:r>
            <a:r>
              <a:rPr lang="he-IL" sz="1200" dirty="0"/>
              <a:t> לשפרעם </a:t>
            </a:r>
            <a:endParaRPr lang="en-US" sz="1200" dirty="0"/>
          </a:p>
          <a:p>
            <a:r>
              <a:rPr lang="he-IL" sz="1200" dirty="0"/>
              <a:t>ומשפרעם לבית שערים </a:t>
            </a:r>
            <a:endParaRPr lang="en-US" sz="1200" dirty="0"/>
          </a:p>
          <a:p>
            <a:r>
              <a:rPr lang="he-IL" sz="1200" dirty="0"/>
              <a:t>ומבית שערים </a:t>
            </a:r>
            <a:r>
              <a:rPr lang="he-IL" sz="1200" dirty="0" err="1"/>
              <a:t>לצפורי</a:t>
            </a:r>
            <a:r>
              <a:rPr lang="he-IL" sz="1200" dirty="0"/>
              <a:t> </a:t>
            </a:r>
            <a:endParaRPr lang="en-US" sz="1200" dirty="0"/>
          </a:p>
          <a:p>
            <a:r>
              <a:rPr lang="he-IL" sz="1200" dirty="0"/>
              <a:t>ומצפורי </a:t>
            </a:r>
            <a:r>
              <a:rPr lang="he-IL" sz="1200" dirty="0" err="1"/>
              <a:t>לטבריא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9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A837BB7-1E90-4C95-A4D5-1E22EF2DFA7F}"/>
              </a:ext>
            </a:extLst>
          </p:cNvPr>
          <p:cNvSpPr txBox="1"/>
          <p:nvPr/>
        </p:nvSpPr>
        <p:spPr>
          <a:xfrm>
            <a:off x="1619672" y="69977"/>
            <a:ext cx="7272808" cy="64932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rgbClr val="7030A0"/>
                </a:solidFill>
              </a:rPr>
              <a:t>יוסי בן </a:t>
            </a:r>
            <a:r>
              <a:rPr lang="he-IL" sz="1500" b="1" dirty="0" err="1">
                <a:solidFill>
                  <a:srgbClr val="7030A0"/>
                </a:solidFill>
              </a:rPr>
              <a:t>יועזר</a:t>
            </a:r>
            <a:r>
              <a:rPr lang="he-IL" sz="1500" b="1" dirty="0">
                <a:solidFill>
                  <a:srgbClr val="7030A0"/>
                </a:solidFill>
              </a:rPr>
              <a:t> איש </a:t>
            </a:r>
            <a:r>
              <a:rPr lang="he-IL" sz="1500" b="1" dirty="0" err="1">
                <a:solidFill>
                  <a:srgbClr val="7030A0"/>
                </a:solidFill>
              </a:rPr>
              <a:t>צרידה</a:t>
            </a:r>
            <a:r>
              <a:rPr lang="he-IL" sz="1500" b="1" dirty="0">
                <a:solidFill>
                  <a:srgbClr val="7030A0"/>
                </a:solidFill>
              </a:rPr>
              <a:t> ויוסי בן יוחנן איש ירושלים </a:t>
            </a:r>
            <a:r>
              <a:rPr lang="he-IL" sz="1500" b="1" dirty="0">
                <a:solidFill>
                  <a:srgbClr val="FF0000"/>
                </a:solidFill>
              </a:rPr>
              <a:t>גזרו טומא' על ארץ העמים ועל כלי זכוכית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00" dirty="0"/>
              <a:t>והא רבנן </a:t>
            </a:r>
            <a:r>
              <a:rPr lang="he-IL" sz="1500" dirty="0" err="1"/>
              <a:t>דשמנים</a:t>
            </a:r>
            <a:r>
              <a:rPr lang="he-IL" sz="1500" dirty="0"/>
              <a:t> שנה גזור,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דאמר</a:t>
            </a:r>
            <a:r>
              <a:rPr lang="he-IL" sz="1500" dirty="0"/>
              <a:t> רב כהנא: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כשחלה ר' ישמעאל בר' יוסי -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שלחו לו: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ר', אמור לנו ב' וג' דברים שאמרת (לנו) משום אביך.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 להם: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כך אמר אבא: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ק"פ שנה עד שלא חרב הבית - פשטה מלכות הרשעה על ישראל.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</a:t>
            </a:r>
            <a:r>
              <a:rPr lang="he-IL" sz="1500" b="1" dirty="0">
                <a:solidFill>
                  <a:srgbClr val="7030A0"/>
                </a:solidFill>
              </a:rPr>
              <a:t>פ' שנה </a:t>
            </a:r>
            <a:r>
              <a:rPr lang="he-IL" sz="1500" dirty="0"/>
              <a:t>עד שלא חרב הבית - </a:t>
            </a:r>
            <a:r>
              <a:rPr lang="he-IL" sz="1500" b="1" dirty="0">
                <a:solidFill>
                  <a:srgbClr val="FF0000"/>
                </a:solidFill>
              </a:rPr>
              <a:t>גזרו טומאה על ארץ העמים ועל כלי זכוכית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מ' שנה עד שלא חרב הבית - גלתה לה סנהדרין וישבה לה בחנויות.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למאי </a:t>
            </a:r>
            <a:r>
              <a:rPr lang="he-IL" sz="1500" dirty="0" err="1"/>
              <a:t>הילכתא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</a:t>
            </a:r>
            <a:r>
              <a:rPr lang="he-IL" sz="1500" dirty="0" err="1"/>
              <a:t>א"ר</a:t>
            </a:r>
            <a:r>
              <a:rPr lang="he-IL" sz="1500" dirty="0"/>
              <a:t> יצחק בר </a:t>
            </a:r>
            <a:r>
              <a:rPr lang="he-IL" sz="1500" dirty="0" err="1"/>
              <a:t>אבדימי</a:t>
            </a:r>
            <a:r>
              <a:rPr lang="he-IL" sz="1500" dirty="0"/>
              <a:t>: לומר שלא דנו דיני קנסות.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דיני קנסות ס"ד?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אלא אימא: שלא דנו דיני נפשות.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וכי </a:t>
            </a:r>
            <a:r>
              <a:rPr lang="he-IL" sz="1500" dirty="0" err="1"/>
              <a:t>תימא</a:t>
            </a:r>
            <a:r>
              <a:rPr lang="he-IL" sz="1500" dirty="0"/>
              <a:t> </a:t>
            </a:r>
            <a:r>
              <a:rPr lang="he-IL" sz="1500" dirty="0" err="1"/>
              <a:t>בפ</a:t>
            </a:r>
            <a:r>
              <a:rPr lang="he-IL" sz="1500" dirty="0"/>
              <a:t>' שנה נמי אינהו הוו,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והתניא: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הלל ושמעון גמליאל ושמעון - נהגו נשיאותן (לפני) הבית מאה שנה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ואילו יוסי בן </a:t>
            </a:r>
            <a:r>
              <a:rPr lang="he-IL" sz="1500" dirty="0" err="1"/>
              <a:t>יועזר</a:t>
            </a:r>
            <a:r>
              <a:rPr lang="he-IL" sz="1500" dirty="0"/>
              <a:t> איש </a:t>
            </a:r>
            <a:r>
              <a:rPr lang="he-IL" sz="1500" dirty="0" err="1"/>
              <a:t>צרידה</a:t>
            </a:r>
            <a:r>
              <a:rPr lang="he-IL" sz="1500" dirty="0"/>
              <a:t> ויוסי בן יוחנן הוו קדמי </a:t>
            </a:r>
            <a:r>
              <a:rPr lang="he-IL" sz="1500" dirty="0" err="1"/>
              <a:t>טובא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8A6579D-5CA4-46E7-B562-110FD1319AA4}"/>
              </a:ext>
            </a:extLst>
          </p:cNvPr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DF2DC6D-84E5-437A-9DEE-00909E6BBF2E}"/>
              </a:ext>
            </a:extLst>
          </p:cNvPr>
          <p:cNvSpPr txBox="1"/>
          <p:nvPr/>
        </p:nvSpPr>
        <p:spPr>
          <a:xfrm>
            <a:off x="8869767" y="564702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  <p:graphicFrame>
        <p:nvGraphicFramePr>
          <p:cNvPr id="4" name="טבלה 5">
            <a:extLst>
              <a:ext uri="{FF2B5EF4-FFF2-40B4-BE49-F238E27FC236}">
                <a16:creationId xmlns:a16="http://schemas.microsoft.com/office/drawing/2014/main" id="{3F8AE345-4757-4816-BF02-1DF4CEAD44D5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5013174"/>
          <a:ext cx="3215681" cy="16561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4794">
                  <a:extLst>
                    <a:ext uri="{9D8B030D-6E8A-4147-A177-3AD203B41FA5}">
                      <a16:colId xmlns:a16="http://schemas.microsoft.com/office/drawing/2014/main" val="4254443876"/>
                    </a:ext>
                  </a:extLst>
                </a:gridCol>
                <a:gridCol w="1188993">
                  <a:extLst>
                    <a:ext uri="{9D8B030D-6E8A-4147-A177-3AD203B41FA5}">
                      <a16:colId xmlns:a16="http://schemas.microsoft.com/office/drawing/2014/main" val="812258961"/>
                    </a:ext>
                  </a:extLst>
                </a:gridCol>
                <a:gridCol w="1071894">
                  <a:extLst>
                    <a:ext uri="{9D8B030D-6E8A-4147-A177-3AD203B41FA5}">
                      <a16:colId xmlns:a16="http://schemas.microsoft.com/office/drawing/2014/main" val="1997045137"/>
                    </a:ext>
                  </a:extLst>
                </a:gridCol>
              </a:tblGrid>
              <a:tr h="27603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accent1"/>
                          </a:solidFill>
                        </a:rPr>
                        <a:t>סדר הדורות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accent1"/>
                          </a:solidFill>
                        </a:rPr>
                        <a:t>נשיא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accent1"/>
                          </a:solidFill>
                        </a:rPr>
                        <a:t>אב בית דין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64113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/>
                        <a:t>יוסי בן </a:t>
                      </a:r>
                      <a:r>
                        <a:rPr lang="he-IL" sz="1200" b="1" dirty="0" err="1"/>
                        <a:t>יועזר</a:t>
                      </a:r>
                      <a:endParaRPr lang="he-IL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/>
                        <a:t>יוסי בן יוחנן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98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יהושע בן פרחיה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ניתאי </a:t>
                      </a:r>
                      <a:r>
                        <a:rPr lang="he-IL" sz="1200" dirty="0" err="1"/>
                        <a:t>הארבלי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648148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יהודה בן </a:t>
                      </a:r>
                      <a:r>
                        <a:rPr lang="he-IL" sz="1200" dirty="0" err="1"/>
                        <a:t>טבאי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שמעון בן שטח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80081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שמעיה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אבטליון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93736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/>
                        <a:t>הלל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שמאי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A837BB7-1E90-4C95-A4D5-1E22EF2DFA7F}"/>
              </a:ext>
            </a:extLst>
          </p:cNvPr>
          <p:cNvSpPr txBox="1"/>
          <p:nvPr/>
        </p:nvSpPr>
        <p:spPr>
          <a:xfrm>
            <a:off x="1475656" y="69977"/>
            <a:ext cx="7416824" cy="7010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rgbClr val="7030A0"/>
                </a:solidFill>
              </a:rPr>
              <a:t>יוסי בן </a:t>
            </a:r>
            <a:r>
              <a:rPr lang="he-IL" sz="1500" b="1" dirty="0" err="1">
                <a:solidFill>
                  <a:srgbClr val="7030A0"/>
                </a:solidFill>
              </a:rPr>
              <a:t>יועזר</a:t>
            </a:r>
            <a:r>
              <a:rPr lang="he-IL" sz="1500" b="1" dirty="0">
                <a:solidFill>
                  <a:srgbClr val="7030A0"/>
                </a:solidFill>
              </a:rPr>
              <a:t> איש </a:t>
            </a:r>
            <a:r>
              <a:rPr lang="he-IL" sz="1500" b="1" dirty="0" err="1">
                <a:solidFill>
                  <a:srgbClr val="7030A0"/>
                </a:solidFill>
              </a:rPr>
              <a:t>צרידה</a:t>
            </a:r>
            <a:r>
              <a:rPr lang="he-IL" sz="1500" b="1" dirty="0">
                <a:solidFill>
                  <a:srgbClr val="7030A0"/>
                </a:solidFill>
              </a:rPr>
              <a:t> ויוסי בן יוחנן איש ירושלים </a:t>
            </a:r>
            <a:r>
              <a:rPr lang="he-IL" sz="1500" b="1" dirty="0">
                <a:solidFill>
                  <a:srgbClr val="FF0000"/>
                </a:solidFill>
              </a:rPr>
              <a:t>גזרו טומא' על ארץ העמים ועל כלי זכוכית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00" dirty="0"/>
              <a:t>והא רבנן </a:t>
            </a:r>
            <a:r>
              <a:rPr lang="he-IL" sz="1500" dirty="0" err="1"/>
              <a:t>דשמנים</a:t>
            </a:r>
            <a:r>
              <a:rPr lang="he-IL" sz="1500" dirty="0"/>
              <a:t> שנה גזור,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דאמר</a:t>
            </a:r>
            <a:r>
              <a:rPr lang="he-IL" sz="1500" dirty="0"/>
              <a:t> רב כהנא: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כשחלה ר' ישמעאל בר' יוסי -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שלחו לו: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ר', אמור לנו ב' וג' דברים שאמרת (לנו) משום אביך.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שלח להם: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כך אמר אבא: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ק"פ שנה עד שלא חרב הבית - פשטה מלכות הרשעה על ישראל.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</a:t>
            </a:r>
            <a:r>
              <a:rPr lang="he-IL" sz="1500" b="1" dirty="0">
                <a:solidFill>
                  <a:srgbClr val="7030A0"/>
                </a:solidFill>
              </a:rPr>
              <a:t>פ' שנה </a:t>
            </a:r>
            <a:r>
              <a:rPr lang="he-IL" sz="1500" dirty="0"/>
              <a:t>עד שלא חרב הבית - </a:t>
            </a:r>
            <a:r>
              <a:rPr lang="he-IL" sz="1500" b="1" dirty="0">
                <a:solidFill>
                  <a:srgbClr val="FF0000"/>
                </a:solidFill>
              </a:rPr>
              <a:t>גזרו טומאה על ארץ העמים ועל כלי זכוכית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מ' שנה עד שלא חרב הבית - גלתה לה סנהדרין וישבה לה בחנויות.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למאי </a:t>
            </a:r>
            <a:r>
              <a:rPr lang="he-IL" sz="1500" dirty="0" err="1"/>
              <a:t>הילכתא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</a:t>
            </a:r>
            <a:r>
              <a:rPr lang="he-IL" sz="1500" dirty="0" err="1"/>
              <a:t>א"ר</a:t>
            </a:r>
            <a:r>
              <a:rPr lang="he-IL" sz="1500" dirty="0"/>
              <a:t> יצחק בר </a:t>
            </a:r>
            <a:r>
              <a:rPr lang="he-IL" sz="1500" dirty="0" err="1"/>
              <a:t>אבדימי</a:t>
            </a:r>
            <a:r>
              <a:rPr lang="he-IL" sz="1500" dirty="0"/>
              <a:t>: לומר שלא דנו דיני קנסות.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דיני קנסות ס"ד?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                                       אלא אימא: שלא דנו דיני נפשות.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וכי </a:t>
            </a:r>
            <a:r>
              <a:rPr lang="he-IL" sz="1500" dirty="0" err="1"/>
              <a:t>תימא</a:t>
            </a:r>
            <a:r>
              <a:rPr lang="he-IL" sz="1500" dirty="0"/>
              <a:t> </a:t>
            </a:r>
            <a:r>
              <a:rPr lang="he-IL" sz="1500" dirty="0" err="1"/>
              <a:t>בפ</a:t>
            </a:r>
            <a:r>
              <a:rPr lang="he-IL" sz="1500" dirty="0"/>
              <a:t>' שנה נמי אינהו הוו,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והתניא: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הלל ושמעון גמליאל ושמעון - נהגו נשיאותן (לפני) הבית מאה שנה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ואילו יוסי בן </a:t>
            </a:r>
            <a:r>
              <a:rPr lang="he-IL" sz="1500" dirty="0" err="1"/>
              <a:t>יועזר</a:t>
            </a:r>
            <a:r>
              <a:rPr lang="he-IL" sz="1500" dirty="0"/>
              <a:t> איש </a:t>
            </a:r>
            <a:r>
              <a:rPr lang="he-IL" sz="1500" dirty="0" err="1"/>
              <a:t>צרידה</a:t>
            </a:r>
            <a:r>
              <a:rPr lang="he-IL" sz="1500" dirty="0"/>
              <a:t> ויוסי בן יוחנן הוו קדמי </a:t>
            </a:r>
            <a:r>
              <a:rPr lang="he-IL" sz="1500" dirty="0" err="1"/>
              <a:t>טובא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>אלא אתו אינהו גזור </a:t>
            </a:r>
            <a:r>
              <a:rPr lang="he-IL" sz="1500" dirty="0" err="1"/>
              <a:t>אגושא</a:t>
            </a:r>
            <a:r>
              <a:rPr lang="he-IL" sz="1500" dirty="0"/>
              <a:t> לשרוף </a:t>
            </a:r>
            <a:r>
              <a:rPr lang="he-IL" sz="1500" dirty="0" err="1"/>
              <a:t>ואאוירא</a:t>
            </a:r>
            <a:r>
              <a:rPr lang="he-IL" sz="1500" dirty="0"/>
              <a:t> ולא כלום,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ואתו רבנן דפ' שנה גזור </a:t>
            </a:r>
            <a:r>
              <a:rPr lang="he-IL" sz="1500" dirty="0" err="1"/>
              <a:t>אאוירא</a:t>
            </a:r>
            <a:r>
              <a:rPr lang="he-IL" sz="1500" dirty="0"/>
              <a:t> לתלות.</a:t>
            </a:r>
          </a:p>
          <a:p>
            <a:pPr>
              <a:lnSpc>
                <a:spcPct val="120000"/>
              </a:lnSpc>
            </a:pP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8A6579D-5CA4-46E7-B562-110FD1319AA4}"/>
              </a:ext>
            </a:extLst>
          </p:cNvPr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graphicFrame>
        <p:nvGraphicFramePr>
          <p:cNvPr id="5" name="טבלה 3">
            <a:extLst>
              <a:ext uri="{FF2B5EF4-FFF2-40B4-BE49-F238E27FC236}">
                <a16:creationId xmlns:a16="http://schemas.microsoft.com/office/drawing/2014/main" id="{B02A3B62-40CA-49FD-B630-58F90A30F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97542"/>
              </p:ext>
            </p:extLst>
          </p:nvPr>
        </p:nvGraphicFramePr>
        <p:xfrm>
          <a:off x="220887" y="5657391"/>
          <a:ext cx="3672408" cy="10119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2263">
                  <a:extLst>
                    <a:ext uri="{9D8B030D-6E8A-4147-A177-3AD203B41FA5}">
                      <a16:colId xmlns:a16="http://schemas.microsoft.com/office/drawing/2014/main" val="790052203"/>
                    </a:ext>
                  </a:extLst>
                </a:gridCol>
                <a:gridCol w="966949">
                  <a:extLst>
                    <a:ext uri="{9D8B030D-6E8A-4147-A177-3AD203B41FA5}">
                      <a16:colId xmlns:a16="http://schemas.microsoft.com/office/drawing/2014/main" val="438678544"/>
                    </a:ext>
                  </a:extLst>
                </a:gridCol>
                <a:gridCol w="943196">
                  <a:extLst>
                    <a:ext uri="{9D8B030D-6E8A-4147-A177-3AD203B41FA5}">
                      <a16:colId xmlns:a16="http://schemas.microsoft.com/office/drawing/2014/main" val="209388823"/>
                    </a:ext>
                  </a:extLst>
                </a:gridCol>
              </a:tblGrid>
              <a:tr h="335298">
                <a:tc>
                  <a:txBody>
                    <a:bodyPr/>
                    <a:lstStyle/>
                    <a:p>
                      <a:pPr algn="ctr" rtl="1"/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גושא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>
                          <a:solidFill>
                            <a:schemeClr val="tx1"/>
                          </a:solidFill>
                        </a:rPr>
                        <a:t>אוירא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77435"/>
                  </a:ext>
                </a:extLst>
              </a:tr>
              <a:tr h="335298">
                <a:tc>
                  <a:txBody>
                    <a:bodyPr/>
                    <a:lstStyle/>
                    <a:p>
                      <a:pPr algn="r" rtl="1"/>
                      <a:r>
                        <a:rPr lang="he-IL" sz="1200" b="1" dirty="0">
                          <a:solidFill>
                            <a:srgbClr val="7030A0"/>
                          </a:solidFill>
                        </a:rPr>
                        <a:t>יוסי בן </a:t>
                      </a:r>
                      <a:r>
                        <a:rPr lang="he-IL" sz="1200" b="1" dirty="0" err="1">
                          <a:solidFill>
                            <a:srgbClr val="7030A0"/>
                          </a:solidFill>
                        </a:rPr>
                        <a:t>יועזר</a:t>
                      </a:r>
                      <a:r>
                        <a:rPr lang="he-IL" sz="1200" b="1" dirty="0">
                          <a:solidFill>
                            <a:srgbClr val="7030A0"/>
                          </a:solidFill>
                        </a:rPr>
                        <a:t> ויוסי בן יוחנן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לשרוף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לא כלום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6802"/>
                  </a:ext>
                </a:extLst>
              </a:tr>
              <a:tr h="341373">
                <a:tc>
                  <a:txBody>
                    <a:bodyPr/>
                    <a:lstStyle/>
                    <a:p>
                      <a:pPr algn="r" rtl="1"/>
                      <a:r>
                        <a:rPr lang="he-IL" sz="1200" b="1" dirty="0">
                          <a:solidFill>
                            <a:srgbClr val="7030A0"/>
                          </a:solidFill>
                        </a:rPr>
                        <a:t>רבנן </a:t>
                      </a:r>
                      <a:r>
                        <a:rPr lang="he-IL" sz="1200" b="1" dirty="0" err="1">
                          <a:solidFill>
                            <a:srgbClr val="7030A0"/>
                          </a:solidFill>
                        </a:rPr>
                        <a:t>דשמנים</a:t>
                      </a:r>
                      <a:r>
                        <a:rPr lang="he-IL" sz="1200" b="1" dirty="0">
                          <a:solidFill>
                            <a:srgbClr val="7030A0"/>
                          </a:solidFill>
                        </a:rPr>
                        <a:t> שנה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(לשרוף)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גזור לתלות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648892"/>
                  </a:ext>
                </a:extLst>
              </a:tr>
            </a:tbl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39CD1085-73CC-466D-A741-9EEF640C2FCA}"/>
              </a:ext>
            </a:extLst>
          </p:cNvPr>
          <p:cNvSpPr txBox="1"/>
          <p:nvPr/>
        </p:nvSpPr>
        <p:spPr>
          <a:xfrm>
            <a:off x="3566528" y="5657391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8E9AE4D-BE9F-4621-9B24-D9CA13ACF9D6}"/>
              </a:ext>
            </a:extLst>
          </p:cNvPr>
          <p:cNvSpPr txBox="1"/>
          <p:nvPr/>
        </p:nvSpPr>
        <p:spPr>
          <a:xfrm>
            <a:off x="8892480" y="6143800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00D145F-7730-49BB-8A43-85FA363D7969}"/>
              </a:ext>
            </a:extLst>
          </p:cNvPr>
          <p:cNvSpPr txBox="1"/>
          <p:nvPr/>
        </p:nvSpPr>
        <p:spPr>
          <a:xfrm>
            <a:off x="8869767" y="564702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6690469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18010</TotalTime>
  <Words>2140</Words>
  <Application>Microsoft Office PowerPoint</Application>
  <PresentationFormat>‫הצגה על המסך (4:3)</PresentationFormat>
  <Paragraphs>445</Paragraphs>
  <Slides>14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2034</cp:revision>
  <dcterms:created xsi:type="dcterms:W3CDTF">2015-01-28T10:22:53Z</dcterms:created>
  <dcterms:modified xsi:type="dcterms:W3CDTF">2020-03-21T20:21:48Z</dcterms:modified>
</cp:coreProperties>
</file>