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sldIdLst>
    <p:sldId id="276" r:id="rId2"/>
    <p:sldId id="512" r:id="rId3"/>
    <p:sldId id="492" r:id="rId4"/>
    <p:sldId id="513" r:id="rId5"/>
    <p:sldId id="504" r:id="rId6"/>
    <p:sldId id="505" r:id="rId7"/>
    <p:sldId id="514" r:id="rId8"/>
    <p:sldId id="516" r:id="rId9"/>
    <p:sldId id="517" r:id="rId10"/>
    <p:sldId id="518" r:id="rId11"/>
    <p:sldId id="515" r:id="rId12"/>
    <p:sldId id="506" r:id="rId13"/>
    <p:sldId id="507" r:id="rId14"/>
    <p:sldId id="510" r:id="rId15"/>
    <p:sldId id="511" r:id="rId16"/>
    <p:sldId id="508" r:id="rId17"/>
    <p:sldId id="509" r:id="rId18"/>
    <p:sldId id="475" r:id="rId19"/>
    <p:sldId id="274" r:id="rId2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5250" autoAdjust="0"/>
  </p:normalViewPr>
  <p:slideViewPr>
    <p:cSldViewPr>
      <p:cViewPr varScale="1">
        <p:scale>
          <a:sx n="82" d="100"/>
          <a:sy n="82" d="100"/>
        </p:scale>
        <p:origin x="150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כ"ח/אדר/תש"ף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1987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3215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77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20903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40539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75719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60723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9971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1803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4698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2335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1061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3351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2593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9791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0014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כ"ח/אדר/תש"ף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כ"ח/אדר/תש"ף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כ"ח/אדר/תש"ף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כ"ח/אדר/תש"ף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כ"ח/אדר/תש"ף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כ"ח/אדר/תש"ף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כ"ח/אדר/תש"ף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כ"ח/אדר/תש"ף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כ"ח/אדר/תש"ף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כ"ח/אדר/תש"ף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כ"ח/אדר/תש"ף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כ"ח/אדר/תש"ף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82828"/>
            <a:ext cx="842493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הבאים ל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יום שלישי כ"ח באדר ה'תש"פ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השיעור יתחיל בשעה 21:30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שבת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יז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(משנה) - 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יט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2)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C9BA7EB0-556F-4392-AC77-3CA01D9AF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611560" y="-27384"/>
            <a:ext cx="8136904" cy="50177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ת"ר: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פותקין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מים לגינה ע"ש עם חשיכה, ומתמלאת והולכת כל היום כולו.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ומניחין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מוגמר תחת הכלים (ע"ש),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ומתגמרין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והולכין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כל היום כולו.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ומניחין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גפרית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תחת הכלים (ע"ש עם חשיכה),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ומתגפרין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והולכין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כל השבת כולה.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ומניחין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קילור ע"ג העין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ואיספלנית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על גבי מכה (ע"ש עם חשיכה), ומתרפאת והולכת כל היום כולו.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אבל אין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נותנין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חטין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לתוך הריחים של מים אלא בכדי שיטחנו מבעוד יום.</a:t>
            </a:r>
          </a:p>
          <a:p>
            <a:pPr>
              <a:lnSpc>
                <a:spcPct val="120000"/>
              </a:lnSpc>
            </a:pPr>
            <a:endParaRPr lang="he-IL" sz="850" dirty="0"/>
          </a:p>
          <a:p>
            <a:pPr>
              <a:lnSpc>
                <a:spcPct val="120000"/>
              </a:lnSpc>
            </a:pPr>
            <a:r>
              <a:rPr lang="he-IL" sz="1500" dirty="0"/>
              <a:t>מאי טעמא?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אמר רבה: מפני שמשמעת קול. </a:t>
            </a:r>
          </a:p>
          <a:p>
            <a:pPr>
              <a:lnSpc>
                <a:spcPct val="120000"/>
              </a:lnSpc>
            </a:pPr>
            <a:endParaRPr lang="he-IL" sz="850" dirty="0"/>
          </a:p>
          <a:p>
            <a:pPr>
              <a:lnSpc>
                <a:spcPct val="120000"/>
              </a:lnSpc>
            </a:pPr>
            <a:r>
              <a:rPr lang="he-IL" sz="1500" dirty="0"/>
              <a:t>א"ל רב יוסף: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ולימא</a:t>
            </a:r>
            <a:r>
              <a:rPr lang="he-IL" sz="1500" dirty="0"/>
              <a:t> מר משום שביתת כלים, </a:t>
            </a:r>
            <a:r>
              <a:rPr lang="he-IL" sz="1500" dirty="0" err="1"/>
              <a:t>דתניא</a:t>
            </a:r>
            <a:r>
              <a:rPr lang="he-IL" sz="1500" dirty="0"/>
              <a:t>: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"וּבְכֹל אֲשֶׁר אָמַרְתִּי אֲלֵיכֶם תִּשָּׁמֵרוּ" - לרבות שביתת כלים. </a:t>
            </a:r>
          </a:p>
          <a:p>
            <a:pPr>
              <a:lnSpc>
                <a:spcPct val="120000"/>
              </a:lnSpc>
            </a:pPr>
            <a:endParaRPr lang="he-IL" sz="850" dirty="0"/>
          </a:p>
          <a:p>
            <a:pPr>
              <a:lnSpc>
                <a:spcPct val="120000"/>
              </a:lnSpc>
            </a:pPr>
            <a:r>
              <a:rPr lang="he-IL" sz="1500" dirty="0"/>
              <a:t>אלא אמר רב יוסף: משום שביתת כלים. </a:t>
            </a:r>
          </a:p>
          <a:p>
            <a:pPr>
              <a:lnSpc>
                <a:spcPct val="120000"/>
              </a:lnSpc>
            </a:pPr>
            <a:endParaRPr lang="he-IL" sz="85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והשתא</a:t>
            </a:r>
            <a:r>
              <a:rPr lang="he-IL" sz="1500" dirty="0"/>
              <a:t> </a:t>
            </a:r>
            <a:r>
              <a:rPr lang="he-IL" sz="1500" dirty="0" err="1"/>
              <a:t>דאמרת</a:t>
            </a:r>
            <a:r>
              <a:rPr lang="he-IL" sz="1500" dirty="0"/>
              <a:t> </a:t>
            </a:r>
            <a:r>
              <a:rPr lang="he-IL" sz="1500" dirty="0" err="1"/>
              <a:t>לב"ה</a:t>
            </a:r>
            <a:r>
              <a:rPr lang="he-IL" sz="1500" dirty="0"/>
              <a:t> </a:t>
            </a:r>
            <a:r>
              <a:rPr lang="he-IL" sz="1500" dirty="0" err="1"/>
              <a:t>אית</a:t>
            </a:r>
            <a:r>
              <a:rPr lang="he-IL" sz="1500" dirty="0"/>
              <a:t> להו שביתת כלים דאורייתא,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גפרית</a:t>
            </a:r>
            <a:r>
              <a:rPr lang="he-IL" sz="1500" dirty="0"/>
              <a:t> ומוגמר מאי טעמא שרו? - משום דלא </a:t>
            </a:r>
            <a:r>
              <a:rPr lang="he-IL" sz="1500" dirty="0" err="1"/>
              <a:t>קעביד</a:t>
            </a:r>
            <a:r>
              <a:rPr lang="he-IL" sz="1500" dirty="0"/>
              <a:t> מעשה.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אונין</a:t>
            </a:r>
            <a:r>
              <a:rPr lang="he-IL" sz="1500" dirty="0"/>
              <a:t> של פשתן מאי טעמא שרו? - משום דלא עביד מעשה ומינח </a:t>
            </a:r>
            <a:r>
              <a:rPr lang="he-IL" sz="1500" dirty="0" err="1"/>
              <a:t>נייחא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מצודת חיה ועוף ודגים </a:t>
            </a:r>
            <a:r>
              <a:rPr lang="he-IL" sz="1500" dirty="0" err="1"/>
              <a:t>דקא</a:t>
            </a:r>
            <a:r>
              <a:rPr lang="he-IL" sz="1500" dirty="0"/>
              <a:t> עביד מעשה מאי טעמא שרו? - התם נמי בלחי </a:t>
            </a:r>
            <a:r>
              <a:rPr lang="he-IL" sz="1500" dirty="0" err="1"/>
              <a:t>וקוקרי</a:t>
            </a:r>
            <a:r>
              <a:rPr lang="he-IL" sz="1500" dirty="0"/>
              <a:t> דלא </a:t>
            </a:r>
            <a:r>
              <a:rPr lang="he-IL" sz="1500" dirty="0" err="1"/>
              <a:t>קעביד</a:t>
            </a:r>
            <a:r>
              <a:rPr lang="he-IL" sz="1500" dirty="0"/>
              <a:t> מעשה.</a:t>
            </a:r>
          </a:p>
          <a:p>
            <a:pPr>
              <a:lnSpc>
                <a:spcPct val="120000"/>
              </a:lnSpc>
            </a:pPr>
            <a:endParaRPr lang="he-IL" sz="850" dirty="0"/>
          </a:p>
        </p:txBody>
      </p:sp>
    </p:spTree>
    <p:extLst>
      <p:ext uri="{BB962C8B-B14F-4D97-AF65-F5344CB8AC3E}">
        <p14:creationId xmlns:p14="http://schemas.microsoft.com/office/powerpoint/2010/main" val="394728032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80529" y="35330"/>
            <a:ext cx="31147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C9BA7EB0-556F-4392-AC77-3CA01D9AF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1115616" y="-27384"/>
            <a:ext cx="7632848" cy="68810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ת"ר: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פותקין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מים לגינה ע"ש עם חשיכה, ומתמלאת והולכת כל היום כולו.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ומניחין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מוגמר תחת הכלים (ע"ש),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ומתגמרין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והולכין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כל היום כולו.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ומניחין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גפרית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תחת הכלים (ע"ש עם חשיכה),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ומתגפרין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והולכין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כל השבת כולה.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ומניחין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קילור ע"ג העין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ואיספלנית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על גבי מכה (ע"ש עם חשיכה), ומתרפאת והולכת כל היום כולו.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אבל אין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נותנין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חטין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לתוך הריחים של מים אלא בכדי שיטחנו מבעוד יום.</a:t>
            </a:r>
          </a:p>
          <a:p>
            <a:pPr>
              <a:lnSpc>
                <a:spcPct val="120000"/>
              </a:lnSpc>
            </a:pPr>
            <a:endParaRPr lang="he-IL" sz="850" dirty="0"/>
          </a:p>
          <a:p>
            <a:pPr>
              <a:lnSpc>
                <a:spcPct val="120000"/>
              </a:lnSpc>
            </a:pPr>
            <a:r>
              <a:rPr lang="he-IL" sz="1500" dirty="0"/>
              <a:t>מאי טעמא?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אמר רבה: מפני שמשמעת קול. </a:t>
            </a:r>
          </a:p>
          <a:p>
            <a:pPr>
              <a:lnSpc>
                <a:spcPct val="120000"/>
              </a:lnSpc>
            </a:pPr>
            <a:endParaRPr lang="he-IL" sz="850" dirty="0"/>
          </a:p>
          <a:p>
            <a:pPr>
              <a:lnSpc>
                <a:spcPct val="120000"/>
              </a:lnSpc>
            </a:pPr>
            <a:r>
              <a:rPr lang="he-IL" sz="1500" dirty="0"/>
              <a:t>א"ל רב יוסף: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ולימא</a:t>
            </a:r>
            <a:r>
              <a:rPr lang="he-IL" sz="1500" dirty="0"/>
              <a:t> מר משום שביתת כלים, </a:t>
            </a:r>
            <a:r>
              <a:rPr lang="he-IL" sz="1500" dirty="0" err="1"/>
              <a:t>דתניא</a:t>
            </a:r>
            <a:r>
              <a:rPr lang="he-IL" sz="1500" dirty="0"/>
              <a:t>: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"וּבְכֹל אֲשֶׁר אָמַרְתִּי אֲלֵיכֶם תִּשָּׁמֵרוּ" - לרבות שביתת כלים. </a:t>
            </a:r>
          </a:p>
          <a:p>
            <a:pPr>
              <a:lnSpc>
                <a:spcPct val="120000"/>
              </a:lnSpc>
            </a:pPr>
            <a:endParaRPr lang="he-IL" sz="850" dirty="0"/>
          </a:p>
          <a:p>
            <a:pPr>
              <a:lnSpc>
                <a:spcPct val="120000"/>
              </a:lnSpc>
            </a:pPr>
            <a:r>
              <a:rPr lang="he-IL" sz="1500" dirty="0"/>
              <a:t>אלא אמר רב יוסף: משום שביתת כלים. </a:t>
            </a:r>
          </a:p>
          <a:p>
            <a:pPr>
              <a:lnSpc>
                <a:spcPct val="120000"/>
              </a:lnSpc>
            </a:pPr>
            <a:endParaRPr lang="he-IL" sz="85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והשתא</a:t>
            </a:r>
            <a:r>
              <a:rPr lang="he-IL" sz="1500" dirty="0"/>
              <a:t> </a:t>
            </a:r>
            <a:r>
              <a:rPr lang="he-IL" sz="1500" dirty="0" err="1"/>
              <a:t>דאמרת</a:t>
            </a:r>
            <a:r>
              <a:rPr lang="he-IL" sz="1500" dirty="0"/>
              <a:t> </a:t>
            </a:r>
            <a:r>
              <a:rPr lang="he-IL" sz="1500" dirty="0" err="1"/>
              <a:t>לב"ה</a:t>
            </a:r>
            <a:r>
              <a:rPr lang="he-IL" sz="1500" dirty="0"/>
              <a:t> </a:t>
            </a:r>
            <a:r>
              <a:rPr lang="he-IL" sz="1500" dirty="0" err="1"/>
              <a:t>אית</a:t>
            </a:r>
            <a:r>
              <a:rPr lang="he-IL" sz="1500" dirty="0"/>
              <a:t> להו שביתת כלים דאורייתא,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גפרית</a:t>
            </a:r>
            <a:r>
              <a:rPr lang="he-IL" sz="1500" dirty="0"/>
              <a:t> ומוגמר מאי טעמא שרו? - משום דלא </a:t>
            </a:r>
            <a:r>
              <a:rPr lang="he-IL" sz="1500" dirty="0" err="1"/>
              <a:t>קעביד</a:t>
            </a:r>
            <a:r>
              <a:rPr lang="he-IL" sz="1500" dirty="0"/>
              <a:t> מעשה.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אונין</a:t>
            </a:r>
            <a:r>
              <a:rPr lang="he-IL" sz="1500" dirty="0"/>
              <a:t> של פשתן מאי טעמא שרו? - משום דלא עביד מעשה ומינח </a:t>
            </a:r>
            <a:r>
              <a:rPr lang="he-IL" sz="1500" dirty="0" err="1"/>
              <a:t>נייחא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מצודת חיה ועוף ודגים </a:t>
            </a:r>
            <a:r>
              <a:rPr lang="he-IL" sz="1500" dirty="0" err="1"/>
              <a:t>דקא</a:t>
            </a:r>
            <a:r>
              <a:rPr lang="he-IL" sz="1500" dirty="0"/>
              <a:t> עביד מעשה מאי טעמא שרו? - התם נמי בלחי </a:t>
            </a:r>
            <a:r>
              <a:rPr lang="he-IL" sz="1500" dirty="0" err="1"/>
              <a:t>וקוקרי</a:t>
            </a:r>
            <a:r>
              <a:rPr lang="he-IL" sz="1500" dirty="0"/>
              <a:t> דלא </a:t>
            </a:r>
            <a:r>
              <a:rPr lang="he-IL" sz="1500" dirty="0" err="1"/>
              <a:t>קעביד</a:t>
            </a:r>
            <a:r>
              <a:rPr lang="he-IL" sz="1500" dirty="0"/>
              <a:t> מעשה.</a:t>
            </a:r>
          </a:p>
          <a:p>
            <a:pPr>
              <a:lnSpc>
                <a:spcPct val="120000"/>
              </a:lnSpc>
            </a:pPr>
            <a:endParaRPr lang="he-IL" sz="85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והשתא</a:t>
            </a:r>
            <a:r>
              <a:rPr lang="he-IL" sz="1500" dirty="0"/>
              <a:t> </a:t>
            </a:r>
            <a:r>
              <a:rPr lang="he-IL" sz="1500" dirty="0" err="1"/>
              <a:t>דאמר</a:t>
            </a:r>
            <a:r>
              <a:rPr lang="he-IL" sz="1500" dirty="0"/>
              <a:t> רב </a:t>
            </a:r>
            <a:r>
              <a:rPr lang="he-IL" sz="1500" dirty="0" err="1"/>
              <a:t>אושעיא</a:t>
            </a:r>
            <a:r>
              <a:rPr lang="he-IL" sz="1500" dirty="0"/>
              <a:t> אמר רב אסי: מאן תנא שביתת כלים דאורייתא ב"ש היא ולא בית הלל -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לב"ש - בין </a:t>
            </a:r>
            <a:r>
              <a:rPr lang="he-IL" sz="1500" dirty="0" err="1"/>
              <a:t>קעביד</a:t>
            </a:r>
            <a:r>
              <a:rPr lang="he-IL" sz="1500" dirty="0"/>
              <a:t> מעשה בין דלא </a:t>
            </a:r>
            <a:r>
              <a:rPr lang="he-IL" sz="1500" dirty="0" err="1"/>
              <a:t>קעביד</a:t>
            </a:r>
            <a:r>
              <a:rPr lang="he-IL" sz="1500" dirty="0"/>
              <a:t> מעשה אסור,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לבית הלל - אע"ג </a:t>
            </a:r>
            <a:r>
              <a:rPr lang="he-IL" sz="1500" dirty="0" err="1"/>
              <a:t>דקעביד</a:t>
            </a:r>
            <a:r>
              <a:rPr lang="he-IL" sz="1500" dirty="0"/>
              <a:t> מעשה שרי.</a:t>
            </a:r>
          </a:p>
          <a:p>
            <a:pPr>
              <a:lnSpc>
                <a:spcPct val="120000"/>
              </a:lnSpc>
            </a:pPr>
            <a:endParaRPr lang="he-IL" sz="85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והשתא</a:t>
            </a:r>
            <a:r>
              <a:rPr lang="he-IL" sz="1500" dirty="0"/>
              <a:t> </a:t>
            </a:r>
            <a:r>
              <a:rPr lang="he-IL" sz="1500" dirty="0" err="1"/>
              <a:t>דאמרת</a:t>
            </a:r>
            <a:r>
              <a:rPr lang="he-IL" sz="1500" dirty="0"/>
              <a:t> </a:t>
            </a:r>
            <a:r>
              <a:rPr lang="he-IL" sz="1500" dirty="0" err="1"/>
              <a:t>דלב"ש</a:t>
            </a:r>
            <a:r>
              <a:rPr lang="he-IL" sz="1500" dirty="0"/>
              <a:t> אע"ג דלא עביד מעשה אסור,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אי הכי מוגמר </a:t>
            </a:r>
            <a:r>
              <a:rPr lang="he-IL" sz="1500" dirty="0" err="1"/>
              <a:t>וגפרית</a:t>
            </a:r>
            <a:r>
              <a:rPr lang="he-IL" sz="1500" dirty="0"/>
              <a:t> מ"ט שרו ב"ש? - התם מנח </a:t>
            </a:r>
            <a:r>
              <a:rPr lang="he-IL" sz="1500" dirty="0" err="1"/>
              <a:t>אארעא</a:t>
            </a:r>
            <a:r>
              <a:rPr lang="he-IL" sz="1500" dirty="0"/>
              <a:t>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גיגית ונר וקדרה ושפוד מ"ט שרו ב"ש? - </a:t>
            </a:r>
            <a:r>
              <a:rPr lang="he-IL" sz="1500" dirty="0" err="1"/>
              <a:t>דמפקר</a:t>
            </a:r>
            <a:r>
              <a:rPr lang="he-IL" sz="1500" dirty="0"/>
              <a:t> להו </a:t>
            </a:r>
            <a:r>
              <a:rPr lang="he-IL" sz="1500" dirty="0" err="1"/>
              <a:t>אפקורי</a:t>
            </a:r>
            <a:r>
              <a:rPr lang="he-IL" sz="150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F91F4D-A7FF-4BD4-8017-067575C21C81}"/>
              </a:ext>
            </a:extLst>
          </p:cNvPr>
          <p:cNvSpPr txBox="1"/>
          <p:nvPr/>
        </p:nvSpPr>
        <p:spPr>
          <a:xfrm>
            <a:off x="8483145" y="6200568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ע"ב</a:t>
            </a: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39F0504A-03A7-4352-ABFF-26E62727602B}"/>
              </a:ext>
            </a:extLst>
          </p:cNvPr>
          <p:cNvSpPr txBox="1"/>
          <p:nvPr/>
        </p:nvSpPr>
        <p:spPr>
          <a:xfrm>
            <a:off x="8776457" y="1807500"/>
            <a:ext cx="310745" cy="34317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2100" dirty="0"/>
          </a:p>
          <a:p>
            <a:endParaRPr lang="he-IL" sz="1600" dirty="0"/>
          </a:p>
          <a:p>
            <a:endParaRPr lang="he-IL" sz="1400" dirty="0"/>
          </a:p>
          <a:p>
            <a:r>
              <a:rPr lang="he-IL" sz="1400" dirty="0"/>
              <a:t>②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2500" dirty="0"/>
          </a:p>
          <a:p>
            <a:endParaRPr lang="he-IL" sz="1400" dirty="0"/>
          </a:p>
          <a:p>
            <a:endParaRPr lang="he-IL" sz="1600" dirty="0"/>
          </a:p>
          <a:p>
            <a:endParaRPr lang="he-IL" sz="1400" dirty="0"/>
          </a:p>
          <a:p>
            <a:r>
              <a:rPr lang="he-IL" sz="1400" dirty="0"/>
              <a:t>③</a:t>
            </a:r>
          </a:p>
        </p:txBody>
      </p:sp>
    </p:spTree>
    <p:extLst>
      <p:ext uri="{BB962C8B-B14F-4D97-AF65-F5344CB8AC3E}">
        <p14:creationId xmlns:p14="http://schemas.microsoft.com/office/powerpoint/2010/main" val="25989847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C9BA7EB0-556F-4392-AC77-3CA01D9AF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2915816" y="188640"/>
            <a:ext cx="5923318" cy="63085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מאן תנא להא </a:t>
            </a:r>
            <a:r>
              <a:rPr lang="he-IL" sz="1500" dirty="0" err="1"/>
              <a:t>דת"ר</a:t>
            </a:r>
            <a:r>
              <a:rPr lang="he-IL" sz="1500" dirty="0"/>
              <a:t>: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לא תמלא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אשה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קדרה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עססיות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ותורמסין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ותניח לתוך התנור ע"ש עם חשכה,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ואם נתנן - למוצאי שבת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אסורין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בכדי שיעשו.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כיוצא בו: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לא ימלא נחתום חבית של מים ויניח לתוך התנור ע"ש עם חשכה,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ואם עשה כן - למוצאי שבת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אסורין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בכדי שיעשו.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לימא</a:t>
            </a:r>
            <a:r>
              <a:rPr lang="he-IL" sz="1500" dirty="0"/>
              <a:t> ב"ש היא ולא ב"ה?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אפילו </a:t>
            </a:r>
            <a:r>
              <a:rPr lang="he-IL" sz="1500" dirty="0" err="1"/>
              <a:t>תימא</a:t>
            </a:r>
            <a:r>
              <a:rPr lang="he-IL" sz="1500" dirty="0"/>
              <a:t> ב"ה, גזירה שמא יחתה בגחלים.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500" dirty="0"/>
              <a:t>      א"ה מוגמר </a:t>
            </a:r>
            <a:r>
              <a:rPr lang="he-IL" sz="1500" dirty="0" err="1"/>
              <a:t>וגפרית</a:t>
            </a:r>
            <a:r>
              <a:rPr lang="he-IL" sz="1500" dirty="0"/>
              <a:t> נמי לגזור!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התם לא מחתי להו, דאי מחתי סליק בהו </a:t>
            </a:r>
            <a:r>
              <a:rPr lang="he-IL" sz="1500" dirty="0" err="1"/>
              <a:t>קוטרא</a:t>
            </a:r>
            <a:r>
              <a:rPr lang="he-IL" sz="1500" dirty="0"/>
              <a:t> וקשי להו.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</a:t>
            </a:r>
            <a:r>
              <a:rPr lang="he-IL" sz="1500" dirty="0" err="1"/>
              <a:t>אונין</a:t>
            </a:r>
            <a:r>
              <a:rPr lang="he-IL" sz="1500" dirty="0"/>
              <a:t> של פשתן נמי </a:t>
            </a:r>
            <a:r>
              <a:rPr lang="he-IL" sz="1500" dirty="0" err="1"/>
              <a:t>ליגזור</a:t>
            </a:r>
            <a:r>
              <a:rPr lang="he-IL" sz="1500" dirty="0"/>
              <a:t>!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התם כיון </a:t>
            </a:r>
            <a:r>
              <a:rPr lang="he-IL" sz="1500" dirty="0" err="1"/>
              <a:t>דקשי</a:t>
            </a:r>
            <a:r>
              <a:rPr lang="he-IL" sz="1500" dirty="0"/>
              <a:t> להו </a:t>
            </a:r>
            <a:r>
              <a:rPr lang="he-IL" sz="1500" dirty="0" err="1"/>
              <a:t>זיקא</a:t>
            </a:r>
            <a:r>
              <a:rPr lang="he-IL" sz="1500" dirty="0"/>
              <a:t> לא מגלו ליה.</a:t>
            </a:r>
          </a:p>
          <a:p>
            <a:pPr>
              <a:lnSpc>
                <a:spcPct val="120000"/>
              </a:lnSpc>
            </a:pP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500" dirty="0"/>
              <a:t>      צמר ליורה </a:t>
            </a:r>
            <a:r>
              <a:rPr lang="he-IL" sz="1500" dirty="0" err="1"/>
              <a:t>ליגזור</a:t>
            </a:r>
            <a:r>
              <a:rPr lang="he-IL" sz="1500" dirty="0"/>
              <a:t>!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אמר שמואל: ביורה עקורה.</a:t>
            </a:r>
          </a:p>
          <a:p>
            <a:pPr>
              <a:lnSpc>
                <a:spcPct val="120000"/>
              </a:lnSpc>
            </a:pPr>
            <a:endParaRPr lang="he-IL" sz="1500" dirty="0"/>
          </a:p>
          <a:p>
            <a:pPr>
              <a:lnSpc>
                <a:spcPct val="120000"/>
              </a:lnSpc>
            </a:pPr>
            <a:r>
              <a:rPr lang="he-IL" sz="1500" dirty="0"/>
              <a:t>            וניחוש שמא מגיס בה!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בעקורה </a:t>
            </a:r>
            <a:r>
              <a:rPr lang="he-IL" sz="1500" dirty="0" err="1"/>
              <a:t>וטוחה</a:t>
            </a:r>
            <a:r>
              <a:rPr lang="he-IL" sz="1500" dirty="0"/>
              <a:t>.</a:t>
            </a:r>
          </a:p>
        </p:txBody>
      </p:sp>
      <p:sp>
        <p:nvSpPr>
          <p:cNvPr id="9" name="הסבר מלבני מעוגל 6">
            <a:extLst>
              <a:ext uri="{FF2B5EF4-FFF2-40B4-BE49-F238E27FC236}">
                <a16:creationId xmlns:a16="http://schemas.microsoft.com/office/drawing/2014/main" id="{168E7B67-25E0-4E3A-9208-05EBD60D548E}"/>
              </a:ext>
            </a:extLst>
          </p:cNvPr>
          <p:cNvSpPr/>
          <p:nvPr/>
        </p:nvSpPr>
        <p:spPr>
          <a:xfrm>
            <a:off x="395536" y="1988840"/>
            <a:ext cx="2952328" cy="1008112"/>
          </a:xfrm>
          <a:prstGeom prst="wedgeRoundRectCallout">
            <a:avLst>
              <a:gd name="adj1" fmla="val 54944"/>
              <a:gd name="adj2" fmla="val -4334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 err="1">
                <a:solidFill>
                  <a:schemeClr val="tx1"/>
                </a:solidFill>
              </a:rPr>
              <a:t>יח</a:t>
            </a:r>
            <a:r>
              <a:rPr lang="he-IL" sz="1300" dirty="0">
                <a:solidFill>
                  <a:schemeClr val="tx1"/>
                </a:solidFill>
              </a:rPr>
              <a:t> עמוד א: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tx1"/>
                </a:solidFill>
              </a:rPr>
              <a:t>...</a:t>
            </a:r>
            <a:r>
              <a:rPr lang="he-IL" sz="1300" dirty="0" err="1">
                <a:solidFill>
                  <a:schemeClr val="tx1"/>
                </a:solidFill>
              </a:rPr>
              <a:t>והשתא</a:t>
            </a:r>
            <a:r>
              <a:rPr lang="he-IL" sz="1300" dirty="0">
                <a:solidFill>
                  <a:schemeClr val="tx1"/>
                </a:solidFill>
              </a:rPr>
              <a:t> </a:t>
            </a:r>
            <a:r>
              <a:rPr lang="he-IL" sz="1300" dirty="0" err="1">
                <a:solidFill>
                  <a:schemeClr val="tx1"/>
                </a:solidFill>
              </a:rPr>
              <a:t>דאמר</a:t>
            </a:r>
            <a:r>
              <a:rPr lang="he-IL" sz="1300" dirty="0">
                <a:solidFill>
                  <a:schemeClr val="tx1"/>
                </a:solidFill>
              </a:rPr>
              <a:t> רב </a:t>
            </a:r>
            <a:r>
              <a:rPr lang="he-IL" sz="1300" dirty="0" err="1">
                <a:solidFill>
                  <a:schemeClr val="tx1"/>
                </a:solidFill>
              </a:rPr>
              <a:t>אושעיא</a:t>
            </a:r>
            <a:r>
              <a:rPr lang="he-IL" sz="1300" dirty="0">
                <a:solidFill>
                  <a:schemeClr val="tx1"/>
                </a:solidFill>
              </a:rPr>
              <a:t> אמר רב אסי: מאן תנא </a:t>
            </a:r>
            <a:r>
              <a:rPr lang="he-IL" sz="1300" b="1" dirty="0">
                <a:solidFill>
                  <a:schemeClr val="tx1"/>
                </a:solidFill>
              </a:rPr>
              <a:t>שביתת כלים דאורייתא ב"ש היא </a:t>
            </a:r>
            <a:r>
              <a:rPr lang="he-IL" sz="1300" dirty="0">
                <a:solidFill>
                  <a:schemeClr val="tx1"/>
                </a:solidFill>
              </a:rPr>
              <a:t>ולא בית הלל... </a:t>
            </a:r>
            <a:endParaRPr lang="he-IL" sz="13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63061D3F-C195-4573-ADC0-7F40678D9C07}"/>
              </a:ext>
            </a:extLst>
          </p:cNvPr>
          <p:cNvSpPr txBox="1"/>
          <p:nvPr/>
        </p:nvSpPr>
        <p:spPr>
          <a:xfrm>
            <a:off x="8535080" y="3347661"/>
            <a:ext cx="288032" cy="196207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50" dirty="0"/>
              <a:t>❶</a:t>
            </a:r>
          </a:p>
          <a:p>
            <a:endParaRPr lang="he-IL" sz="1350" dirty="0"/>
          </a:p>
          <a:p>
            <a:endParaRPr lang="he-IL" sz="1350" dirty="0"/>
          </a:p>
          <a:p>
            <a:endParaRPr lang="he-IL" sz="1350" dirty="0"/>
          </a:p>
          <a:p>
            <a:r>
              <a:rPr lang="he-IL" sz="1350" dirty="0"/>
              <a:t>❷</a:t>
            </a:r>
          </a:p>
          <a:p>
            <a:endParaRPr lang="he-IL" sz="1200" dirty="0"/>
          </a:p>
          <a:p>
            <a:endParaRPr lang="he-IL" sz="1350" dirty="0"/>
          </a:p>
          <a:p>
            <a:endParaRPr lang="he-IL" sz="1400" dirty="0"/>
          </a:p>
          <a:p>
            <a:r>
              <a:rPr lang="he-IL" sz="1350" dirty="0"/>
              <a:t>❸</a:t>
            </a:r>
          </a:p>
        </p:txBody>
      </p:sp>
      <p:sp>
        <p:nvSpPr>
          <p:cNvPr id="10" name="הסבר מלבני מעוגל 6">
            <a:extLst>
              <a:ext uri="{FF2B5EF4-FFF2-40B4-BE49-F238E27FC236}">
                <a16:creationId xmlns:a16="http://schemas.microsoft.com/office/drawing/2014/main" id="{845829F6-9F12-4B6B-86A0-8CC4BC725C4D}"/>
              </a:ext>
            </a:extLst>
          </p:cNvPr>
          <p:cNvSpPr/>
          <p:nvPr/>
        </p:nvSpPr>
        <p:spPr>
          <a:xfrm>
            <a:off x="395536" y="3356992"/>
            <a:ext cx="2952328" cy="1224138"/>
          </a:xfrm>
          <a:prstGeom prst="wedgeRoundRectCallout">
            <a:avLst>
              <a:gd name="adj1" fmla="val 58104"/>
              <a:gd name="adj2" fmla="val -3801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ברייתא </a:t>
            </a:r>
            <a:r>
              <a:rPr lang="he-IL" sz="1200" dirty="0" err="1">
                <a:solidFill>
                  <a:schemeClr val="tx1"/>
                </a:solidFill>
              </a:rPr>
              <a:t>יח</a:t>
            </a:r>
            <a:r>
              <a:rPr lang="he-IL" sz="1200" dirty="0">
                <a:solidFill>
                  <a:schemeClr val="tx1"/>
                </a:solidFill>
              </a:rPr>
              <a:t> עמוד א:</a:t>
            </a:r>
          </a:p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ומניחין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מוגמר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תחת הכלים (ע"ש),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ומתגמרין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והולכין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כל היום כולו.</a:t>
            </a:r>
          </a:p>
          <a:p>
            <a:pPr>
              <a:lnSpc>
                <a:spcPct val="120000"/>
              </a:lnSpc>
            </a:pP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ומניחין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200" b="1" dirty="0" err="1">
                <a:solidFill>
                  <a:srgbClr val="F79646">
                    <a:lumMod val="50000"/>
                  </a:srgbClr>
                </a:solidFill>
              </a:rPr>
              <a:t>גפרית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תחת הכלים (ע"ש עם חשיכה),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ומתגפרין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והולכין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כל השבת כולה.</a:t>
            </a:r>
          </a:p>
        </p:txBody>
      </p:sp>
      <p:sp>
        <p:nvSpPr>
          <p:cNvPr id="11" name="הסבר מלבני מעוגל 6">
            <a:extLst>
              <a:ext uri="{FF2B5EF4-FFF2-40B4-BE49-F238E27FC236}">
                <a16:creationId xmlns:a16="http://schemas.microsoft.com/office/drawing/2014/main" id="{C5BBAF90-01E0-4D1B-A672-79A6E5A19D14}"/>
              </a:ext>
            </a:extLst>
          </p:cNvPr>
          <p:cNvSpPr/>
          <p:nvPr/>
        </p:nvSpPr>
        <p:spPr>
          <a:xfrm>
            <a:off x="395536" y="4797150"/>
            <a:ext cx="2952328" cy="1224138"/>
          </a:xfrm>
          <a:prstGeom prst="wedgeRoundRectCallout">
            <a:avLst>
              <a:gd name="adj1" fmla="val 58104"/>
              <a:gd name="adj2" fmla="val -3801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משנה </a:t>
            </a:r>
            <a:r>
              <a:rPr lang="he-IL" sz="1200" dirty="0" err="1">
                <a:solidFill>
                  <a:schemeClr val="tx1"/>
                </a:solidFill>
              </a:rPr>
              <a:t>יז</a:t>
            </a:r>
            <a:r>
              <a:rPr lang="he-IL" sz="1200" dirty="0">
                <a:solidFill>
                  <a:schemeClr val="tx1"/>
                </a:solidFill>
              </a:rPr>
              <a:t> עמוד ב: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ב"ש אומרים: אין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נותנין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200" b="1" dirty="0" err="1">
                <a:solidFill>
                  <a:srgbClr val="F79646">
                    <a:lumMod val="50000"/>
                  </a:srgbClr>
                </a:solidFill>
              </a:rPr>
              <a:t>אונין</a:t>
            </a: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 של פשתן 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לתוך התנור אלא כדי שיהבילו מבעוד יום, ולא את </a:t>
            </a:r>
            <a:r>
              <a:rPr lang="he-IL" sz="1200" b="1" dirty="0">
                <a:solidFill>
                  <a:srgbClr val="F79646">
                    <a:lumMod val="50000"/>
                  </a:srgbClr>
                </a:solidFill>
              </a:rPr>
              <a:t>הצמר ליורה 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אלא כדי שיקלוט העין,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וב"ה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55C0D29E-172B-4729-880B-3906043D4D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9450" y="4797150"/>
            <a:ext cx="2504464" cy="1872210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D2CDC201-C9AF-4DFD-8CE6-CBEA7C49C2D1}"/>
              </a:ext>
            </a:extLst>
          </p:cNvPr>
          <p:cNvSpPr txBox="1"/>
          <p:nvPr/>
        </p:nvSpPr>
        <p:spPr>
          <a:xfrm>
            <a:off x="3203848" y="6425343"/>
            <a:ext cx="1061665" cy="2462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/>
              <a:t>מתוך: פירוש חי</a:t>
            </a:r>
          </a:p>
        </p:txBody>
      </p:sp>
    </p:spTree>
    <p:extLst>
      <p:ext uri="{BB962C8B-B14F-4D97-AF65-F5344CB8AC3E}">
        <p14:creationId xmlns:p14="http://schemas.microsoft.com/office/powerpoint/2010/main" val="184990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C9BA7EB0-556F-4392-AC77-3CA01D9AF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611560" y="889574"/>
            <a:ext cx="8190250" cy="34059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 err="1"/>
              <a:t>והשתא</a:t>
            </a:r>
            <a:r>
              <a:rPr lang="he-IL" sz="1700" dirty="0"/>
              <a:t> </a:t>
            </a:r>
            <a:r>
              <a:rPr lang="he-IL" sz="1700" dirty="0" err="1"/>
              <a:t>דאמר</a:t>
            </a:r>
            <a:r>
              <a:rPr lang="he-IL" sz="1700" dirty="0"/>
              <a:t> מר "גזירה שמא יחתה בגחלים" – </a:t>
            </a:r>
          </a:p>
          <a:p>
            <a:pPr>
              <a:lnSpc>
                <a:spcPct val="120000"/>
              </a:lnSpc>
            </a:pPr>
            <a:endParaRPr lang="he-IL" sz="2800" dirty="0"/>
          </a:p>
          <a:p>
            <a:pPr>
              <a:lnSpc>
                <a:spcPct val="120000"/>
              </a:lnSpc>
            </a:pPr>
            <a:r>
              <a:rPr lang="he-IL" sz="1700" dirty="0"/>
              <a:t>    &gt;  האי קדרה </a:t>
            </a:r>
            <a:r>
              <a:rPr lang="he-IL" sz="1700" dirty="0" err="1"/>
              <a:t>חייתא</a:t>
            </a:r>
            <a:r>
              <a:rPr lang="he-IL" sz="1700" dirty="0"/>
              <a:t> - שרי </a:t>
            </a:r>
            <a:r>
              <a:rPr lang="he-IL" sz="1700" dirty="0" err="1"/>
              <a:t>לאנוחה</a:t>
            </a:r>
            <a:r>
              <a:rPr lang="he-IL" sz="1700" dirty="0"/>
              <a:t> ע"ש עם חשיכה </a:t>
            </a:r>
            <a:r>
              <a:rPr lang="he-IL" sz="1700" dirty="0" err="1"/>
              <a:t>בתנורא</a:t>
            </a:r>
            <a:r>
              <a:rPr lang="he-IL" sz="1700" dirty="0"/>
              <a:t>.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                         מ"ט? כיון דלא חזי </a:t>
            </a:r>
            <a:r>
              <a:rPr lang="he-IL" sz="1700" dirty="0" err="1"/>
              <a:t>לאורתא</a:t>
            </a:r>
            <a:r>
              <a:rPr lang="he-IL" sz="1700" dirty="0"/>
              <a:t>, </a:t>
            </a:r>
            <a:r>
              <a:rPr lang="he-IL" sz="1700" dirty="0" err="1"/>
              <a:t>אסוחי</a:t>
            </a:r>
            <a:r>
              <a:rPr lang="he-IL" sz="1700" dirty="0"/>
              <a:t> מסח </a:t>
            </a:r>
            <a:r>
              <a:rPr lang="he-IL" sz="1700" dirty="0" err="1"/>
              <a:t>דעתיה</a:t>
            </a:r>
            <a:r>
              <a:rPr lang="he-IL" sz="1700" dirty="0"/>
              <a:t> מיניה, ולא אתי </a:t>
            </a:r>
            <a:r>
              <a:rPr lang="he-IL" sz="1700" dirty="0" err="1"/>
              <a:t>לחתויי</a:t>
            </a:r>
            <a:r>
              <a:rPr lang="he-IL" sz="1700" dirty="0"/>
              <a:t> גחלים.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/>
              <a:t>    &gt;  </a:t>
            </a:r>
            <a:r>
              <a:rPr lang="he-IL" sz="1700" dirty="0" err="1"/>
              <a:t>ובשיל</a:t>
            </a:r>
            <a:r>
              <a:rPr lang="he-IL" sz="1700" dirty="0"/>
              <a:t> - שפיר דמי. 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/>
              <a:t>    &gt;  </a:t>
            </a:r>
            <a:r>
              <a:rPr lang="he-IL" sz="1700" dirty="0" err="1"/>
              <a:t>בשיל</a:t>
            </a:r>
            <a:r>
              <a:rPr lang="he-IL" sz="1700" dirty="0"/>
              <a:t> ולא </a:t>
            </a:r>
            <a:r>
              <a:rPr lang="he-IL" sz="1700" dirty="0" err="1"/>
              <a:t>בשיל</a:t>
            </a:r>
            <a:r>
              <a:rPr lang="he-IL" sz="1700" dirty="0"/>
              <a:t> - אסיר.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/>
              <a:t>    &gt;  ואי שדא ביה </a:t>
            </a:r>
            <a:r>
              <a:rPr lang="he-IL" sz="1700" dirty="0" err="1"/>
              <a:t>גרמא</a:t>
            </a:r>
            <a:r>
              <a:rPr lang="he-IL" sz="1700" dirty="0"/>
              <a:t> </a:t>
            </a:r>
            <a:r>
              <a:rPr lang="he-IL" sz="1700" dirty="0" err="1"/>
              <a:t>חייא</a:t>
            </a:r>
            <a:r>
              <a:rPr lang="he-IL" sz="1700" dirty="0"/>
              <a:t> - שפיר דמי.</a:t>
            </a:r>
          </a:p>
        </p:txBody>
      </p:sp>
    </p:spTree>
    <p:extLst>
      <p:ext uri="{BB962C8B-B14F-4D97-AF65-F5344CB8AC3E}">
        <p14:creationId xmlns:p14="http://schemas.microsoft.com/office/powerpoint/2010/main" val="3173256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1619672" y="79308"/>
            <a:ext cx="7182138" cy="20512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 err="1"/>
              <a:t>והשתא</a:t>
            </a:r>
            <a:r>
              <a:rPr lang="he-IL" sz="1500" dirty="0"/>
              <a:t> </a:t>
            </a:r>
            <a:r>
              <a:rPr lang="he-IL" sz="1500" dirty="0" err="1"/>
              <a:t>דאמר</a:t>
            </a:r>
            <a:r>
              <a:rPr lang="he-IL" sz="1500" dirty="0"/>
              <a:t> מר: "כל מידי </a:t>
            </a:r>
            <a:r>
              <a:rPr lang="he-IL" sz="1500" dirty="0" err="1"/>
              <a:t>דקשי</a:t>
            </a:r>
            <a:r>
              <a:rPr lang="he-IL" sz="1500" dirty="0"/>
              <a:t> ליה </a:t>
            </a:r>
            <a:r>
              <a:rPr lang="he-IL" sz="1500" dirty="0" err="1"/>
              <a:t>זיקא</a:t>
            </a:r>
            <a:r>
              <a:rPr lang="he-IL" sz="1500" dirty="0"/>
              <a:t> לא מגלו ליה" – </a:t>
            </a:r>
          </a:p>
          <a:p>
            <a:pPr>
              <a:lnSpc>
                <a:spcPct val="120000"/>
              </a:lnSpc>
            </a:pPr>
            <a:endParaRPr lang="he-IL" sz="100" dirty="0"/>
          </a:p>
          <a:p>
            <a:pPr>
              <a:lnSpc>
                <a:spcPct val="120000"/>
              </a:lnSpc>
            </a:pPr>
            <a:r>
              <a:rPr lang="he-IL" sz="1500" dirty="0"/>
              <a:t>    &gt;  האי </a:t>
            </a:r>
            <a:r>
              <a:rPr lang="he-IL" sz="1500" dirty="0" err="1"/>
              <a:t>בשרא</a:t>
            </a:r>
            <a:r>
              <a:rPr lang="he-IL" sz="1500" dirty="0"/>
              <a:t> </a:t>
            </a:r>
            <a:r>
              <a:rPr lang="he-IL" sz="1500" dirty="0" err="1"/>
              <a:t>דגדיא</a:t>
            </a:r>
            <a:r>
              <a:rPr lang="he-IL" sz="1500" dirty="0"/>
              <a:t> ושריק - שפיר דמי. </a:t>
            </a:r>
            <a:endParaRPr lang="he-IL" sz="300" dirty="0"/>
          </a:p>
          <a:p>
            <a:pPr>
              <a:lnSpc>
                <a:spcPct val="120000"/>
              </a:lnSpc>
            </a:pPr>
            <a:r>
              <a:rPr lang="he-IL" sz="1500" dirty="0"/>
              <a:t>    &gt;  </a:t>
            </a:r>
            <a:r>
              <a:rPr lang="he-IL" sz="1500" dirty="0" err="1"/>
              <a:t>דברחא</a:t>
            </a:r>
            <a:r>
              <a:rPr lang="he-IL" sz="1500" dirty="0"/>
              <a:t> ולא שריק - אסור.</a:t>
            </a:r>
            <a:endParaRPr lang="he-IL" sz="300" dirty="0"/>
          </a:p>
          <a:p>
            <a:pPr>
              <a:lnSpc>
                <a:spcPct val="120000"/>
              </a:lnSpc>
            </a:pPr>
            <a:r>
              <a:rPr lang="he-IL" sz="1500" dirty="0"/>
              <a:t>    &gt;  </a:t>
            </a:r>
            <a:r>
              <a:rPr lang="he-IL" sz="1500" dirty="0" err="1"/>
              <a:t>דגדיא</a:t>
            </a:r>
            <a:r>
              <a:rPr lang="he-IL" sz="1500" dirty="0"/>
              <a:t> ולא שריק, </a:t>
            </a:r>
            <a:r>
              <a:rPr lang="he-IL" sz="1500" dirty="0" err="1"/>
              <a:t>דברחא</a:t>
            </a:r>
            <a:r>
              <a:rPr lang="he-IL" sz="1500" dirty="0"/>
              <a:t> ושריק - רב אשי שרי, ורב ירמיה </a:t>
            </a:r>
            <a:r>
              <a:rPr lang="he-IL" sz="1500" dirty="0" err="1"/>
              <a:t>מדיפתי</a:t>
            </a:r>
            <a:r>
              <a:rPr lang="he-IL" sz="1500" dirty="0"/>
              <a:t> אסיר.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500" dirty="0"/>
              <a:t>             ולרב אשי </a:t>
            </a:r>
            <a:r>
              <a:rPr lang="he-IL" sz="1500" dirty="0" err="1"/>
              <a:t>דשרי</a:t>
            </a:r>
            <a:r>
              <a:rPr lang="he-IL" sz="1500" dirty="0"/>
              <a:t> - (והתניא) "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צולין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בשר בצל וביצה אלא כדי שיצולו מבעוד יום</a:t>
            </a:r>
            <a:r>
              <a:rPr lang="he-IL" sz="1500" dirty="0"/>
              <a:t>"!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 התם </a:t>
            </a:r>
            <a:r>
              <a:rPr lang="he-IL" sz="1500" dirty="0" err="1"/>
              <a:t>דברחא</a:t>
            </a:r>
            <a:r>
              <a:rPr lang="he-IL" sz="1500" dirty="0"/>
              <a:t> ולא שריק.</a:t>
            </a:r>
          </a:p>
          <a:p>
            <a:pPr>
              <a:lnSpc>
                <a:spcPct val="120000"/>
              </a:lnSpc>
            </a:pPr>
            <a:endParaRPr lang="he-IL" sz="1000" dirty="0"/>
          </a:p>
        </p:txBody>
      </p:sp>
      <p:graphicFrame>
        <p:nvGraphicFramePr>
          <p:cNvPr id="2" name="טבלה 2">
            <a:extLst>
              <a:ext uri="{FF2B5EF4-FFF2-40B4-BE49-F238E27FC236}">
                <a16:creationId xmlns:a16="http://schemas.microsoft.com/office/drawing/2014/main" id="{6ED3011C-9D29-4719-B6FE-72B4975FF1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183265"/>
              </p:ext>
            </p:extLst>
          </p:nvPr>
        </p:nvGraphicFramePr>
        <p:xfrm>
          <a:off x="467544" y="4074432"/>
          <a:ext cx="5811618" cy="99636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42864">
                  <a:extLst>
                    <a:ext uri="{9D8B030D-6E8A-4147-A177-3AD203B41FA5}">
                      <a16:colId xmlns:a16="http://schemas.microsoft.com/office/drawing/2014/main" val="2179608926"/>
                    </a:ext>
                  </a:extLst>
                </a:gridCol>
                <a:gridCol w="1220486">
                  <a:extLst>
                    <a:ext uri="{9D8B030D-6E8A-4147-A177-3AD203B41FA5}">
                      <a16:colId xmlns:a16="http://schemas.microsoft.com/office/drawing/2014/main" val="1031229775"/>
                    </a:ext>
                  </a:extLst>
                </a:gridCol>
                <a:gridCol w="1776602">
                  <a:extLst>
                    <a:ext uri="{9D8B030D-6E8A-4147-A177-3AD203B41FA5}">
                      <a16:colId xmlns:a16="http://schemas.microsoft.com/office/drawing/2014/main" val="938349423"/>
                    </a:ext>
                  </a:extLst>
                </a:gridCol>
                <a:gridCol w="1671666">
                  <a:extLst>
                    <a:ext uri="{9D8B030D-6E8A-4147-A177-3AD203B41FA5}">
                      <a16:colId xmlns:a16="http://schemas.microsoft.com/office/drawing/2014/main" val="801745858"/>
                    </a:ext>
                  </a:extLst>
                </a:gridCol>
              </a:tblGrid>
              <a:tr h="332122">
                <a:tc gridSpan="2"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tx1"/>
                          </a:solidFill>
                        </a:rPr>
                        <a:t>שריק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tx1"/>
                          </a:solidFill>
                        </a:rPr>
                        <a:t>לא שריק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76404"/>
                  </a:ext>
                </a:extLst>
              </a:tr>
              <a:tr h="332122">
                <a:tc rowSpan="2"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לישנא קמא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err="1"/>
                        <a:t>בשרא</a:t>
                      </a:r>
                      <a:r>
                        <a:rPr lang="he-IL" sz="1200" dirty="0"/>
                        <a:t> </a:t>
                      </a:r>
                      <a:r>
                        <a:rPr lang="he-IL" sz="1200" dirty="0" err="1"/>
                        <a:t>דגדיא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V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רב אשי: </a:t>
                      </a:r>
                      <a:r>
                        <a:rPr lang="en-US" sz="1200" dirty="0"/>
                        <a:t>V</a:t>
                      </a:r>
                      <a:r>
                        <a:rPr lang="he-IL" sz="1200" dirty="0"/>
                        <a:t>    רב ירמיה: </a:t>
                      </a:r>
                      <a:r>
                        <a:rPr lang="en-US" sz="1200" dirty="0"/>
                        <a:t>X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874544"/>
                  </a:ext>
                </a:extLst>
              </a:tr>
              <a:tr h="332122">
                <a:tc vMerge="1">
                  <a:txBody>
                    <a:bodyPr/>
                    <a:lstStyle/>
                    <a:p>
                      <a:pPr rtl="1"/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err="1"/>
                        <a:t>בשרא</a:t>
                      </a:r>
                      <a:r>
                        <a:rPr lang="he-IL" sz="1200" dirty="0"/>
                        <a:t> </a:t>
                      </a:r>
                      <a:r>
                        <a:rPr lang="he-IL" sz="1200" dirty="0" err="1"/>
                        <a:t>דברחא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רב אשי: </a:t>
                      </a:r>
                      <a:r>
                        <a:rPr lang="en-US" sz="1200" dirty="0"/>
                        <a:t>V</a:t>
                      </a:r>
                      <a:r>
                        <a:rPr lang="he-IL" sz="1200" dirty="0"/>
                        <a:t>    רב ירמיה: </a:t>
                      </a:r>
                      <a:r>
                        <a:rPr lang="en-US" sz="1200" dirty="0"/>
                        <a:t>X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X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5375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260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1619672" y="79308"/>
            <a:ext cx="7182138" cy="67702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 err="1"/>
              <a:t>והשתא</a:t>
            </a:r>
            <a:r>
              <a:rPr lang="he-IL" sz="1500" dirty="0"/>
              <a:t> </a:t>
            </a:r>
            <a:r>
              <a:rPr lang="he-IL" sz="1500" dirty="0" err="1"/>
              <a:t>דאמר</a:t>
            </a:r>
            <a:r>
              <a:rPr lang="he-IL" sz="1500" dirty="0"/>
              <a:t> מר: "כל מידי </a:t>
            </a:r>
            <a:r>
              <a:rPr lang="he-IL" sz="1500" dirty="0" err="1"/>
              <a:t>דקשי</a:t>
            </a:r>
            <a:r>
              <a:rPr lang="he-IL" sz="1500" dirty="0"/>
              <a:t> ליה </a:t>
            </a:r>
            <a:r>
              <a:rPr lang="he-IL" sz="1500" dirty="0" err="1"/>
              <a:t>זיקא</a:t>
            </a:r>
            <a:r>
              <a:rPr lang="he-IL" sz="1500" dirty="0"/>
              <a:t> לא מגלו ליה" – </a:t>
            </a:r>
          </a:p>
          <a:p>
            <a:pPr>
              <a:lnSpc>
                <a:spcPct val="120000"/>
              </a:lnSpc>
            </a:pPr>
            <a:endParaRPr lang="he-IL" sz="100" dirty="0"/>
          </a:p>
          <a:p>
            <a:pPr>
              <a:lnSpc>
                <a:spcPct val="120000"/>
              </a:lnSpc>
            </a:pPr>
            <a:r>
              <a:rPr lang="he-IL" sz="1500" dirty="0"/>
              <a:t>    &gt;  האי </a:t>
            </a:r>
            <a:r>
              <a:rPr lang="he-IL" sz="1500" dirty="0" err="1"/>
              <a:t>בשרא</a:t>
            </a:r>
            <a:r>
              <a:rPr lang="he-IL" sz="1500" dirty="0"/>
              <a:t> </a:t>
            </a:r>
            <a:r>
              <a:rPr lang="he-IL" sz="1500" dirty="0" err="1"/>
              <a:t>דגדיא</a:t>
            </a:r>
            <a:r>
              <a:rPr lang="he-IL" sz="1500" dirty="0"/>
              <a:t> ושריק - שפיר דמי. </a:t>
            </a:r>
            <a:endParaRPr lang="he-IL" sz="300" dirty="0"/>
          </a:p>
          <a:p>
            <a:pPr>
              <a:lnSpc>
                <a:spcPct val="120000"/>
              </a:lnSpc>
            </a:pPr>
            <a:r>
              <a:rPr lang="he-IL" sz="1500" dirty="0"/>
              <a:t>    &gt;  </a:t>
            </a:r>
            <a:r>
              <a:rPr lang="he-IL" sz="1500" dirty="0" err="1"/>
              <a:t>דברחא</a:t>
            </a:r>
            <a:r>
              <a:rPr lang="he-IL" sz="1500" dirty="0"/>
              <a:t> ולא שריק - אסור.</a:t>
            </a:r>
            <a:endParaRPr lang="he-IL" sz="300" dirty="0"/>
          </a:p>
          <a:p>
            <a:pPr>
              <a:lnSpc>
                <a:spcPct val="120000"/>
              </a:lnSpc>
            </a:pPr>
            <a:r>
              <a:rPr lang="he-IL" sz="1500" dirty="0"/>
              <a:t>    &gt;  </a:t>
            </a:r>
            <a:r>
              <a:rPr lang="he-IL" sz="1500" dirty="0" err="1"/>
              <a:t>דגדיא</a:t>
            </a:r>
            <a:r>
              <a:rPr lang="he-IL" sz="1500" dirty="0"/>
              <a:t> ולא שריק, </a:t>
            </a:r>
            <a:r>
              <a:rPr lang="he-IL" sz="1500" dirty="0" err="1"/>
              <a:t>דברחא</a:t>
            </a:r>
            <a:r>
              <a:rPr lang="he-IL" sz="1500" dirty="0"/>
              <a:t> ושריק - רב אשי שרי, ורב ירמיה </a:t>
            </a:r>
            <a:r>
              <a:rPr lang="he-IL" sz="1500" dirty="0" err="1"/>
              <a:t>מדיפתי</a:t>
            </a:r>
            <a:r>
              <a:rPr lang="he-IL" sz="1500" dirty="0"/>
              <a:t> אסיר.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500" dirty="0"/>
              <a:t>             ולרב אשי </a:t>
            </a:r>
            <a:r>
              <a:rPr lang="he-IL" sz="1500" dirty="0" err="1"/>
              <a:t>דשרי</a:t>
            </a:r>
            <a:r>
              <a:rPr lang="he-IL" sz="1500" dirty="0"/>
              <a:t> - (והתניא) "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צולין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בשר בצל וביצה אלא כדי שיצולו מבעוד יום</a:t>
            </a:r>
            <a:r>
              <a:rPr lang="he-IL" sz="1500" dirty="0"/>
              <a:t>"!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 התם </a:t>
            </a:r>
            <a:r>
              <a:rPr lang="he-IL" sz="1500" dirty="0" err="1"/>
              <a:t>דברחא</a:t>
            </a:r>
            <a:r>
              <a:rPr lang="he-IL" sz="1500" dirty="0"/>
              <a:t> ולא שריק.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500" dirty="0"/>
              <a:t>איכא </a:t>
            </a:r>
            <a:r>
              <a:rPr lang="he-IL" sz="1500" dirty="0" err="1"/>
              <a:t>דאמרי</a:t>
            </a:r>
            <a:r>
              <a:rPr lang="he-IL" sz="1500" dirty="0"/>
              <a:t>:</a:t>
            </a:r>
          </a:p>
          <a:p>
            <a:pPr>
              <a:lnSpc>
                <a:spcPct val="120000"/>
              </a:lnSpc>
            </a:pP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500" dirty="0"/>
              <a:t>    &gt;  </a:t>
            </a:r>
            <a:r>
              <a:rPr lang="he-IL" sz="1500" dirty="0" err="1"/>
              <a:t>דגדיא</a:t>
            </a:r>
            <a:r>
              <a:rPr lang="he-IL" sz="1500" dirty="0"/>
              <a:t> - בין שריק בין לא שריק שפיר דמי.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&gt;  </a:t>
            </a:r>
            <a:r>
              <a:rPr lang="he-IL" sz="1500" dirty="0" err="1"/>
              <a:t>דברחא</a:t>
            </a:r>
            <a:r>
              <a:rPr lang="he-IL" sz="1500" dirty="0"/>
              <a:t> נמי ושריק - שפיר דמי.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&gt;  כי פליגי </a:t>
            </a:r>
            <a:r>
              <a:rPr lang="he-IL" sz="1500" dirty="0" err="1"/>
              <a:t>דברחא</a:t>
            </a:r>
            <a:r>
              <a:rPr lang="he-IL" sz="1500" dirty="0"/>
              <a:t> ולא שריק - </a:t>
            </a:r>
            <a:r>
              <a:rPr lang="he-IL" sz="1500" dirty="0" err="1"/>
              <a:t>דרב</a:t>
            </a:r>
            <a:r>
              <a:rPr lang="he-IL" sz="1500" dirty="0"/>
              <a:t> אשי שרי, ורב ירמיה </a:t>
            </a:r>
            <a:r>
              <a:rPr lang="he-IL" sz="1500" dirty="0" err="1"/>
              <a:t>מדפתי</a:t>
            </a:r>
            <a:r>
              <a:rPr lang="he-IL" sz="1500" dirty="0"/>
              <a:t> אסיר. 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500" dirty="0"/>
              <a:t>             ולרב אשי </a:t>
            </a:r>
            <a:r>
              <a:rPr lang="he-IL" sz="1500" dirty="0" err="1"/>
              <a:t>דשרי</a:t>
            </a:r>
            <a:r>
              <a:rPr lang="he-IL" sz="1500" dirty="0"/>
              <a:t> - (והתניא) "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צולין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בשר בצל וביצה אלא כדי שיצולו מבעוד יום</a:t>
            </a:r>
            <a:r>
              <a:rPr lang="he-IL" sz="1500" dirty="0"/>
              <a:t>"!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             התם </a:t>
            </a:r>
            <a:r>
              <a:rPr lang="he-IL" sz="1500" dirty="0" err="1"/>
              <a:t>בבשרא</a:t>
            </a:r>
            <a:r>
              <a:rPr lang="he-IL" sz="1500" dirty="0"/>
              <a:t> </a:t>
            </a:r>
            <a:r>
              <a:rPr lang="he-IL" sz="1500" dirty="0" err="1"/>
              <a:t>אגומרי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500" dirty="0"/>
              <a:t>אמר </a:t>
            </a:r>
            <a:r>
              <a:rPr lang="he-IL" sz="1500" dirty="0" err="1"/>
              <a:t>רבינא</a:t>
            </a:r>
            <a:r>
              <a:rPr lang="he-IL" sz="15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האי קרא </a:t>
            </a:r>
            <a:r>
              <a:rPr lang="he-IL" sz="1500" dirty="0" err="1"/>
              <a:t>חייא</a:t>
            </a:r>
            <a:r>
              <a:rPr lang="he-IL" sz="1500" dirty="0"/>
              <a:t> - שפיר דמי,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כיון </a:t>
            </a:r>
            <a:r>
              <a:rPr lang="he-IL" sz="1500" dirty="0" err="1"/>
              <a:t>דקשי</a:t>
            </a:r>
            <a:r>
              <a:rPr lang="he-IL" sz="1500" dirty="0"/>
              <a:t> ליה </a:t>
            </a:r>
            <a:r>
              <a:rPr lang="he-IL" sz="1500" dirty="0" err="1"/>
              <a:t>זיקא</a:t>
            </a:r>
            <a:r>
              <a:rPr lang="he-IL" sz="1500" dirty="0"/>
              <a:t> </a:t>
            </a:r>
            <a:r>
              <a:rPr lang="he-IL" sz="1500" dirty="0" err="1"/>
              <a:t>כבשרא</a:t>
            </a:r>
            <a:r>
              <a:rPr lang="he-IL" sz="1500" dirty="0"/>
              <a:t> </a:t>
            </a:r>
            <a:r>
              <a:rPr lang="he-IL" sz="1500" dirty="0" err="1"/>
              <a:t>דגדיא</a:t>
            </a:r>
            <a:r>
              <a:rPr lang="he-IL" sz="1500" dirty="0"/>
              <a:t> דמי.</a:t>
            </a:r>
          </a:p>
        </p:txBody>
      </p:sp>
      <p:graphicFrame>
        <p:nvGraphicFramePr>
          <p:cNvPr id="2" name="טבלה 2">
            <a:extLst>
              <a:ext uri="{FF2B5EF4-FFF2-40B4-BE49-F238E27FC236}">
                <a16:creationId xmlns:a16="http://schemas.microsoft.com/office/drawing/2014/main" id="{6ED3011C-9D29-4719-B6FE-72B4975FF1F8}"/>
              </a:ext>
            </a:extLst>
          </p:cNvPr>
          <p:cNvGraphicFramePr>
            <a:graphicFrameLocks noGrp="1"/>
          </p:cNvGraphicFramePr>
          <p:nvPr/>
        </p:nvGraphicFramePr>
        <p:xfrm>
          <a:off x="467544" y="4074432"/>
          <a:ext cx="5811618" cy="16606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42864">
                  <a:extLst>
                    <a:ext uri="{9D8B030D-6E8A-4147-A177-3AD203B41FA5}">
                      <a16:colId xmlns:a16="http://schemas.microsoft.com/office/drawing/2014/main" val="2179608926"/>
                    </a:ext>
                  </a:extLst>
                </a:gridCol>
                <a:gridCol w="1220486">
                  <a:extLst>
                    <a:ext uri="{9D8B030D-6E8A-4147-A177-3AD203B41FA5}">
                      <a16:colId xmlns:a16="http://schemas.microsoft.com/office/drawing/2014/main" val="1031229775"/>
                    </a:ext>
                  </a:extLst>
                </a:gridCol>
                <a:gridCol w="1776602">
                  <a:extLst>
                    <a:ext uri="{9D8B030D-6E8A-4147-A177-3AD203B41FA5}">
                      <a16:colId xmlns:a16="http://schemas.microsoft.com/office/drawing/2014/main" val="938349423"/>
                    </a:ext>
                  </a:extLst>
                </a:gridCol>
                <a:gridCol w="1671666">
                  <a:extLst>
                    <a:ext uri="{9D8B030D-6E8A-4147-A177-3AD203B41FA5}">
                      <a16:colId xmlns:a16="http://schemas.microsoft.com/office/drawing/2014/main" val="801745858"/>
                    </a:ext>
                  </a:extLst>
                </a:gridCol>
              </a:tblGrid>
              <a:tr h="332122">
                <a:tc gridSpan="2"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tx1"/>
                          </a:solidFill>
                        </a:rPr>
                        <a:t>שריק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>
                          <a:solidFill>
                            <a:schemeClr val="tx1"/>
                          </a:solidFill>
                        </a:rPr>
                        <a:t>לא שריק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76404"/>
                  </a:ext>
                </a:extLst>
              </a:tr>
              <a:tr h="332122">
                <a:tc rowSpan="2"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לישנא קמא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err="1"/>
                        <a:t>בשרא</a:t>
                      </a:r>
                      <a:r>
                        <a:rPr lang="he-IL" sz="1200" dirty="0"/>
                        <a:t> </a:t>
                      </a:r>
                      <a:r>
                        <a:rPr lang="he-IL" sz="1200" dirty="0" err="1"/>
                        <a:t>דגדיא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V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רב אשי: </a:t>
                      </a:r>
                      <a:r>
                        <a:rPr lang="en-US" sz="1200" dirty="0"/>
                        <a:t>V</a:t>
                      </a:r>
                      <a:r>
                        <a:rPr lang="he-IL" sz="1200" dirty="0"/>
                        <a:t>    רב ירמיה: </a:t>
                      </a:r>
                      <a:r>
                        <a:rPr lang="en-US" sz="1200" dirty="0"/>
                        <a:t>X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7874544"/>
                  </a:ext>
                </a:extLst>
              </a:tr>
              <a:tr h="332122">
                <a:tc vMerge="1">
                  <a:txBody>
                    <a:bodyPr/>
                    <a:lstStyle/>
                    <a:p>
                      <a:pPr rtl="1"/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err="1"/>
                        <a:t>בשרא</a:t>
                      </a:r>
                      <a:r>
                        <a:rPr lang="he-IL" sz="1200" dirty="0"/>
                        <a:t> </a:t>
                      </a:r>
                      <a:r>
                        <a:rPr lang="he-IL" sz="1200" dirty="0" err="1"/>
                        <a:t>דברחא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רב אשי: </a:t>
                      </a:r>
                      <a:r>
                        <a:rPr lang="en-US" sz="1200" dirty="0"/>
                        <a:t>V</a:t>
                      </a:r>
                      <a:r>
                        <a:rPr lang="he-IL" sz="1200" dirty="0"/>
                        <a:t>    רב ירמיה: </a:t>
                      </a:r>
                      <a:r>
                        <a:rPr lang="en-US" sz="1200" dirty="0"/>
                        <a:t>X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X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5375188"/>
                  </a:ext>
                </a:extLst>
              </a:tr>
              <a:tr h="332122">
                <a:tc rowSpan="2"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איכא </a:t>
                      </a:r>
                      <a:r>
                        <a:rPr lang="he-IL" sz="1200" dirty="0" err="1"/>
                        <a:t>דאמרי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err="1"/>
                        <a:t>בשרא</a:t>
                      </a:r>
                      <a:r>
                        <a:rPr lang="he-IL" sz="1200" dirty="0"/>
                        <a:t> </a:t>
                      </a:r>
                      <a:r>
                        <a:rPr lang="he-IL" sz="1200" dirty="0" err="1"/>
                        <a:t>דגדיא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V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V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2402633"/>
                  </a:ext>
                </a:extLst>
              </a:tr>
              <a:tr h="332122">
                <a:tc vMerge="1">
                  <a:txBody>
                    <a:bodyPr/>
                    <a:lstStyle/>
                    <a:p>
                      <a:pPr rtl="1"/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200" dirty="0" err="1"/>
                        <a:t>בשרא</a:t>
                      </a:r>
                      <a:r>
                        <a:rPr lang="he-IL" sz="1200" dirty="0"/>
                        <a:t> </a:t>
                      </a:r>
                      <a:r>
                        <a:rPr lang="he-IL" sz="1200" dirty="0" err="1"/>
                        <a:t>דברחא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200" dirty="0"/>
                        <a:t>V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רב אשי: </a:t>
                      </a:r>
                      <a:r>
                        <a:rPr lang="en-US" sz="1200" dirty="0"/>
                        <a:t>V</a:t>
                      </a:r>
                      <a:r>
                        <a:rPr lang="he-IL" sz="1200" dirty="0"/>
                        <a:t>    רב ירמיה: </a:t>
                      </a:r>
                      <a:r>
                        <a:rPr lang="en-US" sz="1200" dirty="0"/>
                        <a:t>X</a:t>
                      </a:r>
                      <a:endParaRPr lang="he-IL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6100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1179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C9BA7EB0-556F-4392-AC77-3CA01D9AF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4355976" y="260648"/>
            <a:ext cx="4320480" cy="57343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ב"ש אומרים אין </a:t>
            </a:r>
            <a:r>
              <a:rPr lang="he-IL" sz="1600" dirty="0" err="1"/>
              <a:t>מוכרין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endParaRPr lang="he-IL" sz="1300" dirty="0"/>
          </a:p>
          <a:p>
            <a:pPr>
              <a:lnSpc>
                <a:spcPct val="120000"/>
              </a:lnSpc>
            </a:pPr>
            <a:r>
              <a:rPr lang="he-IL" sz="1600" dirty="0"/>
              <a:t>ת"ר: </a:t>
            </a:r>
          </a:p>
          <a:p>
            <a:pPr>
              <a:lnSpc>
                <a:spcPct val="120000"/>
              </a:lnSpc>
            </a:pPr>
            <a:endParaRPr lang="he-IL" sz="1300" dirty="0"/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ב"ש אומרים: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לא ימכור אדם חפצו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לנכרי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ולא ישאילנו,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ולא ילונו,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ולא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יתן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לו במתנה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אלא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כדי שיגיע לביתו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3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וב"ה אומרים: </a:t>
            </a:r>
          </a:p>
          <a:p>
            <a:pPr>
              <a:lnSpc>
                <a:spcPct val="120000"/>
              </a:lnSpc>
            </a:pP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כדי שיגיע לבית הסמוך לחומה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3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עקיבא אומר: </a:t>
            </a:r>
          </a:p>
          <a:p>
            <a:pPr>
              <a:lnSpc>
                <a:spcPct val="120000"/>
              </a:lnSpc>
            </a:pP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כדי שיצא מפתח ביתו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3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א"ר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יוסי בר' יהודה: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דברי רבי עקיבא הן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דברי בית הלל,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לא בא רבי עקיבא אלא לפרש דברי ב"ה.</a:t>
            </a:r>
          </a:p>
        </p:txBody>
      </p:sp>
      <p:graphicFrame>
        <p:nvGraphicFramePr>
          <p:cNvPr id="2" name="טבלה 2">
            <a:extLst>
              <a:ext uri="{FF2B5EF4-FFF2-40B4-BE49-F238E27FC236}">
                <a16:creationId xmlns:a16="http://schemas.microsoft.com/office/drawing/2014/main" id="{C16F657F-B682-471A-9767-50D452542D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479381"/>
              </p:ext>
            </p:extLst>
          </p:nvPr>
        </p:nvGraphicFramePr>
        <p:xfrm>
          <a:off x="395536" y="4581128"/>
          <a:ext cx="396044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29371">
                  <a:extLst>
                    <a:ext uri="{9D8B030D-6E8A-4147-A177-3AD203B41FA5}">
                      <a16:colId xmlns:a16="http://schemas.microsoft.com/office/drawing/2014/main" val="1145951689"/>
                    </a:ext>
                  </a:extLst>
                </a:gridCol>
                <a:gridCol w="2331069">
                  <a:extLst>
                    <a:ext uri="{9D8B030D-6E8A-4147-A177-3AD203B41FA5}">
                      <a16:colId xmlns:a16="http://schemas.microsoft.com/office/drawing/2014/main" val="23961477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1" dirty="0">
                          <a:solidFill>
                            <a:schemeClr val="tx1"/>
                          </a:solidFill>
                        </a:rPr>
                        <a:t>מתי מותר?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672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ב"ש: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b="0" dirty="0">
                          <a:solidFill>
                            <a:schemeClr val="tx1"/>
                          </a:solidFill>
                        </a:rPr>
                        <a:t>כדי שיגיע לביתו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2774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dirty="0">
                          <a:solidFill>
                            <a:schemeClr val="tx1"/>
                          </a:solidFill>
                        </a:rPr>
                        <a:t>ב"ה לפי ת"ק: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>
                          <a:solidFill>
                            <a:schemeClr val="tx1"/>
                          </a:solidFill>
                        </a:rPr>
                        <a:t>כדי שיגיע לבית הסמוך לחומה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04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400" dirty="0">
                          <a:solidFill>
                            <a:schemeClr val="tx1"/>
                          </a:solidFill>
                        </a:rPr>
                        <a:t>ב"ה לפי רבי עקיבא: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>
                          <a:solidFill>
                            <a:schemeClr val="tx1"/>
                          </a:solidFill>
                        </a:rPr>
                        <a:t>כדי שיצא מפתח ביתו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4177056"/>
                  </a:ext>
                </a:extLst>
              </a:tr>
            </a:tbl>
          </a:graphicData>
        </a:graphic>
      </p:graphicFrame>
      <p:sp>
        <p:nvSpPr>
          <p:cNvPr id="9" name="הסבר מלבני מעוגל 6">
            <a:extLst>
              <a:ext uri="{FF2B5EF4-FFF2-40B4-BE49-F238E27FC236}">
                <a16:creationId xmlns:a16="http://schemas.microsoft.com/office/drawing/2014/main" id="{712BF19B-90E3-4609-A43E-598FFFEF2A91}"/>
              </a:ext>
            </a:extLst>
          </p:cNvPr>
          <p:cNvSpPr/>
          <p:nvPr/>
        </p:nvSpPr>
        <p:spPr>
          <a:xfrm>
            <a:off x="251520" y="620688"/>
            <a:ext cx="4896544" cy="3312368"/>
          </a:xfrm>
          <a:prstGeom prst="wedgeRoundRectCallout">
            <a:avLst>
              <a:gd name="adj1" fmla="val 53048"/>
              <a:gd name="adj2" fmla="val -3686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000" b="1" dirty="0">
                <a:solidFill>
                  <a:schemeClr val="tx1"/>
                </a:solidFill>
              </a:rPr>
              <a:t>משנה   </a:t>
            </a:r>
            <a:r>
              <a:rPr lang="he-IL" sz="1000" b="1" dirty="0" err="1">
                <a:solidFill>
                  <a:schemeClr val="tx1"/>
                </a:solidFill>
              </a:rPr>
              <a:t>יז</a:t>
            </a:r>
            <a:r>
              <a:rPr lang="he-IL" sz="1000" b="1" dirty="0">
                <a:solidFill>
                  <a:schemeClr val="tx1"/>
                </a:solidFill>
              </a:rPr>
              <a:t> ע"ב - </a:t>
            </a:r>
            <a:r>
              <a:rPr lang="he-IL" sz="1000" b="1" dirty="0" err="1">
                <a:solidFill>
                  <a:schemeClr val="tx1"/>
                </a:solidFill>
              </a:rPr>
              <a:t>יח</a:t>
            </a:r>
            <a:r>
              <a:rPr lang="he-IL" sz="1000" b="1" dirty="0">
                <a:solidFill>
                  <a:schemeClr val="tx1"/>
                </a:solidFill>
              </a:rPr>
              <a:t> ע"א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ב"ש אומרים: אין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שורין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 דיו וסמנים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וכרשינין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 אלא כדי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שישורו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 מבעוד יום, </a:t>
            </a:r>
          </a:p>
          <a:p>
            <a:pPr>
              <a:lnSpc>
                <a:spcPct val="120000"/>
              </a:lnSpc>
            </a:pP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וב"ה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ב"ש אומרים: אין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נותנין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אונין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 של פשתן לתוך התנור אלא כדי שיהבילו מבעוד יום, ולא את הצמר ליורה אלא כדי שיקלוט העין, </a:t>
            </a:r>
          </a:p>
          <a:p>
            <a:pPr>
              <a:lnSpc>
                <a:spcPct val="120000"/>
              </a:lnSpc>
            </a:pP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וב"ה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ב"ש אומרים: אין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פורסין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 מצודות חיה ועופות ודגים אלא כדי שיצודו מבעוד יום, </a:t>
            </a:r>
          </a:p>
          <a:p>
            <a:pPr>
              <a:lnSpc>
                <a:spcPct val="120000"/>
              </a:lnSpc>
            </a:pP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וב"ה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000" dirty="0">
                <a:solidFill>
                  <a:srgbClr val="FF0000"/>
                </a:solidFill>
              </a:rPr>
              <a:t>ב"ש אומרים: אין </a:t>
            </a:r>
            <a:r>
              <a:rPr lang="he-IL" sz="1000" dirty="0" err="1">
                <a:solidFill>
                  <a:srgbClr val="FF0000"/>
                </a:solidFill>
              </a:rPr>
              <a:t>מוכרין</a:t>
            </a:r>
            <a:r>
              <a:rPr lang="he-IL" sz="1000" dirty="0">
                <a:solidFill>
                  <a:srgbClr val="FF0000"/>
                </a:solidFill>
              </a:rPr>
              <a:t> </a:t>
            </a:r>
            <a:r>
              <a:rPr lang="he-IL" sz="1000" dirty="0" err="1">
                <a:solidFill>
                  <a:srgbClr val="FF0000"/>
                </a:solidFill>
              </a:rPr>
              <a:t>לנכרי</a:t>
            </a:r>
            <a:r>
              <a:rPr lang="he-IL" sz="1000" dirty="0">
                <a:solidFill>
                  <a:srgbClr val="FF0000"/>
                </a:solidFill>
              </a:rPr>
              <a:t> ואין </a:t>
            </a:r>
            <a:r>
              <a:rPr lang="he-IL" sz="1000" dirty="0" err="1">
                <a:solidFill>
                  <a:srgbClr val="FF0000"/>
                </a:solidFill>
              </a:rPr>
              <a:t>טוענין</a:t>
            </a:r>
            <a:r>
              <a:rPr lang="he-IL" sz="1000" dirty="0">
                <a:solidFill>
                  <a:srgbClr val="FF0000"/>
                </a:solidFill>
              </a:rPr>
              <a:t> עמו ואין </a:t>
            </a:r>
            <a:r>
              <a:rPr lang="he-IL" sz="1000" dirty="0" err="1">
                <a:solidFill>
                  <a:srgbClr val="FF0000"/>
                </a:solidFill>
              </a:rPr>
              <a:t>מגביהין</a:t>
            </a:r>
            <a:r>
              <a:rPr lang="he-IL" sz="1000" dirty="0">
                <a:solidFill>
                  <a:srgbClr val="FF0000"/>
                </a:solidFill>
              </a:rPr>
              <a:t> עליו אלא כדי שיגיע למקום קרוב, </a:t>
            </a:r>
          </a:p>
          <a:p>
            <a:pPr>
              <a:lnSpc>
                <a:spcPct val="120000"/>
              </a:lnSpc>
            </a:pPr>
            <a:r>
              <a:rPr lang="he-IL" sz="1000" dirty="0">
                <a:solidFill>
                  <a:srgbClr val="FF0000"/>
                </a:solidFill>
              </a:rPr>
              <a:t>ובית הלל </a:t>
            </a:r>
            <a:r>
              <a:rPr lang="he-IL" sz="1000" dirty="0" err="1">
                <a:solidFill>
                  <a:srgbClr val="FF0000"/>
                </a:solidFill>
              </a:rPr>
              <a:t>מתירין</a:t>
            </a:r>
            <a:r>
              <a:rPr lang="he-IL" sz="1000" dirty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ב"ש אומרים: אין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נותנין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 עורות לעבדן ולא כלים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לכובס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נכרי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 אלא כדי שיעשו מבעוד יום, </a:t>
            </a:r>
          </a:p>
          <a:p>
            <a:pPr>
              <a:lnSpc>
                <a:spcPct val="120000"/>
              </a:lnSpc>
            </a:pP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ובכולן בית הלל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 עם השמש.</a:t>
            </a:r>
          </a:p>
          <a:p>
            <a:pPr>
              <a:lnSpc>
                <a:spcPct val="120000"/>
              </a:lnSpc>
            </a:pP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אמר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רשב"ג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: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נוהגין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 היו בית אבא שהיו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נותנין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 כלי לבן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לכובס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נכרי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 שלשה ימים קודם לשבת.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ושוין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 אלו ואלו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שטוענין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 קורת בית הבד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ועגולי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 הגת.</a:t>
            </a:r>
          </a:p>
        </p:txBody>
      </p:sp>
    </p:spTree>
    <p:extLst>
      <p:ext uri="{BB962C8B-B14F-4D97-AF65-F5344CB8AC3E}">
        <p14:creationId xmlns:p14="http://schemas.microsoft.com/office/powerpoint/2010/main" val="3474624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80529" y="35330"/>
            <a:ext cx="311479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יט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C9BA7EB0-556F-4392-AC77-3CA01D9AF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899592" y="620688"/>
            <a:ext cx="7632848" cy="23886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err="1"/>
              <a:t>ת''ר</a:t>
            </a:r>
            <a:r>
              <a:rPr lang="he-IL" dirty="0"/>
              <a:t>: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בש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''א: לא ימכור אדם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חמצו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לנכרי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, אלא אם כן יודע בו שיכלה קודם הפסח - דברי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ובית הלל אומרים: כל זמן שמותר לאוכלו - מותר למוכרו.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רבי יהודה אומר: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כותח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הבבלי וכל מיני </a:t>
            </a:r>
            <a:r>
              <a:rPr lang="he-IL" dirty="0" err="1">
                <a:solidFill>
                  <a:srgbClr val="F79646">
                    <a:lumMod val="50000"/>
                  </a:srgbClr>
                </a:solidFill>
              </a:rPr>
              <a:t>כותח</a:t>
            </a:r>
            <a:r>
              <a:rPr lang="he-IL" dirty="0">
                <a:solidFill>
                  <a:srgbClr val="F79646">
                    <a:lumMod val="50000"/>
                  </a:srgbClr>
                </a:solidFill>
              </a:rPr>
              <a:t> - אסור למכור ל' יום קודם הפסח.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EB41DC-D0E0-43CA-8BE6-35767FA665B0}"/>
              </a:ext>
            </a:extLst>
          </p:cNvPr>
          <p:cNvSpPr txBox="1"/>
          <p:nvPr/>
        </p:nvSpPr>
        <p:spPr>
          <a:xfrm>
            <a:off x="8360431" y="2711928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ע"א</a:t>
            </a:r>
          </a:p>
        </p:txBody>
      </p:sp>
      <p:sp>
        <p:nvSpPr>
          <p:cNvPr id="9" name="הסבר מלבני מעוגל 6">
            <a:extLst>
              <a:ext uri="{FF2B5EF4-FFF2-40B4-BE49-F238E27FC236}">
                <a16:creationId xmlns:a16="http://schemas.microsoft.com/office/drawing/2014/main" id="{22AEC271-34B2-40C8-B1E3-52713C801ABD}"/>
              </a:ext>
            </a:extLst>
          </p:cNvPr>
          <p:cNvSpPr/>
          <p:nvPr/>
        </p:nvSpPr>
        <p:spPr>
          <a:xfrm>
            <a:off x="1331640" y="3573016"/>
            <a:ext cx="5688632" cy="2388603"/>
          </a:xfrm>
          <a:prstGeom prst="wedgeRoundRectCallout">
            <a:avLst>
              <a:gd name="adj1" fmla="val 53048"/>
              <a:gd name="adj2" fmla="val -3686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רש"י (פסחים </a:t>
            </a:r>
            <a:r>
              <a:rPr lang="he-IL" sz="1400" dirty="0" err="1">
                <a:solidFill>
                  <a:schemeClr val="tx1"/>
                </a:solidFill>
              </a:rPr>
              <a:t>כא</a:t>
            </a:r>
            <a:r>
              <a:rPr lang="he-IL" sz="1400" dirty="0">
                <a:solidFill>
                  <a:schemeClr val="tx1"/>
                </a:solidFill>
              </a:rPr>
              <a:t> ע"ב):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שלשים יום. </a:t>
            </a:r>
            <a:r>
              <a:rPr lang="he-IL" sz="1400" b="1" dirty="0" err="1">
                <a:solidFill>
                  <a:srgbClr val="FF0000"/>
                </a:solidFill>
              </a:rPr>
              <a:t>דס</a:t>
            </a:r>
            <a:r>
              <a:rPr lang="he-IL" sz="1400" b="1" dirty="0">
                <a:solidFill>
                  <a:srgbClr val="FF0000"/>
                </a:solidFill>
              </a:rPr>
              <a:t>''ל </a:t>
            </a:r>
            <a:r>
              <a:rPr lang="he-IL" sz="1400" b="1" dirty="0" err="1">
                <a:solidFill>
                  <a:srgbClr val="FF0000"/>
                </a:solidFill>
              </a:rPr>
              <a:t>כב</a:t>
            </a:r>
            <a:r>
              <a:rPr lang="he-IL" sz="1400" b="1" dirty="0">
                <a:solidFill>
                  <a:srgbClr val="FF0000"/>
                </a:solidFill>
              </a:rPr>
              <a:t>''ש </a:t>
            </a:r>
            <a:r>
              <a:rPr lang="he-IL" sz="1400" dirty="0">
                <a:solidFill>
                  <a:schemeClr val="tx1"/>
                </a:solidFill>
              </a:rPr>
              <a:t>וזה אינו נאכל מהר שאין </a:t>
            </a:r>
            <a:r>
              <a:rPr lang="he-IL" sz="1400" dirty="0" err="1">
                <a:solidFill>
                  <a:schemeClr val="tx1"/>
                </a:solidFill>
              </a:rPr>
              <a:t>אוכלין</a:t>
            </a:r>
            <a:r>
              <a:rPr lang="he-IL" sz="1400" dirty="0">
                <a:solidFill>
                  <a:schemeClr val="tx1"/>
                </a:solidFill>
              </a:rPr>
              <a:t> אותו אלא </a:t>
            </a:r>
            <a:r>
              <a:rPr lang="he-IL" sz="1400" dirty="0" err="1">
                <a:solidFill>
                  <a:schemeClr val="tx1"/>
                </a:solidFill>
              </a:rPr>
              <a:t>מטבילין</a:t>
            </a:r>
            <a:r>
              <a:rPr lang="he-IL" sz="1400" dirty="0">
                <a:solidFill>
                  <a:schemeClr val="tx1"/>
                </a:solidFill>
              </a:rPr>
              <a:t> בו והני שלשים יום משעה שחל עליו חובת ביעור </a:t>
            </a:r>
            <a:r>
              <a:rPr lang="he-IL" sz="1400" dirty="0" err="1">
                <a:solidFill>
                  <a:schemeClr val="tx1"/>
                </a:solidFill>
              </a:rPr>
              <a:t>מששואלין</a:t>
            </a:r>
            <a:r>
              <a:rPr lang="he-IL" sz="1400" dirty="0">
                <a:solidFill>
                  <a:schemeClr val="tx1"/>
                </a:solidFill>
              </a:rPr>
              <a:t> בהלכות הפסח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chemeClr val="tx1"/>
                </a:solidFill>
              </a:rPr>
              <a:t>תוס</a:t>
            </a:r>
            <a:r>
              <a:rPr lang="he-IL" sz="1400" dirty="0">
                <a:solidFill>
                  <a:schemeClr val="tx1"/>
                </a:solidFill>
              </a:rPr>
              <a:t>' (פסחים </a:t>
            </a:r>
            <a:r>
              <a:rPr lang="he-IL" sz="1400" dirty="0" err="1">
                <a:solidFill>
                  <a:schemeClr val="tx1"/>
                </a:solidFill>
              </a:rPr>
              <a:t>כא</a:t>
            </a:r>
            <a:r>
              <a:rPr lang="he-IL" sz="1400" dirty="0">
                <a:solidFill>
                  <a:schemeClr val="tx1"/>
                </a:solidFill>
              </a:rPr>
              <a:t> ע"ב):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רבי יהודה אומר </a:t>
            </a:r>
            <a:r>
              <a:rPr lang="he-IL" sz="1400" dirty="0" err="1">
                <a:solidFill>
                  <a:schemeClr val="tx1"/>
                </a:solidFill>
              </a:rPr>
              <a:t>כותח</a:t>
            </a:r>
            <a:r>
              <a:rPr lang="he-IL" sz="1400" dirty="0">
                <a:solidFill>
                  <a:schemeClr val="tx1"/>
                </a:solidFill>
              </a:rPr>
              <a:t> וכל מיני </a:t>
            </a:r>
            <a:r>
              <a:rPr lang="he-IL" sz="1400" dirty="0" err="1">
                <a:solidFill>
                  <a:schemeClr val="tx1"/>
                </a:solidFill>
              </a:rPr>
              <a:t>כותח</a:t>
            </a:r>
            <a:r>
              <a:rPr lang="he-IL" sz="1400" dirty="0">
                <a:solidFill>
                  <a:schemeClr val="tx1"/>
                </a:solidFill>
              </a:rPr>
              <a:t>. </a:t>
            </a:r>
            <a:r>
              <a:rPr lang="he-IL" sz="1400" dirty="0" err="1">
                <a:solidFill>
                  <a:schemeClr val="tx1"/>
                </a:solidFill>
              </a:rPr>
              <a:t>אור''י</a:t>
            </a:r>
            <a:r>
              <a:rPr lang="he-IL" sz="1400" dirty="0">
                <a:solidFill>
                  <a:schemeClr val="tx1"/>
                </a:solidFill>
              </a:rPr>
              <a:t> בשם </a:t>
            </a:r>
            <a:r>
              <a:rPr lang="he-IL" sz="1400" dirty="0" err="1">
                <a:solidFill>
                  <a:schemeClr val="tx1"/>
                </a:solidFill>
              </a:rPr>
              <a:t>ר''ת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err="1">
                <a:solidFill>
                  <a:schemeClr val="tx1"/>
                </a:solidFill>
              </a:rPr>
              <a:t>דר''י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b="1" dirty="0">
                <a:solidFill>
                  <a:srgbClr val="FF0000"/>
                </a:solidFill>
              </a:rPr>
              <a:t>אתי </a:t>
            </a:r>
            <a:r>
              <a:rPr lang="he-IL" sz="1400" b="1" dirty="0" err="1">
                <a:solidFill>
                  <a:srgbClr val="FF0000"/>
                </a:solidFill>
              </a:rPr>
              <a:t>כב</a:t>
            </a:r>
            <a:r>
              <a:rPr lang="he-IL" sz="1400" b="1" dirty="0">
                <a:solidFill>
                  <a:srgbClr val="FF0000"/>
                </a:solidFill>
              </a:rPr>
              <a:t>''ה </a:t>
            </a:r>
            <a:r>
              <a:rPr lang="he-IL" sz="1400" dirty="0">
                <a:solidFill>
                  <a:schemeClr val="tx1"/>
                </a:solidFill>
              </a:rPr>
              <a:t>ואסר </a:t>
            </a:r>
            <a:r>
              <a:rPr lang="he-IL" sz="1400" dirty="0" err="1">
                <a:solidFill>
                  <a:schemeClr val="tx1"/>
                </a:solidFill>
              </a:rPr>
              <a:t>בכותח</a:t>
            </a:r>
            <a:r>
              <a:rPr lang="he-IL" sz="1400" dirty="0">
                <a:solidFill>
                  <a:schemeClr val="tx1"/>
                </a:solidFill>
              </a:rPr>
              <a:t> משום </a:t>
            </a:r>
            <a:r>
              <a:rPr lang="he-IL" sz="1400" dirty="0" err="1">
                <a:solidFill>
                  <a:schemeClr val="tx1"/>
                </a:solidFill>
              </a:rPr>
              <a:t>דשם</a:t>
            </a:r>
            <a:r>
              <a:rPr lang="he-IL" sz="1400" dirty="0">
                <a:solidFill>
                  <a:schemeClr val="tx1"/>
                </a:solidFill>
              </a:rPr>
              <a:t> בעליו עליו ויודעים שהוא </a:t>
            </a:r>
            <a:r>
              <a:rPr lang="he-IL" sz="1400" dirty="0" err="1">
                <a:solidFill>
                  <a:schemeClr val="tx1"/>
                </a:solidFill>
              </a:rPr>
              <a:t>כותח</a:t>
            </a:r>
            <a:r>
              <a:rPr lang="he-IL" sz="1400" dirty="0">
                <a:solidFill>
                  <a:schemeClr val="tx1"/>
                </a:solidFill>
              </a:rPr>
              <a:t> של פלוני ויסברו שמכרו בפסח </a:t>
            </a:r>
            <a:r>
              <a:rPr lang="he-IL" sz="1400" dirty="0" err="1">
                <a:solidFill>
                  <a:schemeClr val="tx1"/>
                </a:solidFill>
              </a:rPr>
              <a:t>ע''י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err="1">
                <a:solidFill>
                  <a:schemeClr val="tx1"/>
                </a:solidFill>
              </a:rPr>
              <a:t>נכרי</a:t>
            </a:r>
            <a:r>
              <a:rPr lang="he-IL" sz="1400" dirty="0">
                <a:solidFill>
                  <a:schemeClr val="tx1"/>
                </a:solidFill>
              </a:rPr>
              <a:t> אי נמי יסברו שבפסח מכרו ישראל </a:t>
            </a:r>
            <a:r>
              <a:rPr lang="he-IL" sz="1400" dirty="0" err="1">
                <a:solidFill>
                  <a:schemeClr val="tx1"/>
                </a:solidFill>
              </a:rPr>
              <a:t>לנכרי</a:t>
            </a:r>
            <a:r>
              <a:rPr lang="he-IL" sz="1400" dirty="0">
                <a:solidFill>
                  <a:schemeClr val="tx1"/>
                </a:solidFill>
              </a:rPr>
              <a:t> ולכן אוסר ר' יהודה למכור </a:t>
            </a:r>
            <a:r>
              <a:rPr lang="he-IL" sz="1400" dirty="0" err="1">
                <a:solidFill>
                  <a:schemeClr val="tx1"/>
                </a:solidFill>
              </a:rPr>
              <a:t>כותח</a:t>
            </a:r>
            <a:r>
              <a:rPr lang="he-IL" sz="1400" dirty="0">
                <a:solidFill>
                  <a:schemeClr val="tx1"/>
                </a:solidFill>
              </a:rPr>
              <a:t> </a:t>
            </a:r>
            <a:r>
              <a:rPr lang="he-IL" sz="1400" dirty="0" err="1">
                <a:solidFill>
                  <a:schemeClr val="tx1"/>
                </a:solidFill>
              </a:rPr>
              <a:t>לנכרי</a:t>
            </a:r>
            <a:r>
              <a:rPr lang="he-IL" sz="1400" dirty="0">
                <a:solidFill>
                  <a:schemeClr val="tx1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05589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21:30-22:15 בימים א-ה ובמוצ"ש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en-US" sz="1100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>
                <a:solidFill>
                  <a:prstClr val="black"/>
                </a:solidFill>
              </a:rPr>
              <a:t>לסיוע טכני ולהקדשת 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graphicFrame>
        <p:nvGraphicFramePr>
          <p:cNvPr id="12" name="טבלה 12">
            <a:extLst>
              <a:ext uri="{FF2B5EF4-FFF2-40B4-BE49-F238E27FC236}">
                <a16:creationId xmlns:a16="http://schemas.microsoft.com/office/drawing/2014/main" id="{841BAF19-99AF-4402-9829-064F0C5C7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339865"/>
              </p:ext>
            </p:extLst>
          </p:nvPr>
        </p:nvGraphicFramePr>
        <p:xfrm>
          <a:off x="1403648" y="2982560"/>
          <a:ext cx="6216352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51918">
                  <a:extLst>
                    <a:ext uri="{9D8B030D-6E8A-4147-A177-3AD203B41FA5}">
                      <a16:colId xmlns:a16="http://schemas.microsoft.com/office/drawing/2014/main" val="2265917234"/>
                    </a:ext>
                  </a:extLst>
                </a:gridCol>
                <a:gridCol w="4264434">
                  <a:extLst>
                    <a:ext uri="{9D8B030D-6E8A-4147-A177-3AD203B41FA5}">
                      <a16:colId xmlns:a16="http://schemas.microsoft.com/office/drawing/2014/main" val="33243298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86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א (כ"ו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b="0" dirty="0">
                          <a:solidFill>
                            <a:schemeClr val="tx1"/>
                          </a:solidFill>
                        </a:rPr>
                        <a:t>טו ע"ב (10 שורות מלמטה) – </a:t>
                      </a:r>
                      <a:r>
                        <a:rPr lang="he-IL" sz="1500" b="0" dirty="0" err="1">
                          <a:solidFill>
                            <a:schemeClr val="tx1"/>
                          </a:solidFill>
                        </a:rPr>
                        <a:t>טז</a:t>
                      </a:r>
                      <a:r>
                        <a:rPr lang="he-IL" sz="1500" b="0" dirty="0">
                          <a:solidFill>
                            <a:schemeClr val="tx1"/>
                          </a:solidFill>
                        </a:rPr>
                        <a:t> ע"ב (2 שורות מלמטה)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4567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ב (כ"ז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טז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(2 שורות מלמטה) – </a:t>
                      </a:r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יז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(משנה)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83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ג (כ"ח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יז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(משנה) – </a:t>
                      </a:r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יט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9088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ד (כ"ט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יט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2) – </a:t>
                      </a:r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יט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(משנה)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042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ה (א' ניסן)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יט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(משנה) – </a:t>
                      </a:r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כא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ראשונה)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29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ו (ב' ניסן)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כא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ראשונה) – </a:t>
                      </a:r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כא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(שורה אחרונה)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86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מוצ"ש (ג' ניסן)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כא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(שורה אחרונה) – </a:t>
                      </a:r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כג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12)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022226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B1837EF-DC0D-41CA-AA18-402F3AFDC88B}"/>
              </a:ext>
            </a:extLst>
          </p:cNvPr>
          <p:cNvSpPr txBox="1"/>
          <p:nvPr/>
        </p:nvSpPr>
        <p:spPr>
          <a:xfrm>
            <a:off x="7781187" y="3307384"/>
            <a:ext cx="301284" cy="12926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>
                <a:solidFill>
                  <a:schemeClr val="accent2"/>
                </a:solidFill>
              </a:rPr>
              <a:t>√</a:t>
            </a:r>
          </a:p>
          <a:p>
            <a:endParaRPr lang="he-IL" sz="200" b="1" dirty="0">
              <a:solidFill>
                <a:schemeClr val="accent2"/>
              </a:solidFill>
            </a:endParaRPr>
          </a:p>
          <a:p>
            <a:r>
              <a:rPr lang="he-IL" sz="2400" b="1" dirty="0">
                <a:solidFill>
                  <a:schemeClr val="accent2"/>
                </a:solidFill>
              </a:rPr>
              <a:t>√</a:t>
            </a:r>
          </a:p>
          <a:p>
            <a:endParaRPr lang="he-IL" sz="200" b="1" dirty="0">
              <a:solidFill>
                <a:schemeClr val="accent2"/>
              </a:solidFill>
            </a:endParaRPr>
          </a:p>
          <a:p>
            <a:r>
              <a:rPr lang="he-IL" sz="2400" b="1" dirty="0">
                <a:solidFill>
                  <a:schemeClr val="accent2"/>
                </a:solidFill>
              </a:rPr>
              <a:t>√</a:t>
            </a:r>
          </a:p>
          <a:p>
            <a:endParaRPr lang="he-IL" sz="100" b="1" dirty="0">
              <a:solidFill>
                <a:schemeClr val="accent2"/>
              </a:solidFill>
            </a:endParaRPr>
          </a:p>
          <a:p>
            <a:endParaRPr lang="he-IL" sz="1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07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802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>
                <a:solidFill>
                  <a:schemeClr val="accent2"/>
                </a:solidFill>
              </a:rPr>
              <a:t>להתראות מחר בשיעור 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לידיעתכם: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שעה] בפורטל הדף היומי (בספריית שיעורי שמע/וידאו)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הוקדש לרפואת אלעד צפריר בן דנה</a:t>
            </a: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>
                <a:solidFill>
                  <a:prstClr val="black"/>
                </a:solidFill>
              </a:rPr>
              <a:t>לסיוע טכני ולהקדשת 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80528" y="35330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יז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C9BA7EB0-556F-4392-AC77-3CA01D9AF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10" name="TextBox 3">
            <a:extLst>
              <a:ext uri="{FF2B5EF4-FFF2-40B4-BE49-F238E27FC236}">
                <a16:creationId xmlns:a16="http://schemas.microsoft.com/office/drawing/2014/main" id="{423FC0F3-EC16-4E4C-9A64-F0238846DF4B}"/>
              </a:ext>
            </a:extLst>
          </p:cNvPr>
          <p:cNvSpPr txBox="1"/>
          <p:nvPr/>
        </p:nvSpPr>
        <p:spPr>
          <a:xfrm>
            <a:off x="483566" y="303506"/>
            <a:ext cx="8136904" cy="57897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1" dirty="0"/>
              <a:t>משנה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ב"ש אומרים: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שורין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דיו וסמנים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וכרשינין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אלא כדי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שישורו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מבעוד יום,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וב"ה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ב"ש אומרים: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נותנין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אונין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של פשתן לתוך התנור אלא כדי שיהבילו מבעוד יום, ולא את הצמר ליורה אלא כדי שיקלוט העין,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וב"ה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ב"ש אומרים: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פורסין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מצודות חיה ועופות ודגים אלא כדי שיצודו מבעוד יום,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וב"ה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ב"ש אומרים: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מוכרין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לנכרי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טוענין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עמו ואין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מגביהין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עליו אלא כדי שיגיע למקום קרוב,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ובית הלל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ב"ש אומרים: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נותנין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עורות לעבדן ולא כלים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לכובס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נכרי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אלא כדי שיעשו מבעוד יום,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ובכולן בית הלל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עם השמש.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רשב"ג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נוהגין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היו בית אבא שהיו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נותנין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כלי לבן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לכובס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נכרי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שלשה ימים קודם לשבת.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ושוין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אלו ואלו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שטוענין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קורת בית הבד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ועגולי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הגת.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F659576C-5A97-4C4B-96FA-4D1B70DA5D14}"/>
              </a:ext>
            </a:extLst>
          </p:cNvPr>
          <p:cNvSpPr txBox="1"/>
          <p:nvPr/>
        </p:nvSpPr>
        <p:spPr>
          <a:xfrm>
            <a:off x="8483145" y="5172637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ע"א</a:t>
            </a:r>
          </a:p>
        </p:txBody>
      </p:sp>
    </p:spTree>
    <p:extLst>
      <p:ext uri="{BB962C8B-B14F-4D97-AF65-F5344CB8AC3E}">
        <p14:creationId xmlns:p14="http://schemas.microsoft.com/office/powerpoint/2010/main" val="1197694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80528" y="35330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יז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C9BA7EB0-556F-4392-AC77-3CA01D9AF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10" name="TextBox 3">
            <a:extLst>
              <a:ext uri="{FF2B5EF4-FFF2-40B4-BE49-F238E27FC236}">
                <a16:creationId xmlns:a16="http://schemas.microsoft.com/office/drawing/2014/main" id="{423FC0F3-EC16-4E4C-9A64-F0238846DF4B}"/>
              </a:ext>
            </a:extLst>
          </p:cNvPr>
          <p:cNvSpPr txBox="1"/>
          <p:nvPr/>
        </p:nvSpPr>
        <p:spPr>
          <a:xfrm>
            <a:off x="483566" y="303506"/>
            <a:ext cx="8136904" cy="57897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ושוין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אלו ואלו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שטוענין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קורת בית הבד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ועגולי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הגת.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F659576C-5A97-4C4B-96FA-4D1B70DA5D14}"/>
              </a:ext>
            </a:extLst>
          </p:cNvPr>
          <p:cNvSpPr txBox="1"/>
          <p:nvPr/>
        </p:nvSpPr>
        <p:spPr>
          <a:xfrm>
            <a:off x="8483145" y="5172637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ע"א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1E6026B4-DA2E-45F2-82C4-EF087C3DFD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5976" y="404664"/>
            <a:ext cx="4658537" cy="4080326"/>
          </a:xfrm>
          <a:prstGeom prst="rect">
            <a:avLst/>
          </a:prstGeom>
        </p:spPr>
      </p:pic>
      <p:pic>
        <p:nvPicPr>
          <p:cNvPr id="4" name="תמונה 3">
            <a:extLst>
              <a:ext uri="{FF2B5EF4-FFF2-40B4-BE49-F238E27FC236}">
                <a16:creationId xmlns:a16="http://schemas.microsoft.com/office/drawing/2014/main" id="{2F629150-BE0F-44C7-877D-96B6E8F70F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487" y="1780968"/>
            <a:ext cx="4226489" cy="4024296"/>
          </a:xfrm>
          <a:prstGeom prst="rect">
            <a:avLst/>
          </a:prstGeom>
        </p:spPr>
      </p:pic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27D8D8A2-184E-475E-809B-5E5B35FB7384}"/>
              </a:ext>
            </a:extLst>
          </p:cNvPr>
          <p:cNvSpPr txBox="1"/>
          <p:nvPr/>
        </p:nvSpPr>
        <p:spPr>
          <a:xfrm>
            <a:off x="2699792" y="1052736"/>
            <a:ext cx="1061665" cy="2462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/>
              <a:t>מתוך: פירוש חי</a:t>
            </a:r>
          </a:p>
        </p:txBody>
      </p:sp>
    </p:spTree>
    <p:extLst>
      <p:ext uri="{BB962C8B-B14F-4D97-AF65-F5344CB8AC3E}">
        <p14:creationId xmlns:p14="http://schemas.microsoft.com/office/powerpoint/2010/main" val="2258218600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80528" y="35330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יז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C9BA7EB0-556F-4392-AC77-3CA01D9AF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10" name="TextBox 3">
            <a:extLst>
              <a:ext uri="{FF2B5EF4-FFF2-40B4-BE49-F238E27FC236}">
                <a16:creationId xmlns:a16="http://schemas.microsoft.com/office/drawing/2014/main" id="{423FC0F3-EC16-4E4C-9A64-F0238846DF4B}"/>
              </a:ext>
            </a:extLst>
          </p:cNvPr>
          <p:cNvSpPr txBox="1"/>
          <p:nvPr/>
        </p:nvSpPr>
        <p:spPr>
          <a:xfrm>
            <a:off x="483566" y="303506"/>
            <a:ext cx="8136904" cy="57897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1" dirty="0"/>
              <a:t>משנה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ב"ש אומרים: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שורין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דיו וסמנים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וכרשינין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אלא כדי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שישורו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מבעוד יום,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וב"ה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ב"ש אומרים: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נותנין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אונין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של פשתן לתוך התנור אלא כדי שיהבילו מבעוד יום, ולא את הצמר ליורה אלא כדי שיקלוט העין,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וב"ה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ב"ש אומרים: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פורסין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מצודות חיה ועופות ודגים אלא כדי שיצודו מבעוד יום,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וב"ה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ב"ש אומרים: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מוכרין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לנכרי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טוענין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עמו ואין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מגביהין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עליו אלא כדי שיגיע למקום קרוב,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ובית הלל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ב"ש אומרים: 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נותנין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עורות לעבדן ולא כלים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לכובס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נכרי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אלא כדי שיעשו מבעוד יום,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ובכולן בית הלל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עם השמש.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רשב"ג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נוהגין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היו בית אבא שהיו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נותנין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כלי לבן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לכובס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נכרי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שלשה ימים קודם לשבת. 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ושוין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אלו ואלו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שטוענין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קורת בית הבד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ועגולי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הגת.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F659576C-5A97-4C4B-96FA-4D1B70DA5D14}"/>
              </a:ext>
            </a:extLst>
          </p:cNvPr>
          <p:cNvSpPr txBox="1"/>
          <p:nvPr/>
        </p:nvSpPr>
        <p:spPr>
          <a:xfrm>
            <a:off x="8483145" y="5172637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ע"א</a:t>
            </a:r>
          </a:p>
        </p:txBody>
      </p:sp>
    </p:spTree>
    <p:extLst>
      <p:ext uri="{BB962C8B-B14F-4D97-AF65-F5344CB8AC3E}">
        <p14:creationId xmlns:p14="http://schemas.microsoft.com/office/powerpoint/2010/main" val="228920676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C9BA7EB0-556F-4392-AC77-3CA01D9AF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2987824" y="1184781"/>
            <a:ext cx="5632646" cy="55229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b="1" dirty="0"/>
              <a:t>גמרא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50" dirty="0"/>
              <a:t>מאן תנא נתינת מים לדיו זו היא שרייתן?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550" dirty="0"/>
              <a:t>אמר רב יוסף: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רבי היא, </a:t>
            </a:r>
            <a:r>
              <a:rPr lang="he-IL" sz="1550" dirty="0" err="1"/>
              <a:t>דתניא</a:t>
            </a:r>
            <a:r>
              <a:rPr lang="he-IL" sz="155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אחד נותן את </a:t>
            </a:r>
            <a:r>
              <a:rPr lang="he-IL" sz="1550" b="1" dirty="0">
                <a:solidFill>
                  <a:srgbClr val="F79646">
                    <a:lumMod val="50000"/>
                  </a:srgbClr>
                </a:solidFill>
              </a:rPr>
              <a:t>הקמח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וא' נותן את המים - האחרון חייב, דברי רבי.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רבי יוסי אומר: אינו חייב עד שיגבל.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550" dirty="0"/>
              <a:t>א"ל </a:t>
            </a:r>
            <a:r>
              <a:rPr lang="he-IL" sz="1550" dirty="0" err="1"/>
              <a:t>אביי</a:t>
            </a:r>
            <a:r>
              <a:rPr lang="he-IL" sz="155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ודילמא עד כאן לא </a:t>
            </a:r>
            <a:r>
              <a:rPr lang="he-IL" sz="1550" dirty="0" err="1"/>
              <a:t>קאמר</a:t>
            </a:r>
            <a:r>
              <a:rPr lang="he-IL" sz="1550" dirty="0"/>
              <a:t> ר' יוסי אלא בקמח דבר </a:t>
            </a:r>
            <a:r>
              <a:rPr lang="he-IL" sz="1550" dirty="0" err="1"/>
              <a:t>גיבול</a:t>
            </a:r>
            <a:r>
              <a:rPr lang="he-IL" sz="1550" dirty="0"/>
              <a:t> הוא,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אבל דיו </a:t>
            </a:r>
            <a:r>
              <a:rPr lang="he-IL" sz="1550" dirty="0" err="1"/>
              <a:t>דלאו</a:t>
            </a:r>
            <a:r>
              <a:rPr lang="he-IL" sz="1550" dirty="0"/>
              <a:t> בר </a:t>
            </a:r>
            <a:r>
              <a:rPr lang="he-IL" sz="1550" dirty="0" err="1"/>
              <a:t>גיבול</a:t>
            </a:r>
            <a:r>
              <a:rPr lang="he-IL" sz="1550" dirty="0"/>
              <a:t> הוא אימא </a:t>
            </a:r>
            <a:r>
              <a:rPr lang="he-IL" sz="1550" dirty="0" err="1"/>
              <a:t>ליחייב</a:t>
            </a:r>
            <a:r>
              <a:rPr lang="he-IL" sz="1550" dirty="0"/>
              <a:t>!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550" dirty="0"/>
              <a:t>לא </a:t>
            </a:r>
            <a:r>
              <a:rPr lang="he-IL" sz="1550" dirty="0" err="1"/>
              <a:t>סלקא</a:t>
            </a:r>
            <a:r>
              <a:rPr lang="he-IL" sz="1550" dirty="0"/>
              <a:t> דעתך, </a:t>
            </a:r>
            <a:r>
              <a:rPr lang="he-IL" sz="1550" dirty="0" err="1"/>
              <a:t>דתניא</a:t>
            </a:r>
            <a:r>
              <a:rPr lang="he-IL" sz="155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אחד נותן את </a:t>
            </a:r>
            <a:r>
              <a:rPr lang="he-IL" sz="1550" b="1" dirty="0">
                <a:solidFill>
                  <a:srgbClr val="F79646">
                    <a:lumMod val="50000"/>
                  </a:srgbClr>
                </a:solidFill>
              </a:rPr>
              <a:t>האפר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ואחד נותן את המים - האחרון חייב, דברי רבי.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ר' יוסי ברבי יהודה אומר: עד שיגבל.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550" dirty="0"/>
              <a:t>ודילמא מאי "אפר" - עפר דבר </a:t>
            </a:r>
            <a:r>
              <a:rPr lang="he-IL" sz="1550" dirty="0" err="1"/>
              <a:t>גיבול</a:t>
            </a:r>
            <a:r>
              <a:rPr lang="he-IL" sz="1550" dirty="0"/>
              <a:t> הוא?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550" dirty="0"/>
              <a:t>והתניא: 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אפר</a:t>
            </a:r>
            <a:r>
              <a:rPr lang="he-IL" sz="1550" dirty="0"/>
              <a:t>, והתניא: 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עפר </a:t>
            </a:r>
            <a:r>
              <a:rPr lang="he-IL" sz="1550" dirty="0"/>
              <a:t>!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550" dirty="0"/>
              <a:t>מידי גבי הדדי תניא?!</a:t>
            </a:r>
          </a:p>
        </p:txBody>
      </p:sp>
      <p:sp>
        <p:nvSpPr>
          <p:cNvPr id="9" name="הסבר מלבני מעוגל 6">
            <a:extLst>
              <a:ext uri="{FF2B5EF4-FFF2-40B4-BE49-F238E27FC236}">
                <a16:creationId xmlns:a16="http://schemas.microsoft.com/office/drawing/2014/main" id="{0633C9FC-6870-4A06-BB1B-2E7B6AA555F7}"/>
              </a:ext>
            </a:extLst>
          </p:cNvPr>
          <p:cNvSpPr/>
          <p:nvPr/>
        </p:nvSpPr>
        <p:spPr>
          <a:xfrm>
            <a:off x="3275856" y="169978"/>
            <a:ext cx="5400600" cy="980231"/>
          </a:xfrm>
          <a:prstGeom prst="wedgeRoundRectCallout">
            <a:avLst>
              <a:gd name="adj1" fmla="val 53048"/>
              <a:gd name="adj2" fmla="val -4869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500" b="1" dirty="0">
                <a:solidFill>
                  <a:schemeClr val="tx1"/>
                </a:solidFill>
              </a:rPr>
              <a:t>משנה 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ב"ש אומרים: אין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שורין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דיו וסמנים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וכרשינין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אלא כדי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שישורו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מבעוד יום,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וב"ה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</p:txBody>
      </p:sp>
      <p:graphicFrame>
        <p:nvGraphicFramePr>
          <p:cNvPr id="2" name="טבלה 2">
            <a:extLst>
              <a:ext uri="{FF2B5EF4-FFF2-40B4-BE49-F238E27FC236}">
                <a16:creationId xmlns:a16="http://schemas.microsoft.com/office/drawing/2014/main" id="{50128BA1-DB26-4868-8F5E-CE9464A83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73611"/>
              </p:ext>
            </p:extLst>
          </p:nvPr>
        </p:nvGraphicFramePr>
        <p:xfrm>
          <a:off x="377081" y="3468608"/>
          <a:ext cx="3186807" cy="1112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62269">
                  <a:extLst>
                    <a:ext uri="{9D8B030D-6E8A-4147-A177-3AD203B41FA5}">
                      <a16:colId xmlns:a16="http://schemas.microsoft.com/office/drawing/2014/main" val="2922643469"/>
                    </a:ext>
                  </a:extLst>
                </a:gridCol>
                <a:gridCol w="1062269">
                  <a:extLst>
                    <a:ext uri="{9D8B030D-6E8A-4147-A177-3AD203B41FA5}">
                      <a16:colId xmlns:a16="http://schemas.microsoft.com/office/drawing/2014/main" val="2597126164"/>
                    </a:ext>
                  </a:extLst>
                </a:gridCol>
                <a:gridCol w="1062269">
                  <a:extLst>
                    <a:ext uri="{9D8B030D-6E8A-4147-A177-3AD203B41FA5}">
                      <a16:colId xmlns:a16="http://schemas.microsoft.com/office/drawing/2014/main" val="19928643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200" b="1" dirty="0">
                          <a:solidFill>
                            <a:schemeClr val="tx1"/>
                          </a:solidFill>
                        </a:rPr>
                        <a:t>מתי מתחייב?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solidFill>
                            <a:srgbClr val="002060"/>
                          </a:solidFill>
                        </a:rPr>
                        <a:t>בר </a:t>
                      </a:r>
                      <a:r>
                        <a:rPr lang="he-IL" sz="1200" b="1" dirty="0" err="1">
                          <a:solidFill>
                            <a:srgbClr val="002060"/>
                          </a:solidFill>
                        </a:rPr>
                        <a:t>גיבול</a:t>
                      </a:r>
                      <a:endParaRPr lang="he-IL" sz="1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solidFill>
                            <a:srgbClr val="002060"/>
                          </a:solidFill>
                        </a:rPr>
                        <a:t>לאו בר </a:t>
                      </a:r>
                      <a:r>
                        <a:rPr lang="he-IL" sz="1200" b="1" dirty="0" err="1">
                          <a:solidFill>
                            <a:srgbClr val="002060"/>
                          </a:solidFill>
                        </a:rPr>
                        <a:t>גיבול</a:t>
                      </a:r>
                      <a:endParaRPr lang="he-IL" sz="12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5725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רבי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בנתינת המים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בנתינת המים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9437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רבי יוסי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כשיגבל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b="1" dirty="0">
                          <a:solidFill>
                            <a:srgbClr val="FF0000"/>
                          </a:solidFill>
                        </a:rPr>
                        <a:t>בנתינת המים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68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62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C9BA7EB0-556F-4392-AC77-3CA01D9AF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611560" y="-27384"/>
            <a:ext cx="8136904" cy="50177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ת"ר: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פותקין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מים לגינה ע"ש עם חשיכה, ומתמלאת והולכת כל היום כולו.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ומניחין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מוגמר תחת הכלים (ע"ש),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ומתגמרין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והולכין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כל היום כולו.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ומניחין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גפרית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תחת הכלים (ע"ש עם חשיכה),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ומתגפרין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והולכין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כל השבת כולה.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ומניחין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קילור ע"ג העין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ואיספלנית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על גבי מכה (ע"ש עם חשיכה), ומתרפאת והולכת כל היום כולו.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אבל אין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נותנין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חטין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לתוך הריחים של מים אלא בכדי שיטחנו מבעוד יום.</a:t>
            </a:r>
          </a:p>
          <a:p>
            <a:pPr>
              <a:lnSpc>
                <a:spcPct val="120000"/>
              </a:lnSpc>
            </a:pPr>
            <a:endParaRPr lang="he-IL" sz="850" dirty="0"/>
          </a:p>
          <a:p>
            <a:pPr>
              <a:lnSpc>
                <a:spcPct val="120000"/>
              </a:lnSpc>
            </a:pPr>
            <a:r>
              <a:rPr lang="he-IL" sz="1500" dirty="0"/>
              <a:t>מאי טעמא?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אמר רבה: מפני שמשמעת קול. </a:t>
            </a:r>
          </a:p>
          <a:p>
            <a:pPr>
              <a:lnSpc>
                <a:spcPct val="120000"/>
              </a:lnSpc>
            </a:pPr>
            <a:endParaRPr lang="he-IL" sz="850" dirty="0"/>
          </a:p>
          <a:p>
            <a:pPr>
              <a:lnSpc>
                <a:spcPct val="120000"/>
              </a:lnSpc>
            </a:pPr>
            <a:r>
              <a:rPr lang="he-IL" sz="1500" dirty="0"/>
              <a:t>א"ל רב יוסף: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ולימא</a:t>
            </a:r>
            <a:r>
              <a:rPr lang="he-IL" sz="1500" dirty="0"/>
              <a:t> מר משום שביתת כלים, </a:t>
            </a:r>
            <a:r>
              <a:rPr lang="he-IL" sz="1500" dirty="0" err="1"/>
              <a:t>דתניא</a:t>
            </a:r>
            <a:r>
              <a:rPr lang="he-IL" sz="1500" dirty="0"/>
              <a:t>: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"וּבְכֹל אֲשֶׁר אָמַרְתִּי אֲלֵיכֶם תִּשָּׁמֵרוּ" - לרבות שביתת כלים. </a:t>
            </a:r>
          </a:p>
          <a:p>
            <a:pPr>
              <a:lnSpc>
                <a:spcPct val="120000"/>
              </a:lnSpc>
            </a:pPr>
            <a:endParaRPr lang="he-IL" sz="850" dirty="0"/>
          </a:p>
          <a:p>
            <a:pPr>
              <a:lnSpc>
                <a:spcPct val="120000"/>
              </a:lnSpc>
            </a:pPr>
            <a:r>
              <a:rPr lang="he-IL" sz="1500" dirty="0"/>
              <a:t>אלא אמר רב יוסף: משום שביתת כלים. </a:t>
            </a:r>
          </a:p>
          <a:p>
            <a:pPr>
              <a:lnSpc>
                <a:spcPct val="120000"/>
              </a:lnSpc>
            </a:pPr>
            <a:endParaRPr lang="he-IL" sz="85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והשתא</a:t>
            </a:r>
            <a:r>
              <a:rPr lang="he-IL" sz="1500" dirty="0"/>
              <a:t> </a:t>
            </a:r>
            <a:r>
              <a:rPr lang="he-IL" sz="1500" dirty="0" err="1"/>
              <a:t>דאמרת</a:t>
            </a:r>
            <a:r>
              <a:rPr lang="he-IL" sz="1500" dirty="0"/>
              <a:t> </a:t>
            </a:r>
            <a:r>
              <a:rPr lang="he-IL" sz="1500" dirty="0" err="1"/>
              <a:t>לב"ה</a:t>
            </a:r>
            <a:r>
              <a:rPr lang="he-IL" sz="1500" dirty="0"/>
              <a:t> </a:t>
            </a:r>
            <a:r>
              <a:rPr lang="he-IL" sz="1500" dirty="0" err="1"/>
              <a:t>אית</a:t>
            </a:r>
            <a:r>
              <a:rPr lang="he-IL" sz="1500" dirty="0"/>
              <a:t> להו שביתת כלים דאורייתא,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גפרית</a:t>
            </a:r>
            <a:r>
              <a:rPr lang="he-IL" sz="1500" dirty="0"/>
              <a:t> ומוגמר מאי טעמא שרו? - משום דלא </a:t>
            </a:r>
            <a:r>
              <a:rPr lang="he-IL" sz="1500" dirty="0" err="1"/>
              <a:t>קעביד</a:t>
            </a:r>
            <a:r>
              <a:rPr lang="he-IL" sz="1500" dirty="0"/>
              <a:t> מעשה.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אונין</a:t>
            </a:r>
            <a:r>
              <a:rPr lang="he-IL" sz="1500" dirty="0"/>
              <a:t> של פשתן מאי טעמא שרו? - משום דלא עביד מעשה ומינח </a:t>
            </a:r>
            <a:r>
              <a:rPr lang="he-IL" sz="1500" dirty="0" err="1"/>
              <a:t>נייחא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מצודת חיה ועוף ודגים </a:t>
            </a:r>
            <a:r>
              <a:rPr lang="he-IL" sz="1500" dirty="0" err="1"/>
              <a:t>דקא</a:t>
            </a:r>
            <a:r>
              <a:rPr lang="he-IL" sz="1500" dirty="0"/>
              <a:t> עביד מעשה מאי טעמא שרו? - התם נמי בלחי </a:t>
            </a:r>
            <a:r>
              <a:rPr lang="he-IL" sz="1500" dirty="0" err="1"/>
              <a:t>וקוקרי</a:t>
            </a:r>
            <a:r>
              <a:rPr lang="he-IL" sz="1500" dirty="0"/>
              <a:t> דלא </a:t>
            </a:r>
            <a:r>
              <a:rPr lang="he-IL" sz="1500" dirty="0" err="1"/>
              <a:t>קעביד</a:t>
            </a:r>
            <a:r>
              <a:rPr lang="he-IL" sz="1500" dirty="0"/>
              <a:t> מעשה.</a:t>
            </a:r>
          </a:p>
          <a:p>
            <a:pPr>
              <a:lnSpc>
                <a:spcPct val="120000"/>
              </a:lnSpc>
            </a:pPr>
            <a:endParaRPr lang="he-IL" sz="850" dirty="0"/>
          </a:p>
        </p:txBody>
      </p:sp>
    </p:spTree>
    <p:extLst>
      <p:ext uri="{BB962C8B-B14F-4D97-AF65-F5344CB8AC3E}">
        <p14:creationId xmlns:p14="http://schemas.microsoft.com/office/powerpoint/2010/main" val="3852771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B142DF6F-221E-45FB-A5EA-422C78A0FE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7683" y="116632"/>
            <a:ext cx="5968773" cy="4509120"/>
          </a:xfrm>
          <a:prstGeom prst="rect">
            <a:avLst/>
          </a:prstGeom>
        </p:spPr>
      </p:pic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6BF19E74-5EFD-4036-B175-C7D96FB945CB}"/>
              </a:ext>
            </a:extLst>
          </p:cNvPr>
          <p:cNvSpPr txBox="1"/>
          <p:nvPr/>
        </p:nvSpPr>
        <p:spPr>
          <a:xfrm>
            <a:off x="611560" y="6207115"/>
            <a:ext cx="1061665" cy="2462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/>
              <a:t>מתוך: פירוש חי</a:t>
            </a:r>
          </a:p>
        </p:txBody>
      </p:sp>
    </p:spTree>
    <p:extLst>
      <p:ext uri="{BB962C8B-B14F-4D97-AF65-F5344CB8AC3E}">
        <p14:creationId xmlns:p14="http://schemas.microsoft.com/office/powerpoint/2010/main" val="1300733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יח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C9BA7EB0-556F-4392-AC77-3CA01D9AF8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611560" y="-27384"/>
            <a:ext cx="8136904" cy="50177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/>
              <a:t>ת"ר: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פותקין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מים לגינה ע"ש עם חשיכה, ומתמלאת והולכת כל היום כולו.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ומניחין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מוגמר תחת הכלים (ע"ש),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ומתגמרין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והולכין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כל היום כולו.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ומניחין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גפרית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תחת הכלים (ע"ש עם חשיכה),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ומתגפרין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והולכין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כל השבת כולה.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ומניחין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קילור ע"ג העין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ואיספלנית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על גבי מכה (ע"ש עם חשיכה), ומתרפאת והולכת כל היום כולו.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אבל אין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נותנין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חטין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לתוך הריחים של מים אלא בכדי שיטחנו מבעוד יום.</a:t>
            </a:r>
          </a:p>
          <a:p>
            <a:pPr>
              <a:lnSpc>
                <a:spcPct val="120000"/>
              </a:lnSpc>
            </a:pPr>
            <a:endParaRPr lang="he-IL" sz="850" dirty="0"/>
          </a:p>
          <a:p>
            <a:pPr>
              <a:lnSpc>
                <a:spcPct val="120000"/>
              </a:lnSpc>
            </a:pPr>
            <a:r>
              <a:rPr lang="he-IL" sz="1500" dirty="0"/>
              <a:t>מאי טעמא?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אמר רבה: מפני שמשמעת קול. </a:t>
            </a:r>
          </a:p>
          <a:p>
            <a:pPr>
              <a:lnSpc>
                <a:spcPct val="120000"/>
              </a:lnSpc>
            </a:pPr>
            <a:endParaRPr lang="he-IL" sz="850" dirty="0"/>
          </a:p>
          <a:p>
            <a:pPr>
              <a:lnSpc>
                <a:spcPct val="120000"/>
              </a:lnSpc>
            </a:pPr>
            <a:r>
              <a:rPr lang="he-IL" sz="1500" dirty="0"/>
              <a:t>א"ל רב יוסף: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ולימא</a:t>
            </a:r>
            <a:r>
              <a:rPr lang="he-IL" sz="1500" dirty="0"/>
              <a:t> מר משום שביתת כלים, </a:t>
            </a:r>
            <a:r>
              <a:rPr lang="he-IL" sz="1500" dirty="0" err="1"/>
              <a:t>דתניא</a:t>
            </a:r>
            <a:r>
              <a:rPr lang="he-IL" sz="1500" dirty="0"/>
              <a:t>: 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"וּבְכֹל אֲשֶׁר אָמַרְתִּי אֲלֵיכֶם תִּשָּׁמֵרוּ" - לרבות שביתת כלים. </a:t>
            </a:r>
          </a:p>
          <a:p>
            <a:pPr>
              <a:lnSpc>
                <a:spcPct val="120000"/>
              </a:lnSpc>
            </a:pPr>
            <a:endParaRPr lang="he-IL" sz="850" dirty="0"/>
          </a:p>
          <a:p>
            <a:pPr>
              <a:lnSpc>
                <a:spcPct val="120000"/>
              </a:lnSpc>
            </a:pPr>
            <a:r>
              <a:rPr lang="he-IL" sz="1500" dirty="0"/>
              <a:t>אלא אמר רב יוסף: משום שביתת כלים. </a:t>
            </a:r>
          </a:p>
          <a:p>
            <a:pPr>
              <a:lnSpc>
                <a:spcPct val="120000"/>
              </a:lnSpc>
            </a:pPr>
            <a:endParaRPr lang="he-IL" sz="85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והשתא</a:t>
            </a:r>
            <a:r>
              <a:rPr lang="he-IL" sz="1500" dirty="0"/>
              <a:t> </a:t>
            </a:r>
            <a:r>
              <a:rPr lang="he-IL" sz="1500" dirty="0" err="1"/>
              <a:t>דאמרת</a:t>
            </a:r>
            <a:r>
              <a:rPr lang="he-IL" sz="1500" dirty="0"/>
              <a:t> </a:t>
            </a:r>
            <a:r>
              <a:rPr lang="he-IL" sz="1500" dirty="0" err="1"/>
              <a:t>לב"ה</a:t>
            </a:r>
            <a:r>
              <a:rPr lang="he-IL" sz="1500" dirty="0"/>
              <a:t> </a:t>
            </a:r>
            <a:r>
              <a:rPr lang="he-IL" sz="1500" dirty="0" err="1"/>
              <a:t>אית</a:t>
            </a:r>
            <a:r>
              <a:rPr lang="he-IL" sz="1500" dirty="0"/>
              <a:t> להו שביתת כלים דאורייתא,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גפרית</a:t>
            </a:r>
            <a:r>
              <a:rPr lang="he-IL" sz="1500" dirty="0"/>
              <a:t> ומוגמר מאי טעמא שרו? - משום דלא </a:t>
            </a:r>
            <a:r>
              <a:rPr lang="he-IL" sz="1500" dirty="0" err="1"/>
              <a:t>קעביד</a:t>
            </a:r>
            <a:r>
              <a:rPr lang="he-IL" sz="1500" dirty="0"/>
              <a:t> מעשה.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אונין</a:t>
            </a:r>
            <a:r>
              <a:rPr lang="he-IL" sz="1500" dirty="0"/>
              <a:t> של פשתן מאי טעמא שרו? - משום דלא עביד מעשה ומינח </a:t>
            </a:r>
            <a:r>
              <a:rPr lang="he-IL" sz="1500" dirty="0" err="1"/>
              <a:t>נייחא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מצודת חיה ועוף ודגים </a:t>
            </a:r>
            <a:r>
              <a:rPr lang="he-IL" sz="1500" dirty="0" err="1"/>
              <a:t>דקא</a:t>
            </a:r>
            <a:r>
              <a:rPr lang="he-IL" sz="1500" dirty="0"/>
              <a:t> עביד מעשה מאי טעמא שרו? - התם נמי בלחי </a:t>
            </a:r>
            <a:r>
              <a:rPr lang="he-IL" sz="1500" dirty="0" err="1"/>
              <a:t>וקוקרי</a:t>
            </a:r>
            <a:r>
              <a:rPr lang="he-IL" sz="1500" dirty="0"/>
              <a:t> דלא </a:t>
            </a:r>
            <a:r>
              <a:rPr lang="he-IL" sz="1500" dirty="0" err="1"/>
              <a:t>קעביד</a:t>
            </a:r>
            <a:r>
              <a:rPr lang="he-IL" sz="1500" dirty="0"/>
              <a:t> מעשה.</a:t>
            </a:r>
          </a:p>
          <a:p>
            <a:pPr>
              <a:lnSpc>
                <a:spcPct val="120000"/>
              </a:lnSpc>
            </a:pPr>
            <a:endParaRPr lang="he-IL" sz="850" dirty="0"/>
          </a:p>
        </p:txBody>
      </p:sp>
      <p:sp>
        <p:nvSpPr>
          <p:cNvPr id="10" name="הסבר מלבני מעוגל 6">
            <a:extLst>
              <a:ext uri="{FF2B5EF4-FFF2-40B4-BE49-F238E27FC236}">
                <a16:creationId xmlns:a16="http://schemas.microsoft.com/office/drawing/2014/main" id="{887413FF-BEA0-4179-8BFB-641705844F76}"/>
              </a:ext>
            </a:extLst>
          </p:cNvPr>
          <p:cNvSpPr/>
          <p:nvPr/>
        </p:nvSpPr>
        <p:spPr>
          <a:xfrm>
            <a:off x="216836" y="1844824"/>
            <a:ext cx="2520280" cy="864096"/>
          </a:xfrm>
          <a:prstGeom prst="wedgeRoundRectCallout">
            <a:avLst>
              <a:gd name="adj1" fmla="val 54574"/>
              <a:gd name="adj2" fmla="val 4411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000" dirty="0">
                <a:solidFill>
                  <a:schemeClr val="tx1"/>
                </a:solidFill>
              </a:rPr>
              <a:t>שמות </a:t>
            </a:r>
            <a:r>
              <a:rPr lang="he-IL" sz="1000" dirty="0" err="1">
                <a:solidFill>
                  <a:schemeClr val="tx1"/>
                </a:solidFill>
              </a:rPr>
              <a:t>כג</a:t>
            </a:r>
            <a:r>
              <a:rPr lang="he-IL" sz="1000" dirty="0">
                <a:solidFill>
                  <a:schemeClr val="tx1"/>
                </a:solidFill>
              </a:rPr>
              <a:t>/</a:t>
            </a:r>
            <a:r>
              <a:rPr lang="he-IL" sz="1000" dirty="0" err="1">
                <a:solidFill>
                  <a:schemeClr val="tx1"/>
                </a:solidFill>
              </a:rPr>
              <a:t>יב-יג</a:t>
            </a:r>
            <a:r>
              <a:rPr lang="he-IL" sz="1000" dirty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000" dirty="0">
                <a:solidFill>
                  <a:schemeClr val="tx1"/>
                </a:solidFill>
              </a:rPr>
              <a:t> שֵׁשֶׁת יָמִים תַּעֲשֶׂה מַעֲשֶׂיךָ וּבַיּוֹם הַשְּׁבִיעִי </a:t>
            </a:r>
            <a:r>
              <a:rPr lang="he-IL" sz="1000" dirty="0" err="1">
                <a:solidFill>
                  <a:schemeClr val="tx1"/>
                </a:solidFill>
              </a:rPr>
              <a:t>תִּשְׁבֹּת</a:t>
            </a:r>
            <a:r>
              <a:rPr lang="he-IL" sz="1000" dirty="0">
                <a:solidFill>
                  <a:schemeClr val="tx1"/>
                </a:solidFill>
              </a:rPr>
              <a:t> לְמַעַן יָנוּחַ שׁוֹרְךָ </a:t>
            </a:r>
            <a:r>
              <a:rPr lang="he-IL" sz="1000" dirty="0" err="1">
                <a:solidFill>
                  <a:schemeClr val="tx1"/>
                </a:solidFill>
              </a:rPr>
              <a:t>וַחֲמֹרֶך</a:t>
            </a:r>
            <a:r>
              <a:rPr lang="he-IL" sz="1000" dirty="0">
                <a:solidFill>
                  <a:schemeClr val="tx1"/>
                </a:solidFill>
              </a:rPr>
              <a:t>ָ </a:t>
            </a:r>
            <a:r>
              <a:rPr lang="he-IL" sz="1000" dirty="0" err="1">
                <a:solidFill>
                  <a:schemeClr val="tx1"/>
                </a:solidFill>
              </a:rPr>
              <a:t>וְיִנָּפֵש</a:t>
            </a:r>
            <a:r>
              <a:rPr lang="he-IL" sz="1000" dirty="0">
                <a:solidFill>
                  <a:schemeClr val="tx1"/>
                </a:solidFill>
              </a:rPr>
              <a:t>ׁ בֶּן אֲמָתְךָ וְהַגֵּר. וּבְכֹל אֲשֶׁר אָמַרְתִּי אֲלֵיכֶם תִּשָּׁמֵרוּ...</a:t>
            </a:r>
            <a:endParaRPr lang="he-IL" sz="10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11" name="הסבר מלבני מעוגל 6">
            <a:extLst>
              <a:ext uri="{FF2B5EF4-FFF2-40B4-BE49-F238E27FC236}">
                <a16:creationId xmlns:a16="http://schemas.microsoft.com/office/drawing/2014/main" id="{9B5883F5-A99F-499B-A28C-477469D1D24A}"/>
              </a:ext>
            </a:extLst>
          </p:cNvPr>
          <p:cNvSpPr/>
          <p:nvPr/>
        </p:nvSpPr>
        <p:spPr>
          <a:xfrm>
            <a:off x="4211960" y="4869160"/>
            <a:ext cx="4320480" cy="1822633"/>
          </a:xfrm>
          <a:prstGeom prst="wedgeRoundRectCallout">
            <a:avLst>
              <a:gd name="adj1" fmla="val 53048"/>
              <a:gd name="adj2" fmla="val -3686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000" b="1" dirty="0">
                <a:solidFill>
                  <a:schemeClr val="tx1"/>
                </a:solidFill>
              </a:rPr>
              <a:t>משנה </a:t>
            </a:r>
            <a:r>
              <a:rPr lang="he-IL" sz="1000" b="1" dirty="0" err="1">
                <a:solidFill>
                  <a:schemeClr val="tx1"/>
                </a:solidFill>
              </a:rPr>
              <a:t>יז</a:t>
            </a:r>
            <a:r>
              <a:rPr lang="he-IL" sz="1000" b="1" dirty="0">
                <a:solidFill>
                  <a:schemeClr val="tx1"/>
                </a:solidFill>
              </a:rPr>
              <a:t> ע"ב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ב"ש אומרים: אין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שורין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 דיו וסמנים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וכרשינין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 אלא כדי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שישורו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 מבעוד יום, </a:t>
            </a:r>
          </a:p>
          <a:p>
            <a:pPr>
              <a:lnSpc>
                <a:spcPct val="120000"/>
              </a:lnSpc>
            </a:pP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וב"ה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ב"ש אומרים: אין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נותנין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000" b="1" dirty="0" err="1">
                <a:solidFill>
                  <a:srgbClr val="FF0000"/>
                </a:solidFill>
              </a:rPr>
              <a:t>אונין</a:t>
            </a:r>
            <a:r>
              <a:rPr lang="he-IL" sz="1000" b="1" dirty="0">
                <a:solidFill>
                  <a:srgbClr val="FF0000"/>
                </a:solidFill>
              </a:rPr>
              <a:t> של פשתן 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לתוך התנור אלא כדי שיהבילו מבעוד יום, ולא את הצמר ליורה אלא כדי שיקלוט העין, </a:t>
            </a:r>
          </a:p>
          <a:p>
            <a:pPr>
              <a:lnSpc>
                <a:spcPct val="120000"/>
              </a:lnSpc>
            </a:pP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וב"ה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ב"ש אומרים: אין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פורסין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000" b="1" dirty="0">
                <a:solidFill>
                  <a:srgbClr val="FF0000"/>
                </a:solidFill>
              </a:rPr>
              <a:t>מצודות חיה ועופות ודגים 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אלא כדי שיצודו מבעוד יום, </a:t>
            </a:r>
          </a:p>
          <a:p>
            <a:pPr>
              <a:lnSpc>
                <a:spcPct val="120000"/>
              </a:lnSpc>
            </a:pP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וב"ה </a:t>
            </a:r>
            <a:r>
              <a:rPr lang="he-IL" sz="10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0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</p:txBody>
      </p:sp>
      <p:sp>
        <p:nvSpPr>
          <p:cNvPr id="12" name="הסבר מלבני מעוגל 6">
            <a:extLst>
              <a:ext uri="{FF2B5EF4-FFF2-40B4-BE49-F238E27FC236}">
                <a16:creationId xmlns:a16="http://schemas.microsoft.com/office/drawing/2014/main" id="{91C387D6-5CA8-4491-9DFC-9A9BDBC0CADD}"/>
              </a:ext>
            </a:extLst>
          </p:cNvPr>
          <p:cNvSpPr/>
          <p:nvPr/>
        </p:nvSpPr>
        <p:spPr>
          <a:xfrm>
            <a:off x="216836" y="3284984"/>
            <a:ext cx="2626972" cy="864096"/>
          </a:xfrm>
          <a:prstGeom prst="wedgeRoundRectCallout">
            <a:avLst>
              <a:gd name="adj1" fmla="val 58836"/>
              <a:gd name="adj2" fmla="val -1419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000" dirty="0">
                <a:solidFill>
                  <a:schemeClr val="tx1"/>
                </a:solidFill>
              </a:rPr>
              <a:t>רש"י:</a:t>
            </a:r>
          </a:p>
          <a:p>
            <a:pPr>
              <a:lnSpc>
                <a:spcPct val="120000"/>
              </a:lnSpc>
            </a:pPr>
            <a:r>
              <a:rPr lang="he-IL" sz="1000" dirty="0" err="1">
                <a:solidFill>
                  <a:schemeClr val="tx1"/>
                </a:solidFill>
              </a:rPr>
              <a:t>והשתא</a:t>
            </a:r>
            <a:r>
              <a:rPr lang="he-IL" sz="1000" dirty="0">
                <a:solidFill>
                  <a:schemeClr val="tx1"/>
                </a:solidFill>
              </a:rPr>
              <a:t> </a:t>
            </a:r>
            <a:r>
              <a:rPr lang="he-IL" sz="1000" dirty="0" err="1">
                <a:solidFill>
                  <a:schemeClr val="tx1"/>
                </a:solidFill>
              </a:rPr>
              <a:t>דאמרת</a:t>
            </a:r>
            <a:r>
              <a:rPr lang="he-IL" sz="1000" dirty="0">
                <a:solidFill>
                  <a:schemeClr val="tx1"/>
                </a:solidFill>
              </a:rPr>
              <a:t> בית הלל </a:t>
            </a:r>
            <a:r>
              <a:rPr lang="he-IL" sz="1000" dirty="0" err="1">
                <a:solidFill>
                  <a:schemeClr val="tx1"/>
                </a:solidFill>
              </a:rPr>
              <a:t>אית</a:t>
            </a:r>
            <a:r>
              <a:rPr lang="he-IL" sz="1000" dirty="0">
                <a:solidFill>
                  <a:schemeClr val="tx1"/>
                </a:solidFill>
              </a:rPr>
              <a:t> להו שביתת כלים. </a:t>
            </a:r>
            <a:r>
              <a:rPr lang="he-IL" sz="1000" dirty="0" err="1">
                <a:solidFill>
                  <a:schemeClr val="tx1"/>
                </a:solidFill>
              </a:rPr>
              <a:t>דהא</a:t>
            </a:r>
            <a:r>
              <a:rPr lang="he-IL" sz="1000" dirty="0">
                <a:solidFill>
                  <a:schemeClr val="tx1"/>
                </a:solidFill>
              </a:rPr>
              <a:t> על כרחיך האי </a:t>
            </a:r>
            <a:r>
              <a:rPr lang="he-IL" sz="1000" dirty="0" err="1">
                <a:solidFill>
                  <a:schemeClr val="tx1"/>
                </a:solidFill>
              </a:rPr>
              <a:t>מתניתא</a:t>
            </a:r>
            <a:r>
              <a:rPr lang="he-IL" sz="1000" dirty="0">
                <a:solidFill>
                  <a:schemeClr val="tx1"/>
                </a:solidFill>
              </a:rPr>
              <a:t> בית הלל </a:t>
            </a:r>
            <a:r>
              <a:rPr lang="he-IL" sz="1000" dirty="0" err="1">
                <a:solidFill>
                  <a:schemeClr val="tx1"/>
                </a:solidFill>
              </a:rPr>
              <a:t>מדשרי</a:t>
            </a:r>
            <a:r>
              <a:rPr lang="he-IL" sz="1000" dirty="0">
                <a:solidFill>
                  <a:schemeClr val="tx1"/>
                </a:solidFill>
              </a:rPr>
              <a:t> </a:t>
            </a:r>
            <a:r>
              <a:rPr lang="he-IL" sz="1000" dirty="0" err="1">
                <a:solidFill>
                  <a:schemeClr val="tx1"/>
                </a:solidFill>
              </a:rPr>
              <a:t>בהנך</a:t>
            </a:r>
            <a:r>
              <a:rPr lang="he-IL" sz="1000" dirty="0">
                <a:solidFill>
                  <a:schemeClr val="tx1"/>
                </a:solidFill>
              </a:rPr>
              <a:t> </a:t>
            </a:r>
            <a:r>
              <a:rPr lang="he-IL" sz="1000" dirty="0" err="1">
                <a:solidFill>
                  <a:schemeClr val="tx1"/>
                </a:solidFill>
              </a:rPr>
              <a:t>וקתני</a:t>
            </a:r>
            <a:r>
              <a:rPr lang="he-IL" sz="1000" dirty="0">
                <a:solidFill>
                  <a:schemeClr val="tx1"/>
                </a:solidFill>
              </a:rPr>
              <a:t> </a:t>
            </a:r>
            <a:r>
              <a:rPr lang="he-IL" sz="1000" dirty="0" err="1">
                <a:solidFill>
                  <a:schemeClr val="tx1"/>
                </a:solidFill>
              </a:rPr>
              <a:t>דרחיים</a:t>
            </a:r>
            <a:r>
              <a:rPr lang="he-IL" sz="1000" dirty="0">
                <a:solidFill>
                  <a:schemeClr val="tx1"/>
                </a:solidFill>
              </a:rPr>
              <a:t> אסור משום שביתת כלים: </a:t>
            </a:r>
            <a:endParaRPr lang="he-IL" sz="10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9" name="הסבר מלבני מעוגל 6">
            <a:extLst>
              <a:ext uri="{FF2B5EF4-FFF2-40B4-BE49-F238E27FC236}">
                <a16:creationId xmlns:a16="http://schemas.microsoft.com/office/drawing/2014/main" id="{01A384C6-EA00-4F07-8B6A-B6B9BF0773F1}"/>
              </a:ext>
            </a:extLst>
          </p:cNvPr>
          <p:cNvSpPr/>
          <p:nvPr/>
        </p:nvSpPr>
        <p:spPr>
          <a:xfrm>
            <a:off x="214196" y="4994514"/>
            <a:ext cx="2626972" cy="1224136"/>
          </a:xfrm>
          <a:prstGeom prst="wedgeRoundRectCallout">
            <a:avLst>
              <a:gd name="adj1" fmla="val 58836"/>
              <a:gd name="adj2" fmla="val -1419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000" dirty="0" err="1">
                <a:solidFill>
                  <a:schemeClr val="tx1"/>
                </a:solidFill>
              </a:rPr>
              <a:t>תוס</a:t>
            </a:r>
            <a:r>
              <a:rPr lang="he-IL" sz="1000" dirty="0">
                <a:solidFill>
                  <a:schemeClr val="tx1"/>
                </a:solidFill>
              </a:rPr>
              <a:t>':</a:t>
            </a:r>
          </a:p>
          <a:p>
            <a:pPr>
              <a:lnSpc>
                <a:spcPct val="120000"/>
              </a:lnSpc>
            </a:pPr>
            <a:r>
              <a:rPr lang="he-IL" sz="1000" dirty="0" err="1">
                <a:solidFill>
                  <a:schemeClr val="tx1"/>
                </a:solidFill>
              </a:rPr>
              <a:t>אונין</a:t>
            </a:r>
            <a:r>
              <a:rPr lang="he-IL" sz="1000" dirty="0">
                <a:solidFill>
                  <a:schemeClr val="tx1"/>
                </a:solidFill>
              </a:rPr>
              <a:t> של פשתן מאי טעמא שרו. הא </a:t>
            </a:r>
            <a:r>
              <a:rPr lang="he-IL" sz="1000" dirty="0" err="1">
                <a:solidFill>
                  <a:schemeClr val="tx1"/>
                </a:solidFill>
              </a:rPr>
              <a:t>דנקיט</a:t>
            </a:r>
            <a:r>
              <a:rPr lang="he-IL" sz="1000" dirty="0">
                <a:solidFill>
                  <a:schemeClr val="tx1"/>
                </a:solidFill>
              </a:rPr>
              <a:t> </a:t>
            </a:r>
            <a:r>
              <a:rPr lang="he-IL" sz="1000" dirty="0" err="1">
                <a:solidFill>
                  <a:schemeClr val="tx1"/>
                </a:solidFill>
              </a:rPr>
              <a:t>אונין</a:t>
            </a:r>
            <a:r>
              <a:rPr lang="he-IL" sz="1000" dirty="0">
                <a:solidFill>
                  <a:schemeClr val="tx1"/>
                </a:solidFill>
              </a:rPr>
              <a:t> טפי מדיו </a:t>
            </a:r>
            <a:r>
              <a:rPr lang="he-IL" sz="1000" dirty="0" err="1">
                <a:solidFill>
                  <a:schemeClr val="tx1"/>
                </a:solidFill>
              </a:rPr>
              <a:t>וסממנין</a:t>
            </a:r>
            <a:r>
              <a:rPr lang="he-IL" sz="1000" dirty="0">
                <a:solidFill>
                  <a:schemeClr val="tx1"/>
                </a:solidFill>
              </a:rPr>
              <a:t> </a:t>
            </a:r>
            <a:r>
              <a:rPr lang="he-IL" sz="1000" dirty="0" err="1">
                <a:solidFill>
                  <a:schemeClr val="tx1"/>
                </a:solidFill>
              </a:rPr>
              <a:t>וכרשינין</a:t>
            </a:r>
            <a:r>
              <a:rPr lang="he-IL" sz="1000" dirty="0">
                <a:solidFill>
                  <a:schemeClr val="tx1"/>
                </a:solidFill>
              </a:rPr>
              <a:t> משום </a:t>
            </a:r>
            <a:r>
              <a:rPr lang="he-IL" sz="1000" dirty="0" err="1">
                <a:solidFill>
                  <a:schemeClr val="tx1"/>
                </a:solidFill>
              </a:rPr>
              <a:t>דהתם</a:t>
            </a:r>
            <a:r>
              <a:rPr lang="he-IL" sz="1000" dirty="0">
                <a:solidFill>
                  <a:schemeClr val="tx1"/>
                </a:solidFill>
              </a:rPr>
              <a:t> פשיטא </a:t>
            </a:r>
            <a:r>
              <a:rPr lang="he-IL" sz="1000" dirty="0" err="1">
                <a:solidFill>
                  <a:schemeClr val="tx1"/>
                </a:solidFill>
              </a:rPr>
              <a:t>דליכא</a:t>
            </a:r>
            <a:r>
              <a:rPr lang="he-IL" sz="1000" dirty="0">
                <a:solidFill>
                  <a:schemeClr val="tx1"/>
                </a:solidFill>
              </a:rPr>
              <a:t> מעשה כלל אבל </a:t>
            </a:r>
            <a:r>
              <a:rPr lang="he-IL" sz="1000" dirty="0" err="1">
                <a:solidFill>
                  <a:schemeClr val="tx1"/>
                </a:solidFill>
              </a:rPr>
              <a:t>באונין</a:t>
            </a:r>
            <a:r>
              <a:rPr lang="he-IL" sz="1000" dirty="0">
                <a:solidFill>
                  <a:schemeClr val="tx1"/>
                </a:solidFill>
              </a:rPr>
              <a:t> התנור עושה קצת מעשה כשמחממו ועוד </a:t>
            </a:r>
            <a:r>
              <a:rPr lang="he-IL" sz="1000" dirty="0" err="1">
                <a:solidFill>
                  <a:schemeClr val="tx1"/>
                </a:solidFill>
              </a:rPr>
              <a:t>דבהנך</a:t>
            </a:r>
            <a:r>
              <a:rPr lang="he-IL" sz="1000" dirty="0">
                <a:solidFill>
                  <a:schemeClr val="tx1"/>
                </a:solidFill>
              </a:rPr>
              <a:t> לא הזכיר כלי אבל גבי </a:t>
            </a:r>
            <a:r>
              <a:rPr lang="he-IL" sz="1000" dirty="0" err="1">
                <a:solidFill>
                  <a:schemeClr val="tx1"/>
                </a:solidFill>
              </a:rPr>
              <a:t>אונין</a:t>
            </a:r>
            <a:r>
              <a:rPr lang="he-IL" sz="1000" dirty="0">
                <a:solidFill>
                  <a:schemeClr val="tx1"/>
                </a:solidFill>
              </a:rPr>
              <a:t> הוזכר התנור</a:t>
            </a:r>
            <a:endParaRPr lang="he-IL" sz="10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33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553C1519-56C2-4798-9AE5-67A0726EDF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4453" y="332656"/>
            <a:ext cx="6794011" cy="5572163"/>
          </a:xfrm>
          <a:prstGeom prst="rect">
            <a:avLst/>
          </a:prstGeom>
        </p:spPr>
      </p:pic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6BF19E74-5EFD-4036-B175-C7D96FB945CB}"/>
              </a:ext>
            </a:extLst>
          </p:cNvPr>
          <p:cNvSpPr txBox="1"/>
          <p:nvPr/>
        </p:nvSpPr>
        <p:spPr>
          <a:xfrm>
            <a:off x="611560" y="6207115"/>
            <a:ext cx="1061665" cy="2462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/>
              <a:t>מתוך: פירוש חי</a:t>
            </a:r>
          </a:p>
        </p:txBody>
      </p:sp>
    </p:spTree>
    <p:extLst>
      <p:ext uri="{BB962C8B-B14F-4D97-AF65-F5344CB8AC3E}">
        <p14:creationId xmlns:p14="http://schemas.microsoft.com/office/powerpoint/2010/main" val="137679740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19349</TotalTime>
  <Words>2752</Words>
  <Application>Microsoft Office PowerPoint</Application>
  <PresentationFormat>‫הצגה על המסך (4:3)</PresentationFormat>
  <Paragraphs>486</Paragraphs>
  <Slides>19</Slides>
  <Notes>16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2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הראל שפירא</cp:lastModifiedBy>
  <cp:revision>2141</cp:revision>
  <dcterms:created xsi:type="dcterms:W3CDTF">2015-01-28T10:22:53Z</dcterms:created>
  <dcterms:modified xsi:type="dcterms:W3CDTF">2020-03-24T21:00:38Z</dcterms:modified>
</cp:coreProperties>
</file>