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6" r:id="rId2"/>
    <p:sldId id="530" r:id="rId3"/>
    <p:sldId id="531" r:id="rId4"/>
    <p:sldId id="533" r:id="rId5"/>
    <p:sldId id="534" r:id="rId6"/>
    <p:sldId id="535" r:id="rId7"/>
    <p:sldId id="523" r:id="rId8"/>
    <p:sldId id="536" r:id="rId9"/>
    <p:sldId id="537" r:id="rId10"/>
    <p:sldId id="545" r:id="rId11"/>
    <p:sldId id="546" r:id="rId12"/>
    <p:sldId id="539" r:id="rId13"/>
    <p:sldId id="540" r:id="rId14"/>
    <p:sldId id="541" r:id="rId15"/>
    <p:sldId id="542" r:id="rId16"/>
    <p:sldId id="544" r:id="rId17"/>
    <p:sldId id="543" r:id="rId18"/>
    <p:sldId id="475" r:id="rId19"/>
    <p:sldId id="274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הראל" initials="ה" lastIdx="1" clrIdx="0">
    <p:extLst>
      <p:ext uri="{19B8F6BF-5375-455C-9EA6-DF929625EA0E}">
        <p15:presenceInfo xmlns:p15="http://schemas.microsoft.com/office/powerpoint/2012/main" userId="הרא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5250" autoAdjust="0"/>
  </p:normalViewPr>
  <p:slideViewPr>
    <p:cSldViewPr>
      <p:cViewPr varScale="1">
        <p:scale>
          <a:sx n="82" d="100"/>
          <a:sy n="82" d="100"/>
        </p:scale>
        <p:origin x="15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2E648E-CA2E-4885-8A88-243AF9A8D75E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125537-8725-4A13-8BEE-395E38D92F7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99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693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35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851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3589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436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54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370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378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88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41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785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73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43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875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http://daf-yomi.com/BookFiles.aspx?type=1&amp;id=505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1694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25537-8725-4A13-8BEE-395E38D92F7F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2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111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4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03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016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3733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354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47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167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13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77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5683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2D9F-8966-4E40-B24B-F4D66135C1D0}" type="datetimeFigureOut">
              <a:rPr lang="he-IL" smtClean="0"/>
              <a:pPr/>
              <a:t>א'/ניסן/תש"ף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19CE8-638D-4695-9CFF-D273E3DA2D5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116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af-yomi@daf-yomi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daf-yomi@daf-yomi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82828"/>
            <a:ext cx="8424936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EEECE1">
                    <a:lumMod val="50000"/>
                  </a:srgbClr>
                </a:solidFill>
              </a:rPr>
              <a:t>ברוכים הבאים ל</a:t>
            </a:r>
          </a:p>
          <a:p>
            <a:pPr algn="ctr"/>
            <a:r>
              <a:rPr lang="he-IL" sz="4000" b="1" dirty="0">
                <a:solidFill>
                  <a:srgbClr val="C0504D">
                    <a:lumMod val="75000"/>
                  </a:srgbClr>
                </a:solidFill>
              </a:rPr>
              <a:t>שיעור דף יומי אונליין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יום חמישי א' בניסן ה'תש"פ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השיעור יתחיל בשעה 21:30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מסכת שבת </a:t>
            </a:r>
            <a:r>
              <a:rPr lang="he-IL" sz="2400" b="1" dirty="0" err="1">
                <a:solidFill>
                  <a:srgbClr val="C0504D">
                    <a:lumMod val="75000"/>
                  </a:srgbClr>
                </a:solidFill>
              </a:rPr>
              <a:t>יט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 ע"ב (משנה) - </a:t>
            </a:r>
            <a:r>
              <a:rPr lang="he-IL" sz="2400" b="1" dirty="0" err="1">
                <a:solidFill>
                  <a:srgbClr val="C0504D">
                    <a:lumMod val="75000"/>
                  </a:srgbClr>
                </a:solidFill>
              </a:rPr>
              <a:t>כא</a:t>
            </a:r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 ע"א (שורה ראשונה)</a:t>
            </a:r>
          </a:p>
          <a:p>
            <a:pPr algn="ctr"/>
            <a:endParaRPr lang="he-IL" sz="2400" b="1" dirty="0">
              <a:solidFill>
                <a:srgbClr val="C0504D">
                  <a:lumMod val="75000"/>
                </a:srgbClr>
              </a:solidFill>
            </a:endParaRPr>
          </a:p>
          <a:p>
            <a:pPr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מגיד השיעור: הראל שפירא</a:t>
            </a:r>
          </a:p>
          <a:p>
            <a:pPr algn="ctr"/>
            <a:endParaRPr lang="he-IL" sz="3600" b="1" dirty="0">
              <a:solidFill>
                <a:srgbClr val="C0504D">
                  <a:lumMod val="75000"/>
                </a:srgbClr>
              </a:solidFill>
            </a:endParaRPr>
          </a:p>
          <a:p>
            <a:pPr lvl="0" algn="ctr"/>
            <a:r>
              <a:rPr lang="he-IL" sz="2400" b="1" dirty="0">
                <a:solidFill>
                  <a:srgbClr val="EEECE1">
                    <a:lumMod val="50000"/>
                  </a:srgbClr>
                </a:solidFill>
              </a:rPr>
              <a:t>השיעור היום מוקדש לרפואת אלעד צפריר בן דנה</a:t>
            </a:r>
            <a:endParaRPr lang="he-I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7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755576" y="403272"/>
            <a:ext cx="7911549" cy="56051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1" dirty="0"/>
              <a:t>משנה</a:t>
            </a:r>
            <a:r>
              <a:rPr lang="he-IL" sz="1600" dirty="0"/>
              <a:t> </a:t>
            </a:r>
          </a:p>
          <a:p>
            <a:pPr>
              <a:lnSpc>
                <a:spcPct val="120000"/>
              </a:lnSpc>
            </a:pPr>
            <a:endParaRPr lang="he-IL" sz="3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ולא בחוסן ולא בכלך ולא בפתילת האידן ולא בפתילת המדבר ולא בירוקה שעל פני המים,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ולא בזפת ולא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בשעוה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  <a:p>
            <a:pPr>
              <a:lnSpc>
                <a:spcPct val="120000"/>
              </a:lnSpc>
            </a:pPr>
            <a:endParaRPr lang="he-IL" sz="11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endParaRPr lang="he-IL" sz="11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b="1" dirty="0"/>
              <a:t>גמרא</a:t>
            </a:r>
          </a:p>
          <a:p>
            <a:pPr>
              <a:lnSpc>
                <a:spcPct val="120000"/>
              </a:lnSpc>
            </a:pPr>
            <a:endParaRPr lang="he-IL" sz="3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 err="1"/>
              <a:t>לכש</a:t>
            </a:r>
            <a:r>
              <a:rPr lang="he-IL" sz="1600" dirty="0"/>
              <a:t> -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שוכא</a:t>
            </a:r>
            <a:r>
              <a:rPr lang="he-IL" sz="1600" dirty="0"/>
              <a:t> </a:t>
            </a:r>
            <a:r>
              <a:rPr lang="he-IL" sz="1600" dirty="0" err="1"/>
              <a:t>דארזא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שוכא</a:t>
            </a:r>
            <a:r>
              <a:rPr lang="he-IL" sz="1600" dirty="0"/>
              <a:t> </a:t>
            </a:r>
            <a:r>
              <a:rPr lang="he-IL" sz="1600" dirty="0" err="1"/>
              <a:t>דארזא</a:t>
            </a:r>
            <a:r>
              <a:rPr lang="he-IL" sz="1600" dirty="0"/>
              <a:t>? עץ בעלמא הוא!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בעמרניתא</a:t>
            </a:r>
            <a:r>
              <a:rPr lang="he-IL" sz="1600" dirty="0"/>
              <a:t> דאית ביה.</a:t>
            </a:r>
          </a:p>
          <a:p>
            <a:pPr>
              <a:lnSpc>
                <a:spcPct val="120000"/>
              </a:lnSpc>
            </a:pPr>
            <a:endParaRPr lang="he-IL" sz="1600" dirty="0"/>
          </a:p>
          <a:p>
            <a:pPr>
              <a:lnSpc>
                <a:spcPct val="120000"/>
              </a:lnSpc>
            </a:pPr>
            <a:r>
              <a:rPr lang="he-IL" sz="1600" dirty="0"/>
              <a:t>ולא בחוסן -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אמר רב יוסף: נעורת של פשתן.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אמר ליה </a:t>
            </a:r>
            <a:r>
              <a:rPr lang="he-IL" sz="1600" dirty="0" err="1"/>
              <a:t>אביי</a:t>
            </a:r>
            <a:r>
              <a:rPr lang="he-IL" sz="1600" dirty="0"/>
              <a:t>: והכתיב "</a:t>
            </a:r>
            <a:r>
              <a:rPr lang="he-IL" sz="1600" dirty="0">
                <a:solidFill>
                  <a:srgbClr val="002060"/>
                </a:solidFill>
              </a:rPr>
              <a:t>וְהָיָה הֶחָסוֹן לִנְעוֹרֶת</a:t>
            </a:r>
            <a:r>
              <a:rPr lang="he-IL" sz="1600" dirty="0"/>
              <a:t>" (מכלל </a:t>
            </a:r>
            <a:r>
              <a:rPr lang="he-IL" sz="1600" dirty="0" err="1"/>
              <a:t>דחוסן</a:t>
            </a:r>
            <a:r>
              <a:rPr lang="he-IL" sz="1600" dirty="0"/>
              <a:t> לאו נעורת הוא)!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אלא אמר </a:t>
            </a:r>
            <a:r>
              <a:rPr lang="he-IL" sz="1600" dirty="0" err="1"/>
              <a:t>אביי</a:t>
            </a:r>
            <a:r>
              <a:rPr lang="he-IL" sz="1600" dirty="0"/>
              <a:t>: </a:t>
            </a:r>
            <a:r>
              <a:rPr lang="he-IL" sz="1600" dirty="0" err="1"/>
              <a:t>כיתנא</a:t>
            </a:r>
            <a:r>
              <a:rPr lang="he-IL" sz="1600" dirty="0"/>
              <a:t> </a:t>
            </a:r>
            <a:r>
              <a:rPr lang="he-IL" sz="1600" dirty="0" err="1"/>
              <a:t>דדייק</a:t>
            </a:r>
            <a:r>
              <a:rPr lang="he-IL" sz="1600" dirty="0"/>
              <a:t> ולא נפיץ.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6E0BD4-0500-4001-91E3-1639D4C8235D}"/>
              </a:ext>
            </a:extLst>
          </p:cNvPr>
          <p:cNvSpPr txBox="1"/>
          <p:nvPr/>
        </p:nvSpPr>
        <p:spPr>
          <a:xfrm>
            <a:off x="8732442" y="5075853"/>
            <a:ext cx="225355" cy="8771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①</a:t>
            </a:r>
          </a:p>
          <a:p>
            <a:endParaRPr lang="he-IL" sz="1300" dirty="0"/>
          </a:p>
          <a:p>
            <a:endParaRPr lang="he-IL" sz="600" dirty="0"/>
          </a:p>
          <a:p>
            <a:endParaRPr lang="he-IL" sz="600" dirty="0"/>
          </a:p>
          <a:p>
            <a:r>
              <a:rPr lang="he-IL" sz="1300" dirty="0"/>
              <a:t>②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DF7DE13-C064-4F57-B80B-18395EF1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1926"/>
            <a:ext cx="1512168" cy="219640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FE90E32-644F-425C-9FA4-07C82495B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03" y="4963332"/>
            <a:ext cx="1757996" cy="1670096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97B10EC-FAB1-4D54-8570-DB147F3CFEF3}"/>
              </a:ext>
            </a:extLst>
          </p:cNvPr>
          <p:cNvSpPr txBox="1"/>
          <p:nvPr/>
        </p:nvSpPr>
        <p:spPr>
          <a:xfrm>
            <a:off x="186203" y="496333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87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97B10EC-FAB1-4D54-8570-DB147F3CFEF3}"/>
              </a:ext>
            </a:extLst>
          </p:cNvPr>
          <p:cNvSpPr txBox="1"/>
          <p:nvPr/>
        </p:nvSpPr>
        <p:spPr>
          <a:xfrm>
            <a:off x="186203" y="496333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6367A49-0928-4BBD-B009-E96BE639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742950"/>
            <a:ext cx="7943850" cy="53721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3E88E3E-9966-4174-BBF4-4F051D3514CC}"/>
              </a:ext>
            </a:extLst>
          </p:cNvPr>
          <p:cNvSpPr txBox="1"/>
          <p:nvPr/>
        </p:nvSpPr>
        <p:spPr>
          <a:xfrm>
            <a:off x="3563888" y="6453336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מתוך: משניות מבוארות עם ציורים</a:t>
            </a:r>
          </a:p>
        </p:txBody>
      </p:sp>
    </p:spTree>
    <p:extLst>
      <p:ext uri="{BB962C8B-B14F-4D97-AF65-F5344CB8AC3E}">
        <p14:creationId xmlns:p14="http://schemas.microsoft.com/office/powerpoint/2010/main" val="216702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3203848" y="135780"/>
            <a:ext cx="5463277" cy="4570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dirty="0"/>
              <a:t>ולא בכלך -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/>
              <a:t>אמר שמואל:  </a:t>
            </a:r>
            <a:r>
              <a:rPr lang="he-IL" sz="1600" dirty="0" err="1"/>
              <a:t>שאלתינהו</a:t>
            </a:r>
            <a:r>
              <a:rPr lang="he-IL" sz="1600" dirty="0"/>
              <a:t> לכל </a:t>
            </a:r>
            <a:r>
              <a:rPr lang="he-IL" sz="1600" dirty="0" err="1"/>
              <a:t>נחותי</a:t>
            </a:r>
            <a:r>
              <a:rPr lang="he-IL" sz="1600" dirty="0"/>
              <a:t> </a:t>
            </a:r>
            <a:r>
              <a:rPr lang="he-IL" sz="1600" dirty="0" err="1"/>
              <a:t>ימא</a:t>
            </a:r>
            <a:r>
              <a:rPr lang="he-IL" sz="1600" dirty="0"/>
              <a:t> ואמרי (לה) </a:t>
            </a:r>
            <a:r>
              <a:rPr lang="he-IL" sz="1600" dirty="0" err="1"/>
              <a:t>כולכא</a:t>
            </a:r>
            <a:r>
              <a:rPr lang="he-IL" sz="1600" dirty="0"/>
              <a:t> שמיה. </a:t>
            </a:r>
            <a:endParaRPr lang="he-IL" sz="400" dirty="0"/>
          </a:p>
          <a:p>
            <a:pPr>
              <a:lnSpc>
                <a:spcPct val="120000"/>
              </a:lnSpc>
            </a:pPr>
            <a:r>
              <a:rPr lang="he-IL" sz="1600" dirty="0"/>
              <a:t>רב יצחק בר </a:t>
            </a:r>
            <a:r>
              <a:rPr lang="he-IL" sz="1600" dirty="0" err="1"/>
              <a:t>זעירא</a:t>
            </a:r>
            <a:r>
              <a:rPr lang="he-IL" sz="1600" dirty="0"/>
              <a:t> אמר:  </a:t>
            </a:r>
            <a:r>
              <a:rPr lang="he-IL" sz="1600" dirty="0" err="1"/>
              <a:t>גושקרא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600" dirty="0"/>
              <a:t>רבין </a:t>
            </a:r>
            <a:r>
              <a:rPr lang="he-IL" sz="1600" dirty="0" err="1"/>
              <a:t>ואביי</a:t>
            </a:r>
            <a:r>
              <a:rPr lang="he-IL" sz="1600" dirty="0"/>
              <a:t> הוו </a:t>
            </a:r>
            <a:r>
              <a:rPr lang="he-IL" sz="1600" dirty="0" err="1"/>
              <a:t>יתבי</a:t>
            </a:r>
            <a:r>
              <a:rPr lang="he-IL" sz="1600" dirty="0"/>
              <a:t> </a:t>
            </a:r>
            <a:r>
              <a:rPr lang="he-IL" sz="1600" dirty="0" err="1"/>
              <a:t>קמיה</a:t>
            </a:r>
            <a:r>
              <a:rPr lang="he-IL" sz="1600" dirty="0"/>
              <a:t> </a:t>
            </a:r>
            <a:r>
              <a:rPr lang="he-IL" sz="1600" dirty="0" err="1"/>
              <a:t>דרבנא</a:t>
            </a:r>
            <a:r>
              <a:rPr lang="he-IL" sz="1600" dirty="0"/>
              <a:t> נחמיה אחוה </a:t>
            </a:r>
            <a:r>
              <a:rPr lang="he-IL" sz="1600" dirty="0" err="1"/>
              <a:t>דריש</a:t>
            </a:r>
            <a:r>
              <a:rPr lang="he-IL" sz="1600" dirty="0"/>
              <a:t> גלותא,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חזייה דהוה לביש </a:t>
            </a:r>
            <a:r>
              <a:rPr lang="he-IL" sz="1600" dirty="0" err="1"/>
              <a:t>מטכסא</a:t>
            </a:r>
            <a:r>
              <a:rPr lang="he-IL" sz="16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א''ל</a:t>
            </a:r>
            <a:r>
              <a:rPr lang="he-IL" sz="1600" dirty="0"/>
              <a:t> רבין </a:t>
            </a:r>
            <a:r>
              <a:rPr lang="he-IL" sz="1600" dirty="0" err="1"/>
              <a:t>לאביי</a:t>
            </a:r>
            <a:r>
              <a:rPr lang="he-IL" sz="1600" dirty="0"/>
              <a:t>: היינו כלך </a:t>
            </a:r>
            <a:r>
              <a:rPr lang="he-IL" sz="1600" dirty="0" err="1"/>
              <a:t>דתנן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א''ל</a:t>
            </a:r>
            <a:r>
              <a:rPr lang="he-IL" sz="1600" dirty="0"/>
              <a:t>: אנן שירא </a:t>
            </a:r>
            <a:r>
              <a:rPr lang="he-IL" sz="1600" dirty="0" err="1"/>
              <a:t>פרנדא</a:t>
            </a:r>
            <a:r>
              <a:rPr lang="he-IL" sz="1600" dirty="0"/>
              <a:t> קרינן ליה. 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/>
              <a:t>מיתיבי: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השיראים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והכלך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והסיריקין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חייבין בציצית.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(</a:t>
            </a:r>
            <a:r>
              <a:rPr lang="he-IL" sz="1600" dirty="0" err="1"/>
              <a:t>תיובתא</a:t>
            </a:r>
            <a:r>
              <a:rPr lang="he-IL" sz="1600" dirty="0"/>
              <a:t> </a:t>
            </a:r>
            <a:r>
              <a:rPr lang="he-IL" sz="1600" dirty="0" err="1"/>
              <a:t>דרבין</a:t>
            </a:r>
            <a:r>
              <a:rPr lang="he-IL" sz="1600" dirty="0"/>
              <a:t>) </a:t>
            </a:r>
            <a:r>
              <a:rPr lang="he-IL" sz="1600" dirty="0" err="1"/>
              <a:t>תיובתא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איבעית</a:t>
            </a:r>
            <a:r>
              <a:rPr lang="he-IL" sz="1600" dirty="0"/>
              <a:t> אימא: שירא לחוד ושירא </a:t>
            </a:r>
            <a:r>
              <a:rPr lang="he-IL" sz="1600" dirty="0" err="1"/>
              <a:t>פרנדא</a:t>
            </a:r>
            <a:r>
              <a:rPr lang="he-IL" sz="1600" dirty="0"/>
              <a:t> לחוד.</a:t>
            </a:r>
          </a:p>
          <a:p>
            <a:pPr>
              <a:lnSpc>
                <a:spcPct val="120000"/>
              </a:lnSpc>
            </a:pPr>
            <a:endParaRPr lang="he-IL" sz="4000" dirty="0"/>
          </a:p>
          <a:p>
            <a:pPr>
              <a:lnSpc>
                <a:spcPct val="120000"/>
              </a:lnSpc>
            </a:pP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E299557-51AA-4F2D-808C-ED897B6130CD}"/>
              </a:ext>
            </a:extLst>
          </p:cNvPr>
          <p:cNvSpPr txBox="1"/>
          <p:nvPr/>
        </p:nvSpPr>
        <p:spPr>
          <a:xfrm>
            <a:off x="8827532" y="3043607"/>
            <a:ext cx="15561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①</a:t>
            </a:r>
          </a:p>
          <a:p>
            <a:endParaRPr lang="he-IL" sz="700" dirty="0"/>
          </a:p>
          <a:p>
            <a:r>
              <a:rPr lang="he-IL" sz="1300" dirty="0"/>
              <a:t>②</a:t>
            </a:r>
          </a:p>
        </p:txBody>
      </p:sp>
      <p:sp>
        <p:nvSpPr>
          <p:cNvPr id="9" name="הסבר מלבני מעוגל 6">
            <a:extLst>
              <a:ext uri="{FF2B5EF4-FFF2-40B4-BE49-F238E27FC236}">
                <a16:creationId xmlns:a16="http://schemas.microsoft.com/office/drawing/2014/main" id="{961430E9-A422-4D72-96FE-12A3CC1BA956}"/>
              </a:ext>
            </a:extLst>
          </p:cNvPr>
          <p:cNvSpPr/>
          <p:nvPr/>
        </p:nvSpPr>
        <p:spPr>
          <a:xfrm>
            <a:off x="207505" y="1036714"/>
            <a:ext cx="3240360" cy="3040358"/>
          </a:xfrm>
          <a:prstGeom prst="wedgeRoundRectCallout">
            <a:avLst>
              <a:gd name="adj1" fmla="val 55019"/>
              <a:gd name="adj2" fmla="val -44306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בחוסן </a:t>
            </a:r>
            <a:r>
              <a:rPr lang="he-IL" sz="1400" b="1" dirty="0">
                <a:solidFill>
                  <a:srgbClr val="FF0000"/>
                </a:solidFill>
              </a:rPr>
              <a:t>ולא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he-IL" sz="1400" b="1" dirty="0">
                <a:solidFill>
                  <a:srgbClr val="FF0000"/>
                </a:solidFill>
              </a:rPr>
              <a:t>בכלך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בפתילת האידן ולא בפתילת המדבר ולא בירוקה שעל פני המים,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בזפת ולא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בשעוה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</p:txBody>
      </p:sp>
    </p:spTree>
    <p:extLst>
      <p:ext uri="{BB962C8B-B14F-4D97-AF65-F5344CB8AC3E}">
        <p14:creationId xmlns:p14="http://schemas.microsoft.com/office/powerpoint/2010/main" val="206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3203848" y="130014"/>
            <a:ext cx="5463277" cy="44971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dirty="0"/>
              <a:t>ולא בכלך -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/>
              <a:t>אמר שמואל:  </a:t>
            </a:r>
            <a:r>
              <a:rPr lang="he-IL" sz="1600" dirty="0" err="1"/>
              <a:t>שאלתינהו</a:t>
            </a:r>
            <a:r>
              <a:rPr lang="he-IL" sz="1600" dirty="0"/>
              <a:t> לכל </a:t>
            </a:r>
            <a:r>
              <a:rPr lang="he-IL" sz="1600" dirty="0" err="1"/>
              <a:t>נחותי</a:t>
            </a:r>
            <a:r>
              <a:rPr lang="he-IL" sz="1600" dirty="0"/>
              <a:t> </a:t>
            </a:r>
            <a:r>
              <a:rPr lang="he-IL" sz="1600" dirty="0" err="1"/>
              <a:t>ימא</a:t>
            </a:r>
            <a:r>
              <a:rPr lang="he-IL" sz="1600" dirty="0"/>
              <a:t> ואמרי (לה) </a:t>
            </a:r>
            <a:r>
              <a:rPr lang="he-IL" sz="1600" dirty="0" err="1"/>
              <a:t>כולכא</a:t>
            </a:r>
            <a:r>
              <a:rPr lang="he-IL" sz="1600" dirty="0"/>
              <a:t> שמיה. </a:t>
            </a:r>
            <a:endParaRPr lang="he-IL" sz="400" dirty="0"/>
          </a:p>
          <a:p>
            <a:pPr>
              <a:lnSpc>
                <a:spcPct val="120000"/>
              </a:lnSpc>
            </a:pPr>
            <a:r>
              <a:rPr lang="he-IL" sz="1600" dirty="0"/>
              <a:t>רב יצחק בר </a:t>
            </a:r>
            <a:r>
              <a:rPr lang="he-IL" sz="1600" dirty="0" err="1"/>
              <a:t>זעירא</a:t>
            </a:r>
            <a:r>
              <a:rPr lang="he-IL" sz="1600" dirty="0"/>
              <a:t> אמר:  </a:t>
            </a:r>
            <a:r>
              <a:rPr lang="he-IL" sz="1600" dirty="0" err="1"/>
              <a:t>גושקרא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600" dirty="0"/>
              <a:t>רבין </a:t>
            </a:r>
            <a:r>
              <a:rPr lang="he-IL" sz="1600" dirty="0" err="1"/>
              <a:t>ואביי</a:t>
            </a:r>
            <a:r>
              <a:rPr lang="he-IL" sz="1600" dirty="0"/>
              <a:t> הוו </a:t>
            </a:r>
            <a:r>
              <a:rPr lang="he-IL" sz="1600" dirty="0" err="1"/>
              <a:t>יתבי</a:t>
            </a:r>
            <a:r>
              <a:rPr lang="he-IL" sz="1600" dirty="0"/>
              <a:t> </a:t>
            </a:r>
            <a:r>
              <a:rPr lang="he-IL" sz="1600" dirty="0" err="1"/>
              <a:t>קמיה</a:t>
            </a:r>
            <a:r>
              <a:rPr lang="he-IL" sz="1600" dirty="0"/>
              <a:t> </a:t>
            </a:r>
            <a:r>
              <a:rPr lang="he-IL" sz="1600" dirty="0" err="1"/>
              <a:t>דרבנא</a:t>
            </a:r>
            <a:r>
              <a:rPr lang="he-IL" sz="1600" dirty="0"/>
              <a:t> נחמיה אחוה </a:t>
            </a:r>
            <a:r>
              <a:rPr lang="he-IL" sz="1600" dirty="0" err="1"/>
              <a:t>דריש</a:t>
            </a:r>
            <a:r>
              <a:rPr lang="he-IL" sz="1600" dirty="0"/>
              <a:t> גלותא,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חזייה דהוה לביש </a:t>
            </a:r>
            <a:r>
              <a:rPr lang="he-IL" sz="1600" dirty="0" err="1"/>
              <a:t>מטכסא</a:t>
            </a:r>
            <a:r>
              <a:rPr lang="he-IL" sz="16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א''ל</a:t>
            </a:r>
            <a:r>
              <a:rPr lang="he-IL" sz="1600" dirty="0"/>
              <a:t> רבין </a:t>
            </a:r>
            <a:r>
              <a:rPr lang="he-IL" sz="1600" dirty="0" err="1"/>
              <a:t>לאביי</a:t>
            </a:r>
            <a:r>
              <a:rPr lang="he-IL" sz="1600" dirty="0"/>
              <a:t>: היינו </a:t>
            </a:r>
            <a:r>
              <a:rPr lang="he-IL" sz="1600" dirty="0">
                <a:solidFill>
                  <a:srgbClr val="0070C0"/>
                </a:solidFill>
              </a:rPr>
              <a:t>כלך</a:t>
            </a:r>
            <a:r>
              <a:rPr lang="he-IL" sz="1600" dirty="0"/>
              <a:t> </a:t>
            </a:r>
            <a:r>
              <a:rPr lang="he-IL" sz="1600" dirty="0" err="1"/>
              <a:t>דתנן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א''ל</a:t>
            </a:r>
            <a:r>
              <a:rPr lang="he-IL" sz="1600" dirty="0"/>
              <a:t>: אנן </a:t>
            </a:r>
            <a:r>
              <a:rPr lang="he-IL" sz="1600" dirty="0">
                <a:solidFill>
                  <a:srgbClr val="0070C0"/>
                </a:solidFill>
              </a:rPr>
              <a:t>שירא </a:t>
            </a:r>
            <a:r>
              <a:rPr lang="he-IL" sz="1600" dirty="0" err="1">
                <a:solidFill>
                  <a:srgbClr val="0070C0"/>
                </a:solidFill>
              </a:rPr>
              <a:t>פרנדא</a:t>
            </a:r>
            <a:r>
              <a:rPr lang="he-IL" sz="1600" dirty="0">
                <a:solidFill>
                  <a:srgbClr val="0070C0"/>
                </a:solidFill>
              </a:rPr>
              <a:t> </a:t>
            </a:r>
            <a:r>
              <a:rPr lang="he-IL" sz="1600" dirty="0"/>
              <a:t>קרינן ליה. 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/>
              <a:t>מיתיבי: </a:t>
            </a:r>
            <a:r>
              <a:rPr lang="he-IL" sz="1600" dirty="0" err="1">
                <a:solidFill>
                  <a:srgbClr val="0070C0"/>
                </a:solidFill>
              </a:rPr>
              <a:t>השיראים</a:t>
            </a:r>
            <a:r>
              <a:rPr lang="he-IL" sz="1600" dirty="0">
                <a:solidFill>
                  <a:srgbClr val="0070C0"/>
                </a:solidFill>
              </a:rPr>
              <a:t> והכלך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והסיריקין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חייבין בציצית.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(</a:t>
            </a:r>
            <a:r>
              <a:rPr lang="he-IL" sz="1600" dirty="0" err="1"/>
              <a:t>תיובתא</a:t>
            </a:r>
            <a:r>
              <a:rPr lang="he-IL" sz="1600" dirty="0"/>
              <a:t> </a:t>
            </a:r>
            <a:r>
              <a:rPr lang="he-IL" sz="1600" dirty="0" err="1"/>
              <a:t>דרבין</a:t>
            </a:r>
            <a:r>
              <a:rPr lang="he-IL" sz="1600" dirty="0"/>
              <a:t>) </a:t>
            </a:r>
            <a:r>
              <a:rPr lang="he-IL" sz="1600" dirty="0" err="1"/>
              <a:t>תיובתא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איבעית</a:t>
            </a:r>
            <a:r>
              <a:rPr lang="he-IL" sz="1600" dirty="0"/>
              <a:t> אימא: שירא לחוד ושירא </a:t>
            </a:r>
            <a:r>
              <a:rPr lang="he-IL" sz="1600" dirty="0" err="1"/>
              <a:t>פרנדא</a:t>
            </a:r>
            <a:r>
              <a:rPr lang="he-IL" sz="1600" dirty="0"/>
              <a:t> לחוד.</a:t>
            </a:r>
          </a:p>
          <a:p>
            <a:pPr>
              <a:lnSpc>
                <a:spcPct val="120000"/>
              </a:lnSpc>
            </a:pPr>
            <a:endParaRPr lang="he-IL" sz="3600" dirty="0"/>
          </a:p>
          <a:p>
            <a:pPr>
              <a:lnSpc>
                <a:spcPct val="120000"/>
              </a:lnSpc>
            </a:pP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E299557-51AA-4F2D-808C-ED897B6130CD}"/>
              </a:ext>
            </a:extLst>
          </p:cNvPr>
          <p:cNvSpPr txBox="1"/>
          <p:nvPr/>
        </p:nvSpPr>
        <p:spPr>
          <a:xfrm>
            <a:off x="8827532" y="3043607"/>
            <a:ext cx="15561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①</a:t>
            </a:r>
          </a:p>
          <a:p>
            <a:endParaRPr lang="he-IL" sz="700" dirty="0"/>
          </a:p>
          <a:p>
            <a:r>
              <a:rPr lang="he-IL" sz="1300" dirty="0"/>
              <a:t>②</a:t>
            </a:r>
          </a:p>
        </p:txBody>
      </p:sp>
      <p:sp>
        <p:nvSpPr>
          <p:cNvPr id="10" name="הסבר מלבני מעוגל 6">
            <a:extLst>
              <a:ext uri="{FF2B5EF4-FFF2-40B4-BE49-F238E27FC236}">
                <a16:creationId xmlns:a16="http://schemas.microsoft.com/office/drawing/2014/main" id="{04F77912-C958-49F7-BCA2-BDBC9A78D934}"/>
              </a:ext>
            </a:extLst>
          </p:cNvPr>
          <p:cNvSpPr/>
          <p:nvPr/>
        </p:nvSpPr>
        <p:spPr>
          <a:xfrm>
            <a:off x="207505" y="1036714"/>
            <a:ext cx="3240360" cy="3040358"/>
          </a:xfrm>
          <a:prstGeom prst="wedgeRoundRectCallout">
            <a:avLst>
              <a:gd name="adj1" fmla="val 55019"/>
              <a:gd name="adj2" fmla="val -44306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בחוסן </a:t>
            </a:r>
            <a:r>
              <a:rPr lang="he-IL" sz="1400" b="1" dirty="0">
                <a:solidFill>
                  <a:srgbClr val="FF0000"/>
                </a:solidFill>
              </a:rPr>
              <a:t>ולא בכלך 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בפתילת האידן ולא בפתילת המדבר ולא בירוקה שעל פני המים,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בזפת ולא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בשעוה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</p:txBody>
      </p:sp>
    </p:spTree>
    <p:extLst>
      <p:ext uri="{BB962C8B-B14F-4D97-AF65-F5344CB8AC3E}">
        <p14:creationId xmlns:p14="http://schemas.microsoft.com/office/powerpoint/2010/main" val="422787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3203848" y="130014"/>
            <a:ext cx="5463277" cy="66392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dirty="0"/>
              <a:t>ולא בכלך -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/>
              <a:t>אמר שמואל:  </a:t>
            </a:r>
            <a:r>
              <a:rPr lang="he-IL" sz="1600" dirty="0" err="1"/>
              <a:t>שאלתינהו</a:t>
            </a:r>
            <a:r>
              <a:rPr lang="he-IL" sz="1600" dirty="0"/>
              <a:t> לכל </a:t>
            </a:r>
            <a:r>
              <a:rPr lang="he-IL" sz="1600" dirty="0" err="1"/>
              <a:t>נחותי</a:t>
            </a:r>
            <a:r>
              <a:rPr lang="he-IL" sz="1600" dirty="0"/>
              <a:t> </a:t>
            </a:r>
            <a:r>
              <a:rPr lang="he-IL" sz="1600" dirty="0" err="1"/>
              <a:t>ימא</a:t>
            </a:r>
            <a:r>
              <a:rPr lang="he-IL" sz="1600" dirty="0"/>
              <a:t> ואמרי (לה) </a:t>
            </a:r>
            <a:r>
              <a:rPr lang="he-IL" sz="1600" dirty="0" err="1"/>
              <a:t>כולכא</a:t>
            </a:r>
            <a:r>
              <a:rPr lang="he-IL" sz="1600" dirty="0"/>
              <a:t> שמיה. </a:t>
            </a:r>
            <a:endParaRPr lang="he-IL" sz="400" dirty="0"/>
          </a:p>
          <a:p>
            <a:pPr>
              <a:lnSpc>
                <a:spcPct val="120000"/>
              </a:lnSpc>
            </a:pPr>
            <a:r>
              <a:rPr lang="he-IL" sz="1600" dirty="0"/>
              <a:t>רב יצחק בר </a:t>
            </a:r>
            <a:r>
              <a:rPr lang="he-IL" sz="1600" dirty="0" err="1"/>
              <a:t>זעירא</a:t>
            </a:r>
            <a:r>
              <a:rPr lang="he-IL" sz="1600" dirty="0"/>
              <a:t> אמר:  </a:t>
            </a:r>
            <a:r>
              <a:rPr lang="he-IL" sz="1600" dirty="0" err="1"/>
              <a:t>גושקרא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600" dirty="0"/>
              <a:t>רבין </a:t>
            </a:r>
            <a:r>
              <a:rPr lang="he-IL" sz="1600" dirty="0" err="1"/>
              <a:t>ואביי</a:t>
            </a:r>
            <a:r>
              <a:rPr lang="he-IL" sz="1600" dirty="0"/>
              <a:t> הוו </a:t>
            </a:r>
            <a:r>
              <a:rPr lang="he-IL" sz="1600" dirty="0" err="1"/>
              <a:t>יתבי</a:t>
            </a:r>
            <a:r>
              <a:rPr lang="he-IL" sz="1600" dirty="0"/>
              <a:t> </a:t>
            </a:r>
            <a:r>
              <a:rPr lang="he-IL" sz="1600" dirty="0" err="1"/>
              <a:t>קמיה</a:t>
            </a:r>
            <a:r>
              <a:rPr lang="he-IL" sz="1600" dirty="0"/>
              <a:t> </a:t>
            </a:r>
            <a:r>
              <a:rPr lang="he-IL" sz="1600" dirty="0" err="1"/>
              <a:t>דרבנא</a:t>
            </a:r>
            <a:r>
              <a:rPr lang="he-IL" sz="1600" dirty="0"/>
              <a:t> נחמיה אחוה </a:t>
            </a:r>
            <a:r>
              <a:rPr lang="he-IL" sz="1600" dirty="0" err="1"/>
              <a:t>דריש</a:t>
            </a:r>
            <a:r>
              <a:rPr lang="he-IL" sz="1600" dirty="0"/>
              <a:t> גלותא,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חזייה דהוה לביש </a:t>
            </a:r>
            <a:r>
              <a:rPr lang="he-IL" sz="1600" dirty="0" err="1"/>
              <a:t>מטכסא</a:t>
            </a:r>
            <a:r>
              <a:rPr lang="he-IL" sz="16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א''ל</a:t>
            </a:r>
            <a:r>
              <a:rPr lang="he-IL" sz="1600" dirty="0"/>
              <a:t> רבין </a:t>
            </a:r>
            <a:r>
              <a:rPr lang="he-IL" sz="1600" dirty="0" err="1"/>
              <a:t>לאביי</a:t>
            </a:r>
            <a:r>
              <a:rPr lang="he-IL" sz="1600" dirty="0"/>
              <a:t>: היינו כלך </a:t>
            </a:r>
            <a:r>
              <a:rPr lang="he-IL" sz="1600" dirty="0" err="1"/>
              <a:t>דתנן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א''ל</a:t>
            </a:r>
            <a:r>
              <a:rPr lang="he-IL" sz="1600" dirty="0"/>
              <a:t>: אנן שירא </a:t>
            </a:r>
            <a:r>
              <a:rPr lang="he-IL" sz="1600" dirty="0" err="1"/>
              <a:t>פרנדא</a:t>
            </a:r>
            <a:r>
              <a:rPr lang="he-IL" sz="1600" dirty="0"/>
              <a:t> קרינן ליה. 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/>
              <a:t>מיתיבי: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השיראים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והכלך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והסיריקין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חייבין בציצית.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(</a:t>
            </a:r>
            <a:r>
              <a:rPr lang="he-IL" sz="1600" dirty="0" err="1"/>
              <a:t>תיובתא</a:t>
            </a:r>
            <a:r>
              <a:rPr lang="he-IL" sz="1600" dirty="0"/>
              <a:t> </a:t>
            </a:r>
            <a:r>
              <a:rPr lang="he-IL" sz="1600" dirty="0" err="1"/>
              <a:t>דרבין</a:t>
            </a:r>
            <a:r>
              <a:rPr lang="he-IL" sz="1600" dirty="0"/>
              <a:t>) </a:t>
            </a:r>
            <a:r>
              <a:rPr lang="he-IL" sz="1600" dirty="0" err="1"/>
              <a:t>תיובתא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איבעית</a:t>
            </a:r>
            <a:r>
              <a:rPr lang="he-IL" sz="1600" dirty="0"/>
              <a:t> אימא: שירא לחוד ושירא </a:t>
            </a:r>
            <a:r>
              <a:rPr lang="he-IL" sz="1600" dirty="0" err="1"/>
              <a:t>פרנדא</a:t>
            </a:r>
            <a:r>
              <a:rPr lang="he-IL" sz="1600" dirty="0"/>
              <a:t> לחוד.</a:t>
            </a:r>
          </a:p>
          <a:p>
            <a:pPr>
              <a:lnSpc>
                <a:spcPct val="120000"/>
              </a:lnSpc>
            </a:pPr>
            <a:endParaRPr lang="he-IL" sz="3600" dirty="0"/>
          </a:p>
          <a:p>
            <a:pPr>
              <a:lnSpc>
                <a:spcPct val="120000"/>
              </a:lnSpc>
            </a:pPr>
            <a:r>
              <a:rPr lang="he-IL" sz="1600" dirty="0"/>
              <a:t>ולא בפתילת האידן -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 err="1"/>
              <a:t>אחוינא</a:t>
            </a:r>
            <a:r>
              <a:rPr lang="he-IL" sz="1600" dirty="0"/>
              <a:t>.</a:t>
            </a:r>
          </a:p>
          <a:p>
            <a:pPr>
              <a:lnSpc>
                <a:spcPct val="120000"/>
              </a:lnSpc>
            </a:pPr>
            <a:endParaRPr lang="he-IL" sz="800" dirty="0"/>
          </a:p>
          <a:p>
            <a:pPr>
              <a:lnSpc>
                <a:spcPct val="120000"/>
              </a:lnSpc>
            </a:pPr>
            <a:r>
              <a:rPr lang="he-IL" sz="1600" dirty="0"/>
              <a:t>רבין </a:t>
            </a:r>
            <a:r>
              <a:rPr lang="he-IL" sz="1600" dirty="0" err="1"/>
              <a:t>ואביי</a:t>
            </a:r>
            <a:r>
              <a:rPr lang="he-IL" sz="1600" dirty="0"/>
              <a:t> הוו </a:t>
            </a:r>
            <a:r>
              <a:rPr lang="he-IL" sz="1600" dirty="0" err="1"/>
              <a:t>קאזלו</a:t>
            </a:r>
            <a:r>
              <a:rPr lang="he-IL" sz="1600" dirty="0"/>
              <a:t> </a:t>
            </a:r>
            <a:r>
              <a:rPr lang="he-IL" sz="1600" dirty="0" err="1"/>
              <a:t>בפקתא</a:t>
            </a:r>
            <a:r>
              <a:rPr lang="he-IL" sz="1600" dirty="0"/>
              <a:t> </a:t>
            </a:r>
            <a:r>
              <a:rPr lang="he-IL" sz="1600" dirty="0" err="1"/>
              <a:t>דטמרוריתא</a:t>
            </a:r>
            <a:r>
              <a:rPr lang="he-IL" sz="1600" dirty="0"/>
              <a:t>, </a:t>
            </a:r>
            <a:r>
              <a:rPr lang="he-IL" sz="1600" dirty="0" err="1"/>
              <a:t>חזינהו</a:t>
            </a:r>
            <a:r>
              <a:rPr lang="he-IL" sz="1600" dirty="0"/>
              <a:t> </a:t>
            </a:r>
            <a:r>
              <a:rPr lang="he-IL" sz="1600" dirty="0" err="1"/>
              <a:t>להנהו</a:t>
            </a:r>
            <a:r>
              <a:rPr lang="he-IL" sz="1600" dirty="0"/>
              <a:t> </a:t>
            </a:r>
            <a:r>
              <a:rPr lang="he-IL" sz="1600" dirty="0" err="1"/>
              <a:t>ארבתא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אמר ליה רבין </a:t>
            </a:r>
            <a:r>
              <a:rPr lang="he-IL" sz="1600" dirty="0" err="1"/>
              <a:t>לאביי</a:t>
            </a:r>
            <a:r>
              <a:rPr lang="he-IL" sz="1600" dirty="0"/>
              <a:t>: היינו אידן </a:t>
            </a:r>
            <a:r>
              <a:rPr lang="he-IL" sz="1600" dirty="0" err="1"/>
              <a:t>דתנן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אמר ליה: ההיא עץ בעלמא הוא!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קלף ואחוי ליה </a:t>
            </a:r>
            <a:r>
              <a:rPr lang="he-IL" sz="1600" dirty="0" err="1"/>
              <a:t>עמרניתא</a:t>
            </a:r>
            <a:r>
              <a:rPr lang="he-IL" sz="1600" dirty="0"/>
              <a:t> </a:t>
            </a:r>
            <a:r>
              <a:rPr lang="he-IL" sz="1600" dirty="0" err="1"/>
              <a:t>דביני</a:t>
            </a:r>
            <a:r>
              <a:rPr lang="he-IL" sz="1600" dirty="0"/>
              <a:t> ביני.</a:t>
            </a:r>
          </a:p>
          <a:p>
            <a:pPr>
              <a:lnSpc>
                <a:spcPct val="120000"/>
              </a:lnSpc>
            </a:pPr>
            <a:endParaRPr lang="he-IL" sz="16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E299557-51AA-4F2D-808C-ED897B6130CD}"/>
              </a:ext>
            </a:extLst>
          </p:cNvPr>
          <p:cNvSpPr txBox="1"/>
          <p:nvPr/>
        </p:nvSpPr>
        <p:spPr>
          <a:xfrm>
            <a:off x="8827532" y="3043607"/>
            <a:ext cx="15561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/>
              <a:t>①</a:t>
            </a:r>
          </a:p>
          <a:p>
            <a:endParaRPr lang="he-IL" sz="700" dirty="0"/>
          </a:p>
          <a:p>
            <a:r>
              <a:rPr lang="he-IL" sz="1300" dirty="0"/>
              <a:t>②</a:t>
            </a:r>
          </a:p>
        </p:txBody>
      </p:sp>
      <p:sp>
        <p:nvSpPr>
          <p:cNvPr id="9" name="הסבר מלבני מעוגל 6">
            <a:extLst>
              <a:ext uri="{FF2B5EF4-FFF2-40B4-BE49-F238E27FC236}">
                <a16:creationId xmlns:a16="http://schemas.microsoft.com/office/drawing/2014/main" id="{3AC51B13-6689-4532-B4F4-8114E2C852C1}"/>
              </a:ext>
            </a:extLst>
          </p:cNvPr>
          <p:cNvSpPr/>
          <p:nvPr/>
        </p:nvSpPr>
        <p:spPr>
          <a:xfrm>
            <a:off x="207505" y="1036714"/>
            <a:ext cx="3240360" cy="3040358"/>
          </a:xfrm>
          <a:prstGeom prst="wedgeRoundRectCallout">
            <a:avLst>
              <a:gd name="adj1" fmla="val 55019"/>
              <a:gd name="adj2" fmla="val -44306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בחוסן ולא בכלך </a:t>
            </a:r>
            <a:r>
              <a:rPr lang="he-IL" sz="1400" b="1" dirty="0">
                <a:solidFill>
                  <a:srgbClr val="FF0000"/>
                </a:solidFill>
              </a:rPr>
              <a:t>ולא בפתילת האידן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בפתילת המדבר ולא בירוקה שעל פני המים,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בזפת ולא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בשעוה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</p:txBody>
      </p:sp>
    </p:spTree>
    <p:extLst>
      <p:ext uri="{BB962C8B-B14F-4D97-AF65-F5344CB8AC3E}">
        <p14:creationId xmlns:p14="http://schemas.microsoft.com/office/powerpoint/2010/main" val="155194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7887" y="35330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 - דף </a:t>
            </a:r>
            <a:r>
              <a:rPr lang="he-IL" b="1" dirty="0" err="1">
                <a:solidFill>
                  <a:schemeClr val="bg1">
                    <a:lumMod val="50000"/>
                  </a:schemeClr>
                </a:solidFill>
              </a:rPr>
              <a:t>כא</a:t>
            </a:r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 עמוד א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3923928" y="46035"/>
            <a:ext cx="4733866" cy="6807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/>
              <a:t>ולא בפתילת המדבר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שברא.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ולא בירוקה שעל </a:t>
            </a:r>
            <a:r>
              <a:rPr lang="he-IL" sz="1500" dirty="0" err="1"/>
              <a:t>כו</a:t>
            </a:r>
            <a:r>
              <a:rPr lang="he-IL" sz="1500" dirty="0"/>
              <a:t>'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מאי היא? </a:t>
            </a:r>
            <a:r>
              <a:rPr lang="he-IL" sz="1500" dirty="0" err="1"/>
              <a:t>אילימא</a:t>
            </a:r>
            <a:r>
              <a:rPr lang="he-IL" sz="1500" dirty="0"/>
              <a:t> </a:t>
            </a:r>
            <a:r>
              <a:rPr lang="he-IL" sz="1500" dirty="0" err="1"/>
              <a:t>אוכמתא</a:t>
            </a:r>
            <a:r>
              <a:rPr lang="he-IL" sz="1500" dirty="0"/>
              <a:t> </a:t>
            </a:r>
            <a:r>
              <a:rPr lang="he-IL" sz="1500" dirty="0" err="1"/>
              <a:t>דחריצי</a:t>
            </a:r>
            <a:r>
              <a:rPr lang="he-IL" sz="1500" dirty="0"/>
              <a:t> - </a:t>
            </a:r>
            <a:r>
              <a:rPr lang="he-IL" sz="1500" dirty="0" err="1"/>
              <a:t>איפרוכי</a:t>
            </a:r>
            <a:r>
              <a:rPr lang="he-IL" sz="1500" dirty="0"/>
              <a:t> מפרכן!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אלא אמר רב </a:t>
            </a:r>
            <a:r>
              <a:rPr lang="he-IL" sz="1500" dirty="0" err="1"/>
              <a:t>פפא</a:t>
            </a:r>
            <a:r>
              <a:rPr lang="he-IL" sz="1500" dirty="0"/>
              <a:t>: </a:t>
            </a:r>
            <a:r>
              <a:rPr lang="he-IL" sz="1500" dirty="0" err="1"/>
              <a:t>אוכמתא</a:t>
            </a:r>
            <a:r>
              <a:rPr lang="he-IL" sz="1500" dirty="0"/>
              <a:t> </a:t>
            </a:r>
            <a:r>
              <a:rPr lang="he-IL" sz="1500" dirty="0" err="1"/>
              <a:t>דארבא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תנא: 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הוסיפו עליהן של צמר ושל שער. </a:t>
            </a:r>
            <a:endParaRPr lang="he-IL" sz="1500" dirty="0"/>
          </a:p>
          <a:p>
            <a:pPr>
              <a:lnSpc>
                <a:spcPct val="120000"/>
              </a:lnSpc>
            </a:pPr>
            <a:r>
              <a:rPr lang="he-IL" sz="1500" dirty="0"/>
              <a:t>ותנא דידן: צמר - מכווץ </a:t>
            </a:r>
            <a:r>
              <a:rPr lang="he-IL" sz="1500" dirty="0" err="1"/>
              <a:t>כוויץ</a:t>
            </a:r>
            <a:r>
              <a:rPr lang="he-IL" sz="1500" dirty="0"/>
              <a:t>, שער - </a:t>
            </a:r>
            <a:r>
              <a:rPr lang="he-IL" sz="1500" dirty="0" err="1"/>
              <a:t>איחרוכי</a:t>
            </a:r>
            <a:r>
              <a:rPr lang="he-IL" sz="1500" dirty="0"/>
              <a:t> </a:t>
            </a:r>
            <a:r>
              <a:rPr lang="he-IL" sz="1500" dirty="0" err="1"/>
              <a:t>מיחרך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ולא בזפת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זפת - </a:t>
            </a:r>
            <a:r>
              <a:rPr lang="he-IL" sz="1500" dirty="0" err="1"/>
              <a:t>זיפתא</a:t>
            </a:r>
            <a:r>
              <a:rPr lang="he-IL" sz="1500" dirty="0"/>
              <a:t>,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- </a:t>
            </a:r>
            <a:r>
              <a:rPr lang="he-IL" sz="1500" dirty="0" err="1"/>
              <a:t>קירותא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תנא: 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עד כאן פסול פתילות, מכאן ואילך פסול שמנים.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פשיטא!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</a:t>
            </a:r>
            <a:r>
              <a:rPr lang="he-IL" sz="1500" dirty="0" err="1"/>
              <a:t>איצטריכא</a:t>
            </a:r>
            <a:r>
              <a:rPr lang="he-IL" sz="1500" dirty="0"/>
              <a:t> ליה,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מהו </a:t>
            </a:r>
            <a:r>
              <a:rPr lang="he-IL" sz="1500" dirty="0" err="1"/>
              <a:t>דתימא</a:t>
            </a:r>
            <a:r>
              <a:rPr lang="he-IL" sz="1500" dirty="0"/>
              <a:t> לפתילות נמי לא </a:t>
            </a:r>
            <a:r>
              <a:rPr lang="he-IL" sz="1500" dirty="0" err="1"/>
              <a:t>חזיא</a:t>
            </a:r>
            <a:r>
              <a:rPr lang="he-IL" sz="15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קא</a:t>
            </a:r>
            <a:r>
              <a:rPr lang="he-IL" sz="1500" dirty="0"/>
              <a:t> משמע לן.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אמר רמי בר אבין: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עטרנא</a:t>
            </a:r>
            <a:r>
              <a:rPr lang="he-IL" sz="1500" dirty="0"/>
              <a:t> - </a:t>
            </a:r>
            <a:r>
              <a:rPr lang="he-IL" sz="1500" dirty="0" err="1"/>
              <a:t>פסולתא</a:t>
            </a:r>
            <a:r>
              <a:rPr lang="he-IL" sz="1500" dirty="0"/>
              <a:t> </a:t>
            </a:r>
            <a:r>
              <a:rPr lang="he-IL" sz="1500" dirty="0" err="1"/>
              <a:t>דזיפתא</a:t>
            </a:r>
            <a:r>
              <a:rPr lang="he-IL" sz="15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- </a:t>
            </a:r>
            <a:r>
              <a:rPr lang="he-IL" sz="1500" dirty="0" err="1"/>
              <a:t>פסולתא</a:t>
            </a:r>
            <a:r>
              <a:rPr lang="he-IL" sz="1500" dirty="0"/>
              <a:t> </a:t>
            </a:r>
            <a:r>
              <a:rPr lang="he-IL" sz="1500" dirty="0" err="1"/>
              <a:t>דדובשא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למאי נפקא מינה?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למקח וממכר.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45253AF-60AB-4C9D-9102-67C1EF33973F}"/>
              </a:ext>
            </a:extLst>
          </p:cNvPr>
          <p:cNvSpPr txBox="1"/>
          <p:nvPr/>
        </p:nvSpPr>
        <p:spPr>
          <a:xfrm>
            <a:off x="8464483" y="6256554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ע"א</a:t>
            </a:r>
          </a:p>
        </p:txBody>
      </p:sp>
      <p:sp>
        <p:nvSpPr>
          <p:cNvPr id="10" name="הסבר מלבני מעוגל 6">
            <a:extLst>
              <a:ext uri="{FF2B5EF4-FFF2-40B4-BE49-F238E27FC236}">
                <a16:creationId xmlns:a16="http://schemas.microsoft.com/office/drawing/2014/main" id="{85F7BA77-C314-4AD3-A818-8012D510C510}"/>
              </a:ext>
            </a:extLst>
          </p:cNvPr>
          <p:cNvSpPr/>
          <p:nvPr/>
        </p:nvSpPr>
        <p:spPr>
          <a:xfrm>
            <a:off x="207505" y="1036714"/>
            <a:ext cx="3240360" cy="3040358"/>
          </a:xfrm>
          <a:prstGeom prst="wedgeRoundRectCallout">
            <a:avLst>
              <a:gd name="adj1" fmla="val 55019"/>
              <a:gd name="adj2" fmla="val -44306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בחוסן ולא בכלך ולא בפתילת האידן </a:t>
            </a:r>
            <a:r>
              <a:rPr lang="he-IL" sz="1400" b="1" dirty="0">
                <a:solidFill>
                  <a:srgbClr val="FF0000"/>
                </a:solidFill>
              </a:rPr>
              <a:t>ולא בפתילת המדבר 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בירוקה שעל פני המים,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בזפת ולא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בשעוה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</p:txBody>
      </p:sp>
    </p:spTree>
    <p:extLst>
      <p:ext uri="{BB962C8B-B14F-4D97-AF65-F5344CB8AC3E}">
        <p14:creationId xmlns:p14="http://schemas.microsoft.com/office/powerpoint/2010/main" val="52159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3923928" y="46035"/>
            <a:ext cx="4733866" cy="6807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/>
              <a:t>ולא בפתילת המדבר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שברא.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ולא בירוקה שעל </a:t>
            </a:r>
            <a:r>
              <a:rPr lang="he-IL" sz="1500" dirty="0" err="1"/>
              <a:t>כו</a:t>
            </a:r>
            <a:r>
              <a:rPr lang="he-IL" sz="1500" dirty="0"/>
              <a:t>'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מאי היא? </a:t>
            </a:r>
            <a:r>
              <a:rPr lang="he-IL" sz="1500" dirty="0" err="1"/>
              <a:t>אילימא</a:t>
            </a:r>
            <a:r>
              <a:rPr lang="he-IL" sz="1500" dirty="0"/>
              <a:t> </a:t>
            </a:r>
            <a:r>
              <a:rPr lang="he-IL" sz="1500" dirty="0" err="1"/>
              <a:t>אוכמתא</a:t>
            </a:r>
            <a:r>
              <a:rPr lang="he-IL" sz="1500" dirty="0"/>
              <a:t> </a:t>
            </a:r>
            <a:r>
              <a:rPr lang="he-IL" sz="1500" dirty="0" err="1"/>
              <a:t>דחריצי</a:t>
            </a:r>
            <a:r>
              <a:rPr lang="he-IL" sz="1500" dirty="0"/>
              <a:t> - </a:t>
            </a:r>
            <a:r>
              <a:rPr lang="he-IL" sz="1500" dirty="0" err="1"/>
              <a:t>איפרוכי</a:t>
            </a:r>
            <a:r>
              <a:rPr lang="he-IL" sz="1500" dirty="0"/>
              <a:t> מפרכן!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אלא אמר רב </a:t>
            </a:r>
            <a:r>
              <a:rPr lang="he-IL" sz="1500" dirty="0" err="1"/>
              <a:t>פפא</a:t>
            </a:r>
            <a:r>
              <a:rPr lang="he-IL" sz="1500" dirty="0"/>
              <a:t>: </a:t>
            </a:r>
            <a:r>
              <a:rPr lang="he-IL" sz="1500" dirty="0" err="1"/>
              <a:t>אוכמתא</a:t>
            </a:r>
            <a:r>
              <a:rPr lang="he-IL" sz="1500" dirty="0"/>
              <a:t> </a:t>
            </a:r>
            <a:r>
              <a:rPr lang="he-IL" sz="1500" dirty="0" err="1"/>
              <a:t>דארבא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תנא: 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הוסיפו עליהן של צמר ושל שער. </a:t>
            </a:r>
            <a:endParaRPr lang="he-IL" sz="1500" dirty="0"/>
          </a:p>
          <a:p>
            <a:pPr>
              <a:lnSpc>
                <a:spcPct val="120000"/>
              </a:lnSpc>
            </a:pPr>
            <a:r>
              <a:rPr lang="he-IL" sz="1500" dirty="0"/>
              <a:t>ותנא דידן: צמר - מכווץ </a:t>
            </a:r>
            <a:r>
              <a:rPr lang="he-IL" sz="1500" dirty="0" err="1"/>
              <a:t>כוויץ</a:t>
            </a:r>
            <a:r>
              <a:rPr lang="he-IL" sz="1500" dirty="0"/>
              <a:t>, שער - </a:t>
            </a:r>
            <a:r>
              <a:rPr lang="he-IL" sz="1500" dirty="0" err="1"/>
              <a:t>איחרוכי</a:t>
            </a:r>
            <a:r>
              <a:rPr lang="he-IL" sz="1500" dirty="0"/>
              <a:t> </a:t>
            </a:r>
            <a:r>
              <a:rPr lang="he-IL" sz="1500" dirty="0" err="1"/>
              <a:t>מיחרך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ולא בזפת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זפת - </a:t>
            </a:r>
            <a:r>
              <a:rPr lang="he-IL" sz="1500" dirty="0" err="1"/>
              <a:t>זיפתא</a:t>
            </a:r>
            <a:r>
              <a:rPr lang="he-IL" sz="1500" dirty="0"/>
              <a:t>,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- </a:t>
            </a:r>
            <a:r>
              <a:rPr lang="he-IL" sz="1500" dirty="0" err="1"/>
              <a:t>קירותא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תנא: 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עד כאן פסול פתילות, מכאן ואילך פסול שמנים.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פשיטא!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</a:t>
            </a:r>
            <a:r>
              <a:rPr lang="he-IL" sz="1500" dirty="0" err="1"/>
              <a:t>איצטריכא</a:t>
            </a:r>
            <a:r>
              <a:rPr lang="he-IL" sz="1500" dirty="0"/>
              <a:t> ליה,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מהו </a:t>
            </a:r>
            <a:r>
              <a:rPr lang="he-IL" sz="1500" dirty="0" err="1"/>
              <a:t>דתימא</a:t>
            </a:r>
            <a:r>
              <a:rPr lang="he-IL" sz="1500" dirty="0"/>
              <a:t> לפתילות נמי לא </a:t>
            </a:r>
            <a:r>
              <a:rPr lang="he-IL" sz="1500" dirty="0" err="1"/>
              <a:t>חזיא</a:t>
            </a:r>
            <a:r>
              <a:rPr lang="he-IL" sz="15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קא</a:t>
            </a:r>
            <a:r>
              <a:rPr lang="he-IL" sz="1500" dirty="0"/>
              <a:t> משמע לן.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אמר רמי בר אבין: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עטרנא</a:t>
            </a:r>
            <a:r>
              <a:rPr lang="he-IL" sz="1500" dirty="0"/>
              <a:t> - </a:t>
            </a:r>
            <a:r>
              <a:rPr lang="he-IL" sz="1500" dirty="0" err="1"/>
              <a:t>פסולתא</a:t>
            </a:r>
            <a:r>
              <a:rPr lang="he-IL" sz="1500" dirty="0"/>
              <a:t> </a:t>
            </a:r>
            <a:r>
              <a:rPr lang="he-IL" sz="1500" dirty="0" err="1"/>
              <a:t>דזיפתא</a:t>
            </a:r>
            <a:r>
              <a:rPr lang="he-IL" sz="15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- </a:t>
            </a:r>
            <a:r>
              <a:rPr lang="he-IL" sz="1500" dirty="0" err="1"/>
              <a:t>פסולתא</a:t>
            </a:r>
            <a:r>
              <a:rPr lang="he-IL" sz="1500" dirty="0"/>
              <a:t> </a:t>
            </a:r>
            <a:r>
              <a:rPr lang="he-IL" sz="1500" dirty="0" err="1"/>
              <a:t>דדובשא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למאי נפקא מינה?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למקח וממכר.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45253AF-60AB-4C9D-9102-67C1EF33973F}"/>
              </a:ext>
            </a:extLst>
          </p:cNvPr>
          <p:cNvSpPr txBox="1"/>
          <p:nvPr/>
        </p:nvSpPr>
        <p:spPr>
          <a:xfrm>
            <a:off x="8464483" y="6256554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ע"א</a:t>
            </a:r>
          </a:p>
        </p:txBody>
      </p:sp>
      <p:sp>
        <p:nvSpPr>
          <p:cNvPr id="10" name="הסבר מלבני מעוגל 6">
            <a:extLst>
              <a:ext uri="{FF2B5EF4-FFF2-40B4-BE49-F238E27FC236}">
                <a16:creationId xmlns:a16="http://schemas.microsoft.com/office/drawing/2014/main" id="{85F7BA77-C314-4AD3-A818-8012D510C510}"/>
              </a:ext>
            </a:extLst>
          </p:cNvPr>
          <p:cNvSpPr/>
          <p:nvPr/>
        </p:nvSpPr>
        <p:spPr>
          <a:xfrm>
            <a:off x="207505" y="1036714"/>
            <a:ext cx="3240360" cy="3040358"/>
          </a:xfrm>
          <a:prstGeom prst="wedgeRoundRectCallout">
            <a:avLst>
              <a:gd name="adj1" fmla="val 55019"/>
              <a:gd name="adj2" fmla="val -44306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בחוסן ולא בכלך ולא בפתילת האידן ולא בפתילת המדבר </a:t>
            </a:r>
            <a:r>
              <a:rPr lang="he-IL" sz="1400" b="1" dirty="0">
                <a:solidFill>
                  <a:srgbClr val="FF0000"/>
                </a:solidFill>
              </a:rPr>
              <a:t>ולא בירוקה שעל פני המים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בזפת ולא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בשעוה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13E477FD-82A2-4EC4-A4E8-DA8E3D53FB43}"/>
              </a:ext>
            </a:extLst>
          </p:cNvPr>
          <p:cNvSpPr txBox="1"/>
          <p:nvPr/>
        </p:nvSpPr>
        <p:spPr>
          <a:xfrm>
            <a:off x="-77887" y="35330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 - דף </a:t>
            </a:r>
            <a:r>
              <a:rPr lang="he-IL" b="1" dirty="0" err="1">
                <a:solidFill>
                  <a:schemeClr val="bg1">
                    <a:lumMod val="50000"/>
                  </a:schemeClr>
                </a:solidFill>
              </a:rPr>
              <a:t>כא</a:t>
            </a:r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 עמוד א</a:t>
            </a:r>
          </a:p>
        </p:txBody>
      </p:sp>
    </p:spTree>
    <p:extLst>
      <p:ext uri="{BB962C8B-B14F-4D97-AF65-F5344CB8AC3E}">
        <p14:creationId xmlns:p14="http://schemas.microsoft.com/office/powerpoint/2010/main" val="3083529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3923928" y="46035"/>
            <a:ext cx="4733866" cy="6807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/>
              <a:t>ולא בפתילת המדבר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שברא.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ולא בירוקה שעל </a:t>
            </a:r>
            <a:r>
              <a:rPr lang="he-IL" sz="1500" dirty="0" err="1"/>
              <a:t>כו</a:t>
            </a:r>
            <a:r>
              <a:rPr lang="he-IL" sz="1500" dirty="0"/>
              <a:t>'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מאי היא? </a:t>
            </a:r>
            <a:r>
              <a:rPr lang="he-IL" sz="1500" dirty="0" err="1"/>
              <a:t>אילימא</a:t>
            </a:r>
            <a:r>
              <a:rPr lang="he-IL" sz="1500" dirty="0"/>
              <a:t> </a:t>
            </a:r>
            <a:r>
              <a:rPr lang="he-IL" sz="1500" dirty="0" err="1"/>
              <a:t>אוכמתא</a:t>
            </a:r>
            <a:r>
              <a:rPr lang="he-IL" sz="1500" dirty="0"/>
              <a:t> </a:t>
            </a:r>
            <a:r>
              <a:rPr lang="he-IL" sz="1500" dirty="0" err="1"/>
              <a:t>דחריצי</a:t>
            </a:r>
            <a:r>
              <a:rPr lang="he-IL" sz="1500" dirty="0"/>
              <a:t> - </a:t>
            </a:r>
            <a:r>
              <a:rPr lang="he-IL" sz="1500" dirty="0" err="1"/>
              <a:t>איפרוכי</a:t>
            </a:r>
            <a:r>
              <a:rPr lang="he-IL" sz="1500" dirty="0"/>
              <a:t> מפרכן!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אלא אמר רב </a:t>
            </a:r>
            <a:r>
              <a:rPr lang="he-IL" sz="1500" dirty="0" err="1"/>
              <a:t>פפא</a:t>
            </a:r>
            <a:r>
              <a:rPr lang="he-IL" sz="1500" dirty="0"/>
              <a:t>: </a:t>
            </a:r>
            <a:r>
              <a:rPr lang="he-IL" sz="1500" dirty="0" err="1"/>
              <a:t>אוכמתא</a:t>
            </a:r>
            <a:r>
              <a:rPr lang="he-IL" sz="1500" dirty="0"/>
              <a:t> </a:t>
            </a:r>
            <a:r>
              <a:rPr lang="he-IL" sz="1500" dirty="0" err="1"/>
              <a:t>דארבא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תנא: 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הוסיפו עליהן של צמר ושל שער. </a:t>
            </a:r>
            <a:endParaRPr lang="he-IL" sz="1500" dirty="0"/>
          </a:p>
          <a:p>
            <a:pPr>
              <a:lnSpc>
                <a:spcPct val="120000"/>
              </a:lnSpc>
            </a:pPr>
            <a:r>
              <a:rPr lang="he-IL" sz="1500" dirty="0"/>
              <a:t>ותנא דידן: צמר - מכווץ </a:t>
            </a:r>
            <a:r>
              <a:rPr lang="he-IL" sz="1500" dirty="0" err="1"/>
              <a:t>כוויץ</a:t>
            </a:r>
            <a:r>
              <a:rPr lang="he-IL" sz="1500" dirty="0"/>
              <a:t>, שער - </a:t>
            </a:r>
            <a:r>
              <a:rPr lang="he-IL" sz="1500" dirty="0" err="1"/>
              <a:t>איחרוכי</a:t>
            </a:r>
            <a:r>
              <a:rPr lang="he-IL" sz="1500" dirty="0"/>
              <a:t> </a:t>
            </a:r>
            <a:r>
              <a:rPr lang="he-IL" sz="1500" dirty="0" err="1"/>
              <a:t>מיחרך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ולא בזפת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זפת - </a:t>
            </a:r>
            <a:r>
              <a:rPr lang="he-IL" sz="1500" dirty="0" err="1"/>
              <a:t>זיפתא</a:t>
            </a:r>
            <a:r>
              <a:rPr lang="he-IL" sz="1500" dirty="0"/>
              <a:t>,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- </a:t>
            </a:r>
            <a:r>
              <a:rPr lang="he-IL" sz="1500" dirty="0" err="1"/>
              <a:t>קירותא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תנא: 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עד כאן פסול פתילות, מכאן ואילך פסול שמנים.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פשיטא!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</a:t>
            </a:r>
            <a:r>
              <a:rPr lang="he-IL" sz="1500" dirty="0" err="1"/>
              <a:t>איצטריכא</a:t>
            </a:r>
            <a:r>
              <a:rPr lang="he-IL" sz="1500" dirty="0"/>
              <a:t> ליה,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מהו </a:t>
            </a:r>
            <a:r>
              <a:rPr lang="he-IL" sz="1500" dirty="0" err="1"/>
              <a:t>דתימא</a:t>
            </a:r>
            <a:r>
              <a:rPr lang="he-IL" sz="1500" dirty="0"/>
              <a:t> לפתילות נמי לא </a:t>
            </a:r>
            <a:r>
              <a:rPr lang="he-IL" sz="1500" dirty="0" err="1"/>
              <a:t>חזיא</a:t>
            </a:r>
            <a:r>
              <a:rPr lang="he-IL" sz="15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קא</a:t>
            </a:r>
            <a:r>
              <a:rPr lang="he-IL" sz="1500" dirty="0"/>
              <a:t> משמע לן.</a:t>
            </a:r>
          </a:p>
          <a:p>
            <a:pPr>
              <a:lnSpc>
                <a:spcPct val="120000"/>
              </a:lnSpc>
            </a:pPr>
            <a:endParaRPr lang="he-IL" sz="1200" dirty="0"/>
          </a:p>
          <a:p>
            <a:pPr>
              <a:lnSpc>
                <a:spcPct val="120000"/>
              </a:lnSpc>
            </a:pPr>
            <a:r>
              <a:rPr lang="he-IL" sz="1500" dirty="0"/>
              <a:t>אמר רמי בר אבין: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עטרנא</a:t>
            </a:r>
            <a:r>
              <a:rPr lang="he-IL" sz="1500" dirty="0"/>
              <a:t> - </a:t>
            </a:r>
            <a:r>
              <a:rPr lang="he-IL" sz="1500" dirty="0" err="1"/>
              <a:t>פסולתא</a:t>
            </a:r>
            <a:r>
              <a:rPr lang="he-IL" sz="1500" dirty="0"/>
              <a:t> </a:t>
            </a:r>
            <a:r>
              <a:rPr lang="he-IL" sz="1500" dirty="0" err="1"/>
              <a:t>דזיפתא</a:t>
            </a:r>
            <a:r>
              <a:rPr lang="he-IL" sz="1500" dirty="0"/>
              <a:t>,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שעוה - </a:t>
            </a:r>
            <a:r>
              <a:rPr lang="he-IL" sz="1500" dirty="0" err="1"/>
              <a:t>פסולתא</a:t>
            </a:r>
            <a:r>
              <a:rPr lang="he-IL" sz="1500" dirty="0"/>
              <a:t> </a:t>
            </a:r>
            <a:r>
              <a:rPr lang="he-IL" sz="1500" dirty="0" err="1"/>
              <a:t>דדובשא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למאי נפקא מינה?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למקח וממכר.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445253AF-60AB-4C9D-9102-67C1EF33973F}"/>
              </a:ext>
            </a:extLst>
          </p:cNvPr>
          <p:cNvSpPr txBox="1"/>
          <p:nvPr/>
        </p:nvSpPr>
        <p:spPr>
          <a:xfrm>
            <a:off x="8464483" y="6256554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ע"א</a:t>
            </a:r>
          </a:p>
        </p:txBody>
      </p:sp>
      <p:sp>
        <p:nvSpPr>
          <p:cNvPr id="10" name="הסבר מלבני מעוגל 6">
            <a:extLst>
              <a:ext uri="{FF2B5EF4-FFF2-40B4-BE49-F238E27FC236}">
                <a16:creationId xmlns:a16="http://schemas.microsoft.com/office/drawing/2014/main" id="{85F7BA77-C314-4AD3-A818-8012D510C510}"/>
              </a:ext>
            </a:extLst>
          </p:cNvPr>
          <p:cNvSpPr/>
          <p:nvPr/>
        </p:nvSpPr>
        <p:spPr>
          <a:xfrm>
            <a:off x="207505" y="1036714"/>
            <a:ext cx="3240360" cy="3040358"/>
          </a:xfrm>
          <a:prstGeom prst="wedgeRoundRectCallout">
            <a:avLst>
              <a:gd name="adj1" fmla="val 55019"/>
              <a:gd name="adj2" fmla="val -44306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ולא בחוסן ולא בכלך ולא בפתילת האידן ולא בפתילת המדבר ולא בירוקה שעל פני המים, </a:t>
            </a:r>
          </a:p>
          <a:p>
            <a:pPr>
              <a:lnSpc>
                <a:spcPct val="120000"/>
              </a:lnSpc>
            </a:pPr>
            <a:r>
              <a:rPr lang="he-IL" sz="1400" b="1" dirty="0">
                <a:solidFill>
                  <a:srgbClr val="FF0000"/>
                </a:solidFill>
              </a:rPr>
              <a:t>ולא בזפת ולא </a:t>
            </a:r>
            <a:r>
              <a:rPr lang="he-IL" sz="1400" b="1" dirty="0" err="1">
                <a:solidFill>
                  <a:srgbClr val="FF0000"/>
                </a:solidFill>
              </a:rPr>
              <a:t>בשעוה</a:t>
            </a:r>
            <a:r>
              <a:rPr lang="he-IL" sz="1400" b="1" dirty="0">
                <a:solidFill>
                  <a:srgbClr val="FF0000"/>
                </a:solidFill>
              </a:rPr>
              <a:t> 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4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4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3F78B2AF-18BE-45D4-85CD-BD54C6DAF907}"/>
              </a:ext>
            </a:extLst>
          </p:cNvPr>
          <p:cNvSpPr txBox="1"/>
          <p:nvPr/>
        </p:nvSpPr>
        <p:spPr>
          <a:xfrm>
            <a:off x="-77887" y="35330"/>
            <a:ext cx="28803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 - דף </a:t>
            </a:r>
            <a:r>
              <a:rPr lang="he-IL" b="1" dirty="0" err="1">
                <a:solidFill>
                  <a:schemeClr val="bg1">
                    <a:lumMod val="50000"/>
                  </a:schemeClr>
                </a:solidFill>
              </a:rPr>
              <a:t>כא</a:t>
            </a:r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 עמוד א</a:t>
            </a:r>
          </a:p>
        </p:txBody>
      </p:sp>
    </p:spTree>
    <p:extLst>
      <p:ext uri="{BB962C8B-B14F-4D97-AF65-F5344CB8AC3E}">
        <p14:creationId xmlns:p14="http://schemas.microsoft.com/office/powerpoint/2010/main" val="94573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16632"/>
            <a:ext cx="4438650" cy="1038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772" y="1282828"/>
            <a:ext cx="8568952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2">
                    <a:lumMod val="75000"/>
                  </a:schemeClr>
                </a:solidFill>
              </a:rPr>
              <a:t>שיעור דף יומי אונליין</a:t>
            </a:r>
          </a:p>
          <a:p>
            <a:pPr algn="ctr"/>
            <a:endParaRPr lang="he-IL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/>
            <a:r>
              <a:rPr lang="he-IL" sz="2400" b="1" dirty="0">
                <a:solidFill>
                  <a:srgbClr val="C0504D">
                    <a:lumMod val="75000"/>
                  </a:srgbClr>
                </a:solidFill>
              </a:rPr>
              <a:t>מתקיים בשעה 21:30-22:15 בימים א-ה ובמוצ"ש</a:t>
            </a: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sz="800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en-US" sz="1100" dirty="0">
              <a:solidFill>
                <a:prstClr val="black"/>
              </a:solidFill>
            </a:endParaRPr>
          </a:p>
          <a:p>
            <a:pPr lvl="0"/>
            <a:endParaRPr lang="he-IL" sz="1100" dirty="0">
              <a:solidFill>
                <a:prstClr val="black"/>
              </a:solidFill>
            </a:endParaRPr>
          </a:p>
          <a:p>
            <a:pPr lvl="0" algn="ctr"/>
            <a:r>
              <a:rPr lang="he-IL" dirty="0">
                <a:solidFill>
                  <a:prstClr val="black"/>
                </a:solidFill>
              </a:rPr>
              <a:t>לסיוע טכני ולהקדשת שיעורים:</a:t>
            </a:r>
            <a:r>
              <a:rPr lang="en-US" dirty="0">
                <a:solidFill>
                  <a:prstClr val="black"/>
                </a:solidFill>
                <a:hlinkClick r:id="rId3"/>
              </a:rPr>
              <a:t>daf-yomi@daf-yomi.com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he-IL" dirty="0">
              <a:solidFill>
                <a:prstClr val="black"/>
              </a:solidFill>
            </a:endParaRPr>
          </a:p>
        </p:txBody>
      </p:sp>
      <p:graphicFrame>
        <p:nvGraphicFramePr>
          <p:cNvPr id="12" name="טבלה 12">
            <a:extLst>
              <a:ext uri="{FF2B5EF4-FFF2-40B4-BE49-F238E27FC236}">
                <a16:creationId xmlns:a16="http://schemas.microsoft.com/office/drawing/2014/main" id="{841BAF19-99AF-4402-9829-064F0C5C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339865"/>
              </p:ext>
            </p:extLst>
          </p:nvPr>
        </p:nvGraphicFramePr>
        <p:xfrm>
          <a:off x="1403648" y="2982560"/>
          <a:ext cx="6216352" cy="2966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51918">
                  <a:extLst>
                    <a:ext uri="{9D8B030D-6E8A-4147-A177-3AD203B41FA5}">
                      <a16:colId xmlns:a16="http://schemas.microsoft.com/office/drawing/2014/main" val="2265917234"/>
                    </a:ext>
                  </a:extLst>
                </a:gridCol>
                <a:gridCol w="4264434">
                  <a:extLst>
                    <a:ext uri="{9D8B030D-6E8A-4147-A177-3AD203B41FA5}">
                      <a16:colId xmlns:a16="http://schemas.microsoft.com/office/drawing/2014/main" val="3324329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יום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5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תוכן השיעור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6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יום א (כ"ו אדר)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b="0" dirty="0">
                          <a:solidFill>
                            <a:schemeClr val="tx1"/>
                          </a:solidFill>
                        </a:rPr>
                        <a:t>טו ע"ב (10 שורות מלמטה) – </a:t>
                      </a:r>
                      <a:r>
                        <a:rPr lang="he-IL" sz="1500" b="0" dirty="0" err="1">
                          <a:solidFill>
                            <a:schemeClr val="tx1"/>
                          </a:solidFill>
                        </a:rPr>
                        <a:t>טז</a:t>
                      </a:r>
                      <a:r>
                        <a:rPr lang="he-IL" sz="1500" b="0" dirty="0">
                          <a:solidFill>
                            <a:schemeClr val="tx1"/>
                          </a:solidFill>
                        </a:rPr>
                        <a:t> ע"ב (2 שורות מלמטה)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567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יום ב (כ"ז אדר)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טז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ע"ב (2 שורות מלמטה) – </a:t>
                      </a:r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יז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ע"ב (משנה)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יום ג (כ"ח אדר)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יז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ע"ב (משנה) – </a:t>
                      </a:r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יט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ע"א (שורה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088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יום ד (כ"ט אדר)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יט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ע"א (שורה 2) – </a:t>
                      </a:r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יט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ע"ב (משנה)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04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יום ה (א' ניסן)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יט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ע"ב (משנה) – </a:t>
                      </a:r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כא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ע"א (שורה ראשונה)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2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יום ו (ב' ניסן)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כא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ע"א (שורה ראשונה) – </a:t>
                      </a:r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כא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ע"ב (שורה אחרונה)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86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מוצ"ש (ג' ניסן)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כא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ע"ב (שורה אחרונה) – </a:t>
                      </a:r>
                      <a:r>
                        <a:rPr lang="he-IL" sz="15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כג</a:t>
                      </a:r>
                      <a:r>
                        <a:rPr lang="he-IL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ע"א (שורה 12)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2222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1837EF-DC0D-41CA-AA18-402F3AFDC88B}"/>
              </a:ext>
            </a:extLst>
          </p:cNvPr>
          <p:cNvSpPr txBox="1"/>
          <p:nvPr/>
        </p:nvSpPr>
        <p:spPr>
          <a:xfrm>
            <a:off x="7781187" y="3307384"/>
            <a:ext cx="30128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accent2"/>
                </a:solidFill>
              </a:rPr>
              <a:t>√</a:t>
            </a:r>
          </a:p>
          <a:p>
            <a:endParaRPr lang="he-IL" sz="200" b="1" dirty="0">
              <a:solidFill>
                <a:schemeClr val="accent2"/>
              </a:solidFill>
            </a:endParaRPr>
          </a:p>
          <a:p>
            <a:r>
              <a:rPr lang="he-IL" sz="2400" b="1" dirty="0">
                <a:solidFill>
                  <a:schemeClr val="accent2"/>
                </a:solidFill>
              </a:rPr>
              <a:t>√</a:t>
            </a:r>
          </a:p>
          <a:p>
            <a:endParaRPr lang="he-IL" sz="200" b="1" dirty="0">
              <a:solidFill>
                <a:schemeClr val="accent2"/>
              </a:solidFill>
            </a:endParaRPr>
          </a:p>
          <a:p>
            <a:r>
              <a:rPr lang="he-IL" sz="2400" b="1" dirty="0">
                <a:solidFill>
                  <a:schemeClr val="accent2"/>
                </a:solidFill>
              </a:rPr>
              <a:t>√</a:t>
            </a:r>
          </a:p>
          <a:p>
            <a:endParaRPr lang="he-IL" sz="100" b="1" dirty="0">
              <a:solidFill>
                <a:schemeClr val="accent2"/>
              </a:solidFill>
            </a:endParaRPr>
          </a:p>
          <a:p>
            <a:r>
              <a:rPr lang="he-IL" sz="2400" b="1" dirty="0">
                <a:solidFill>
                  <a:schemeClr val="accent2"/>
                </a:solidFill>
              </a:rPr>
              <a:t>√</a:t>
            </a:r>
          </a:p>
          <a:p>
            <a:endParaRPr lang="he-IL" sz="100" b="1" dirty="0">
              <a:solidFill>
                <a:schemeClr val="accent2"/>
              </a:solidFill>
            </a:endParaRPr>
          </a:p>
          <a:p>
            <a:r>
              <a:rPr lang="he-IL" sz="2400" b="1" dirty="0">
                <a:solidFill>
                  <a:schemeClr val="accent2"/>
                </a:solidFill>
              </a:rPr>
              <a:t>√</a:t>
            </a:r>
          </a:p>
          <a:p>
            <a:endParaRPr lang="he-IL" sz="100" b="1" dirty="0">
              <a:solidFill>
                <a:schemeClr val="accent2"/>
              </a:solidFill>
            </a:endParaRPr>
          </a:p>
          <a:p>
            <a:endParaRPr lang="he-IL" sz="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772" y="116632"/>
            <a:ext cx="8568952" cy="6380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>
              <a:lnSpc>
                <a:spcPct val="130000"/>
              </a:lnSpc>
            </a:pPr>
            <a:endParaRPr lang="he-IL" sz="1400" b="1" dirty="0">
              <a:solidFill>
                <a:schemeClr val="accent2"/>
              </a:solidFill>
            </a:endParaRPr>
          </a:p>
          <a:p>
            <a:pPr lvl="0">
              <a:lnSpc>
                <a:spcPct val="130000"/>
              </a:lnSpc>
            </a:pPr>
            <a:r>
              <a:rPr lang="he-IL" sz="2800" b="1" dirty="0">
                <a:solidFill>
                  <a:schemeClr val="accent2"/>
                </a:solidFill>
              </a:rPr>
              <a:t>להתראות מחר בשיעור הבא</a:t>
            </a:r>
            <a:endParaRPr lang="he-IL" sz="2000" dirty="0">
              <a:solidFill>
                <a:prstClr val="black"/>
              </a:solidFill>
            </a:endParaRPr>
          </a:p>
          <a:p>
            <a:pPr lvl="0">
              <a:lnSpc>
                <a:spcPct val="130000"/>
              </a:lnSpc>
            </a:pPr>
            <a:endParaRPr lang="he-IL" sz="2000" dirty="0">
              <a:solidFill>
                <a:prstClr val="black"/>
              </a:solidFill>
            </a:endParaRPr>
          </a:p>
          <a:p>
            <a:pPr lvl="0">
              <a:lnSpc>
                <a:spcPct val="130000"/>
              </a:lnSpc>
            </a:pPr>
            <a:r>
              <a:rPr lang="he-IL" sz="2000" dirty="0">
                <a:solidFill>
                  <a:prstClr val="black"/>
                </a:solidFill>
              </a:rPr>
              <a:t>לידיעתכם:</a:t>
            </a:r>
          </a:p>
          <a:p>
            <a:pPr lvl="0">
              <a:lnSpc>
                <a:spcPct val="130000"/>
              </a:lnSpc>
            </a:pPr>
            <a:r>
              <a:rPr lang="he-IL" sz="2000" dirty="0">
                <a:solidFill>
                  <a:prstClr val="black"/>
                </a:solidFill>
              </a:rPr>
              <a:t>שיעורי האונליין מוקלטים וזמינים </a:t>
            </a:r>
            <a:r>
              <a:rPr lang="he-IL" sz="2000" dirty="0" err="1">
                <a:solidFill>
                  <a:prstClr val="black"/>
                </a:solidFill>
              </a:rPr>
              <a:t>לצפיה</a:t>
            </a:r>
            <a:r>
              <a:rPr lang="he-IL" sz="2000" dirty="0">
                <a:solidFill>
                  <a:prstClr val="black"/>
                </a:solidFill>
              </a:rPr>
              <a:t> חוזרת [החל מעוד שעה] בפורטל הדף היומי (בספריית שיעורי שמע/וידאו) ובאפליקציה.</a:t>
            </a:r>
          </a:p>
          <a:p>
            <a:pPr lvl="0">
              <a:lnSpc>
                <a:spcPct val="130000"/>
              </a:lnSpc>
            </a:pPr>
            <a:endParaRPr lang="he-IL" sz="2000" dirty="0">
              <a:solidFill>
                <a:prstClr val="black"/>
              </a:solidFill>
            </a:endParaRPr>
          </a:p>
          <a:p>
            <a:pPr algn="ctr"/>
            <a:endParaRPr lang="he-IL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lvl="0"/>
            <a:endParaRPr lang="he-IL" sz="1100" dirty="0">
              <a:solidFill>
                <a:prstClr val="black"/>
              </a:solidFill>
            </a:endParaRPr>
          </a:p>
          <a:p>
            <a:pPr lvl="0" algn="ctr"/>
            <a:endParaRPr lang="he-IL" dirty="0">
              <a:solidFill>
                <a:prstClr val="black"/>
              </a:solidFill>
            </a:endParaRPr>
          </a:p>
          <a:p>
            <a:pPr lvl="0" algn="ctr"/>
            <a:endParaRPr lang="he-IL" sz="3200" dirty="0">
              <a:solidFill>
                <a:prstClr val="black"/>
              </a:solidFill>
            </a:endParaRPr>
          </a:p>
          <a:p>
            <a:pPr lvl="0" algn="ctr"/>
            <a:endParaRPr lang="he-IL" sz="1600" dirty="0">
              <a:solidFill>
                <a:prstClr val="black"/>
              </a:solidFill>
            </a:endParaRPr>
          </a:p>
          <a:p>
            <a:pPr lvl="0" algn="ctr"/>
            <a:r>
              <a:rPr lang="he-IL" sz="2300" b="1" dirty="0">
                <a:solidFill>
                  <a:srgbClr val="EEECE1">
                    <a:lumMod val="50000"/>
                  </a:srgbClr>
                </a:solidFill>
              </a:rPr>
              <a:t>השיעור היום הוקדש לרפואת אלעד צפריר בן דנה</a:t>
            </a:r>
          </a:p>
          <a:p>
            <a:pPr lvl="0" algn="ctr"/>
            <a:endParaRPr lang="he-IL" sz="1600" dirty="0">
              <a:solidFill>
                <a:prstClr val="black"/>
              </a:solidFill>
            </a:endParaRPr>
          </a:p>
          <a:p>
            <a:pPr lvl="0" algn="ctr"/>
            <a:r>
              <a:rPr lang="he-IL" dirty="0">
                <a:solidFill>
                  <a:prstClr val="black"/>
                </a:solidFill>
              </a:rPr>
              <a:t>לסיוע טכני ולהקדשת שיעורים:</a:t>
            </a:r>
            <a:r>
              <a:rPr lang="en-US" dirty="0">
                <a:solidFill>
                  <a:prstClr val="black"/>
                </a:solidFill>
                <a:hlinkClick r:id="rId2"/>
              </a:rPr>
              <a:t>daf-yomi@daf-yomi.com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he-IL" dirty="0">
              <a:solidFill>
                <a:prstClr val="black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60794"/>
            <a:ext cx="6624736" cy="1964350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 flipH="1">
            <a:off x="6444208" y="2492896"/>
            <a:ext cx="648072" cy="172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6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</a:t>
            </a:r>
            <a:r>
              <a:rPr lang="he-IL" b="1" dirty="0" err="1">
                <a:solidFill>
                  <a:schemeClr val="bg1">
                    <a:lumMod val="50000"/>
                  </a:schemeClr>
                </a:solidFill>
              </a:rPr>
              <a:t>יט</a:t>
            </a:r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 עמוד ב - דף כ עמוד א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1250301" y="120683"/>
            <a:ext cx="7488832" cy="6343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1" dirty="0"/>
              <a:t>משנה</a:t>
            </a:r>
            <a:r>
              <a:rPr lang="he-IL" sz="1600" dirty="0"/>
              <a:t> </a:t>
            </a:r>
          </a:p>
          <a:p>
            <a:pPr>
              <a:lnSpc>
                <a:spcPct val="120000"/>
              </a:lnSpc>
            </a:pPr>
            <a:endParaRPr lang="he-IL" sz="3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צולין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בשר בצל וביצה, אלא כדי שיצולו מבעוד יום.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נותנין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פת לתנור עם חשכה ולא חררה על גבי גחלים, אלא כדי שיקרמו פניה מבעוד יום.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רא"א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: כדי שיקרום התחתון שלה.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משלשלין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את הפסח בתנור עם חשכה,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ומאחיזין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את האור במדורת בית המוקד,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ובגבולין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כדי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שתאחוז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האור ברובו.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ר' יהודה אומר: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בפחמין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כל שהוא.</a:t>
            </a:r>
          </a:p>
          <a:p>
            <a:pPr>
              <a:lnSpc>
                <a:spcPct val="120000"/>
              </a:lnSpc>
            </a:pPr>
            <a:endParaRPr lang="he-IL" sz="11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b="1" dirty="0"/>
              <a:t>גמרא</a:t>
            </a:r>
          </a:p>
          <a:p>
            <a:pPr>
              <a:lnSpc>
                <a:spcPct val="120000"/>
              </a:lnSpc>
            </a:pPr>
            <a:endParaRPr lang="he-IL" sz="3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/>
              <a:t>וכמה? 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600" dirty="0" err="1"/>
              <a:t>א"ר</a:t>
            </a:r>
            <a:r>
              <a:rPr lang="he-IL" sz="1600" dirty="0"/>
              <a:t> אלעזר אמר רב: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כדי שיצולו </a:t>
            </a:r>
            <a:r>
              <a:rPr lang="he-IL" sz="1600" dirty="0" err="1"/>
              <a:t>מבעו"י</a:t>
            </a:r>
            <a:r>
              <a:rPr lang="he-IL" sz="1600" dirty="0"/>
              <a:t> כמאכל בן </a:t>
            </a:r>
            <a:r>
              <a:rPr lang="he-IL" sz="1600" dirty="0" err="1"/>
              <a:t>דרוסאי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endParaRPr lang="he-IL" sz="1050" dirty="0"/>
          </a:p>
          <a:p>
            <a:pPr>
              <a:lnSpc>
                <a:spcPct val="120000"/>
              </a:lnSpc>
            </a:pPr>
            <a:r>
              <a:rPr lang="he-IL" sz="1600" dirty="0"/>
              <a:t>איתמר נמי: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אמר רב אסי </a:t>
            </a:r>
            <a:r>
              <a:rPr lang="he-IL" sz="1600" dirty="0" err="1"/>
              <a:t>א"ר</a:t>
            </a:r>
            <a:r>
              <a:rPr lang="he-IL" sz="1600" dirty="0"/>
              <a:t> יוחנן: 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כל שהוא כמאכל בן </a:t>
            </a:r>
            <a:r>
              <a:rPr lang="he-IL" sz="1600" dirty="0" err="1"/>
              <a:t>דרוסאי</a:t>
            </a:r>
            <a:r>
              <a:rPr lang="he-IL" sz="1600" dirty="0"/>
              <a:t> - אין בו משום בישולי נכרים. </a:t>
            </a:r>
          </a:p>
          <a:p>
            <a:pPr>
              <a:lnSpc>
                <a:spcPct val="120000"/>
              </a:lnSpc>
            </a:pPr>
            <a:endParaRPr lang="he-IL" sz="1050" dirty="0"/>
          </a:p>
          <a:p>
            <a:pPr>
              <a:lnSpc>
                <a:spcPct val="120000"/>
              </a:lnSpc>
            </a:pPr>
            <a:r>
              <a:rPr lang="he-IL" sz="1600" dirty="0"/>
              <a:t>תניא: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חנניא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כל שהוא כמאכל בן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דרוסאי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- מותר להשהותו ע"ג כירה ואע"פ שאין גרופה וקטומה.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E17FE-69B7-4B79-A05A-8AE5055B0F76}"/>
              </a:ext>
            </a:extLst>
          </p:cNvPr>
          <p:cNvSpPr txBox="1"/>
          <p:nvPr/>
        </p:nvSpPr>
        <p:spPr>
          <a:xfrm>
            <a:off x="8483145" y="2026164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ע"א</a:t>
            </a:r>
          </a:p>
        </p:txBody>
      </p:sp>
    </p:spTree>
    <p:extLst>
      <p:ext uri="{BB962C8B-B14F-4D97-AF65-F5344CB8AC3E}">
        <p14:creationId xmlns:p14="http://schemas.microsoft.com/office/powerpoint/2010/main" val="164777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א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-108520" y="205724"/>
            <a:ext cx="8995122" cy="21382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dirty="0"/>
              <a:t>אין </a:t>
            </a:r>
            <a:r>
              <a:rPr lang="he-IL" sz="1600" dirty="0" err="1"/>
              <a:t>נותנין</a:t>
            </a:r>
            <a:r>
              <a:rPr lang="he-IL" sz="1600" dirty="0"/>
              <a:t> את הפת </a:t>
            </a:r>
            <a:r>
              <a:rPr lang="he-IL" sz="1600" dirty="0" err="1"/>
              <a:t>כו</a:t>
            </a:r>
            <a:r>
              <a:rPr lang="he-IL" sz="1600" dirty="0"/>
              <a:t>':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600" dirty="0" err="1"/>
              <a:t>איבעיא</a:t>
            </a:r>
            <a:r>
              <a:rPr lang="he-IL" sz="1600" dirty="0"/>
              <a:t> להו:</a:t>
            </a:r>
          </a:p>
          <a:p>
            <a:pPr>
              <a:lnSpc>
                <a:spcPct val="120000"/>
              </a:lnSpc>
            </a:pPr>
            <a:r>
              <a:rPr lang="he-IL" sz="1600" dirty="0"/>
              <a:t>תחתון </a:t>
            </a:r>
            <a:r>
              <a:rPr lang="he-IL" sz="1600" dirty="0" err="1"/>
              <a:t>האיך</a:t>
            </a:r>
            <a:r>
              <a:rPr lang="he-IL" sz="1600" dirty="0"/>
              <a:t> </a:t>
            </a:r>
            <a:r>
              <a:rPr lang="he-IL" sz="1600" dirty="0" err="1"/>
              <a:t>דגבי</a:t>
            </a:r>
            <a:r>
              <a:rPr lang="he-IL" sz="1600" dirty="0"/>
              <a:t> תנור או דילמא תחתון </a:t>
            </a:r>
            <a:r>
              <a:rPr lang="he-IL" sz="1600" dirty="0" err="1"/>
              <a:t>האיך</a:t>
            </a:r>
            <a:r>
              <a:rPr lang="he-IL" sz="1600" dirty="0"/>
              <a:t> </a:t>
            </a:r>
            <a:r>
              <a:rPr lang="he-IL" sz="1600" dirty="0" err="1"/>
              <a:t>דגבי</a:t>
            </a:r>
            <a:r>
              <a:rPr lang="he-IL" sz="1600" dirty="0"/>
              <a:t> האור?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600" dirty="0" err="1"/>
              <a:t>ת''ש</a:t>
            </a:r>
            <a:r>
              <a:rPr lang="he-IL" sz="1600" dirty="0"/>
              <a:t>: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ר''א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אומר: כדי שיקרמו פניה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המדובקין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בתנור.</a:t>
            </a:r>
          </a:p>
          <a:p>
            <a:pPr>
              <a:lnSpc>
                <a:spcPct val="120000"/>
              </a:lnSpc>
            </a:pPr>
            <a:endParaRPr lang="he-IL" sz="2400" dirty="0"/>
          </a:p>
        </p:txBody>
      </p:sp>
      <p:sp>
        <p:nvSpPr>
          <p:cNvPr id="9" name="הסבר מלבני מעוגל 6">
            <a:extLst>
              <a:ext uri="{FF2B5EF4-FFF2-40B4-BE49-F238E27FC236}">
                <a16:creationId xmlns:a16="http://schemas.microsoft.com/office/drawing/2014/main" id="{17E9B367-6E8B-473B-A0A8-99495B802F29}"/>
              </a:ext>
            </a:extLst>
          </p:cNvPr>
          <p:cNvSpPr/>
          <p:nvPr/>
        </p:nvSpPr>
        <p:spPr>
          <a:xfrm>
            <a:off x="236908" y="620688"/>
            <a:ext cx="3703042" cy="2376264"/>
          </a:xfrm>
          <a:prstGeom prst="wedgeRoundRectCallout">
            <a:avLst>
              <a:gd name="adj1" fmla="val 53974"/>
              <a:gd name="adj2" fmla="val -36147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   </a:t>
            </a:r>
            <a:r>
              <a:rPr lang="he-IL" sz="1300" b="1" dirty="0" err="1">
                <a:solidFill>
                  <a:schemeClr val="tx1"/>
                </a:solidFill>
              </a:rPr>
              <a:t>יט</a:t>
            </a:r>
            <a:r>
              <a:rPr lang="he-IL" sz="1300" b="1" dirty="0">
                <a:solidFill>
                  <a:schemeClr val="tx1"/>
                </a:solidFill>
              </a:rPr>
              <a:t> ע"ב - כ ע"א</a:t>
            </a:r>
          </a:p>
          <a:p>
            <a:pPr>
              <a:lnSpc>
                <a:spcPct val="120000"/>
              </a:lnSpc>
            </a:pPr>
            <a:endParaRPr lang="he-IL" sz="4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צולין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בשר בצל וביצה, אלא כדי שיצולו מבעוד יום.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F0000"/>
                </a:solidFill>
              </a:rPr>
              <a:t>אין </a:t>
            </a:r>
            <a:r>
              <a:rPr lang="he-IL" sz="1300" dirty="0" err="1">
                <a:solidFill>
                  <a:srgbClr val="FF0000"/>
                </a:solidFill>
              </a:rPr>
              <a:t>נותנין</a:t>
            </a:r>
            <a:r>
              <a:rPr lang="he-IL" sz="1300" dirty="0">
                <a:solidFill>
                  <a:srgbClr val="FF0000"/>
                </a:solidFill>
              </a:rPr>
              <a:t> פת לתנור עם חשכה ולא חררה על גבי גחלים, אלא כדי שיקרמו פניה מבעוד יום.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F0000"/>
                </a:solidFill>
              </a:rPr>
              <a:t>רא"א</a:t>
            </a:r>
            <a:r>
              <a:rPr lang="he-IL" sz="1300" dirty="0">
                <a:solidFill>
                  <a:srgbClr val="FF0000"/>
                </a:solidFill>
              </a:rPr>
              <a:t>: כדי שיקרום התחתון שלה.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משלשלין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את הפסח בתנור עם חשכה,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ומאחיזין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את האור במדורת בית המוקד,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ובגבולין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כדי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שתאחוז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האור ברובו.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ר' יהודה אומר: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בפחמין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כל שהוא.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A3F9F5-B7C2-43F0-86EF-BCF7F309682D}"/>
              </a:ext>
            </a:extLst>
          </p:cNvPr>
          <p:cNvSpPr txBox="1"/>
          <p:nvPr/>
        </p:nvSpPr>
        <p:spPr>
          <a:xfrm>
            <a:off x="8885789" y="224386"/>
            <a:ext cx="216024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dirty="0"/>
          </a:p>
          <a:p>
            <a:endParaRPr lang="he-IL" sz="16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D89A20E-73E9-4DC6-961B-9ED72AB22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753" y="2270134"/>
            <a:ext cx="3964739" cy="2815049"/>
          </a:xfrm>
          <a:prstGeom prst="rect">
            <a:avLst/>
          </a:prstGeom>
        </p:spPr>
      </p:pic>
      <p:sp>
        <p:nvSpPr>
          <p:cNvPr id="13" name="הסבר מלבני מעוגל 6">
            <a:extLst>
              <a:ext uri="{FF2B5EF4-FFF2-40B4-BE49-F238E27FC236}">
                <a16:creationId xmlns:a16="http://schemas.microsoft.com/office/drawing/2014/main" id="{1A6ACCF8-1532-46B8-B187-4C9C0FD0DA75}"/>
              </a:ext>
            </a:extLst>
          </p:cNvPr>
          <p:cNvSpPr/>
          <p:nvPr/>
        </p:nvSpPr>
        <p:spPr>
          <a:xfrm>
            <a:off x="232858" y="3429000"/>
            <a:ext cx="3703042" cy="1939338"/>
          </a:xfrm>
          <a:prstGeom prst="wedgeRoundRectCallout">
            <a:avLst>
              <a:gd name="adj1" fmla="val 53974"/>
              <a:gd name="adj2" fmla="val -36147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chemeClr val="tx1"/>
                </a:solidFill>
              </a:rPr>
              <a:t>תוס</a:t>
            </a:r>
            <a:r>
              <a:rPr lang="he-IL" sz="1300" dirty="0">
                <a:solidFill>
                  <a:schemeClr val="tx1"/>
                </a:solidFill>
              </a:rPr>
              <a:t>':</a:t>
            </a:r>
          </a:p>
          <a:p>
            <a:pPr>
              <a:lnSpc>
                <a:spcPct val="120000"/>
              </a:lnSpc>
            </a:pPr>
            <a:endParaRPr lang="he-IL" sz="4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chemeClr val="tx1"/>
                </a:solidFill>
              </a:rPr>
              <a:t>... </a:t>
            </a:r>
            <a:r>
              <a:rPr lang="he-IL" sz="1300" dirty="0" err="1">
                <a:solidFill>
                  <a:schemeClr val="tx1"/>
                </a:solidFill>
              </a:rPr>
              <a:t>מיבעיא</a:t>
            </a:r>
            <a:r>
              <a:rPr lang="he-IL" sz="1300" dirty="0">
                <a:solidFill>
                  <a:schemeClr val="tx1"/>
                </a:solidFill>
              </a:rPr>
              <a:t> ליה אם תחתון </a:t>
            </a:r>
            <a:r>
              <a:rPr lang="he-IL" sz="1300" dirty="0" err="1">
                <a:solidFill>
                  <a:schemeClr val="tx1"/>
                </a:solidFill>
              </a:rPr>
              <a:t>דקאמר</a:t>
            </a:r>
            <a:r>
              <a:rPr lang="he-IL" sz="1300" dirty="0">
                <a:solidFill>
                  <a:schemeClr val="tx1"/>
                </a:solidFill>
              </a:rPr>
              <a:t> ר' אליעזר </a:t>
            </a:r>
            <a:r>
              <a:rPr lang="he-IL" sz="1300" dirty="0" err="1">
                <a:solidFill>
                  <a:schemeClr val="tx1"/>
                </a:solidFill>
              </a:rPr>
              <a:t>דגבי</a:t>
            </a:r>
            <a:r>
              <a:rPr lang="he-IL" sz="1300" dirty="0">
                <a:solidFill>
                  <a:schemeClr val="tx1"/>
                </a:solidFill>
              </a:rPr>
              <a:t> תנור והא </a:t>
            </a:r>
            <a:r>
              <a:rPr lang="he-IL" sz="1300" dirty="0" err="1">
                <a:solidFill>
                  <a:schemeClr val="tx1"/>
                </a:solidFill>
              </a:rPr>
              <a:t>דקאמרי</a:t>
            </a:r>
            <a:r>
              <a:rPr lang="he-IL" sz="1300" dirty="0">
                <a:solidFill>
                  <a:schemeClr val="tx1"/>
                </a:solidFill>
              </a:rPr>
              <a:t> רבנן עד שיקרמו פניה אחת מפניה ואפילו בעליון סגי 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chemeClr val="tx1"/>
                </a:solidFill>
              </a:rPr>
              <a:t>ואם תחתון </a:t>
            </a:r>
            <a:r>
              <a:rPr lang="he-IL" sz="1300" dirty="0" err="1">
                <a:solidFill>
                  <a:schemeClr val="tx1"/>
                </a:solidFill>
              </a:rPr>
              <a:t>דקאמר</a:t>
            </a:r>
            <a:r>
              <a:rPr lang="he-IL" sz="1300" dirty="0">
                <a:solidFill>
                  <a:schemeClr val="tx1"/>
                </a:solidFill>
              </a:rPr>
              <a:t> </a:t>
            </a:r>
            <a:r>
              <a:rPr lang="he-IL" sz="1300" dirty="0" err="1">
                <a:solidFill>
                  <a:schemeClr val="tx1"/>
                </a:solidFill>
              </a:rPr>
              <a:t>ר''א</a:t>
            </a:r>
            <a:r>
              <a:rPr lang="he-IL" sz="1300" dirty="0">
                <a:solidFill>
                  <a:schemeClr val="tx1"/>
                </a:solidFill>
              </a:rPr>
              <a:t> היאך </a:t>
            </a:r>
            <a:r>
              <a:rPr lang="he-IL" sz="1300" dirty="0" err="1">
                <a:solidFill>
                  <a:schemeClr val="tx1"/>
                </a:solidFill>
              </a:rPr>
              <a:t>דגבי</a:t>
            </a:r>
            <a:r>
              <a:rPr lang="he-IL" sz="1300" dirty="0">
                <a:solidFill>
                  <a:schemeClr val="tx1"/>
                </a:solidFill>
              </a:rPr>
              <a:t> האור אם כן הא </a:t>
            </a:r>
            <a:r>
              <a:rPr lang="he-IL" sz="1300" dirty="0" err="1">
                <a:solidFill>
                  <a:schemeClr val="tx1"/>
                </a:solidFill>
              </a:rPr>
              <a:t>דקאמרי</a:t>
            </a:r>
            <a:r>
              <a:rPr lang="he-IL" sz="1300" dirty="0">
                <a:solidFill>
                  <a:schemeClr val="tx1"/>
                </a:solidFill>
              </a:rPr>
              <a:t> רבנן עד שיקרמו פניה היינו כל פניה 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chemeClr val="tx1"/>
                </a:solidFill>
              </a:rPr>
              <a:t>תא שמע ר' אליעזר </a:t>
            </a:r>
            <a:r>
              <a:rPr lang="he-IL" sz="1300" dirty="0" err="1">
                <a:solidFill>
                  <a:schemeClr val="tx1"/>
                </a:solidFill>
              </a:rPr>
              <a:t>כו</a:t>
            </a:r>
            <a:r>
              <a:rPr lang="he-IL" sz="1300" dirty="0">
                <a:solidFill>
                  <a:schemeClr val="tx1"/>
                </a:solidFill>
              </a:rPr>
              <a:t>' ופושט </a:t>
            </a:r>
            <a:r>
              <a:rPr lang="he-IL" sz="1300" dirty="0" err="1">
                <a:solidFill>
                  <a:schemeClr val="tx1"/>
                </a:solidFill>
              </a:rPr>
              <a:t>דר''א</a:t>
            </a:r>
            <a:r>
              <a:rPr lang="he-IL" sz="1300" dirty="0">
                <a:solidFill>
                  <a:schemeClr val="tx1"/>
                </a:solidFill>
              </a:rPr>
              <a:t> לחומר'...</a:t>
            </a:r>
            <a:endParaRPr lang="he-IL" sz="13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22027CA-40E3-498B-9B9B-77BA9ECADC44}"/>
              </a:ext>
            </a:extLst>
          </p:cNvPr>
          <p:cNvSpPr txBox="1"/>
          <p:nvPr/>
        </p:nvSpPr>
        <p:spPr>
          <a:xfrm>
            <a:off x="7380312" y="5157192"/>
            <a:ext cx="136815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מתוך: פירוש חי</a:t>
            </a:r>
          </a:p>
        </p:txBody>
      </p:sp>
    </p:spTree>
    <p:extLst>
      <p:ext uri="{BB962C8B-B14F-4D97-AF65-F5344CB8AC3E}">
        <p14:creationId xmlns:p14="http://schemas.microsoft.com/office/powerpoint/2010/main" val="16646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א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-108520" y="205724"/>
            <a:ext cx="8995122" cy="60315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/>
              <a:t>אין </a:t>
            </a:r>
            <a:r>
              <a:rPr lang="he-IL" sz="1500" dirty="0" err="1"/>
              <a:t>נותנין</a:t>
            </a:r>
            <a:r>
              <a:rPr lang="he-IL" sz="1500" dirty="0"/>
              <a:t> את הפת </a:t>
            </a:r>
            <a:r>
              <a:rPr lang="he-IL" sz="1500" dirty="0" err="1"/>
              <a:t>כו</a:t>
            </a:r>
            <a:r>
              <a:rPr lang="he-IL" sz="1500" dirty="0"/>
              <a:t>':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איבעיא</a:t>
            </a:r>
            <a:r>
              <a:rPr lang="he-IL" sz="1500" dirty="0"/>
              <a:t> להו: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תחתון </a:t>
            </a:r>
            <a:r>
              <a:rPr lang="he-IL" sz="1500" dirty="0" err="1"/>
              <a:t>האיך</a:t>
            </a:r>
            <a:r>
              <a:rPr lang="he-IL" sz="1500" dirty="0"/>
              <a:t> </a:t>
            </a:r>
            <a:r>
              <a:rPr lang="he-IL" sz="1500" dirty="0" err="1"/>
              <a:t>דגבי</a:t>
            </a:r>
            <a:r>
              <a:rPr lang="he-IL" sz="1500" dirty="0"/>
              <a:t> תנור או דילמא תחתון </a:t>
            </a:r>
            <a:r>
              <a:rPr lang="he-IL" sz="1500" dirty="0" err="1"/>
              <a:t>האיך</a:t>
            </a:r>
            <a:r>
              <a:rPr lang="he-IL" sz="1500" dirty="0"/>
              <a:t> </a:t>
            </a:r>
            <a:r>
              <a:rPr lang="he-IL" sz="1500" dirty="0" err="1"/>
              <a:t>דגבי</a:t>
            </a:r>
            <a:r>
              <a:rPr lang="he-IL" sz="1500" dirty="0"/>
              <a:t> האור?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ת''ש</a:t>
            </a:r>
            <a:r>
              <a:rPr lang="he-IL" sz="1500" dirty="0"/>
              <a:t>: </a:t>
            </a:r>
          </a:p>
          <a:p>
            <a:pPr>
              <a:lnSpc>
                <a:spcPct val="120000"/>
              </a:lnSpc>
            </a:pP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ר''א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אומר: כדי שיקרמו פניה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המדובקין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בתנור.</a:t>
            </a:r>
          </a:p>
          <a:p>
            <a:pPr>
              <a:lnSpc>
                <a:spcPct val="120000"/>
              </a:lnSpc>
            </a:pPr>
            <a:endParaRPr lang="he-IL" sz="24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משלשלין</a:t>
            </a:r>
            <a:r>
              <a:rPr lang="he-IL" sz="1500" dirty="0"/>
              <a:t> את הפסח: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מ''ט</a:t>
            </a:r>
            <a:r>
              <a:rPr lang="he-IL" sz="1500" dirty="0"/>
              <a:t>?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משום </a:t>
            </a:r>
            <a:r>
              <a:rPr lang="he-IL" sz="1500" dirty="0" err="1"/>
              <a:t>דבני</a:t>
            </a:r>
            <a:r>
              <a:rPr lang="he-IL" sz="1500" dirty="0"/>
              <a:t> חבורה </a:t>
            </a:r>
            <a:r>
              <a:rPr lang="he-IL" sz="1500" dirty="0" err="1"/>
              <a:t>זריזין</a:t>
            </a:r>
            <a:r>
              <a:rPr lang="he-IL" sz="1500" dirty="0"/>
              <a:t> הן.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     הא לאו הכי לא?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     והאמר מר: גדיא - בין שריק בין לא שריק שפיר דמי!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     התם </a:t>
            </a:r>
            <a:r>
              <a:rPr lang="he-IL" sz="1500" dirty="0" err="1"/>
              <a:t>מינתח</a:t>
            </a:r>
            <a:r>
              <a:rPr lang="he-IL" sz="1500" dirty="0"/>
              <a:t>, הכא לא </a:t>
            </a:r>
            <a:r>
              <a:rPr lang="he-IL" sz="1500" dirty="0" err="1"/>
              <a:t>מינתח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24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ומאחיזין</a:t>
            </a:r>
            <a:r>
              <a:rPr lang="he-IL" sz="1500" dirty="0"/>
              <a:t> את האור </a:t>
            </a:r>
            <a:r>
              <a:rPr lang="he-IL" sz="1500" dirty="0" err="1"/>
              <a:t>וכו</a:t>
            </a:r>
            <a:r>
              <a:rPr lang="he-IL" sz="1500" dirty="0"/>
              <a:t>':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מנהני מילי?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אמר רב </a:t>
            </a:r>
            <a:r>
              <a:rPr lang="he-IL" sz="1500" dirty="0" err="1"/>
              <a:t>הונא</a:t>
            </a:r>
            <a:r>
              <a:rPr lang="he-IL" sz="1500" dirty="0"/>
              <a:t>: "</a:t>
            </a:r>
            <a:r>
              <a:rPr lang="he-IL" sz="1500" dirty="0">
                <a:solidFill>
                  <a:srgbClr val="002060"/>
                </a:solidFill>
              </a:rPr>
              <a:t>לא תבערו אש בכל מושבותיכם</a:t>
            </a:r>
            <a:r>
              <a:rPr lang="he-IL" sz="1500" dirty="0"/>
              <a:t>" - בכל מושבותיכם אי אתה מבעיר, אבל אתה מבעיר במדורת בית המוקד.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מתקיף לה רב </a:t>
            </a:r>
            <a:r>
              <a:rPr lang="he-IL" sz="1500" dirty="0" err="1"/>
              <a:t>חסדא</a:t>
            </a:r>
            <a:r>
              <a:rPr lang="he-IL" sz="1500" dirty="0"/>
              <a:t>: אי הכי אפילו בשבת נמי!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אלא אמר רב </a:t>
            </a:r>
            <a:r>
              <a:rPr lang="he-IL" sz="1500" dirty="0" err="1"/>
              <a:t>חסדא</a:t>
            </a:r>
            <a:r>
              <a:rPr lang="he-IL" sz="1500" dirty="0"/>
              <a:t>: קרא כי אתא </a:t>
            </a:r>
            <a:r>
              <a:rPr lang="he-IL" sz="1500" dirty="0" err="1"/>
              <a:t>למשרי</a:t>
            </a:r>
            <a:r>
              <a:rPr lang="he-IL" sz="1500" dirty="0"/>
              <a:t> אברים ופדרים הוא </a:t>
            </a:r>
            <a:r>
              <a:rPr lang="he-IL" sz="1500" dirty="0" err="1"/>
              <a:t>דאתא</a:t>
            </a:r>
            <a:r>
              <a:rPr lang="he-IL" sz="1500" dirty="0"/>
              <a:t>, וכהנים </a:t>
            </a:r>
            <a:r>
              <a:rPr lang="he-IL" sz="1500" dirty="0" err="1"/>
              <a:t>זריזין</a:t>
            </a:r>
            <a:r>
              <a:rPr lang="he-IL" sz="1500" dirty="0"/>
              <a:t> הן.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A3F9F5-B7C2-43F0-86EF-BCF7F309682D}"/>
              </a:ext>
            </a:extLst>
          </p:cNvPr>
          <p:cNvSpPr txBox="1"/>
          <p:nvPr/>
        </p:nvSpPr>
        <p:spPr>
          <a:xfrm>
            <a:off x="8885789" y="224386"/>
            <a:ext cx="216024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</p:txBody>
      </p:sp>
      <p:sp>
        <p:nvSpPr>
          <p:cNvPr id="11" name="הסבר מלבני מעוגל 6">
            <a:extLst>
              <a:ext uri="{FF2B5EF4-FFF2-40B4-BE49-F238E27FC236}">
                <a16:creationId xmlns:a16="http://schemas.microsoft.com/office/drawing/2014/main" id="{736E5DC6-6EE6-4B99-9023-7FCA9B17C41E}"/>
              </a:ext>
            </a:extLst>
          </p:cNvPr>
          <p:cNvSpPr/>
          <p:nvPr/>
        </p:nvSpPr>
        <p:spPr>
          <a:xfrm>
            <a:off x="236908" y="620688"/>
            <a:ext cx="3703042" cy="2376264"/>
          </a:xfrm>
          <a:prstGeom prst="wedgeRoundRectCallout">
            <a:avLst>
              <a:gd name="adj1" fmla="val 53974"/>
              <a:gd name="adj2" fmla="val -36147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   </a:t>
            </a:r>
            <a:r>
              <a:rPr lang="he-IL" sz="1300" b="1" dirty="0" err="1">
                <a:solidFill>
                  <a:schemeClr val="tx1"/>
                </a:solidFill>
              </a:rPr>
              <a:t>יט</a:t>
            </a:r>
            <a:r>
              <a:rPr lang="he-IL" sz="1300" b="1" dirty="0">
                <a:solidFill>
                  <a:schemeClr val="tx1"/>
                </a:solidFill>
              </a:rPr>
              <a:t> ע"ב - כ ע"א</a:t>
            </a:r>
          </a:p>
          <a:p>
            <a:pPr>
              <a:lnSpc>
                <a:spcPct val="120000"/>
              </a:lnSpc>
            </a:pPr>
            <a:endParaRPr lang="he-IL" sz="4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צולין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בשר בצל וביצה, אלא כדי שיצולו מבעוד יום.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נותנין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פת לתנור עם חשכה ולא חררה על גבי גחלים, אלא כדי שיקרמו פניה מבעוד יום.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רא"א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: כדי שיקרום התחתון שלה.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F0000"/>
                </a:solidFill>
              </a:rPr>
              <a:t>משלשלין</a:t>
            </a:r>
            <a:r>
              <a:rPr lang="he-IL" sz="1300" dirty="0">
                <a:solidFill>
                  <a:srgbClr val="FF0000"/>
                </a:solidFill>
              </a:rPr>
              <a:t> את הפסח בתנור עם חשכה,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ומאחיזין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את האור במדורת בית המוקד,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ובגבולין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כדי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שתאחוז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האור ברובו.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ר' יהודה אומר: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בפחמין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כל שהוא.</a:t>
            </a:r>
          </a:p>
        </p:txBody>
      </p:sp>
    </p:spTree>
    <p:extLst>
      <p:ext uri="{BB962C8B-B14F-4D97-AF65-F5344CB8AC3E}">
        <p14:creationId xmlns:p14="http://schemas.microsoft.com/office/powerpoint/2010/main" val="182626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א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-108520" y="205724"/>
            <a:ext cx="8995122" cy="60315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/>
              <a:t>אין </a:t>
            </a:r>
            <a:r>
              <a:rPr lang="he-IL" sz="1500" dirty="0" err="1"/>
              <a:t>נותנין</a:t>
            </a:r>
            <a:r>
              <a:rPr lang="he-IL" sz="1500" dirty="0"/>
              <a:t> את הפת </a:t>
            </a:r>
            <a:r>
              <a:rPr lang="he-IL" sz="1500" dirty="0" err="1"/>
              <a:t>כו</a:t>
            </a:r>
            <a:r>
              <a:rPr lang="he-IL" sz="1500" dirty="0"/>
              <a:t>':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איבעיא</a:t>
            </a:r>
            <a:r>
              <a:rPr lang="he-IL" sz="1500" dirty="0"/>
              <a:t> להו: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תחתון </a:t>
            </a:r>
            <a:r>
              <a:rPr lang="he-IL" sz="1500" dirty="0" err="1"/>
              <a:t>האיך</a:t>
            </a:r>
            <a:r>
              <a:rPr lang="he-IL" sz="1500" dirty="0"/>
              <a:t> </a:t>
            </a:r>
            <a:r>
              <a:rPr lang="he-IL" sz="1500" dirty="0" err="1"/>
              <a:t>דגבי</a:t>
            </a:r>
            <a:r>
              <a:rPr lang="he-IL" sz="1500" dirty="0"/>
              <a:t> תנור או דילמא תחתון </a:t>
            </a:r>
            <a:r>
              <a:rPr lang="he-IL" sz="1500" dirty="0" err="1"/>
              <a:t>האיך</a:t>
            </a:r>
            <a:r>
              <a:rPr lang="he-IL" sz="1500" dirty="0"/>
              <a:t> </a:t>
            </a:r>
            <a:r>
              <a:rPr lang="he-IL" sz="1500" dirty="0" err="1"/>
              <a:t>דגבי</a:t>
            </a:r>
            <a:r>
              <a:rPr lang="he-IL" sz="1500" dirty="0"/>
              <a:t> האור?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ת''ש</a:t>
            </a:r>
            <a:r>
              <a:rPr lang="he-IL" sz="1500" dirty="0"/>
              <a:t>: </a:t>
            </a:r>
          </a:p>
          <a:p>
            <a:pPr>
              <a:lnSpc>
                <a:spcPct val="120000"/>
              </a:lnSpc>
            </a:pP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ר''א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אומר: כדי שיקרמו פניה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המדובקין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בתנור.</a:t>
            </a:r>
          </a:p>
          <a:p>
            <a:pPr>
              <a:lnSpc>
                <a:spcPct val="120000"/>
              </a:lnSpc>
            </a:pPr>
            <a:endParaRPr lang="he-IL" sz="24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משלשלין</a:t>
            </a:r>
            <a:r>
              <a:rPr lang="he-IL" sz="1500" dirty="0"/>
              <a:t> את הפסח: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מ''ט</a:t>
            </a:r>
            <a:r>
              <a:rPr lang="he-IL" sz="1500" dirty="0"/>
              <a:t>?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משום </a:t>
            </a:r>
            <a:r>
              <a:rPr lang="he-IL" sz="1500" dirty="0" err="1"/>
              <a:t>דבני</a:t>
            </a:r>
            <a:r>
              <a:rPr lang="he-IL" sz="1500" dirty="0"/>
              <a:t> חבורה </a:t>
            </a:r>
            <a:r>
              <a:rPr lang="he-IL" sz="1500" dirty="0" err="1"/>
              <a:t>זריזין</a:t>
            </a:r>
            <a:r>
              <a:rPr lang="he-IL" sz="1500" dirty="0"/>
              <a:t> הן.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     הא לאו הכי לא?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     והאמר מר: גדיא - בין שריק בין לא שריק שפיר דמי!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     התם </a:t>
            </a:r>
            <a:r>
              <a:rPr lang="he-IL" sz="1500" dirty="0" err="1"/>
              <a:t>מינתח</a:t>
            </a:r>
            <a:r>
              <a:rPr lang="he-IL" sz="1500" dirty="0"/>
              <a:t>, הכא לא </a:t>
            </a:r>
            <a:r>
              <a:rPr lang="he-IL" sz="1500" dirty="0" err="1"/>
              <a:t>מינתח</a:t>
            </a:r>
            <a:r>
              <a:rPr lang="he-IL" sz="1500" dirty="0"/>
              <a:t>.</a:t>
            </a:r>
          </a:p>
          <a:p>
            <a:pPr>
              <a:lnSpc>
                <a:spcPct val="120000"/>
              </a:lnSpc>
            </a:pPr>
            <a:endParaRPr lang="he-IL" sz="24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ומאחיזין</a:t>
            </a:r>
            <a:r>
              <a:rPr lang="he-IL" sz="1500" dirty="0"/>
              <a:t> את האור </a:t>
            </a:r>
            <a:r>
              <a:rPr lang="he-IL" sz="1500" dirty="0" err="1"/>
              <a:t>וכו</a:t>
            </a:r>
            <a:r>
              <a:rPr lang="he-IL" sz="1500" dirty="0"/>
              <a:t>': </a:t>
            </a:r>
          </a:p>
          <a:p>
            <a:pPr>
              <a:lnSpc>
                <a:spcPct val="120000"/>
              </a:lnSpc>
            </a:pPr>
            <a:endParaRPr lang="he-IL" sz="500" dirty="0"/>
          </a:p>
          <a:p>
            <a:pPr>
              <a:lnSpc>
                <a:spcPct val="120000"/>
              </a:lnSpc>
            </a:pPr>
            <a:r>
              <a:rPr lang="he-IL" sz="1500" dirty="0"/>
              <a:t>מנהני מילי?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אמר רב </a:t>
            </a:r>
            <a:r>
              <a:rPr lang="he-IL" sz="1500" dirty="0" err="1"/>
              <a:t>הונא</a:t>
            </a:r>
            <a:r>
              <a:rPr lang="he-IL" sz="1500" dirty="0"/>
              <a:t>: "</a:t>
            </a:r>
            <a:r>
              <a:rPr lang="he-IL" sz="1500" dirty="0">
                <a:solidFill>
                  <a:srgbClr val="002060"/>
                </a:solidFill>
              </a:rPr>
              <a:t>לא תבערו אש בכל מושבותיכם</a:t>
            </a:r>
            <a:r>
              <a:rPr lang="he-IL" sz="1500" dirty="0"/>
              <a:t>" - בכל מושבותיכם אי אתה מבעיר, אבל אתה מבעיר במדורת בית המוקד.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מתקיף לה רב </a:t>
            </a:r>
            <a:r>
              <a:rPr lang="he-IL" sz="1500" dirty="0" err="1"/>
              <a:t>חסדא</a:t>
            </a:r>
            <a:r>
              <a:rPr lang="he-IL" sz="1500" dirty="0"/>
              <a:t>: אי הכי אפילו בשבת נמי!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אלא אמר רב </a:t>
            </a:r>
            <a:r>
              <a:rPr lang="he-IL" sz="1500" dirty="0" err="1"/>
              <a:t>חסדא</a:t>
            </a:r>
            <a:r>
              <a:rPr lang="he-IL" sz="1500" dirty="0"/>
              <a:t>: קרא כי אתא </a:t>
            </a:r>
            <a:r>
              <a:rPr lang="he-IL" sz="1500" dirty="0" err="1"/>
              <a:t>למשרי</a:t>
            </a:r>
            <a:r>
              <a:rPr lang="he-IL" sz="1500" dirty="0"/>
              <a:t> אברים ופדרים הוא </a:t>
            </a:r>
            <a:r>
              <a:rPr lang="he-IL" sz="1500" dirty="0" err="1"/>
              <a:t>דאתא</a:t>
            </a:r>
            <a:r>
              <a:rPr lang="he-IL" sz="1500" dirty="0"/>
              <a:t>, וכהנים </a:t>
            </a:r>
            <a:r>
              <a:rPr lang="he-IL" sz="1500" dirty="0" err="1"/>
              <a:t>זריזין</a:t>
            </a:r>
            <a:r>
              <a:rPr lang="he-IL" sz="1500" dirty="0"/>
              <a:t> הן.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A3F9F5-B7C2-43F0-86EF-BCF7F309682D}"/>
              </a:ext>
            </a:extLst>
          </p:cNvPr>
          <p:cNvSpPr txBox="1"/>
          <p:nvPr/>
        </p:nvSpPr>
        <p:spPr>
          <a:xfrm>
            <a:off x="8885789" y="224386"/>
            <a:ext cx="216024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</p:txBody>
      </p:sp>
      <p:sp>
        <p:nvSpPr>
          <p:cNvPr id="10" name="הסבר מלבני מעוגל 6">
            <a:extLst>
              <a:ext uri="{FF2B5EF4-FFF2-40B4-BE49-F238E27FC236}">
                <a16:creationId xmlns:a16="http://schemas.microsoft.com/office/drawing/2014/main" id="{CFFE664E-4C8E-42A2-9548-15707064467A}"/>
              </a:ext>
            </a:extLst>
          </p:cNvPr>
          <p:cNvSpPr/>
          <p:nvPr/>
        </p:nvSpPr>
        <p:spPr>
          <a:xfrm>
            <a:off x="236908" y="620688"/>
            <a:ext cx="3703042" cy="2376264"/>
          </a:xfrm>
          <a:prstGeom prst="wedgeRoundRectCallout">
            <a:avLst>
              <a:gd name="adj1" fmla="val 53974"/>
              <a:gd name="adj2" fmla="val -36147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   </a:t>
            </a:r>
            <a:r>
              <a:rPr lang="he-IL" sz="1300" b="1" dirty="0" err="1">
                <a:solidFill>
                  <a:schemeClr val="tx1"/>
                </a:solidFill>
              </a:rPr>
              <a:t>יט</a:t>
            </a:r>
            <a:r>
              <a:rPr lang="he-IL" sz="1300" b="1" dirty="0">
                <a:solidFill>
                  <a:schemeClr val="tx1"/>
                </a:solidFill>
              </a:rPr>
              <a:t> ע"ב - כ ע"א</a:t>
            </a:r>
          </a:p>
          <a:p>
            <a:pPr>
              <a:lnSpc>
                <a:spcPct val="120000"/>
              </a:lnSpc>
            </a:pPr>
            <a:endParaRPr lang="he-IL" sz="4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צולין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בשר בצל וביצה, אלא כדי שיצולו מבעוד יום.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נותנין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פת לתנור עם חשכה ולא חררה על גבי גחלים, אלא כדי שיקרמו פניה מבעוד יום.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רא"א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: כדי שיקרום התחתון שלה.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משלשלין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את הפסח בתנור עם חשכה,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F0000"/>
                </a:solidFill>
              </a:rPr>
              <a:t>ומאחיזין</a:t>
            </a:r>
            <a:r>
              <a:rPr lang="he-IL" sz="1300" dirty="0">
                <a:solidFill>
                  <a:srgbClr val="FF0000"/>
                </a:solidFill>
              </a:rPr>
              <a:t> את האור במדורת בית המוקד,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ובגבולין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כדי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שתאחוז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האור ברובו.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ר' יהודה אומר: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בפחמין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כל שהוא.</a:t>
            </a:r>
          </a:p>
        </p:txBody>
      </p:sp>
    </p:spTree>
    <p:extLst>
      <p:ext uri="{BB962C8B-B14F-4D97-AF65-F5344CB8AC3E}">
        <p14:creationId xmlns:p14="http://schemas.microsoft.com/office/powerpoint/2010/main" val="135713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58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א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1707702" y="104661"/>
            <a:ext cx="6978898" cy="67702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 err="1"/>
              <a:t>ובגבולין</a:t>
            </a:r>
            <a:r>
              <a:rPr lang="he-IL" sz="1500" dirty="0"/>
              <a:t> כדי </a:t>
            </a:r>
            <a:r>
              <a:rPr lang="he-IL" sz="1500" dirty="0" err="1"/>
              <a:t>שתאחוז</a:t>
            </a:r>
            <a:r>
              <a:rPr lang="he-IL" sz="1500" dirty="0"/>
              <a:t> </a:t>
            </a:r>
            <a:r>
              <a:rPr lang="he-IL" sz="1500" dirty="0" err="1"/>
              <a:t>כו</a:t>
            </a:r>
            <a:r>
              <a:rPr lang="he-IL" sz="1500" dirty="0"/>
              <a:t>': </a:t>
            </a:r>
          </a:p>
          <a:p>
            <a:pPr>
              <a:lnSpc>
                <a:spcPct val="120000"/>
              </a:lnSpc>
            </a:pPr>
            <a:endParaRPr lang="he-IL" sz="1000" dirty="0"/>
          </a:p>
          <a:p>
            <a:pPr>
              <a:lnSpc>
                <a:spcPct val="120000"/>
              </a:lnSpc>
            </a:pPr>
            <a:r>
              <a:rPr lang="he-IL" sz="1500" dirty="0"/>
              <a:t>מאי רובן? </a:t>
            </a:r>
          </a:p>
          <a:p>
            <a:pPr>
              <a:lnSpc>
                <a:spcPct val="120000"/>
              </a:lnSpc>
            </a:pPr>
            <a:endParaRPr lang="he-IL" sz="300" dirty="0"/>
          </a:p>
          <a:p>
            <a:pPr>
              <a:lnSpc>
                <a:spcPct val="120000"/>
              </a:lnSpc>
            </a:pPr>
            <a:r>
              <a:rPr lang="he-IL" sz="1500" dirty="0"/>
              <a:t>אמר רב: רוב כל אחד ואחד.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ושמואל אמר: כדי שלא יאמרו הבא עצים ונניח תחתיהן.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/>
              <a:t>תנא רב </a:t>
            </a:r>
            <a:r>
              <a:rPr lang="he-IL" sz="1500" dirty="0" err="1"/>
              <a:t>חייא</a:t>
            </a:r>
            <a:r>
              <a:rPr lang="he-IL" sz="1500" dirty="0"/>
              <a:t> </a:t>
            </a:r>
            <a:r>
              <a:rPr lang="he-IL" sz="1500" dirty="0" err="1"/>
              <a:t>לסיועיה</a:t>
            </a:r>
            <a:r>
              <a:rPr lang="he-IL" sz="1500" dirty="0"/>
              <a:t> לשמואל: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כדי שתהא שלהבת עולה מאיליה,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ולא שתהא שלהבת עולה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ע''י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דבר אחר. </a:t>
            </a:r>
          </a:p>
          <a:p>
            <a:pPr>
              <a:lnSpc>
                <a:spcPct val="120000"/>
              </a:lnSpc>
            </a:pPr>
            <a:endParaRPr lang="he-IL" dirty="0"/>
          </a:p>
          <a:p>
            <a:pPr>
              <a:lnSpc>
                <a:spcPct val="120000"/>
              </a:lnSpc>
            </a:pPr>
            <a:r>
              <a:rPr lang="he-IL" sz="1500" dirty="0"/>
              <a:t>עץ יחידי -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רב אמר: רוב עביו.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ואמרי לה: ברוב היקפו.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אמר רב </a:t>
            </a:r>
            <a:r>
              <a:rPr lang="he-IL" sz="1500" dirty="0" err="1"/>
              <a:t>פפא</a:t>
            </a:r>
            <a:r>
              <a:rPr lang="he-IL" sz="1500" dirty="0"/>
              <a:t>: הלכך בעינן רוב עביו ובעינן רוב היקפו. 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/>
              <a:t>כתנאי: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ר'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חייא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אמר: כדי שישחת העץ ממלאכת האומן.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רבי יהודה בן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בתירא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אומר: כדי שתאחז האש משני צדדין, </a:t>
            </a:r>
          </a:p>
          <a:p>
            <a:pPr>
              <a:lnSpc>
                <a:spcPct val="120000"/>
              </a:lnSpc>
            </a:pP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ואע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''פ שאין ראיה לדבר זכר לדבר: "אֵת שְׁנֵי קְצוֹתָיו אָכְלָה הָאֵשׁ וְתוֹכוֹ נָחָר הֲיִצְלַח לִמְלָאכָה".</a:t>
            </a:r>
          </a:p>
          <a:p>
            <a:pPr>
              <a:lnSpc>
                <a:spcPct val="120000"/>
              </a:lnSpc>
            </a:pPr>
            <a:endParaRPr lang="he-IL" dirty="0"/>
          </a:p>
          <a:p>
            <a:pPr>
              <a:lnSpc>
                <a:spcPct val="120000"/>
              </a:lnSpc>
            </a:pPr>
            <a:r>
              <a:rPr lang="he-IL" sz="1500" dirty="0"/>
              <a:t>"</a:t>
            </a:r>
            <a:r>
              <a:rPr lang="he-IL" sz="1500" dirty="0">
                <a:solidFill>
                  <a:srgbClr val="002060"/>
                </a:solidFill>
              </a:rPr>
              <a:t>וְהָאָח לְפָנָיו מְבֹעָרֶת</a:t>
            </a:r>
            <a:r>
              <a:rPr lang="he-IL" sz="1500" dirty="0"/>
              <a:t>"  - מאי אח?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אמר רב: </a:t>
            </a:r>
            <a:r>
              <a:rPr lang="he-IL" sz="1500" dirty="0" err="1"/>
              <a:t>אחוונא</a:t>
            </a:r>
            <a:r>
              <a:rPr lang="he-IL" sz="15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ושמואל אמר: עצים שנדלקו </a:t>
            </a:r>
            <a:r>
              <a:rPr lang="he-IL" sz="1500" dirty="0" err="1"/>
              <a:t>באחוונא</a:t>
            </a:r>
            <a:r>
              <a:rPr lang="he-IL" sz="1500" dirty="0"/>
              <a:t>. </a:t>
            </a:r>
            <a:r>
              <a:rPr lang="he-IL" sz="1000" dirty="0"/>
              <a:t>(כ"י: </a:t>
            </a:r>
            <a:r>
              <a:rPr lang="he-IL" sz="1000" dirty="0" err="1"/>
              <a:t>באחוה</a:t>
            </a:r>
            <a:r>
              <a:rPr lang="he-IL" sz="1000" dirty="0"/>
              <a:t>)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/>
              <a:t>ההוא </a:t>
            </a:r>
            <a:r>
              <a:rPr lang="he-IL" sz="1500" dirty="0" err="1"/>
              <a:t>דאמר</a:t>
            </a:r>
            <a:r>
              <a:rPr lang="he-IL" sz="1500" dirty="0"/>
              <a:t> להו: מאן בעי </a:t>
            </a:r>
            <a:r>
              <a:rPr lang="he-IL" sz="1500" dirty="0" err="1"/>
              <a:t>אחוונא</a:t>
            </a:r>
            <a:r>
              <a:rPr lang="he-IL" sz="1500" dirty="0"/>
              <a:t>? - </a:t>
            </a:r>
            <a:r>
              <a:rPr lang="he-IL" sz="1500" dirty="0" err="1"/>
              <a:t>אשתכח</a:t>
            </a:r>
            <a:r>
              <a:rPr lang="he-IL" sz="1500" dirty="0"/>
              <a:t> </a:t>
            </a:r>
            <a:r>
              <a:rPr lang="he-IL" sz="1500" dirty="0" err="1"/>
              <a:t>ערבתא</a:t>
            </a:r>
            <a:r>
              <a:rPr lang="he-IL" sz="1500" dirty="0"/>
              <a:t>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EFA3F9F5-B7C2-43F0-86EF-BCF7F309682D}"/>
              </a:ext>
            </a:extLst>
          </p:cNvPr>
          <p:cNvSpPr txBox="1"/>
          <p:nvPr/>
        </p:nvSpPr>
        <p:spPr>
          <a:xfrm>
            <a:off x="8776457" y="112414"/>
            <a:ext cx="216024" cy="56015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9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800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700" dirty="0"/>
          </a:p>
          <a:p>
            <a:endParaRPr lang="he-IL" sz="1600" dirty="0"/>
          </a:p>
          <a:p>
            <a:endParaRPr lang="he-IL" sz="2800" dirty="0"/>
          </a:p>
          <a:p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</p:txBody>
      </p:sp>
      <p:sp>
        <p:nvSpPr>
          <p:cNvPr id="10" name="הסבר מלבני מעוגל 6">
            <a:extLst>
              <a:ext uri="{FF2B5EF4-FFF2-40B4-BE49-F238E27FC236}">
                <a16:creationId xmlns:a16="http://schemas.microsoft.com/office/drawing/2014/main" id="{CFFE664E-4C8E-42A2-9548-15707064467A}"/>
              </a:ext>
            </a:extLst>
          </p:cNvPr>
          <p:cNvSpPr/>
          <p:nvPr/>
        </p:nvSpPr>
        <p:spPr>
          <a:xfrm>
            <a:off x="236908" y="620688"/>
            <a:ext cx="3703042" cy="2376264"/>
          </a:xfrm>
          <a:prstGeom prst="wedgeRoundRectCallout">
            <a:avLst>
              <a:gd name="adj1" fmla="val 53974"/>
              <a:gd name="adj2" fmla="val -36147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b="1" dirty="0">
                <a:solidFill>
                  <a:schemeClr val="tx1"/>
                </a:solidFill>
              </a:rPr>
              <a:t>משנה   </a:t>
            </a:r>
            <a:r>
              <a:rPr lang="he-IL" sz="1300" b="1" dirty="0" err="1">
                <a:solidFill>
                  <a:schemeClr val="tx1"/>
                </a:solidFill>
              </a:rPr>
              <a:t>יט</a:t>
            </a:r>
            <a:r>
              <a:rPr lang="he-IL" sz="1300" b="1" dirty="0">
                <a:solidFill>
                  <a:schemeClr val="tx1"/>
                </a:solidFill>
              </a:rPr>
              <a:t> ע"ב - כ ע"א</a:t>
            </a:r>
          </a:p>
          <a:p>
            <a:pPr>
              <a:lnSpc>
                <a:spcPct val="120000"/>
              </a:lnSpc>
            </a:pPr>
            <a:endParaRPr lang="he-IL" sz="4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צולין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בשר בצל וביצה, אלא כדי שיצולו מבעוד יום.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נותנין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פת לתנור עם חשכה ולא חררה על גבי גחלים, אלא כדי שיקרמו פניה מבעוד יום.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רא"א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: כדי שיקרום התחתון שלה.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משלשלין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את הפסח בתנור עם חשכה,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ומאחיזין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את האור במדורת בית המוקד, </a:t>
            </a:r>
          </a:p>
          <a:p>
            <a:pPr>
              <a:lnSpc>
                <a:spcPct val="120000"/>
              </a:lnSpc>
            </a:pPr>
            <a:r>
              <a:rPr lang="he-IL" sz="1300" dirty="0" err="1">
                <a:solidFill>
                  <a:srgbClr val="FF0000"/>
                </a:solidFill>
              </a:rPr>
              <a:t>ובגבולין</a:t>
            </a:r>
            <a:r>
              <a:rPr lang="he-IL" sz="1300" dirty="0">
                <a:solidFill>
                  <a:srgbClr val="FF0000"/>
                </a:solidFill>
              </a:rPr>
              <a:t> כדי </a:t>
            </a:r>
            <a:r>
              <a:rPr lang="he-IL" sz="1300" dirty="0" err="1">
                <a:solidFill>
                  <a:srgbClr val="FF0000"/>
                </a:solidFill>
              </a:rPr>
              <a:t>שתאחוז</a:t>
            </a:r>
            <a:r>
              <a:rPr lang="he-IL" sz="1300" dirty="0">
                <a:solidFill>
                  <a:srgbClr val="FF0000"/>
                </a:solidFill>
              </a:rPr>
              <a:t> האור ברובו.</a:t>
            </a: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ר' יהודה אומר: </a:t>
            </a:r>
            <a:r>
              <a:rPr lang="he-IL" sz="1300" dirty="0" err="1">
                <a:solidFill>
                  <a:srgbClr val="F79646">
                    <a:lumMod val="50000"/>
                  </a:srgbClr>
                </a:solidFill>
              </a:rPr>
              <a:t>בפחמין</a:t>
            </a:r>
            <a:r>
              <a:rPr lang="he-IL" sz="1300" dirty="0">
                <a:solidFill>
                  <a:srgbClr val="F79646">
                    <a:lumMod val="50000"/>
                  </a:srgbClr>
                </a:solidFill>
              </a:rPr>
              <a:t> כל שהוא.</a:t>
            </a:r>
          </a:p>
        </p:txBody>
      </p:sp>
      <p:sp>
        <p:nvSpPr>
          <p:cNvPr id="9" name="הסבר מלבני מעוגל 6">
            <a:extLst>
              <a:ext uri="{FF2B5EF4-FFF2-40B4-BE49-F238E27FC236}">
                <a16:creationId xmlns:a16="http://schemas.microsoft.com/office/drawing/2014/main" id="{EE9E4230-8B55-4438-BBD8-EC0534E2580F}"/>
              </a:ext>
            </a:extLst>
          </p:cNvPr>
          <p:cNvSpPr/>
          <p:nvPr/>
        </p:nvSpPr>
        <p:spPr>
          <a:xfrm>
            <a:off x="235498" y="5198567"/>
            <a:ext cx="3703042" cy="1521462"/>
          </a:xfrm>
          <a:prstGeom prst="wedgeRoundRectCallout">
            <a:avLst>
              <a:gd name="adj1" fmla="val 53722"/>
              <a:gd name="adj2" fmla="val 1262"/>
              <a:gd name="adj3" fmla="val 16667"/>
            </a:avLst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he-IL" sz="1300" dirty="0">
                <a:solidFill>
                  <a:schemeClr val="tx1"/>
                </a:solidFill>
              </a:rPr>
              <a:t>שפת אמת:</a:t>
            </a:r>
          </a:p>
          <a:p>
            <a:pPr>
              <a:lnSpc>
                <a:spcPct val="120000"/>
              </a:lnSpc>
            </a:pPr>
            <a:endParaRPr lang="he-IL" sz="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300" dirty="0">
                <a:solidFill>
                  <a:schemeClr val="tx1"/>
                </a:solidFill>
              </a:rPr>
              <a:t>לכאורה אין לו שייכות לכאן, ואולי </a:t>
            </a:r>
            <a:r>
              <a:rPr lang="he-IL" sz="1300" dirty="0" err="1">
                <a:solidFill>
                  <a:schemeClr val="tx1"/>
                </a:solidFill>
              </a:rPr>
              <a:t>י"ל</a:t>
            </a:r>
            <a:r>
              <a:rPr lang="he-IL" sz="1300" dirty="0">
                <a:solidFill>
                  <a:schemeClr val="tx1"/>
                </a:solidFill>
              </a:rPr>
              <a:t> </a:t>
            </a:r>
            <a:r>
              <a:rPr lang="he-IL" sz="1300" dirty="0" err="1">
                <a:solidFill>
                  <a:schemeClr val="tx1"/>
                </a:solidFill>
              </a:rPr>
              <a:t>דלרב</a:t>
            </a:r>
            <a:r>
              <a:rPr lang="he-IL" sz="1300" dirty="0">
                <a:solidFill>
                  <a:schemeClr val="tx1"/>
                </a:solidFill>
              </a:rPr>
              <a:t> דפי' אח </a:t>
            </a:r>
            <a:r>
              <a:rPr lang="he-IL" sz="1300" dirty="0" err="1">
                <a:solidFill>
                  <a:schemeClr val="tx1"/>
                </a:solidFill>
              </a:rPr>
              <a:t>אחוונא</a:t>
            </a:r>
            <a:r>
              <a:rPr lang="he-IL" sz="1300" dirty="0">
                <a:solidFill>
                  <a:schemeClr val="tx1"/>
                </a:solidFill>
              </a:rPr>
              <a:t> א"צ רוב </a:t>
            </a:r>
            <a:r>
              <a:rPr lang="he-IL" sz="1300" dirty="0" err="1">
                <a:solidFill>
                  <a:schemeClr val="tx1"/>
                </a:solidFill>
              </a:rPr>
              <a:t>באחוונא</a:t>
            </a:r>
            <a:r>
              <a:rPr lang="he-IL" sz="1300" dirty="0">
                <a:solidFill>
                  <a:schemeClr val="tx1"/>
                </a:solidFill>
              </a:rPr>
              <a:t> </a:t>
            </a:r>
            <a:r>
              <a:rPr lang="he-IL" sz="1300" dirty="0" err="1">
                <a:solidFill>
                  <a:schemeClr val="tx1"/>
                </a:solidFill>
              </a:rPr>
              <a:t>דמסתמא</a:t>
            </a:r>
            <a:r>
              <a:rPr lang="he-IL" sz="1300" dirty="0">
                <a:solidFill>
                  <a:schemeClr val="tx1"/>
                </a:solidFill>
              </a:rPr>
              <a:t> לפני המלך </a:t>
            </a:r>
            <a:r>
              <a:rPr lang="he-IL" sz="1300" dirty="0" err="1">
                <a:solidFill>
                  <a:schemeClr val="tx1"/>
                </a:solidFill>
              </a:rPr>
              <a:t>מדליקין</a:t>
            </a:r>
            <a:r>
              <a:rPr lang="he-IL" sz="1300" dirty="0">
                <a:solidFill>
                  <a:schemeClr val="tx1"/>
                </a:solidFill>
              </a:rPr>
              <a:t> עצים יבשים וטובים להדליק מהר, ולשמואל </a:t>
            </a:r>
            <a:r>
              <a:rPr lang="he-IL" sz="1300" dirty="0" err="1">
                <a:solidFill>
                  <a:schemeClr val="tx1"/>
                </a:solidFill>
              </a:rPr>
              <a:t>ליכא</a:t>
            </a:r>
            <a:r>
              <a:rPr lang="he-IL" sz="1300" dirty="0">
                <a:solidFill>
                  <a:schemeClr val="tx1"/>
                </a:solidFill>
              </a:rPr>
              <a:t> הוכחה כיון </a:t>
            </a:r>
            <a:r>
              <a:rPr lang="he-IL" sz="1300" dirty="0" err="1">
                <a:solidFill>
                  <a:schemeClr val="tx1"/>
                </a:solidFill>
              </a:rPr>
              <a:t>דס"ל</a:t>
            </a:r>
            <a:r>
              <a:rPr lang="he-IL" sz="1300" dirty="0">
                <a:solidFill>
                  <a:schemeClr val="tx1"/>
                </a:solidFill>
              </a:rPr>
              <a:t> דאין הפי' אח מין עצים אלא סתם עצים נקראים אח לפי </a:t>
            </a:r>
            <a:r>
              <a:rPr lang="he-IL" sz="1300" dirty="0" err="1">
                <a:solidFill>
                  <a:schemeClr val="tx1"/>
                </a:solidFill>
              </a:rPr>
              <a:t>שנדלקין</a:t>
            </a:r>
            <a:r>
              <a:rPr lang="he-IL" sz="1300" dirty="0">
                <a:solidFill>
                  <a:schemeClr val="tx1"/>
                </a:solidFill>
              </a:rPr>
              <a:t> </a:t>
            </a:r>
            <a:r>
              <a:rPr lang="he-IL" sz="1300" dirty="0" err="1">
                <a:solidFill>
                  <a:schemeClr val="tx1"/>
                </a:solidFill>
              </a:rPr>
              <a:t>באחוונא</a:t>
            </a:r>
            <a:r>
              <a:rPr lang="he-IL" sz="1300" dirty="0">
                <a:solidFill>
                  <a:schemeClr val="tx1"/>
                </a:solidFill>
              </a:rPr>
              <a:t>.  </a:t>
            </a:r>
          </a:p>
          <a:p>
            <a:pPr>
              <a:lnSpc>
                <a:spcPct val="120000"/>
              </a:lnSpc>
            </a:pPr>
            <a:endParaRPr lang="he-IL" sz="400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0AB4D37-2C71-47E3-8AC4-FE54F983B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140968"/>
            <a:ext cx="4301679" cy="1409256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B664A08-6127-4934-8D1F-24AABB1C27F6}"/>
              </a:ext>
            </a:extLst>
          </p:cNvPr>
          <p:cNvSpPr txBox="1"/>
          <p:nvPr/>
        </p:nvSpPr>
        <p:spPr>
          <a:xfrm>
            <a:off x="0" y="4452861"/>
            <a:ext cx="1008112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מתוך: פירוש חי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604AD56-C7C3-4DAA-A920-9E7215EB4536}"/>
              </a:ext>
            </a:extLst>
          </p:cNvPr>
          <p:cNvSpPr txBox="1"/>
          <p:nvPr/>
        </p:nvSpPr>
        <p:spPr>
          <a:xfrm>
            <a:off x="251520" y="3356992"/>
            <a:ext cx="216024" cy="58099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54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א - דף כ עמוד ב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251520" y="23322"/>
            <a:ext cx="8478282" cy="69364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 err="1"/>
              <a:t>א''ר</a:t>
            </a:r>
            <a:r>
              <a:rPr lang="he-IL" sz="1500" dirty="0"/>
              <a:t> </a:t>
            </a:r>
            <a:r>
              <a:rPr lang="he-IL" sz="1500" dirty="0" err="1"/>
              <a:t>הונא</a:t>
            </a:r>
            <a:r>
              <a:rPr lang="he-IL" sz="1500" dirty="0"/>
              <a:t>: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קנים - אין </a:t>
            </a:r>
            <a:r>
              <a:rPr lang="he-IL" sz="1500" dirty="0" err="1"/>
              <a:t>צריכין</a:t>
            </a:r>
            <a:r>
              <a:rPr lang="he-IL" sz="1500" dirty="0"/>
              <a:t> רוב, אגדן - </a:t>
            </a:r>
            <a:r>
              <a:rPr lang="he-IL" sz="1500" dirty="0" err="1"/>
              <a:t>צריכין</a:t>
            </a:r>
            <a:r>
              <a:rPr lang="he-IL" sz="1500" dirty="0"/>
              <a:t> רוב.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גרעינין</a:t>
            </a:r>
            <a:r>
              <a:rPr lang="he-IL" sz="1500" dirty="0"/>
              <a:t> - אין </a:t>
            </a:r>
            <a:r>
              <a:rPr lang="he-IL" sz="1500" dirty="0" err="1"/>
              <a:t>צריכין</a:t>
            </a:r>
            <a:r>
              <a:rPr lang="he-IL" sz="1500" dirty="0"/>
              <a:t> רוב, נתנן בחותלות - </a:t>
            </a:r>
            <a:r>
              <a:rPr lang="he-IL" sz="1500" dirty="0" err="1"/>
              <a:t>צריכין</a:t>
            </a:r>
            <a:r>
              <a:rPr lang="he-IL" sz="1500" dirty="0"/>
              <a:t> רוב.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/>
              <a:t>מתקיף לה רב </a:t>
            </a:r>
            <a:r>
              <a:rPr lang="he-IL" sz="1500" dirty="0" err="1"/>
              <a:t>חסדא</a:t>
            </a:r>
            <a:r>
              <a:rPr lang="he-IL" sz="1500" dirty="0"/>
              <a:t>: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אדרבה איפכא מסתברא -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קנים - מבדרן, אגדן - לא מבדרן.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גרעינין</a:t>
            </a:r>
            <a:r>
              <a:rPr lang="he-IL" sz="1500" dirty="0"/>
              <a:t> - מבדרן, נתנן בחותלות - לא מבדרן.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/>
              <a:t>איתמר נמי: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אמר רב כהנא: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קנים שאגדן - </a:t>
            </a:r>
            <a:r>
              <a:rPr lang="he-IL" sz="1500" dirty="0" err="1"/>
              <a:t>צריכין</a:t>
            </a:r>
            <a:r>
              <a:rPr lang="he-IL" sz="1500" dirty="0"/>
              <a:t> רוב, לא אגדן - אין </a:t>
            </a:r>
            <a:r>
              <a:rPr lang="he-IL" sz="1500" dirty="0" err="1"/>
              <a:t>צריכין</a:t>
            </a:r>
            <a:r>
              <a:rPr lang="he-IL" sz="1500" dirty="0"/>
              <a:t> רוב. 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גרעינין</a:t>
            </a:r>
            <a:r>
              <a:rPr lang="he-IL" sz="1500" dirty="0"/>
              <a:t> - </a:t>
            </a:r>
            <a:r>
              <a:rPr lang="he-IL" sz="1500" dirty="0" err="1"/>
              <a:t>צריכין</a:t>
            </a:r>
            <a:r>
              <a:rPr lang="he-IL" sz="1500" dirty="0"/>
              <a:t> רוב, נתנן בחותלות - אין </a:t>
            </a:r>
            <a:r>
              <a:rPr lang="he-IL" sz="1500" dirty="0" err="1"/>
              <a:t>צריכין</a:t>
            </a:r>
            <a:r>
              <a:rPr lang="he-IL" sz="1500" dirty="0"/>
              <a:t> רוב. </a:t>
            </a:r>
          </a:p>
          <a:p>
            <a:pPr>
              <a:lnSpc>
                <a:spcPct val="120000"/>
              </a:lnSpc>
            </a:pPr>
            <a:endParaRPr lang="he-IL" sz="1400" dirty="0"/>
          </a:p>
          <a:p>
            <a:pPr>
              <a:lnSpc>
                <a:spcPct val="120000"/>
              </a:lnSpc>
            </a:pPr>
            <a:r>
              <a:rPr lang="he-IL" sz="1500" dirty="0"/>
              <a:t>תני רב יוסף: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ארבע מדורות אין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צריכין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רוב: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של זפת, ושל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גפרית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, ושל גבינה </a:t>
            </a:r>
            <a:r>
              <a:rPr lang="he-IL" sz="900" dirty="0"/>
              <a:t>(</a:t>
            </a:r>
            <a:r>
              <a:rPr lang="he-IL" sz="900" dirty="0" err="1"/>
              <a:t>גי</a:t>
            </a:r>
            <a:r>
              <a:rPr lang="he-IL" sz="900" dirty="0"/>
              <a:t>' </a:t>
            </a:r>
            <a:r>
              <a:rPr lang="he-IL" sz="900" dirty="0" err="1"/>
              <a:t>הרי"ף</a:t>
            </a:r>
            <a:r>
              <a:rPr lang="he-IL" sz="900" dirty="0"/>
              <a:t>: </a:t>
            </a:r>
            <a:r>
              <a:rPr lang="he-IL" sz="900" dirty="0" err="1"/>
              <a:t>קירא</a:t>
            </a:r>
            <a:r>
              <a:rPr lang="he-IL" sz="900" dirty="0"/>
              <a:t>)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, ושל רבב. 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במתניתא</a:t>
            </a:r>
            <a:r>
              <a:rPr lang="he-IL" sz="1500" dirty="0"/>
              <a:t> תנא: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אף של קש ושל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גבבא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he-IL" sz="14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א''ר</a:t>
            </a:r>
            <a:r>
              <a:rPr lang="he-IL" sz="1500" dirty="0"/>
              <a:t> יוחנן: עצים של בבל אין </a:t>
            </a:r>
            <a:r>
              <a:rPr lang="he-IL" sz="1500" dirty="0" err="1"/>
              <a:t>צריכין</a:t>
            </a:r>
            <a:r>
              <a:rPr lang="he-IL" sz="1500" dirty="0"/>
              <a:t> רוב.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מתקיף לה רב יוסף: מאי היא? 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                            </a:t>
            </a:r>
            <a:r>
              <a:rPr lang="he-IL" sz="1500" dirty="0" err="1"/>
              <a:t>אילימא</a:t>
            </a:r>
            <a:r>
              <a:rPr lang="he-IL" sz="1500" dirty="0"/>
              <a:t> </a:t>
            </a:r>
            <a:r>
              <a:rPr lang="he-IL" sz="1500" dirty="0" err="1"/>
              <a:t>סילתי</a:t>
            </a:r>
            <a:r>
              <a:rPr lang="he-IL" sz="1500" dirty="0"/>
              <a:t> - השתא פתילה אמר </a:t>
            </a:r>
            <a:r>
              <a:rPr lang="he-IL" sz="1500" dirty="0" err="1"/>
              <a:t>עולא</a:t>
            </a:r>
            <a:r>
              <a:rPr lang="he-IL" sz="1500" dirty="0"/>
              <a:t> המדליק צריך שידליק ברוב, היוצא </a:t>
            </a:r>
            <a:r>
              <a:rPr lang="he-IL" sz="1500" dirty="0" err="1"/>
              <a:t>סילתי</a:t>
            </a:r>
            <a:r>
              <a:rPr lang="he-IL" sz="1500" dirty="0"/>
              <a:t> </a:t>
            </a:r>
            <a:r>
              <a:rPr lang="he-IL" sz="1500" dirty="0" err="1"/>
              <a:t>מבעיא</a:t>
            </a:r>
            <a:r>
              <a:rPr lang="he-IL" sz="1500" dirty="0"/>
              <a:t>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אלא אמר רב יוסף: </a:t>
            </a:r>
            <a:r>
              <a:rPr lang="he-IL" sz="1500" dirty="0" err="1"/>
              <a:t>שוכא</a:t>
            </a:r>
            <a:r>
              <a:rPr lang="he-IL" sz="1500" dirty="0"/>
              <a:t> </a:t>
            </a:r>
            <a:r>
              <a:rPr lang="he-IL" sz="1500" dirty="0" err="1"/>
              <a:t>דארזא</a:t>
            </a:r>
            <a:r>
              <a:rPr lang="he-IL" sz="15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רמי בר אבא אמר: </a:t>
            </a:r>
            <a:r>
              <a:rPr lang="he-IL" sz="1500" dirty="0" err="1"/>
              <a:t>זאזא</a:t>
            </a:r>
            <a:r>
              <a:rPr lang="he-IL" sz="1500" dirty="0"/>
              <a:t>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2F1D292-AEF4-49B0-99E5-EA637C47F275}"/>
              </a:ext>
            </a:extLst>
          </p:cNvPr>
          <p:cNvSpPr txBox="1"/>
          <p:nvPr/>
        </p:nvSpPr>
        <p:spPr>
          <a:xfrm>
            <a:off x="8511138" y="2546242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ע"ב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E016A2F-501E-47A4-B598-FCD4F28EFA0D}"/>
              </a:ext>
            </a:extLst>
          </p:cNvPr>
          <p:cNvSpPr txBox="1"/>
          <p:nvPr/>
        </p:nvSpPr>
        <p:spPr>
          <a:xfrm>
            <a:off x="8813781" y="19104"/>
            <a:ext cx="216024" cy="56477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5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9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400" dirty="0"/>
          </a:p>
          <a:p>
            <a:endParaRPr lang="he-IL" sz="800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700" dirty="0"/>
          </a:p>
          <a:p>
            <a:endParaRPr lang="he-IL" dirty="0"/>
          </a:p>
          <a:p>
            <a:r>
              <a:rPr lang="he-IL" sz="1600" dirty="0"/>
              <a:t>●</a:t>
            </a: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FBDB6B9C-2F38-41EE-8958-D681AEAEA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132865"/>
              </p:ext>
            </p:extLst>
          </p:nvPr>
        </p:nvGraphicFramePr>
        <p:xfrm>
          <a:off x="232859" y="980728"/>
          <a:ext cx="4632175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38064">
                  <a:extLst>
                    <a:ext uri="{9D8B030D-6E8A-4147-A177-3AD203B41FA5}">
                      <a16:colId xmlns:a16="http://schemas.microsoft.com/office/drawing/2014/main" val="2058827438"/>
                    </a:ext>
                  </a:extLst>
                </a:gridCol>
                <a:gridCol w="1004664">
                  <a:extLst>
                    <a:ext uri="{9D8B030D-6E8A-4147-A177-3AD203B41FA5}">
                      <a16:colId xmlns:a16="http://schemas.microsoft.com/office/drawing/2014/main" val="636618173"/>
                    </a:ext>
                  </a:extLst>
                </a:gridCol>
                <a:gridCol w="969978">
                  <a:extLst>
                    <a:ext uri="{9D8B030D-6E8A-4147-A177-3AD203B41FA5}">
                      <a16:colId xmlns:a16="http://schemas.microsoft.com/office/drawing/2014/main" val="2678425169"/>
                    </a:ext>
                  </a:extLst>
                </a:gridCol>
                <a:gridCol w="993034">
                  <a:extLst>
                    <a:ext uri="{9D8B030D-6E8A-4147-A177-3AD203B41FA5}">
                      <a16:colId xmlns:a16="http://schemas.microsoft.com/office/drawing/2014/main" val="189646036"/>
                    </a:ext>
                  </a:extLst>
                </a:gridCol>
                <a:gridCol w="926435">
                  <a:extLst>
                    <a:ext uri="{9D8B030D-6E8A-4147-A177-3AD203B41FA5}">
                      <a16:colId xmlns:a16="http://schemas.microsoft.com/office/drawing/2014/main" val="131197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</a:rPr>
                        <a:t>קנים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200" dirty="0" err="1">
                          <a:solidFill>
                            <a:schemeClr val="tx1"/>
                          </a:solidFill>
                        </a:rPr>
                        <a:t>גרעינין</a:t>
                      </a:r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92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לא אגדן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אגדן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לא בחותלות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בחותלות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68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רב </a:t>
                      </a:r>
                      <a:r>
                        <a:rPr lang="he-IL" sz="1200" dirty="0" err="1"/>
                        <a:t>הונא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98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רב </a:t>
                      </a:r>
                      <a:r>
                        <a:rPr lang="he-IL" sz="1200" dirty="0" err="1"/>
                        <a:t>חסדא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32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רב כהנא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65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743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א - דף כ עמוד ב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9BA7EB0-556F-4392-AC77-3CA01D9A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1288"/>
            <a:ext cx="3114799" cy="67050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251520" y="23322"/>
            <a:ext cx="8478282" cy="69364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500" dirty="0" err="1"/>
              <a:t>א''ר</a:t>
            </a:r>
            <a:r>
              <a:rPr lang="he-IL" sz="1500" dirty="0"/>
              <a:t> </a:t>
            </a:r>
            <a:r>
              <a:rPr lang="he-IL" sz="1500" dirty="0" err="1"/>
              <a:t>הונא</a:t>
            </a:r>
            <a:r>
              <a:rPr lang="he-IL" sz="1500" dirty="0"/>
              <a:t>: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קנים - אין </a:t>
            </a:r>
            <a:r>
              <a:rPr lang="he-IL" sz="1500" dirty="0" err="1"/>
              <a:t>צריכין</a:t>
            </a:r>
            <a:r>
              <a:rPr lang="he-IL" sz="1500" dirty="0"/>
              <a:t> רוב, אגדן - </a:t>
            </a:r>
            <a:r>
              <a:rPr lang="he-IL" sz="1500" dirty="0" err="1"/>
              <a:t>צריכין</a:t>
            </a:r>
            <a:r>
              <a:rPr lang="he-IL" sz="1500" dirty="0"/>
              <a:t> רוב.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גרעינין</a:t>
            </a:r>
            <a:r>
              <a:rPr lang="he-IL" sz="1500" dirty="0"/>
              <a:t> - אין </a:t>
            </a:r>
            <a:r>
              <a:rPr lang="he-IL" sz="1500" dirty="0" err="1"/>
              <a:t>צריכין</a:t>
            </a:r>
            <a:r>
              <a:rPr lang="he-IL" sz="1500" dirty="0"/>
              <a:t> רוב, נתנן בחותלות - </a:t>
            </a:r>
            <a:r>
              <a:rPr lang="he-IL" sz="1500" dirty="0" err="1"/>
              <a:t>צריכין</a:t>
            </a:r>
            <a:r>
              <a:rPr lang="he-IL" sz="1500" dirty="0"/>
              <a:t> רוב.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/>
              <a:t>מתקיף לה רב </a:t>
            </a:r>
            <a:r>
              <a:rPr lang="he-IL" sz="1500" dirty="0" err="1"/>
              <a:t>חסדא</a:t>
            </a:r>
            <a:r>
              <a:rPr lang="he-IL" sz="1500" dirty="0"/>
              <a:t>: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אדרבה איפכא מסתברא -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קנים - מבדרן, אגדן - לא מבדרן.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גרעינין</a:t>
            </a:r>
            <a:r>
              <a:rPr lang="he-IL" sz="1500" dirty="0"/>
              <a:t> - מבדרן, נתנן בחותלות - לא מבדרן.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/>
              <a:t>איתמר נמי: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אמר רב כהנא: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קנים שאגדן - </a:t>
            </a:r>
            <a:r>
              <a:rPr lang="he-IL" sz="1500" dirty="0" err="1"/>
              <a:t>צריכין</a:t>
            </a:r>
            <a:r>
              <a:rPr lang="he-IL" sz="1500" dirty="0"/>
              <a:t> רוב, לא אגדן - אין </a:t>
            </a:r>
            <a:r>
              <a:rPr lang="he-IL" sz="1500" dirty="0" err="1"/>
              <a:t>צריכין</a:t>
            </a:r>
            <a:r>
              <a:rPr lang="he-IL" sz="1500" dirty="0"/>
              <a:t> רוב. </a:t>
            </a:r>
          </a:p>
          <a:p>
            <a:pPr>
              <a:lnSpc>
                <a:spcPct val="120000"/>
              </a:lnSpc>
            </a:pPr>
            <a:r>
              <a:rPr lang="he-IL" sz="1500" dirty="0" err="1"/>
              <a:t>גרעינין</a:t>
            </a:r>
            <a:r>
              <a:rPr lang="he-IL" sz="1500" dirty="0"/>
              <a:t> - </a:t>
            </a:r>
            <a:r>
              <a:rPr lang="he-IL" sz="1500" dirty="0" err="1"/>
              <a:t>צריכין</a:t>
            </a:r>
            <a:r>
              <a:rPr lang="he-IL" sz="1500" dirty="0"/>
              <a:t> רוב, נתנן בחותלות - אין </a:t>
            </a:r>
            <a:r>
              <a:rPr lang="he-IL" sz="1500" dirty="0" err="1"/>
              <a:t>צריכין</a:t>
            </a:r>
            <a:r>
              <a:rPr lang="he-IL" sz="1500" dirty="0"/>
              <a:t> רוב. </a:t>
            </a:r>
          </a:p>
          <a:p>
            <a:pPr>
              <a:lnSpc>
                <a:spcPct val="120000"/>
              </a:lnSpc>
            </a:pPr>
            <a:endParaRPr lang="he-IL" sz="1400" dirty="0"/>
          </a:p>
          <a:p>
            <a:pPr>
              <a:lnSpc>
                <a:spcPct val="120000"/>
              </a:lnSpc>
            </a:pPr>
            <a:r>
              <a:rPr lang="he-IL" sz="1500" dirty="0"/>
              <a:t>תני רב יוסף: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ארבע מדורות אין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צריכין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 רוב: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של זפת, ושל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גפרית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, ושל גבינה </a:t>
            </a:r>
            <a:r>
              <a:rPr lang="he-IL" sz="900" dirty="0"/>
              <a:t>(</a:t>
            </a:r>
            <a:r>
              <a:rPr lang="he-IL" sz="900" dirty="0" err="1"/>
              <a:t>גי</a:t>
            </a:r>
            <a:r>
              <a:rPr lang="he-IL" sz="900" dirty="0"/>
              <a:t>' </a:t>
            </a:r>
            <a:r>
              <a:rPr lang="he-IL" sz="900" dirty="0" err="1"/>
              <a:t>הרי"ף</a:t>
            </a:r>
            <a:r>
              <a:rPr lang="he-IL" sz="900" dirty="0"/>
              <a:t>: </a:t>
            </a:r>
            <a:r>
              <a:rPr lang="he-IL" sz="900" dirty="0" err="1"/>
              <a:t>קירא</a:t>
            </a:r>
            <a:r>
              <a:rPr lang="he-IL" sz="900" dirty="0"/>
              <a:t>)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, ושל רבב. </a:t>
            </a:r>
          </a:p>
          <a:p>
            <a:pPr>
              <a:lnSpc>
                <a:spcPct val="120000"/>
              </a:lnSpc>
            </a:pPr>
            <a:endParaRPr lang="he-IL" sz="7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במתניתא</a:t>
            </a:r>
            <a:r>
              <a:rPr lang="he-IL" sz="1500" dirty="0"/>
              <a:t> תנא: </a:t>
            </a:r>
          </a:p>
          <a:p>
            <a:pPr>
              <a:lnSpc>
                <a:spcPct val="120000"/>
              </a:lnSpc>
            </a:pP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אף של קש ושל </a:t>
            </a:r>
            <a:r>
              <a:rPr lang="he-IL" sz="1500" dirty="0" err="1">
                <a:solidFill>
                  <a:srgbClr val="F79646">
                    <a:lumMod val="50000"/>
                  </a:srgbClr>
                </a:solidFill>
              </a:rPr>
              <a:t>גבבא</a:t>
            </a:r>
            <a:r>
              <a:rPr lang="he-IL" sz="1500" dirty="0">
                <a:solidFill>
                  <a:srgbClr val="F79646">
                    <a:lumMod val="50000"/>
                  </a:srgbClr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he-IL" sz="1400" dirty="0"/>
          </a:p>
          <a:p>
            <a:pPr>
              <a:lnSpc>
                <a:spcPct val="120000"/>
              </a:lnSpc>
            </a:pPr>
            <a:r>
              <a:rPr lang="he-IL" sz="1500" dirty="0" err="1"/>
              <a:t>א''ר</a:t>
            </a:r>
            <a:r>
              <a:rPr lang="he-IL" sz="1500" dirty="0"/>
              <a:t> יוחנן: עצים של בבל אין </a:t>
            </a:r>
            <a:r>
              <a:rPr lang="he-IL" sz="1500" dirty="0" err="1"/>
              <a:t>צריכין</a:t>
            </a:r>
            <a:r>
              <a:rPr lang="he-IL" sz="1500" dirty="0"/>
              <a:t> רוב.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מתקיף לה רב יוסף: מאי היא? 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                            </a:t>
            </a:r>
            <a:r>
              <a:rPr lang="he-IL" sz="1500" dirty="0" err="1"/>
              <a:t>אילימא</a:t>
            </a:r>
            <a:r>
              <a:rPr lang="he-IL" sz="1500" dirty="0"/>
              <a:t> </a:t>
            </a:r>
            <a:r>
              <a:rPr lang="he-IL" sz="1500" dirty="0" err="1"/>
              <a:t>סילתי</a:t>
            </a:r>
            <a:r>
              <a:rPr lang="he-IL" sz="1500" dirty="0"/>
              <a:t> - השתא פתילה אמר </a:t>
            </a:r>
            <a:r>
              <a:rPr lang="he-IL" sz="1500" dirty="0" err="1"/>
              <a:t>עולא</a:t>
            </a:r>
            <a:r>
              <a:rPr lang="he-IL" sz="1500" dirty="0"/>
              <a:t> המדליק צריך שידליק ברוב, היוצא </a:t>
            </a:r>
            <a:r>
              <a:rPr lang="he-IL" sz="1500" dirty="0" err="1"/>
              <a:t>סילתי</a:t>
            </a:r>
            <a:r>
              <a:rPr lang="he-IL" sz="1500" dirty="0"/>
              <a:t> </a:t>
            </a:r>
            <a:r>
              <a:rPr lang="he-IL" sz="1500" dirty="0" err="1"/>
              <a:t>מבעיא</a:t>
            </a:r>
            <a:r>
              <a:rPr lang="he-IL" sz="1500" dirty="0"/>
              <a:t>?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אלא אמר רב יוסף: </a:t>
            </a:r>
            <a:r>
              <a:rPr lang="he-IL" sz="1500" dirty="0" err="1"/>
              <a:t>שוכא</a:t>
            </a:r>
            <a:r>
              <a:rPr lang="he-IL" sz="1500" dirty="0"/>
              <a:t> </a:t>
            </a:r>
            <a:r>
              <a:rPr lang="he-IL" sz="1500" dirty="0" err="1"/>
              <a:t>דארזא</a:t>
            </a:r>
            <a:r>
              <a:rPr lang="he-IL" sz="15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500" dirty="0"/>
              <a:t>רמי בר אבא אמר: </a:t>
            </a:r>
            <a:r>
              <a:rPr lang="he-IL" sz="1500" dirty="0" err="1"/>
              <a:t>זאזא</a:t>
            </a:r>
            <a:r>
              <a:rPr lang="he-IL" sz="1500" dirty="0"/>
              <a:t>.</a:t>
            </a:r>
            <a:endParaRPr lang="he-IL" sz="1500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62F1D292-AEF4-49B0-99E5-EA637C47F275}"/>
              </a:ext>
            </a:extLst>
          </p:cNvPr>
          <p:cNvSpPr txBox="1"/>
          <p:nvPr/>
        </p:nvSpPr>
        <p:spPr>
          <a:xfrm>
            <a:off x="8511138" y="2546242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dirty="0"/>
              <a:t>ע"ב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3E016A2F-501E-47A4-B598-FCD4F28EFA0D}"/>
              </a:ext>
            </a:extLst>
          </p:cNvPr>
          <p:cNvSpPr txBox="1"/>
          <p:nvPr/>
        </p:nvSpPr>
        <p:spPr>
          <a:xfrm>
            <a:off x="8813781" y="19104"/>
            <a:ext cx="216024" cy="56477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5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9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400" dirty="0"/>
          </a:p>
          <a:p>
            <a:endParaRPr lang="he-IL" sz="800" dirty="0"/>
          </a:p>
          <a:p>
            <a:endParaRPr lang="he-IL" sz="1600" dirty="0"/>
          </a:p>
          <a:p>
            <a:r>
              <a:rPr lang="he-IL" sz="1600" dirty="0"/>
              <a:t>●</a:t>
            </a:r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endParaRPr lang="he-IL" sz="1700" dirty="0"/>
          </a:p>
          <a:p>
            <a:endParaRPr lang="he-IL" dirty="0"/>
          </a:p>
          <a:p>
            <a:r>
              <a:rPr lang="he-IL" sz="1600" dirty="0"/>
              <a:t>●</a:t>
            </a:r>
          </a:p>
        </p:txBody>
      </p:sp>
      <p:graphicFrame>
        <p:nvGraphicFramePr>
          <p:cNvPr id="3" name="טבלה 3">
            <a:extLst>
              <a:ext uri="{FF2B5EF4-FFF2-40B4-BE49-F238E27FC236}">
                <a16:creationId xmlns:a16="http://schemas.microsoft.com/office/drawing/2014/main" id="{FBDB6B9C-2F38-41EE-8958-D681AEAEA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25294"/>
              </p:ext>
            </p:extLst>
          </p:nvPr>
        </p:nvGraphicFramePr>
        <p:xfrm>
          <a:off x="232859" y="980728"/>
          <a:ext cx="4632175" cy="1854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38064">
                  <a:extLst>
                    <a:ext uri="{9D8B030D-6E8A-4147-A177-3AD203B41FA5}">
                      <a16:colId xmlns:a16="http://schemas.microsoft.com/office/drawing/2014/main" val="2058827438"/>
                    </a:ext>
                  </a:extLst>
                </a:gridCol>
                <a:gridCol w="1004664">
                  <a:extLst>
                    <a:ext uri="{9D8B030D-6E8A-4147-A177-3AD203B41FA5}">
                      <a16:colId xmlns:a16="http://schemas.microsoft.com/office/drawing/2014/main" val="636618173"/>
                    </a:ext>
                  </a:extLst>
                </a:gridCol>
                <a:gridCol w="969978">
                  <a:extLst>
                    <a:ext uri="{9D8B030D-6E8A-4147-A177-3AD203B41FA5}">
                      <a16:colId xmlns:a16="http://schemas.microsoft.com/office/drawing/2014/main" val="2678425169"/>
                    </a:ext>
                  </a:extLst>
                </a:gridCol>
                <a:gridCol w="993034">
                  <a:extLst>
                    <a:ext uri="{9D8B030D-6E8A-4147-A177-3AD203B41FA5}">
                      <a16:colId xmlns:a16="http://schemas.microsoft.com/office/drawing/2014/main" val="189646036"/>
                    </a:ext>
                  </a:extLst>
                </a:gridCol>
                <a:gridCol w="926435">
                  <a:extLst>
                    <a:ext uri="{9D8B030D-6E8A-4147-A177-3AD203B41FA5}">
                      <a16:colId xmlns:a16="http://schemas.microsoft.com/office/drawing/2014/main" val="1311977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chemeClr val="tx1"/>
                          </a:solidFill>
                        </a:rPr>
                        <a:t>קנים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1200" dirty="0" err="1">
                          <a:solidFill>
                            <a:schemeClr val="tx1"/>
                          </a:solidFill>
                        </a:rPr>
                        <a:t>גרעינין</a:t>
                      </a:r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92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לא אגדן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אגדן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לא בחותלות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>
                          <a:solidFill>
                            <a:schemeClr val="tx1"/>
                          </a:solidFill>
                        </a:rPr>
                        <a:t>בחותלות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68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רב </a:t>
                      </a:r>
                      <a:r>
                        <a:rPr lang="he-IL" sz="1200" dirty="0" err="1"/>
                        <a:t>הונא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598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רב </a:t>
                      </a:r>
                      <a:r>
                        <a:rPr lang="he-IL" sz="1200" dirty="0" err="1"/>
                        <a:t>חסדא</a:t>
                      </a:r>
                      <a:endParaRPr lang="he-I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/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32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sz="1200" dirty="0"/>
                        <a:t>רב כהנא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>
                          <a:solidFill>
                            <a:srgbClr val="FF0000"/>
                          </a:solidFill>
                        </a:rPr>
                        <a:t>לא צריך רוב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650659"/>
                  </a:ext>
                </a:extLst>
              </a:tr>
            </a:tbl>
          </a:graphicData>
        </a:graphic>
      </p:graphicFrame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1AC4E4C-79E7-4E40-8253-AD9A08816C0F}"/>
              </a:ext>
            </a:extLst>
          </p:cNvPr>
          <p:cNvSpPr txBox="1"/>
          <p:nvPr/>
        </p:nvSpPr>
        <p:spPr>
          <a:xfrm>
            <a:off x="11710381" y="357301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69A4205-C508-461D-9011-96134591E9E7}"/>
              </a:ext>
            </a:extLst>
          </p:cNvPr>
          <p:cNvSpPr txBox="1"/>
          <p:nvPr/>
        </p:nvSpPr>
        <p:spPr>
          <a:xfrm rot="10800000" flipH="1" flipV="1">
            <a:off x="2771800" y="6356540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הדרן עלך פרק ראשון !</a:t>
            </a:r>
          </a:p>
        </p:txBody>
      </p:sp>
    </p:spTree>
    <p:extLst>
      <p:ext uri="{BB962C8B-B14F-4D97-AF65-F5344CB8AC3E}">
        <p14:creationId xmlns:p14="http://schemas.microsoft.com/office/powerpoint/2010/main" val="874704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80528" y="35330"/>
            <a:ext cx="16561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schemeClr val="bg1">
                    <a:lumMod val="50000"/>
                  </a:schemeClr>
                </a:solidFill>
              </a:rPr>
              <a:t>דף כ עמוד ב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E21D97F-4421-42A0-9B7E-2A1DB4269A6E}"/>
              </a:ext>
            </a:extLst>
          </p:cNvPr>
          <p:cNvSpPr txBox="1"/>
          <p:nvPr/>
        </p:nvSpPr>
        <p:spPr>
          <a:xfrm>
            <a:off x="755576" y="403272"/>
            <a:ext cx="7911549" cy="44232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20000"/>
              </a:lnSpc>
            </a:pPr>
            <a:r>
              <a:rPr lang="he-IL" sz="1600" b="1" dirty="0"/>
              <a:t>משנה</a:t>
            </a:r>
            <a:r>
              <a:rPr lang="he-IL" sz="1600" dirty="0"/>
              <a:t> </a:t>
            </a:r>
          </a:p>
          <a:p>
            <a:pPr>
              <a:lnSpc>
                <a:spcPct val="120000"/>
              </a:lnSpc>
            </a:pPr>
            <a:endParaRPr lang="he-IL" sz="3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במה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ובמה 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?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לא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בלכש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ולא בחוסן ולא בכלך ולא בפתילת האידן ולא בפתילת המדבר ולא בירוקה שעל פני המים, 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ולא בזפת ולא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בשעוה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ולא בשמן קיק ולא בשמן שריפה ולא באליה ולא בחלב.</a:t>
            </a:r>
          </a:p>
          <a:p>
            <a:pPr>
              <a:lnSpc>
                <a:spcPct val="120000"/>
              </a:lnSpc>
            </a:pP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נחום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המדי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אומר: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בחלב מבושל, </a:t>
            </a:r>
          </a:p>
          <a:p>
            <a:pPr>
              <a:lnSpc>
                <a:spcPct val="120000"/>
              </a:lnSpc>
            </a:pP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וחכ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''א: אחד מבושל ואחד שאינו מבושל אין </a:t>
            </a:r>
            <a:r>
              <a:rPr lang="he-IL" sz="1600" dirty="0" err="1">
                <a:solidFill>
                  <a:srgbClr val="F79646">
                    <a:lumMod val="50000"/>
                  </a:srgbClr>
                </a:solidFill>
              </a:rPr>
              <a:t>מדליקין</a:t>
            </a:r>
            <a:r>
              <a:rPr lang="he-IL" sz="1600" dirty="0">
                <a:solidFill>
                  <a:srgbClr val="F79646">
                    <a:lumMod val="50000"/>
                  </a:srgbClr>
                </a:solidFill>
              </a:rPr>
              <a:t> בו.</a:t>
            </a:r>
          </a:p>
          <a:p>
            <a:pPr>
              <a:lnSpc>
                <a:spcPct val="120000"/>
              </a:lnSpc>
            </a:pPr>
            <a:endParaRPr lang="he-IL" sz="11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endParaRPr lang="he-IL" sz="11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b="1" dirty="0"/>
              <a:t>גמרא</a:t>
            </a:r>
          </a:p>
          <a:p>
            <a:pPr>
              <a:lnSpc>
                <a:spcPct val="120000"/>
              </a:lnSpc>
            </a:pPr>
            <a:endParaRPr lang="he-IL" sz="300" dirty="0">
              <a:solidFill>
                <a:srgbClr val="F79646">
                  <a:lumMod val="50000"/>
                </a:srgbClr>
              </a:solidFill>
            </a:endParaRPr>
          </a:p>
          <a:p>
            <a:pPr>
              <a:lnSpc>
                <a:spcPct val="120000"/>
              </a:lnSpc>
            </a:pPr>
            <a:r>
              <a:rPr lang="he-IL" sz="1600" dirty="0" err="1"/>
              <a:t>לכש</a:t>
            </a:r>
            <a:r>
              <a:rPr lang="he-IL" sz="1600" dirty="0"/>
              <a:t> -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שוכא</a:t>
            </a:r>
            <a:r>
              <a:rPr lang="he-IL" sz="1600" dirty="0"/>
              <a:t> </a:t>
            </a:r>
            <a:r>
              <a:rPr lang="he-IL" sz="1600" dirty="0" err="1"/>
              <a:t>דארזא</a:t>
            </a:r>
            <a:r>
              <a:rPr lang="he-IL" sz="1600" dirty="0"/>
              <a:t>.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שוכא</a:t>
            </a:r>
            <a:r>
              <a:rPr lang="he-IL" sz="1600" dirty="0"/>
              <a:t> </a:t>
            </a:r>
            <a:r>
              <a:rPr lang="he-IL" sz="1600" dirty="0" err="1"/>
              <a:t>דארזא</a:t>
            </a:r>
            <a:r>
              <a:rPr lang="he-IL" sz="1600" dirty="0"/>
              <a:t>? עץ בעלמא הוא! </a:t>
            </a:r>
          </a:p>
          <a:p>
            <a:pPr>
              <a:lnSpc>
                <a:spcPct val="120000"/>
              </a:lnSpc>
            </a:pPr>
            <a:r>
              <a:rPr lang="he-IL" sz="1600" dirty="0" err="1"/>
              <a:t>בעמרניתא</a:t>
            </a:r>
            <a:r>
              <a:rPr lang="he-IL" sz="1600" dirty="0"/>
              <a:t> דאית ביה.</a:t>
            </a:r>
          </a:p>
          <a:p>
            <a:pPr>
              <a:lnSpc>
                <a:spcPct val="120000"/>
              </a:lnSpc>
            </a:pPr>
            <a:endParaRPr lang="he-IL" sz="1600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97B10EC-FAB1-4D54-8570-DB147F3CFEF3}"/>
              </a:ext>
            </a:extLst>
          </p:cNvPr>
          <p:cNvSpPr txBox="1"/>
          <p:nvPr/>
        </p:nvSpPr>
        <p:spPr>
          <a:xfrm>
            <a:off x="186203" y="4963332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8535B152-E104-4010-919F-B2C7B57A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647209"/>
            <a:ext cx="6012160" cy="3166167"/>
          </a:xfrm>
          <a:prstGeom prst="rect">
            <a:avLst/>
          </a:prstGeom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1FA8DFD-40CB-48C6-8171-B1E904153952}"/>
              </a:ext>
            </a:extLst>
          </p:cNvPr>
          <p:cNvSpPr txBox="1"/>
          <p:nvPr/>
        </p:nvSpPr>
        <p:spPr>
          <a:xfrm>
            <a:off x="3563888" y="6453336"/>
            <a:ext cx="216024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מתוך: משניות מבוארות עם ציורים</a:t>
            </a:r>
          </a:p>
        </p:txBody>
      </p:sp>
    </p:spTree>
    <p:extLst>
      <p:ext uri="{BB962C8B-B14F-4D97-AF65-F5344CB8AC3E}">
        <p14:creationId xmlns:p14="http://schemas.microsoft.com/office/powerpoint/2010/main" val="18771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20517</TotalTime>
  <Words>3081</Words>
  <Application>Microsoft Office PowerPoint</Application>
  <PresentationFormat>‫הצגה על המסך (4:3)</PresentationFormat>
  <Paragraphs>699</Paragraphs>
  <Slides>19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2" baseType="lpstr">
      <vt:lpstr>Arial</vt:lpstr>
      <vt:lpstr>Calibri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הראל</dc:creator>
  <cp:lastModifiedBy>הראל שפירא</cp:lastModifiedBy>
  <cp:revision>2212</cp:revision>
  <dcterms:created xsi:type="dcterms:W3CDTF">2015-01-28T10:22:53Z</dcterms:created>
  <dcterms:modified xsi:type="dcterms:W3CDTF">2020-03-26T20:57:02Z</dcterms:modified>
</cp:coreProperties>
</file>