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885" r:id="rId2"/>
    <p:sldId id="872" r:id="rId3"/>
    <p:sldId id="879" r:id="rId4"/>
    <p:sldId id="880" r:id="rId5"/>
    <p:sldId id="515" r:id="rId6"/>
    <p:sldId id="881" r:id="rId7"/>
    <p:sldId id="883" r:id="rId8"/>
    <p:sldId id="882" r:id="rId9"/>
    <p:sldId id="884" r:id="rId10"/>
    <p:sldId id="429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סגנון כהה 2 - הדגשה 1/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סגנון כהה 2 - הדגשה 3/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0785" autoAdjust="0"/>
  </p:normalViewPr>
  <p:slideViewPr>
    <p:cSldViewPr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374EF-EF7C-32E7-3062-5805225A3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AF1E136D-8972-6A29-A337-8536C5BA0A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57D4C1B9-A957-E5EF-CC7E-B7D6E7D09F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B66C231-9054-C84E-CE94-A2409F985E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8495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352BAD-E17F-2F30-DB3C-A63CD0AD5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C4EE131C-D116-C45D-2C46-C2BD3A2505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68678BFD-96DA-C955-C37A-D9F618D528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A027A6A-6E5F-7898-D036-15AD480278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042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1951A-C192-9DEF-9C2B-72531123F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18678896-4C73-29EE-7431-9B39E2D83D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453D070E-03A5-73B6-80E6-59B83FEABA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4B22A98-9940-2CEE-8C97-A3080D44AE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149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677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637245-D228-1966-2912-5348C82C4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49045717-8C0E-F6C5-4E03-87EABE5FDF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8E5DA438-EF2B-6B17-32B2-FDAA904B38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F3B0E38-FF3B-323D-78A0-2C733DF9D4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0708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61231-96DC-F905-F18A-E7129EE07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F9262143-8601-FC34-433F-19A7874844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F650DC9C-DB2E-96E8-2D0A-C715F332C5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54B4465-6E26-99F2-2B6F-4C132B8BDC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1715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B38A83-2A66-9C16-20C6-29213CEB6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5204112A-2391-8F84-EA6B-DF057BC450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C4C06747-AB6D-EBA9-DF9F-656F46302C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230BDCA-EC28-EC3E-2DF1-51FB5A30A8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3047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5E851-8C9D-23C8-40D0-5957BDCEB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C6045348-20D7-EC95-B7A7-4FAD7604D7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05FE0A90-E243-2E9F-23A5-09FCBB9463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02B349A-CB8D-B646-3050-B89D546A22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449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pPr/>
              <a:t>ח'/אייר/תשפ"ה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f-yomi.com/MediaPage.aspx?id=29010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4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1386066"/>
            <a:ext cx="8820472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he-IL" sz="40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מסכת תענית</a:t>
            </a:r>
          </a:p>
          <a:p>
            <a:pPr algn="ctr">
              <a:defRPr/>
            </a:pPr>
            <a:r>
              <a:rPr lang="he-IL" sz="40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דף י</a:t>
            </a:r>
          </a:p>
          <a:p>
            <a:pPr algn="ctr">
              <a:defRPr/>
            </a:pPr>
            <a:endParaRPr lang="he-IL" sz="20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דף י ע"א (שורה ראשונה) – דף יא ע"א (שורה 3)</a:t>
            </a:r>
          </a:p>
          <a:p>
            <a:pPr algn="ctr">
              <a:defRPr/>
            </a:pPr>
            <a:endParaRPr lang="he-IL" sz="20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מצגת עזר ללימוד הדף היומי</a:t>
            </a:r>
          </a:p>
          <a:p>
            <a:pPr algn="ctr">
              <a:defRPr/>
            </a:pPr>
            <a:endParaRPr lang="he-IL" sz="8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בעריכת: הראל שפירא</a:t>
            </a:r>
          </a:p>
          <a:p>
            <a:pPr algn="ctr">
              <a:defRPr/>
            </a:pPr>
            <a:endParaRPr lang="he-IL" sz="14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endParaRPr lang="he-IL" sz="24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לשמיעת השיעור בליווי המצגת – </a:t>
            </a:r>
            <a:r>
              <a:rPr lang="he-IL" sz="2400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  <a:hlinkClick r:id="rId3"/>
              </a:rPr>
              <a:t>לחץ כאן</a:t>
            </a:r>
            <a:endParaRPr lang="he-IL" sz="2400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endParaRPr lang="he-IL" sz="36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ליצירת קשר: </a:t>
            </a: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טל': 054-4931075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דוא"ל: 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rlshapira@gmail.com</a:t>
            </a:r>
            <a:endParaRPr lang="he-IL" sz="14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398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2915647"/>
            <a:ext cx="8820472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דף י ע"א (שורה ראשונה) – דף יא ע"א (שורה 3)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00B050"/>
                </a:solidFill>
              </a:rPr>
              <a:t>להתראות בדף יא</a:t>
            </a:r>
          </a:p>
          <a:p>
            <a:pPr algn="ctr"/>
            <a:endParaRPr lang="he-IL" sz="20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r>
              <a:rPr lang="he-IL" sz="1400" dirty="0"/>
              <a:t>ליצירת קשר: </a:t>
            </a:r>
          </a:p>
          <a:p>
            <a:r>
              <a:rPr lang="he-IL" sz="1400" dirty="0"/>
              <a:t>טל': 054-4931075</a:t>
            </a:r>
            <a:endParaRPr lang="en-US" sz="1400" dirty="0"/>
          </a:p>
          <a:p>
            <a:r>
              <a:rPr lang="he-IL" sz="1400" dirty="0"/>
              <a:t>דוא"ל: </a:t>
            </a:r>
            <a:r>
              <a:rPr lang="en-US" sz="1400" dirty="0"/>
              <a:t>rlshapira@gmail.com</a:t>
            </a:r>
            <a:endParaRPr lang="he-IL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86E679-A7EC-45BA-8925-0D1259BA82A3}"/>
              </a:ext>
            </a:extLst>
          </p:cNvPr>
          <p:cNvSpPr txBox="1"/>
          <p:nvPr/>
        </p:nvSpPr>
        <p:spPr>
          <a:xfrm>
            <a:off x="8244408" y="2844246"/>
            <a:ext cx="301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/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104243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6437D-E7FB-9BC1-1885-E2C30AF7B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F71CB759-B4EE-A205-A043-D2E4376921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BD37A5-CEBB-6621-9082-80CC804330C5}"/>
              </a:ext>
            </a:extLst>
          </p:cNvPr>
          <p:cNvSpPr txBox="1"/>
          <p:nvPr/>
        </p:nvSpPr>
        <p:spPr>
          <a:xfrm>
            <a:off x="2123728" y="1521919"/>
            <a:ext cx="6094046" cy="47153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ת''ר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endParaRPr lang="he-IL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א''י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נבראת תחילה וכל העולם כולו נברא לבסוף,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שנאמר: "עַד לֹא עָשָׂה אֶרֶץ וְחוּצוֹת".</a:t>
            </a:r>
          </a:p>
          <a:p>
            <a:pPr>
              <a:lnSpc>
                <a:spcPct val="120000"/>
              </a:lnSpc>
            </a:pPr>
            <a:endParaRPr lang="he-IL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א''י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משקה אותה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הקב''ה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בעצמו וכל העולם כולו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ע''י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שליח,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שנאמר: "הַנֹּתֵן מָטָר עַל פְּנֵי אָרֶץ וְשֹׁלֵחַ מַיִם עַל פְּנֵי חוּצוֹת". 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א''י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שותה מי גשמים וכל העולם כולו מתמצית,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שנאמר: "הַנֹּתֵן מָטָר עַל פְּנֵי אָרֶץ" וגו'. 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א''י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שותה תחילה וכל העולם כולו לבסוף,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שנאמר: "הַנֹּתֵן מָטָר עַל פְּנֵי אָרֶץ" וגו',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משל לאדם שמגבל את הגבינה נוטל את האוכל ומניח את הפסולת. 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71FE224C-C428-2E5E-C686-DE4F0F716F2E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 עמוד א</a:t>
            </a:r>
          </a:p>
        </p:txBody>
      </p:sp>
      <p:sp>
        <p:nvSpPr>
          <p:cNvPr id="5" name="הסבר מלבני מעוגל 6">
            <a:extLst>
              <a:ext uri="{FF2B5EF4-FFF2-40B4-BE49-F238E27FC236}">
                <a16:creationId xmlns:a16="http://schemas.microsoft.com/office/drawing/2014/main" id="{1A382D93-9C55-EBC0-C661-3488BC8C0405}"/>
              </a:ext>
            </a:extLst>
          </p:cNvPr>
          <p:cNvSpPr/>
          <p:nvPr/>
        </p:nvSpPr>
        <p:spPr>
          <a:xfrm>
            <a:off x="2492646" y="250786"/>
            <a:ext cx="5814892" cy="1224136"/>
          </a:xfrm>
          <a:prstGeom prst="wedgeRoundRectCallout">
            <a:avLst>
              <a:gd name="adj1" fmla="val 52955"/>
              <a:gd name="adj2" fmla="val -4209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dirty="0">
                <a:solidFill>
                  <a:schemeClr val="tx1"/>
                </a:solidFill>
              </a:rPr>
              <a:t>דף ט עמוד ב:</a:t>
            </a:r>
          </a:p>
          <a:p>
            <a:pPr>
              <a:lnSpc>
                <a:spcPct val="120000"/>
              </a:lnSpc>
            </a:pPr>
            <a:endParaRPr lang="he-IL" sz="3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ללמדך שגדול יום הגשמים כיום שנבראו בו שמים וארץ, שנאמר: "עֹשֶׂה גְדֹלוֹת עַד אֵין חֵקֶר" </a:t>
            </a:r>
            <a:r>
              <a:rPr lang="he-IL" sz="700" dirty="0">
                <a:solidFill>
                  <a:srgbClr val="F79646">
                    <a:lumMod val="50000"/>
                  </a:srgbClr>
                </a:solidFill>
              </a:rPr>
              <a:t>(צ"ל: "עֹשֶׂה גְדֹלוֹת וְאֵין חֵקֶר")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, וכתיב: "הַנֹּתֵן מָטָר עַל פְּנֵי אָרֶץ", וכתיב להלן: "הֲלוֹא יָדַעְתָּ אִם לֹא שָׁמַעְתָּ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אֱלֹהֵי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עוֹלָם ה'... אֵין חֵקֶר לִתְבוּנָתוֹ"...</a:t>
            </a:r>
          </a:p>
        </p:txBody>
      </p:sp>
    </p:spTree>
    <p:extLst>
      <p:ext uri="{BB962C8B-B14F-4D97-AF65-F5344CB8AC3E}">
        <p14:creationId xmlns:p14="http://schemas.microsoft.com/office/powerpoint/2010/main" val="179317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BC108-5FEC-6781-2390-9272D2854A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6B46AC7B-B8DA-480E-A565-75F8265D8F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61BDD2-7280-A0BA-BCA4-B8C37BBBC7D5}"/>
              </a:ext>
            </a:extLst>
          </p:cNvPr>
          <p:cNvSpPr txBox="1"/>
          <p:nvPr/>
        </p:nvSpPr>
        <p:spPr>
          <a:xfrm>
            <a:off x="395536" y="1674174"/>
            <a:ext cx="8173384" cy="51535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מר: 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ממתקין הן בעבים. </a:t>
            </a:r>
          </a:p>
          <a:p>
            <a:pPr>
              <a:lnSpc>
                <a:spcPct val="120000"/>
              </a:lnSpc>
            </a:pP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מנליה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 </a:t>
            </a:r>
          </a:p>
          <a:p>
            <a:pPr>
              <a:lnSpc>
                <a:spcPct val="120000"/>
              </a:lnSpc>
            </a:pP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דא''ר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יצחק בר יוסף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א''ר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יוחנן: </a:t>
            </a: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כתיב "</a:t>
            </a:r>
            <a:r>
              <a:rPr lang="he-IL" sz="155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חֶשְׁכַת מַיִם עָבֵי שְׁחָקִים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", וכתיב: "</a:t>
            </a:r>
            <a:r>
              <a:rPr lang="he-IL" sz="155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חַשְׁרַת מַיִם עָבֵי שְׁחָקִים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- שקול כף ושדי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אריש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וקרי ביה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חכשרת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ור' יהושע בהני קראי מאי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דריש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בהו? </a:t>
            </a: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סבר לה כי הא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דכי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אתא רב דימי אמר: </a:t>
            </a: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אמרי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במערבא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נהור ענני -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זעירין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מוהי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חשוך ענני -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סגיין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מוהי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כמאן אזלא הא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דתניא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מים העליונים במאמר הם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תלוים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ופירותיהן מי גשמים, שנאמר: "מִפְּרִי מַעֲשֶׂיךָ תִּשְׂבַּע הָאָרֶץ".</a:t>
            </a: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כמאן? כר' יהושע.</a:t>
            </a: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ור' אליעזר: ההוא במעשה ידיו של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הקב''ה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הוא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דכתיב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50" dirty="0" err="1"/>
              <a:t>אריב''ל</a:t>
            </a:r>
            <a:r>
              <a:rPr lang="he-IL" sz="155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550" dirty="0"/>
              <a:t>כל העולם כולו מתמצית גן עדן הוא שותה, שנאמר: "</a:t>
            </a:r>
            <a:r>
              <a:rPr lang="he-IL" sz="1550" dirty="0">
                <a:solidFill>
                  <a:srgbClr val="002060"/>
                </a:solidFill>
              </a:rPr>
              <a:t>וְנָהָר יֹצֵא מֵעֵדֶן</a:t>
            </a:r>
            <a:r>
              <a:rPr lang="he-IL" sz="1550" dirty="0"/>
              <a:t>" וגו'. </a:t>
            </a:r>
          </a:p>
          <a:p>
            <a:pPr>
              <a:lnSpc>
                <a:spcPct val="120000"/>
              </a:lnSpc>
            </a:pPr>
            <a:r>
              <a:rPr lang="he-IL" sz="1550" dirty="0"/>
              <a:t>תנא: 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מתמצית בית כור שותה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תרקב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5A923BA4-3AFD-D63B-D9B0-683F033562D5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 עמוד א</a:t>
            </a:r>
          </a:p>
        </p:txBody>
      </p:sp>
      <p:sp>
        <p:nvSpPr>
          <p:cNvPr id="5" name="הסבר מלבני מעוגל 6">
            <a:extLst>
              <a:ext uri="{FF2B5EF4-FFF2-40B4-BE49-F238E27FC236}">
                <a16:creationId xmlns:a16="http://schemas.microsoft.com/office/drawing/2014/main" id="{1897B985-3A90-3FED-EEF0-4E93C464E6CE}"/>
              </a:ext>
            </a:extLst>
          </p:cNvPr>
          <p:cNvSpPr/>
          <p:nvPr/>
        </p:nvSpPr>
        <p:spPr>
          <a:xfrm>
            <a:off x="4211960" y="116632"/>
            <a:ext cx="4446740" cy="1512168"/>
          </a:xfrm>
          <a:prstGeom prst="wedgeRoundRectCallout">
            <a:avLst>
              <a:gd name="adj1" fmla="val 52955"/>
              <a:gd name="adj2" fmla="val -4209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dirty="0">
                <a:solidFill>
                  <a:schemeClr val="tx1"/>
                </a:solidFill>
              </a:rPr>
              <a:t>דף ט עמוד ב:</a:t>
            </a:r>
          </a:p>
          <a:p>
            <a:pPr>
              <a:lnSpc>
                <a:spcPct val="120000"/>
              </a:lnSpc>
            </a:pPr>
            <a:endParaRPr lang="he-IL" sz="3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ר' אליעזר אומר: כל העולם כולו ממימי אוקיינוס הוא שותה...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אמר לו רבי יהושע: והלא מימי אוקיינוס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מלוחין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הן!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אמר לו: ממתקין בעבים. </a:t>
            </a:r>
          </a:p>
          <a:p>
            <a:pPr>
              <a:lnSpc>
                <a:spcPct val="120000"/>
              </a:lnSpc>
            </a:pPr>
            <a:endParaRPr lang="he-IL" sz="5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ר' יהושע אומר: כל העולם כולו ממים העליונים הוא שותה... 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46C35FEA-07D6-6E75-A13F-7B57E8A8D2C2}"/>
              </a:ext>
            </a:extLst>
          </p:cNvPr>
          <p:cNvSpPr txBox="1"/>
          <p:nvPr/>
        </p:nvSpPr>
        <p:spPr>
          <a:xfrm>
            <a:off x="8406180" y="1673921"/>
            <a:ext cx="432048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50" dirty="0"/>
              <a:t>●</a:t>
            </a:r>
          </a:p>
          <a:p>
            <a:endParaRPr lang="he-IL" sz="1550" dirty="0"/>
          </a:p>
          <a:p>
            <a:endParaRPr lang="he-IL" sz="1550" dirty="0"/>
          </a:p>
          <a:p>
            <a:endParaRPr lang="he-IL" sz="1550" dirty="0"/>
          </a:p>
          <a:p>
            <a:endParaRPr lang="he-IL" sz="2300" dirty="0"/>
          </a:p>
          <a:p>
            <a:endParaRPr lang="he-IL" sz="1550" dirty="0"/>
          </a:p>
          <a:p>
            <a:endParaRPr lang="he-IL" sz="1600" dirty="0"/>
          </a:p>
          <a:p>
            <a:endParaRPr lang="he-IL" sz="1550" dirty="0"/>
          </a:p>
          <a:p>
            <a:endParaRPr lang="he-IL" sz="1550" dirty="0"/>
          </a:p>
          <a:p>
            <a:endParaRPr lang="he-IL" sz="1550" dirty="0"/>
          </a:p>
          <a:p>
            <a:endParaRPr lang="he-IL" sz="1550" dirty="0"/>
          </a:p>
          <a:p>
            <a:r>
              <a:rPr lang="he-IL" sz="1550" dirty="0"/>
              <a:t>●</a:t>
            </a:r>
          </a:p>
          <a:p>
            <a:endParaRPr lang="he-IL" sz="1550" dirty="0"/>
          </a:p>
          <a:p>
            <a:endParaRPr lang="he-IL" sz="1550" dirty="0"/>
          </a:p>
          <a:p>
            <a:endParaRPr lang="he-IL" sz="1400" dirty="0"/>
          </a:p>
          <a:p>
            <a:endParaRPr lang="he-IL" sz="2800" dirty="0"/>
          </a:p>
          <a:p>
            <a:r>
              <a:rPr lang="he-IL" sz="1550" dirty="0"/>
              <a:t>●</a:t>
            </a:r>
          </a:p>
        </p:txBody>
      </p:sp>
      <p:sp>
        <p:nvSpPr>
          <p:cNvPr id="7" name="הסבר מלבני מעוגל 6">
            <a:extLst>
              <a:ext uri="{FF2B5EF4-FFF2-40B4-BE49-F238E27FC236}">
                <a16:creationId xmlns:a16="http://schemas.microsoft.com/office/drawing/2014/main" id="{DE38941D-13FE-35C4-2EA4-87D63F49D43E}"/>
              </a:ext>
            </a:extLst>
          </p:cNvPr>
          <p:cNvSpPr/>
          <p:nvPr/>
        </p:nvSpPr>
        <p:spPr>
          <a:xfrm>
            <a:off x="179512" y="5113807"/>
            <a:ext cx="3366620" cy="907481"/>
          </a:xfrm>
          <a:prstGeom prst="wedgeRoundRectCallout">
            <a:avLst>
              <a:gd name="adj1" fmla="val 62712"/>
              <a:gd name="adj2" fmla="val 40085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dirty="0">
                <a:solidFill>
                  <a:schemeClr val="tx1"/>
                </a:solidFill>
              </a:rPr>
              <a:t>דף י עמוד א:</a:t>
            </a:r>
          </a:p>
          <a:p>
            <a:pPr>
              <a:lnSpc>
                <a:spcPct val="120000"/>
              </a:lnSpc>
            </a:pPr>
            <a:endParaRPr lang="he-IL" sz="3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א''י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שותה מי גשמים וכל העולם כולו מתמצית,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שנאמר: "הַנֹּתֵן מָטָר עַל פְּנֵי אָרֶץ" וגו'. </a:t>
            </a:r>
          </a:p>
        </p:txBody>
      </p:sp>
    </p:spTree>
    <p:extLst>
      <p:ext uri="{BB962C8B-B14F-4D97-AF65-F5344CB8AC3E}">
        <p14:creationId xmlns:p14="http://schemas.microsoft.com/office/powerpoint/2010/main" val="61031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CFC7A6-0588-B5AB-825E-9615DC6134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5D1F303B-A3C3-5B59-0532-0D50DC886E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E65D54D-47EB-2FB4-B729-C9FEEE0C7C93}"/>
              </a:ext>
            </a:extLst>
          </p:cNvPr>
          <p:cNvSpPr txBox="1"/>
          <p:nvPr/>
        </p:nvSpPr>
        <p:spPr>
          <a:xfrm>
            <a:off x="1259632" y="116632"/>
            <a:ext cx="6949248" cy="63421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ת''ר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ארץ מצרים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הויא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ד' מאות פרסה על ד' מאות פרסה,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והוא אחד מששים בכוש,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וכוש אחד מששים בעולם,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ועולם א' מששים בגן,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וגן אחד מששים לעדן,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ועדן אחד מס'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לגיהנם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נמצא כל העולם כולו ככיסוי קדרה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לגיהנם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וי''א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גיהנם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אין לה שיעור,</a:t>
            </a:r>
          </a:p>
          <a:p>
            <a:pPr>
              <a:lnSpc>
                <a:spcPct val="120000"/>
              </a:lnSpc>
            </a:pP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וי''א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עדן אין לה שיעור. </a:t>
            </a:r>
          </a:p>
          <a:p>
            <a:pPr>
              <a:lnSpc>
                <a:spcPct val="120000"/>
              </a:lnSpc>
            </a:pPr>
            <a:endParaRPr lang="he-IL" sz="17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א''ר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אושעיא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מאי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דכתיב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"</a:t>
            </a:r>
            <a:r>
              <a:rPr lang="he-IL" sz="17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שֹׁכַנְתְּ עַל מַיִם רַבִּים רַבַּת אוֹצָרֹת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"?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 גרם לבבל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שיהו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אוצרותיה מליאות בר - הוי אומר מפני ששוכנת על מים רבים. </a:t>
            </a:r>
          </a:p>
          <a:p>
            <a:pPr>
              <a:lnSpc>
                <a:spcPct val="120000"/>
              </a:lnSpc>
            </a:pPr>
            <a:endParaRPr lang="he-IL" sz="17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רב: </a:t>
            </a: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עתירה בבל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דחצדא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בלא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he-IL" sz="17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</a:t>
            </a: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אביי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נקיטינן</a:t>
            </a:r>
            <a:r>
              <a:rPr lang="he-IL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טובעני ולא יובשני.</a:t>
            </a:r>
            <a:endParaRPr lang="he-IL" sz="17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3735641C-FDE8-0A01-F581-9524F476FE33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 עמוד א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5AB207BF-06C0-F756-789D-CF825D4FD54C}"/>
              </a:ext>
            </a:extLst>
          </p:cNvPr>
          <p:cNvSpPr txBox="1"/>
          <p:nvPr/>
        </p:nvSpPr>
        <p:spPr>
          <a:xfrm>
            <a:off x="8217774" y="134388"/>
            <a:ext cx="432048" cy="37625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50" dirty="0"/>
              <a:t>●</a:t>
            </a:r>
          </a:p>
          <a:p>
            <a:endParaRPr lang="he-IL" sz="1550" dirty="0"/>
          </a:p>
          <a:p>
            <a:endParaRPr lang="he-IL" sz="1550" dirty="0"/>
          </a:p>
          <a:p>
            <a:endParaRPr lang="he-IL" sz="1550" dirty="0"/>
          </a:p>
          <a:p>
            <a:endParaRPr lang="he-IL" sz="2300" dirty="0"/>
          </a:p>
          <a:p>
            <a:endParaRPr lang="he-IL" sz="1550" dirty="0"/>
          </a:p>
          <a:p>
            <a:endParaRPr lang="he-IL" sz="1600" dirty="0"/>
          </a:p>
          <a:p>
            <a:endParaRPr lang="he-IL" sz="1550" dirty="0"/>
          </a:p>
          <a:p>
            <a:endParaRPr lang="he-IL" sz="1550" dirty="0"/>
          </a:p>
          <a:p>
            <a:endParaRPr lang="he-IL" sz="2000" dirty="0"/>
          </a:p>
          <a:p>
            <a:endParaRPr lang="he-IL" sz="1550" dirty="0"/>
          </a:p>
          <a:p>
            <a:endParaRPr lang="he-IL" sz="1400" dirty="0"/>
          </a:p>
          <a:p>
            <a:endParaRPr lang="he-IL" sz="2800" dirty="0"/>
          </a:p>
          <a:p>
            <a:r>
              <a:rPr lang="he-IL" sz="1550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2618096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0024" y="260648"/>
            <a:ext cx="8280920" cy="5771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b="1" dirty="0"/>
              <a:t>משנה</a:t>
            </a:r>
          </a:p>
          <a:p>
            <a:pPr>
              <a:lnSpc>
                <a:spcPct val="120000"/>
              </a:lnSpc>
            </a:pPr>
            <a:endParaRPr lang="he-IL" sz="600" dirty="0"/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בג'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במרחשון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שואלין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את הגשמים.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רבן גמליאל אומר: בשבעה בו,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ט''ו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יום אחר החג כדי שיגיע אחרון שבישראל לנהר פרת.</a:t>
            </a:r>
          </a:p>
          <a:p>
            <a:pPr>
              <a:lnSpc>
                <a:spcPct val="120000"/>
              </a:lnSpc>
            </a:pPr>
            <a:endParaRPr lang="he-IL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600" b="1" dirty="0"/>
              <a:t>גמרא</a:t>
            </a:r>
          </a:p>
          <a:p>
            <a:pPr>
              <a:lnSpc>
                <a:spcPct val="120000"/>
              </a:lnSpc>
            </a:pPr>
            <a:endParaRPr lang="he-IL" sz="700" dirty="0"/>
          </a:p>
          <a:p>
            <a:pPr>
              <a:lnSpc>
                <a:spcPct val="120000"/>
              </a:lnSpc>
            </a:pPr>
            <a:r>
              <a:rPr lang="he-IL" sz="1600" dirty="0" err="1"/>
              <a:t>א''ר</a:t>
            </a:r>
            <a:r>
              <a:rPr lang="he-IL" sz="1600" dirty="0"/>
              <a:t> אלעזר: הלכה כרבן גמליאל. 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sz="1600" dirty="0"/>
              <a:t>תניא: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חנניה אומר: ובגולה עד ששים בתקופה. </a:t>
            </a: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sz="1600" dirty="0"/>
              <a:t>אמר רב </a:t>
            </a:r>
            <a:r>
              <a:rPr lang="he-IL" sz="1600" dirty="0" err="1"/>
              <a:t>הונא</a:t>
            </a:r>
            <a:r>
              <a:rPr lang="he-IL" sz="1600" dirty="0"/>
              <a:t> בר </a:t>
            </a:r>
            <a:r>
              <a:rPr lang="he-IL" sz="1600" dirty="0" err="1"/>
              <a:t>חייא</a:t>
            </a:r>
            <a:r>
              <a:rPr lang="he-IL" sz="1600" dirty="0"/>
              <a:t> אמר שמואל: הלכה כחנניה. </a:t>
            </a: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איני?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והא </a:t>
            </a:r>
            <a:r>
              <a:rPr lang="he-IL" sz="1600" dirty="0" err="1"/>
              <a:t>בעו</a:t>
            </a:r>
            <a:r>
              <a:rPr lang="he-IL" sz="1600" dirty="0"/>
              <a:t> מיניה משמואל: מאימת </a:t>
            </a:r>
            <a:r>
              <a:rPr lang="he-IL" sz="1600" dirty="0" err="1"/>
              <a:t>מדכרינן</a:t>
            </a:r>
            <a:r>
              <a:rPr lang="he-IL" sz="1600" dirty="0"/>
              <a:t> ותן טל ומטר? אמר להו: מכי מעיילי </a:t>
            </a:r>
            <a:r>
              <a:rPr lang="he-IL" sz="1600" dirty="0" err="1"/>
              <a:t>ציבי</a:t>
            </a:r>
            <a:r>
              <a:rPr lang="he-IL" sz="1600" dirty="0"/>
              <a:t> לבי </a:t>
            </a:r>
            <a:r>
              <a:rPr lang="he-IL" sz="1600" dirty="0" err="1"/>
              <a:t>טבות</a:t>
            </a:r>
            <a:r>
              <a:rPr lang="he-IL" sz="1600" dirty="0"/>
              <a:t> </a:t>
            </a:r>
            <a:r>
              <a:rPr lang="he-IL" sz="1600" dirty="0" err="1"/>
              <a:t>רישבא</a:t>
            </a:r>
            <a:r>
              <a:rPr lang="he-IL" sz="1600" dirty="0"/>
              <a:t>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דילמא אידי ואידי חד </a:t>
            </a:r>
            <a:r>
              <a:rPr lang="he-IL" sz="1600" dirty="0" err="1"/>
              <a:t>שיעורא</a:t>
            </a:r>
            <a:r>
              <a:rPr lang="he-IL" sz="1600" dirty="0"/>
              <a:t> הוא. 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sz="1600" dirty="0" err="1"/>
              <a:t>איבעיא</a:t>
            </a:r>
            <a:r>
              <a:rPr lang="he-IL" sz="1600" dirty="0"/>
              <a:t> להו: יום ששים </a:t>
            </a:r>
            <a:r>
              <a:rPr lang="he-IL" sz="1600" dirty="0" err="1"/>
              <a:t>כלפני</a:t>
            </a:r>
            <a:r>
              <a:rPr lang="he-IL" sz="1600" dirty="0"/>
              <a:t> ששים או כלאחר ששים? </a:t>
            </a: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sz="1600" dirty="0" err="1"/>
              <a:t>ת''ש</a:t>
            </a:r>
            <a:r>
              <a:rPr lang="he-IL" sz="1600" dirty="0"/>
              <a:t>: רב אמר: יום ששים כלאחר ששים, ושמואל אמר: יום ששים </a:t>
            </a:r>
            <a:r>
              <a:rPr lang="he-IL" sz="1600" dirty="0" err="1"/>
              <a:t>כלפני</a:t>
            </a:r>
            <a:r>
              <a:rPr lang="he-IL" sz="1600" dirty="0"/>
              <a:t> ששים.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 </a:t>
            </a:r>
            <a:r>
              <a:rPr lang="he-IL" sz="1600" dirty="0" err="1"/>
              <a:t>א''ר</a:t>
            </a:r>
            <a:r>
              <a:rPr lang="he-IL" sz="1600" dirty="0"/>
              <a:t> נחמן בר יצחק: וסימנך עילאי </a:t>
            </a:r>
            <a:r>
              <a:rPr lang="he-IL" sz="1600" dirty="0" err="1"/>
              <a:t>בעו</a:t>
            </a:r>
            <a:r>
              <a:rPr lang="he-IL" sz="1600" dirty="0"/>
              <a:t> </a:t>
            </a:r>
            <a:r>
              <a:rPr lang="he-IL" sz="1600" dirty="0" err="1"/>
              <a:t>מיא</a:t>
            </a:r>
            <a:r>
              <a:rPr lang="he-IL" sz="1600" dirty="0"/>
              <a:t> </a:t>
            </a:r>
            <a:r>
              <a:rPr lang="he-IL" sz="1600" dirty="0" err="1"/>
              <a:t>תתאי</a:t>
            </a:r>
            <a:r>
              <a:rPr lang="he-IL" sz="1600" dirty="0"/>
              <a:t> לא </a:t>
            </a:r>
            <a:r>
              <a:rPr lang="he-IL" sz="1600" dirty="0" err="1"/>
              <a:t>בעו</a:t>
            </a:r>
            <a:r>
              <a:rPr lang="he-IL" sz="1600" dirty="0"/>
              <a:t> </a:t>
            </a:r>
            <a:r>
              <a:rPr lang="he-IL" sz="1600" dirty="0" err="1"/>
              <a:t>מיא</a:t>
            </a:r>
            <a:r>
              <a:rPr lang="he-IL" sz="1600" dirty="0"/>
              <a:t>. </a:t>
            </a: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sz="1600" dirty="0"/>
              <a:t>אמר רב </a:t>
            </a:r>
            <a:r>
              <a:rPr lang="he-IL" sz="1600" dirty="0" err="1"/>
              <a:t>פפא</a:t>
            </a:r>
            <a:r>
              <a:rPr lang="he-IL" sz="1600" dirty="0"/>
              <a:t>: הלכתא יום ששים כלאחר ששים.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E2BD5478-FD77-8AC8-0C7E-5B1D61D78CC8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 עמוד א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F3914FE8-6233-CFA4-358D-A4E5F7F83CCF}"/>
              </a:ext>
            </a:extLst>
          </p:cNvPr>
          <p:cNvSpPr txBox="1"/>
          <p:nvPr/>
        </p:nvSpPr>
        <p:spPr>
          <a:xfrm>
            <a:off x="8521594" y="2016762"/>
            <a:ext cx="432048" cy="30546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50" dirty="0"/>
              <a:t>○</a:t>
            </a:r>
          </a:p>
          <a:p>
            <a:endParaRPr lang="he-IL" sz="1550" dirty="0"/>
          </a:p>
          <a:p>
            <a:endParaRPr lang="he-IL" sz="1000" dirty="0"/>
          </a:p>
          <a:p>
            <a:r>
              <a:rPr lang="he-IL" sz="1550" dirty="0"/>
              <a:t>○</a:t>
            </a:r>
          </a:p>
          <a:p>
            <a:endParaRPr lang="he-IL" sz="1550" dirty="0"/>
          </a:p>
          <a:p>
            <a:endParaRPr lang="he-IL" sz="1550" dirty="0"/>
          </a:p>
          <a:p>
            <a:endParaRPr lang="he-IL" sz="700" dirty="0"/>
          </a:p>
          <a:p>
            <a:endParaRPr lang="he-IL" sz="1550" dirty="0"/>
          </a:p>
          <a:p>
            <a:endParaRPr lang="he-IL" sz="1400" dirty="0"/>
          </a:p>
          <a:p>
            <a:endParaRPr lang="he-IL" sz="1550" dirty="0"/>
          </a:p>
          <a:p>
            <a:endParaRPr lang="he-IL" sz="1550" dirty="0"/>
          </a:p>
          <a:p>
            <a:endParaRPr lang="he-IL" sz="1550" dirty="0"/>
          </a:p>
          <a:p>
            <a:r>
              <a:rPr lang="he-IL" sz="155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3216288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8EDCA4-9802-B9D1-F762-79DFB2DE14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74891697-1560-3620-41AD-EB4AD197D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7E274A-E0F9-665A-BB8C-87DA526EF2A9}"/>
              </a:ext>
            </a:extLst>
          </p:cNvPr>
          <p:cNvSpPr txBox="1"/>
          <p:nvPr/>
        </p:nvSpPr>
        <p:spPr>
          <a:xfrm>
            <a:off x="360024" y="260648"/>
            <a:ext cx="8280920" cy="62514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b="1" dirty="0"/>
              <a:t>משנה</a:t>
            </a:r>
          </a:p>
          <a:p>
            <a:pPr>
              <a:lnSpc>
                <a:spcPct val="120000"/>
              </a:lnSpc>
            </a:pPr>
            <a:endParaRPr lang="he-IL" sz="600" dirty="0"/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הגיע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י''ז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במרחשון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ולא ירדו גשמים –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התחילו היחידים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מתענין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ג' תעניות,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אוכלין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ושותין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משחשיכה,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ומותרין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במלאכה וברחיצה ובסיכה ובנעילת הסנדל ובתשמיש המטה.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הגיע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ר''ח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כסליו ולא ירדו גשמים –</a:t>
            </a: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ב''ד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גוזרין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שלש תעניות על הצבור,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אוכלין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ושותין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משחשיכה,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ומותרין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במלאכה וברחיצה ובסיכה ובנעילת הסנדל ובתשמיש המטה.</a:t>
            </a:r>
          </a:p>
          <a:p>
            <a:pPr>
              <a:lnSpc>
                <a:spcPct val="120000"/>
              </a:lnSpc>
            </a:pPr>
            <a:endParaRPr lang="he-IL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600" b="1" dirty="0"/>
              <a:t>גמרא</a:t>
            </a:r>
          </a:p>
          <a:p>
            <a:pPr>
              <a:lnSpc>
                <a:spcPct val="120000"/>
              </a:lnSpc>
            </a:pPr>
            <a:endParaRPr lang="he-IL" sz="700" dirty="0"/>
          </a:p>
          <a:p>
            <a:pPr>
              <a:lnSpc>
                <a:spcPct val="120000"/>
              </a:lnSpc>
            </a:pPr>
            <a:r>
              <a:rPr lang="he-IL" sz="1600" dirty="0"/>
              <a:t>מאן יחידים?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אמר רב </a:t>
            </a:r>
            <a:r>
              <a:rPr lang="he-IL" sz="1600" dirty="0" err="1"/>
              <a:t>הונא</a:t>
            </a:r>
            <a:r>
              <a:rPr lang="he-IL" sz="1600" dirty="0"/>
              <a:t>: רבנן. 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600" dirty="0"/>
              <a:t>ואמר רב </a:t>
            </a:r>
            <a:r>
              <a:rPr lang="he-IL" sz="1600" dirty="0" err="1"/>
              <a:t>הונא</a:t>
            </a:r>
            <a:r>
              <a:rPr lang="he-IL" sz="1600" dirty="0"/>
              <a:t>: יחידים </a:t>
            </a:r>
            <a:r>
              <a:rPr lang="he-IL" sz="1600" dirty="0" err="1"/>
              <a:t>מתענין</a:t>
            </a:r>
            <a:r>
              <a:rPr lang="he-IL" sz="1600" dirty="0"/>
              <a:t> שלשה תעניות שני וחמישי ושני.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מאי </a:t>
            </a:r>
            <a:r>
              <a:rPr lang="he-IL" sz="1600" dirty="0" err="1"/>
              <a:t>קמשמע</a:t>
            </a:r>
            <a:r>
              <a:rPr lang="he-IL" sz="1600" dirty="0"/>
              <a:t> לן? </a:t>
            </a:r>
            <a:r>
              <a:rPr lang="he-IL" sz="1600" dirty="0" err="1"/>
              <a:t>תנינא</a:t>
            </a:r>
            <a:r>
              <a:rPr lang="he-IL" sz="1600" dirty="0"/>
              <a:t>: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אין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גוזרין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תענית על הצבור בתחילה בחמישי שלא להפקיע את השערים אלא שלש תעניות הראשונות שני וחמישי ושני.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מהו </a:t>
            </a:r>
            <a:r>
              <a:rPr lang="he-IL" sz="1600" dirty="0" err="1"/>
              <a:t>דתימא</a:t>
            </a:r>
            <a:r>
              <a:rPr lang="he-IL" sz="1600" dirty="0"/>
              <a:t> הני מילי צבור אבל יחיד לא </a:t>
            </a:r>
            <a:r>
              <a:rPr lang="he-IL" sz="1600" dirty="0" err="1"/>
              <a:t>קמשמע</a:t>
            </a:r>
            <a:r>
              <a:rPr lang="he-IL" sz="1600" dirty="0"/>
              <a:t> לן.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600" dirty="0"/>
              <a:t>תניא נמי הכי: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כשהתחילו היחידים להתענות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מתענין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שני וחמישי ושני, </a:t>
            </a: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ומפסיקין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בראשי חדשים ובימים טובים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הכתובין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במגילת תענית.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AAAE624E-76D8-A9AA-24A6-07BE3A6C90F4}"/>
              </a:ext>
            </a:extLst>
          </p:cNvPr>
          <p:cNvSpPr txBox="1"/>
          <p:nvPr/>
        </p:nvSpPr>
        <p:spPr>
          <a:xfrm>
            <a:off x="-396552" y="35330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 עמוד א - דף י עמוד ב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4C676853-E9F9-2C34-BA55-83746709C0CC}"/>
              </a:ext>
            </a:extLst>
          </p:cNvPr>
          <p:cNvSpPr txBox="1"/>
          <p:nvPr/>
        </p:nvSpPr>
        <p:spPr>
          <a:xfrm>
            <a:off x="8360806" y="6192518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ע"ב</a:t>
            </a:r>
          </a:p>
        </p:txBody>
      </p:sp>
    </p:spTree>
    <p:extLst>
      <p:ext uri="{BB962C8B-B14F-4D97-AF65-F5344CB8AC3E}">
        <p14:creationId xmlns:p14="http://schemas.microsoft.com/office/powerpoint/2010/main" val="3847737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CB8B0-4FFF-E08F-11B4-F39862817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218BADE5-590B-ED0D-8E6A-8E366FF4A3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4C4D69-2189-33DF-2C69-EEA8F69C46AB}"/>
              </a:ext>
            </a:extLst>
          </p:cNvPr>
          <p:cNvSpPr txBox="1"/>
          <p:nvPr/>
        </p:nvSpPr>
        <p:spPr>
          <a:xfrm>
            <a:off x="206146" y="1603601"/>
            <a:ext cx="8280920" cy="4201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תנו רבנן: </a:t>
            </a:r>
            <a:br>
              <a:rPr lang="en-US" sz="1600" dirty="0"/>
            </a:b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אל יאמר אדם תלמיד אני איני ראוי להיות יחיד, אלא כל תלמידי חכמים יחידים.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אי זהו יחיד ואיזהו תלמיד?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יחיד - כל שראוי למנותו פרנס על הצבור,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תלמיד - כל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ששואלין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אותו דבר הלכה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בלמודו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ואומר ואפילו במסכת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דכלה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600" dirty="0"/>
              <a:t>תנו רבנן: </a:t>
            </a:r>
            <a:br>
              <a:rPr lang="en-US" sz="1600" dirty="0"/>
            </a:b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לא כל הרוצה לעשות עצמו יחיד עושה תלמיד עושה, דברי ר' מאיר.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רבי יוסי אומר: עושה וזכור לטוב לפי שאין שבח הוא לו אלא צער הוא לו. 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600" dirty="0"/>
              <a:t>תניא אידך: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לא כל הרוצה לעשות עצמו יחיד עושה תלמיד עושה, דברי רבי שמעון בן אלעזר.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רבן שמעון בן גמליאל אומר: במה דברים אמורים? בדבר של שבח, אבל בדבר של צער עושה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וזכור לטוב שאין שבח הוא לו אלא צער הוא לו.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07D8319B-5141-7C56-DA42-17B553B93523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 עמוד ב</a:t>
            </a:r>
          </a:p>
        </p:txBody>
      </p:sp>
      <p:sp>
        <p:nvSpPr>
          <p:cNvPr id="3" name="הסבר מלבני מעוגל 6">
            <a:extLst>
              <a:ext uri="{FF2B5EF4-FFF2-40B4-BE49-F238E27FC236}">
                <a16:creationId xmlns:a16="http://schemas.microsoft.com/office/drawing/2014/main" id="{CC301F2E-5996-5F71-EF74-6884658A6291}"/>
              </a:ext>
            </a:extLst>
          </p:cNvPr>
          <p:cNvSpPr/>
          <p:nvPr/>
        </p:nvSpPr>
        <p:spPr>
          <a:xfrm>
            <a:off x="5741884" y="332656"/>
            <a:ext cx="2790556" cy="1008112"/>
          </a:xfrm>
          <a:prstGeom prst="wedgeRoundRectCallout">
            <a:avLst>
              <a:gd name="adj1" fmla="val 60908"/>
              <a:gd name="adj2" fmla="val -46493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dirty="0">
                <a:solidFill>
                  <a:schemeClr val="tx1"/>
                </a:solidFill>
              </a:rPr>
              <a:t>משנה י עמוד א:</a:t>
            </a:r>
            <a:endParaRPr lang="he-IL" sz="1400" b="1" dirty="0"/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הגיע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י''ז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במרחשון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ולא ירדו גשמים –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התחילו היחידים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מתענין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ג' תעניות...</a:t>
            </a:r>
          </a:p>
        </p:txBody>
      </p:sp>
    </p:spTree>
    <p:extLst>
      <p:ext uri="{BB962C8B-B14F-4D97-AF65-F5344CB8AC3E}">
        <p14:creationId xmlns:p14="http://schemas.microsoft.com/office/powerpoint/2010/main" val="1154072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1D321D-0E48-5A1E-15CE-6E4570D18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15B28DB9-961F-98FC-3FBC-8088A132AE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6CA203-ECCA-5902-D94B-E715A622114C}"/>
              </a:ext>
            </a:extLst>
          </p:cNvPr>
          <p:cNvSpPr txBox="1"/>
          <p:nvPr/>
        </p:nvSpPr>
        <p:spPr>
          <a:xfrm>
            <a:off x="224886" y="188640"/>
            <a:ext cx="8389424" cy="63631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50" dirty="0" err="1"/>
              <a:t>ת''ר</a:t>
            </a:r>
            <a:r>
              <a:rPr lang="he-IL" sz="155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מי שהיה מתענה על הצרה ועברה על החולה ונתרפא - הרי זה מתענה ומשלים. 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ההולך ממקום שאין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מתענין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למקום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שמתענין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- הרי זה מתענה עמהן. 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ממקום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שמתענין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למקום שאין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מתענין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- הרי זה מתענה ומשלים. 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שכח ואכל ושתה - אל יתראה בפני הצבור ואל ינהיג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עידונין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בעצמו, שנאמר: "וַיֹּאמֶר יַעֲקֹב לְבָנָיו לָמָּה תִּתְרָאוּ", אמר להם יעקב לבניו: אל תראו עצמכם כשאתם שבעין לא בפני עשו ולא בפני ישמעאל כדי שלא יתקנאו בכם.</a:t>
            </a:r>
          </a:p>
          <a:p>
            <a:pPr>
              <a:lnSpc>
                <a:spcPct val="120000"/>
              </a:lnSpc>
            </a:pPr>
            <a:endParaRPr lang="he-IL" sz="1550" dirty="0"/>
          </a:p>
          <a:p>
            <a:pPr>
              <a:lnSpc>
                <a:spcPct val="120000"/>
              </a:lnSpc>
            </a:pPr>
            <a:r>
              <a:rPr lang="he-IL" sz="1550" dirty="0"/>
              <a:t>"</a:t>
            </a:r>
            <a:r>
              <a:rPr lang="he-IL" sz="1550" dirty="0">
                <a:solidFill>
                  <a:srgbClr val="002060"/>
                </a:solidFill>
              </a:rPr>
              <a:t>אַל תִּרְגְּזוּ בַּדָּרֶךְ</a:t>
            </a:r>
            <a:r>
              <a:rPr lang="he-IL" sz="1550" dirty="0"/>
              <a:t>" –</a:t>
            </a:r>
          </a:p>
          <a:p>
            <a:pPr>
              <a:lnSpc>
                <a:spcPct val="120000"/>
              </a:lnSpc>
            </a:pPr>
            <a:endParaRPr lang="he-IL" sz="600" dirty="0"/>
          </a:p>
          <a:p>
            <a:pPr>
              <a:lnSpc>
                <a:spcPct val="120000"/>
              </a:lnSpc>
            </a:pPr>
            <a:r>
              <a:rPr lang="he-IL" sz="1550" dirty="0"/>
              <a:t>אמר רבי אלעזר: אמר להם יוסף לאחיו: אל תתעסקו בדבר הלכה, שמא תרגזו עליכם הדרך. 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550" dirty="0"/>
              <a:t>איני? </a:t>
            </a:r>
          </a:p>
          <a:p>
            <a:pPr>
              <a:lnSpc>
                <a:spcPct val="120000"/>
              </a:lnSpc>
            </a:pPr>
            <a:r>
              <a:rPr lang="he-IL" sz="1550" dirty="0"/>
              <a:t>והאמר ר' </a:t>
            </a:r>
            <a:r>
              <a:rPr lang="he-IL" sz="1550" dirty="0" err="1"/>
              <a:t>אלעאי</a:t>
            </a:r>
            <a:r>
              <a:rPr lang="he-IL" sz="1550" dirty="0"/>
              <a:t> בר ברכיה: </a:t>
            </a:r>
          </a:p>
          <a:p>
            <a:pPr>
              <a:lnSpc>
                <a:spcPct val="120000"/>
              </a:lnSpc>
            </a:pPr>
            <a:r>
              <a:rPr lang="he-IL" sz="1550" dirty="0"/>
              <a:t>שני תלמידי חכמים שמהלכים בדרך ואין ביניהן דברי תורה </a:t>
            </a:r>
            <a:r>
              <a:rPr lang="he-IL" sz="1550" dirty="0" err="1"/>
              <a:t>ראויין</a:t>
            </a:r>
            <a:r>
              <a:rPr lang="he-IL" sz="1550" dirty="0"/>
              <a:t> </a:t>
            </a:r>
            <a:r>
              <a:rPr lang="he-IL" sz="1550" dirty="0" err="1"/>
              <a:t>לישרף</a:t>
            </a:r>
            <a:r>
              <a:rPr lang="he-IL" sz="1550" dirty="0"/>
              <a:t>, שנאמר: "</a:t>
            </a:r>
            <a:r>
              <a:rPr lang="he-IL" sz="1550" dirty="0">
                <a:solidFill>
                  <a:srgbClr val="002060"/>
                </a:solidFill>
              </a:rPr>
              <a:t>וַיְהִי הֵמָּה הֹלְכִים הָלוֹךְ וְדַבֵּר וְהִנֵּה רֶכֶב אֵשׁ וְסוּסֵי אֵשׁ </a:t>
            </a:r>
            <a:r>
              <a:rPr lang="he-IL" sz="1550" dirty="0" err="1">
                <a:solidFill>
                  <a:srgbClr val="002060"/>
                </a:solidFill>
              </a:rPr>
              <a:t>וַיַּפְרִדו</a:t>
            </a:r>
            <a:r>
              <a:rPr lang="he-IL" sz="1550" dirty="0">
                <a:solidFill>
                  <a:srgbClr val="002060"/>
                </a:solidFill>
              </a:rPr>
              <a:t>ּ בֵּין שְׁנֵיהֶם</a:t>
            </a:r>
            <a:r>
              <a:rPr lang="he-IL" sz="1550" dirty="0"/>
              <a:t>" - טעמא </a:t>
            </a:r>
            <a:r>
              <a:rPr lang="he-IL" sz="1550" dirty="0" err="1"/>
              <a:t>דאיכא</a:t>
            </a:r>
            <a:r>
              <a:rPr lang="he-IL" sz="1550" dirty="0"/>
              <a:t> דיבור הא </a:t>
            </a:r>
            <a:r>
              <a:rPr lang="he-IL" sz="1550" dirty="0" err="1"/>
              <a:t>ליכא</a:t>
            </a:r>
            <a:r>
              <a:rPr lang="he-IL" sz="1550" dirty="0"/>
              <a:t> דיבור </a:t>
            </a:r>
            <a:r>
              <a:rPr lang="he-IL" sz="1550" dirty="0" err="1"/>
              <a:t>ראויין</a:t>
            </a:r>
            <a:r>
              <a:rPr lang="he-IL" sz="1550" dirty="0"/>
              <a:t> </a:t>
            </a:r>
            <a:r>
              <a:rPr lang="he-IL" sz="1550" dirty="0" err="1"/>
              <a:t>לישרף</a:t>
            </a:r>
            <a:r>
              <a:rPr lang="he-IL" sz="1550" dirty="0"/>
              <a:t>!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550" dirty="0"/>
              <a:t>לא </a:t>
            </a:r>
            <a:r>
              <a:rPr lang="he-IL" sz="1550" dirty="0" err="1"/>
              <a:t>קשיא</a:t>
            </a:r>
            <a:r>
              <a:rPr lang="he-IL" sz="1550" dirty="0"/>
              <a:t>, </a:t>
            </a:r>
          </a:p>
          <a:p>
            <a:pPr>
              <a:lnSpc>
                <a:spcPct val="120000"/>
              </a:lnSpc>
            </a:pPr>
            <a:r>
              <a:rPr lang="he-IL" sz="1550" dirty="0"/>
              <a:t>הא </a:t>
            </a:r>
            <a:r>
              <a:rPr lang="he-IL" sz="1550" dirty="0" err="1"/>
              <a:t>למיגרס</a:t>
            </a:r>
            <a:r>
              <a:rPr lang="he-IL" sz="1550" dirty="0"/>
              <a:t> הא לעיוני.</a:t>
            </a:r>
          </a:p>
          <a:p>
            <a:pPr>
              <a:lnSpc>
                <a:spcPct val="120000"/>
              </a:lnSpc>
            </a:pPr>
            <a:endParaRPr lang="he-IL" sz="1200" dirty="0"/>
          </a:p>
          <a:p>
            <a:pPr>
              <a:lnSpc>
                <a:spcPct val="120000"/>
              </a:lnSpc>
            </a:pPr>
            <a:r>
              <a:rPr lang="he-IL" sz="1550" dirty="0" err="1"/>
              <a:t>במתניתא</a:t>
            </a:r>
            <a:r>
              <a:rPr lang="he-IL" sz="1550" dirty="0"/>
              <a:t> תנא: 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אל תפסיעו פסיעה גסה, והכניסו חמה לעיר.</a:t>
            </a: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sz="1550" dirty="0"/>
              <a:t>אל תפסיעו פסיעה גסה - </a:t>
            </a:r>
            <a:r>
              <a:rPr lang="he-IL" sz="1550" dirty="0" err="1"/>
              <a:t>דאמר</a:t>
            </a:r>
            <a:r>
              <a:rPr lang="he-IL" sz="1550" dirty="0"/>
              <a:t> מר: פסיעה גסה נוטלת אחד מחמש מאות ממאור עיניו של אדם.</a:t>
            </a:r>
          </a:p>
          <a:p>
            <a:pPr>
              <a:lnSpc>
                <a:spcPct val="120000"/>
              </a:lnSpc>
            </a:pPr>
            <a:r>
              <a:rPr lang="he-IL" sz="1550" dirty="0"/>
              <a:t>והכניסו חמה לעיר - </a:t>
            </a:r>
            <a:r>
              <a:rPr lang="he-IL" sz="1550" dirty="0" err="1"/>
              <a:t>כדרב</a:t>
            </a:r>
            <a:r>
              <a:rPr lang="he-IL" sz="1550" dirty="0"/>
              <a:t> יהודה אמר רב </a:t>
            </a:r>
            <a:r>
              <a:rPr lang="he-IL" sz="1550" dirty="0" err="1"/>
              <a:t>דאמר</a:t>
            </a:r>
            <a:r>
              <a:rPr lang="he-IL" sz="1550" dirty="0"/>
              <a:t> רב יהודה אמר רב: לעולם יצא אדם בכי טוב ויכנס בכי טוב, שנאמר: "</a:t>
            </a:r>
            <a:r>
              <a:rPr lang="he-IL" sz="1550" dirty="0">
                <a:solidFill>
                  <a:srgbClr val="002060"/>
                </a:solidFill>
              </a:rPr>
              <a:t>הַבֹּקֶר אוֹר וְהָאֲנָשִׁים שֻׁלְּחוּ</a:t>
            </a:r>
            <a:r>
              <a:rPr lang="he-IL" sz="1550" dirty="0"/>
              <a:t>".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91BB6D25-C7A7-257F-A536-D6343624A957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 עמוד ב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3D91D2C1-F228-0B28-8FBF-3BC17DF2FBBF}"/>
              </a:ext>
            </a:extLst>
          </p:cNvPr>
          <p:cNvSpPr txBox="1"/>
          <p:nvPr/>
        </p:nvSpPr>
        <p:spPr>
          <a:xfrm>
            <a:off x="8568936" y="188640"/>
            <a:ext cx="432048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50" dirty="0"/>
              <a:t>●</a:t>
            </a:r>
          </a:p>
          <a:p>
            <a:endParaRPr lang="he-IL" sz="1550" dirty="0"/>
          </a:p>
          <a:p>
            <a:endParaRPr lang="he-IL" sz="1550" dirty="0"/>
          </a:p>
          <a:p>
            <a:endParaRPr lang="he-IL" sz="1550" dirty="0"/>
          </a:p>
          <a:p>
            <a:endParaRPr lang="he-IL" sz="2300" dirty="0"/>
          </a:p>
          <a:p>
            <a:endParaRPr lang="he-IL" sz="700" dirty="0"/>
          </a:p>
          <a:p>
            <a:endParaRPr lang="he-IL" sz="1550" dirty="0"/>
          </a:p>
          <a:p>
            <a:endParaRPr lang="he-IL" sz="2400" dirty="0"/>
          </a:p>
          <a:p>
            <a:r>
              <a:rPr lang="he-IL" sz="1550" dirty="0"/>
              <a:t>●</a:t>
            </a:r>
          </a:p>
          <a:p>
            <a:endParaRPr lang="he-IL" sz="1550" dirty="0"/>
          </a:p>
          <a:p>
            <a:endParaRPr lang="he-IL" sz="1550" dirty="0"/>
          </a:p>
          <a:p>
            <a:endParaRPr lang="he-IL" sz="1400" dirty="0"/>
          </a:p>
          <a:p>
            <a:endParaRPr lang="he-IL" sz="1550" dirty="0"/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F82318EB-19DB-1576-EA8D-5A9274ACD427}"/>
              </a:ext>
            </a:extLst>
          </p:cNvPr>
          <p:cNvSpPr txBox="1"/>
          <p:nvPr/>
        </p:nvSpPr>
        <p:spPr>
          <a:xfrm>
            <a:off x="8614310" y="2636912"/>
            <a:ext cx="288032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/>
              <a:t>①</a:t>
            </a:r>
          </a:p>
          <a:p>
            <a:endParaRPr lang="he-IL" sz="1200" dirty="0"/>
          </a:p>
          <a:p>
            <a:endParaRPr lang="he-IL" sz="1200" dirty="0"/>
          </a:p>
          <a:p>
            <a:endParaRPr lang="he-IL" sz="1200" dirty="0"/>
          </a:p>
          <a:p>
            <a:endParaRPr lang="he-IL" sz="1200" dirty="0"/>
          </a:p>
          <a:p>
            <a:endParaRPr lang="he-IL" sz="1200" dirty="0"/>
          </a:p>
          <a:p>
            <a:endParaRPr lang="he-IL" sz="1200" dirty="0"/>
          </a:p>
          <a:p>
            <a:endParaRPr lang="he-IL" sz="2200" dirty="0"/>
          </a:p>
          <a:p>
            <a:endParaRPr lang="he-IL" sz="1200" dirty="0"/>
          </a:p>
          <a:p>
            <a:endParaRPr lang="he-IL" sz="1200" dirty="0"/>
          </a:p>
          <a:p>
            <a:endParaRPr lang="he-IL" sz="1200" dirty="0"/>
          </a:p>
          <a:p>
            <a:endParaRPr lang="he-IL" sz="1200" dirty="0"/>
          </a:p>
          <a:p>
            <a:r>
              <a:rPr lang="he-IL" sz="1200" dirty="0"/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98989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5B741C-E5E0-E829-BBA0-600E1F939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D5509706-F66F-4FF1-52A6-FE74D84A1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404763-7E05-BFE2-273E-E3A948DC680E}"/>
              </a:ext>
            </a:extLst>
          </p:cNvPr>
          <p:cNvSpPr txBox="1"/>
          <p:nvPr/>
        </p:nvSpPr>
        <p:spPr>
          <a:xfrm>
            <a:off x="1403648" y="776364"/>
            <a:ext cx="7021272" cy="40505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/>
              <a:t>אמר רב יהודה אמר רבי </a:t>
            </a:r>
            <a:r>
              <a:rPr lang="he-IL" dirty="0" err="1"/>
              <a:t>חייא</a:t>
            </a:r>
            <a:r>
              <a:rPr lang="he-IL" dirty="0"/>
              <a:t>: </a:t>
            </a:r>
          </a:p>
          <a:p>
            <a:pPr>
              <a:lnSpc>
                <a:spcPct val="120000"/>
              </a:lnSpc>
            </a:pPr>
            <a:r>
              <a:rPr lang="he-IL" dirty="0"/>
              <a:t>המהלך בדרך - אל יאכל יותר משני רעבון. 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dirty="0"/>
              <a:t>     מאי טעמא? </a:t>
            </a:r>
          </a:p>
          <a:p>
            <a:pPr>
              <a:lnSpc>
                <a:spcPct val="120000"/>
              </a:lnSpc>
            </a:pPr>
            <a:r>
              <a:rPr lang="he-IL" dirty="0"/>
              <a:t>     הכא </a:t>
            </a:r>
            <a:r>
              <a:rPr lang="he-IL" dirty="0" err="1"/>
              <a:t>תרגימו</a:t>
            </a:r>
            <a:r>
              <a:rPr lang="he-IL" dirty="0"/>
              <a:t>: משום </a:t>
            </a:r>
            <a:r>
              <a:rPr lang="he-IL" dirty="0" err="1"/>
              <a:t>מעיינא</a:t>
            </a:r>
            <a:r>
              <a:rPr lang="he-IL" dirty="0"/>
              <a:t>. </a:t>
            </a:r>
          </a:p>
          <a:p>
            <a:pPr>
              <a:lnSpc>
                <a:spcPct val="120000"/>
              </a:lnSpc>
            </a:pPr>
            <a:r>
              <a:rPr lang="he-IL" dirty="0"/>
              <a:t>     </a:t>
            </a:r>
            <a:r>
              <a:rPr lang="he-IL" dirty="0" err="1"/>
              <a:t>במערבא</a:t>
            </a:r>
            <a:r>
              <a:rPr lang="he-IL" dirty="0"/>
              <a:t> אמרי: משום מזוני. 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dirty="0"/>
              <a:t>     מאי </a:t>
            </a:r>
            <a:r>
              <a:rPr lang="he-IL" dirty="0" err="1"/>
              <a:t>בינייהו</a:t>
            </a:r>
            <a:r>
              <a:rPr lang="he-IL" dirty="0"/>
              <a:t>? </a:t>
            </a:r>
          </a:p>
          <a:p>
            <a:pPr>
              <a:lnSpc>
                <a:spcPct val="120000"/>
              </a:lnSpc>
            </a:pPr>
            <a:r>
              <a:rPr lang="he-IL" dirty="0"/>
              <a:t>     איכא </a:t>
            </a:r>
            <a:r>
              <a:rPr lang="he-IL" dirty="0" err="1"/>
              <a:t>בינייהו</a:t>
            </a:r>
            <a:r>
              <a:rPr lang="he-IL" dirty="0"/>
              <a:t> </a:t>
            </a:r>
            <a:r>
              <a:rPr lang="he-IL" dirty="0" err="1"/>
              <a:t>דיתיב</a:t>
            </a:r>
            <a:r>
              <a:rPr lang="he-IL" dirty="0"/>
              <a:t> </a:t>
            </a:r>
            <a:r>
              <a:rPr lang="he-IL" dirty="0" err="1"/>
              <a:t>בארבא</a:t>
            </a:r>
            <a:r>
              <a:rPr lang="he-IL" dirty="0"/>
              <a:t> </a:t>
            </a:r>
          </a:p>
          <a:p>
            <a:pPr>
              <a:lnSpc>
                <a:spcPct val="120000"/>
              </a:lnSpc>
            </a:pPr>
            <a:r>
              <a:rPr lang="he-IL" dirty="0"/>
              <a:t>     אי נמי </a:t>
            </a:r>
            <a:r>
              <a:rPr lang="he-IL" dirty="0" err="1"/>
              <a:t>דקאזיל</a:t>
            </a:r>
            <a:r>
              <a:rPr lang="he-IL" dirty="0"/>
              <a:t> </a:t>
            </a:r>
            <a:r>
              <a:rPr lang="he-IL" dirty="0" err="1"/>
              <a:t>מאוונא</a:t>
            </a:r>
            <a:r>
              <a:rPr lang="he-IL" dirty="0"/>
              <a:t> </a:t>
            </a:r>
            <a:r>
              <a:rPr lang="he-IL" dirty="0" err="1"/>
              <a:t>לאוונא</a:t>
            </a:r>
            <a:r>
              <a:rPr lang="he-IL" dirty="0"/>
              <a:t>. 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dirty="0"/>
              <a:t>     רב </a:t>
            </a:r>
            <a:r>
              <a:rPr lang="he-IL" dirty="0" err="1"/>
              <a:t>פפא</a:t>
            </a:r>
            <a:r>
              <a:rPr lang="he-IL" dirty="0"/>
              <a:t> כל פרסה ופרסה אכיל </a:t>
            </a:r>
            <a:r>
              <a:rPr lang="he-IL" dirty="0" err="1"/>
              <a:t>חדא</a:t>
            </a:r>
            <a:r>
              <a:rPr lang="he-IL" dirty="0"/>
              <a:t> </a:t>
            </a:r>
            <a:r>
              <a:rPr lang="he-IL" dirty="0" err="1"/>
              <a:t>ריפתא</a:t>
            </a:r>
            <a:r>
              <a:rPr lang="he-IL" dirty="0"/>
              <a:t>, </a:t>
            </a:r>
            <a:r>
              <a:rPr lang="he-IL" dirty="0" err="1"/>
              <a:t>קסבר</a:t>
            </a:r>
            <a:r>
              <a:rPr lang="he-IL" dirty="0"/>
              <a:t> משום </a:t>
            </a:r>
            <a:r>
              <a:rPr lang="he-IL" dirty="0" err="1"/>
              <a:t>מעיינא</a:t>
            </a:r>
            <a:r>
              <a:rPr lang="he-IL" dirty="0"/>
              <a:t>.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B9C65BC3-0650-52B7-6A5A-B81931DE85AE}"/>
              </a:ext>
            </a:extLst>
          </p:cNvPr>
          <p:cNvSpPr txBox="1"/>
          <p:nvPr/>
        </p:nvSpPr>
        <p:spPr>
          <a:xfrm>
            <a:off x="-342999" y="35330"/>
            <a:ext cx="31147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י עמוד ב - דף יא עמוד א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C12EEBB2-BE40-4823-4D4D-70F24801851E}"/>
              </a:ext>
            </a:extLst>
          </p:cNvPr>
          <p:cNvSpPr txBox="1"/>
          <p:nvPr/>
        </p:nvSpPr>
        <p:spPr>
          <a:xfrm>
            <a:off x="8073758" y="3536520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ע"א</a:t>
            </a:r>
          </a:p>
        </p:txBody>
      </p:sp>
    </p:spTree>
    <p:extLst>
      <p:ext uri="{BB962C8B-B14F-4D97-AF65-F5344CB8AC3E}">
        <p14:creationId xmlns:p14="http://schemas.microsoft.com/office/powerpoint/2010/main" val="35562279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37251</TotalTime>
  <Words>1390</Words>
  <Application>Microsoft Office PowerPoint</Application>
  <PresentationFormat>‫הצגה על המסך (4:3)</PresentationFormat>
  <Paragraphs>270</Paragraphs>
  <Slides>10</Slides>
  <Notes>8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3" baseType="lpstr">
      <vt:lpstr>Arial</vt:lpstr>
      <vt:lpstr>Calibri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נועם שפירא</cp:lastModifiedBy>
  <cp:revision>2658</cp:revision>
  <dcterms:created xsi:type="dcterms:W3CDTF">2015-01-28T10:22:53Z</dcterms:created>
  <dcterms:modified xsi:type="dcterms:W3CDTF">2025-05-06T06:24:36Z</dcterms:modified>
</cp:coreProperties>
</file>