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894" r:id="rId2"/>
    <p:sldId id="872" r:id="rId3"/>
    <p:sldId id="886" r:id="rId4"/>
    <p:sldId id="887" r:id="rId5"/>
    <p:sldId id="889" r:id="rId6"/>
    <p:sldId id="890" r:id="rId7"/>
    <p:sldId id="891" r:id="rId8"/>
    <p:sldId id="892" r:id="rId9"/>
    <p:sldId id="893" r:id="rId10"/>
    <p:sldId id="429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0785" autoAdjust="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6374EF-EF7C-32E7-3062-5805225A3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AF1E136D-8972-6A29-A337-8536C5BA0A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57D4C1B9-A957-E5EF-CC7E-B7D6E7D09F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B66C231-9054-C84E-CE94-A2409F985E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849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4DD33-ED25-9A2B-1A3C-6C499F6EF6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CDFE03C1-03AA-CBA0-44DC-E73BF60467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7E1A15AC-E62A-F40A-1E52-9FEBD412C1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F1A5223-C588-4C9A-7D5C-285BBD4B2F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934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7E6F5E-0E36-FF0A-9BEA-FB2A1695FC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1A2CD052-2A03-CE7A-563D-7F30DA657B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ABA7A34-3F4B-A517-85B3-DF488B578C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BE2F50C-1AD8-9EAE-1A68-7434188A1D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0665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E02B5D-1BC2-508B-B8F6-526519BF11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E2F1C729-5B51-4816-6E12-4E0756F5F0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93BB495E-E6D2-8468-8BE0-9861B8155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36AF22D-474D-EEA4-39CD-64984FF610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3251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A4D71-4340-B798-631B-23AAFAC890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352C5502-EDCE-26E1-BDD4-53D1BBB20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680A64C3-7B26-D5CD-60BD-3502AA49C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DFB3421-25D5-37FA-AD05-EA4B3A6980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205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389CE-AAFA-1872-1DEA-5BC065BC0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B45A2CFD-69AE-9410-10E9-19B1377216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CC9941A-D108-072D-47ED-F0AFCB5516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C922D5D-8B73-C150-962E-41F0950D28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712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CA3FF5-1FBA-03DD-271B-BE0B840C0C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D5872B41-6661-C605-DBEF-1D39D484D7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1AAD11C1-CEFC-5AC9-A471-BC4C324BE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E91A634-5F59-5793-7AB5-8A41611A49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3551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8D5C4-6AC2-7788-B209-0D489E5D36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C58AA852-650B-84F6-170C-0D8214F804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A66992F3-377E-1A90-B3D5-FE800E58C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472C48C-0FE7-6986-791B-C00EEFC18D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68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ט"ז/אייר/תשפ"ה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9129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4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6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מסכת תענית</a:t>
            </a:r>
          </a:p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יא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יא ע"א (שורה 3) – דף יא ע"ב (שורה אחרונה)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מצגת עזר ללימוד הדף היומי</a:t>
            </a:r>
          </a:p>
          <a:p>
            <a:pPr algn="ctr">
              <a:defRPr/>
            </a:pPr>
            <a:endParaRPr lang="he-IL" sz="8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בעריכת: הראל שפירא</a:t>
            </a:r>
          </a:p>
          <a:p>
            <a:pPr algn="ctr">
              <a:defRPr/>
            </a:pPr>
            <a:endParaRPr lang="he-IL" sz="1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2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36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ליצירת קשר: </a:t>
            </a: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טל': 054-4931075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דוא"ל: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rlshapira@gmail.com</a:t>
            </a:r>
            <a:endParaRPr lang="he-IL" sz="1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970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יא ע"א (שורה 3) – דף יא ע"ב (שורה אחרונה)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יב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24440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6437D-E7FB-9BC1-1885-E2C30AF7B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F71CB759-B4EE-A205-A043-D2E437692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BD37A5-CEBB-6621-9082-80CC804330C5}"/>
              </a:ext>
            </a:extLst>
          </p:cNvPr>
          <p:cNvSpPr txBox="1"/>
          <p:nvPr/>
        </p:nvSpPr>
        <p:spPr>
          <a:xfrm>
            <a:off x="539552" y="1933165"/>
            <a:ext cx="7606214" cy="37181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רב: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המרעיב עצמו בשני רעבון - ניצל ממיתה משונה,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שנאמר: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בְּרָעָב פָּדְךָ מִמָּוֶת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מרעב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ליה! אלא הכי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בשכר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שמרעיב עצמו בשני רעבון ניצול ממיתה משונה. </a:t>
            </a:r>
          </a:p>
          <a:p>
            <a:pPr>
              <a:lnSpc>
                <a:spcPct val="120000"/>
              </a:lnSpc>
            </a:pPr>
            <a:endParaRPr lang="he-IL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ריש לקיש: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 לאדם לשמש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מטתו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בשני רעבון,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שנאמר: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וּלְיוֹסֵף יֻלַּד שְׁנֵי בָנִים בְּטֶרֶם תָּבוֹא שְׁנַת הָרָעָב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תנא: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חסוכי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בנים משמשין מטותיהן בשני רעבון.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71FE224C-C428-2E5E-C686-DE4F0F716F2E}"/>
              </a:ext>
            </a:extLst>
          </p:cNvPr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יא עמוד א</a:t>
            </a:r>
          </a:p>
        </p:txBody>
      </p:sp>
      <p:sp>
        <p:nvSpPr>
          <p:cNvPr id="5" name="הסבר מלבני מעוגל 6">
            <a:extLst>
              <a:ext uri="{FF2B5EF4-FFF2-40B4-BE49-F238E27FC236}">
                <a16:creationId xmlns:a16="http://schemas.microsoft.com/office/drawing/2014/main" id="{1A382D93-9C55-EBC0-C661-3488BC8C0405}"/>
              </a:ext>
            </a:extLst>
          </p:cNvPr>
          <p:cNvSpPr/>
          <p:nvPr/>
        </p:nvSpPr>
        <p:spPr>
          <a:xfrm>
            <a:off x="4877788" y="494451"/>
            <a:ext cx="3303490" cy="1089982"/>
          </a:xfrm>
          <a:prstGeom prst="wedgeRoundRectCallout">
            <a:avLst>
              <a:gd name="adj1" fmla="val 52955"/>
              <a:gd name="adj2" fmla="val -420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דף י עמוד ב: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אמר רב יהודה אמר רבי </a:t>
            </a:r>
            <a:r>
              <a:rPr lang="he-IL" sz="1500" dirty="0" err="1">
                <a:solidFill>
                  <a:schemeClr val="tx1"/>
                </a:solidFill>
              </a:rPr>
              <a:t>חייא</a:t>
            </a:r>
            <a:r>
              <a:rPr lang="he-IL" sz="1500" dirty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המהלך בדרך - אל יאכל יותר משני רעבון. 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76C167C-9B7D-1144-5939-CE5B09676C74}"/>
              </a:ext>
            </a:extLst>
          </p:cNvPr>
          <p:cNvSpPr txBox="1"/>
          <p:nvPr/>
        </p:nvSpPr>
        <p:spPr>
          <a:xfrm>
            <a:off x="7901140" y="2007580"/>
            <a:ext cx="67470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7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179317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4379C8-E7D0-B3E5-7FE1-310CC9DDD3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095C11A2-A9B5-0757-367E-996D5712F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E941DA-022E-E93F-E2EF-6915C3D608B3}"/>
              </a:ext>
            </a:extLst>
          </p:cNvPr>
          <p:cNvSpPr txBox="1"/>
          <p:nvPr/>
        </p:nvSpPr>
        <p:spPr>
          <a:xfrm>
            <a:off x="152878" y="143266"/>
            <a:ext cx="8640960" cy="64747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בזמן שישראל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שרויין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בצער ופירש אחד מהן - באין שני מלאכי השרת שמלוין לו לאדם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לו ידיהן על ראשו ואומרים: 'פלוני זה שפירש מן הצבור אל יראה בנחמת צבור'.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אידך: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בזמן שהצבור שרוי בצער - אל יאמר אדם: 'אלך לביתי ואוכל ואשתה ושלום עליך נפשי'.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ואם עושה כן, עליו הכתוב אומר: "וְהִנֵּה שָׂשׂוֹן וְשִׂמְחָה הָרֹג בָּקָר וְשָׁחֹט צֹאן אָכֹל בָּשָׂר וְשָׁתוֹת יָיִן אָכוֹל וְשָׁתוֹ כִּי מָחָר נָמוּת", מה כתיב בתריה? - "וְנִגְלָה בְאָזְנָי ה' צְבָאוֹת אִם יְכֻפַּר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הֶעָוֺן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הַזֶּה לָכֶם עַד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תְּמֻתוּן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עד כאן מדת בינונים.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אבל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במדת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רשעים מה כתיב? - "אֵתָיוּ אֶקְחָה יַיִן וְנִסְבְּאָה שֵׁכָר וְהָיָה כָזֶה יוֹם מָחָר", מה כתיב בתריה? - "הַצַּדִּיק אָבָד וְאֵין אִישׁ שָׂם עַל לֵב... כִּי מִפְּנֵי הָרָעָה נֶאֱסַף הַצַּדִּיק".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אלא יצער אדם עם הצבור,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שכן מצינו במשה רבינו שציער עצמו עם הצבור, שנאמר: "וִידֵי מֹשֶׁה כְּבֵדִים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וַיִּקְחו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ּ אֶבֶן וַיָּשִׂימוּ תַחְתָּיו וַיֵּשֶׁב עָלֶיהָ" - וכי לא היה לו למשה כר אחת או כסת אחת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לישב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עליה? - אלא כך אמר משה: 'הואיל וישראל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שרויין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בצער אף אני אהיה עמהם בצער'.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וכל המצער עצמו עם הצבור זוכה ורואה בנחמת צבור.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ושמא יאמר אדם 'מי מעיד בי'?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אבני ביתו של אדם וקורות ביתו של אדם מעידים בו, שנאמר: "כִּי אֶבֶן מִקִּיר תִּזְעָק וְכָפִיס מֵעֵץ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יַעֲנֶנָּה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דבי רבי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שילא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אמרי: שני מלאכי השרת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המלוין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לאדם הן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מעידין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עליו, שנאמר: "כִּי מַלְאָכָיו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יְצַוֶּה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לָּךְ".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חידקא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אומר: נשמתו של אדם היא מעידה עליו, שנאמר: "מִשֹּׁכֶבֶת חֵיקֶךָ שְׁמֹר פִּתְחֵי פִיךָ". 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ויש אומרים: אבריו של אדם מעידים בו, שנאמר: "אַתֶּם עֵדַי נְאֻם ה'".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FCDB7A43-FDE7-4433-42AF-085FA3FEB977}"/>
              </a:ext>
            </a:extLst>
          </p:cNvPr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יא עמוד א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5B2DC44F-8E18-4538-7BBF-E985D71A03A8}"/>
              </a:ext>
            </a:extLst>
          </p:cNvPr>
          <p:cNvSpPr txBox="1"/>
          <p:nvPr/>
        </p:nvSpPr>
        <p:spPr>
          <a:xfrm>
            <a:off x="8604448" y="152144"/>
            <a:ext cx="432048" cy="13157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50" dirty="0"/>
              <a:t>●</a:t>
            </a:r>
          </a:p>
          <a:p>
            <a:endParaRPr lang="he-IL" sz="1650" dirty="0"/>
          </a:p>
          <a:p>
            <a:endParaRPr lang="he-IL" sz="3200" dirty="0"/>
          </a:p>
          <a:p>
            <a:r>
              <a:rPr lang="he-IL" sz="1550" dirty="0"/>
              <a:t>●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855B06E2-59A1-1F83-BE43-F3D166373563}"/>
              </a:ext>
            </a:extLst>
          </p:cNvPr>
          <p:cNvSpPr txBox="1"/>
          <p:nvPr/>
        </p:nvSpPr>
        <p:spPr>
          <a:xfrm>
            <a:off x="8864862" y="5193688"/>
            <a:ext cx="98642" cy="12157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1500" dirty="0"/>
          </a:p>
          <a:p>
            <a:r>
              <a:rPr lang="he-IL" sz="1000" dirty="0"/>
              <a:t>②</a:t>
            </a:r>
          </a:p>
          <a:p>
            <a:endParaRPr lang="he-IL" sz="800" dirty="0"/>
          </a:p>
          <a:p>
            <a:r>
              <a:rPr lang="he-IL" sz="1000" dirty="0"/>
              <a:t>③</a:t>
            </a:r>
          </a:p>
          <a:p>
            <a:endParaRPr lang="he-IL" sz="900" dirty="0"/>
          </a:p>
          <a:p>
            <a:r>
              <a:rPr lang="he-IL" sz="1000" dirty="0"/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61838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60D015-2D71-F11A-A95B-9CD98CF0BF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FCDA854D-D5C2-759A-C791-895ADC91A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DCC00C-00F9-47CF-7471-E9E8F087D0AE}"/>
              </a:ext>
            </a:extLst>
          </p:cNvPr>
          <p:cNvSpPr txBox="1"/>
          <p:nvPr/>
        </p:nvSpPr>
        <p:spPr>
          <a:xfrm>
            <a:off x="971600" y="646672"/>
            <a:ext cx="7272808" cy="51585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"אֵל אֱמוּנָה וְאֵין עָוֶל" –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"אֵל אֱמוּנָה" - כשם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שנפרעין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מן הרשעים לעולם הבא אפילו על עבירה קלה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שעושין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כך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נפרעין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מן הצדיקים בעולם הזה על עבירה קלה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שעושין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"וְאֵין עָוֶל" - כשם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שמשלמין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שכר לצדיקים לעולם הבא אפילו על מצוה קלה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שעושין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כך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משלמין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שכר לרשעים בעולם הזה אפילו על מצוה קלה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שעושין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"צַדִּיק וְיָשָׁר הוּא" –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(אמרו: בשעת) פטירתו של אדם לבית עולמו - כל מעשיו (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נפטרין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) לפניו,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ואומרים לו: 'כך וכך עשית במקום פלוני ביום פלוני',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והוא אומר: (הין).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ואומרים לו: חתום,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וחותם.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שנאמר: "בְּיַד כָּל אָדָם יַחְתּוֹם".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ולא עוד אלא שמצדיק עליו את הדין ואומר להם: 'יפה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דנתוני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לקיים מה שנאמר: "לְמַעַן תִּצְדַּק בְּדָבְרֶךָ".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F162CBEB-B726-EAC1-A0F7-8E144D95BE31}"/>
              </a:ext>
            </a:extLst>
          </p:cNvPr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יא עמוד א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F0323D33-A9B4-CD64-2EE5-DBE1CCE03629}"/>
              </a:ext>
            </a:extLst>
          </p:cNvPr>
          <p:cNvSpPr txBox="1"/>
          <p:nvPr/>
        </p:nvSpPr>
        <p:spPr>
          <a:xfrm>
            <a:off x="8199048" y="664428"/>
            <a:ext cx="432048" cy="25237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dirty="0"/>
          </a:p>
          <a:p>
            <a:endParaRPr lang="he-IL" sz="3500" dirty="0"/>
          </a:p>
          <a:p>
            <a:endParaRPr lang="he-IL" sz="3600" dirty="0"/>
          </a:p>
          <a:p>
            <a:endParaRPr lang="he-IL" sz="3200" dirty="0"/>
          </a:p>
          <a:p>
            <a:r>
              <a:rPr lang="he-IL" sz="16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71787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5F2B80-7233-A04E-B69C-CFFFBC0186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B152C814-BC69-7650-2D41-7F7F89C77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31B094-9321-609E-047C-04B94957F454}"/>
              </a:ext>
            </a:extLst>
          </p:cNvPr>
          <p:cNvSpPr txBox="1"/>
          <p:nvPr/>
        </p:nvSpPr>
        <p:spPr>
          <a:xfrm>
            <a:off x="755576" y="116632"/>
            <a:ext cx="7272808" cy="65821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שמואל: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היושב בתענית - נקרא </a:t>
            </a:r>
            <a:r>
              <a:rPr lang="he-IL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חוטא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 כי האי תנא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ר' אלעזר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הקפר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ברבי אומר: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מה תלמוד לומר "וְכִפֶּר עָלָיו מֵאֲשֶׁר חָטָא עַל הַנָּפֶשׁ"? וכי באיזה נפש חטא זה?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אלא שציער עצמו מן היין.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והלא דברים קל וחומר: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ומה זה שלא ציער עצמו אלא מן היין - נקרא חוטא,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המצער עצמו מכל דבר ודבר - על אחת כמה וכמה.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אלעזר אומר: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נקרא </a:t>
            </a:r>
            <a:r>
              <a:rPr lang="he-IL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קָדֹשׁ יִהְיֶה גַּדֵּל פֶּרַע שְׂעַר רֹאשׁוֹ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ומה זה שלא ציער עצמו אלא מדבר אחד - נקרא קדוש,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המצער עצמו מכל דבר - על אחת כמה וכמה.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ולשמואל הא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קדוש!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ההוא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אגידול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פרע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אלעזר הא נקרא חוטא!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ההוא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דסאיב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נפשיה. 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E0D36914-D89C-14B3-4C92-D5E722C9D696}"/>
              </a:ext>
            </a:extLst>
          </p:cNvPr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יא עמוד א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72370161-3B80-5CDD-A563-62234AD74C7C}"/>
              </a:ext>
            </a:extLst>
          </p:cNvPr>
          <p:cNvSpPr txBox="1"/>
          <p:nvPr/>
        </p:nvSpPr>
        <p:spPr>
          <a:xfrm>
            <a:off x="7857734" y="188640"/>
            <a:ext cx="576064" cy="38625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21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9793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3573CD-90BB-56B9-E4B8-E622E96EE2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8714CE74-0593-A6CF-62EC-CC5D3CCB4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B32F7-28CE-D9F2-D833-A1B5DFB90031}"/>
              </a:ext>
            </a:extLst>
          </p:cNvPr>
          <p:cNvSpPr txBox="1"/>
          <p:nvPr/>
        </p:nvSpPr>
        <p:spPr>
          <a:xfrm>
            <a:off x="2411760" y="1952344"/>
            <a:ext cx="5607746" cy="36627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 אמר רבי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אלעזר הכי?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והאמר ר' אלעזר: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לעולם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ימוד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אדם עצמו כאילו קדוש שרוי בתוך מעיו,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שנאמר: "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</a:rPr>
              <a:t>בְּקִרְבְּךָ קָדוֹשׁ וְלֹא אָבוֹא בְּעִיר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"!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לא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דמצי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לצעורי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נפשיה, הא דלא מצי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לצעורי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נפשיה.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ר''ל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אמר: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נקרא 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חסיד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שנאמר: "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</a:rPr>
              <a:t>גֹּמֵל נַפְשׁוֹ אִישׁ חָסֶד וְעֹכֵר שְׁאֵרוֹ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" וגו'. 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339F237A-98F7-15C0-5A23-B389143F0546}"/>
              </a:ext>
            </a:extLst>
          </p:cNvPr>
          <p:cNvSpPr txBox="1"/>
          <p:nvPr/>
        </p:nvSpPr>
        <p:spPr>
          <a:xfrm>
            <a:off x="-324544" y="35330"/>
            <a:ext cx="32403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יא עמוד א - דף יא עמוד ב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19BFCBE-708D-C374-DC42-7A252E4C3677}"/>
              </a:ext>
            </a:extLst>
          </p:cNvPr>
          <p:cNvSpPr txBox="1"/>
          <p:nvPr/>
        </p:nvSpPr>
        <p:spPr>
          <a:xfrm>
            <a:off x="7947498" y="1052736"/>
            <a:ext cx="576064" cy="38779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8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23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32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③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69331201-1D53-0D5E-EFAA-C70806B7F911}"/>
              </a:ext>
            </a:extLst>
          </p:cNvPr>
          <p:cNvSpPr/>
          <p:nvPr/>
        </p:nvSpPr>
        <p:spPr>
          <a:xfrm>
            <a:off x="4067944" y="548680"/>
            <a:ext cx="4004830" cy="1161990"/>
          </a:xfrm>
          <a:prstGeom prst="wedgeRoundRectCallout">
            <a:avLst>
              <a:gd name="adj1" fmla="val 52955"/>
              <a:gd name="adj2" fmla="val -420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tx1"/>
                </a:solidFill>
              </a:rPr>
              <a:t>דף יא עמוד א: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tx1"/>
                </a:solidFill>
              </a:rPr>
              <a:t>אמר שמואל: כל היושב בתענית - נקרא </a:t>
            </a:r>
            <a:r>
              <a:rPr lang="he-IL" sz="1600" b="1" dirty="0">
                <a:solidFill>
                  <a:schemeClr val="tx1"/>
                </a:solidFill>
              </a:rPr>
              <a:t>חוטא</a:t>
            </a:r>
            <a:r>
              <a:rPr lang="he-IL" sz="1600" dirty="0">
                <a:solidFill>
                  <a:schemeClr val="tx1"/>
                </a:solidFill>
              </a:rPr>
              <a:t>...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tx1"/>
                </a:solidFill>
              </a:rPr>
              <a:t>ר' אלעזר אומר: נקרא </a:t>
            </a:r>
            <a:r>
              <a:rPr lang="he-IL" sz="1600" b="1" dirty="0">
                <a:solidFill>
                  <a:schemeClr val="tx1"/>
                </a:solidFill>
              </a:rPr>
              <a:t>קדוש</a:t>
            </a:r>
            <a:r>
              <a:rPr lang="he-IL" sz="1600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1A0F9E97-46CE-4503-8E57-23885DBD1970}"/>
              </a:ext>
            </a:extLst>
          </p:cNvPr>
          <p:cNvSpPr txBox="1"/>
          <p:nvPr/>
        </p:nvSpPr>
        <p:spPr>
          <a:xfrm>
            <a:off x="7931711" y="27631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</p:spTree>
    <p:extLst>
      <p:ext uri="{BB962C8B-B14F-4D97-AF65-F5344CB8AC3E}">
        <p14:creationId xmlns:p14="http://schemas.microsoft.com/office/powerpoint/2010/main" val="241874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8CF22E-F25D-39D3-A8F2-48CBC0A1B9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A594719-31DD-518D-52FA-98A8E3C25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689F08-2CBF-FADC-A00E-387B43C03708}"/>
              </a:ext>
            </a:extLst>
          </p:cNvPr>
          <p:cNvSpPr txBox="1"/>
          <p:nvPr/>
        </p:nvSpPr>
        <p:spPr>
          <a:xfrm>
            <a:off x="783194" y="692696"/>
            <a:ext cx="7272808" cy="32380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אמר רב ששת: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האי בר בי רב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דיתיב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בתעניתא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- ליכול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כלבא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לשירותיה. </a:t>
            </a:r>
          </a:p>
          <a:p>
            <a:pPr>
              <a:lnSpc>
                <a:spcPct val="120000"/>
              </a:lnSpc>
            </a:pPr>
            <a:endParaRPr lang="he-I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אמר רבי ירמיה בר אבא: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אין תענית צבור בבבל אלא תשעה באב בלבד. </a:t>
            </a:r>
          </a:p>
          <a:p>
            <a:pPr>
              <a:lnSpc>
                <a:spcPct val="120000"/>
              </a:lnSpc>
            </a:pPr>
            <a:endParaRPr lang="he-I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(אמר) ר' ירמיה בר אבא אמר ריש לקיש: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אין תלמיד חכם רשאי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לישב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בתענית מפני שממעט במלאכת שמים.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C77297B1-D5A0-5BA7-B9B0-B5DCB5530602}"/>
              </a:ext>
            </a:extLst>
          </p:cNvPr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יא עמוד ב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3AC74560-AC53-3A71-2B5E-62DBBDEC5885}"/>
              </a:ext>
            </a:extLst>
          </p:cNvPr>
          <p:cNvSpPr txBox="1"/>
          <p:nvPr/>
        </p:nvSpPr>
        <p:spPr>
          <a:xfrm>
            <a:off x="8018522" y="735452"/>
            <a:ext cx="432048" cy="2831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dirty="0"/>
          </a:p>
          <a:p>
            <a:endParaRPr lang="he-IL" sz="46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sz="1600" dirty="0"/>
          </a:p>
          <a:p>
            <a:r>
              <a:rPr lang="he-IL" sz="16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53646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545DC7-1077-667B-7C46-28C7CB39B1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B90FC756-D728-998B-E655-D1E2DCC08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81698-B4BF-942E-A7AD-CCCBE9E6F9FF}"/>
              </a:ext>
            </a:extLst>
          </p:cNvPr>
          <p:cNvSpPr txBox="1"/>
          <p:nvPr/>
        </p:nvSpPr>
        <p:spPr>
          <a:xfrm>
            <a:off x="1063332" y="1673145"/>
            <a:ext cx="7272808" cy="45139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אוכלין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ושותין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משחשיכה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כו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אמר רבי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זעירא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אמר רב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הונא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יחיד שקיבל עליו תענית –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אפילו אכל ושתה כל הלילה - למחר הוא מתפלל תפלת תענית,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לן בתעניתו - אינו מתפלל של תענית.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אמר רב יוסף: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מאי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קסבר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רב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הונא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סבירא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ליה אין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מתענין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לשעות,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או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דלמא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מתענין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לשעות והמתענה לשעות אינו מתפלל תפלת תענית?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אמר ליה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אביי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לעולם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קסבר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רב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הונא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מתענין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לשעות והמתענה לשעות מתפלל תפלת תענית,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ושאני הכא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דאיכא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שעות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דליליא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דלא קביל עליה מעיקרא.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FA8E2C05-44DD-187B-ED71-558F12E59957}"/>
              </a:ext>
            </a:extLst>
          </p:cNvPr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יא עמוד ב</a:t>
            </a:r>
          </a:p>
        </p:txBody>
      </p:sp>
      <p:sp>
        <p:nvSpPr>
          <p:cNvPr id="5" name="הסבר מלבני מעוגל 6">
            <a:extLst>
              <a:ext uri="{FF2B5EF4-FFF2-40B4-BE49-F238E27FC236}">
                <a16:creationId xmlns:a16="http://schemas.microsoft.com/office/drawing/2014/main" id="{CB921AD4-D815-038C-A83A-CC6106D20148}"/>
              </a:ext>
            </a:extLst>
          </p:cNvPr>
          <p:cNvSpPr/>
          <p:nvPr/>
        </p:nvSpPr>
        <p:spPr>
          <a:xfrm>
            <a:off x="2511386" y="260648"/>
            <a:ext cx="5877038" cy="1224136"/>
          </a:xfrm>
          <a:prstGeom prst="wedgeRoundRectCallout">
            <a:avLst>
              <a:gd name="adj1" fmla="val 52955"/>
              <a:gd name="adj2" fmla="val -420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דף י עמוד א: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הגיע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י''ז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ולא ירדו גשמים –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התחילו היחידים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מתענין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ג' תעניות,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אוכלין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ושותין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משחשיכה,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ומותרין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במלאכה וברחיצה ובסיכה ובנעילת הסנדל ובתשמיש המטה. </a:t>
            </a:r>
          </a:p>
        </p:txBody>
      </p:sp>
    </p:spTree>
    <p:extLst>
      <p:ext uri="{BB962C8B-B14F-4D97-AF65-F5344CB8AC3E}">
        <p14:creationId xmlns:p14="http://schemas.microsoft.com/office/powerpoint/2010/main" val="4224303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78FBA2-DEFB-82BE-0084-DE8ED92D6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547EDC93-5B2B-5562-8B00-833E3B933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C0BAB21-C82B-F770-1236-965AC34CAB39}"/>
              </a:ext>
            </a:extLst>
          </p:cNvPr>
          <p:cNvSpPr txBox="1"/>
          <p:nvPr/>
        </p:nvSpPr>
        <p:spPr>
          <a:xfrm>
            <a:off x="367918" y="620688"/>
            <a:ext cx="8164522" cy="39397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מר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עוקבא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איקלע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לגינזק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בעו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מיניה: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מתענין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לשעות או אין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מתענין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לשעות? - לא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בידיה.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קנקנין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של נכרים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אסורין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או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מותרין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? - לא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בידיה.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במה שימש משה כל שבעת ימי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המלואים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? - לא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בידיה.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אזל ושאיל בי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מדרשא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אמרו ליה: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הלכתא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מתענין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לשעות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ומתפללין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תפלת תענית.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והלכתא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קנקנין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של נכרים לאחר שנים עשר חדש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מותרין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במה שימש משה כל ז' ימי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המלואים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? בחלוק לבן. רב כהנא מתני: בחלוק לבן שאין לו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אימרא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DE08B9B1-7364-123F-6C2E-1ECAC1BA686A}"/>
              </a:ext>
            </a:extLst>
          </p:cNvPr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יא עמוד ב</a:t>
            </a:r>
          </a:p>
        </p:txBody>
      </p:sp>
    </p:spTree>
    <p:extLst>
      <p:ext uri="{BB962C8B-B14F-4D97-AF65-F5344CB8AC3E}">
        <p14:creationId xmlns:p14="http://schemas.microsoft.com/office/powerpoint/2010/main" val="2476305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37718</TotalTime>
  <Words>1179</Words>
  <Application>Microsoft Office PowerPoint</Application>
  <PresentationFormat>‫הצגה על המסך (4:3)</PresentationFormat>
  <Paragraphs>235</Paragraphs>
  <Slides>10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3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2689</cp:revision>
  <dcterms:created xsi:type="dcterms:W3CDTF">2015-01-28T10:22:53Z</dcterms:created>
  <dcterms:modified xsi:type="dcterms:W3CDTF">2025-05-14T08:58:30Z</dcterms:modified>
</cp:coreProperties>
</file>