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894" r:id="rId2"/>
    <p:sldId id="872" r:id="rId3"/>
    <p:sldId id="889" r:id="rId4"/>
    <p:sldId id="895" r:id="rId5"/>
    <p:sldId id="896" r:id="rId6"/>
    <p:sldId id="897" r:id="rId7"/>
    <p:sldId id="898" r:id="rId8"/>
    <p:sldId id="899" r:id="rId9"/>
    <p:sldId id="900" r:id="rId10"/>
    <p:sldId id="429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785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374EF-EF7C-32E7-3062-5805225A3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F1E136D-8972-6A29-A337-8536C5BA0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7D4C1B9-A957-E5EF-CC7E-B7D6E7D09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B66C231-9054-C84E-CE94-A2409F985E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8495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02B5D-1BC2-508B-B8F6-526519BF1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2F1C729-5B51-4816-6E12-4E0756F5F0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93BB495E-E6D2-8468-8BE0-9861B81557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36AF22D-474D-EEA4-39CD-64984FF610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3251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30278-5F65-24F4-5ED4-854C78557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79829C0-7E5C-66E6-42C1-7DA735BAB3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ADAE57A-D1F1-77C8-6151-E05E9543E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2C9DAE5-48C6-6BC5-89C6-EA32377AEA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7821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740A0-EE03-2A39-2924-A6C0548C9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E26FEAB-187F-412B-2C5B-98E96F96B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4F20475-C494-988F-0CB6-2375ECDB3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66BFE04-AE51-293D-279F-8C21C6A901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4063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318BE-F890-178A-60A3-9805B5CC1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5FC84675-0F5C-52E3-44FE-25604C0C26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56CD8FC-4876-51BD-D1E7-1AB2DEB9B1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B0D14DF-14B2-183B-2A28-0868FC1D03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8475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239E1-3D01-F83D-5A2D-B91AB1060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A6D26D1-4F9C-9FFE-DC0B-2CB656847A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6F72230-D79B-3690-D20D-91C3680959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6386D73-0034-5CBB-96AA-0BD70BC5BF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6106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36910-6B3F-2D13-AA01-ECF57F2E9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902B781-C163-7B03-CF4A-6B462440A8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C8DBBB9A-A91E-E1BF-3BEF-2C1BEAAC0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53889D3-3BFC-66D3-67D9-E8591316F0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8021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97646-CD91-57EF-86DB-1B638D67B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A6064B2B-ABEA-4D37-8998-E085B6EFC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25B83BF-CCFE-B1F3-B490-2A09FE8FFD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BB042C9-2484-4A4E-9E2D-02441EAA9D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955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כ"ט/אייר/תשפ"ה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142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4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6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he-IL" sz="4000" b="1" dirty="0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מסכת תענית</a:t>
            </a:r>
          </a:p>
          <a:p>
            <a:pPr algn="ctr">
              <a:defRPr/>
            </a:pPr>
            <a:r>
              <a:rPr lang="he-IL" sz="4000" b="1" dirty="0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יב</a:t>
            </a:r>
            <a:endParaRPr lang="he-IL" sz="4000" b="1" dirty="0">
              <a:solidFill>
                <a:srgbClr val="C0504D">
                  <a:lumMod val="75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endParaRPr lang="he-IL" sz="2000" b="1" dirty="0">
              <a:solidFill>
                <a:srgbClr val="C0504D">
                  <a:lumMod val="75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דף יא ע"ב (שורה אחרונה)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יג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 ע"א (שורה 4)</a:t>
            </a:r>
          </a:p>
          <a:p>
            <a:pPr algn="ctr">
              <a:defRPr/>
            </a:pPr>
            <a:endParaRPr lang="he-IL" sz="2000" b="1" dirty="0">
              <a:solidFill>
                <a:srgbClr val="C0504D">
                  <a:lumMod val="75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  <a:latin typeface="Calibri"/>
                <a:cs typeface="Arial" panose="020B0604020202020204" pitchFamily="34" charset="0"/>
              </a:rPr>
              <a:t>מצגת עזר ללימוד הדף היומי</a:t>
            </a:r>
          </a:p>
          <a:p>
            <a:pPr algn="ctr">
              <a:defRPr/>
            </a:pPr>
            <a:endParaRPr lang="he-IL" sz="800" b="1" dirty="0">
              <a:solidFill>
                <a:srgbClr val="EEECE1">
                  <a:lumMod val="50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  <a:latin typeface="Calibri"/>
                <a:cs typeface="Arial" panose="020B0604020202020204" pitchFamily="34" charset="0"/>
              </a:rPr>
              <a:t>בעריכת: הראל שפירא</a:t>
            </a:r>
          </a:p>
          <a:p>
            <a:pPr algn="ctr">
              <a:defRPr/>
            </a:pPr>
            <a:endParaRPr lang="he-IL" sz="1400" b="1" dirty="0">
              <a:solidFill>
                <a:srgbClr val="EEECE1">
                  <a:lumMod val="50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endParaRPr lang="he-IL" sz="2400" b="1" dirty="0">
              <a:solidFill>
                <a:srgbClr val="EEECE1">
                  <a:lumMod val="50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  <a:latin typeface="Calibri"/>
                <a:cs typeface="Arial" panose="020B0604020202020204" pitchFamily="34" charset="0"/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latin typeface="Calibri"/>
                <a:cs typeface="Arial" panose="020B0604020202020204" pitchFamily="34" charset="0"/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 algn="ctr">
              <a:defRPr/>
            </a:pPr>
            <a:endParaRPr lang="he-IL" sz="3600" b="1" dirty="0">
              <a:solidFill>
                <a:srgbClr val="C0504D">
                  <a:lumMod val="75000"/>
                </a:srgbClr>
              </a:solidFill>
              <a:latin typeface="Calibri"/>
              <a:cs typeface="Arial" panose="020B0604020202020204" pitchFamily="34" charset="0"/>
            </a:endParaRPr>
          </a:p>
          <a:p>
            <a:pPr>
              <a:defRPr/>
            </a:pPr>
            <a:r>
              <a:rPr lang="he-IL" sz="1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ליצירת קשר: </a:t>
            </a:r>
          </a:p>
          <a:p>
            <a:pPr>
              <a:defRPr/>
            </a:pPr>
            <a:r>
              <a:rPr lang="he-IL" sz="1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טל': 054-4931075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he-IL" sz="1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דוא"ל: </a:t>
            </a:r>
            <a:r>
              <a:rPr lang="en-US" sz="1400" dirty="0">
                <a:solidFill>
                  <a:prstClr val="black"/>
                </a:solidFill>
                <a:latin typeface="Calibri"/>
              </a:rPr>
              <a:t>rlshapira@gmail.com</a:t>
            </a:r>
            <a:endParaRPr lang="he-IL" sz="14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970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יא ע"ב (שורה אחרונה)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יג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4)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יג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24440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6437D-E7FB-9BC1-1885-E2C30AF7B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F71CB759-B4EE-A205-A043-D2E437692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BD37A5-CEBB-6621-9082-80CC804330C5}"/>
              </a:ext>
            </a:extLst>
          </p:cNvPr>
          <p:cNvSpPr txBox="1"/>
          <p:nvPr/>
        </p:nvSpPr>
        <p:spPr>
          <a:xfrm>
            <a:off x="323528" y="748025"/>
            <a:ext cx="7848872" cy="59190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חסדא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דאמרת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'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מתענין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לשעות' - והוא שלא טעם כלום עד הערב.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א''ל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אביי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הא תענית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מעלייתא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היא! </a:t>
            </a:r>
          </a:p>
          <a:p>
            <a:pPr>
              <a:lnSpc>
                <a:spcPct val="120000"/>
              </a:lnSpc>
            </a:pPr>
            <a:endParaRPr lang="he-IL" sz="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צריכא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דאימלך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אימלוכי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ואמר רב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חסדא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כל תענית שלא שקעה עליו חמה - לאו שמיה תענית.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מיתיבי: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אנשי משמר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משלימין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התם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לצעורי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נפשיה </a:t>
            </a:r>
            <a:r>
              <a:rPr lang="he-IL" sz="16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בעלמא הוא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he-IL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תא שמע,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א"ר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אליעזר (בן) צדוק: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אני מבני בניו של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סנאב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בן בנימין, ופעם אחת חל ט' באב להיות בשבת,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ודחינוהו לאחר השבת והתענינו בו ולא השלמנוהו מפני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שיו''ט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שלנו הוא. </a:t>
            </a:r>
          </a:p>
          <a:p>
            <a:pPr>
              <a:lnSpc>
                <a:spcPct val="120000"/>
              </a:lnSpc>
            </a:pPr>
            <a:endParaRPr lang="he-IL" sz="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התם נמי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לצעורי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נפשיה בעלמא הוא.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תא שמע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רבי יוחנן: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אהא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בתענית עד שאבוא לביתי.</a:t>
            </a:r>
          </a:p>
          <a:p>
            <a:pPr>
              <a:lnSpc>
                <a:spcPct val="120000"/>
              </a:lnSpc>
            </a:pPr>
            <a:endParaRPr lang="he-IL" sz="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התם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לשמוטיה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נפשיה מבי נשיאה הוא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דעבד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71FE224C-C428-2E5E-C686-DE4F0F716F2E}"/>
              </a:ext>
            </a:extLst>
          </p:cNvPr>
          <p:cNvSpPr txBox="1"/>
          <p:nvPr/>
        </p:nvSpPr>
        <p:spPr>
          <a:xfrm>
            <a:off x="-324544" y="35330"/>
            <a:ext cx="32403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יא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9C7EE7DE-B111-286B-16EA-7A9C7E6CC5A8}"/>
              </a:ext>
            </a:extLst>
          </p:cNvPr>
          <p:cNvSpPr/>
          <p:nvPr/>
        </p:nvSpPr>
        <p:spPr>
          <a:xfrm>
            <a:off x="4572000" y="241908"/>
            <a:ext cx="3617984" cy="369332"/>
          </a:xfrm>
          <a:prstGeom prst="wedgeRoundRectCallout">
            <a:avLst>
              <a:gd name="adj1" fmla="val 56826"/>
              <a:gd name="adj2" fmla="val -5410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הלכתא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מתענין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לשעות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ומתפללין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תפלת תענית.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ADA5FB5D-41DF-7C96-9A5A-AD9E779442BF}"/>
              </a:ext>
            </a:extLst>
          </p:cNvPr>
          <p:cNvSpPr txBox="1"/>
          <p:nvPr/>
        </p:nvSpPr>
        <p:spPr>
          <a:xfrm>
            <a:off x="8244408" y="1134606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5DCA8B52-8492-A169-8A7A-BF0F75F61B9E}"/>
              </a:ext>
            </a:extLst>
          </p:cNvPr>
          <p:cNvSpPr txBox="1"/>
          <p:nvPr/>
        </p:nvSpPr>
        <p:spPr>
          <a:xfrm>
            <a:off x="8056002" y="762200"/>
            <a:ext cx="432048" cy="20236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dirty="0"/>
          </a:p>
          <a:p>
            <a:endParaRPr lang="he-IL" sz="4350" dirty="0"/>
          </a:p>
          <a:p>
            <a:endParaRPr lang="he-IL" sz="3200" dirty="0"/>
          </a:p>
          <a:p>
            <a:r>
              <a:rPr lang="he-IL" sz="1600" dirty="0"/>
              <a:t>●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1A27D3A-62F1-0ED3-6423-48B513F5213F}"/>
              </a:ext>
            </a:extLst>
          </p:cNvPr>
          <p:cNvSpPr txBox="1"/>
          <p:nvPr/>
        </p:nvSpPr>
        <p:spPr>
          <a:xfrm>
            <a:off x="7642695" y="3231716"/>
            <a:ext cx="432048" cy="27238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  <a:p>
            <a:endParaRPr lang="he-IL" sz="1100" dirty="0"/>
          </a:p>
          <a:p>
            <a:endParaRPr lang="he-IL" sz="14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r>
              <a:rPr lang="he-IL" sz="1100" dirty="0"/>
              <a:t>②</a:t>
            </a:r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35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r>
              <a:rPr lang="he-IL" sz="11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1793175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F2B80-7233-A04E-B69C-CFFFBC018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31B094-9321-609E-047C-04B94957F454}"/>
              </a:ext>
            </a:extLst>
          </p:cNvPr>
          <p:cNvSpPr txBox="1"/>
          <p:nvPr/>
        </p:nvSpPr>
        <p:spPr>
          <a:xfrm>
            <a:off x="439926" y="44624"/>
            <a:ext cx="8208912" cy="68608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שמואל: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כל תענית שלא קיבל עליו מבעוד יום - לאו שמיה תענית. </a:t>
            </a:r>
          </a:p>
          <a:p>
            <a:pPr>
              <a:lnSpc>
                <a:spcPct val="120000"/>
              </a:lnSpc>
            </a:pPr>
            <a:endParaRPr lang="he-IL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ואי יתיב מאי?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רבה בר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שילא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דמי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למפוחא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דמליא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זיקא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אימת מקביל ליה?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 אמר: במנחה, ושמואל אמר: בתפלת המנחה.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אמר רב יוסף: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כוותיה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דשמואל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מסתברא,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דכתיב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במגילת תענית: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להן כל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איניש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דייתי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עלוהי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מקדמת דנא ייסר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מאי לאו ייסר עצמו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בצלו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לא, יאסר עצמו.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פליגי בהא רבי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חייא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ורבי שמעון ברבי -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חד אמר ייסר, וחד אמר יאסר. </a:t>
            </a:r>
          </a:p>
          <a:p>
            <a:pPr>
              <a:lnSpc>
                <a:spcPct val="120000"/>
              </a:lnSpc>
            </a:pPr>
            <a:r>
              <a:rPr lang="he-IL" sz="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מ''ד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ייסר -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כדאמרינן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למאן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דאמר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יאסר - מאי היא?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דתניא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במגילת תענית: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כל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איניש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דייתי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עלוהי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מקדמת דנא - יאסר.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כיצד?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יחיד שקיבל עליו שני וחמישי (ושני) של כל השנה כולה ואירעו בם ימים טובים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הכתובין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במגילת תענית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- אם נדרו קודם לגזרתנו יבטיל נדרו את גזרתנו, ואם גזרתנו קודמת לנדרו תבטל גזרתנו את נדרו.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E0D36914-D89C-14B3-4C92-D5E722C9D696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3EA49052-A90A-8458-1D37-B1D7B14E3915}"/>
              </a:ext>
            </a:extLst>
          </p:cNvPr>
          <p:cNvSpPr txBox="1"/>
          <p:nvPr/>
        </p:nvSpPr>
        <p:spPr>
          <a:xfrm>
            <a:off x="8576830" y="848840"/>
            <a:ext cx="36004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sz="1700" dirty="0"/>
          </a:p>
          <a:p>
            <a:endParaRPr lang="he-IL" dirty="0"/>
          </a:p>
          <a:p>
            <a:r>
              <a:rPr lang="he-IL" dirty="0"/>
              <a:t>◦</a:t>
            </a:r>
          </a:p>
        </p:txBody>
      </p:sp>
    </p:spTree>
    <p:extLst>
      <p:ext uri="{BB962C8B-B14F-4D97-AF65-F5344CB8AC3E}">
        <p14:creationId xmlns:p14="http://schemas.microsoft.com/office/powerpoint/2010/main" val="39793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C0C48-8B59-7FEF-1F5F-BACDC4D94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206041-257C-A4D8-38FF-DC485F9B0F9F}"/>
              </a:ext>
            </a:extLst>
          </p:cNvPr>
          <p:cNvSpPr txBox="1"/>
          <p:nvPr/>
        </p:nvSpPr>
        <p:spPr>
          <a:xfrm>
            <a:off x="1187624" y="103973"/>
            <a:ext cx="7173182" cy="68054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עד מתי אוכל ושותה?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עד שיעלה עמוד השחר, דברי רבי.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אליעזר בר שמעון אומר: עד קרות הגבר.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F79646">
                  <a:lumMod val="50000"/>
                </a:srgbClr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לא שנו אלא שלא גמר סעודתו, אבל גמר סעודתו אינו אוכל.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איתיביה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רבא: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גמר ועמד - הרי זה אוכל.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התם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כשלא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סילק.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איכא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לא שנו אלא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כשלא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ישן, אבל ישן אינו אוכל.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איתיביה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ישן ועמד - הרי זה אוכל.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התם במתנמנם.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היכי דמי מתנמנם?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אמר רב אשי: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נים ולא נים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תיר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תיר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דקרו ליה ועני ולא ידע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אהדורי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סברא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וכי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מדכרי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ליה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מדכר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1F1CE88-15EF-21A6-3082-154F87142918}"/>
              </a:ext>
            </a:extLst>
          </p:cNvPr>
          <p:cNvSpPr txBox="1"/>
          <p:nvPr/>
        </p:nvSpPr>
        <p:spPr>
          <a:xfrm>
            <a:off x="-324544" y="35330"/>
            <a:ext cx="32403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5AB9B140-8612-BE06-19A8-6D1E5CCD8B53}"/>
              </a:ext>
            </a:extLst>
          </p:cNvPr>
          <p:cNvSpPr txBox="1"/>
          <p:nvPr/>
        </p:nvSpPr>
        <p:spPr>
          <a:xfrm>
            <a:off x="8141173" y="1538950"/>
            <a:ext cx="531674" cy="23391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sz="1700" dirty="0"/>
          </a:p>
          <a:p>
            <a:endParaRPr lang="he-IL" dirty="0"/>
          </a:p>
          <a:p>
            <a:endParaRPr lang="he-IL" sz="20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FBACAA47-3271-9256-73D9-D97CA1F45EDE}"/>
              </a:ext>
            </a:extLst>
          </p:cNvPr>
          <p:cNvSpPr txBox="1"/>
          <p:nvPr/>
        </p:nvSpPr>
        <p:spPr>
          <a:xfrm>
            <a:off x="8244408" y="6354290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249587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7B1B9-9AD5-925E-147D-FA02B54F0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382ED88-EE0D-94B6-96D5-44EE1EC69F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862488F-0FBE-2C8F-BD85-282097444914}"/>
              </a:ext>
            </a:extLst>
          </p:cNvPr>
          <p:cNvSpPr txBox="1"/>
          <p:nvPr/>
        </p:nvSpPr>
        <p:spPr>
          <a:xfrm>
            <a:off x="-80902" y="620688"/>
            <a:ext cx="8757358" cy="49033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כהנא אמר רב: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יחיד שקיבל עליו תענית - אסור בנעילת הסנדל,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חיישינן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שמא תענית צבור קיבל עליו.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היכי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ליעבד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רבה בר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שילא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הכי: למחר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אהא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לפניך בתענית יחיד. </a:t>
            </a:r>
          </a:p>
          <a:p>
            <a:pPr>
              <a:lnSpc>
                <a:spcPct val="120000"/>
              </a:lnSpc>
            </a:pPr>
            <a:endParaRPr lang="he-IL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אמרו ליה רבנן לרב ששת: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חזינן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רבנן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דמסיימי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מסנייהו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ואתו לבי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תעניתא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איקפד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ואמר להו: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מיכל נמי אכול.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ורבא מעיילי כי מסיימי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אפנתא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מרימר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ומר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זוטרא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מחלפי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דימינא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לשמאלא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ודשמאלא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לימינא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רבנן דבי רב אשי נפקי 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אורחייהו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סברי כי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שמואל: אין תענית צבור בבבל אלא תשעה באב בלבד.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88E25721-3C5F-CF50-5ACD-EB2655DE98A0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06E0229B-EA8C-70DE-50F6-FED11DEAD395}"/>
              </a:ext>
            </a:extLst>
          </p:cNvPr>
          <p:cNvSpPr txBox="1"/>
          <p:nvPr/>
        </p:nvSpPr>
        <p:spPr>
          <a:xfrm>
            <a:off x="8458464" y="621672"/>
            <a:ext cx="531674" cy="31547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900" dirty="0"/>
          </a:p>
          <a:p>
            <a:endParaRPr lang="he-IL" sz="1700" dirty="0"/>
          </a:p>
          <a:p>
            <a:endParaRPr lang="he-IL" dirty="0"/>
          </a:p>
          <a:p>
            <a:endParaRPr lang="he-IL" sz="20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6827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20570-CBE2-3A42-C0C8-5D3CE3C62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FA31620A-2AD6-B300-02CA-6554E9A2AB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1F2F9C-03E2-27F2-D827-E13FD3F1DC8D}"/>
              </a:ext>
            </a:extLst>
          </p:cNvPr>
          <p:cNvSpPr txBox="1"/>
          <p:nvPr/>
        </p:nvSpPr>
        <p:spPr>
          <a:xfrm>
            <a:off x="711186" y="259139"/>
            <a:ext cx="7821254" cy="62145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אדם תעניתו ופורע.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אמריתה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דשמואל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לי: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וכי נדר קבל עליה דלא סגי דלא משלם?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לצעורי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נפשיה קביל עליה, אי מצי - מצער נפשיה, אי לא מצי - לא מצער נפשיה.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איכא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אדם תעניתו ופורע.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אמריתה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דשמואל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לי: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פשיטא! לא יהא אלא נדר, נדר מי לא מצי בעי לשלומי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ומיזל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למחר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וליומא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אחרינא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?!</a:t>
            </a:r>
          </a:p>
          <a:p>
            <a:pPr>
              <a:lnSpc>
                <a:spcPct val="120000"/>
              </a:lnSpc>
            </a:pPr>
            <a:endParaRPr lang="he-IL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רב יהושע בריה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אידי איקלע לבי רב אסי, עבדו ליה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עגלא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תילתא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אמרו ליה: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ליטעום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מר מידי.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בתעניתא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יתיבנא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אמרו ליה: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ולוזיף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וליפרע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לא סבר מר להא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רב יהודה אמר רב: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אדם תעניתו ופורע?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להו: תענית חלום הוא, ואמר רבה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מחסיא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גוריא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רב: יפה תענית לחלום כאש לנעורת, (אמר)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ובו ביום, ואמר רב יוסף: ואפילו בשבת. מאי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תקנתיה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 ליתיב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תעניתא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לתעניתא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B894BA93-8E2F-55E5-9030-867B3521F432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1925131E-8471-78A4-3EFC-0435267832B2}"/>
              </a:ext>
            </a:extLst>
          </p:cNvPr>
          <p:cNvSpPr txBox="1"/>
          <p:nvPr/>
        </p:nvSpPr>
        <p:spPr>
          <a:xfrm>
            <a:off x="8315432" y="251770"/>
            <a:ext cx="531674" cy="44935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sz="1700" dirty="0"/>
          </a:p>
          <a:p>
            <a:endParaRPr lang="he-IL" sz="1500" dirty="0"/>
          </a:p>
          <a:p>
            <a:endParaRPr lang="he-IL" dirty="0"/>
          </a:p>
          <a:p>
            <a:endParaRPr lang="he-IL" sz="2000" dirty="0"/>
          </a:p>
          <a:p>
            <a:endParaRPr lang="he-IL" dirty="0"/>
          </a:p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5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40520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92841-3FA5-353B-1DEF-9DA8C0B96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57C1D05E-F623-C600-9CF4-AEC8D8E4C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A7DC192F-53DA-38C2-59A9-1300BB9D57B6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6" name="הסבר מלבני מעוגל 6">
            <a:extLst>
              <a:ext uri="{FF2B5EF4-FFF2-40B4-BE49-F238E27FC236}">
                <a16:creationId xmlns:a16="http://schemas.microsoft.com/office/drawing/2014/main" id="{197A50C7-2A44-1191-2A1C-29B5E0224FEA}"/>
              </a:ext>
            </a:extLst>
          </p:cNvPr>
          <p:cNvSpPr/>
          <p:nvPr/>
        </p:nvSpPr>
        <p:spPr>
          <a:xfrm>
            <a:off x="2267744" y="161022"/>
            <a:ext cx="6264696" cy="1872208"/>
          </a:xfrm>
          <a:prstGeom prst="wedgeRoundRectCallout">
            <a:avLst>
              <a:gd name="adj1" fmla="val 52955"/>
              <a:gd name="adj2" fmla="val -4209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chemeClr val="tx1"/>
                </a:solidFill>
              </a:rPr>
              <a:t>דף י עמוד 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הגיע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י''ז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במרחשון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ולא ירדו גשמים –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התחילו היחידים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ג' תעניות,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אוכלין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ושותין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משחשיכה,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ומותרין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במלאכה וברחיצה ובסיכה ובנעילת הסנדל ובתשמיש המטה.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הגיע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ר''ח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כסליו ולא ירדו גשמים –</a:t>
            </a:r>
          </a:p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ב''ד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b="1" dirty="0">
                <a:solidFill>
                  <a:srgbClr val="F79646">
                    <a:lumMod val="50000"/>
                  </a:srgbClr>
                </a:solidFill>
              </a:rPr>
              <a:t>שלש תעניות 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 הצבור,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אוכלין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ושותין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משחשיכה,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ומותרין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במלאכה וברחיצה ובסיכה ובנעילת הסנדל ובתשמיש המטה.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043FD17-D259-6587-CE8F-31F9983513D5}"/>
              </a:ext>
            </a:extLst>
          </p:cNvPr>
          <p:cNvSpPr txBox="1"/>
          <p:nvPr/>
        </p:nvSpPr>
        <p:spPr>
          <a:xfrm>
            <a:off x="899592" y="2079588"/>
            <a:ext cx="7533222" cy="46465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משנה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עברו אלו ולא נענו –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בית דין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50" b="1" dirty="0">
                <a:solidFill>
                  <a:srgbClr val="F79646">
                    <a:lumMod val="50000"/>
                  </a:srgbClr>
                </a:solidFill>
              </a:rPr>
              <a:t>ג' תעניות 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אחרות על הצבור -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אוכלין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ושותין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מבעוד יום,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ואסורין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במלאכה וברחיצה ובסיכה ובנעילת הסנדל ובתשמיש המטה,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ונועלין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את המרחצאות.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עברו אלו ולא נענו –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ב''ד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עליהן </a:t>
            </a:r>
            <a:r>
              <a:rPr lang="he-IL" sz="1550" b="1" dirty="0">
                <a:solidFill>
                  <a:srgbClr val="F79646">
                    <a:lumMod val="50000"/>
                  </a:srgbClr>
                </a:solidFill>
              </a:rPr>
              <a:t>עוד שבע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, שהן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י''ג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תעניות על הצבור -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הרי אלו יתרות על הראשונות,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שבאלו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ונועלין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את החנויות, בשני מטין עם חשיכה, ובחמישי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מותרין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מפני כבוד השבת.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עברו אלו ולא נענו –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ממעטין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במשא ומתן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בבנין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ובנטיעה באירוסין ובנישואין,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ובשאילת שלום בין אדם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לחבירו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כבני אדם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הנזופין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למקום.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היחידים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חוזרין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ומתענין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עד שיצא ניסן.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יצא ניסן וירדו גשמים - סימן קללה, שנא' "הֲלוֹא קְצִיר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חִטִּים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הַיּוֹם" וגו'.</a:t>
            </a:r>
          </a:p>
        </p:txBody>
      </p:sp>
      <p:sp>
        <p:nvSpPr>
          <p:cNvPr id="8" name="חץ: שמאלה 7">
            <a:extLst>
              <a:ext uri="{FF2B5EF4-FFF2-40B4-BE49-F238E27FC236}">
                <a16:creationId xmlns:a16="http://schemas.microsoft.com/office/drawing/2014/main" id="{F9E1DE67-5D0A-48EE-2DDA-E23F6D63606A}"/>
              </a:ext>
            </a:extLst>
          </p:cNvPr>
          <p:cNvSpPr/>
          <p:nvPr/>
        </p:nvSpPr>
        <p:spPr>
          <a:xfrm>
            <a:off x="395536" y="6381328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0091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B93A3-C7CB-BEB4-9EF6-461EA61BE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C06ACCEC-2EEB-9C49-697E-2CB87ACF06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9A88BD-7B3F-FDAC-7DBB-BB4B637D72DE}"/>
              </a:ext>
            </a:extLst>
          </p:cNvPr>
          <p:cNvSpPr txBox="1"/>
          <p:nvPr/>
        </p:nvSpPr>
        <p:spPr>
          <a:xfrm>
            <a:off x="638194" y="1844824"/>
            <a:ext cx="7821254" cy="48295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גמרא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בשלמא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בהו תענוג, רחיצה וסיכה ותשמיש המטה,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אבל מלאכה צער הוא!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רב ירמיה בר אבא: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קרא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קַדְּשׁוּ צוֹם קִרְאוּ עֲצָרָה אִסְפוּ זְקֵנִים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– כעצרת, מה עצרת אסור בעשיית מלאכה, אף תענית אסור בעשיית מלאכה.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 מה עצרת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מאורתא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אף תענית נמי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מאורתא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זירא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לדידי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מיפרשא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 מיניה דר' ירמיה בר אבא: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קרא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אִסְפוּ זְקֵנִים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דומיא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דאסיפת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זקנים, מה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אסיפת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זקנים ביום אף צום נמי ביום.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ואימא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מטיהרא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! </a:t>
            </a:r>
          </a:p>
          <a:p>
            <a:pPr>
              <a:lnSpc>
                <a:spcPct val="120000"/>
              </a:lnSpc>
            </a:pPr>
            <a:endParaRPr lang="he-IL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שישא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אידי: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מסייע ליה לרב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מצפרא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כינופיא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7A385CE-4803-694A-64D8-C26CC4D0ED2A}"/>
              </a:ext>
            </a:extLst>
          </p:cNvPr>
          <p:cNvSpPr txBox="1"/>
          <p:nvPr/>
        </p:nvSpPr>
        <p:spPr>
          <a:xfrm>
            <a:off x="-324544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32EA365D-0469-23BB-7A39-EACD2C6DFB76}"/>
              </a:ext>
            </a:extLst>
          </p:cNvPr>
          <p:cNvSpPr/>
          <p:nvPr/>
        </p:nvSpPr>
        <p:spPr>
          <a:xfrm>
            <a:off x="1907704" y="161022"/>
            <a:ext cx="6624736" cy="1467778"/>
          </a:xfrm>
          <a:prstGeom prst="wedgeRoundRectCallout">
            <a:avLst>
              <a:gd name="adj1" fmla="val 52955"/>
              <a:gd name="adj2" fmla="val -4209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chemeClr val="tx1"/>
                </a:solidFill>
              </a:rPr>
              <a:t>משנה: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עברו אלו ולא נענו –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בית דין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גוזרין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b="1" dirty="0">
                <a:solidFill>
                  <a:srgbClr val="F79646">
                    <a:lumMod val="50000"/>
                  </a:srgbClr>
                </a:solidFill>
              </a:rPr>
              <a:t>ג' תעניות 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אחרות על הצבור -</a:t>
            </a:r>
          </a:p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אוכלין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ושותין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מבעוד יום, </a:t>
            </a:r>
          </a:p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ואסורין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במלאכה וברחיצה ובסיכה ובנעילת הסנדל ובתשמיש המטה,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ונועלין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את המרחצאות...</a:t>
            </a:r>
          </a:p>
        </p:txBody>
      </p:sp>
    </p:spTree>
    <p:extLst>
      <p:ext uri="{BB962C8B-B14F-4D97-AF65-F5344CB8AC3E}">
        <p14:creationId xmlns:p14="http://schemas.microsoft.com/office/powerpoint/2010/main" val="1153895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F1C7A-C7D9-F057-9A63-3FA54D5D5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6A4937-EE32-1E45-4FBD-4B6AB3F63406}"/>
              </a:ext>
            </a:extLst>
          </p:cNvPr>
          <p:cNvSpPr txBox="1"/>
          <p:nvPr/>
        </p:nvSpPr>
        <p:spPr>
          <a:xfrm>
            <a:off x="-1000" y="1053320"/>
            <a:ext cx="8712968" cy="46079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היכי עבדי?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מצפרא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פלגא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דיומא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מעיינינן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במילי דמתא,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מכאן ואילך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ריבעא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דיומא קרינן בספרא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ואפטרתא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מכאן ואילך בעינן רחמי,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שנא': 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וַיָּקוּמוּ עַל עָמְדָם וַיִּקְרְאוּ בְּסֵפֶר תּוֹרַת ה'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אֱלֹהֵיהֶם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רְבִעִית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הַיּוֹם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וּרְבִעִית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מִתְוַדִּים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וּמִשְׁתַּחֲוִים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לַה'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אֱלֹהֵיהֶם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איפוך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אנא!</a:t>
            </a:r>
          </a:p>
          <a:p>
            <a:pPr>
              <a:lnSpc>
                <a:spcPct val="120000"/>
              </a:lnSpc>
            </a:pPr>
            <a:endParaRPr lang="he-IL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סלקא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דעתך, </a:t>
            </a:r>
          </a:p>
          <a:p>
            <a:pPr>
              <a:lnSpc>
                <a:spcPct val="120000"/>
              </a:lnSpc>
            </a:pP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דכתיב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וְאֵלַי יֵאָסְפוּ כֹּל חָרֵד בְּדִבְרֵי </a:t>
            </a:r>
            <a:r>
              <a:rPr lang="he-IL" sz="1600" b="0" i="0" dirty="0" err="1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אֱלֹהֵי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יִשְׂרָאֵל עַל מַעַל הַגּוֹלָה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 וגו',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וכתיב: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וּבְמִנְחַת הָעֶרֶב קַמְתִּי מִתַּעֲנִיתִי... וָאֶפְרְשָׂה כַפַּי אֶל ה'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</a:t>
            </a: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B512A1D4-4202-31C0-CC29-2FFEBBFE1D99}"/>
              </a:ext>
            </a:extLst>
          </p:cNvPr>
          <p:cNvSpPr txBox="1"/>
          <p:nvPr/>
        </p:nvSpPr>
        <p:spPr>
          <a:xfrm>
            <a:off x="-324544" y="35330"/>
            <a:ext cx="31683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יג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02A512B4-A65F-92BC-6DDA-A4A21B4A2333}"/>
              </a:ext>
            </a:extLst>
          </p:cNvPr>
          <p:cNvSpPr/>
          <p:nvPr/>
        </p:nvSpPr>
        <p:spPr>
          <a:xfrm>
            <a:off x="5148064" y="332656"/>
            <a:ext cx="3600400" cy="531674"/>
          </a:xfrm>
          <a:prstGeom prst="wedgeRoundRectCallout">
            <a:avLst>
              <a:gd name="adj1" fmla="val 55174"/>
              <a:gd name="adj2" fmla="val -4042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מסייע ליה לרב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מצפרא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כינופיא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he-IL" sz="14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הסבר מלבני מעוגל 6">
            <a:extLst>
              <a:ext uri="{FF2B5EF4-FFF2-40B4-BE49-F238E27FC236}">
                <a16:creationId xmlns:a16="http://schemas.microsoft.com/office/drawing/2014/main" id="{49E74076-0966-3468-DC9D-E489873C32B1}"/>
              </a:ext>
            </a:extLst>
          </p:cNvPr>
          <p:cNvSpPr/>
          <p:nvPr/>
        </p:nvSpPr>
        <p:spPr>
          <a:xfrm>
            <a:off x="179512" y="5805264"/>
            <a:ext cx="4248472" cy="747698"/>
          </a:xfrm>
          <a:prstGeom prst="wedgeRoundRectCallout">
            <a:avLst>
              <a:gd name="adj1" fmla="val 55174"/>
              <a:gd name="adj2" fmla="val -4042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עזרא ט/ד-ה:  וְאֵלַי יֵאָסְפוּ כֹּל חָרֵד בְּדִבְרֵי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אֱלֹהֵי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 יִשְׂרָאֵל עַל מַעַל הַגּוֹלָה וַאֲנִי יֹשֵׁב מְשׁוֹמֵם עַד לְמִנְחַת הָעָרֶב: וּבְמִנְחַת הָעֶרֶב קַמְתִּי מִתַּעֲנִיתִי וּבְקָרְעִי בִגְדִי וּמְעִילִי וָאֶכְרְעָה עַל בִּרְכַּי וָאֶפְרְשָׂה כַפַּי אֶל ה'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אֱלֹהָי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53D05780-6530-0090-31D7-849280D9608A}"/>
              </a:ext>
            </a:extLst>
          </p:cNvPr>
          <p:cNvSpPr txBox="1"/>
          <p:nvPr/>
        </p:nvSpPr>
        <p:spPr>
          <a:xfrm>
            <a:off x="8495944" y="4257180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</p:spTree>
    <p:extLst>
      <p:ext uri="{BB962C8B-B14F-4D97-AF65-F5344CB8AC3E}">
        <p14:creationId xmlns:p14="http://schemas.microsoft.com/office/powerpoint/2010/main" val="232129822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38236</TotalTime>
  <Words>1346</Words>
  <Application>Microsoft Office PowerPoint</Application>
  <PresentationFormat>‫הצגה על המסך (4:3)</PresentationFormat>
  <Paragraphs>281</Paragraphs>
  <Slides>10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2721</cp:revision>
  <dcterms:created xsi:type="dcterms:W3CDTF">2015-01-28T10:22:53Z</dcterms:created>
  <dcterms:modified xsi:type="dcterms:W3CDTF">2025-05-27T07:42:23Z</dcterms:modified>
</cp:coreProperties>
</file>