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76" r:id="rId2"/>
    <p:sldId id="553" r:id="rId3"/>
    <p:sldId id="565" r:id="rId4"/>
    <p:sldId id="576" r:id="rId5"/>
    <p:sldId id="570" r:id="rId6"/>
    <p:sldId id="577" r:id="rId7"/>
    <p:sldId id="578" r:id="rId8"/>
    <p:sldId id="579" r:id="rId9"/>
    <p:sldId id="429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2226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888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4243D-406F-B756-F00B-E2FD4E6D3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4F33840-1E52-8781-DC8E-9926EC55B3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7F1B41D-7F56-263C-D09E-B66490EAC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5AEF7BC-D13A-8D34-3B68-F7F96736A6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6626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67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30524-B14E-E63E-2F08-ABF806A9B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ED2EE14-C704-8777-76B8-CE6569C52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9B5FAF1-0DCF-08C9-0BF4-2E72BE4BB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BD7B7E5-2F61-58A5-4996-A32E3BC76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817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B1D7D-E72D-D4E2-F4D3-D89B94A9A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83242DE-AC7F-4599-BA0D-6A5B9A719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9CB4FB71-E9F8-03FF-DDE8-DB605FC58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87B9565-4561-23C3-DDAD-2EDA6F54A2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2815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4F8C0-FB73-C620-1D08-CEF244B98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4236614-AE6D-D1BE-A59F-F38921767B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0D8C49B-AF65-7A6A-1C91-BD12E1F717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 err="1"/>
              <a:t>תוס</a:t>
            </a:r>
            <a:r>
              <a:rPr lang="he-IL" b="1" dirty="0"/>
              <a:t>' סנהדרין </a:t>
            </a:r>
            <a:r>
              <a:rPr lang="he-IL" b="1" dirty="0" err="1"/>
              <a:t>כב</a:t>
            </a:r>
            <a:r>
              <a:rPr lang="he-IL" b="1" dirty="0"/>
              <a:t> ע"ב: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אלא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גמרא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גמירי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לה ואתא יחזקאל ואסמכה אקרא. וקשה הרי רב אשי עצמו סותר דבריו ומיישב הך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הקישא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דיחזקאל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שסותר דבריו הראשונים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דאמר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רב אשי לעיל פרועי ראש דלא מחלי עבודה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וי''ל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ממה שרב אשי אמר גמרא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גמירי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ואתא יחזקאל ואסמכה אקרא מתרצי שתי הקושיות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דעד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דאתי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יחזקאל מאן אמרה ומתרצה קושיא דלעיל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דכיון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דגמרא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היא מצינו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למימר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הכי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גמירי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הלכתא למיתה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ואחולי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עבודה לא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גמירי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ויחזקאל אסמכה אקרא מענין ההלכה אסמכה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וא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''כ לא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אסמכינן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לעשות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ההקישא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רק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לענין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מיתה אבל לעיל דלא ידע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דגמיר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הלכה סבר הוא לעשות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הקישא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מפרועי ראש לשתויי יין מכל וכל דאין היקש למחצה:</a:t>
            </a: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46DB18C-37E3-7413-AFFD-CE07824957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9723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כ"ט/סיון/תשפ"ה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217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יז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טז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(2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(15 שורות מלמטה)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10167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9362" y="3470702"/>
            <a:ext cx="7871720" cy="17238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ר' יהודה אומר לא היה צריך לומר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זכרונות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אדא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דמן יפו: </a:t>
            </a:r>
          </a:p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טעמא דר' יהודה? </a:t>
            </a:r>
          </a:p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לפי שאין אומרים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זכרונות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ושופרות אלא בראש השנה וביובלות ובשעת מלחמה.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305430" y="35330"/>
            <a:ext cx="32123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טז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CB907D69-C697-4C47-91F7-E9F565DFD26C}"/>
              </a:ext>
            </a:extLst>
          </p:cNvPr>
          <p:cNvSpPr/>
          <p:nvPr/>
        </p:nvSpPr>
        <p:spPr>
          <a:xfrm>
            <a:off x="323528" y="666384"/>
            <a:ext cx="8424936" cy="2330568"/>
          </a:xfrm>
          <a:prstGeom prst="wedgeRoundRectCallout">
            <a:avLst>
              <a:gd name="adj1" fmla="val 52772"/>
              <a:gd name="adj2" fmla="val -4901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טו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ואומר לפניהן עשרים וארבעה ברכות -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י"ח שבכל יום,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ומוסיף עליהן עוד שש, ואלו הן: 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זכרונות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, ושופרות, אל ה' בצרתה לי קראתי ויענני, אשא עיני אל ההרים וגו', ממעמקים קראתיך ה', תפלה לעני כי יעטוף.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ר' יהודה אומר: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לא היה צריך לומר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זכרונות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ושופרות,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אלא אומר תחתיהן: "רָעָב כִּי יִהְיֶה בָאָרֶץ דֶּבֶר כִּי יִהְיֶה", "אֲשֶׁר הָיָה דְבַר ה' אֶל יִרְמְיָהוּ עַל דִּבְרֵי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הַבַּצָּרוֹת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".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9B239FC7-995D-44F4-037C-CB11A149FAFD}"/>
              </a:ext>
            </a:extLst>
          </p:cNvPr>
          <p:cNvSpPr txBox="1"/>
          <p:nvPr/>
        </p:nvSpPr>
        <p:spPr>
          <a:xfrm>
            <a:off x="8584783" y="4896374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31764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72958" y="4115085"/>
            <a:ext cx="7702978" cy="24473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על הראשונה הוא אומר מי שענה את אברהם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יש מחליפין צעקה לאליהו ותפלה לשמואל.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בשלמא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גבי שמואל כתיב ביה תפלה וכתיב ביה צעקה,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אלא גבי אליהו תפלה כתיב צעקה לא כתיב!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עֲנֵנִי ה' עֲנֵנִי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לשון צעקה היא.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296551" y="35330"/>
            <a:ext cx="116950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37CB42B8-AD7B-15A3-EE47-7776B746C66F}"/>
              </a:ext>
            </a:extLst>
          </p:cNvPr>
          <p:cNvSpPr/>
          <p:nvPr/>
        </p:nvSpPr>
        <p:spPr>
          <a:xfrm>
            <a:off x="1061364" y="97892"/>
            <a:ext cx="7702978" cy="3856613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משנה טו ע"א: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ואומר חותמיהן -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הראשונה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אברהם בהר המוריה הוא יענה אתכם וישמע בקול צעקתכם היום הזה ברוך אתה ה' גואל ישראל.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השניה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אבותינו על ים סוף הוא יענה אתכם וישמע קול צעקתכם היום הזה ברוך אתה ה' זוכר הנשכחות.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השלישית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יהושע בגלגל הוא יענה אתכם וישמע בקול צעקתכם היום הזה ברוך אתה ה' שומע תרועה.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הרביעית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</a:t>
            </a:r>
            <a:r>
              <a:rPr lang="he-IL" sz="1200" b="1" dirty="0">
                <a:solidFill>
                  <a:srgbClr val="00B050"/>
                </a:solidFill>
              </a:rPr>
              <a:t>שמואל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במצפה הוא יענה אתכם וישמע בקול צעקתכם היום הזה ברוך אתה ה' שומע </a:t>
            </a:r>
            <a:r>
              <a:rPr lang="he-IL" sz="1200" b="1" dirty="0">
                <a:solidFill>
                  <a:srgbClr val="00B050"/>
                </a:solidFill>
              </a:rPr>
              <a:t>צעקה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החמישית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</a:t>
            </a:r>
            <a:r>
              <a:rPr lang="he-IL" sz="1200" b="1" dirty="0">
                <a:solidFill>
                  <a:srgbClr val="00B050"/>
                </a:solidFill>
              </a:rPr>
              <a:t>אליהו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בהר הכרמל הוא יענה אתכם וישמע בקול צעקתכם היום הזה ברוך אתה ה' שומע </a:t>
            </a:r>
            <a:r>
              <a:rPr lang="he-IL" sz="1200" b="1" dirty="0">
                <a:solidFill>
                  <a:srgbClr val="00B050"/>
                </a:solidFill>
              </a:rPr>
              <a:t>תפלה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יונה ממעי הדגה הוא יענה אתכם וישמע בקול צעקתכם היום הזה ברוך אתה ה' העונה בעת צרה.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השביעית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דוד ואת שלמה בנו בירושלים הוא יענה אתכם וישמע בקול צעקתכם היום הזה ברוך אתה ה' המרחם על הארץ. </a:t>
            </a:r>
          </a:p>
        </p:txBody>
      </p:sp>
    </p:spTree>
    <p:extLst>
      <p:ext uri="{BB962C8B-B14F-4D97-AF65-F5344CB8AC3E}">
        <p14:creationId xmlns:p14="http://schemas.microsoft.com/office/powerpoint/2010/main" val="4121021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6A2BE-873B-7899-CB7D-B08C5C733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1316377-1C2D-EC6E-B051-2F72AC5E01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2EF6CB-1F97-A891-2CA8-D6C45197E093}"/>
              </a:ext>
            </a:extLst>
          </p:cNvPr>
          <p:cNvSpPr txBox="1"/>
          <p:nvPr/>
        </p:nvSpPr>
        <p:spPr>
          <a:xfrm>
            <a:off x="872958" y="4115085"/>
            <a:ext cx="7702978" cy="22811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על הששית הוא אומר מי שענה את יונה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 על השביעית הוא אומר מי שענה את דוד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sz="1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מכדי יונה בתר דוד ושלמה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מאי טעמא מקדים ליה ברישא?</a:t>
            </a:r>
          </a:p>
          <a:p>
            <a:pPr>
              <a:lnSpc>
                <a:spcPct val="120000"/>
              </a:lnSpc>
            </a:pPr>
            <a:endParaRPr lang="he-IL" sz="1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משום דבעי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למיחתם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'מרחם על הארץ'. </a:t>
            </a:r>
          </a:p>
          <a:p>
            <a:pPr>
              <a:lnSpc>
                <a:spcPct val="120000"/>
              </a:lnSpc>
            </a:pP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משום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סומכוס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אמרו: ברוך משפיל הרמים.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CC750B5-08C2-6DEF-C2F0-F2ECE4D3D55C}"/>
              </a:ext>
            </a:extLst>
          </p:cNvPr>
          <p:cNvSpPr txBox="1"/>
          <p:nvPr/>
        </p:nvSpPr>
        <p:spPr>
          <a:xfrm>
            <a:off x="-296551" y="35330"/>
            <a:ext cx="116950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43F79F42-D24E-A69A-E576-2D763D76B0ED}"/>
              </a:ext>
            </a:extLst>
          </p:cNvPr>
          <p:cNvSpPr/>
          <p:nvPr/>
        </p:nvSpPr>
        <p:spPr>
          <a:xfrm>
            <a:off x="971600" y="97892"/>
            <a:ext cx="7792742" cy="3856613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משנה טו ע"א: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ואומר חותמיהן -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הראשונה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אברהם בהר המוריה הוא יענה אתכם וישמע בקול צעקתכם היום הזה ברוך אתה ה' גואל ישראל.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השניה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אבותינו על ים סוף הוא יענה אתכם וישמע קול צעקתכם היום הזה ברוך אתה ה' זוכר הנשכחות.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השלישית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יהושע בגלגל הוא יענה אתכם וישמע בקול צעקתכם היום הזה ברוך אתה ה' שומע תרועה.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הרביעית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שמואל במצפה הוא יענה אתכם וישמע בקול צעקתכם היום הזה ברוך אתה ה' שומע צעקה.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החמישית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אליהו בהר הכרמל הוא יענה אתכם וישמע בקול צעקתכם היום הזה ברוך אתה ה' שומע תפלה.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הששית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</a:t>
            </a:r>
            <a:r>
              <a:rPr lang="he-IL" sz="1200" b="1" dirty="0">
                <a:solidFill>
                  <a:srgbClr val="00B050"/>
                </a:solidFill>
              </a:rPr>
              <a:t>יונה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ממעי הדגה הוא יענה אתכם וישמע בקול צעקתכם היום הזה ברוך אתה ה' העונה בעת צרה.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על השביעית הוא אומר: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מי שענה את </a:t>
            </a:r>
            <a:r>
              <a:rPr lang="he-IL" sz="1200" b="1" dirty="0">
                <a:solidFill>
                  <a:srgbClr val="00B050"/>
                </a:solidFill>
              </a:rPr>
              <a:t>דוד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ואת </a:t>
            </a:r>
            <a:r>
              <a:rPr lang="he-IL" sz="1200" b="1" dirty="0">
                <a:solidFill>
                  <a:srgbClr val="00B050"/>
                </a:solidFill>
              </a:rPr>
              <a:t>שלמה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בנו בירושלים הוא יענה אתכם וישמע בקול צעקתכם היום הזה ברוך אתה ה' המרחם על הארץ.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F174423-A75A-126F-27A1-A0B45B75E0ED}"/>
              </a:ext>
            </a:extLst>
          </p:cNvPr>
          <p:cNvSpPr txBox="1"/>
          <p:nvPr/>
        </p:nvSpPr>
        <p:spPr>
          <a:xfrm>
            <a:off x="8487156" y="4591977"/>
            <a:ext cx="38855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○</a:t>
            </a:r>
          </a:p>
          <a:p>
            <a:endParaRPr lang="he-IL" sz="1600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367666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225902" y="1852718"/>
            <a:ext cx="9073008" cy="44971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שלש תעניות הראשונות אנשי משמר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מתענין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משלימין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מפני מה אמרו 'אנשי משמר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לשתות יין בלילות אבל לא בימים'?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שמא תכבד העבודה על אנשי בית אב ויבואו ויסייעו להם.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מפני מה אמרו 'אנשי בית אב לא ביום ולא בלילה'?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מפני שהן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עסוקין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תמיד בעבודה.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מכאן אמרו: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כל כהן שמכיר משמרתו ומשמרת בית אב שלו ויודע שבתי אבותיו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קבועין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שם - אסור לשתות יין כל אותו היום,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במכיר משמרתו ואין מכיר משמרת בית אב שלו ויודע שבתי אבותיו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קבועין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שם - אסור לשתות יין כל אותה שבת,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אינו מכיר משמרתו ומשמרת בית אב שלו ויודע שבתי אבותיו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קבועין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שם - אסור לשתות יין כל השנה.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אומר: אומר אני אסור לשתות יין לעולם אבל מה אעשה שתקנתו קלקלתו.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כמאן שתו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האידנא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כהני חמרא? כרבי.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38767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78F40121-A64C-4E82-AA6A-6323AC0A5FEE}"/>
              </a:ext>
            </a:extLst>
          </p:cNvPr>
          <p:cNvSpPr/>
          <p:nvPr/>
        </p:nvSpPr>
        <p:spPr>
          <a:xfrm>
            <a:off x="3707904" y="260648"/>
            <a:ext cx="5086858" cy="1414128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טו ע"ב: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 תעניות הראשונות - אנשי משמר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משלימין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...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אנשי משמר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לשתות יין בלילות אבל לא בימים,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ואנשי בית אב - לא ביום ולא בלילה.</a:t>
            </a:r>
          </a:p>
        </p:txBody>
      </p:sp>
    </p:spTree>
    <p:extLst>
      <p:ext uri="{BB962C8B-B14F-4D97-AF65-F5344CB8AC3E}">
        <p14:creationId xmlns:p14="http://schemas.microsoft.com/office/powerpoint/2010/main" val="3738497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1B53-C116-F29B-1529-A60551FFB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D7DD6FE-F207-1B73-1FC1-C2E707D3F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CEACF4-C83C-5306-CB8E-A2F666667174}"/>
              </a:ext>
            </a:extLst>
          </p:cNvPr>
          <p:cNvSpPr txBox="1"/>
          <p:nvPr/>
        </p:nvSpPr>
        <p:spPr>
          <a:xfrm>
            <a:off x="-252536" y="1052736"/>
            <a:ext cx="9073008" cy="55875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אנשי משמר ואנשי מעמד אסורים לספר ולכבס, ובחמישי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מותרין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מפני כבוד השבת: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טעמא?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רבה בר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חנה אמר ר' יוחנן: כדי שלא יכנסו למשמרתם כשהן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מנוולין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ת''ר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מלך מסתפר בכל יום,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כהן גדול מערב שבת לערב שבת,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כהן הדיוט אחת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לשלשים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יום.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מלך מסתפר בכל יום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מ''ט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רבי אבא בר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זבדא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אמר קרא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מֶלֶךְ </a:t>
            </a:r>
            <a:r>
              <a:rPr lang="he-IL" sz="155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בְּיָפְיו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ֹ תֶּחֱזֶינָה עֵינֶיךָ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כהן גדול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מע''ש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לערב שבת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מ''ט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 שמואל בר יצחק: הואיל ומשמרות מתחדשות. </a:t>
            </a:r>
          </a:p>
          <a:p>
            <a:pPr>
              <a:lnSpc>
                <a:spcPct val="120000"/>
              </a:lnSpc>
            </a:pPr>
            <a:endParaRPr lang="he-IL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כהן הדיוט אחת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לשלשים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יום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מנלן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אתיא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פרע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פרע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מנזיר –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כתיב הכא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וְרֹאשָׁם לֹא יְגַלֵּחוּ </a:t>
            </a:r>
            <a:r>
              <a:rPr lang="he-IL" sz="1550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וּפֶרַע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לֹא יְשַׁלֵּחוּ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 וכתיב התם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קָדֹשׁ יִהְיֶה גַּדֵּל </a:t>
            </a:r>
            <a:r>
              <a:rPr lang="he-IL" sz="1550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פֶּרַע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שְׂעַר רֹאשׁוֹ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מה להלן שלשים אף כאן שלשים.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ונזיר גופיה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מנלן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אמר רב מתנה: סתם נזירות שלשים יום,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מנלן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אמר קרא "יִהְיֶה"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בגימטריא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תלתין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הוי.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272A0A5-B5F8-F36D-A747-E3578E95BA82}"/>
              </a:ext>
            </a:extLst>
          </p:cNvPr>
          <p:cNvSpPr txBox="1"/>
          <p:nvPr/>
        </p:nvSpPr>
        <p:spPr>
          <a:xfrm>
            <a:off x="-38767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85522F0E-412B-8BFC-B0E0-B598F2556AFE}"/>
              </a:ext>
            </a:extLst>
          </p:cNvPr>
          <p:cNvSpPr/>
          <p:nvPr/>
        </p:nvSpPr>
        <p:spPr>
          <a:xfrm>
            <a:off x="2123728" y="162006"/>
            <a:ext cx="6696744" cy="720080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50" dirty="0">
                <a:solidFill>
                  <a:prstClr val="black"/>
                </a:solidFill>
              </a:rPr>
              <a:t>משנה טו ע"ב:</a:t>
            </a: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אנשי משמר ואנשי מעמד -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מלספר ומלכבס, ובחמישי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מפני כבוד השבת.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ECEDC3C-B98E-D9D0-BB50-E65C82C6A1A6}"/>
              </a:ext>
            </a:extLst>
          </p:cNvPr>
          <p:cNvSpPr txBox="1"/>
          <p:nvPr/>
        </p:nvSpPr>
        <p:spPr>
          <a:xfrm>
            <a:off x="8674578" y="1043858"/>
            <a:ext cx="388552" cy="17235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○</a:t>
            </a:r>
          </a:p>
          <a:p>
            <a:endParaRPr lang="he-IL" sz="1600" dirty="0"/>
          </a:p>
          <a:p>
            <a:endParaRPr lang="he-IL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132462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926AB-082C-D226-5800-26E5C54ED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A51F1FD-CAF6-7E3F-740A-612FFE7C91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AD5B82-EE99-34D7-DD47-D2E4E5ED2787}"/>
              </a:ext>
            </a:extLst>
          </p:cNvPr>
          <p:cNvSpPr txBox="1"/>
          <p:nvPr/>
        </p:nvSpPr>
        <p:spPr>
          <a:xfrm>
            <a:off x="467544" y="1150748"/>
            <a:ext cx="8172416" cy="55514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א''ל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רב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לאביי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ודילמא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ה''ק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רחמנא לא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לירבו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כלל!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כתב 'לא 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ישלחו פרע' -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כדקאמרת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השתא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'ופרע לא ישלחו' - פרע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ליהוי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, שלוחי הוא דלא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לישלחו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אי הכי אפילו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האידנא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נמי!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דומיא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דשתויי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יין, מה שתויי יין בזמן ביאה הוא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דאסור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שלא בזמן ביאה שרי, אף הכא נמי.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והתניא: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רבי אומר: אומר אני כהנים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לשתות יין לעולם אבל מה אעשה שתקנתו קלקלתו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, ואמר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: כמאן שתו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האידנא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כהני חמרא כרבי - מכלל דרבנן אסרי!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מ''ט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מהרה יבנה בית המקדש ובעינן כהן הראוי לעבודה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וליכא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, הכא אפשר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דמספר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ועייל.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אי הכי שתוי יין נמי אפשר דגני פורתא ועייל,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כדרמי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בר אבא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רמי בר אבא: דרך מיל ושינה כל שהוא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מפיגין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את היין!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לאו מי איתמר עלה אמר רב נחמן אמר רבה בר אבוה: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לא שנו אלא כששתה שיעור רביעית, אבל שתה יותר מרביעית כל שכן שדרך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מטרידתו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ושינה משכרתו.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רב אשי אמר: שתויי יין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דמחלי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עבודה גזרו בהו רבנן, פרועי ראש דלא מחלי עבודה לא גזרו בהו רבנן.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8429920-0C4D-FB2B-31A5-446020F2A0B9}"/>
              </a:ext>
            </a:extLst>
          </p:cNvPr>
          <p:cNvSpPr txBox="1"/>
          <p:nvPr/>
        </p:nvSpPr>
        <p:spPr>
          <a:xfrm>
            <a:off x="-387674" y="35330"/>
            <a:ext cx="31594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B1B515F2-7DF3-7B5F-6F9C-CE9703E5B38F}"/>
              </a:ext>
            </a:extLst>
          </p:cNvPr>
          <p:cNvSpPr/>
          <p:nvPr/>
        </p:nvSpPr>
        <p:spPr>
          <a:xfrm>
            <a:off x="3222302" y="162006"/>
            <a:ext cx="5454153" cy="890730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כהן הדיוט אחת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לשלשים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יום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מנלן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אתיא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פרע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פרע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מנזיר – כתיב הכא "</a:t>
            </a:r>
            <a:r>
              <a:rPr lang="he-IL" sz="1400" dirty="0">
                <a:solidFill>
                  <a:srgbClr val="002060"/>
                </a:solidFill>
                <a:latin typeface="Arial" panose="020B0604020202020204" pitchFamily="34" charset="0"/>
              </a:rPr>
              <a:t>וְרֹאשָׁם לֹא יְגַלֵּחוּ </a:t>
            </a:r>
            <a:r>
              <a:rPr lang="he-IL" sz="1400" b="1" dirty="0">
                <a:solidFill>
                  <a:srgbClr val="002060"/>
                </a:solidFill>
                <a:latin typeface="Arial" panose="020B0604020202020204" pitchFamily="34" charset="0"/>
              </a:rPr>
              <a:t>וּפֶרַע</a:t>
            </a:r>
            <a:r>
              <a:rPr lang="he-IL" sz="1400" dirty="0">
                <a:solidFill>
                  <a:srgbClr val="002060"/>
                </a:solidFill>
                <a:latin typeface="Arial" panose="020B0604020202020204" pitchFamily="34" charset="0"/>
              </a:rPr>
              <a:t> לֹא יְשַׁלֵּחוּ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", וכתיב התם "</a:t>
            </a:r>
            <a:r>
              <a:rPr lang="he-IL" sz="1400" dirty="0">
                <a:solidFill>
                  <a:srgbClr val="002060"/>
                </a:solidFill>
                <a:latin typeface="Arial" panose="020B0604020202020204" pitchFamily="34" charset="0"/>
              </a:rPr>
              <a:t>קָדֹשׁ יִהְיֶה גַּדֵּל </a:t>
            </a:r>
            <a:r>
              <a:rPr lang="he-IL" sz="1400" b="1" dirty="0">
                <a:solidFill>
                  <a:srgbClr val="002060"/>
                </a:solidFill>
                <a:latin typeface="Arial" panose="020B0604020202020204" pitchFamily="34" charset="0"/>
              </a:rPr>
              <a:t>פֶּרַע</a:t>
            </a:r>
            <a:r>
              <a:rPr lang="he-IL" sz="1400" dirty="0">
                <a:solidFill>
                  <a:srgbClr val="002060"/>
                </a:solidFill>
                <a:latin typeface="Arial" panose="020B0604020202020204" pitchFamily="34" charset="0"/>
              </a:rPr>
              <a:t> שְׂעַר רֹאשׁוֹ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", מה להלן שלשים אף כאן שלשים.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3324027B-2D1F-67B0-18CE-09AA30BEFCE4}"/>
              </a:ext>
            </a:extLst>
          </p:cNvPr>
          <p:cNvSpPr txBox="1"/>
          <p:nvPr/>
        </p:nvSpPr>
        <p:spPr>
          <a:xfrm>
            <a:off x="8657716" y="4509120"/>
            <a:ext cx="252520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1200" dirty="0"/>
          </a:p>
          <a:p>
            <a:endParaRPr lang="he-IL" sz="2300" dirty="0"/>
          </a:p>
          <a:p>
            <a:endParaRPr lang="he-IL" sz="2400" dirty="0"/>
          </a:p>
          <a:p>
            <a:endParaRPr lang="he-IL" sz="2400" dirty="0"/>
          </a:p>
          <a:p>
            <a:endParaRPr lang="he-IL" sz="2750" dirty="0"/>
          </a:p>
          <a:p>
            <a:r>
              <a:rPr lang="he-IL" sz="1200" dirty="0"/>
              <a:t>②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159BC5CD-C156-E204-756F-5ADF2EA86528}"/>
              </a:ext>
            </a:extLst>
          </p:cNvPr>
          <p:cNvSpPr txBox="1"/>
          <p:nvPr/>
        </p:nvSpPr>
        <p:spPr>
          <a:xfrm>
            <a:off x="8584783" y="411316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4D0FF2E-1287-C655-5804-4965AF3566A8}"/>
              </a:ext>
            </a:extLst>
          </p:cNvPr>
          <p:cNvSpPr txBox="1"/>
          <p:nvPr/>
        </p:nvSpPr>
        <p:spPr>
          <a:xfrm>
            <a:off x="8676455" y="1153346"/>
            <a:ext cx="288033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▪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300" dirty="0"/>
          </a:p>
          <a:p>
            <a:endParaRPr lang="he-IL" dirty="0"/>
          </a:p>
          <a:p>
            <a:r>
              <a:rPr lang="he-IL" dirty="0"/>
              <a:t>▪</a:t>
            </a:r>
          </a:p>
        </p:txBody>
      </p:sp>
    </p:spTree>
    <p:extLst>
      <p:ext uri="{BB962C8B-B14F-4D97-AF65-F5344CB8AC3E}">
        <p14:creationId xmlns:p14="http://schemas.microsoft.com/office/powerpoint/2010/main" val="995428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6728-8E55-5040-C235-C694B08F4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BC768B4D-D26D-4596-C583-38BF52421F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40D127-26E1-1F18-B865-4F228AE7085C}"/>
              </a:ext>
            </a:extLst>
          </p:cNvPr>
          <p:cNvSpPr txBox="1"/>
          <p:nvPr/>
        </p:nvSpPr>
        <p:spPr>
          <a:xfrm>
            <a:off x="611560" y="836712"/>
            <a:ext cx="8082652" cy="58922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מיתיבי: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ואלו שהן במיתה: שתויי יין ופרועי ראש.</a:t>
            </a: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בשלמא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שתויי יין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בהדיא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כתיב בהו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יַיִן וְשֵׁכָר אַל </a:t>
            </a:r>
            <a:r>
              <a:rPr lang="he-IL" sz="155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תֵּשְׁת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ְּ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אלא פרועי ראש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מנלן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דכתיב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וְרֹאשָׁם לֹא יְגַלֵּחוּ וּפֶרַע לֹא יְשַׁלֵּחוּ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וכתיב בתריה: "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וְיַיִן לֹא יִשְׁתּוּ כָּל כֹּהֵן בְּבוֹאָם אֶל הֶחָצֵר הַפְּנִימִית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ואיתקוש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פרועי ראש לשתויי יין מה שתויי יין במיתה אף פרועי ראש במיתה,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ומינה: אי מה שתויי יין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דמחלי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עבודה אף פרועי ראש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דמחלי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עבודה!</a:t>
            </a:r>
          </a:p>
          <a:p>
            <a:pPr>
              <a:lnSpc>
                <a:spcPct val="120000"/>
              </a:lnSpc>
            </a:pPr>
            <a:endParaRPr lang="he-IL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(לא, כי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איתקוש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למיתה הוא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דאיתקוש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אבל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לאחולי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עבודה לא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איתקוש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  <a:r>
              <a:rPr lang="he-IL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[</a:t>
            </a:r>
            <a:r>
              <a:rPr lang="he-IL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גירסת</a:t>
            </a:r>
            <a:r>
              <a:rPr lang="he-IL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מהרש"א</a:t>
            </a:r>
            <a:r>
              <a:rPr lang="he-IL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ורש"ש</a:t>
            </a:r>
            <a:r>
              <a:rPr lang="he-IL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וכך בסנהדרין: </a:t>
            </a:r>
            <a:r>
              <a:rPr lang="he-IL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א''ל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רבינא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לרב אשי: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 מקמי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יחזקאל מאן אמרה?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א''ל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וליטעמיך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רב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חסדא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דבר זה מתורת משה לא למדנו ומדברי קבלה למדנו "כ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ָּל בֶּן </a:t>
            </a:r>
            <a:r>
              <a:rPr lang="he-IL" sz="155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נֵכָר</a:t>
            </a:r>
            <a:r>
              <a:rPr lang="he-IL" sz="155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עֶרֶל לֵב וְעֶרֶל בָּשָׂר לֹא יָבוֹא אֶל מִקְדָּשִׁי 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(לשרתני)", הא מקמי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יחזקאל מאן אמרה?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אלא גמרא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 ואתא יחזקאל ואסמכה אקרא, 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הכא נמי גמרא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 ואתא יחזקאל ואסמכה אקרא,</a:t>
            </a:r>
          </a:p>
          <a:p>
            <a:pPr>
              <a:lnSpc>
                <a:spcPct val="120000"/>
              </a:lnSpc>
            </a:pP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(כי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הלכה למיתה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לאחולי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עבודה לא </a:t>
            </a:r>
            <a:r>
              <a:rPr lang="he-IL" sz="155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גמירי</a:t>
            </a:r>
            <a:r>
              <a:rPr lang="he-IL" sz="15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60791E34-F037-EEB9-B62F-467C825E471A}"/>
              </a:ext>
            </a:extLst>
          </p:cNvPr>
          <p:cNvSpPr txBox="1"/>
          <p:nvPr/>
        </p:nvSpPr>
        <p:spPr>
          <a:xfrm>
            <a:off x="-38767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80CDBCB2-3F7C-1FD8-E253-A3E42EE9A67F}"/>
              </a:ext>
            </a:extLst>
          </p:cNvPr>
          <p:cNvSpPr/>
          <p:nvPr/>
        </p:nvSpPr>
        <p:spPr>
          <a:xfrm>
            <a:off x="1762764" y="234014"/>
            <a:ext cx="6959066" cy="458682"/>
          </a:xfrm>
          <a:prstGeom prst="wedgeRoundRectCallout">
            <a:avLst>
              <a:gd name="adj1" fmla="val 52479"/>
              <a:gd name="adj2" fmla="val -3969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רב אשי אמר: שתויי יין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דמחלי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עבודה גזרו בהו רבנן, פרועי ראש דלא מחלי עבודה לא גזרו בהו רבנן.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ACD4DB3A-2021-EAE2-4242-581491468503}"/>
              </a:ext>
            </a:extLst>
          </p:cNvPr>
          <p:cNvSpPr/>
          <p:nvPr/>
        </p:nvSpPr>
        <p:spPr>
          <a:xfrm>
            <a:off x="467544" y="1052736"/>
            <a:ext cx="2926618" cy="792088"/>
          </a:xfrm>
          <a:prstGeom prst="wedgeRoundRectCallout">
            <a:avLst>
              <a:gd name="adj1" fmla="val 72706"/>
              <a:gd name="adj2" fmla="val 2113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ויקרא י/ט: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2060"/>
                </a:solidFill>
              </a:rPr>
              <a:t>יַיִן וְשֵׁכָר אַל </a:t>
            </a:r>
            <a:r>
              <a:rPr lang="he-IL" sz="1200" dirty="0" err="1">
                <a:solidFill>
                  <a:srgbClr val="002060"/>
                </a:solidFill>
              </a:rPr>
              <a:t>תֵּשְׁת</a:t>
            </a:r>
            <a:r>
              <a:rPr lang="he-IL" sz="1200" dirty="0">
                <a:solidFill>
                  <a:srgbClr val="002060"/>
                </a:solidFill>
              </a:rPr>
              <a:t>ְּ אַתָּה וּבָנֶיךָ אִתָּךְ </a:t>
            </a:r>
            <a:r>
              <a:rPr lang="he-IL" sz="1200" dirty="0" err="1">
                <a:solidFill>
                  <a:srgbClr val="002060"/>
                </a:solidFill>
              </a:rPr>
              <a:t>בְּבֹאֲכֶם</a:t>
            </a:r>
            <a:r>
              <a:rPr lang="he-IL" sz="1200" dirty="0">
                <a:solidFill>
                  <a:srgbClr val="002060"/>
                </a:solidFill>
              </a:rPr>
              <a:t> אֶל אֹהֶל מוֹעֵד וְלֹא </a:t>
            </a:r>
            <a:r>
              <a:rPr lang="he-IL" sz="1200" dirty="0" err="1">
                <a:solidFill>
                  <a:srgbClr val="002060"/>
                </a:solidFill>
              </a:rPr>
              <a:t>תָמֻתו</a:t>
            </a:r>
            <a:r>
              <a:rPr lang="he-IL" sz="1200" dirty="0">
                <a:solidFill>
                  <a:srgbClr val="002060"/>
                </a:solidFill>
              </a:rPr>
              <a:t>ּ </a:t>
            </a:r>
            <a:r>
              <a:rPr lang="he-IL" sz="1200" dirty="0" err="1">
                <a:solidFill>
                  <a:srgbClr val="002060"/>
                </a:solidFill>
              </a:rPr>
              <a:t>חֻקַּת</a:t>
            </a:r>
            <a:r>
              <a:rPr lang="he-IL" sz="1200" dirty="0">
                <a:solidFill>
                  <a:srgbClr val="002060"/>
                </a:solidFill>
              </a:rPr>
              <a:t> עוֹלָם </a:t>
            </a:r>
            <a:r>
              <a:rPr lang="he-IL" sz="1200" dirty="0" err="1">
                <a:solidFill>
                  <a:srgbClr val="002060"/>
                </a:solidFill>
              </a:rPr>
              <a:t>לְדֹרֹתֵיכֶם</a:t>
            </a:r>
            <a:r>
              <a:rPr lang="he-IL" sz="1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332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טז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(2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(15 שורות מלמטה)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יח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35877</TotalTime>
  <Words>1683</Words>
  <Application>Microsoft Office PowerPoint</Application>
  <PresentationFormat>‫הצגה על המסך (4:3)</PresentationFormat>
  <Paragraphs>240</Paragraphs>
  <Slides>9</Slides>
  <Notes>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2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2638</cp:revision>
  <dcterms:created xsi:type="dcterms:W3CDTF">2015-01-28T10:22:53Z</dcterms:created>
  <dcterms:modified xsi:type="dcterms:W3CDTF">2025-06-25T13:10:21Z</dcterms:modified>
</cp:coreProperties>
</file>