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76" r:id="rId2"/>
    <p:sldId id="570" r:id="rId3"/>
    <p:sldId id="553" r:id="rId4"/>
    <p:sldId id="577" r:id="rId5"/>
    <p:sldId id="580" r:id="rId6"/>
    <p:sldId id="584" r:id="rId7"/>
    <p:sldId id="581" r:id="rId8"/>
    <p:sldId id="582" r:id="rId9"/>
    <p:sldId id="583" r:id="rId10"/>
    <p:sldId id="429" r:id="rId1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הראל" initials="ה" lastIdx="1" clrIdx="0">
    <p:extLst>
      <p:ext uri="{19B8F6BF-5375-455C-9EA6-DF929625EA0E}">
        <p15:presenceInfo xmlns:p15="http://schemas.microsoft.com/office/powerpoint/2012/main" userId="הראל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סגנון ערכת נושא 1 - הדגשה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202B0CA-FC54-4496-8BCA-5EF66A818D29}" styleName="סגנון כה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סגנון כהה 2 - הדגשה 1/הדגש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סגנון כהה 2 - הדגשה 3/הדגשה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0" autoAdjust="0"/>
    <p:restoredTop sz="90648" autoAdjust="0"/>
  </p:normalViewPr>
  <p:slideViewPr>
    <p:cSldViewPr>
      <p:cViewPr varScale="1">
        <p:scale>
          <a:sx n="86" d="100"/>
          <a:sy n="86" d="100"/>
        </p:scale>
        <p:origin x="13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2E648E-CA2E-4885-8A88-243AF9A8D75E}" type="datetimeFigureOut">
              <a:rPr lang="he-IL" smtClean="0"/>
              <a:pPr/>
              <a:t>ה'/תמוז/תשפ"ה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125537-8725-4A13-8BEE-395E38D92F7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995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1674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2226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30524-B14E-E63E-2F08-ABF806A9B2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3ED2EE14-C704-8777-76B8-CE6569C525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09B5FAF1-0DCF-08C9-0BF4-2E72BE4BB5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ABD7B7E5-2F61-58A5-4996-A32E3BC769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188175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41C003-6F39-527B-C599-6C2489C563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6DAFDEDB-CBFF-8024-F46E-F8EA8DB8C6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F92BCDCC-BD84-C940-9169-32E6778E35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0ECB8344-B4D7-F649-9322-19A25A81D0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670564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AB4DC1-602A-0156-8459-0200CE5D2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CE198A9A-1745-C88B-B038-5B32DF745B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96839CAC-783B-EBCF-D345-4BC96F237F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4DA01970-C95F-2695-1782-BE1A080AB6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699890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79FED-4561-09EF-79FD-D0D5CE3BC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59D69F16-5B02-32F5-8E2C-88FC6E4774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F7958867-68FE-8894-AF3E-E86E4E88EE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612F1865-70CE-EFBA-B80E-572699F3EE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186582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02F79-2CC6-28E7-3D6C-F375AF3C8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82BD028C-6949-E875-4A73-863AC07BBA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43F93CA1-EF3D-3B73-0005-9A443CEA6C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4D150403-E68B-CE59-83DC-C7A00E1F3A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249458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378EC-1C2E-DBFD-B02E-D9BB871BC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DD3898A5-D570-D423-CF40-5128682DD7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09B5A2B6-E895-2B23-3984-3D2FDE511A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27E24E27-9C16-4302-779B-AA854C66D2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831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ה'/תמוז/תשפ"ה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11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ה'/תמוז/תשפ"ה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944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ה'/תמוז/תשפ"ה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31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ה'/תמוז/תשפ"ה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01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ה'/תמוז/תשפ"ה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733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ה'/תמוז/תשפ"ה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54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ה'/תמוז/תשפ"ה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47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ה'/תמוז/תשפ"ה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167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ה'/תמוז/תשפ"ה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139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ה'/תמוז/תשפ"ה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677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ה'/תמוז/תשפ"ה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568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2D9F-8966-4E40-B24B-F4D66135C1D0}" type="datetimeFigureOut">
              <a:rPr lang="he-IL" smtClean="0"/>
              <a:pPr/>
              <a:t>ה'/תמוז/תשפ"ה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1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f-yomi.com/MediaPage.aspx?id=294318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1386064"/>
            <a:ext cx="8820472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מסכת תענית</a:t>
            </a:r>
          </a:p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4000" b="1" dirty="0" err="1">
                <a:solidFill>
                  <a:srgbClr val="C0504D">
                    <a:lumMod val="75000"/>
                  </a:srgbClr>
                </a:solidFill>
              </a:rPr>
              <a:t>יח</a:t>
            </a:r>
            <a:endParaRPr lang="he-IL" sz="4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יז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ע"ב (15 שורות מלמטה)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יח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ע"ב (סוף הפרק)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מצגת עזר ללימוד הדף היומי</a:t>
            </a:r>
          </a:p>
          <a:p>
            <a:pPr algn="ctr"/>
            <a:endParaRPr lang="he-IL" sz="8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בעריכת: הראל שפירא</a:t>
            </a:r>
          </a:p>
          <a:p>
            <a:pPr algn="ctr"/>
            <a:endParaRPr lang="he-IL" sz="1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>
              <a:defRPr/>
            </a:pPr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לשמיעת השיעור בליווי המצגת – </a:t>
            </a:r>
            <a:r>
              <a:rPr lang="he-IL" sz="2400" dirty="0">
                <a:solidFill>
                  <a:srgbClr val="EEECE1">
                    <a:lumMod val="50000"/>
                  </a:srgbClr>
                </a:solidFill>
                <a:hlinkClick r:id="rId3"/>
              </a:rPr>
              <a:t>לחץ כאן</a:t>
            </a:r>
            <a:endParaRPr lang="he-IL" sz="2400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3101671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2915647"/>
            <a:ext cx="8820472" cy="36317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יז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ע"ב (15 שורות מלמטה)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יח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ע"ב (סוף הפרק)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00B050"/>
                </a:solidFill>
              </a:rPr>
              <a:t>להתראות בדף </a:t>
            </a:r>
            <a:r>
              <a:rPr lang="he-IL" sz="2400" b="1" dirty="0" err="1">
                <a:solidFill>
                  <a:srgbClr val="00B050"/>
                </a:solidFill>
              </a:rPr>
              <a:t>יט</a:t>
            </a:r>
            <a:endParaRPr lang="he-IL" sz="2400" b="1" dirty="0">
              <a:solidFill>
                <a:srgbClr val="00B050"/>
              </a:solidFill>
            </a:endParaRP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6E679-A7EC-45BA-8925-0D1259BA82A3}"/>
              </a:ext>
            </a:extLst>
          </p:cNvPr>
          <p:cNvSpPr txBox="1"/>
          <p:nvPr/>
        </p:nvSpPr>
        <p:spPr>
          <a:xfrm>
            <a:off x="8159148" y="2844246"/>
            <a:ext cx="3012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/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1042437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771800" y="1208587"/>
            <a:ext cx="5913534" cy="55497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תנו רבנן: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אלין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יומיא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דלא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להתענאה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בהון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ומקצתהון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דלא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למיספד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בהון: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מריש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ירחא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דניסן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ועד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תמניא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ביה -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איתוקם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תמידא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דלא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למיספד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בהון.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מתמניא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ביה עד סוף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מועדא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-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איתותב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חגא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דשבועיא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דלא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למיספד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בהון. 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מר: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מריש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ירחא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דניסן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עד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תמניא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ביה -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איתוקם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תמידא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דלא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למיספד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endParaRPr lang="he-IL" sz="7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למה לי מריש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ירחא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?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לימא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מתרי בניסן,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''ח גופיה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יו''ט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הוא ואסור! </a:t>
            </a:r>
          </a:p>
          <a:p>
            <a:pPr>
              <a:lnSpc>
                <a:spcPct val="120000"/>
              </a:lnSpc>
            </a:pPr>
            <a:endParaRPr lang="he-IL" sz="7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רב: לא נצרכה אלא לאסור יום שלפניו. </a:t>
            </a:r>
          </a:p>
          <a:p>
            <a:pPr>
              <a:lnSpc>
                <a:spcPct val="120000"/>
              </a:lnSpc>
            </a:pPr>
            <a:endParaRPr lang="he-IL" sz="7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ושלפניו נמי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תיפוק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ליה דהוה ליה יום שלפני ראש חדש!</a:t>
            </a:r>
          </a:p>
          <a:p>
            <a:pPr>
              <a:lnSpc>
                <a:spcPct val="120000"/>
              </a:lnSpc>
            </a:pPr>
            <a:endParaRPr lang="he-IL" sz="7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ר''ח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דאורייתא הוא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ודאוריית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' לא בעי חיזוק,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דתניא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הימים האלה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הכתובין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במגילת תענית - לפניהם ולאחריהם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אסורין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שבתות וימים טובים - הן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אסורין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, לפניהן ולאחריהן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מותרין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ומה הפרש בין זה לזה?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הללו דברי תורה ודברי תורה אין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צריכין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חיזוק,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הללו דברי סופרים ודברי סופרים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צריכין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חיזוק. 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820CBA61-A6D7-482E-959F-4C84388EB50D}"/>
              </a:ext>
            </a:extLst>
          </p:cNvPr>
          <p:cNvSpPr txBox="1"/>
          <p:nvPr/>
        </p:nvSpPr>
        <p:spPr>
          <a:xfrm>
            <a:off x="-387674" y="35330"/>
            <a:ext cx="128726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יז</a:t>
            </a:r>
            <a:endParaRPr lang="he-IL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עמוד ב</a:t>
            </a:r>
          </a:p>
        </p:txBody>
      </p:sp>
      <p:sp>
        <p:nvSpPr>
          <p:cNvPr id="5" name="הסבר מלבני מעוגל 6">
            <a:extLst>
              <a:ext uri="{FF2B5EF4-FFF2-40B4-BE49-F238E27FC236}">
                <a16:creationId xmlns:a16="http://schemas.microsoft.com/office/drawing/2014/main" id="{78F40121-A64C-4E82-AA6A-6323AC0A5FEE}"/>
              </a:ext>
            </a:extLst>
          </p:cNvPr>
          <p:cNvSpPr/>
          <p:nvPr/>
        </p:nvSpPr>
        <p:spPr>
          <a:xfrm>
            <a:off x="1160990" y="116632"/>
            <a:ext cx="7607138" cy="1008112"/>
          </a:xfrm>
          <a:prstGeom prst="wedgeRoundRectCallout">
            <a:avLst>
              <a:gd name="adj1" fmla="val 52989"/>
              <a:gd name="adj2" fmla="val -41635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500" dirty="0">
                <a:solidFill>
                  <a:prstClr val="black"/>
                </a:solidFill>
              </a:rPr>
              <a:t>משנה טו ע"ב:</a:t>
            </a:r>
          </a:p>
          <a:p>
            <a:pPr lvl="0">
              <a:lnSpc>
                <a:spcPct val="120000"/>
              </a:lnSpc>
            </a:pPr>
            <a:endParaRPr lang="he-IL" sz="100" dirty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כל הכתוב במגילת תענית דלא למספד - לפניו אסור, לאחריו מותר. רבי יוסי אומר: לפניו ולאחריו אסור.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דלא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להתענאה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- לפניו ולאחריו מותר. ר' יוסי אומר: לפניו אסור, לאחריו מותר.</a:t>
            </a:r>
          </a:p>
        </p:txBody>
      </p:sp>
      <p:sp>
        <p:nvSpPr>
          <p:cNvPr id="3" name="חץ: שמאלה 2">
            <a:extLst>
              <a:ext uri="{FF2B5EF4-FFF2-40B4-BE49-F238E27FC236}">
                <a16:creationId xmlns:a16="http://schemas.microsoft.com/office/drawing/2014/main" id="{4A6D2197-A6A2-9427-F868-943DB52560A7}"/>
              </a:ext>
            </a:extLst>
          </p:cNvPr>
          <p:cNvSpPr/>
          <p:nvPr/>
        </p:nvSpPr>
        <p:spPr>
          <a:xfrm>
            <a:off x="617926" y="6338482"/>
            <a:ext cx="792088" cy="331862"/>
          </a:xfrm>
          <a:prstGeom prst="leftArrow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38497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56934" y="116632"/>
            <a:ext cx="8091530" cy="67131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מר: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מתמניא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ביה עד סוף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מועדא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-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איתותב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חגא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דשבועיא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דלא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למיספד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למה לי עד סוף מועד?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לימא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עד המועד, ומועד גופיה יום טוב הוא ואסור! </a:t>
            </a:r>
          </a:p>
          <a:p>
            <a:pPr>
              <a:lnSpc>
                <a:spcPct val="120000"/>
              </a:lnSpc>
            </a:pPr>
            <a:endParaRPr lang="he-IL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רב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פפא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כדאמר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רב לא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נצרכא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אלא לאסור יום שלפניו,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ה''נ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לא נצרכה אלא לאסור יום שלאחריו.</a:t>
            </a:r>
          </a:p>
          <a:p>
            <a:pPr>
              <a:lnSpc>
                <a:spcPct val="120000"/>
              </a:lnSpc>
            </a:pPr>
            <a:endParaRPr lang="he-IL" sz="4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כמאן? כרבי יוסי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דאמר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בין לפניו בין לאחריו אסור, </a:t>
            </a:r>
          </a:p>
          <a:p>
            <a:pPr>
              <a:lnSpc>
                <a:spcPct val="120000"/>
              </a:lnSpc>
            </a:pPr>
            <a:endParaRPr lang="he-IL" sz="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אי הכי בעשרים ותשעה נמי – </a:t>
            </a:r>
          </a:p>
          <a:p>
            <a:pPr>
              <a:lnSpc>
                <a:spcPct val="120000"/>
              </a:lnSpc>
            </a:pPr>
            <a:endParaRPr lang="he-IL" sz="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מאי איריא דהוי יומא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דמקמי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יומא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דמיתוקם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תמידא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תיפוק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ליה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דה''ל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יומא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דבתר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עשרין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ותמניא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ביה! </a:t>
            </a:r>
          </a:p>
          <a:p>
            <a:pPr>
              <a:lnSpc>
                <a:spcPct val="120000"/>
              </a:lnSpc>
            </a:pPr>
            <a:endParaRPr lang="he-IL" sz="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דתניא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בעשרים ותמני' ביה אתת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בשורתא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טבתא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ליהודאי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דלא יעידון מן אורייתא, שפעם אחת נגזרה גזירה על ישראל שלא יעסקו בתורה ושלא ימולו את בניהם ושיחללו שבתות, מה עשה יהודה בן שמוע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וחביריו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? הלכו ונטלו עצה ממטרוניתא אחת שכל גדולי רומי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מצויין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אצלה, אמרה להם: עמדו והפגינו בלילה. הלכו והפגינו בלילה, אמרו: אי שמים, לא אחים אנחנו, לא בני אב אחד אנחנו, לא בני אם אחת אנחנו, מה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נשתנינו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מכל אומה ולשון שאתם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גוזרין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עלינו גזירות רעות? ובטלום, ואותו היום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עשאוהו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יו''ט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.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אביי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לא נצרכה אלא לחדש מעובר. </a:t>
            </a:r>
          </a:p>
          <a:p>
            <a:pPr>
              <a:lnSpc>
                <a:spcPct val="120000"/>
              </a:lnSpc>
            </a:pPr>
            <a:endParaRPr lang="he-IL" sz="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רב אשי אמר: אפילו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תימא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לחדש חסר, כל שלאחריו - בתענית אסור בהספד מותר,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וזה הואיל ומוטל בין שני ימים טובים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עשאוהו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כיו''ט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עצמו ואפילו בהספד נמי אסור.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820CBA61-A6D7-482E-959F-4C84388EB50D}"/>
              </a:ext>
            </a:extLst>
          </p:cNvPr>
          <p:cNvSpPr txBox="1"/>
          <p:nvPr/>
        </p:nvSpPr>
        <p:spPr>
          <a:xfrm>
            <a:off x="-305430" y="35330"/>
            <a:ext cx="321236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יז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 - 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יח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9B239FC7-995D-44F4-037C-CB11A149FAFD}"/>
              </a:ext>
            </a:extLst>
          </p:cNvPr>
          <p:cNvSpPr txBox="1"/>
          <p:nvPr/>
        </p:nvSpPr>
        <p:spPr>
          <a:xfrm>
            <a:off x="8657775" y="1709686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ע"א</a:t>
            </a:r>
          </a:p>
        </p:txBody>
      </p:sp>
      <p:sp>
        <p:nvSpPr>
          <p:cNvPr id="8" name="הסבר מלבני מעוגל 6">
            <a:extLst>
              <a:ext uri="{FF2B5EF4-FFF2-40B4-BE49-F238E27FC236}">
                <a16:creationId xmlns:a16="http://schemas.microsoft.com/office/drawing/2014/main" id="{C374F392-C28A-2FFA-4858-2EEC87BA776D}"/>
              </a:ext>
            </a:extLst>
          </p:cNvPr>
          <p:cNvSpPr/>
          <p:nvPr/>
        </p:nvSpPr>
        <p:spPr>
          <a:xfrm>
            <a:off x="297817" y="2397621"/>
            <a:ext cx="4130167" cy="792088"/>
          </a:xfrm>
          <a:prstGeom prst="wedgeRoundRectCallout">
            <a:avLst>
              <a:gd name="adj1" fmla="val 52989"/>
              <a:gd name="adj2" fmla="val 44666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מריש </a:t>
            </a:r>
            <a:r>
              <a:rPr lang="he-IL" sz="1200" dirty="0" err="1">
                <a:solidFill>
                  <a:srgbClr val="F79646">
                    <a:lumMod val="50000"/>
                  </a:srgbClr>
                </a:solidFill>
              </a:rPr>
              <a:t>ירחא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200" dirty="0" err="1">
                <a:solidFill>
                  <a:srgbClr val="F79646">
                    <a:lumMod val="50000"/>
                  </a:srgbClr>
                </a:solidFill>
              </a:rPr>
              <a:t>דניסן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 עד </a:t>
            </a:r>
            <a:r>
              <a:rPr lang="he-IL" sz="1200" dirty="0" err="1">
                <a:solidFill>
                  <a:srgbClr val="F79646">
                    <a:lumMod val="50000"/>
                  </a:srgbClr>
                </a:solidFill>
              </a:rPr>
              <a:t>תמניא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 ביה - </a:t>
            </a:r>
            <a:r>
              <a:rPr lang="he-IL" sz="1200" dirty="0" err="1">
                <a:solidFill>
                  <a:srgbClr val="F79646">
                    <a:lumMod val="50000"/>
                  </a:srgbClr>
                </a:solidFill>
              </a:rPr>
              <a:t>איתוקם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200" dirty="0" err="1">
                <a:solidFill>
                  <a:srgbClr val="F79646">
                    <a:lumMod val="50000"/>
                  </a:srgbClr>
                </a:solidFill>
              </a:rPr>
              <a:t>תמידא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 דלא </a:t>
            </a:r>
            <a:r>
              <a:rPr lang="he-IL" sz="1200" dirty="0" err="1">
                <a:solidFill>
                  <a:srgbClr val="F79646">
                    <a:lumMod val="50000"/>
                  </a:srgbClr>
                </a:solidFill>
              </a:rPr>
              <a:t>למיספד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. </a:t>
            </a:r>
            <a:endParaRPr lang="he-IL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למה לי מריש </a:t>
            </a:r>
            <a:r>
              <a:rPr lang="he-IL" sz="1200" dirty="0" err="1">
                <a:solidFill>
                  <a:srgbClr val="000000"/>
                </a:solidFill>
                <a:latin typeface="Arial" panose="020B0604020202020204" pitchFamily="34" charset="0"/>
              </a:rPr>
              <a:t>ירחא</a:t>
            </a: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  <a:r>
              <a:rPr lang="he-IL" sz="1200" dirty="0" err="1">
                <a:solidFill>
                  <a:srgbClr val="000000"/>
                </a:solidFill>
                <a:latin typeface="Arial" panose="020B0604020202020204" pitchFamily="34" charset="0"/>
              </a:rPr>
              <a:t>לימא</a:t>
            </a: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 מתרי בניסן, </a:t>
            </a:r>
            <a:r>
              <a:rPr lang="he-IL" sz="1200" dirty="0" err="1">
                <a:solidFill>
                  <a:srgbClr val="000000"/>
                </a:solidFill>
                <a:latin typeface="Arial" panose="020B0604020202020204" pitchFamily="34" charset="0"/>
              </a:rPr>
              <a:t>ור</a:t>
            </a: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''ח גופיה </a:t>
            </a:r>
            <a:r>
              <a:rPr lang="he-IL" sz="1200" dirty="0" err="1">
                <a:solidFill>
                  <a:srgbClr val="000000"/>
                </a:solidFill>
                <a:latin typeface="Arial" panose="020B0604020202020204" pitchFamily="34" charset="0"/>
              </a:rPr>
              <a:t>יו''ט</a:t>
            </a: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 הוא ואסור! 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אמר רב: לא נצרכה אלא לאסור יום שלפניו. </a:t>
            </a:r>
          </a:p>
        </p:txBody>
      </p:sp>
      <p:graphicFrame>
        <p:nvGraphicFramePr>
          <p:cNvPr id="9" name="טבלה 7">
            <a:extLst>
              <a:ext uri="{FF2B5EF4-FFF2-40B4-BE49-F238E27FC236}">
                <a16:creationId xmlns:a16="http://schemas.microsoft.com/office/drawing/2014/main" id="{358177DB-B01D-60C2-794F-2A0BC9B02F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222163"/>
              </p:ext>
            </p:extLst>
          </p:nvPr>
        </p:nvGraphicFramePr>
        <p:xfrm>
          <a:off x="395536" y="458916"/>
          <a:ext cx="1775109" cy="10972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91703">
                  <a:extLst>
                    <a:ext uri="{9D8B030D-6E8A-4147-A177-3AD203B41FA5}">
                      <a16:colId xmlns:a16="http://schemas.microsoft.com/office/drawing/2014/main" val="2964986729"/>
                    </a:ext>
                  </a:extLst>
                </a:gridCol>
                <a:gridCol w="591703">
                  <a:extLst>
                    <a:ext uri="{9D8B030D-6E8A-4147-A177-3AD203B41FA5}">
                      <a16:colId xmlns:a16="http://schemas.microsoft.com/office/drawing/2014/main" val="1020432845"/>
                    </a:ext>
                  </a:extLst>
                </a:gridCol>
                <a:gridCol w="591703">
                  <a:extLst>
                    <a:ext uri="{9D8B030D-6E8A-4147-A177-3AD203B41FA5}">
                      <a16:colId xmlns:a16="http://schemas.microsoft.com/office/drawing/2014/main" val="216177882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rtl="1"/>
                      <a:endParaRPr lang="he-IL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he-IL" sz="1200" b="0" dirty="0">
                          <a:solidFill>
                            <a:schemeClr val="tx1"/>
                          </a:solidFill>
                        </a:rPr>
                        <a:t>דלא למספד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7843601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rtl="1"/>
                      <a:endParaRPr lang="he-IL" sz="1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200" b="0" dirty="0">
                          <a:solidFill>
                            <a:schemeClr val="tx1"/>
                          </a:solidFill>
                        </a:rPr>
                        <a:t>לפניו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200" b="0" dirty="0">
                          <a:solidFill>
                            <a:schemeClr val="tx1"/>
                          </a:solidFill>
                        </a:rPr>
                        <a:t>לאחריו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8464793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rtl="1"/>
                      <a:r>
                        <a:rPr lang="he-IL" sz="1200" dirty="0"/>
                        <a:t>ת"ק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/>
                        <a:t>X</a:t>
                      </a:r>
                      <a:endParaRPr lang="he-IL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/>
                        <a:t>V</a:t>
                      </a:r>
                      <a:endParaRPr lang="he-IL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192935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rtl="1"/>
                      <a:r>
                        <a:rPr lang="he-IL" sz="1200" dirty="0"/>
                        <a:t>ר' יוסי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/>
                        <a:t>X</a:t>
                      </a:r>
                      <a:endParaRPr lang="he-IL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/>
                        <a:t>X</a:t>
                      </a:r>
                      <a:endParaRPr lang="he-IL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389676"/>
                  </a:ext>
                </a:extLst>
              </a:tr>
            </a:tbl>
          </a:graphicData>
        </a:graphic>
      </p:graphicFrame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5A5693DB-16BD-5E42-1068-EA08F3476BCC}"/>
              </a:ext>
            </a:extLst>
          </p:cNvPr>
          <p:cNvSpPr txBox="1"/>
          <p:nvPr/>
        </p:nvSpPr>
        <p:spPr>
          <a:xfrm>
            <a:off x="8773128" y="5599102"/>
            <a:ext cx="252520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/>
              <a:t>①</a:t>
            </a:r>
          </a:p>
          <a:p>
            <a:endParaRPr lang="he-IL" sz="1500" dirty="0"/>
          </a:p>
          <a:p>
            <a:r>
              <a:rPr lang="he-IL" sz="1100" dirty="0"/>
              <a:t>②</a:t>
            </a:r>
          </a:p>
        </p:txBody>
      </p:sp>
      <p:sp>
        <p:nvSpPr>
          <p:cNvPr id="11" name="חץ: שמאלה 10">
            <a:extLst>
              <a:ext uri="{FF2B5EF4-FFF2-40B4-BE49-F238E27FC236}">
                <a16:creationId xmlns:a16="http://schemas.microsoft.com/office/drawing/2014/main" id="{1A21F3A7-F646-5E3A-EEE0-2845D0170919}"/>
              </a:ext>
            </a:extLst>
          </p:cNvPr>
          <p:cNvSpPr/>
          <p:nvPr/>
        </p:nvSpPr>
        <p:spPr>
          <a:xfrm>
            <a:off x="179512" y="6409506"/>
            <a:ext cx="792088" cy="331862"/>
          </a:xfrm>
          <a:prstGeom prst="leftArrow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76401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F1B53-C116-F29B-1529-A60551FFB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0D7DD6FE-F207-1B73-1FC1-C2E707D3FC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0CEACF4-C83C-5306-CB8E-A2F666667174}"/>
              </a:ext>
            </a:extLst>
          </p:cNvPr>
          <p:cNvSpPr txBox="1"/>
          <p:nvPr/>
        </p:nvSpPr>
        <p:spPr>
          <a:xfrm>
            <a:off x="971600" y="1931900"/>
            <a:ext cx="7488832" cy="449379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dirty="0"/>
              <a:t>אמר מר: </a:t>
            </a:r>
            <a:endParaRPr lang="he-IL" sz="1400" dirty="0"/>
          </a:p>
          <a:p>
            <a:pPr>
              <a:lnSpc>
                <a:spcPct val="120000"/>
              </a:lnSpc>
            </a:pP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מתמניא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ביה ועד סוף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מועדא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-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איתותב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חגא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דשבועיא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דלא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למיספד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endParaRPr lang="he-IL" sz="1050" dirty="0"/>
          </a:p>
          <a:p>
            <a:pPr>
              <a:lnSpc>
                <a:spcPct val="120000"/>
              </a:lnSpc>
            </a:pPr>
            <a:r>
              <a:rPr lang="he-IL" dirty="0"/>
              <a:t>למה לי </a:t>
            </a:r>
            <a:r>
              <a:rPr lang="he-IL" dirty="0" err="1"/>
              <a:t>למימר</a:t>
            </a:r>
            <a:r>
              <a:rPr lang="he-IL" dirty="0"/>
              <a:t> </a:t>
            </a:r>
            <a:r>
              <a:rPr lang="he-IL" dirty="0" err="1"/>
              <a:t>מתמניא</a:t>
            </a:r>
            <a:r>
              <a:rPr lang="he-IL" dirty="0"/>
              <a:t> ביה? </a:t>
            </a:r>
          </a:p>
          <a:p>
            <a:pPr>
              <a:lnSpc>
                <a:spcPct val="120000"/>
              </a:lnSpc>
            </a:pPr>
            <a:r>
              <a:rPr lang="he-IL" dirty="0" err="1"/>
              <a:t>לימא</a:t>
            </a:r>
            <a:r>
              <a:rPr lang="he-IL" dirty="0"/>
              <a:t> מתשעה ביה, </a:t>
            </a:r>
            <a:r>
              <a:rPr lang="he-IL" dirty="0" err="1"/>
              <a:t>ותמניא</a:t>
            </a:r>
            <a:r>
              <a:rPr lang="he-IL" dirty="0"/>
              <a:t> גופיה אסור </a:t>
            </a:r>
            <a:r>
              <a:rPr lang="he-IL" dirty="0" err="1"/>
              <a:t>דה''ל</a:t>
            </a:r>
            <a:r>
              <a:rPr lang="he-IL" dirty="0"/>
              <a:t> יומא </a:t>
            </a:r>
            <a:r>
              <a:rPr lang="he-IL" dirty="0" err="1"/>
              <a:t>דאיתוקם</a:t>
            </a:r>
            <a:r>
              <a:rPr lang="he-IL" dirty="0"/>
              <a:t> ביה </a:t>
            </a:r>
            <a:r>
              <a:rPr lang="he-IL" dirty="0" err="1"/>
              <a:t>תמידא</a:t>
            </a:r>
            <a:r>
              <a:rPr lang="he-IL" dirty="0"/>
              <a:t>!</a:t>
            </a:r>
          </a:p>
          <a:p>
            <a:pPr>
              <a:lnSpc>
                <a:spcPct val="120000"/>
              </a:lnSpc>
            </a:pPr>
            <a:endParaRPr lang="he-IL" sz="1050" dirty="0"/>
          </a:p>
          <a:p>
            <a:pPr>
              <a:lnSpc>
                <a:spcPct val="120000"/>
              </a:lnSpc>
            </a:pPr>
            <a:r>
              <a:rPr lang="he-IL" dirty="0"/>
              <a:t>כיון </a:t>
            </a:r>
            <a:r>
              <a:rPr lang="he-IL" dirty="0" err="1"/>
              <a:t>דאילו</a:t>
            </a:r>
            <a:r>
              <a:rPr lang="he-IL" dirty="0"/>
              <a:t> מקלע (ליה) מילתא </a:t>
            </a:r>
            <a:r>
              <a:rPr lang="he-IL" dirty="0" err="1"/>
              <a:t>ובטליניה</a:t>
            </a:r>
            <a:r>
              <a:rPr lang="he-IL"/>
              <a:t> לשבעה, </a:t>
            </a:r>
            <a:r>
              <a:rPr lang="he-IL" dirty="0" err="1"/>
              <a:t>תמניא</a:t>
            </a:r>
            <a:r>
              <a:rPr lang="he-IL" dirty="0"/>
              <a:t> גופיה אסור,</a:t>
            </a:r>
          </a:p>
          <a:p>
            <a:pPr>
              <a:lnSpc>
                <a:spcPct val="120000"/>
              </a:lnSpc>
            </a:pPr>
            <a:r>
              <a:rPr lang="he-IL" dirty="0" err="1"/>
              <a:t>דה''ל</a:t>
            </a:r>
            <a:r>
              <a:rPr lang="he-IL" dirty="0"/>
              <a:t> יומא קמא </a:t>
            </a:r>
            <a:r>
              <a:rPr lang="he-IL" dirty="0" err="1"/>
              <a:t>דאיתותב</a:t>
            </a:r>
            <a:r>
              <a:rPr lang="he-IL" dirty="0"/>
              <a:t> ביה חגא </a:t>
            </a:r>
            <a:r>
              <a:rPr lang="he-IL" dirty="0" err="1"/>
              <a:t>דשבועיא</a:t>
            </a:r>
            <a:r>
              <a:rPr lang="he-IL" dirty="0"/>
              <a:t>. </a:t>
            </a:r>
          </a:p>
          <a:p>
            <a:pPr>
              <a:lnSpc>
                <a:spcPct val="120000"/>
              </a:lnSpc>
            </a:pPr>
            <a:endParaRPr lang="he-IL" sz="3200" dirty="0"/>
          </a:p>
          <a:p>
            <a:pPr>
              <a:lnSpc>
                <a:spcPct val="120000"/>
              </a:lnSpc>
            </a:pPr>
            <a:r>
              <a:rPr lang="he-IL" dirty="0"/>
              <a:t>השתא </a:t>
            </a:r>
            <a:r>
              <a:rPr lang="he-IL" dirty="0" err="1"/>
              <a:t>דאתית</a:t>
            </a:r>
            <a:r>
              <a:rPr lang="he-IL" dirty="0"/>
              <a:t> להכי, </a:t>
            </a:r>
          </a:p>
          <a:p>
            <a:pPr>
              <a:lnSpc>
                <a:spcPct val="120000"/>
              </a:lnSpc>
            </a:pPr>
            <a:r>
              <a:rPr lang="he-IL" dirty="0"/>
              <a:t>עשרים ותשעה נמי, </a:t>
            </a:r>
          </a:p>
          <a:p>
            <a:pPr>
              <a:lnSpc>
                <a:spcPct val="120000"/>
              </a:lnSpc>
            </a:pPr>
            <a:r>
              <a:rPr lang="he-IL" dirty="0"/>
              <a:t>כיון </a:t>
            </a:r>
            <a:r>
              <a:rPr lang="he-IL" dirty="0" err="1"/>
              <a:t>דאילו</a:t>
            </a:r>
            <a:r>
              <a:rPr lang="he-IL" dirty="0"/>
              <a:t> </a:t>
            </a:r>
            <a:r>
              <a:rPr lang="he-IL" dirty="0" err="1"/>
              <a:t>מיקלע</a:t>
            </a:r>
            <a:r>
              <a:rPr lang="he-IL" dirty="0"/>
              <a:t> מילתא </a:t>
            </a:r>
            <a:r>
              <a:rPr lang="he-IL" dirty="0" err="1"/>
              <a:t>ובטליניה</a:t>
            </a:r>
            <a:r>
              <a:rPr lang="he-IL" dirty="0"/>
              <a:t> לעשרים </a:t>
            </a:r>
            <a:r>
              <a:rPr lang="he-IL" dirty="0" err="1"/>
              <a:t>ותמניא</a:t>
            </a:r>
            <a:r>
              <a:rPr lang="he-IL" dirty="0"/>
              <a:t>, עשרין ותשעה גופיה אסור, </a:t>
            </a:r>
          </a:p>
          <a:p>
            <a:pPr>
              <a:lnSpc>
                <a:spcPct val="120000"/>
              </a:lnSpc>
            </a:pPr>
            <a:r>
              <a:rPr lang="he-IL" dirty="0" err="1"/>
              <a:t>דה''ל</a:t>
            </a:r>
            <a:r>
              <a:rPr lang="he-IL" dirty="0"/>
              <a:t> יומא </a:t>
            </a:r>
            <a:r>
              <a:rPr lang="he-IL" dirty="0" err="1"/>
              <a:t>דמקמי</a:t>
            </a:r>
            <a:r>
              <a:rPr lang="he-IL" dirty="0"/>
              <a:t> יומא </a:t>
            </a:r>
            <a:r>
              <a:rPr lang="he-IL" dirty="0" err="1"/>
              <a:t>דאיתוקם</a:t>
            </a:r>
            <a:r>
              <a:rPr lang="he-IL" dirty="0"/>
              <a:t> </a:t>
            </a:r>
            <a:r>
              <a:rPr lang="he-IL" dirty="0" err="1"/>
              <a:t>תמידא</a:t>
            </a:r>
            <a:r>
              <a:rPr lang="he-IL" dirty="0"/>
              <a:t>.</a:t>
            </a:r>
            <a:endParaRPr lang="he-IL" sz="155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A272A0A5-B5F8-F36D-A747-E3578E95BA82}"/>
              </a:ext>
            </a:extLst>
          </p:cNvPr>
          <p:cNvSpPr txBox="1"/>
          <p:nvPr/>
        </p:nvSpPr>
        <p:spPr>
          <a:xfrm>
            <a:off x="-324544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יח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7" name="הסבר מלבני מעוגל 6">
            <a:extLst>
              <a:ext uri="{FF2B5EF4-FFF2-40B4-BE49-F238E27FC236}">
                <a16:creationId xmlns:a16="http://schemas.microsoft.com/office/drawing/2014/main" id="{053AFA24-CE15-0343-08F5-4CD1265F1C60}"/>
              </a:ext>
            </a:extLst>
          </p:cNvPr>
          <p:cNvSpPr/>
          <p:nvPr/>
        </p:nvSpPr>
        <p:spPr>
          <a:xfrm>
            <a:off x="3410994" y="260647"/>
            <a:ext cx="5132232" cy="1368153"/>
          </a:xfrm>
          <a:prstGeom prst="wedgeRoundRectCallout">
            <a:avLst>
              <a:gd name="adj1" fmla="val 52989"/>
              <a:gd name="adj2" fmla="val -41635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400" dirty="0" err="1">
                <a:solidFill>
                  <a:prstClr val="black"/>
                </a:solidFill>
              </a:rPr>
              <a:t>יז</a:t>
            </a:r>
            <a:r>
              <a:rPr lang="he-IL" sz="1400" dirty="0">
                <a:solidFill>
                  <a:prstClr val="black"/>
                </a:solidFill>
              </a:rPr>
              <a:t> ע"ב:</a:t>
            </a:r>
          </a:p>
          <a:p>
            <a:pPr lvl="0">
              <a:lnSpc>
                <a:spcPct val="120000"/>
              </a:lnSpc>
            </a:pPr>
            <a:r>
              <a:rPr lang="he-IL" sz="1400" dirty="0">
                <a:solidFill>
                  <a:prstClr val="black"/>
                </a:solidFill>
              </a:rPr>
              <a:t>תנו רבנן: </a:t>
            </a:r>
          </a:p>
          <a:p>
            <a:pPr lvl="0"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אלין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יומיא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דלא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להתענאה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בהון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ומקצתהון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דלא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למיספד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בהון: </a:t>
            </a:r>
          </a:p>
          <a:p>
            <a:pPr lvl="0"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מריש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ירחא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דניסן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ועד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תמניא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ביה -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איתוקם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תמידא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דלא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למיספד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בהון. </a:t>
            </a:r>
          </a:p>
          <a:p>
            <a:pPr lvl="0">
              <a:lnSpc>
                <a:spcPct val="120000"/>
              </a:lnSpc>
            </a:pP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מתמניא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ביה עד סוף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מועדא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-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איתותב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חגא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דשבועיא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דלא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למיספד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בהון. 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B12C1344-AB6B-701F-F5F9-D141C2BB3377}"/>
              </a:ext>
            </a:extLst>
          </p:cNvPr>
          <p:cNvSpPr txBox="1"/>
          <p:nvPr/>
        </p:nvSpPr>
        <p:spPr>
          <a:xfrm>
            <a:off x="8433798" y="4950046"/>
            <a:ext cx="36004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③</a:t>
            </a:r>
          </a:p>
        </p:txBody>
      </p:sp>
    </p:spTree>
    <p:extLst>
      <p:ext uri="{BB962C8B-B14F-4D97-AF65-F5344CB8AC3E}">
        <p14:creationId xmlns:p14="http://schemas.microsoft.com/office/powerpoint/2010/main" val="1324628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7EA1D-97AF-045F-13D7-701CEB8854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990F9B49-9FC5-E12F-F38A-C1763F36B3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A765A1B-D1D3-B120-B31C-A07BE042828F}"/>
              </a:ext>
            </a:extLst>
          </p:cNvPr>
          <p:cNvSpPr txBox="1"/>
          <p:nvPr/>
        </p:nvSpPr>
        <p:spPr>
          <a:xfrm>
            <a:off x="917348" y="1823342"/>
            <a:ext cx="7488832" cy="4201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איתמר: </a:t>
            </a:r>
          </a:p>
          <a:p>
            <a:pPr>
              <a:lnSpc>
                <a:spcPct val="120000"/>
              </a:lnSpc>
            </a:pPr>
            <a:endParaRPr lang="he-IL" sz="1000" dirty="0"/>
          </a:p>
          <a:p>
            <a:pPr>
              <a:lnSpc>
                <a:spcPct val="120000"/>
              </a:lnSpc>
            </a:pPr>
            <a:r>
              <a:rPr lang="he-IL" sz="1600" dirty="0"/>
              <a:t>ר' </a:t>
            </a:r>
            <a:r>
              <a:rPr lang="he-IL" sz="1600" dirty="0" err="1"/>
              <a:t>חייא</a:t>
            </a:r>
            <a:r>
              <a:rPr lang="he-IL" sz="1600" dirty="0"/>
              <a:t> בר אסי אמר רב: הלכה כר' יוסי, </a:t>
            </a:r>
          </a:p>
          <a:p>
            <a:pPr>
              <a:lnSpc>
                <a:spcPct val="120000"/>
              </a:lnSpc>
            </a:pPr>
            <a:endParaRPr lang="he-IL" sz="1000" dirty="0"/>
          </a:p>
          <a:p>
            <a:pPr>
              <a:lnSpc>
                <a:spcPct val="120000"/>
              </a:lnSpc>
            </a:pPr>
            <a:r>
              <a:rPr lang="he-IL" sz="1600" dirty="0"/>
              <a:t>ושמואל אמר: הלכה כר' מאיר.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600" dirty="0"/>
              <a:t>       ומי אמר שמואל הכי? והתניא: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רשב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''ג אומר: ומה תלמוד לומר 'בהון' 'בהון' שתי פעמים? לומר לך שהן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אסורין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, לפניהן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ולאחריהן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מותרין</a:t>
            </a:r>
            <a:r>
              <a:rPr lang="he-IL" sz="1600" dirty="0"/>
              <a:t>, ואמר שמואל: הלכה כרבן שמעון בן גמליאל! 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600" dirty="0"/>
              <a:t>       מעיקרא סבר כיון </a:t>
            </a:r>
            <a:r>
              <a:rPr lang="he-IL" sz="1600" dirty="0" err="1"/>
              <a:t>דליכא</a:t>
            </a:r>
            <a:r>
              <a:rPr lang="he-IL" sz="1600" dirty="0"/>
              <a:t> תנא </a:t>
            </a:r>
            <a:r>
              <a:rPr lang="he-IL" sz="1600" dirty="0" err="1"/>
              <a:t>דמיקל</a:t>
            </a:r>
            <a:r>
              <a:rPr lang="he-IL" sz="1600" dirty="0"/>
              <a:t> כרבי מאיר אמר הלכה כרבי מאיר,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       כיון </a:t>
            </a:r>
            <a:r>
              <a:rPr lang="he-IL" sz="1600" dirty="0" err="1"/>
              <a:t>דשמעיה</a:t>
            </a:r>
            <a:r>
              <a:rPr lang="he-IL" sz="1600" dirty="0"/>
              <a:t> לרבן שמעון </a:t>
            </a:r>
            <a:r>
              <a:rPr lang="he-IL" sz="1600" dirty="0" err="1"/>
              <a:t>דמיקל</a:t>
            </a:r>
            <a:r>
              <a:rPr lang="he-IL" sz="1600" dirty="0"/>
              <a:t> טפי אמר הלכה כרבן שמעון בן גמליאל. </a:t>
            </a:r>
          </a:p>
          <a:p>
            <a:pPr>
              <a:lnSpc>
                <a:spcPct val="120000"/>
              </a:lnSpc>
            </a:pPr>
            <a:endParaRPr lang="he-IL" sz="2400" dirty="0"/>
          </a:p>
          <a:p>
            <a:pPr>
              <a:lnSpc>
                <a:spcPct val="120000"/>
              </a:lnSpc>
            </a:pPr>
            <a:r>
              <a:rPr lang="he-IL" sz="1600" dirty="0"/>
              <a:t>וכן אמר באלי אמר רבי </a:t>
            </a:r>
            <a:r>
              <a:rPr lang="he-IL" sz="1600" dirty="0" err="1"/>
              <a:t>חייא</a:t>
            </a:r>
            <a:r>
              <a:rPr lang="he-IL" sz="1600" dirty="0"/>
              <a:t> בר אבא </a:t>
            </a:r>
            <a:r>
              <a:rPr lang="he-IL" sz="1600" dirty="0" err="1"/>
              <a:t>א''ר</a:t>
            </a:r>
            <a:r>
              <a:rPr lang="he-IL" sz="1600" dirty="0"/>
              <a:t> יוחנן: הלכה כרבי יוסי. 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600" dirty="0"/>
              <a:t>       </a:t>
            </a:r>
            <a:r>
              <a:rPr lang="he-IL" sz="1600" dirty="0" err="1"/>
              <a:t>א''ל</a:t>
            </a:r>
            <a:r>
              <a:rPr lang="he-IL" sz="1600" dirty="0"/>
              <a:t> רבי </a:t>
            </a:r>
            <a:r>
              <a:rPr lang="he-IL" sz="1600" dirty="0" err="1"/>
              <a:t>חייא</a:t>
            </a:r>
            <a:r>
              <a:rPr lang="he-IL" sz="1600" dirty="0"/>
              <a:t> לבאלי: </a:t>
            </a:r>
            <a:r>
              <a:rPr lang="he-IL" sz="1600" dirty="0" err="1"/>
              <a:t>אסברא</a:t>
            </a:r>
            <a:r>
              <a:rPr lang="he-IL" sz="1600" dirty="0"/>
              <a:t> לך, כי אמר ר' יוחנן הלכה כרבי יוסי </a:t>
            </a:r>
            <a:r>
              <a:rPr lang="he-IL" sz="1600" dirty="0" err="1"/>
              <a:t>אדלא</a:t>
            </a:r>
            <a:r>
              <a:rPr lang="he-IL" sz="1600" dirty="0"/>
              <a:t> </a:t>
            </a:r>
            <a:r>
              <a:rPr lang="he-IL" sz="1600" dirty="0" err="1"/>
              <a:t>להתענאה</a:t>
            </a:r>
            <a:r>
              <a:rPr lang="he-IL" sz="1600" dirty="0"/>
              <a:t>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9569B18F-BE00-81F0-D04B-D7D477A4CC3F}"/>
              </a:ext>
            </a:extLst>
          </p:cNvPr>
          <p:cNvSpPr txBox="1"/>
          <p:nvPr/>
        </p:nvSpPr>
        <p:spPr>
          <a:xfrm>
            <a:off x="-324544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יח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graphicFrame>
        <p:nvGraphicFramePr>
          <p:cNvPr id="3" name="טבלה 7">
            <a:extLst>
              <a:ext uri="{FF2B5EF4-FFF2-40B4-BE49-F238E27FC236}">
                <a16:creationId xmlns:a16="http://schemas.microsoft.com/office/drawing/2014/main" id="{3F344E4D-E43B-F2D3-B14D-A382CB08AE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520895"/>
              </p:ext>
            </p:extLst>
          </p:nvPr>
        </p:nvGraphicFramePr>
        <p:xfrm>
          <a:off x="4545289" y="311174"/>
          <a:ext cx="3843135" cy="122413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8627">
                  <a:extLst>
                    <a:ext uri="{9D8B030D-6E8A-4147-A177-3AD203B41FA5}">
                      <a16:colId xmlns:a16="http://schemas.microsoft.com/office/drawing/2014/main" val="2964986729"/>
                    </a:ext>
                  </a:extLst>
                </a:gridCol>
                <a:gridCol w="768627">
                  <a:extLst>
                    <a:ext uri="{9D8B030D-6E8A-4147-A177-3AD203B41FA5}">
                      <a16:colId xmlns:a16="http://schemas.microsoft.com/office/drawing/2014/main" val="1020432845"/>
                    </a:ext>
                  </a:extLst>
                </a:gridCol>
                <a:gridCol w="768627">
                  <a:extLst>
                    <a:ext uri="{9D8B030D-6E8A-4147-A177-3AD203B41FA5}">
                      <a16:colId xmlns:a16="http://schemas.microsoft.com/office/drawing/2014/main" val="2161778820"/>
                    </a:ext>
                  </a:extLst>
                </a:gridCol>
                <a:gridCol w="768627">
                  <a:extLst>
                    <a:ext uri="{9D8B030D-6E8A-4147-A177-3AD203B41FA5}">
                      <a16:colId xmlns:a16="http://schemas.microsoft.com/office/drawing/2014/main" val="3965258661"/>
                    </a:ext>
                  </a:extLst>
                </a:gridCol>
                <a:gridCol w="768627">
                  <a:extLst>
                    <a:ext uri="{9D8B030D-6E8A-4147-A177-3AD203B41FA5}">
                      <a16:colId xmlns:a16="http://schemas.microsoft.com/office/drawing/2014/main" val="1250839133"/>
                    </a:ext>
                  </a:extLst>
                </a:gridCol>
              </a:tblGrid>
              <a:tr h="306034">
                <a:tc>
                  <a:txBody>
                    <a:bodyPr/>
                    <a:lstStyle/>
                    <a:p>
                      <a:pPr rtl="1"/>
                      <a:endParaRPr lang="he-IL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he-IL" sz="1400" b="0" dirty="0">
                          <a:solidFill>
                            <a:schemeClr val="tx1"/>
                          </a:solidFill>
                        </a:rPr>
                        <a:t>דלא למספד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he-IL" sz="1400" b="0" dirty="0">
                          <a:solidFill>
                            <a:schemeClr val="tx1"/>
                          </a:solidFill>
                        </a:rPr>
                        <a:t>דלא </a:t>
                      </a:r>
                      <a:r>
                        <a:rPr lang="he-IL" sz="1400" b="0" dirty="0" err="1">
                          <a:solidFill>
                            <a:schemeClr val="tx1"/>
                          </a:solidFill>
                        </a:rPr>
                        <a:t>להתענאה</a:t>
                      </a:r>
                      <a:endParaRPr lang="he-IL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7843601"/>
                  </a:ext>
                </a:extLst>
              </a:tr>
              <a:tr h="306034">
                <a:tc>
                  <a:txBody>
                    <a:bodyPr/>
                    <a:lstStyle/>
                    <a:p>
                      <a:pPr rtl="1"/>
                      <a:endParaRPr lang="he-IL" sz="1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b="0" dirty="0">
                          <a:solidFill>
                            <a:schemeClr val="tx1"/>
                          </a:solidFill>
                        </a:rPr>
                        <a:t>לפניו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b="0" dirty="0">
                          <a:solidFill>
                            <a:schemeClr val="tx1"/>
                          </a:solidFill>
                        </a:rPr>
                        <a:t>לאחריו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b="0" dirty="0">
                          <a:solidFill>
                            <a:schemeClr val="tx1"/>
                          </a:solidFill>
                        </a:rPr>
                        <a:t>לפניו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/>
                        <a:t>לאחריו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8464793"/>
                  </a:ext>
                </a:extLst>
              </a:tr>
              <a:tr h="306034"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ת"ק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X</a:t>
                      </a:r>
                      <a:endParaRPr lang="he-I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V</a:t>
                      </a:r>
                      <a:endParaRPr lang="he-I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V</a:t>
                      </a:r>
                      <a:endParaRPr lang="he-I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V</a:t>
                      </a:r>
                      <a:endParaRPr lang="he-I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1929352"/>
                  </a:ext>
                </a:extLst>
              </a:tr>
              <a:tr h="306034"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ר' יוסי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X</a:t>
                      </a:r>
                      <a:endParaRPr lang="he-I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X</a:t>
                      </a:r>
                      <a:endParaRPr lang="he-I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X</a:t>
                      </a:r>
                      <a:endParaRPr lang="he-I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V</a:t>
                      </a:r>
                      <a:endParaRPr lang="he-I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389676"/>
                  </a:ext>
                </a:extLst>
              </a:tr>
            </a:tbl>
          </a:graphicData>
        </a:graphic>
      </p:graphicFrame>
      <p:sp>
        <p:nvSpPr>
          <p:cNvPr id="5" name="חץ: שמאלה 4">
            <a:extLst>
              <a:ext uri="{FF2B5EF4-FFF2-40B4-BE49-F238E27FC236}">
                <a16:creationId xmlns:a16="http://schemas.microsoft.com/office/drawing/2014/main" id="{711C2249-5A3A-EB11-A84B-8B7712BD9F97}"/>
              </a:ext>
            </a:extLst>
          </p:cNvPr>
          <p:cNvSpPr/>
          <p:nvPr/>
        </p:nvSpPr>
        <p:spPr>
          <a:xfrm>
            <a:off x="539552" y="6391750"/>
            <a:ext cx="792088" cy="331862"/>
          </a:xfrm>
          <a:prstGeom prst="leftArrow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הסבר מלבני מעוגל 6">
            <a:extLst>
              <a:ext uri="{FF2B5EF4-FFF2-40B4-BE49-F238E27FC236}">
                <a16:creationId xmlns:a16="http://schemas.microsoft.com/office/drawing/2014/main" id="{E60B453F-E535-7473-E52F-9CE782472203}"/>
              </a:ext>
            </a:extLst>
          </p:cNvPr>
          <p:cNvSpPr/>
          <p:nvPr/>
        </p:nvSpPr>
        <p:spPr>
          <a:xfrm>
            <a:off x="393628" y="2492895"/>
            <a:ext cx="3818332" cy="864097"/>
          </a:xfrm>
          <a:prstGeom prst="wedgeRoundRectCallout">
            <a:avLst>
              <a:gd name="adj1" fmla="val 52059"/>
              <a:gd name="adj2" fmla="val 46721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200" dirty="0" err="1">
                <a:solidFill>
                  <a:prstClr val="black"/>
                </a:solidFill>
              </a:rPr>
              <a:t>יז</a:t>
            </a:r>
            <a:r>
              <a:rPr lang="he-IL" sz="1200" dirty="0">
                <a:solidFill>
                  <a:prstClr val="black"/>
                </a:solidFill>
              </a:rPr>
              <a:t> ע"ב:</a:t>
            </a:r>
          </a:p>
          <a:p>
            <a:pPr lvl="0">
              <a:lnSpc>
                <a:spcPct val="120000"/>
              </a:lnSpc>
            </a:pPr>
            <a:r>
              <a:rPr lang="he-IL" sz="1200" dirty="0">
                <a:solidFill>
                  <a:prstClr val="black"/>
                </a:solidFill>
              </a:rPr>
              <a:t>תנו רבנן: </a:t>
            </a:r>
          </a:p>
          <a:p>
            <a:pPr lvl="0"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אלין </a:t>
            </a:r>
            <a:r>
              <a:rPr lang="he-IL" sz="1200" dirty="0" err="1">
                <a:solidFill>
                  <a:srgbClr val="F79646">
                    <a:lumMod val="50000"/>
                  </a:srgbClr>
                </a:solidFill>
              </a:rPr>
              <a:t>יומיא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 דלא </a:t>
            </a:r>
            <a:r>
              <a:rPr lang="he-IL" sz="1200" dirty="0" err="1">
                <a:solidFill>
                  <a:srgbClr val="F79646">
                    <a:lumMod val="50000"/>
                  </a:srgbClr>
                </a:solidFill>
              </a:rPr>
              <a:t>להתענאה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 בהון </a:t>
            </a:r>
            <a:r>
              <a:rPr lang="he-IL" sz="1200" dirty="0" err="1">
                <a:solidFill>
                  <a:srgbClr val="F79646">
                    <a:lumMod val="50000"/>
                  </a:srgbClr>
                </a:solidFill>
              </a:rPr>
              <a:t>ומקצתהון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 דלא </a:t>
            </a:r>
            <a:r>
              <a:rPr lang="he-IL" sz="1200" dirty="0" err="1">
                <a:solidFill>
                  <a:srgbClr val="F79646">
                    <a:lumMod val="50000"/>
                  </a:srgbClr>
                </a:solidFill>
              </a:rPr>
              <a:t>למיספד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 בהון... </a:t>
            </a:r>
          </a:p>
        </p:txBody>
      </p:sp>
    </p:spTree>
    <p:extLst>
      <p:ext uri="{BB962C8B-B14F-4D97-AF65-F5344CB8AC3E}">
        <p14:creationId xmlns:p14="http://schemas.microsoft.com/office/powerpoint/2010/main" val="3154472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34EE2-A504-9672-B5F3-1288A6EC4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F681D830-77AC-DBC2-23C4-0782056497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345DCF2-594A-8892-8090-BEFA8FF0D8BE}"/>
              </a:ext>
            </a:extLst>
          </p:cNvPr>
          <p:cNvSpPr txBox="1"/>
          <p:nvPr/>
        </p:nvSpPr>
        <p:spPr>
          <a:xfrm>
            <a:off x="917348" y="1823342"/>
            <a:ext cx="7488832" cy="4201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איתמר: </a:t>
            </a:r>
          </a:p>
          <a:p>
            <a:pPr>
              <a:lnSpc>
                <a:spcPct val="120000"/>
              </a:lnSpc>
            </a:pPr>
            <a:endParaRPr lang="he-IL" sz="1000" dirty="0"/>
          </a:p>
          <a:p>
            <a:pPr>
              <a:lnSpc>
                <a:spcPct val="120000"/>
              </a:lnSpc>
            </a:pPr>
            <a:r>
              <a:rPr lang="he-IL" sz="1600" dirty="0"/>
              <a:t>ר' </a:t>
            </a:r>
            <a:r>
              <a:rPr lang="he-IL" sz="1600" dirty="0" err="1"/>
              <a:t>חייא</a:t>
            </a:r>
            <a:r>
              <a:rPr lang="he-IL" sz="1600" dirty="0"/>
              <a:t> בר אסי אמר רב: הלכה כר' יוסי, </a:t>
            </a:r>
          </a:p>
          <a:p>
            <a:pPr>
              <a:lnSpc>
                <a:spcPct val="120000"/>
              </a:lnSpc>
            </a:pPr>
            <a:endParaRPr lang="he-IL" sz="1000" dirty="0"/>
          </a:p>
          <a:p>
            <a:pPr>
              <a:lnSpc>
                <a:spcPct val="120000"/>
              </a:lnSpc>
            </a:pPr>
            <a:r>
              <a:rPr lang="he-IL" sz="1600" dirty="0"/>
              <a:t>ושמואל אמר: הלכה כר' מאיר.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600" dirty="0"/>
              <a:t>       ומי אמר שמואל הכי? והתניא: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רשב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''ג אומר: ומה תלמוד לומר 'בהון' 'בהון' שתי פעמים? לומר לך שהן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אסורין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, לפניהן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ולאחריהן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מותרין</a:t>
            </a:r>
            <a:r>
              <a:rPr lang="he-IL" sz="1600" dirty="0"/>
              <a:t>, ואמר שמואל: הלכה כרבן שמעון בן גמליאל! 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600" dirty="0"/>
              <a:t>       מעיקרא סבר כיון </a:t>
            </a:r>
            <a:r>
              <a:rPr lang="he-IL" sz="1600" dirty="0" err="1"/>
              <a:t>דליכא</a:t>
            </a:r>
            <a:r>
              <a:rPr lang="he-IL" sz="1600" dirty="0"/>
              <a:t> תנא </a:t>
            </a:r>
            <a:r>
              <a:rPr lang="he-IL" sz="1600" dirty="0" err="1"/>
              <a:t>דמיקל</a:t>
            </a:r>
            <a:r>
              <a:rPr lang="he-IL" sz="1600" dirty="0"/>
              <a:t> כרבי מאיר אמר הלכה כרבי מאיר,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       כיון </a:t>
            </a:r>
            <a:r>
              <a:rPr lang="he-IL" sz="1600" dirty="0" err="1"/>
              <a:t>דשמעיה</a:t>
            </a:r>
            <a:r>
              <a:rPr lang="he-IL" sz="1600" dirty="0"/>
              <a:t> לרבן שמעון </a:t>
            </a:r>
            <a:r>
              <a:rPr lang="he-IL" sz="1600" dirty="0" err="1"/>
              <a:t>דמיקל</a:t>
            </a:r>
            <a:r>
              <a:rPr lang="he-IL" sz="1600" dirty="0"/>
              <a:t> טפי אמר הלכה כרבן שמעון בן גמליאל. </a:t>
            </a:r>
          </a:p>
          <a:p>
            <a:pPr>
              <a:lnSpc>
                <a:spcPct val="120000"/>
              </a:lnSpc>
            </a:pPr>
            <a:endParaRPr lang="he-IL" sz="2400" dirty="0"/>
          </a:p>
          <a:p>
            <a:pPr>
              <a:lnSpc>
                <a:spcPct val="120000"/>
              </a:lnSpc>
            </a:pPr>
            <a:r>
              <a:rPr lang="he-IL" sz="1600" dirty="0"/>
              <a:t>וכן אמר באלי אמר רבי </a:t>
            </a:r>
            <a:r>
              <a:rPr lang="he-IL" sz="1600" dirty="0" err="1"/>
              <a:t>חייא</a:t>
            </a:r>
            <a:r>
              <a:rPr lang="he-IL" sz="1600" dirty="0"/>
              <a:t> בר אבא </a:t>
            </a:r>
            <a:r>
              <a:rPr lang="he-IL" sz="1600" dirty="0" err="1"/>
              <a:t>א''ר</a:t>
            </a:r>
            <a:r>
              <a:rPr lang="he-IL" sz="1600" dirty="0"/>
              <a:t> יוחנן: הלכה כרבי יוסי. 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600" dirty="0"/>
              <a:t>       </a:t>
            </a:r>
            <a:r>
              <a:rPr lang="he-IL" sz="1600" dirty="0" err="1"/>
              <a:t>א''ל</a:t>
            </a:r>
            <a:r>
              <a:rPr lang="he-IL" sz="1600" dirty="0"/>
              <a:t> רבי </a:t>
            </a:r>
            <a:r>
              <a:rPr lang="he-IL" sz="1600" dirty="0" err="1"/>
              <a:t>חייא</a:t>
            </a:r>
            <a:r>
              <a:rPr lang="he-IL" sz="1600" dirty="0"/>
              <a:t> לבאלי: </a:t>
            </a:r>
            <a:r>
              <a:rPr lang="he-IL" sz="1600" dirty="0" err="1"/>
              <a:t>אסברא</a:t>
            </a:r>
            <a:r>
              <a:rPr lang="he-IL" sz="1600" dirty="0"/>
              <a:t> לך, כי אמר ר' יוחנן הלכה כרבי יוסי </a:t>
            </a:r>
            <a:r>
              <a:rPr lang="he-IL" sz="1600" dirty="0" err="1"/>
              <a:t>אדלא</a:t>
            </a:r>
            <a:r>
              <a:rPr lang="he-IL" sz="1600" dirty="0"/>
              <a:t> </a:t>
            </a:r>
            <a:r>
              <a:rPr lang="he-IL" sz="1600" dirty="0" err="1"/>
              <a:t>להתענאה</a:t>
            </a:r>
            <a:r>
              <a:rPr lang="he-IL" sz="1600" dirty="0"/>
              <a:t>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21234EA6-7927-9764-B182-6D624DDC156B}"/>
              </a:ext>
            </a:extLst>
          </p:cNvPr>
          <p:cNvSpPr txBox="1"/>
          <p:nvPr/>
        </p:nvSpPr>
        <p:spPr>
          <a:xfrm>
            <a:off x="-324544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יח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5" name="חץ: שמאלה 4">
            <a:extLst>
              <a:ext uri="{FF2B5EF4-FFF2-40B4-BE49-F238E27FC236}">
                <a16:creationId xmlns:a16="http://schemas.microsoft.com/office/drawing/2014/main" id="{CAB6E528-F0F4-D6DF-705C-2F3DDDCBF21F}"/>
              </a:ext>
            </a:extLst>
          </p:cNvPr>
          <p:cNvSpPr/>
          <p:nvPr/>
        </p:nvSpPr>
        <p:spPr>
          <a:xfrm>
            <a:off x="539552" y="6391750"/>
            <a:ext cx="792088" cy="331862"/>
          </a:xfrm>
          <a:prstGeom prst="leftArrow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הסבר מלבני מעוגל 6">
            <a:extLst>
              <a:ext uri="{FF2B5EF4-FFF2-40B4-BE49-F238E27FC236}">
                <a16:creationId xmlns:a16="http://schemas.microsoft.com/office/drawing/2014/main" id="{D9214084-3FAC-5131-88B8-90C12A53082E}"/>
              </a:ext>
            </a:extLst>
          </p:cNvPr>
          <p:cNvSpPr/>
          <p:nvPr/>
        </p:nvSpPr>
        <p:spPr>
          <a:xfrm>
            <a:off x="393628" y="2492895"/>
            <a:ext cx="3818332" cy="864097"/>
          </a:xfrm>
          <a:prstGeom prst="wedgeRoundRectCallout">
            <a:avLst>
              <a:gd name="adj1" fmla="val 52059"/>
              <a:gd name="adj2" fmla="val 46721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200" dirty="0" err="1">
                <a:solidFill>
                  <a:prstClr val="black"/>
                </a:solidFill>
              </a:rPr>
              <a:t>יז</a:t>
            </a:r>
            <a:r>
              <a:rPr lang="he-IL" sz="1200" dirty="0">
                <a:solidFill>
                  <a:prstClr val="black"/>
                </a:solidFill>
              </a:rPr>
              <a:t> ע"ב:</a:t>
            </a:r>
          </a:p>
          <a:p>
            <a:pPr lvl="0">
              <a:lnSpc>
                <a:spcPct val="120000"/>
              </a:lnSpc>
            </a:pPr>
            <a:r>
              <a:rPr lang="he-IL" sz="1200" dirty="0">
                <a:solidFill>
                  <a:prstClr val="black"/>
                </a:solidFill>
              </a:rPr>
              <a:t>תנו רבנן: </a:t>
            </a:r>
          </a:p>
          <a:p>
            <a:pPr lvl="0"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אלין </a:t>
            </a:r>
            <a:r>
              <a:rPr lang="he-IL" sz="1200" dirty="0" err="1">
                <a:solidFill>
                  <a:srgbClr val="F79646">
                    <a:lumMod val="50000"/>
                  </a:srgbClr>
                </a:solidFill>
              </a:rPr>
              <a:t>יומיא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 דלא </a:t>
            </a:r>
            <a:r>
              <a:rPr lang="he-IL" sz="1200" dirty="0" err="1">
                <a:solidFill>
                  <a:srgbClr val="F79646">
                    <a:lumMod val="50000"/>
                  </a:srgbClr>
                </a:solidFill>
              </a:rPr>
              <a:t>להתענאה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 בהון </a:t>
            </a:r>
            <a:r>
              <a:rPr lang="he-IL" sz="1200" dirty="0" err="1">
                <a:solidFill>
                  <a:srgbClr val="F79646">
                    <a:lumMod val="50000"/>
                  </a:srgbClr>
                </a:solidFill>
              </a:rPr>
              <a:t>ומקצתהון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 דלא </a:t>
            </a:r>
            <a:r>
              <a:rPr lang="he-IL" sz="1200" dirty="0" err="1">
                <a:solidFill>
                  <a:srgbClr val="F79646">
                    <a:lumMod val="50000"/>
                  </a:srgbClr>
                </a:solidFill>
              </a:rPr>
              <a:t>למיספד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 בהון... </a:t>
            </a:r>
          </a:p>
        </p:txBody>
      </p:sp>
      <p:graphicFrame>
        <p:nvGraphicFramePr>
          <p:cNvPr id="8" name="טבלה 7">
            <a:extLst>
              <a:ext uri="{FF2B5EF4-FFF2-40B4-BE49-F238E27FC236}">
                <a16:creationId xmlns:a16="http://schemas.microsoft.com/office/drawing/2014/main" id="{FDC9CD8D-82F2-AAEA-6514-7958F4EAB5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655861"/>
              </p:ext>
            </p:extLst>
          </p:nvPr>
        </p:nvGraphicFramePr>
        <p:xfrm>
          <a:off x="4545289" y="314900"/>
          <a:ext cx="3843135" cy="122413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8627">
                  <a:extLst>
                    <a:ext uri="{9D8B030D-6E8A-4147-A177-3AD203B41FA5}">
                      <a16:colId xmlns:a16="http://schemas.microsoft.com/office/drawing/2014/main" val="2964986729"/>
                    </a:ext>
                  </a:extLst>
                </a:gridCol>
                <a:gridCol w="768627">
                  <a:extLst>
                    <a:ext uri="{9D8B030D-6E8A-4147-A177-3AD203B41FA5}">
                      <a16:colId xmlns:a16="http://schemas.microsoft.com/office/drawing/2014/main" val="1020432845"/>
                    </a:ext>
                  </a:extLst>
                </a:gridCol>
                <a:gridCol w="768627">
                  <a:extLst>
                    <a:ext uri="{9D8B030D-6E8A-4147-A177-3AD203B41FA5}">
                      <a16:colId xmlns:a16="http://schemas.microsoft.com/office/drawing/2014/main" val="2161778820"/>
                    </a:ext>
                  </a:extLst>
                </a:gridCol>
                <a:gridCol w="768627">
                  <a:extLst>
                    <a:ext uri="{9D8B030D-6E8A-4147-A177-3AD203B41FA5}">
                      <a16:colId xmlns:a16="http://schemas.microsoft.com/office/drawing/2014/main" val="3965258661"/>
                    </a:ext>
                  </a:extLst>
                </a:gridCol>
                <a:gridCol w="768627">
                  <a:extLst>
                    <a:ext uri="{9D8B030D-6E8A-4147-A177-3AD203B41FA5}">
                      <a16:colId xmlns:a16="http://schemas.microsoft.com/office/drawing/2014/main" val="1250839133"/>
                    </a:ext>
                  </a:extLst>
                </a:gridCol>
              </a:tblGrid>
              <a:tr h="306034">
                <a:tc>
                  <a:txBody>
                    <a:bodyPr/>
                    <a:lstStyle/>
                    <a:p>
                      <a:pPr rtl="1"/>
                      <a:endParaRPr lang="he-IL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he-IL" sz="1400" b="0" dirty="0">
                          <a:solidFill>
                            <a:schemeClr val="tx1"/>
                          </a:solidFill>
                        </a:rPr>
                        <a:t>דלא למספד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he-IL" sz="1400" b="0" dirty="0">
                          <a:solidFill>
                            <a:schemeClr val="tx1"/>
                          </a:solidFill>
                        </a:rPr>
                        <a:t>דלא </a:t>
                      </a:r>
                      <a:r>
                        <a:rPr lang="he-IL" sz="1400" b="0" dirty="0" err="1">
                          <a:solidFill>
                            <a:schemeClr val="tx1"/>
                          </a:solidFill>
                        </a:rPr>
                        <a:t>להתענאה</a:t>
                      </a:r>
                      <a:endParaRPr lang="he-IL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7843601"/>
                  </a:ext>
                </a:extLst>
              </a:tr>
              <a:tr h="306034">
                <a:tc>
                  <a:txBody>
                    <a:bodyPr/>
                    <a:lstStyle/>
                    <a:p>
                      <a:pPr rtl="1"/>
                      <a:endParaRPr lang="he-IL" sz="1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b="0" dirty="0">
                          <a:solidFill>
                            <a:schemeClr val="tx1"/>
                          </a:solidFill>
                        </a:rPr>
                        <a:t>לפניו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b="0" dirty="0">
                          <a:solidFill>
                            <a:schemeClr val="tx1"/>
                          </a:solidFill>
                        </a:rPr>
                        <a:t>לאחריו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b="0" dirty="0">
                          <a:solidFill>
                            <a:schemeClr val="tx1"/>
                          </a:solidFill>
                        </a:rPr>
                        <a:t>לפניו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/>
                        <a:t>לאחריו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8464793"/>
                  </a:ext>
                </a:extLst>
              </a:tr>
              <a:tr h="306034"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ת"ק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he-IL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V</a:t>
                      </a:r>
                      <a:endParaRPr lang="he-IL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V</a:t>
                      </a:r>
                      <a:endParaRPr lang="he-I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V</a:t>
                      </a:r>
                      <a:endParaRPr lang="he-I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1929352"/>
                  </a:ext>
                </a:extLst>
              </a:tr>
              <a:tr h="306034"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ר' יוסי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X</a:t>
                      </a:r>
                      <a:endParaRPr lang="he-I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/>
                        <a:t>X</a:t>
                      </a:r>
                      <a:endParaRPr lang="he-IL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he-IL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V</a:t>
                      </a:r>
                      <a:endParaRPr lang="he-IL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389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8835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996B49-CEBC-2031-CE11-057725FB4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BC418EBD-79F1-C83C-6A44-79A50F62B8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295E9B6-1507-B6AC-0EC8-1900B06E64E8}"/>
              </a:ext>
            </a:extLst>
          </p:cNvPr>
          <p:cNvSpPr txBox="1"/>
          <p:nvPr/>
        </p:nvSpPr>
        <p:spPr>
          <a:xfrm>
            <a:off x="539552" y="1572810"/>
            <a:ext cx="7992888" cy="50880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ומי אמר רבי יוחנן הכי?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והאמר ר' יוחנן: הלכה כסתם משנה, ותנן: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אע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''פ שאמרו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מקדימין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ולא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מאחרין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מותרין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בהספד ותענית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אימת? </a:t>
            </a:r>
          </a:p>
          <a:p>
            <a:pPr>
              <a:lnSpc>
                <a:spcPct val="120000"/>
              </a:lnSpc>
            </a:pP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אילימא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בני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חמיסר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וקא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קרו ליה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בארביסר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- 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ומי שרי? והכתיב במגילת תענית: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יום ארבעה עשר בו ויום חמשה עשר בו יומי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פוריא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אינון דלא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למיספד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בהון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ואמר רבא: לא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נצרכא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אלא לאסור את של זה בזה ואת של זה בזה.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ואלא בני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ארביסר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וקא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קרי ליה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בתליסר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- יום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ניקנור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הוא!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ואלא בני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ארביסר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וקא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קרי ליה בתריסר - יום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טוריינוס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הוא!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אלא לאו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דקא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קרו ליה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בחדיסר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וקתני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מותר בהספד ובתענית! </a:t>
            </a:r>
          </a:p>
          <a:p>
            <a:pPr>
              <a:lnSpc>
                <a:spcPct val="120000"/>
              </a:lnSpc>
            </a:pPr>
            <a:endParaRPr lang="he-IL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לא, בני ארבעה עשר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וקא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קרו ליה בתריסר, </a:t>
            </a:r>
          </a:p>
          <a:p>
            <a:pPr>
              <a:lnSpc>
                <a:spcPct val="120000"/>
              </a:lnSpc>
            </a:pP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ודקאמרת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יום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טריינוס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הוא יום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טריינוס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גופיה בטולי בטלוהו הואיל ונהרגו בו שמעיה ואחיה אחיו,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כי הא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דרב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נחמן גזר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תעניתא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בתריסר אמרו ליה רבנן יום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טוריינוס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הוא אמר להו יום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טוריינוס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גופיה בטולי בטלוהו הואיל ונהרגו בו שמעיה ואחיה אחיו. </a:t>
            </a:r>
          </a:p>
          <a:p>
            <a:pPr>
              <a:lnSpc>
                <a:spcPct val="120000"/>
              </a:lnSpc>
            </a:pPr>
            <a:endParaRPr lang="he-IL" sz="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ותיפוק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ליה דהוה ליה יום שלפני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ניקנור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!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רב אשי: השתא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איהו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גופיה בטלוהו משום יום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ניקנור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ניקום ונגזר?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B0E730D4-F0DC-08BA-244B-B4CB7B1E0010}"/>
              </a:ext>
            </a:extLst>
          </p:cNvPr>
          <p:cNvSpPr txBox="1"/>
          <p:nvPr/>
        </p:nvSpPr>
        <p:spPr>
          <a:xfrm>
            <a:off x="-280154" y="35330"/>
            <a:ext cx="31683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יח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 - 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יח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7" name="הסבר מלבני מעוגל 6">
            <a:extLst>
              <a:ext uri="{FF2B5EF4-FFF2-40B4-BE49-F238E27FC236}">
                <a16:creationId xmlns:a16="http://schemas.microsoft.com/office/drawing/2014/main" id="{992561CC-E756-35AD-BC32-60B2C09606DA}"/>
              </a:ext>
            </a:extLst>
          </p:cNvPr>
          <p:cNvSpPr/>
          <p:nvPr/>
        </p:nvSpPr>
        <p:spPr>
          <a:xfrm>
            <a:off x="3923928" y="511587"/>
            <a:ext cx="4619298" cy="936105"/>
          </a:xfrm>
          <a:prstGeom prst="wedgeRoundRectCallout">
            <a:avLst>
              <a:gd name="adj1" fmla="val 52989"/>
              <a:gd name="adj2" fmla="val -41635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400" dirty="0">
                <a:solidFill>
                  <a:prstClr val="black"/>
                </a:solidFill>
              </a:rPr>
              <a:t>וכן אמר באלי אמר רבי </a:t>
            </a:r>
            <a:r>
              <a:rPr lang="he-IL" sz="1400" dirty="0" err="1">
                <a:solidFill>
                  <a:prstClr val="black"/>
                </a:solidFill>
              </a:rPr>
              <a:t>חייא</a:t>
            </a:r>
            <a:r>
              <a:rPr lang="he-IL" sz="1400" dirty="0">
                <a:solidFill>
                  <a:prstClr val="black"/>
                </a:solidFill>
              </a:rPr>
              <a:t> בר אבא </a:t>
            </a:r>
            <a:r>
              <a:rPr lang="he-IL" sz="1400" dirty="0" err="1">
                <a:solidFill>
                  <a:prstClr val="black"/>
                </a:solidFill>
              </a:rPr>
              <a:t>א''ר</a:t>
            </a:r>
            <a:r>
              <a:rPr lang="he-IL" sz="1400" dirty="0">
                <a:solidFill>
                  <a:prstClr val="black"/>
                </a:solidFill>
              </a:rPr>
              <a:t> יוחנן: הלכה כרבי יוסי. </a:t>
            </a:r>
          </a:p>
          <a:p>
            <a:pPr lvl="0">
              <a:lnSpc>
                <a:spcPct val="120000"/>
              </a:lnSpc>
            </a:pPr>
            <a:endParaRPr lang="he-IL" sz="500" dirty="0">
              <a:solidFill>
                <a:prstClr val="black"/>
              </a:solidFill>
            </a:endParaRPr>
          </a:p>
          <a:p>
            <a:pPr lvl="0">
              <a:lnSpc>
                <a:spcPct val="120000"/>
              </a:lnSpc>
            </a:pPr>
            <a:r>
              <a:rPr lang="he-IL" sz="1400" dirty="0" err="1">
                <a:solidFill>
                  <a:prstClr val="black"/>
                </a:solidFill>
              </a:rPr>
              <a:t>א''ל</a:t>
            </a:r>
            <a:r>
              <a:rPr lang="he-IL" sz="1400" dirty="0">
                <a:solidFill>
                  <a:prstClr val="black"/>
                </a:solidFill>
              </a:rPr>
              <a:t> רבי </a:t>
            </a:r>
            <a:r>
              <a:rPr lang="he-IL" sz="1400" dirty="0" err="1">
                <a:solidFill>
                  <a:prstClr val="black"/>
                </a:solidFill>
              </a:rPr>
              <a:t>חייא</a:t>
            </a:r>
            <a:r>
              <a:rPr lang="he-IL" sz="1400" dirty="0">
                <a:solidFill>
                  <a:prstClr val="black"/>
                </a:solidFill>
              </a:rPr>
              <a:t> לבאלי: </a:t>
            </a:r>
          </a:p>
          <a:p>
            <a:pPr lvl="0">
              <a:lnSpc>
                <a:spcPct val="120000"/>
              </a:lnSpc>
            </a:pPr>
            <a:r>
              <a:rPr lang="he-IL" sz="1400" dirty="0" err="1">
                <a:solidFill>
                  <a:prstClr val="black"/>
                </a:solidFill>
              </a:rPr>
              <a:t>אסברא</a:t>
            </a:r>
            <a:r>
              <a:rPr lang="he-IL" sz="1400" dirty="0">
                <a:solidFill>
                  <a:prstClr val="black"/>
                </a:solidFill>
              </a:rPr>
              <a:t> לך, כי אמר ר' יוחנן הלכה כרבי יוסי </a:t>
            </a:r>
            <a:r>
              <a:rPr lang="he-IL" sz="1400" dirty="0" err="1">
                <a:solidFill>
                  <a:prstClr val="black"/>
                </a:solidFill>
              </a:rPr>
              <a:t>אדלא</a:t>
            </a:r>
            <a:r>
              <a:rPr lang="he-IL" sz="1400" dirty="0">
                <a:solidFill>
                  <a:prstClr val="black"/>
                </a:solidFill>
              </a:rPr>
              <a:t> </a:t>
            </a:r>
            <a:r>
              <a:rPr lang="he-IL" sz="1400" dirty="0" err="1">
                <a:solidFill>
                  <a:prstClr val="black"/>
                </a:solidFill>
              </a:rPr>
              <a:t>להתענאה</a:t>
            </a:r>
            <a:r>
              <a:rPr lang="he-IL" sz="1400" dirty="0">
                <a:solidFill>
                  <a:prstClr val="black"/>
                </a:solidFill>
              </a:rPr>
              <a:t>.</a:t>
            </a:r>
          </a:p>
        </p:txBody>
      </p:sp>
      <p:graphicFrame>
        <p:nvGraphicFramePr>
          <p:cNvPr id="9" name="טבלה 7">
            <a:extLst>
              <a:ext uri="{FF2B5EF4-FFF2-40B4-BE49-F238E27FC236}">
                <a16:creationId xmlns:a16="http://schemas.microsoft.com/office/drawing/2014/main" id="{A6EA517C-A1F3-3CC9-C0F8-386BECA382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742203"/>
              </p:ext>
            </p:extLst>
          </p:nvPr>
        </p:nvGraphicFramePr>
        <p:xfrm>
          <a:off x="323528" y="503306"/>
          <a:ext cx="3096345" cy="10972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19269">
                  <a:extLst>
                    <a:ext uri="{9D8B030D-6E8A-4147-A177-3AD203B41FA5}">
                      <a16:colId xmlns:a16="http://schemas.microsoft.com/office/drawing/2014/main" val="2964986729"/>
                    </a:ext>
                  </a:extLst>
                </a:gridCol>
                <a:gridCol w="619269">
                  <a:extLst>
                    <a:ext uri="{9D8B030D-6E8A-4147-A177-3AD203B41FA5}">
                      <a16:colId xmlns:a16="http://schemas.microsoft.com/office/drawing/2014/main" val="1020432845"/>
                    </a:ext>
                  </a:extLst>
                </a:gridCol>
                <a:gridCol w="619269">
                  <a:extLst>
                    <a:ext uri="{9D8B030D-6E8A-4147-A177-3AD203B41FA5}">
                      <a16:colId xmlns:a16="http://schemas.microsoft.com/office/drawing/2014/main" val="2161778820"/>
                    </a:ext>
                  </a:extLst>
                </a:gridCol>
                <a:gridCol w="619269">
                  <a:extLst>
                    <a:ext uri="{9D8B030D-6E8A-4147-A177-3AD203B41FA5}">
                      <a16:colId xmlns:a16="http://schemas.microsoft.com/office/drawing/2014/main" val="3965258661"/>
                    </a:ext>
                  </a:extLst>
                </a:gridCol>
                <a:gridCol w="619269">
                  <a:extLst>
                    <a:ext uri="{9D8B030D-6E8A-4147-A177-3AD203B41FA5}">
                      <a16:colId xmlns:a16="http://schemas.microsoft.com/office/drawing/2014/main" val="1250839133"/>
                    </a:ext>
                  </a:extLst>
                </a:gridCol>
              </a:tblGrid>
              <a:tr h="234026">
                <a:tc>
                  <a:txBody>
                    <a:bodyPr/>
                    <a:lstStyle/>
                    <a:p>
                      <a:pPr rtl="1"/>
                      <a:endParaRPr lang="he-IL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he-IL" sz="1200" b="0" dirty="0">
                          <a:solidFill>
                            <a:schemeClr val="tx1"/>
                          </a:solidFill>
                        </a:rPr>
                        <a:t>דלא למספד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he-IL" sz="1200" b="0" dirty="0">
                          <a:solidFill>
                            <a:schemeClr val="tx1"/>
                          </a:solidFill>
                        </a:rPr>
                        <a:t>דלא </a:t>
                      </a:r>
                      <a:r>
                        <a:rPr lang="he-IL" sz="1200" b="0" dirty="0" err="1">
                          <a:solidFill>
                            <a:schemeClr val="tx1"/>
                          </a:solidFill>
                        </a:rPr>
                        <a:t>להתענאה</a:t>
                      </a:r>
                      <a:endParaRPr lang="he-IL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7843601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rtl="1"/>
                      <a:endParaRPr lang="he-IL" sz="1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200" b="0" dirty="0">
                          <a:solidFill>
                            <a:schemeClr val="tx1"/>
                          </a:solidFill>
                        </a:rPr>
                        <a:t>לפניו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200" b="0" dirty="0">
                          <a:solidFill>
                            <a:schemeClr val="tx1"/>
                          </a:solidFill>
                        </a:rPr>
                        <a:t>לאחריו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200" b="0" dirty="0">
                          <a:solidFill>
                            <a:schemeClr val="tx1"/>
                          </a:solidFill>
                        </a:rPr>
                        <a:t>לפניו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200" dirty="0"/>
                        <a:t>לאחריו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8464793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rtl="1"/>
                      <a:r>
                        <a:rPr lang="he-IL" sz="1200" dirty="0"/>
                        <a:t>ת"ק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he-IL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V</a:t>
                      </a:r>
                      <a:endParaRPr lang="he-IL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/>
                        <a:t>V</a:t>
                      </a:r>
                      <a:endParaRPr lang="he-IL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/>
                        <a:t>V</a:t>
                      </a:r>
                      <a:endParaRPr lang="he-IL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1929352"/>
                  </a:ext>
                </a:extLst>
              </a:tr>
              <a:tr h="234026">
                <a:tc>
                  <a:txBody>
                    <a:bodyPr/>
                    <a:lstStyle/>
                    <a:p>
                      <a:pPr rtl="1"/>
                      <a:r>
                        <a:rPr lang="he-IL" sz="1200" dirty="0"/>
                        <a:t>ר' יוסי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/>
                        <a:t>X</a:t>
                      </a:r>
                      <a:endParaRPr lang="he-IL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/>
                        <a:t>X</a:t>
                      </a:r>
                      <a:endParaRPr lang="he-IL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he-IL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V</a:t>
                      </a:r>
                      <a:endParaRPr lang="he-IL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389676"/>
                  </a:ext>
                </a:extLst>
              </a:tr>
            </a:tbl>
          </a:graphicData>
        </a:graphic>
      </p:graphicFrame>
      <p:sp>
        <p:nvSpPr>
          <p:cNvPr id="10" name="TextBox 5">
            <a:extLst>
              <a:ext uri="{FF2B5EF4-FFF2-40B4-BE49-F238E27FC236}">
                <a16:creationId xmlns:a16="http://schemas.microsoft.com/office/drawing/2014/main" id="{77A4E238-5CCE-FDDD-B3C1-DE8CE4E34568}"/>
              </a:ext>
            </a:extLst>
          </p:cNvPr>
          <p:cNvSpPr txBox="1"/>
          <p:nvPr/>
        </p:nvSpPr>
        <p:spPr>
          <a:xfrm>
            <a:off x="8584783" y="2305070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ע"ב</a:t>
            </a:r>
          </a:p>
        </p:txBody>
      </p:sp>
    </p:spTree>
    <p:extLst>
      <p:ext uri="{BB962C8B-B14F-4D97-AF65-F5344CB8AC3E}">
        <p14:creationId xmlns:p14="http://schemas.microsoft.com/office/powerpoint/2010/main" val="2131693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46361-442A-FA7C-5F64-793974A91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C870CD57-96F3-89D3-BA14-C1B8D347D3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F4E9BB1-9BD7-6A2B-4C7B-90578200491B}"/>
              </a:ext>
            </a:extLst>
          </p:cNvPr>
          <p:cNvSpPr txBox="1"/>
          <p:nvPr/>
        </p:nvSpPr>
        <p:spPr>
          <a:xfrm>
            <a:off x="756560" y="260648"/>
            <a:ext cx="7848872" cy="61037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מאי </a:t>
            </a:r>
            <a:r>
              <a:rPr lang="he-IL" sz="1600" dirty="0" err="1"/>
              <a:t>ניקנור</a:t>
            </a:r>
            <a:r>
              <a:rPr lang="he-IL" sz="1600" dirty="0"/>
              <a:t> ומאי </a:t>
            </a:r>
            <a:r>
              <a:rPr lang="he-IL" sz="1600" dirty="0" err="1"/>
              <a:t>טוריינוס</a:t>
            </a:r>
            <a:r>
              <a:rPr lang="he-IL" sz="1600" dirty="0"/>
              <a:t>? </a:t>
            </a:r>
          </a:p>
          <a:p>
            <a:pPr>
              <a:lnSpc>
                <a:spcPct val="120000"/>
              </a:lnSpc>
            </a:pPr>
            <a:endParaRPr lang="he-IL" sz="14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דתניא</a:t>
            </a:r>
            <a:r>
              <a:rPr lang="he-IL" sz="1600" dirty="0"/>
              <a:t>: </a:t>
            </a:r>
          </a:p>
          <a:p>
            <a:pPr>
              <a:lnSpc>
                <a:spcPct val="120000"/>
              </a:lnSpc>
            </a:pPr>
            <a:endParaRPr lang="he-IL" sz="300" dirty="0"/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ניקנור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אחד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מאפרכי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יוונים היה,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ובכל יום ויום היה מניף ידו על יהודה וירושלים ואומר: אימתי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תפול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בידי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וארמסנה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וכשגברה מלכות בית חשמונאי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ונצחום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, קצצו בהונות ידיו ורגליו ותלאום בשערי ירושלים ואמרו: פה שהיה מדבר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בגאוה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וידים שהיו מניפות על ירושלים תעשה בהם נקמה. </a:t>
            </a:r>
          </a:p>
          <a:p>
            <a:pPr>
              <a:lnSpc>
                <a:spcPct val="120000"/>
              </a:lnSpc>
            </a:pPr>
            <a:endParaRPr lang="he-IL" sz="1400" dirty="0"/>
          </a:p>
          <a:p>
            <a:pPr>
              <a:lnSpc>
                <a:spcPct val="120000"/>
              </a:lnSpc>
            </a:pPr>
            <a:r>
              <a:rPr lang="he-IL" sz="1600" dirty="0"/>
              <a:t>מאי </a:t>
            </a:r>
            <a:r>
              <a:rPr lang="he-IL" sz="1600" dirty="0" err="1"/>
              <a:t>טוריינוס</a:t>
            </a:r>
            <a:r>
              <a:rPr lang="he-IL" sz="1600" dirty="0"/>
              <a:t>? </a:t>
            </a:r>
          </a:p>
          <a:p>
            <a:pPr>
              <a:lnSpc>
                <a:spcPct val="120000"/>
              </a:lnSpc>
            </a:pPr>
            <a:endParaRPr lang="he-IL" sz="3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אמרו: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כשבקש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טוריינוס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להרוג את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לולינוס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ופפוס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אחיו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בלודקיא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אמר להם: אם מעמו של חנניה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מישאל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ועזריה אתם יבא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אלהיכם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ויציל אתכם מידי כדרך שהציל את חנניה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מישאל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ועזריה מיד נבוכדנצר.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אמרו לו: חנניה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מישאל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ועזריה צדיקים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גמורין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היו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וראויין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היו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ליעשות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להם נס ונבוכדנצר מלך הגון היה וראוי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ליעשות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נס על ידו, ואותו רשע הדיוט הוא ואינו ראוי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ליעשות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נס על ידו ואנו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נתחייבנו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כליה למקום, ואם אין אתה הורגנו הרבה הורגים יש לו למקום והרבה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דובין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ואריות יש לו למקום בעולמו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שפוגעין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בנו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והורגין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אותנו, אלא לא מסרנו הקדוש ברוך הוא בידך אלא שעתיד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ליפרע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דמינו מידך.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אעפ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''כ הרגן מיד. </a:t>
            </a:r>
          </a:p>
          <a:p>
            <a:pPr>
              <a:lnSpc>
                <a:spcPct val="120000"/>
              </a:lnSpc>
            </a:pPr>
            <a:endParaRPr lang="he-IL" sz="3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אמרו: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לא זזו משם עד שבאו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דיופלי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מרומי ופצעו את מוחו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בגיזרין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9E529E1-B994-C0FA-BE50-971F2C8B2A65}"/>
              </a:ext>
            </a:extLst>
          </p:cNvPr>
          <p:cNvSpPr txBox="1"/>
          <p:nvPr/>
        </p:nvSpPr>
        <p:spPr>
          <a:xfrm>
            <a:off x="-324544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יח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</p:spTree>
    <p:extLst>
      <p:ext uri="{BB962C8B-B14F-4D97-AF65-F5344CB8AC3E}">
        <p14:creationId xmlns:p14="http://schemas.microsoft.com/office/powerpoint/2010/main" val="1758857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B7792A-D4D8-638F-306E-E5CC5DEC8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3264E54C-CDF2-C38B-A527-E8EDD951BC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F831524-5F4C-3195-9E44-90959177D48F}"/>
              </a:ext>
            </a:extLst>
          </p:cNvPr>
          <p:cNvSpPr txBox="1"/>
          <p:nvPr/>
        </p:nvSpPr>
        <p:spPr>
          <a:xfrm>
            <a:off x="467544" y="2657620"/>
            <a:ext cx="7848872" cy="41462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אין </a:t>
            </a:r>
            <a:r>
              <a:rPr lang="he-IL" sz="1600" dirty="0" err="1"/>
              <a:t>גוזרין</a:t>
            </a:r>
            <a:r>
              <a:rPr lang="he-IL" sz="1600" dirty="0"/>
              <a:t> תענית על הצבור </a:t>
            </a:r>
            <a:r>
              <a:rPr lang="he-IL" sz="1600" dirty="0" err="1"/>
              <a:t>בתחלה</a:t>
            </a:r>
            <a:r>
              <a:rPr lang="he-IL" sz="1600" dirty="0"/>
              <a:t> בחמישי </a:t>
            </a:r>
            <a:r>
              <a:rPr lang="he-IL" sz="1600" dirty="0" err="1"/>
              <a:t>כו</a:t>
            </a:r>
            <a:r>
              <a:rPr lang="he-IL" sz="1600" dirty="0"/>
              <a:t>' אין </a:t>
            </a:r>
            <a:r>
              <a:rPr lang="he-IL" sz="1600" dirty="0" err="1"/>
              <a:t>גוזרין</a:t>
            </a:r>
            <a:r>
              <a:rPr lang="he-IL" sz="1600" dirty="0"/>
              <a:t> תענית בראשי חדשים </a:t>
            </a:r>
            <a:r>
              <a:rPr lang="he-IL" sz="1600" dirty="0" err="1"/>
              <a:t>כו</a:t>
            </a:r>
            <a:r>
              <a:rPr lang="he-IL" sz="1600" dirty="0"/>
              <a:t>': </a:t>
            </a:r>
          </a:p>
          <a:p>
            <a:pPr>
              <a:lnSpc>
                <a:spcPct val="120000"/>
              </a:lnSpc>
            </a:pPr>
            <a:endParaRPr lang="he-IL" sz="1000" dirty="0"/>
          </a:p>
          <a:p>
            <a:pPr>
              <a:lnSpc>
                <a:spcPct val="120000"/>
              </a:lnSpc>
            </a:pPr>
            <a:r>
              <a:rPr lang="he-IL" sz="1600" dirty="0"/>
              <a:t>וכמה </a:t>
            </a:r>
            <a:r>
              <a:rPr lang="he-IL" sz="1600" dirty="0" err="1"/>
              <a:t>הויא</a:t>
            </a:r>
            <a:r>
              <a:rPr lang="he-IL" sz="1600" dirty="0"/>
              <a:t> התחלה?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600" dirty="0"/>
              <a:t>רב אחא אמר: שלש, </a:t>
            </a:r>
          </a:p>
          <a:p>
            <a:pPr>
              <a:lnSpc>
                <a:spcPct val="120000"/>
              </a:lnSpc>
            </a:pPr>
            <a:endParaRPr lang="he-IL" sz="300" dirty="0"/>
          </a:p>
          <a:p>
            <a:pPr>
              <a:lnSpc>
                <a:spcPct val="120000"/>
              </a:lnSpc>
            </a:pPr>
            <a:r>
              <a:rPr lang="he-IL" sz="1600" dirty="0"/>
              <a:t>רבי אסי אמר: אחת. </a:t>
            </a:r>
          </a:p>
          <a:p>
            <a:pPr>
              <a:lnSpc>
                <a:spcPct val="120000"/>
              </a:lnSpc>
            </a:pPr>
            <a:endParaRPr lang="he-IL" sz="28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רב יהודה אמר רב: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זו דברי רבי מאיר שאמר משום רבן (שמעון בן) גמליאל,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אבל חכמים אומרים מתענה ומשלים. </a:t>
            </a:r>
          </a:p>
          <a:p>
            <a:pPr>
              <a:lnSpc>
                <a:spcPct val="120000"/>
              </a:lnSpc>
            </a:pPr>
            <a:endParaRPr lang="he-IL" sz="1000" dirty="0"/>
          </a:p>
          <a:p>
            <a:pPr>
              <a:lnSpc>
                <a:spcPct val="120000"/>
              </a:lnSpc>
            </a:pPr>
            <a:r>
              <a:rPr lang="he-IL" sz="1600" dirty="0"/>
              <a:t>דרש מר </a:t>
            </a:r>
            <a:r>
              <a:rPr lang="he-IL" sz="1600" dirty="0" err="1"/>
              <a:t>זוטרא</a:t>
            </a:r>
            <a:r>
              <a:rPr lang="he-IL" sz="1600" dirty="0"/>
              <a:t> משמיה </a:t>
            </a:r>
            <a:r>
              <a:rPr lang="he-IL" sz="1600" dirty="0" err="1"/>
              <a:t>דרב</a:t>
            </a:r>
            <a:r>
              <a:rPr lang="he-IL" sz="1600" dirty="0"/>
              <a:t> </a:t>
            </a:r>
            <a:r>
              <a:rPr lang="he-IL" sz="1600" dirty="0" err="1"/>
              <a:t>הונא</a:t>
            </a:r>
            <a:r>
              <a:rPr lang="he-IL" sz="1600" dirty="0"/>
              <a:t>: הלכה מתענה ומשלים.</a:t>
            </a:r>
          </a:p>
          <a:p>
            <a:pPr>
              <a:lnSpc>
                <a:spcPct val="120000"/>
              </a:lnSpc>
            </a:pPr>
            <a:endParaRPr lang="he-IL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b="1" dirty="0">
                <a:solidFill>
                  <a:schemeClr val="accent2">
                    <a:lumMod val="75000"/>
                  </a:schemeClr>
                </a:solidFill>
              </a:rPr>
              <a:t>הדרן עלך פרק שני</a:t>
            </a:r>
            <a:endParaRPr lang="he-IL" sz="1600" dirty="0"/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B7794C86-6B8B-7397-3AF4-DDDDB8DC82BF}"/>
              </a:ext>
            </a:extLst>
          </p:cNvPr>
          <p:cNvSpPr txBox="1"/>
          <p:nvPr/>
        </p:nvSpPr>
        <p:spPr>
          <a:xfrm>
            <a:off x="-324544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יח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A250228D-6D80-A7CE-FB3B-9C161AA87155}"/>
              </a:ext>
            </a:extLst>
          </p:cNvPr>
          <p:cNvSpPr/>
          <p:nvPr/>
        </p:nvSpPr>
        <p:spPr>
          <a:xfrm>
            <a:off x="2483768" y="117616"/>
            <a:ext cx="5996328" cy="2448272"/>
          </a:xfrm>
          <a:prstGeom prst="wedgeRoundRectCallout">
            <a:avLst>
              <a:gd name="adj1" fmla="val 52989"/>
              <a:gd name="adj2" fmla="val -41635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500" dirty="0">
                <a:solidFill>
                  <a:prstClr val="black"/>
                </a:solidFill>
              </a:rPr>
              <a:t>משנה טו ע"ב:</a:t>
            </a:r>
          </a:p>
          <a:p>
            <a:pPr lvl="0">
              <a:lnSpc>
                <a:spcPct val="120000"/>
              </a:lnSpc>
            </a:pPr>
            <a:endParaRPr lang="he-IL" sz="300" dirty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אין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גוזרין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תענית על הצבור בתחילה בחמישי, שלא להפקיע השערים,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אלא שלש תעניות הראשונות - שני וחמישי ושני. ושלש שניות - חמישי שני וחמישי.</a:t>
            </a:r>
            <a:endParaRPr lang="he-IL" sz="3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ר' יוסי אומר: כשם שאין הראשונות בחמישי, כך לא שניות ולא אחרונות.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אין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גוזרין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תענית על הצבור בראשי חדשים בחנוכה ובפורים, </a:t>
            </a:r>
          </a:p>
          <a:p>
            <a:pPr>
              <a:lnSpc>
                <a:spcPct val="120000"/>
              </a:lnSpc>
            </a:pPr>
            <a:r>
              <a:rPr lang="he-IL" sz="1400" b="1" dirty="0">
                <a:solidFill>
                  <a:srgbClr val="F79646">
                    <a:lumMod val="50000"/>
                  </a:srgbClr>
                </a:solidFill>
              </a:rPr>
              <a:t>ואם התחילו אין </a:t>
            </a:r>
            <a:r>
              <a:rPr lang="he-IL" sz="1400" b="1" dirty="0" err="1">
                <a:solidFill>
                  <a:srgbClr val="F79646">
                    <a:lumMod val="50000"/>
                  </a:srgbClr>
                </a:solidFill>
              </a:rPr>
              <a:t>מפסיקין</a:t>
            </a:r>
            <a:r>
              <a:rPr lang="he-IL" sz="1400" b="1" dirty="0">
                <a:solidFill>
                  <a:srgbClr val="F79646">
                    <a:lumMod val="50000"/>
                  </a:srgbClr>
                </a:solidFill>
              </a:rPr>
              <a:t>, דברי רבן גמליאל.</a:t>
            </a:r>
          </a:p>
          <a:p>
            <a:pPr>
              <a:lnSpc>
                <a:spcPct val="120000"/>
              </a:lnSpc>
            </a:pPr>
            <a:endParaRPr lang="he-IL" sz="2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אמר רבי מאיר: אף על פי שאמר רבן גמליאל אין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מפסיקין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, מודה היה שאין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משלימין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.</a:t>
            </a:r>
          </a:p>
          <a:p>
            <a:pPr>
              <a:lnSpc>
                <a:spcPct val="120000"/>
              </a:lnSpc>
            </a:pPr>
            <a:endParaRPr lang="he-IL" sz="2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וכן תשעה באב שחל להיות בערב שבת.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BAC4D1CC-3F16-F5BA-8204-84150E0EFFCC}"/>
              </a:ext>
            </a:extLst>
          </p:cNvPr>
          <p:cNvSpPr txBox="1"/>
          <p:nvPr/>
        </p:nvSpPr>
        <p:spPr>
          <a:xfrm>
            <a:off x="7947498" y="3135042"/>
            <a:ext cx="648072" cy="201593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○</a:t>
            </a:r>
          </a:p>
          <a:p>
            <a:endParaRPr lang="he-IL" sz="2100" dirty="0"/>
          </a:p>
          <a:p>
            <a:endParaRPr lang="he-IL" sz="3000" dirty="0"/>
          </a:p>
          <a:p>
            <a:endParaRPr lang="he-IL" dirty="0"/>
          </a:p>
          <a:p>
            <a:endParaRPr lang="he-IL" dirty="0"/>
          </a:p>
          <a:p>
            <a:r>
              <a:rPr lang="he-IL" dirty="0"/>
              <a:t>○</a:t>
            </a:r>
          </a:p>
        </p:txBody>
      </p:sp>
    </p:spTree>
    <p:extLst>
      <p:ext uri="{BB962C8B-B14F-4D97-AF65-F5344CB8AC3E}">
        <p14:creationId xmlns:p14="http://schemas.microsoft.com/office/powerpoint/2010/main" val="633224800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36311</TotalTime>
  <Words>1696</Words>
  <Application>Microsoft Office PowerPoint</Application>
  <PresentationFormat>‫הצגה על המסך (4:3)</PresentationFormat>
  <Paragraphs>279</Paragraphs>
  <Slides>10</Slides>
  <Notes>8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3" baseType="lpstr">
      <vt:lpstr>Arial</vt:lpstr>
      <vt:lpstr>Calibri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הראל</dc:creator>
  <cp:lastModifiedBy>נועם שפירא</cp:lastModifiedBy>
  <cp:revision>2662</cp:revision>
  <dcterms:created xsi:type="dcterms:W3CDTF">2015-01-28T10:22:53Z</dcterms:created>
  <dcterms:modified xsi:type="dcterms:W3CDTF">2025-07-01T10:23:55Z</dcterms:modified>
</cp:coreProperties>
</file>