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592" r:id="rId2"/>
    <p:sldId id="553" r:id="rId3"/>
    <p:sldId id="577" r:id="rId4"/>
    <p:sldId id="585" r:id="rId5"/>
    <p:sldId id="586" r:id="rId6"/>
    <p:sldId id="587" r:id="rId7"/>
    <p:sldId id="588" r:id="rId8"/>
    <p:sldId id="589" r:id="rId9"/>
    <p:sldId id="590" r:id="rId10"/>
    <p:sldId id="591" r:id="rId11"/>
    <p:sldId id="429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2226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30524-B14E-E63E-2F08-ABF806A9B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ED2EE14-C704-8777-76B8-CE6569C525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09B5FAF1-0DCF-08C9-0BF4-2E72BE4BB5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BD7B7E5-2F61-58A5-4996-A32E3BC769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8817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BE218-C22E-889B-BD14-900FD8A87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AFF144B4-D0F8-15D4-3A0F-1CCD702AA5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B86A6FF-CEA4-ACE9-95C7-237CAA3F7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476C704-6090-E3B3-8434-6052D41E95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378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0767E-06BC-7EEE-D29F-B1564C201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8AFDBE15-FB6A-FCC5-1A5E-C441449FDE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D0BAC68-9EE7-042D-DBFD-D8FEB9B53F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1454A7F-4601-472A-2EB3-0A519C2543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3011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C41B0-C15B-0D6A-CB89-FC46890AF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0937AD2-0255-A569-8464-2A58FAC611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94E1F54-0503-E011-73D3-3AF5BAB372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err="1"/>
              <a:t>דא"ר</a:t>
            </a:r>
            <a:r>
              <a:rPr lang="he-IL" b="1" dirty="0"/>
              <a:t> יוחנן &gt;&gt;&gt; </a:t>
            </a:r>
            <a:r>
              <a:rPr lang="he-IL" b="1" dirty="0" err="1"/>
              <a:t>דק"ס</a:t>
            </a:r>
            <a:r>
              <a:rPr lang="he-IL" b="1" dirty="0"/>
              <a:t>: </a:t>
            </a:r>
            <a:r>
              <a:rPr lang="he-IL" b="1" dirty="0" err="1"/>
              <a:t>א"ר</a:t>
            </a: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01B05B5-D219-E2E8-6992-2DEBEFEE5B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7708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1432E-515A-6214-C35F-E848E0605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BE1995E9-C3E7-6A29-35FE-70C3E99F13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9BE5F36E-FEED-1FA6-EFB4-68BF201647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D31C13E-204C-0620-48F3-1C9779029B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8447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CEA6E-07FB-BF58-A972-70F29B5A2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587D43F-2B46-E90B-3956-15F6C02518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9F3A1A1-6AA9-515C-B7F9-B33E8F790F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1259304-56D7-C063-4FD0-8776AC21E2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739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10B7F-CDC1-84A8-52E0-6E2AE4E0A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765A37BD-A496-4A08-B03D-3A64AFDF08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CB67CF64-1CAE-2D42-ACFC-C06A6EAC68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B72A24E-B9C8-D099-D912-D0410ADB9E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2455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76F43-9A65-EA64-85E8-FF5AEBBA5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24BE9AD4-5D06-51A3-2ED4-078F99EDAA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B774A90-D957-930E-99BE-38C218AED3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F579C20-B3D1-59E9-B8C4-06A8233BB3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8642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י"א/תמוז/תשפ"ה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9432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יט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יח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(תחילת פרק שלישי) – דף כ ע"א (שורה שניה רחבה)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272542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49F58-6C87-A41D-2E83-E20A723A6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39A3A340-CACC-A33C-722C-148C629F7D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B19905E-6421-587B-5A15-01C65D34CB3C}"/>
              </a:ext>
            </a:extLst>
          </p:cNvPr>
          <p:cNvSpPr txBox="1"/>
          <p:nvPr/>
        </p:nvSpPr>
        <p:spPr>
          <a:xfrm>
            <a:off x="351162" y="80136"/>
            <a:ext cx="8325294" cy="67148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 err="1"/>
              <a:t>ת''ר</a:t>
            </a:r>
            <a:r>
              <a:rPr lang="he-IL" sz="1500" dirty="0"/>
              <a:t>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פעם אחת עלו כל ישראל לרגל לירושלים ולא היה להם מים לשתות.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הלך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נקדימון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בן גוריון אצל אדון אחד, אמר לו: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הלויני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שתים עשרה מעיינות מים לעולי רגלים, ואני אתן לך שתים עשרה עינות מים, ואם איני נותן לך הריני נותן לך שתים עשרה ככר כסף.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וקבע לו זמן.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כיון שהגיע הזמן ולא ירדו גשמים -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בשחרית שלח לו: שגר לי או מים או מעות שיש לי בידך, שלח לו: עדיין יש לי זמן כל היום כולו שלי הוא.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בצהרים שלח לו: שגר לי או מים או מעות שיש לי בידך, שלח לו: עדיין יש לי שהות ביום.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במנחה שלח לו: שגר לי או מים או מעות שיש לי בידך, שלח לו: עדיין יש לי שהות ביום.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לגלג עליו אותו אדון, אמר: כל השנה כולה לא ירדו גשמים ועכשיו ירדו גשמים? נכנס לבית המרחץ בשמחה.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עד שהאדון נכנס בשמחתו לבית המרחץ,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נקדימון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נכנס לבית המקדש כשהוא עצב, נתעטף ועמד בתפלה, אמר לפניו: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רבונו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של עולם, גלוי וידוע לפניך שלא לכבודי עשיתי ולא לכבוד בית אבא עשיתי אלא לכבודך עשיתי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שיהו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מים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מצויין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לעולי רגלים.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מיד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נתקשרו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שמים בעבים וירדו גשמים עד שנתמלאו שתים עשרה מעינות מים והותירו.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עד שיצא אדון מבית המרחץ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נקדימון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בן גוריון יצא מבית המקדש,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כשפגעו זה בזה אמר לו: תן לי דמי מים יותר שיש לי בידך.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אמר לו: יודע אני שלא הרעיש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הקב''ה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את עולמו אלא בשבילך, אלא עדיין יש לי פתחון פה עליך שאוציא ממך את מעותיי שכבר שקעה חמה וגשמים ברשותי ירדו.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חזר ונכנס לבית המקדש נתעטף ועמד בתפלה ואמר לפניו: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רבונו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של עולם, הודע שיש לך אהובים בעולמך.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מיד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נתפזרו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העבים וזרחה החמה.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באותה שעה אמר לו האדון: אילו לא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נקדרה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החמה היה לי פתחון פה עליך שאוציא ממך מעותיי.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/>
              <a:t>תנא: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לא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נקדימון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שמו אלא בוני שמו, ולמה נקרא שמו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נקדימון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?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שנקדרה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חמה בעבורו.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4347EDB2-AB32-BF26-52CE-22F890617456}"/>
              </a:ext>
            </a:extLst>
          </p:cNvPr>
          <p:cNvSpPr txBox="1"/>
          <p:nvPr/>
        </p:nvSpPr>
        <p:spPr>
          <a:xfrm>
            <a:off x="-324545" y="35330"/>
            <a:ext cx="311479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כ עמוד א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B4125E40-6C5D-00C9-6FA4-A80C56DBEAA6}"/>
              </a:ext>
            </a:extLst>
          </p:cNvPr>
          <p:cNvSpPr txBox="1"/>
          <p:nvPr/>
        </p:nvSpPr>
        <p:spPr>
          <a:xfrm>
            <a:off x="8665669" y="2637492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</p:spTree>
    <p:extLst>
      <p:ext uri="{BB962C8B-B14F-4D97-AF65-F5344CB8AC3E}">
        <p14:creationId xmlns:p14="http://schemas.microsoft.com/office/powerpoint/2010/main" val="3633567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יח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(תחילת פרק שלישי) – דף כ ע"א (שורה שניה רחבה)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כ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658" y="44624"/>
            <a:ext cx="8461432" cy="64545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1" dirty="0"/>
              <a:t>משנה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סדר תעניות אלו האמור ברביעה ראשונה,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אבל צמחים ששנו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עליהן מיד.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וכן שפסקו גשמים בין גשם לגשם ארבעים יום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עליהן, מפני שהיא מכת בצורת.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ירדו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לצמחין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אבל לא ירדו לאילן, לאילן ולא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לצמחין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לזה ולזה אבל לא לבורות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לשיחין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ולמערות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עליהן מיד.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וכן עיר שלא ירדו עליה גשמים,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דכתיב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"וְהִמְטַרְתִּי עַל עִיר אֶחָת וְעַל עִיר אַחַת לֹא אַמְטִיר חֶלְקָה אַחַת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תִּמָּטֵר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" וגו' - אותה העיר מתענה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ומתרעת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וכל סביבותיה מתענות ולא מתריעות, רבי עקיבא אומר: מתריעות ולא מתענות.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וכן עיר שיש בה דבר או מפולת - אותה העיר מתענה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ומתרעת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וכל סביבותיה מתענות ולא מתריעות, רבי עקיבא אומר: מתריעות ולא מתענות.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איזהו דבר? עיר המוציאה חמש מאות רגלי ויצאו ממנה ג' מתים בג' ימים זה אחר זה הרי זה דבר, פחות מכאן אין זה דבר.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אלו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בכל מקום: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השדפון ועל הירקון ועל הארבה ועל החסיל ועל החיה רעה ועל החרב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 מפני שהיא מכה מהלכת.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מעשה שירדו זקנים מירושלים לעריהם וגזרו תענית על שנראה כמלא פי תנור שדפון באשקלון, ועוד גזרו תענית על שאכלו זאבים שני תינוקות בעבר הירדן, רבי יוסי אומר: לא על שאכלו אלא על שנראו.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820CBA61-A6D7-482E-959F-4C84388EB50D}"/>
              </a:ext>
            </a:extLst>
          </p:cNvPr>
          <p:cNvSpPr txBox="1"/>
          <p:nvPr/>
        </p:nvSpPr>
        <p:spPr>
          <a:xfrm>
            <a:off x="-305430" y="35330"/>
            <a:ext cx="321236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9B239FC7-995D-44F4-037C-CB11A149FAFD}"/>
              </a:ext>
            </a:extLst>
          </p:cNvPr>
          <p:cNvSpPr txBox="1"/>
          <p:nvPr/>
        </p:nvSpPr>
        <p:spPr>
          <a:xfrm>
            <a:off x="8665669" y="2890996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sp>
        <p:nvSpPr>
          <p:cNvPr id="11" name="חץ: שמאלה 10">
            <a:extLst>
              <a:ext uri="{FF2B5EF4-FFF2-40B4-BE49-F238E27FC236}">
                <a16:creationId xmlns:a16="http://schemas.microsoft.com/office/drawing/2014/main" id="{1A21F3A7-F646-5E3A-EEE0-2845D0170919}"/>
              </a:ext>
            </a:extLst>
          </p:cNvPr>
          <p:cNvSpPr/>
          <p:nvPr/>
        </p:nvSpPr>
        <p:spPr>
          <a:xfrm>
            <a:off x="241658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640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F1B53-C116-F29B-1529-A60551FFB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0D7DD6FE-F207-1B73-1FC1-C2E707D3F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CEACF4-C83C-5306-CB8E-A2F666667174}"/>
              </a:ext>
            </a:extLst>
          </p:cNvPr>
          <p:cNvSpPr txBox="1"/>
          <p:nvPr/>
        </p:nvSpPr>
        <p:spPr>
          <a:xfrm>
            <a:off x="989356" y="45608"/>
            <a:ext cx="7488832" cy="67131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אלו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בשבת: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עיר שהקיפוה נכרים או נהר ועל הספינה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המיטרפת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בים.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ר' יוסי אומר: לעזרה ולא לצעקה.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שמעון התימני אומר: אף על הדבר, ולא הודו לו חכמים.</a:t>
            </a:r>
          </a:p>
          <a:p>
            <a:pPr>
              <a:lnSpc>
                <a:spcPct val="120000"/>
              </a:lnSpc>
            </a:pPr>
            <a:endParaRPr lang="he-IL" sz="15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כל צרה שלא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תבא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 הצבור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עליהן חוץ מרוב גשמים.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מעשה שאמרו לו לחוני המעגל: התפלל שירדו גשמים,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 להם: צאו והכניסו תנורי פסחים בשביל שלא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ימוקו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התפלל ולא ירדו גשמים.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מה עשה?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עג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עוגה ועמד בתוכה ואמר לפניו: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רבש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''ע, בניך שמו פניהם עלי שאני כבן בית לפניך, נשבע אני בשמך הגדול שאיני זז מכאן עד שתרחם על בניך.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התחילו גשמים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מנטפין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אמר: לא כך שאלתי אלא גשמי בורות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שיחין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ומערות.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התחילו לירד בזעף.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אמר: לא כך שאלתי אלא גשמי רצון ברכה ונדבה.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ירדו כתיקנן, עד שיצאו ישראל מירושלים להר הבית מפני הגשמים.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באו ואמרו לו: כשם שהתפללת עליהם שירדו כך התפלל שילכו להן,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 להם: צאו וראו אם נמחית אבן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הטועין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שלח לו שמעון בן שטח: אלמלא חוני אתה גוזרני עליך נידוי, אבל מה אעשה לך שאתה מתחטא לפני המקום ועושה לך רצונך כבן שהוא מתחטא על אביו ועושה לו רצונו,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ועליך הכתוב אומר "יִשְׂמַח אָבִיךָ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וְאִמֶּך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ָ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וְתָגֵל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יוֹלַדְתֶּךָ".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A272A0A5-B5F8-F36D-A747-E3578E95BA82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87CF4AAA-1E59-F1F0-757E-CBC717779ED3}"/>
              </a:ext>
            </a:extLst>
          </p:cNvPr>
          <p:cNvSpPr/>
          <p:nvPr/>
        </p:nvSpPr>
        <p:spPr>
          <a:xfrm>
            <a:off x="241658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462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ADF7C-CA4D-97ED-DE31-001EF9CCE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3BF1A2E-E435-7BAC-F7A8-6F74C9B933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C93088-6D8E-36D9-540B-D2FF85AD6472}"/>
              </a:ext>
            </a:extLst>
          </p:cNvPr>
          <p:cNvSpPr txBox="1"/>
          <p:nvPr/>
        </p:nvSpPr>
        <p:spPr>
          <a:xfrm>
            <a:off x="827584" y="674548"/>
            <a:ext cx="7488832" cy="40505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היו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מתענין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וירדו להם גשמים,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קודם הנץ החמה - לא ישלימו,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לאחר הנץ החמה - ישלימו. 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ר''א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אומר: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קודם חצות - לא ישלימו,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לאחר חצות - ישלימו. 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מעשה שגזרו תענית בלוד וירדו להם גשמים קודם חצות,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אמר להם ר' טרפון: צאו ואכלו ושתו ועשו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יו''ט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ויצאו ואכלו ושתו ועשו יום טוב ובאו בין הערבים וקראו הלל הגדול.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EF6B4886-94C2-C8CF-47F9-6AFC88662416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</p:spTree>
    <p:extLst>
      <p:ext uri="{BB962C8B-B14F-4D97-AF65-F5344CB8AC3E}">
        <p14:creationId xmlns:p14="http://schemas.microsoft.com/office/powerpoint/2010/main" val="221973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27294-5818-116B-5E75-10197D49E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88614B3A-1B03-4C6B-6C2C-1A0E153BD9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F59FCEA-EAD4-6A72-B32E-9D1C3390F46C}"/>
              </a:ext>
            </a:extLst>
          </p:cNvPr>
          <p:cNvSpPr txBox="1"/>
          <p:nvPr/>
        </p:nvSpPr>
        <p:spPr>
          <a:xfrm>
            <a:off x="539552" y="1449272"/>
            <a:ext cx="7785742" cy="509729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b="1" dirty="0"/>
              <a:t>גמרא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600" dirty="0"/>
              <a:t>סדר תעניות האלו האמור ברביעה ראשונה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ורמינהי</a:t>
            </a:r>
            <a:r>
              <a:rPr lang="he-IL" sz="1600" dirty="0"/>
              <a:t>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רביעה ראשונה ושניה לשאול, שלישית להתענות!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יהודה: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ה''ק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סדר תעניות האמור אימתי?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בזמן שיצאה רביעה ראשונה ושניה ושלישית ולא ירדו גשמים,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אבל ירדו גשמים ברביעה ראשונה וזרעו ולא צמחו אי נמי צמחו וחזרו </a:t>
            </a:r>
            <a:r>
              <a:rPr lang="he-IL" sz="1600" dirty="0" err="1"/>
              <a:t>ונשתנו</a:t>
            </a:r>
            <a:r>
              <a:rPr lang="he-IL" sz="1600" dirty="0"/>
              <a:t> </a:t>
            </a:r>
            <a:r>
              <a:rPr lang="he-IL" sz="1600" dirty="0" err="1"/>
              <a:t>מתריעין</a:t>
            </a:r>
            <a:r>
              <a:rPr lang="he-IL" sz="1600" dirty="0"/>
              <a:t> עליהן מיד.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אמר רב נחמן: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</a:t>
            </a:r>
            <a:r>
              <a:rPr lang="he-IL" sz="1600" dirty="0" err="1"/>
              <a:t>דוקא</a:t>
            </a:r>
            <a:r>
              <a:rPr lang="he-IL" sz="1600" dirty="0"/>
              <a:t> </a:t>
            </a:r>
            <a:r>
              <a:rPr lang="he-IL" sz="1600" dirty="0" err="1"/>
              <a:t>נשתנו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אבל יבשו לא.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פשיטא, </a:t>
            </a:r>
            <a:r>
              <a:rPr lang="he-IL" sz="1600" dirty="0" err="1"/>
              <a:t>נשתנו</a:t>
            </a:r>
            <a:r>
              <a:rPr lang="he-IL" sz="1600" dirty="0"/>
              <a:t> תנן!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לא </a:t>
            </a:r>
            <a:r>
              <a:rPr lang="he-IL" sz="1600" dirty="0" err="1"/>
              <a:t>צריכא</a:t>
            </a:r>
            <a:r>
              <a:rPr lang="he-IL" sz="1600" dirty="0"/>
              <a:t> </a:t>
            </a:r>
            <a:r>
              <a:rPr lang="he-IL" sz="1600" dirty="0" err="1"/>
              <a:t>דאקון</a:t>
            </a:r>
            <a:r>
              <a:rPr lang="he-IL" sz="1600" dirty="0"/>
              <a:t>, מהו </a:t>
            </a:r>
            <a:r>
              <a:rPr lang="he-IL" sz="1600" dirty="0" err="1"/>
              <a:t>דתימא</a:t>
            </a:r>
            <a:r>
              <a:rPr lang="he-IL" sz="1600" dirty="0"/>
              <a:t> </a:t>
            </a:r>
            <a:r>
              <a:rPr lang="he-IL" sz="1600" dirty="0" err="1"/>
              <a:t>אקנתא</a:t>
            </a:r>
            <a:r>
              <a:rPr lang="he-IL" sz="1600" dirty="0"/>
              <a:t> מילתא היא, </a:t>
            </a:r>
            <a:r>
              <a:rPr lang="he-IL" sz="1600" dirty="0" err="1"/>
              <a:t>קמשמע</a:t>
            </a:r>
            <a:r>
              <a:rPr lang="he-IL" sz="1600" dirty="0"/>
              <a:t> לן.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B850630-4E83-0181-9039-1F8ABA74AC24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4AF1A13A-7349-BE87-A5D6-DD49A63B5DB8}"/>
              </a:ext>
            </a:extLst>
          </p:cNvPr>
          <p:cNvSpPr/>
          <p:nvPr/>
        </p:nvSpPr>
        <p:spPr>
          <a:xfrm>
            <a:off x="4860032" y="188640"/>
            <a:ext cx="3528392" cy="1141856"/>
          </a:xfrm>
          <a:prstGeom prst="wedgeRoundRectCallout">
            <a:avLst>
              <a:gd name="adj1" fmla="val 55547"/>
              <a:gd name="adj2" fmla="val -40356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יח</a:t>
            </a:r>
            <a:r>
              <a:rPr lang="he-IL" sz="1600" dirty="0">
                <a:solidFill>
                  <a:prstClr val="black"/>
                </a:solidFill>
              </a:rPr>
              <a:t> ע"ב: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סדר תעניות אלו האמור ברביעה ראשונה,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אבל צמחים ששנו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עליהן מיד... </a:t>
            </a:r>
          </a:p>
        </p:txBody>
      </p:sp>
    </p:spTree>
    <p:extLst>
      <p:ext uri="{BB962C8B-B14F-4D97-AF65-F5344CB8AC3E}">
        <p14:creationId xmlns:p14="http://schemas.microsoft.com/office/powerpoint/2010/main" val="29069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6E73-FCF7-9ADE-62F7-F6ED9AA56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C49EE00E-1005-2964-46CF-862A8EFE2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9A3D4D-C2E3-B559-75E8-E1EBBC45E90F}"/>
              </a:ext>
            </a:extLst>
          </p:cNvPr>
          <p:cNvSpPr txBox="1"/>
          <p:nvPr/>
        </p:nvSpPr>
        <p:spPr>
          <a:xfrm>
            <a:off x="467544" y="1449272"/>
            <a:ext cx="7857750" cy="43846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/>
              <a:t>וכן שפסקו גשמים בין גשם לגשם </a:t>
            </a:r>
            <a:r>
              <a:rPr lang="he-IL" sz="1700" dirty="0" err="1"/>
              <a:t>כו</a:t>
            </a:r>
            <a:r>
              <a:rPr lang="he-IL" sz="1700" dirty="0"/>
              <a:t>':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700" dirty="0"/>
              <a:t>מאי מכת בצורת?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אמר רב יהודה אמר רב: מכה המביאה לידי בצורת.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700" dirty="0"/>
              <a:t>אמר רב נחמן: </a:t>
            </a:r>
            <a:r>
              <a:rPr lang="he-IL" sz="1700" dirty="0" err="1"/>
              <a:t>נהרא</a:t>
            </a:r>
            <a:r>
              <a:rPr lang="he-IL" sz="1700" dirty="0"/>
              <a:t> </a:t>
            </a:r>
            <a:r>
              <a:rPr lang="he-IL" sz="1700" dirty="0" err="1"/>
              <a:t>אנהרא</a:t>
            </a:r>
            <a:r>
              <a:rPr lang="he-IL" sz="1700" dirty="0"/>
              <a:t> - </a:t>
            </a:r>
            <a:r>
              <a:rPr lang="he-IL" sz="1700" dirty="0" err="1"/>
              <a:t>בצורתא</a:t>
            </a:r>
            <a:r>
              <a:rPr lang="he-IL" sz="1700" dirty="0"/>
              <a:t>, </a:t>
            </a:r>
            <a:r>
              <a:rPr lang="he-IL" sz="1700" dirty="0" err="1"/>
              <a:t>מדינתא</a:t>
            </a:r>
            <a:r>
              <a:rPr lang="he-IL" sz="1700" dirty="0"/>
              <a:t> </a:t>
            </a:r>
            <a:r>
              <a:rPr lang="he-IL" sz="1700" dirty="0" err="1"/>
              <a:t>אמדינתא</a:t>
            </a:r>
            <a:r>
              <a:rPr lang="he-IL" sz="1700" dirty="0"/>
              <a:t> - </a:t>
            </a:r>
            <a:r>
              <a:rPr lang="he-IL" sz="1700" dirty="0" err="1"/>
              <a:t>כפנא</a:t>
            </a:r>
            <a:r>
              <a:rPr lang="he-IL" sz="1700" dirty="0"/>
              <a:t>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700" dirty="0" err="1"/>
              <a:t>וא</a:t>
            </a:r>
            <a:r>
              <a:rPr lang="he-IL" sz="1700" dirty="0"/>
              <a:t>''ר </a:t>
            </a:r>
            <a:r>
              <a:rPr lang="he-IL" sz="1700" dirty="0" err="1"/>
              <a:t>חנינא</a:t>
            </a:r>
            <a:r>
              <a:rPr lang="he-IL" sz="17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סאה בסלע </a:t>
            </a:r>
            <a:r>
              <a:rPr lang="he-IL" sz="1700" dirty="0" err="1"/>
              <a:t>ושכיחא</a:t>
            </a:r>
            <a:r>
              <a:rPr lang="he-IL" sz="1700" dirty="0"/>
              <a:t> - </a:t>
            </a:r>
            <a:r>
              <a:rPr lang="he-IL" sz="1700" dirty="0" err="1"/>
              <a:t>בצורתא</a:t>
            </a:r>
            <a:r>
              <a:rPr lang="he-IL" sz="17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ארבעה ולא </a:t>
            </a:r>
            <a:r>
              <a:rPr lang="he-IL" sz="1700" dirty="0" err="1"/>
              <a:t>שכיחא</a:t>
            </a:r>
            <a:r>
              <a:rPr lang="he-IL" sz="1700" dirty="0"/>
              <a:t> - </a:t>
            </a:r>
            <a:r>
              <a:rPr lang="he-IL" sz="1700" dirty="0" err="1"/>
              <a:t>כפנא</a:t>
            </a:r>
            <a:r>
              <a:rPr lang="he-IL" sz="1700" dirty="0"/>
              <a:t>.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700" dirty="0"/>
              <a:t>       </a:t>
            </a:r>
            <a:r>
              <a:rPr lang="he-IL" sz="1700" dirty="0" err="1"/>
              <a:t>א''ר</a:t>
            </a:r>
            <a:r>
              <a:rPr lang="he-IL" sz="1700" dirty="0"/>
              <a:t> יוחנן: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       לא שנו אלא בזמן שהמעות בזול ופירות ביוקר,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       אבל מעות ביוקר ופירות בזול - </a:t>
            </a:r>
            <a:r>
              <a:rPr lang="he-IL" sz="1700" dirty="0" err="1"/>
              <a:t>מתריעין</a:t>
            </a:r>
            <a:r>
              <a:rPr lang="he-IL" sz="1700" dirty="0"/>
              <a:t> עליה מיד.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       </a:t>
            </a:r>
            <a:r>
              <a:rPr lang="he-IL" sz="1700" dirty="0" err="1"/>
              <a:t>דא''ר</a:t>
            </a:r>
            <a:r>
              <a:rPr lang="he-IL" sz="1700" dirty="0"/>
              <a:t> יוחנן: </a:t>
            </a:r>
            <a:r>
              <a:rPr lang="he-IL" sz="1700" dirty="0" err="1"/>
              <a:t>נהירנא</a:t>
            </a:r>
            <a:r>
              <a:rPr lang="he-IL" sz="1700" dirty="0"/>
              <a:t> כד הוו קיימי ד' </a:t>
            </a:r>
            <a:r>
              <a:rPr lang="he-IL" sz="1700" dirty="0" err="1"/>
              <a:t>סאין</a:t>
            </a:r>
            <a:r>
              <a:rPr lang="he-IL" sz="1700" dirty="0"/>
              <a:t> בסלע והוו </a:t>
            </a:r>
            <a:r>
              <a:rPr lang="he-IL" sz="1700" dirty="0" err="1"/>
              <a:t>נפישי</a:t>
            </a:r>
            <a:r>
              <a:rPr lang="he-IL" sz="1700" dirty="0"/>
              <a:t> </a:t>
            </a:r>
            <a:r>
              <a:rPr lang="he-IL" sz="1700" dirty="0" err="1"/>
              <a:t>נפיחי</a:t>
            </a:r>
            <a:r>
              <a:rPr lang="he-IL" sz="1700" dirty="0"/>
              <a:t> כפן </a:t>
            </a:r>
            <a:r>
              <a:rPr lang="he-IL" sz="1700" dirty="0" err="1"/>
              <a:t>בטבריא</a:t>
            </a:r>
            <a:r>
              <a:rPr lang="he-IL" sz="1700" dirty="0"/>
              <a:t> מדלית איסר.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A150C982-A4AF-DD89-03D6-8C0B7D62EAE5}"/>
              </a:ext>
            </a:extLst>
          </p:cNvPr>
          <p:cNvSpPr txBox="1"/>
          <p:nvPr/>
        </p:nvSpPr>
        <p:spPr>
          <a:xfrm>
            <a:off x="-324544" y="35330"/>
            <a:ext cx="32403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063EC3D5-60F1-71EE-E3A2-15439720C0FF}"/>
              </a:ext>
            </a:extLst>
          </p:cNvPr>
          <p:cNvSpPr/>
          <p:nvPr/>
        </p:nvSpPr>
        <p:spPr>
          <a:xfrm>
            <a:off x="1394770" y="548680"/>
            <a:ext cx="6984776" cy="720080"/>
          </a:xfrm>
          <a:prstGeom prst="wedgeRoundRectCallout">
            <a:avLst>
              <a:gd name="adj1" fmla="val 55420"/>
              <a:gd name="adj2" fmla="val -5021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יח</a:t>
            </a:r>
            <a:r>
              <a:rPr lang="he-IL" sz="1600" dirty="0">
                <a:solidFill>
                  <a:prstClr val="black"/>
                </a:solidFill>
              </a:rPr>
              <a:t> ע"ב: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וכן שפסקו גשמים בין גשם לגשם ארבעים יום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עליהן, מפני שהיא מכת בצורת. 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16AE5F7C-AE7D-5104-9034-345374BE26A2}"/>
              </a:ext>
            </a:extLst>
          </p:cNvPr>
          <p:cNvSpPr txBox="1"/>
          <p:nvPr/>
        </p:nvSpPr>
        <p:spPr>
          <a:xfrm>
            <a:off x="8549271" y="3007394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7D1C9136-F186-890A-3389-181FC72245BF}"/>
              </a:ext>
            </a:extLst>
          </p:cNvPr>
          <p:cNvSpPr txBox="1"/>
          <p:nvPr/>
        </p:nvSpPr>
        <p:spPr>
          <a:xfrm>
            <a:off x="8273016" y="1468012"/>
            <a:ext cx="296910" cy="24160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▪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2300" dirty="0"/>
          </a:p>
          <a:p>
            <a:r>
              <a:rPr lang="he-IL" dirty="0"/>
              <a:t>▪</a:t>
            </a:r>
          </a:p>
          <a:p>
            <a:endParaRPr lang="he-IL" sz="1900" dirty="0"/>
          </a:p>
          <a:p>
            <a:r>
              <a:rPr lang="he-IL" dirty="0"/>
              <a:t>▪</a:t>
            </a:r>
          </a:p>
        </p:txBody>
      </p:sp>
    </p:spTree>
    <p:extLst>
      <p:ext uri="{BB962C8B-B14F-4D97-AF65-F5344CB8AC3E}">
        <p14:creationId xmlns:p14="http://schemas.microsoft.com/office/powerpoint/2010/main" val="3317191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7AD9D-B11B-1133-DC71-F60390398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32A94F35-4FF8-9143-C77F-88B2D06270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B86A04F-BC50-17DC-DDB1-01E138E386F9}"/>
              </a:ext>
            </a:extLst>
          </p:cNvPr>
          <p:cNvSpPr txBox="1"/>
          <p:nvPr/>
        </p:nvSpPr>
        <p:spPr>
          <a:xfrm>
            <a:off x="216024" y="2378604"/>
            <a:ext cx="8325294" cy="27243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ירדו </a:t>
            </a:r>
            <a:r>
              <a:rPr lang="he-IL" sz="1600" dirty="0" err="1"/>
              <a:t>לצמחין</a:t>
            </a:r>
            <a:r>
              <a:rPr lang="he-IL" sz="1600" dirty="0"/>
              <a:t> אבל לא לאילן: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בשלמא</a:t>
            </a:r>
            <a:r>
              <a:rPr lang="he-IL" sz="1600" dirty="0"/>
              <a:t> לצמחים ולא לאילן - משכחת לה </a:t>
            </a:r>
            <a:r>
              <a:rPr lang="he-IL" sz="1600" dirty="0" err="1"/>
              <a:t>דאתא</a:t>
            </a:r>
            <a:r>
              <a:rPr lang="he-IL" sz="1600" dirty="0"/>
              <a:t> ניחא ולא </a:t>
            </a:r>
            <a:r>
              <a:rPr lang="he-IL" sz="1600" dirty="0" err="1"/>
              <a:t>אתיא</a:t>
            </a:r>
            <a:r>
              <a:rPr lang="he-IL" sz="1600" dirty="0"/>
              <a:t> </a:t>
            </a:r>
            <a:r>
              <a:rPr lang="he-IL" sz="1600" dirty="0" err="1"/>
              <a:t>רזיא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לאילן ולא </a:t>
            </a:r>
            <a:r>
              <a:rPr lang="he-IL" sz="1600" dirty="0" err="1"/>
              <a:t>לצמחין</a:t>
            </a:r>
            <a:r>
              <a:rPr lang="he-IL" sz="1600" dirty="0"/>
              <a:t> - </a:t>
            </a:r>
            <a:r>
              <a:rPr lang="he-IL" sz="1600" dirty="0" err="1"/>
              <a:t>דאתיא</a:t>
            </a:r>
            <a:r>
              <a:rPr lang="he-IL" sz="1600" dirty="0"/>
              <a:t> </a:t>
            </a:r>
            <a:r>
              <a:rPr lang="he-IL" sz="1600" dirty="0" err="1"/>
              <a:t>רזיא</a:t>
            </a:r>
            <a:r>
              <a:rPr lang="he-IL" sz="1600" dirty="0"/>
              <a:t> ולא </a:t>
            </a:r>
            <a:r>
              <a:rPr lang="he-IL" sz="1600" dirty="0" err="1"/>
              <a:t>אתיא</a:t>
            </a:r>
            <a:r>
              <a:rPr lang="he-IL" sz="1600" dirty="0"/>
              <a:t> ניחא,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לזה ולזה אבל לא לבורות ולא </a:t>
            </a:r>
            <a:r>
              <a:rPr lang="he-IL" sz="1600" dirty="0" err="1"/>
              <a:t>לשיחין</a:t>
            </a:r>
            <a:r>
              <a:rPr lang="he-IL" sz="1600" dirty="0"/>
              <a:t> ומערות - משכחת לה </a:t>
            </a:r>
            <a:r>
              <a:rPr lang="he-IL" sz="1600" dirty="0" err="1"/>
              <a:t>דאתיא</a:t>
            </a:r>
            <a:r>
              <a:rPr lang="he-IL" sz="1600" dirty="0"/>
              <a:t> </a:t>
            </a:r>
            <a:r>
              <a:rPr lang="he-IL" sz="1600" dirty="0" err="1"/>
              <a:t>רזיא</a:t>
            </a:r>
            <a:r>
              <a:rPr lang="he-IL" sz="1600" dirty="0"/>
              <a:t> וניחא מיהו </a:t>
            </a:r>
            <a:r>
              <a:rPr lang="he-IL" sz="1600" dirty="0" err="1"/>
              <a:t>טובא</a:t>
            </a:r>
            <a:r>
              <a:rPr lang="he-IL" sz="1600" dirty="0"/>
              <a:t> לא </a:t>
            </a:r>
            <a:r>
              <a:rPr lang="he-IL" sz="1600" dirty="0" err="1"/>
              <a:t>אתיא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אלא הא </a:t>
            </a:r>
            <a:r>
              <a:rPr lang="he-IL" sz="1600" dirty="0" err="1"/>
              <a:t>דתניא</a:t>
            </a:r>
            <a:r>
              <a:rPr lang="he-IL" sz="1600" dirty="0"/>
              <a:t>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ירדו לבורות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לשיחין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ולמערות אבל לא לזה ולזה</a:t>
            </a:r>
            <a:r>
              <a:rPr lang="he-IL" sz="1600" dirty="0"/>
              <a:t>, היכי משכחת לה? - </a:t>
            </a:r>
            <a:r>
              <a:rPr lang="he-IL" sz="1600" dirty="0" err="1"/>
              <a:t>דאתיא</a:t>
            </a:r>
            <a:r>
              <a:rPr lang="he-IL" sz="1600" dirty="0"/>
              <a:t> </a:t>
            </a:r>
            <a:r>
              <a:rPr lang="he-IL" sz="1600" dirty="0" err="1"/>
              <a:t>בשפיכותא</a:t>
            </a:r>
            <a:r>
              <a:rPr lang="he-IL" sz="1600" dirty="0"/>
              <a:t>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0F0E9930-A3A5-EEAA-F834-4C7182282690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A640949F-58B8-3968-33CB-355C81C739DD}"/>
              </a:ext>
            </a:extLst>
          </p:cNvPr>
          <p:cNvSpPr/>
          <p:nvPr/>
        </p:nvSpPr>
        <p:spPr>
          <a:xfrm>
            <a:off x="4860032" y="404664"/>
            <a:ext cx="3744416" cy="1656184"/>
          </a:xfrm>
          <a:prstGeom prst="wedgeRoundRectCallout">
            <a:avLst>
              <a:gd name="adj1" fmla="val 55547"/>
              <a:gd name="adj2" fmla="val -40356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יח</a:t>
            </a:r>
            <a:r>
              <a:rPr lang="he-IL" sz="1600" dirty="0">
                <a:solidFill>
                  <a:prstClr val="black"/>
                </a:solidFill>
              </a:rPr>
              <a:t> ע"ב: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ירדו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לצמחין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אבל לא ירדו לאילן,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לאילן ולא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לצמחין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לזה ולזה אבל לא לבורות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לשיחין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ולמערות –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עליהן מיד. </a:t>
            </a:r>
          </a:p>
        </p:txBody>
      </p:sp>
    </p:spTree>
    <p:extLst>
      <p:ext uri="{BB962C8B-B14F-4D97-AF65-F5344CB8AC3E}">
        <p14:creationId xmlns:p14="http://schemas.microsoft.com/office/powerpoint/2010/main" val="3721421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F9F5D-4967-AB66-03CD-333ABDB69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CD5C9C14-175C-29A8-1092-E6C85B848A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307A49E-5408-4CC6-3C84-7C7FFDE351B9}"/>
              </a:ext>
            </a:extLst>
          </p:cNvPr>
          <p:cNvSpPr txBox="1"/>
          <p:nvPr/>
        </p:nvSpPr>
        <p:spPr>
          <a:xfrm>
            <a:off x="683568" y="332656"/>
            <a:ext cx="7632848" cy="57142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 err="1"/>
              <a:t>ת''ר</a:t>
            </a:r>
            <a:r>
              <a:rPr lang="he-IL" sz="17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 האילנות בפרוס הפסח,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על הבורות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ושיחין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ומערות אפילו בפרוס החג.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ועל כולן אם אין להן מים לשתות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עליהן מיד, ואיזהו מיד שלהן? שני וחמישי ושני.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ועל כולן אין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עליהן אלא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באפרכיא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שלהן.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ואסכרא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- בזמן שיש בה מיתה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עליה, בזמן שאין בה מיתה אין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עליה.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ומתריעין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הגובאי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בכל שהוא, רבי שמעון בן אלעזר אומר: אף על החגב.</a:t>
            </a:r>
          </a:p>
          <a:p>
            <a:pPr>
              <a:lnSpc>
                <a:spcPct val="120000"/>
              </a:lnSpc>
            </a:pPr>
            <a:endParaRPr lang="he-IL" sz="1700" dirty="0"/>
          </a:p>
          <a:p>
            <a:pPr>
              <a:lnSpc>
                <a:spcPct val="120000"/>
              </a:lnSpc>
            </a:pPr>
            <a:r>
              <a:rPr lang="he-IL" sz="1700" dirty="0" err="1"/>
              <a:t>ת''ר</a:t>
            </a:r>
            <a:r>
              <a:rPr lang="he-IL" sz="17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 האילנות בשאר שני שבוע,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על הבורות ועל השיחין ועל המערות אפילו בשביעית.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''ג אומר: אף על האילנות בשביעית, מפני שיש בהן פרנסה לעניים.</a:t>
            </a:r>
          </a:p>
          <a:p>
            <a:pPr>
              <a:lnSpc>
                <a:spcPct val="120000"/>
              </a:lnSpc>
            </a:pPr>
            <a:endParaRPr lang="he-IL" sz="1700" dirty="0"/>
          </a:p>
          <a:p>
            <a:pPr>
              <a:lnSpc>
                <a:spcPct val="120000"/>
              </a:lnSpc>
            </a:pPr>
            <a:r>
              <a:rPr lang="he-IL" sz="1700" dirty="0"/>
              <a:t>תניא אידך: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 האילנות בשאר שני שבוע,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על הבורות על השיחין ועל המערות אפילו בשביעית.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רבן שמעון בן גמליאל אומר: אף על האילנות.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על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הספיחין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בשביעית, מפני שיש בהן פרנסה לעניים.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8E8F650-AF44-3D48-C3E3-F826CF7BCB1A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DA4C0F4A-ECB8-38DF-B595-437E8A7A66A8}"/>
              </a:ext>
            </a:extLst>
          </p:cNvPr>
          <p:cNvSpPr txBox="1"/>
          <p:nvPr/>
        </p:nvSpPr>
        <p:spPr>
          <a:xfrm>
            <a:off x="8428879" y="392078"/>
            <a:ext cx="288032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①</a:t>
            </a:r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2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200" dirty="0"/>
          </a:p>
          <a:p>
            <a:r>
              <a:rPr lang="he-IL" sz="1400" dirty="0"/>
              <a:t>②</a:t>
            </a:r>
          </a:p>
          <a:p>
            <a:endParaRPr lang="he-IL" sz="1400" dirty="0"/>
          </a:p>
          <a:p>
            <a:endParaRPr lang="he-IL" sz="16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600" dirty="0"/>
          </a:p>
          <a:p>
            <a:endParaRPr lang="he-IL" sz="1400" dirty="0"/>
          </a:p>
          <a:p>
            <a:r>
              <a:rPr lang="he-IL" sz="1400" dirty="0"/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1688664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D3C87-17D6-E863-0DA9-C4C66D45D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16EDE3C5-3431-1AF9-9010-B6EDF1CD2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F044074-BE00-ED0C-5A6B-4B43B1AE2AEE}"/>
              </a:ext>
            </a:extLst>
          </p:cNvPr>
          <p:cNvSpPr txBox="1"/>
          <p:nvPr/>
        </p:nvSpPr>
        <p:spPr>
          <a:xfrm>
            <a:off x="351162" y="116632"/>
            <a:ext cx="8325294" cy="62699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תניא: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א''ר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אלעזר בן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פרטא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מיום שחרב בית המקדש נעשו גשמים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צימוקין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לעולם,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יש שנה שגשמיה מרובין ויש שנה שגשמיה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מועטין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יש שנה שגשמיה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יורדין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בזמנן ויש שנה שאין גשמיה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יורדין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בזמנן.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שנה שגשמיה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יורדין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בזמנן למה הוא דומה?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לעבד שנתן לו רבו פרנסתו בא' בשבת, נמצאת עיסה נאפית כתיקנה ונאכלת כתיקנה.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שנה שאין גשמיה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יורדין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בזמנן למה הוא דומה?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לעבד שנתן לו רבו פרנסתו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בע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''ש, נמצאת עיסה נאפית שלא כתיקנה ונאכלת שלא כתיקנה.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שנה שגשמיה מרובין למה הוא דומה?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לעבד שנתן לו רבו פרנסתו בבת אחת, נמצאו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ריחים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טוחנות מן הכור מה שטוחנות מן הקב ונמצאת עיסה אוכלת מן הכור כמו אוכלת מן הקב.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שנה שגשמיה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מועטין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למה הוא דומה?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לעבד שנתן לו רבו פרנסתו מעט מעט, נמצאו ריחיים מה שטוחנות מן הכור טוחנות מן הקב נמצאת עיסה כמה שנאכלת מן הכור אוכלת מן הקב.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ד''א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בזמן שגשמיה מרובין למה הוא דומה?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לאדם שמגבל את הטיט, אם יש לו מים רבים מים אינן כלין והטיט מגובל יפה אם יש לו מים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מועטין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מים כלים והטיט אינו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מתגבל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יפה.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EF74D985-9B53-9E9B-5420-444FBCBBF23A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</p:spTree>
    <p:extLst>
      <p:ext uri="{BB962C8B-B14F-4D97-AF65-F5344CB8AC3E}">
        <p14:creationId xmlns:p14="http://schemas.microsoft.com/office/powerpoint/2010/main" val="223251346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36927</TotalTime>
  <Words>1696</Words>
  <Application>Microsoft Office PowerPoint</Application>
  <PresentationFormat>‫הצגה על המסך (4:3)</PresentationFormat>
  <Paragraphs>241</Paragraphs>
  <Slides>11</Slides>
  <Notes>9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4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2692</cp:revision>
  <dcterms:created xsi:type="dcterms:W3CDTF">2015-01-28T10:22:53Z</dcterms:created>
  <dcterms:modified xsi:type="dcterms:W3CDTF">2025-07-07T13:06:06Z</dcterms:modified>
</cp:coreProperties>
</file>