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599" r:id="rId2"/>
    <p:sldId id="577" r:id="rId3"/>
    <p:sldId id="593" r:id="rId4"/>
    <p:sldId id="594" r:id="rId5"/>
    <p:sldId id="595" r:id="rId6"/>
    <p:sldId id="596" r:id="rId7"/>
    <p:sldId id="597" r:id="rId8"/>
    <p:sldId id="598" r:id="rId9"/>
    <p:sldId id="429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30524-B14E-E63E-2F08-ABF806A9B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ED2EE14-C704-8777-76B8-CE6569C52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9B5FAF1-0DCF-08C9-0BF4-2E72BE4BB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BD7B7E5-2F61-58A5-4996-A32E3BC76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817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1DB90-F168-C381-3112-B6D7EF4F6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4A0662C-D0CB-4384-7350-DAD26365E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B1BA365-5CA9-E3BB-7F83-072EF3463C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84825B0-BD0E-8F84-9492-2C0782BD16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643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75780-7BE2-58B1-019B-0467885A8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F741346-5CC6-9FA6-3F4B-E9EE06C29F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860D6BB-1C76-7B17-33F4-9083FBE54C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48EFD8D-3C46-5E79-4275-0994B36DB4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8404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AB84B-E9DE-8FA2-3D15-70A54C797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286BBB4-898D-F06F-88AA-1831A7D4BD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4502FD8-888E-7BC6-30B8-02D67132A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343710E-5F62-06B8-79BC-078D42F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6816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9E0C6-C8AA-FDC0-E561-4F2201FB1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6D896191-C425-6EF8-6A57-303C24480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E0ADCE0-D379-920A-C19D-052B04290F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/>
              <a:t>כ"י מינכן 140 ועוד: ההיא </a:t>
            </a:r>
            <a:r>
              <a:rPr lang="he-IL" b="1" dirty="0" err="1"/>
              <a:t>אשיתא</a:t>
            </a:r>
            <a:br>
              <a:rPr lang="en-US" b="1" dirty="0"/>
            </a:br>
            <a:r>
              <a:rPr lang="he-IL" b="1" dirty="0"/>
              <a:t>כ"י מינכן 95: אי נמי כי ההיא </a:t>
            </a:r>
            <a:r>
              <a:rPr lang="he-IL" b="1" dirty="0" err="1"/>
              <a:t>אשיתא</a:t>
            </a: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9D6E68C-AF51-7C4B-92E2-0D1AF75061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698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0F765-1C29-D0E6-F51C-CE4081396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07EE00F-150D-EDB7-AAA8-34F054212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CFC272D-8573-4DA4-6F9B-9BB1522E97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6303402-2A99-3537-94FC-A0D10C35BB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9540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3327-7897-02FF-39B4-E91AFDDA6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0AA5602-60E9-6885-5376-B12B5D0B24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8FB7670-B6AB-88AE-990A-15ABC805DA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AED4264-8BF8-DEAA-902C-FF3894388F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570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441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כ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כ ע"א (שורה שניה רחבה)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38671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1B53-C116-F29B-1529-A60551FFB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D7DD6FE-F207-1B73-1FC1-C2E707D3F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CEACF4-C83C-5306-CB8E-A2F666667174}"/>
              </a:ext>
            </a:extLst>
          </p:cNvPr>
          <p:cNvSpPr txBox="1"/>
          <p:nvPr/>
        </p:nvSpPr>
        <p:spPr>
          <a:xfrm>
            <a:off x="521796" y="414526"/>
            <a:ext cx="8082652" cy="54355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שלשה נקדמה להם חמה בעבורן: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משה ויהושע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ונקדימון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בן גוריון.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 err="1"/>
              <a:t>בשלמא</a:t>
            </a:r>
            <a:r>
              <a:rPr lang="he-IL" dirty="0"/>
              <a:t> </a:t>
            </a:r>
            <a:r>
              <a:rPr lang="he-IL" dirty="0" err="1"/>
              <a:t>נקדימון</a:t>
            </a:r>
            <a:r>
              <a:rPr lang="he-IL" dirty="0"/>
              <a:t> בן גוריון - גמרא,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dirty="0"/>
              <a:t>יהושע - נמי קרא, </a:t>
            </a:r>
            <a:r>
              <a:rPr lang="he-IL" dirty="0" err="1"/>
              <a:t>דכתיב</a:t>
            </a:r>
            <a:r>
              <a:rPr lang="he-IL" dirty="0"/>
              <a:t>: "</a:t>
            </a:r>
            <a:r>
              <a:rPr lang="he-IL" dirty="0">
                <a:solidFill>
                  <a:srgbClr val="002060"/>
                </a:solidFill>
              </a:rPr>
              <a:t>וַיִּדֹּם הַשֶּׁמֶשׁ וְיָרֵחַ עָמָד</a:t>
            </a:r>
            <a:r>
              <a:rPr lang="he-IL" dirty="0"/>
              <a:t>" וגו',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dirty="0"/>
              <a:t>אלא משה </a:t>
            </a:r>
            <a:r>
              <a:rPr lang="he-IL" dirty="0" err="1"/>
              <a:t>מנלן</a:t>
            </a:r>
            <a:r>
              <a:rPr lang="he-IL" dirty="0"/>
              <a:t>?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dirty="0"/>
              <a:t>אמר רבי אלעזר: </a:t>
            </a:r>
            <a:r>
              <a:rPr lang="he-IL" dirty="0" err="1"/>
              <a:t>אתיא</a:t>
            </a:r>
            <a:r>
              <a:rPr lang="he-IL" dirty="0"/>
              <a:t> אחל </a:t>
            </a:r>
            <a:r>
              <a:rPr lang="he-IL" dirty="0" err="1"/>
              <a:t>אחל</a:t>
            </a:r>
            <a:r>
              <a:rPr lang="he-IL" dirty="0"/>
              <a:t>, כתיב הכא "</a:t>
            </a:r>
            <a:r>
              <a:rPr lang="he-IL" b="1" dirty="0">
                <a:solidFill>
                  <a:srgbClr val="002060"/>
                </a:solidFill>
              </a:rPr>
              <a:t>אָחֵל</a:t>
            </a:r>
            <a:r>
              <a:rPr lang="he-IL" dirty="0">
                <a:solidFill>
                  <a:srgbClr val="002060"/>
                </a:solidFill>
              </a:rPr>
              <a:t> תֵּת פַּחְדְּךָ</a:t>
            </a:r>
            <a:r>
              <a:rPr lang="he-IL" dirty="0"/>
              <a:t>", וכתיב התם "</a:t>
            </a:r>
            <a:r>
              <a:rPr lang="he-IL" b="1" dirty="0">
                <a:solidFill>
                  <a:srgbClr val="002060"/>
                </a:solidFill>
              </a:rPr>
              <a:t>אָחֵל</a:t>
            </a:r>
            <a:r>
              <a:rPr lang="he-IL" dirty="0">
                <a:solidFill>
                  <a:srgbClr val="002060"/>
                </a:solidFill>
              </a:rPr>
              <a:t> </a:t>
            </a:r>
            <a:r>
              <a:rPr lang="he-IL" dirty="0" err="1">
                <a:solidFill>
                  <a:srgbClr val="002060"/>
                </a:solidFill>
              </a:rPr>
              <a:t>גַּדֶּלְך</a:t>
            </a:r>
            <a:r>
              <a:rPr lang="he-IL" dirty="0">
                <a:solidFill>
                  <a:srgbClr val="002060"/>
                </a:solidFill>
              </a:rPr>
              <a:t>ָ</a:t>
            </a:r>
            <a:r>
              <a:rPr lang="he-IL" dirty="0"/>
              <a:t>".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dirty="0"/>
              <a:t>רבי שמואל בר נחמני אמר: </a:t>
            </a:r>
            <a:r>
              <a:rPr lang="he-IL" dirty="0" err="1"/>
              <a:t>אתיא</a:t>
            </a:r>
            <a:r>
              <a:rPr lang="he-IL" dirty="0"/>
              <a:t> תת </a:t>
            </a:r>
            <a:r>
              <a:rPr lang="he-IL" dirty="0" err="1"/>
              <a:t>תת</a:t>
            </a:r>
            <a:r>
              <a:rPr lang="he-IL" dirty="0"/>
              <a:t>, כתיב הכא "</a:t>
            </a:r>
            <a:r>
              <a:rPr lang="he-IL" dirty="0">
                <a:solidFill>
                  <a:srgbClr val="002060"/>
                </a:solidFill>
              </a:rPr>
              <a:t>אָחֵל </a:t>
            </a:r>
            <a:r>
              <a:rPr lang="he-IL" b="1" dirty="0">
                <a:solidFill>
                  <a:srgbClr val="002060"/>
                </a:solidFill>
              </a:rPr>
              <a:t>תֵּת</a:t>
            </a:r>
            <a:r>
              <a:rPr lang="he-IL" dirty="0">
                <a:solidFill>
                  <a:srgbClr val="002060"/>
                </a:solidFill>
              </a:rPr>
              <a:t> פַּחְדְּך</a:t>
            </a:r>
            <a:r>
              <a:rPr lang="he-IL" dirty="0"/>
              <a:t>ָ", וכתיב התם "</a:t>
            </a:r>
            <a:r>
              <a:rPr lang="he-IL" dirty="0">
                <a:solidFill>
                  <a:srgbClr val="002060"/>
                </a:solidFill>
              </a:rPr>
              <a:t>בְּיוֹם </a:t>
            </a:r>
            <a:r>
              <a:rPr lang="he-IL" b="1" dirty="0">
                <a:solidFill>
                  <a:srgbClr val="002060"/>
                </a:solidFill>
              </a:rPr>
              <a:t>תֵּת</a:t>
            </a:r>
            <a:r>
              <a:rPr lang="he-IL" dirty="0">
                <a:solidFill>
                  <a:srgbClr val="002060"/>
                </a:solidFill>
              </a:rPr>
              <a:t> ה' אֶת הָאֱמֹרִי</a:t>
            </a:r>
            <a:r>
              <a:rPr lang="he-IL" dirty="0"/>
              <a:t>".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dirty="0"/>
              <a:t>רבי יוחנן אמר: </a:t>
            </a:r>
            <a:r>
              <a:rPr lang="he-IL" dirty="0" err="1"/>
              <a:t>אתיא</a:t>
            </a:r>
            <a:r>
              <a:rPr lang="he-IL" dirty="0"/>
              <a:t> מגופיה </a:t>
            </a:r>
            <a:r>
              <a:rPr lang="he-IL" dirty="0" err="1"/>
              <a:t>דקרא</a:t>
            </a:r>
            <a:r>
              <a:rPr lang="he-IL" dirty="0"/>
              <a:t> "</a:t>
            </a:r>
            <a:r>
              <a:rPr lang="he-IL" dirty="0">
                <a:solidFill>
                  <a:srgbClr val="002060"/>
                </a:solidFill>
              </a:rPr>
              <a:t>אֲשֶׁר יִשְׁמְעוּן שִׁמְעֲךָ וְרָגְזוּ וְחָלוּ מִפָּנֶיךָ</a:t>
            </a:r>
            <a:r>
              <a:rPr lang="he-IL" dirty="0"/>
              <a:t>", אימתי רגזו וחלו מפניך? בשעה שנקדמה לו חמה למשה.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272A0A5-B5F8-F36D-A747-E3578E95BA82}"/>
              </a:ext>
            </a:extLst>
          </p:cNvPr>
          <p:cNvSpPr txBox="1"/>
          <p:nvPr/>
        </p:nvSpPr>
        <p:spPr>
          <a:xfrm>
            <a:off x="-45968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א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F7D8F1C-5E8F-4950-6C57-F8A259FC2075}"/>
              </a:ext>
            </a:extLst>
          </p:cNvPr>
          <p:cNvSpPr txBox="1"/>
          <p:nvPr/>
        </p:nvSpPr>
        <p:spPr>
          <a:xfrm>
            <a:off x="8657716" y="3934041"/>
            <a:ext cx="288032" cy="15542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①</a:t>
            </a:r>
          </a:p>
          <a:p>
            <a:endParaRPr lang="he-IL" sz="1550" dirty="0"/>
          </a:p>
          <a:p>
            <a:r>
              <a:rPr lang="he-IL" sz="1400" dirty="0"/>
              <a:t>②</a:t>
            </a:r>
          </a:p>
          <a:p>
            <a:endParaRPr lang="he-IL" sz="1350" dirty="0"/>
          </a:p>
          <a:p>
            <a:endParaRPr lang="he-IL" sz="1200" dirty="0"/>
          </a:p>
          <a:p>
            <a:endParaRPr lang="he-IL" sz="1200" dirty="0"/>
          </a:p>
          <a:p>
            <a:r>
              <a:rPr lang="he-IL" sz="14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132462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EAA3-129E-13F2-0761-93113769D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63740DA-337D-2633-9588-0EC7DD7064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910242-716D-EDDE-F509-9706661E28D3}"/>
              </a:ext>
            </a:extLst>
          </p:cNvPr>
          <p:cNvSpPr txBox="1"/>
          <p:nvPr/>
        </p:nvSpPr>
        <p:spPr>
          <a:xfrm>
            <a:off x="215024" y="1772816"/>
            <a:ext cx="8424936" cy="4109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וכן עיר שלא ירדו עליה גשמים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ושתיהן לקללה.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 err="1">
                <a:solidFill>
                  <a:srgbClr val="002060"/>
                </a:solidFill>
              </a:rPr>
              <a:t>הָיְתָה</a:t>
            </a:r>
            <a:r>
              <a:rPr lang="he-IL" sz="1600" dirty="0">
                <a:solidFill>
                  <a:srgbClr val="002060"/>
                </a:solidFill>
              </a:rPr>
              <a:t> </a:t>
            </a:r>
            <a:r>
              <a:rPr lang="he-IL" sz="1600" dirty="0" err="1">
                <a:solidFill>
                  <a:srgbClr val="002060"/>
                </a:solidFill>
              </a:rPr>
              <a:t>יְרוּשָׁלַ͏ִם</a:t>
            </a:r>
            <a:r>
              <a:rPr lang="he-IL" sz="1600" dirty="0">
                <a:solidFill>
                  <a:srgbClr val="002060"/>
                </a:solidFill>
              </a:rPr>
              <a:t> לְנִדָּה בֵּינֵיהֶם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לברכה, כנדה מה נדה יש לה היתר אף ירושלים יש לה תקנה.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 err="1">
                <a:solidFill>
                  <a:srgbClr val="002060"/>
                </a:solidFill>
              </a:rPr>
              <a:t>הָיְתָה</a:t>
            </a:r>
            <a:r>
              <a:rPr lang="he-IL" sz="1600" dirty="0">
                <a:solidFill>
                  <a:srgbClr val="002060"/>
                </a:solidFill>
              </a:rPr>
              <a:t> כְּאַלְמָנָה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יהודה: לברכה, כאלמנה ולא אלמנה ממש אלא כאשה שהלך בעלה למדינת הים ודעתו לחזור עליה.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וְגַם אֲנִי נָתַתִּי אֶתְכֶם נִבְזִים וּשְׁפָלִים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יהודה: לברכה, דלא </a:t>
            </a:r>
            <a:r>
              <a:rPr lang="he-IL" sz="1600" dirty="0" err="1"/>
              <a:t>מוקמי</a:t>
            </a:r>
            <a:r>
              <a:rPr lang="he-IL" sz="1600" dirty="0"/>
              <a:t> מינן לא רישי נהרי ולא </a:t>
            </a:r>
            <a:r>
              <a:rPr lang="he-IL" sz="1600" dirty="0" err="1"/>
              <a:t>גזיריפטי</a:t>
            </a:r>
            <a:r>
              <a:rPr lang="he-IL" sz="160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1D511901-0C08-DBF0-3DAC-5814AC68B3BF}"/>
              </a:ext>
            </a:extLst>
          </p:cNvPr>
          <p:cNvSpPr txBox="1"/>
          <p:nvPr/>
        </p:nvSpPr>
        <p:spPr>
          <a:xfrm>
            <a:off x="-45968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א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230BAE2E-A7A4-441B-D088-DD99F80DE0B0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7D9C8B34-9C5A-EDC4-14CC-51C4F9225FAB}"/>
              </a:ext>
            </a:extLst>
          </p:cNvPr>
          <p:cNvSpPr/>
          <p:nvPr/>
        </p:nvSpPr>
        <p:spPr>
          <a:xfrm>
            <a:off x="1844574" y="188640"/>
            <a:ext cx="6903890" cy="1224136"/>
          </a:xfrm>
          <a:prstGeom prst="wedgeRoundRectCallout">
            <a:avLst>
              <a:gd name="adj1" fmla="val 52591"/>
              <a:gd name="adj2" fmla="val -3861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יח</a:t>
            </a:r>
            <a:r>
              <a:rPr lang="he-IL" sz="1500" dirty="0">
                <a:solidFill>
                  <a:prstClr val="black"/>
                </a:solidFill>
              </a:rPr>
              <a:t> ע"ב -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וכן עיר שלא ירדו עליה גשמים,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"וְהִמְטַרְתִּי עַל עִיר אֶחָת וְעַל עִיר אַחַת לֹא אַמְטִיר חֶלְקָה אַחַת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תִּמָּטֵר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" וגו' - אותה העיר מתענה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ומתרעת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וכל סביבותיה מתענות ולא מתריעות, רבי עקיבא אומר: מתריעות ולא מתענות.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C52F0E5-BD8D-2B33-4B20-66A371E5D8CE}"/>
              </a:ext>
            </a:extLst>
          </p:cNvPr>
          <p:cNvSpPr txBox="1"/>
          <p:nvPr/>
        </p:nvSpPr>
        <p:spPr>
          <a:xfrm>
            <a:off x="8639960" y="1828053"/>
            <a:ext cx="396536" cy="39857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❶</a:t>
            </a:r>
          </a:p>
          <a:p>
            <a:endParaRPr lang="he-IL" sz="14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400" dirty="0"/>
          </a:p>
          <a:p>
            <a:r>
              <a:rPr lang="he-IL" sz="1400" dirty="0"/>
              <a:t>❷</a:t>
            </a:r>
          </a:p>
          <a:p>
            <a:endParaRPr lang="he-IL" sz="1400" dirty="0"/>
          </a:p>
          <a:p>
            <a:endParaRPr lang="he-IL" sz="1400" dirty="0"/>
          </a:p>
          <a:p>
            <a:endParaRPr lang="he-IL" sz="1700" dirty="0"/>
          </a:p>
          <a:p>
            <a:endParaRPr lang="he-IL" sz="1400" dirty="0"/>
          </a:p>
          <a:p>
            <a:r>
              <a:rPr lang="he-IL" sz="1400" dirty="0"/>
              <a:t>❸</a:t>
            </a:r>
          </a:p>
          <a:p>
            <a:endParaRPr lang="he-IL" sz="14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400" dirty="0"/>
          </a:p>
          <a:p>
            <a:r>
              <a:rPr lang="he-IL" sz="1400" dirty="0"/>
              <a:t>❹</a:t>
            </a:r>
          </a:p>
          <a:p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152314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998C8-5C4D-A2D8-1A61-F3B715705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77F7E55A-9751-B843-1386-945B2D74B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881A37-51D2-7E68-D94E-F253D97678E2}"/>
              </a:ext>
            </a:extLst>
          </p:cNvPr>
          <p:cNvSpPr txBox="1"/>
          <p:nvPr/>
        </p:nvSpPr>
        <p:spPr>
          <a:xfrm>
            <a:off x="179512" y="116632"/>
            <a:ext cx="8424936" cy="62699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וְהִכָּה ה' אֶת יִשְׂרָאֵל כַּאֲשֶׁר יָנוּד הַקָּנֶה בַּמַּיִם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לברכה,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דאמר</a:t>
            </a:r>
            <a:r>
              <a:rPr lang="he-IL" sz="1600" dirty="0"/>
              <a:t> רבי שמואל בר נחמני אמר רבי יונתן: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דכתיב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נֶאֱמָנִים פִּצְעֵי אוֹהֵב וְנַעְתָּרוֹת נְשִׁיקוֹת שׂוֹנֵא</a:t>
            </a:r>
            <a:r>
              <a:rPr lang="he-IL" sz="1600" dirty="0"/>
              <a:t>"?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טובה קללה שקילל אחיה השילוני את ישראל יותר מברכה שבירכן בלעם הרשע,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אחיה השילוני קללן בקנה –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להם לישראל "</a:t>
            </a:r>
            <a:r>
              <a:rPr lang="he-IL" sz="1600" dirty="0">
                <a:solidFill>
                  <a:srgbClr val="002060"/>
                </a:solidFill>
              </a:rPr>
              <a:t>וְהִכָּה ה' אֶת יִשְׂרָאֵל כַּאֲשֶׁר יָנוּד הַקָּנֶה</a:t>
            </a:r>
            <a:r>
              <a:rPr lang="he-IL" sz="1600" dirty="0"/>
              <a:t>"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מה קנה זה עומד במקום מים וגזעו מחליף </a:t>
            </a:r>
            <a:r>
              <a:rPr lang="he-IL" sz="1600" dirty="0" err="1"/>
              <a:t>ושרשיו</a:t>
            </a:r>
            <a:r>
              <a:rPr lang="he-IL" sz="1600" dirty="0"/>
              <a:t> מרובין ואפילו כל הרוחות שבעולם באות ונושבות בו אין מזיזות אותו ממקומו אלא הולך ובא עמהן דממו הרוחות עמד הקנה במקומו.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אבל בלעם הרשע בירכן בארז –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שנאמר "</a:t>
            </a:r>
            <a:r>
              <a:rPr lang="he-IL" sz="1600" dirty="0">
                <a:solidFill>
                  <a:srgbClr val="002060"/>
                </a:solidFill>
              </a:rPr>
              <a:t>כַּאֲרָזִים (עֲלֵי מָיִם)</a:t>
            </a:r>
            <a:r>
              <a:rPr lang="he-IL" sz="1600" dirty="0"/>
              <a:t>"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מה ארז זה אינו עומד במקום מים ואין גזעו מחליף ואין </a:t>
            </a:r>
            <a:r>
              <a:rPr lang="he-IL" sz="1600" dirty="0" err="1"/>
              <a:t>שרשיו</a:t>
            </a:r>
            <a:r>
              <a:rPr lang="he-IL" sz="1600" dirty="0"/>
              <a:t> מרובין אפילו כל הרוחות שבעולם נושבות בו אין מזיזות אותו ממקומו, כיון שנשבה בו רוח דרומית </a:t>
            </a:r>
            <a:r>
              <a:rPr lang="he-IL" sz="1600" dirty="0" err="1"/>
              <a:t>עוקרתו</a:t>
            </a:r>
            <a:r>
              <a:rPr lang="he-IL" sz="1600" dirty="0"/>
              <a:t> </a:t>
            </a:r>
            <a:r>
              <a:rPr lang="he-IL" sz="1600" dirty="0" err="1"/>
              <a:t>והופכתו</a:t>
            </a:r>
            <a:r>
              <a:rPr lang="he-IL" sz="1600" dirty="0"/>
              <a:t> על פניו.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ולא עוד אלא שזכה קנה ליטול הימנו קולמוס לכתוב בו ספר תורה נביאים וכתובים.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0DEBB0F-B3F9-C6E4-C792-6E027C10781B}"/>
              </a:ext>
            </a:extLst>
          </p:cNvPr>
          <p:cNvSpPr txBox="1"/>
          <p:nvPr/>
        </p:nvSpPr>
        <p:spPr>
          <a:xfrm>
            <a:off x="-45968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א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93C322C-46D2-6156-46F4-59DF8D743FA4}"/>
              </a:ext>
            </a:extLst>
          </p:cNvPr>
          <p:cNvSpPr txBox="1"/>
          <p:nvPr/>
        </p:nvSpPr>
        <p:spPr>
          <a:xfrm>
            <a:off x="8639960" y="180746"/>
            <a:ext cx="39653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❺</a:t>
            </a:r>
          </a:p>
        </p:txBody>
      </p:sp>
    </p:spTree>
    <p:extLst>
      <p:ext uri="{BB962C8B-B14F-4D97-AF65-F5344CB8AC3E}">
        <p14:creationId xmlns:p14="http://schemas.microsoft.com/office/powerpoint/2010/main" val="87802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AE411-EF7A-F9EB-E2C3-52FBE226B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9FE68F0-61F6-B95E-CE57-A1F361FC8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429F462-567A-15BE-3654-D39081CF5D2A}"/>
              </a:ext>
            </a:extLst>
          </p:cNvPr>
          <p:cNvSpPr txBox="1"/>
          <p:nvPr/>
        </p:nvSpPr>
        <p:spPr>
          <a:xfrm>
            <a:off x="307740" y="36730"/>
            <a:ext cx="8352928" cy="65293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תנו רבנן: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לעולם יהא אדם רך כקנה ואל יהא קשה כארז.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מעשה שבא רבי אלעזר (בן ר') שמעון ממגדל גדור מבית רבו,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והיה רכוב על החמור ומטייל על שפת נהר ושמח שמחה גדולה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והיתה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דעתו גסה עליו מפני שלמד תורה הרבה.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נזדמן לו אדם אחד שהיה מכוער ביותר, אמר לו: שלום עליך רבי, ולא החזיר לו.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לו: ריקה, כמה מכוער אותו האיש, שמא כל בני עירך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מכוערין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כמותך?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לו: איני יודע, אלא לך ואמור לאומן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שעשאני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'כמה מכוער כלי זה שעשית'.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כיון שידע בעצמו שחטא, ירד מן החמור ונשתטח לפניו ואמר לו: נעניתי לך מחול לי.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לו: איני מוחל לך עד שתלך לאומן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שעשאני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ואמור לו 'כמה מכוער כלי זה שעשית'.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היה מטייל אחריו עד שהגיע לעירו.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יצאו בני עירו לקראתו והיו אומרים לו: שלום עליך רבי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רבי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מורי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מורי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להם: למי אתם קורין רבי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רבי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אמרו לו: לזה שמטייל אחריך.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להם: אם זה רבי אל ירבו כמותו בישראל.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אמרו לו: מפני מה?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להם: כך וכך עשה לי.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אמרו לו: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אעפ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''כ מחול לו שאדם גדול בתורה הוא.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אמר להם: בשבילכם הריני מוחל לו ובלבד שלא יהא רגיל לעשות כן.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מיד נכנס רבי אלעזר בן רבי שמעון ודרש: לעולם יהא אדם רך כקנה ואל יהא קשה כארז, ולפיכך זכה קנה ליטול הימנה קולמוס לכתוב בו ספר תורה תפילין ומזוזות.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2F47A546-EBAE-51ED-691B-93B40449F485}"/>
              </a:ext>
            </a:extLst>
          </p:cNvPr>
          <p:cNvSpPr txBox="1"/>
          <p:nvPr/>
        </p:nvSpPr>
        <p:spPr>
          <a:xfrm>
            <a:off x="-406414" y="35330"/>
            <a:ext cx="31147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א - דף כ עמוד ב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BE4005D9-FEDC-6D3A-CCDF-8BE8A0167FBA}"/>
              </a:ext>
            </a:extLst>
          </p:cNvPr>
          <p:cNvSpPr txBox="1"/>
          <p:nvPr/>
        </p:nvSpPr>
        <p:spPr>
          <a:xfrm>
            <a:off x="8666653" y="168363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5290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D645F-85C8-D670-09D8-CC289051D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737CBF-5F74-B426-4B66-082A6C4D3567}"/>
              </a:ext>
            </a:extLst>
          </p:cNvPr>
          <p:cNvSpPr txBox="1"/>
          <p:nvPr/>
        </p:nvSpPr>
        <p:spPr>
          <a:xfrm>
            <a:off x="540536" y="896428"/>
            <a:ext cx="8297692" cy="57906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מפולת שאמרו - בריאות ולא רעועות, שאינן ראויות ליפול ולא הראויות ליפול.</a:t>
            </a:r>
            <a:r>
              <a:rPr lang="he-IL" sz="1550" dirty="0"/>
              <a:t>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הי </a:t>
            </a:r>
            <a:r>
              <a:rPr lang="he-IL" sz="1550" dirty="0" err="1"/>
              <a:t>ניהו</a:t>
            </a:r>
            <a:r>
              <a:rPr lang="he-IL" sz="1550" dirty="0"/>
              <a:t> בריאות הי </a:t>
            </a:r>
            <a:r>
              <a:rPr lang="he-IL" sz="1550" dirty="0" err="1"/>
              <a:t>ניהו</a:t>
            </a:r>
            <a:r>
              <a:rPr lang="he-IL" sz="1550" dirty="0"/>
              <a:t> שאינן ראויות ליפול!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הי </a:t>
            </a:r>
            <a:r>
              <a:rPr lang="he-IL" sz="1550" dirty="0" err="1"/>
              <a:t>ניהו</a:t>
            </a:r>
            <a:r>
              <a:rPr lang="he-IL" sz="1550" dirty="0"/>
              <a:t> רעועות הי </a:t>
            </a:r>
            <a:r>
              <a:rPr lang="he-IL" sz="1550" dirty="0" err="1"/>
              <a:t>ניהו</a:t>
            </a:r>
            <a:r>
              <a:rPr lang="he-IL" sz="1550" dirty="0"/>
              <a:t> ראויות ליפול!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לא </a:t>
            </a:r>
            <a:r>
              <a:rPr lang="he-IL" sz="1550" dirty="0" err="1"/>
              <a:t>צריכא</a:t>
            </a:r>
            <a:r>
              <a:rPr lang="he-IL" sz="1550" dirty="0"/>
              <a:t> </a:t>
            </a:r>
            <a:r>
              <a:rPr lang="he-IL" sz="1550" dirty="0" err="1"/>
              <a:t>דנפלו</a:t>
            </a:r>
            <a:r>
              <a:rPr lang="he-IL" sz="1550" dirty="0"/>
              <a:t> מחמת </a:t>
            </a:r>
            <a:r>
              <a:rPr lang="he-IL" sz="1550" dirty="0" err="1"/>
              <a:t>גובהייהו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אי נמי </a:t>
            </a:r>
            <a:r>
              <a:rPr lang="he-IL" sz="1550" dirty="0" err="1"/>
              <a:t>דקיימן</a:t>
            </a:r>
            <a:r>
              <a:rPr lang="he-IL" sz="1550" dirty="0"/>
              <a:t> </a:t>
            </a:r>
            <a:r>
              <a:rPr lang="he-IL" sz="1550" dirty="0" err="1"/>
              <a:t>אגודא</a:t>
            </a:r>
            <a:r>
              <a:rPr lang="he-IL" sz="1550" dirty="0"/>
              <a:t> </a:t>
            </a:r>
            <a:r>
              <a:rPr lang="he-IL" sz="1550" dirty="0" err="1"/>
              <a:t>דנהרא</a:t>
            </a:r>
            <a:r>
              <a:rPr lang="he-IL" sz="1550" dirty="0"/>
              <a:t>.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כי ההיא </a:t>
            </a:r>
            <a:r>
              <a:rPr lang="he-IL" sz="1550" dirty="0" err="1"/>
              <a:t>אשיתא</a:t>
            </a:r>
            <a:r>
              <a:rPr lang="he-IL" sz="1550" dirty="0"/>
              <a:t> רעועה </a:t>
            </a:r>
            <a:r>
              <a:rPr lang="he-IL" sz="1550" dirty="0" err="1"/>
              <a:t>דהואי</a:t>
            </a:r>
            <a:r>
              <a:rPr lang="he-IL" sz="1550" dirty="0"/>
              <a:t> </a:t>
            </a:r>
            <a:r>
              <a:rPr lang="he-IL" sz="1550" dirty="0" err="1"/>
              <a:t>בנהרדעא</a:t>
            </a:r>
            <a:r>
              <a:rPr lang="he-IL" sz="1550" dirty="0"/>
              <a:t>, דלא </a:t>
            </a:r>
            <a:r>
              <a:rPr lang="he-IL" sz="1550" dirty="0" err="1"/>
              <a:t>הוה</a:t>
            </a:r>
            <a:r>
              <a:rPr lang="he-IL" sz="1550" dirty="0"/>
              <a:t> חליף רב ושמואל תותה, </a:t>
            </a:r>
            <a:r>
              <a:rPr lang="he-IL" sz="1550" dirty="0" err="1"/>
              <a:t>אע</a:t>
            </a:r>
            <a:r>
              <a:rPr lang="he-IL" sz="1550" dirty="0"/>
              <a:t>''ג </a:t>
            </a:r>
            <a:r>
              <a:rPr lang="he-IL" sz="1550" dirty="0" err="1"/>
              <a:t>דקיימא</a:t>
            </a:r>
            <a:r>
              <a:rPr lang="he-IL" sz="1550" dirty="0"/>
              <a:t> באתרה </a:t>
            </a:r>
            <a:r>
              <a:rPr lang="he-IL" sz="1550" dirty="0" err="1"/>
              <a:t>תליסר</a:t>
            </a:r>
            <a:r>
              <a:rPr lang="he-IL" sz="1550" dirty="0"/>
              <a:t> שנין.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יומא חד איקלע רב </a:t>
            </a:r>
            <a:r>
              <a:rPr lang="he-IL" sz="1550" dirty="0" err="1"/>
              <a:t>אדא</a:t>
            </a:r>
            <a:r>
              <a:rPr lang="he-IL" sz="1550" dirty="0"/>
              <a:t> בר אהבה להתם,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 שמואל לרב: ניתי מר נקיף,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ליה: לא </a:t>
            </a:r>
            <a:r>
              <a:rPr lang="he-IL" sz="1550" dirty="0" err="1"/>
              <a:t>צריכנא</a:t>
            </a:r>
            <a:r>
              <a:rPr lang="he-IL" sz="1550" dirty="0"/>
              <a:t> </a:t>
            </a:r>
            <a:r>
              <a:rPr lang="he-IL" sz="1550" dirty="0" err="1"/>
              <a:t>האידנא</a:t>
            </a:r>
            <a:r>
              <a:rPr lang="he-IL" sz="1550" dirty="0"/>
              <a:t> </a:t>
            </a:r>
            <a:r>
              <a:rPr lang="he-IL" sz="1550" dirty="0" err="1"/>
              <a:t>דאיכא</a:t>
            </a:r>
            <a:r>
              <a:rPr lang="he-IL" sz="1550" dirty="0"/>
              <a:t> רב </a:t>
            </a:r>
            <a:r>
              <a:rPr lang="he-IL" sz="1550" dirty="0" err="1"/>
              <a:t>אדא</a:t>
            </a:r>
            <a:r>
              <a:rPr lang="he-IL" sz="1550" dirty="0"/>
              <a:t> בר אהבה בהדן </a:t>
            </a:r>
            <a:r>
              <a:rPr lang="he-IL" sz="1550" dirty="0" err="1"/>
              <a:t>דנפיש</a:t>
            </a:r>
            <a:r>
              <a:rPr lang="he-IL" sz="1550" dirty="0"/>
              <a:t> </a:t>
            </a:r>
            <a:r>
              <a:rPr lang="he-IL" sz="1550" dirty="0" err="1"/>
              <a:t>זכותיה</a:t>
            </a:r>
            <a:r>
              <a:rPr lang="he-IL" sz="1550" dirty="0"/>
              <a:t> ולא </a:t>
            </a:r>
            <a:r>
              <a:rPr lang="he-IL" sz="1550" dirty="0" err="1"/>
              <a:t>מסתפינא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550" dirty="0"/>
              <a:t>רב </a:t>
            </a:r>
            <a:r>
              <a:rPr lang="he-IL" sz="1550" dirty="0" err="1"/>
              <a:t>הונא</a:t>
            </a:r>
            <a:r>
              <a:rPr lang="he-IL" sz="1550" dirty="0"/>
              <a:t> </a:t>
            </a:r>
            <a:r>
              <a:rPr lang="he-IL" sz="1550" dirty="0" err="1"/>
              <a:t>הוה</a:t>
            </a:r>
            <a:r>
              <a:rPr lang="he-IL" sz="1550" dirty="0"/>
              <a:t> ליה ההוא חמרא </a:t>
            </a:r>
            <a:r>
              <a:rPr lang="he-IL" sz="1550" dirty="0" err="1"/>
              <a:t>בההוא</a:t>
            </a:r>
            <a:r>
              <a:rPr lang="he-IL" sz="1550" dirty="0"/>
              <a:t> ביתא </a:t>
            </a:r>
            <a:r>
              <a:rPr lang="he-IL" sz="1550" dirty="0" err="1"/>
              <a:t>רעיעא</a:t>
            </a:r>
            <a:r>
              <a:rPr lang="he-IL" sz="1550" dirty="0"/>
              <a:t> ובעי </a:t>
            </a:r>
            <a:r>
              <a:rPr lang="he-IL" sz="1550" dirty="0" err="1"/>
              <a:t>לפנוייה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עייליה לרב </a:t>
            </a:r>
            <a:r>
              <a:rPr lang="he-IL" sz="1550" dirty="0" err="1"/>
              <a:t>אדא</a:t>
            </a:r>
            <a:r>
              <a:rPr lang="he-IL" sz="1550" dirty="0"/>
              <a:t> בר אהבה להתם משכי' </a:t>
            </a:r>
            <a:r>
              <a:rPr lang="he-IL" sz="1550" dirty="0" err="1"/>
              <a:t>בשמעתא</a:t>
            </a:r>
            <a:r>
              <a:rPr lang="he-IL" sz="1550" dirty="0"/>
              <a:t> עד </a:t>
            </a:r>
            <a:r>
              <a:rPr lang="he-IL" sz="1550" dirty="0" err="1"/>
              <a:t>דפנייה</a:t>
            </a:r>
            <a:r>
              <a:rPr lang="he-IL" sz="1550" dirty="0"/>
              <a:t>, בתר </a:t>
            </a:r>
            <a:r>
              <a:rPr lang="he-IL" sz="1550" dirty="0" err="1"/>
              <a:t>דנפק</a:t>
            </a:r>
            <a:r>
              <a:rPr lang="he-IL" sz="1550" dirty="0"/>
              <a:t> נפל ביתא.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ארגיש רב </a:t>
            </a:r>
            <a:r>
              <a:rPr lang="he-IL" sz="1550" dirty="0" err="1"/>
              <a:t>אדא</a:t>
            </a:r>
            <a:r>
              <a:rPr lang="he-IL" sz="1550" dirty="0"/>
              <a:t> בר אהבה </a:t>
            </a:r>
            <a:r>
              <a:rPr lang="he-IL" sz="1550" dirty="0" err="1"/>
              <a:t>איקפד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סבר לה כי הא </a:t>
            </a:r>
            <a:r>
              <a:rPr lang="he-IL" sz="1550" dirty="0" err="1"/>
              <a:t>דאמר</a:t>
            </a:r>
            <a:r>
              <a:rPr lang="he-IL" sz="1550" dirty="0"/>
              <a:t> רבי ינאי: לעולם אל יעמוד אדם במקום סכנה ויאמר </a:t>
            </a:r>
            <a:r>
              <a:rPr lang="he-IL" sz="1550" dirty="0" err="1"/>
              <a:t>עושין</a:t>
            </a:r>
            <a:r>
              <a:rPr lang="he-IL" sz="1550" dirty="0"/>
              <a:t> לי נס, שמא אין </a:t>
            </a:r>
            <a:r>
              <a:rPr lang="he-IL" sz="1550" dirty="0" err="1"/>
              <a:t>עושין</a:t>
            </a:r>
            <a:r>
              <a:rPr lang="he-IL" sz="1550" dirty="0"/>
              <a:t> לו נס,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                                           ואם </a:t>
            </a:r>
            <a:r>
              <a:rPr lang="he-IL" sz="1550" dirty="0" err="1"/>
              <a:t>תימצי</a:t>
            </a:r>
            <a:r>
              <a:rPr lang="he-IL" sz="1550" dirty="0"/>
              <a:t> לומר </a:t>
            </a:r>
            <a:r>
              <a:rPr lang="he-IL" sz="1550" dirty="0" err="1"/>
              <a:t>עושין</a:t>
            </a:r>
            <a:r>
              <a:rPr lang="he-IL" sz="1550" dirty="0"/>
              <a:t> לו נס - </a:t>
            </a:r>
            <a:r>
              <a:rPr lang="he-IL" sz="1550" dirty="0" err="1"/>
              <a:t>מנכין</a:t>
            </a:r>
            <a:r>
              <a:rPr lang="he-IL" sz="1550" dirty="0"/>
              <a:t> לו מזכיותיו.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                                           אמר רב חנן: מאי קרא? </a:t>
            </a:r>
            <a:r>
              <a:rPr lang="he-IL" sz="1550" dirty="0" err="1"/>
              <a:t>דכתיב</a:t>
            </a:r>
            <a:r>
              <a:rPr lang="he-IL" sz="1550" dirty="0"/>
              <a:t> "</a:t>
            </a:r>
            <a:r>
              <a:rPr lang="he-IL" sz="1550" dirty="0">
                <a:solidFill>
                  <a:srgbClr val="002060"/>
                </a:solidFill>
              </a:rPr>
              <a:t>קָטֹנְתִּי מִכֹּל הַחֲסָדִים וּמִכָּל הָאֱמֶת</a:t>
            </a:r>
            <a:r>
              <a:rPr lang="he-IL" sz="1550" dirty="0"/>
              <a:t>".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BEEA1C18-C145-A725-7B0F-1FC3DF989AB1}"/>
              </a:ext>
            </a:extLst>
          </p:cNvPr>
          <p:cNvSpPr txBox="1"/>
          <p:nvPr/>
        </p:nvSpPr>
        <p:spPr>
          <a:xfrm>
            <a:off x="-45968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ב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E0CA0598-DDFF-7FE1-D2F5-2FF9DE87EACB}"/>
              </a:ext>
            </a:extLst>
          </p:cNvPr>
          <p:cNvSpPr/>
          <p:nvPr/>
        </p:nvSpPr>
        <p:spPr>
          <a:xfrm>
            <a:off x="1385892" y="188640"/>
            <a:ext cx="7488832" cy="648072"/>
          </a:xfrm>
          <a:prstGeom prst="wedgeRoundRectCallout">
            <a:avLst>
              <a:gd name="adj1" fmla="val 51643"/>
              <a:gd name="adj2" fmla="val -49574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וכן עיר שיש בה דבר או מפולת - אותה העיר מתענה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ומתרעת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וכל סביבותיה מתענות ולא מתריעות...</a:t>
            </a:r>
          </a:p>
        </p:txBody>
      </p:sp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8E7BB3E2-025F-6C94-0786-BB591395F6ED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658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1CE42-383B-4036-13B6-1C6F88169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35C7361-A962-2A33-D86F-DA69023B0C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C99495-6A6D-5366-B115-288F4667F487}"/>
              </a:ext>
            </a:extLst>
          </p:cNvPr>
          <p:cNvSpPr txBox="1"/>
          <p:nvPr/>
        </p:nvSpPr>
        <p:spPr>
          <a:xfrm>
            <a:off x="2627784" y="516047"/>
            <a:ext cx="5832648" cy="50477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מאי </a:t>
            </a:r>
            <a:r>
              <a:rPr lang="he-IL" dirty="0" err="1"/>
              <a:t>הוה</a:t>
            </a:r>
            <a:r>
              <a:rPr lang="he-IL" dirty="0"/>
              <a:t> עובדיה </a:t>
            </a:r>
            <a:r>
              <a:rPr lang="he-IL" dirty="0" err="1"/>
              <a:t>דרב</a:t>
            </a:r>
            <a:r>
              <a:rPr lang="he-IL" dirty="0"/>
              <a:t> </a:t>
            </a:r>
            <a:r>
              <a:rPr lang="he-IL" dirty="0" err="1"/>
              <a:t>אדא</a:t>
            </a:r>
            <a:r>
              <a:rPr lang="he-IL" dirty="0"/>
              <a:t> בר אהבה?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כי הא </a:t>
            </a:r>
            <a:r>
              <a:rPr lang="he-IL" dirty="0" err="1"/>
              <a:t>דאתמר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/>
              <a:t>שאלו תלמידיו (את רבי </a:t>
            </a:r>
            <a:r>
              <a:rPr lang="he-IL" dirty="0" err="1"/>
              <a:t>זירא</a:t>
            </a:r>
            <a:r>
              <a:rPr lang="he-IL" dirty="0"/>
              <a:t> ואמרי לה) לרב </a:t>
            </a:r>
            <a:r>
              <a:rPr lang="he-IL" dirty="0" err="1"/>
              <a:t>אדא</a:t>
            </a:r>
            <a:r>
              <a:rPr lang="he-IL" dirty="0"/>
              <a:t> בר אהבה: </a:t>
            </a:r>
          </a:p>
          <a:p>
            <a:pPr>
              <a:lnSpc>
                <a:spcPct val="120000"/>
              </a:lnSpc>
            </a:pPr>
            <a:r>
              <a:rPr lang="he-IL" dirty="0"/>
              <a:t>במה הארכת ימים?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/>
              <a:t>אמר להם: </a:t>
            </a:r>
          </a:p>
          <a:p>
            <a:pPr>
              <a:lnSpc>
                <a:spcPct val="120000"/>
              </a:lnSpc>
            </a:pPr>
            <a:r>
              <a:rPr lang="he-IL" dirty="0"/>
              <a:t>מימי לא הקפדתי בתוך ביתי, </a:t>
            </a:r>
          </a:p>
          <a:p>
            <a:pPr>
              <a:lnSpc>
                <a:spcPct val="120000"/>
              </a:lnSpc>
            </a:pPr>
            <a:r>
              <a:rPr lang="he-IL" dirty="0"/>
              <a:t>ולא צעדתי בפני מי שגדול ממני </a:t>
            </a:r>
            <a:r>
              <a:rPr lang="he-IL" sz="800" dirty="0"/>
              <a:t>(הגהות </a:t>
            </a:r>
            <a:r>
              <a:rPr lang="he-IL" sz="800" dirty="0" err="1"/>
              <a:t>הב"ח</a:t>
            </a:r>
            <a:r>
              <a:rPr lang="he-IL" sz="800"/>
              <a:t>: בחכמה)</a:t>
            </a:r>
            <a:r>
              <a:rPr lang="he-IL"/>
              <a:t>, </a:t>
            </a: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ולא הרהרתי במבואות המטונפות, </a:t>
            </a:r>
          </a:p>
          <a:p>
            <a:pPr>
              <a:lnSpc>
                <a:spcPct val="120000"/>
              </a:lnSpc>
            </a:pPr>
            <a:r>
              <a:rPr lang="he-IL" dirty="0"/>
              <a:t>ולא הלכתי ד' אמות בלא תורה ובלא תפילין, </a:t>
            </a:r>
          </a:p>
          <a:p>
            <a:pPr>
              <a:lnSpc>
                <a:spcPct val="120000"/>
              </a:lnSpc>
            </a:pPr>
            <a:r>
              <a:rPr lang="he-IL" dirty="0"/>
              <a:t>ולא ישנתי בבית המדרש לא שינת קבע ולא שינת עראי, </a:t>
            </a:r>
          </a:p>
          <a:p>
            <a:pPr>
              <a:lnSpc>
                <a:spcPct val="120000"/>
              </a:lnSpc>
            </a:pPr>
            <a:r>
              <a:rPr lang="he-IL" dirty="0"/>
              <a:t>ולא ששתי בתקלת חברי, </a:t>
            </a:r>
          </a:p>
          <a:p>
            <a:pPr>
              <a:lnSpc>
                <a:spcPct val="120000"/>
              </a:lnSpc>
            </a:pPr>
            <a:r>
              <a:rPr lang="he-IL" dirty="0"/>
              <a:t>ולא קראתי </a:t>
            </a:r>
            <a:r>
              <a:rPr lang="he-IL" dirty="0" err="1"/>
              <a:t>לחבירי</a:t>
            </a:r>
            <a:r>
              <a:rPr lang="he-IL" dirty="0"/>
              <a:t> </a:t>
            </a:r>
            <a:r>
              <a:rPr lang="he-IL" dirty="0" err="1"/>
              <a:t>בהכינתו</a:t>
            </a:r>
            <a:r>
              <a:rPr lang="he-IL" dirty="0"/>
              <a:t>, ואמרי לה: בחניכתו.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74B7631-95A8-D6B3-C5C1-A719302144FF}"/>
              </a:ext>
            </a:extLst>
          </p:cNvPr>
          <p:cNvSpPr txBox="1"/>
          <p:nvPr/>
        </p:nvSpPr>
        <p:spPr>
          <a:xfrm>
            <a:off x="-45968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ב</a:t>
            </a:r>
          </a:p>
        </p:txBody>
      </p:sp>
    </p:spTree>
    <p:extLst>
      <p:ext uri="{BB962C8B-B14F-4D97-AF65-F5344CB8AC3E}">
        <p14:creationId xmlns:p14="http://schemas.microsoft.com/office/powerpoint/2010/main" val="149608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F7727-2BDF-103F-13C4-31BACD311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1432E1C6-FE73-7863-3F4E-B932A1F14C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E109E5C-D803-6DBF-9C89-24615F629539}"/>
              </a:ext>
            </a:extLst>
          </p:cNvPr>
          <p:cNvSpPr txBox="1"/>
          <p:nvPr/>
        </p:nvSpPr>
        <p:spPr>
          <a:xfrm>
            <a:off x="107504" y="79027"/>
            <a:ext cx="8712968" cy="62635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70" dirty="0"/>
              <a:t>אמר ליה רבא </a:t>
            </a:r>
            <a:r>
              <a:rPr lang="he-IL" sz="1570" dirty="0" err="1"/>
              <a:t>לרפרם</a:t>
            </a:r>
            <a:r>
              <a:rPr lang="he-IL" sz="1570" dirty="0"/>
              <a:t> בר </a:t>
            </a:r>
            <a:r>
              <a:rPr lang="he-IL" sz="1570" dirty="0" err="1"/>
              <a:t>פפא</a:t>
            </a:r>
            <a:r>
              <a:rPr lang="he-IL" sz="1570" dirty="0"/>
              <a:t>: 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570" dirty="0" err="1"/>
              <a:t>לימא</a:t>
            </a:r>
            <a:r>
              <a:rPr lang="he-IL" sz="1570" dirty="0"/>
              <a:t> לן מר מהני מילי </a:t>
            </a:r>
            <a:r>
              <a:rPr lang="he-IL" sz="1570" dirty="0" err="1"/>
              <a:t>מעלייתא</a:t>
            </a:r>
            <a:r>
              <a:rPr lang="he-IL" sz="1570" dirty="0"/>
              <a:t> דהוה עביד רב </a:t>
            </a:r>
            <a:r>
              <a:rPr lang="he-IL" sz="1570" dirty="0" err="1"/>
              <a:t>הונא</a:t>
            </a:r>
            <a:r>
              <a:rPr lang="he-IL" sz="1570" dirty="0"/>
              <a:t>.</a:t>
            </a:r>
          </a:p>
          <a:p>
            <a:pPr>
              <a:lnSpc>
                <a:spcPct val="120000"/>
              </a:lnSpc>
            </a:pPr>
            <a:endParaRPr lang="he-IL" sz="1570" dirty="0"/>
          </a:p>
          <a:p>
            <a:pPr>
              <a:lnSpc>
                <a:spcPct val="120000"/>
              </a:lnSpc>
            </a:pPr>
            <a:r>
              <a:rPr lang="he-IL" sz="1570" dirty="0"/>
              <a:t>אמר ליה: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570" dirty="0" err="1"/>
              <a:t>בינקותיה</a:t>
            </a:r>
            <a:r>
              <a:rPr lang="he-IL" sz="1570" dirty="0"/>
              <a:t> לא </a:t>
            </a:r>
            <a:r>
              <a:rPr lang="he-IL" sz="1570" dirty="0" err="1"/>
              <a:t>דכירנא</a:t>
            </a:r>
            <a:r>
              <a:rPr lang="he-IL" sz="1570" dirty="0"/>
              <a:t> בסיבותיה </a:t>
            </a:r>
            <a:r>
              <a:rPr lang="he-IL" sz="1570" dirty="0" err="1"/>
              <a:t>דכירנא</a:t>
            </a:r>
            <a:r>
              <a:rPr lang="he-IL" sz="1570" dirty="0"/>
              <a:t>,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70" dirty="0" err="1"/>
              <a:t>דכל</a:t>
            </a:r>
            <a:r>
              <a:rPr lang="he-IL" sz="1570" dirty="0"/>
              <a:t> יומא </a:t>
            </a:r>
            <a:r>
              <a:rPr lang="he-IL" sz="1570" dirty="0" err="1"/>
              <a:t>דעיבא</a:t>
            </a:r>
            <a:r>
              <a:rPr lang="he-IL" sz="1570" dirty="0"/>
              <a:t> הוו מפקין ליה </a:t>
            </a:r>
            <a:r>
              <a:rPr lang="he-IL" sz="1570" dirty="0" err="1"/>
              <a:t>בגוהרקא</a:t>
            </a:r>
            <a:r>
              <a:rPr lang="he-IL" sz="1570" dirty="0"/>
              <a:t> </a:t>
            </a:r>
            <a:r>
              <a:rPr lang="he-IL" sz="1570" dirty="0" err="1"/>
              <a:t>דדהבא</a:t>
            </a:r>
            <a:r>
              <a:rPr lang="he-IL" sz="1570" dirty="0"/>
              <a:t>, וסייר לה לכולה מתא, וכל </a:t>
            </a:r>
            <a:r>
              <a:rPr lang="he-IL" sz="1570" dirty="0" err="1"/>
              <a:t>אשיתא</a:t>
            </a:r>
            <a:r>
              <a:rPr lang="he-IL" sz="1570" dirty="0"/>
              <a:t> </a:t>
            </a:r>
            <a:r>
              <a:rPr lang="he-IL" sz="1570" dirty="0" err="1"/>
              <a:t>דהוות</a:t>
            </a:r>
            <a:r>
              <a:rPr lang="he-IL" sz="1570" dirty="0"/>
              <a:t> </a:t>
            </a:r>
            <a:r>
              <a:rPr lang="he-IL" sz="1570" dirty="0" err="1"/>
              <a:t>רעיעתא</a:t>
            </a:r>
            <a:r>
              <a:rPr lang="he-IL" sz="1570" dirty="0"/>
              <a:t> </a:t>
            </a:r>
            <a:r>
              <a:rPr lang="he-IL" sz="1570" dirty="0" err="1"/>
              <a:t>הוה</a:t>
            </a:r>
            <a:r>
              <a:rPr lang="he-IL" sz="1570" dirty="0"/>
              <a:t> סתר לה, אי אפשר למרה - בני לה, ואי לא אפשר - בני לה </a:t>
            </a:r>
            <a:r>
              <a:rPr lang="he-IL" sz="1570" dirty="0" err="1"/>
              <a:t>איהו</a:t>
            </a:r>
            <a:r>
              <a:rPr lang="he-IL" sz="1570" dirty="0"/>
              <a:t> </a:t>
            </a:r>
            <a:r>
              <a:rPr lang="he-IL" sz="1570" dirty="0" err="1"/>
              <a:t>מדידיה</a:t>
            </a:r>
            <a:r>
              <a:rPr lang="he-IL" sz="1570" dirty="0"/>
              <a:t>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70" dirty="0"/>
              <a:t>וכל </a:t>
            </a:r>
            <a:r>
              <a:rPr lang="he-IL" sz="1570" dirty="0" err="1"/>
              <a:t>פניא</a:t>
            </a:r>
            <a:r>
              <a:rPr lang="he-IL" sz="1570" dirty="0"/>
              <a:t> </a:t>
            </a:r>
            <a:r>
              <a:rPr lang="he-IL" sz="1570" dirty="0" err="1"/>
              <a:t>דמעלי</a:t>
            </a:r>
            <a:r>
              <a:rPr lang="he-IL" sz="1570" dirty="0"/>
              <a:t> שבתא </a:t>
            </a:r>
            <a:r>
              <a:rPr lang="he-IL" sz="1570" dirty="0" err="1"/>
              <a:t>הוה</a:t>
            </a:r>
            <a:r>
              <a:rPr lang="he-IL" sz="1570" dirty="0"/>
              <a:t> משדר שלוחא </a:t>
            </a:r>
            <a:r>
              <a:rPr lang="he-IL" sz="1570" dirty="0" err="1"/>
              <a:t>לשוקא</a:t>
            </a:r>
            <a:r>
              <a:rPr lang="he-IL" sz="1570" dirty="0"/>
              <a:t>, וכל </a:t>
            </a:r>
            <a:r>
              <a:rPr lang="he-IL" sz="1570" dirty="0" err="1"/>
              <a:t>ירקא</a:t>
            </a:r>
            <a:r>
              <a:rPr lang="he-IL" sz="1570" dirty="0"/>
              <a:t> דהוה </a:t>
            </a:r>
            <a:r>
              <a:rPr lang="he-IL" sz="1570" dirty="0" err="1"/>
              <a:t>פייש</a:t>
            </a:r>
            <a:r>
              <a:rPr lang="he-IL" sz="1570" dirty="0"/>
              <a:t> להו לגינאי </a:t>
            </a:r>
            <a:r>
              <a:rPr lang="he-IL" sz="1570" dirty="0" err="1"/>
              <a:t>זבין</a:t>
            </a:r>
            <a:r>
              <a:rPr lang="he-IL" sz="1570" dirty="0"/>
              <a:t> ליה ושדי ליה </a:t>
            </a:r>
            <a:r>
              <a:rPr lang="he-IL" sz="1570" dirty="0" err="1"/>
              <a:t>לנהרא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endParaRPr lang="he-IL" sz="100" dirty="0"/>
          </a:p>
          <a:p>
            <a:pPr>
              <a:lnSpc>
                <a:spcPct val="120000"/>
              </a:lnSpc>
            </a:pPr>
            <a:r>
              <a:rPr lang="he-IL" sz="1570" dirty="0"/>
              <a:t>       - </a:t>
            </a:r>
            <a:r>
              <a:rPr lang="he-IL" sz="1570" dirty="0" err="1"/>
              <a:t>וליתביה</a:t>
            </a:r>
            <a:r>
              <a:rPr lang="he-IL" sz="1570" dirty="0"/>
              <a:t> לעניים!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         זמנין </a:t>
            </a:r>
            <a:r>
              <a:rPr lang="he-IL" sz="1570" dirty="0" err="1"/>
              <a:t>דסמכא</a:t>
            </a:r>
            <a:r>
              <a:rPr lang="he-IL" sz="1570" dirty="0"/>
              <a:t> </a:t>
            </a:r>
            <a:r>
              <a:rPr lang="he-IL" sz="1570" dirty="0" err="1"/>
              <a:t>דעתייהו</a:t>
            </a:r>
            <a:r>
              <a:rPr lang="he-IL" sz="1570" dirty="0"/>
              <a:t> ולא אתו </a:t>
            </a:r>
            <a:r>
              <a:rPr lang="he-IL" sz="1570" dirty="0" err="1"/>
              <a:t>למיזבן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       - </a:t>
            </a:r>
            <a:r>
              <a:rPr lang="he-IL" sz="1570" dirty="0" err="1"/>
              <a:t>ולשדייה</a:t>
            </a:r>
            <a:r>
              <a:rPr lang="he-IL" sz="1570" dirty="0"/>
              <a:t> לבהמה!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         </a:t>
            </a:r>
            <a:r>
              <a:rPr lang="he-IL" sz="1570" dirty="0" err="1"/>
              <a:t>קסבר</a:t>
            </a:r>
            <a:r>
              <a:rPr lang="he-IL" sz="1570" dirty="0"/>
              <a:t> מאכל אדם אין </a:t>
            </a:r>
            <a:r>
              <a:rPr lang="he-IL" sz="1570" dirty="0" err="1"/>
              <a:t>מאכילין</a:t>
            </a:r>
            <a:r>
              <a:rPr lang="he-IL" sz="1570" dirty="0"/>
              <a:t> לבהמה.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       - ולא </a:t>
            </a:r>
            <a:r>
              <a:rPr lang="he-IL" sz="1570" dirty="0" err="1"/>
              <a:t>ליזבניה</a:t>
            </a:r>
            <a:r>
              <a:rPr lang="he-IL" sz="1570" dirty="0"/>
              <a:t> כלל!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         נמצאת מכשילן לעתיד לבא.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70" dirty="0"/>
              <a:t>כי </a:t>
            </a:r>
            <a:r>
              <a:rPr lang="he-IL" sz="1570" dirty="0" err="1"/>
              <a:t>הוה</a:t>
            </a:r>
            <a:r>
              <a:rPr lang="he-IL" sz="1570" dirty="0"/>
              <a:t> ליה מילתא </a:t>
            </a:r>
            <a:r>
              <a:rPr lang="he-IL" sz="1570" dirty="0" err="1"/>
              <a:t>דאסותא</a:t>
            </a:r>
            <a:r>
              <a:rPr lang="he-IL" sz="1570" dirty="0"/>
              <a:t>, הוי מלי </a:t>
            </a:r>
            <a:r>
              <a:rPr lang="he-IL" sz="1570" dirty="0" err="1"/>
              <a:t>כוזא</a:t>
            </a:r>
            <a:r>
              <a:rPr lang="he-IL" sz="1570" dirty="0"/>
              <a:t> דמיא </a:t>
            </a:r>
            <a:r>
              <a:rPr lang="he-IL" sz="800" dirty="0"/>
              <a:t>(הגהות </a:t>
            </a:r>
            <a:r>
              <a:rPr lang="he-IL" sz="800" dirty="0" err="1"/>
              <a:t>הב"ח</a:t>
            </a:r>
            <a:r>
              <a:rPr lang="he-IL" sz="800" dirty="0"/>
              <a:t>: מיניה)</a:t>
            </a:r>
            <a:r>
              <a:rPr lang="he-IL" sz="1570" dirty="0"/>
              <a:t> ותלי ליה בסיפא </a:t>
            </a:r>
            <a:r>
              <a:rPr lang="he-IL" sz="1570" dirty="0" err="1"/>
              <a:t>דביתא</a:t>
            </a:r>
            <a:r>
              <a:rPr lang="he-IL" sz="1570" dirty="0"/>
              <a:t>, ואמר: כל דבעי </a:t>
            </a:r>
            <a:r>
              <a:rPr lang="he-IL" sz="1570" dirty="0" err="1"/>
              <a:t>ליתי</a:t>
            </a:r>
            <a:r>
              <a:rPr lang="he-IL" sz="1570" dirty="0"/>
              <a:t> </a:t>
            </a:r>
            <a:r>
              <a:rPr lang="he-IL" sz="1570" dirty="0" err="1"/>
              <a:t>ולישקול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ואיכא </a:t>
            </a:r>
            <a:r>
              <a:rPr lang="he-IL" sz="1570" dirty="0" err="1"/>
              <a:t>דאמרי</a:t>
            </a:r>
            <a:r>
              <a:rPr lang="he-IL" sz="1570" dirty="0"/>
              <a:t>: מילתא </a:t>
            </a:r>
            <a:r>
              <a:rPr lang="he-IL" sz="1570" dirty="0" err="1"/>
              <a:t>דשיבתא</a:t>
            </a:r>
            <a:r>
              <a:rPr lang="he-IL" sz="1570" dirty="0"/>
              <a:t> </a:t>
            </a:r>
            <a:r>
              <a:rPr lang="he-IL" sz="1570" dirty="0" err="1"/>
              <a:t>הוה</a:t>
            </a:r>
            <a:r>
              <a:rPr lang="he-IL" sz="1570" dirty="0"/>
              <a:t> </a:t>
            </a:r>
            <a:r>
              <a:rPr lang="he-IL" sz="1570" dirty="0" err="1"/>
              <a:t>גמיר</a:t>
            </a:r>
            <a:r>
              <a:rPr lang="he-IL" sz="1570" dirty="0"/>
              <a:t>, </a:t>
            </a:r>
            <a:r>
              <a:rPr lang="he-IL" sz="1570" dirty="0" err="1"/>
              <a:t>והוה</a:t>
            </a:r>
            <a:r>
              <a:rPr lang="he-IL" sz="1570" dirty="0"/>
              <a:t> מנח </a:t>
            </a:r>
            <a:r>
              <a:rPr lang="he-IL" sz="1570" dirty="0" err="1"/>
              <a:t>כוזא</a:t>
            </a:r>
            <a:r>
              <a:rPr lang="he-IL" sz="1570" dirty="0"/>
              <a:t> דמיא ודלי ליה, ואמר: כל </a:t>
            </a:r>
            <a:r>
              <a:rPr lang="he-IL" sz="1570" dirty="0" err="1"/>
              <a:t>דצריך</a:t>
            </a:r>
            <a:r>
              <a:rPr lang="he-IL" sz="1570" dirty="0"/>
              <a:t> </a:t>
            </a:r>
            <a:r>
              <a:rPr lang="he-IL" sz="1570" dirty="0" err="1"/>
              <a:t>ליתי</a:t>
            </a:r>
            <a:r>
              <a:rPr lang="he-IL" sz="1570" dirty="0"/>
              <a:t> </a:t>
            </a:r>
            <a:r>
              <a:rPr lang="he-IL" sz="1570" dirty="0" err="1"/>
              <a:t>וליעול</a:t>
            </a:r>
            <a:r>
              <a:rPr lang="he-IL" sz="1570" dirty="0"/>
              <a:t> דלא לסתכן.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70" dirty="0"/>
              <a:t>כי </a:t>
            </a:r>
            <a:r>
              <a:rPr lang="he-IL" sz="1570" dirty="0" err="1"/>
              <a:t>הוה</a:t>
            </a:r>
            <a:r>
              <a:rPr lang="he-IL" sz="1570" dirty="0"/>
              <a:t> כרך </a:t>
            </a:r>
            <a:r>
              <a:rPr lang="he-IL" sz="1570" dirty="0" err="1"/>
              <a:t>ריפתא</a:t>
            </a:r>
            <a:r>
              <a:rPr lang="he-IL" sz="1570" dirty="0"/>
              <a:t>, </a:t>
            </a:r>
            <a:r>
              <a:rPr lang="he-IL" sz="1570" dirty="0" err="1"/>
              <a:t>הוה</a:t>
            </a:r>
            <a:r>
              <a:rPr lang="he-IL" sz="1570" dirty="0"/>
              <a:t> פתח לבביה ואמר: כל מאן </a:t>
            </a:r>
            <a:r>
              <a:rPr lang="he-IL" sz="1570" dirty="0" err="1"/>
              <a:t>דצריך</a:t>
            </a:r>
            <a:r>
              <a:rPr lang="he-IL" sz="1570" dirty="0"/>
              <a:t> </a:t>
            </a:r>
            <a:r>
              <a:rPr lang="he-IL" sz="1570" dirty="0" err="1"/>
              <a:t>ליתי</a:t>
            </a:r>
            <a:r>
              <a:rPr lang="he-IL" sz="1570" dirty="0"/>
              <a:t> וליכול.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70" dirty="0"/>
              <a:t>       אמר רבא: </a:t>
            </a:r>
            <a:r>
              <a:rPr lang="he-IL" sz="1570" dirty="0" err="1"/>
              <a:t>כולהו</a:t>
            </a:r>
            <a:r>
              <a:rPr lang="he-IL" sz="1570" dirty="0"/>
              <a:t> </a:t>
            </a:r>
            <a:r>
              <a:rPr lang="he-IL" sz="1570" dirty="0" err="1"/>
              <a:t>מצינא</a:t>
            </a:r>
            <a:r>
              <a:rPr lang="he-IL" sz="1570" dirty="0"/>
              <a:t> </a:t>
            </a:r>
            <a:r>
              <a:rPr lang="he-IL" sz="1570" dirty="0" err="1"/>
              <a:t>מקיימנא</a:t>
            </a:r>
            <a:r>
              <a:rPr lang="he-IL" sz="1570" dirty="0"/>
              <a:t> לבר מהא דלא </a:t>
            </a:r>
            <a:r>
              <a:rPr lang="he-IL" sz="1570" dirty="0" err="1"/>
              <a:t>מצינא</a:t>
            </a:r>
            <a:r>
              <a:rPr lang="he-IL" sz="1570" dirty="0"/>
              <a:t> </a:t>
            </a:r>
            <a:r>
              <a:rPr lang="he-IL" sz="1570" dirty="0" err="1"/>
              <a:t>למיעבד</a:t>
            </a:r>
            <a:r>
              <a:rPr lang="he-IL" sz="1570" dirty="0"/>
              <a:t> משום </a:t>
            </a:r>
            <a:r>
              <a:rPr lang="he-IL" sz="1570" dirty="0" err="1"/>
              <a:t>דנפישי</a:t>
            </a:r>
            <a:r>
              <a:rPr lang="he-IL" sz="1570" dirty="0"/>
              <a:t> בני </a:t>
            </a:r>
            <a:r>
              <a:rPr lang="he-IL" sz="1570" dirty="0" err="1"/>
              <a:t>חילא</a:t>
            </a:r>
            <a:r>
              <a:rPr lang="he-IL" sz="1570" dirty="0"/>
              <a:t> </a:t>
            </a:r>
            <a:r>
              <a:rPr lang="he-IL" sz="1570" dirty="0" err="1"/>
              <a:t>דמחוזא</a:t>
            </a:r>
            <a:r>
              <a:rPr lang="he-IL" sz="157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276053CF-0709-1744-3FEB-EDB680C278BC}"/>
              </a:ext>
            </a:extLst>
          </p:cNvPr>
          <p:cNvSpPr txBox="1"/>
          <p:nvPr/>
        </p:nvSpPr>
        <p:spPr>
          <a:xfrm>
            <a:off x="-415292" y="35330"/>
            <a:ext cx="32314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כא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63BDCBCD-A50C-72B9-C950-28DAEF1F94FD}"/>
              </a:ext>
            </a:extLst>
          </p:cNvPr>
          <p:cNvSpPr txBox="1"/>
          <p:nvPr/>
        </p:nvSpPr>
        <p:spPr>
          <a:xfrm>
            <a:off x="8802716" y="1879020"/>
            <a:ext cx="323528" cy="39241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3500" dirty="0"/>
          </a:p>
          <a:p>
            <a:r>
              <a:rPr lang="he-IL" sz="1200" dirty="0"/>
              <a:t>②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1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r>
              <a:rPr lang="he-IL" sz="1200" dirty="0"/>
              <a:t>③</a:t>
            </a:r>
          </a:p>
          <a:p>
            <a:endParaRPr lang="he-IL" sz="2300" dirty="0"/>
          </a:p>
          <a:p>
            <a:endParaRPr lang="he-IL" sz="1200" dirty="0"/>
          </a:p>
          <a:p>
            <a:r>
              <a:rPr lang="he-IL" sz="1200" dirty="0"/>
              <a:t>④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EED489B-7631-C440-D046-D4B4AFAF654A}"/>
              </a:ext>
            </a:extLst>
          </p:cNvPr>
          <p:cNvSpPr txBox="1"/>
          <p:nvPr/>
        </p:nvSpPr>
        <p:spPr>
          <a:xfrm>
            <a:off x="8666653" y="6021868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148633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כ ע"א (שורה שניה רחבה)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כא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37731</TotalTime>
  <Words>1358</Words>
  <Application>Microsoft Office PowerPoint</Application>
  <PresentationFormat>‫הצגה על המסך (4:3)</PresentationFormat>
  <Paragraphs>220</Paragraphs>
  <Slides>9</Slides>
  <Notes>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2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2711</cp:revision>
  <dcterms:created xsi:type="dcterms:W3CDTF">2015-01-28T10:22:53Z</dcterms:created>
  <dcterms:modified xsi:type="dcterms:W3CDTF">2025-08-31T12:01:59Z</dcterms:modified>
</cp:coreProperties>
</file>