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3"/>
  </p:notesMasterIdLst>
  <p:sldIdLst>
    <p:sldId id="610" r:id="rId2"/>
    <p:sldId id="600" r:id="rId3"/>
    <p:sldId id="601" r:id="rId4"/>
    <p:sldId id="602" r:id="rId5"/>
    <p:sldId id="603" r:id="rId6"/>
    <p:sldId id="604" r:id="rId7"/>
    <p:sldId id="605" r:id="rId8"/>
    <p:sldId id="606" r:id="rId9"/>
    <p:sldId id="608" r:id="rId10"/>
    <p:sldId id="609" r:id="rId11"/>
    <p:sldId id="429" r:id="rId1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הראל" initials="ה" lastIdx="1" clrIdx="0">
    <p:extLst>
      <p:ext uri="{19B8F6BF-5375-455C-9EA6-DF929625EA0E}">
        <p15:presenceInfo xmlns:p15="http://schemas.microsoft.com/office/powerpoint/2012/main" userId="הראל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B9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ללא סגנון, ללא רשת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סגנון ערכת נושא 1 - הדגשה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202B0CA-FC54-4496-8BCA-5EF66A818D29}" styleName="סגנון כהה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סגנון כהה 2 - הדגשה 1/הדגשה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סגנון כהה 2 - הדגשה 3/הדגשה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000" autoAdjust="0"/>
    <p:restoredTop sz="90648" autoAdjust="0"/>
  </p:normalViewPr>
  <p:slideViewPr>
    <p:cSldViewPr>
      <p:cViewPr varScale="1">
        <p:scale>
          <a:sx n="86" d="100"/>
          <a:sy n="86" d="100"/>
        </p:scale>
        <p:origin x="1382" y="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12E648E-CA2E-4885-8A88-243AF9A8D75E}" type="datetimeFigureOut">
              <a:rPr lang="he-IL" smtClean="0"/>
              <a:pPr/>
              <a:t>י"א/אלול/תשפ"ה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8125537-8725-4A13-8BEE-395E38D92F7F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179954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14588F-2215-1601-00BF-A349160C17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F2F0009B-616A-AA3E-EF1F-99FFE7736F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816BBD5C-980A-6E68-B363-E0087469F6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3FAC9EFF-9669-5507-0C9B-E1BE29336A6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361058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EAACED-3F1A-AA30-10C8-F8BE8E6905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64396CD5-F3F7-2144-5FD3-ADB5289D9C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81568C9A-8DFB-5060-1694-04B6C5D97D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0147CAA7-FE49-1928-D970-5C0857C788B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960795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960F23-CD5A-5FD6-31E9-D4C4AD8182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3B2F8C72-6C95-B54C-E16C-D428367A27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AE08349A-F898-98B3-5371-090409A277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0A91DA6C-FDB3-4E37-9AEF-764DFAE6198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902094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91A7EA-EF43-74BC-9B92-4DA84765EB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967ED587-AFC2-8608-041B-B21F13283B6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69AC8116-73A0-25D5-0552-0229D16820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E5F004CE-D57A-9387-BB52-D192A042036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802877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086737-FDA9-570C-AAF1-0B8F676B65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D42DB2FD-93D9-0505-BC0C-6236CFE74B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A86EE50B-5218-68A1-5AC2-F4912AD81A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D40834D8-D8E9-FEBC-B934-9871E0FC670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369857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9F93E7-EC59-BB3F-28CC-5D7A386F96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3383724A-BFDB-A907-25CA-B0A6D462FD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FFA4E1BD-4DC3-CF2C-EB5C-E80C36E177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9F45DDF6-25D0-A567-2241-9B4C9218DAE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504662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362F9C-73F0-6158-BBE8-EA6A537498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48A0EE70-DD2B-167D-07C5-FEECB8EF21A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67026F09-BAAD-A39C-448A-CF7D9BAB00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BD29BA5D-F1A5-7030-D4A9-E029920983D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746520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635C99-C39E-6A6D-7DE9-507C1EB848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AB2F7BBE-963A-8535-8FC3-DECF7F0712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76783655-8622-C275-39AC-83AFD31FE3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624EFE49-431B-B400-041E-AC05971B14E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619461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5F6F7F-9D79-BC7B-BA66-D37AED3701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4BA6E60B-F025-D252-70DC-0AEEDB83F2A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5F30FB58-2DD6-7F34-CADE-440E88217D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FA8AAA55-B572-A82B-A51C-AEBCD74BE43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10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962904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י"א/אלול/תשפ"ה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01113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י"א/אלול/תשפ"ה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79446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י"א/אלול/תשפ"ה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00311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י"א/אלול/תשפ"ה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30167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י"א/אלול/תשפ"ה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37334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י"א/אלול/תשפ"ה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33545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י"א/אלול/תשפ"ה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02474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י"א/אלול/תשפ"ה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91671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י"א/אלול/תשפ"ה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31395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י"א/אלול/תשפ"ה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96772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י"א/אלול/תשפ"ה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05683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C2D9F-8966-4E40-B24B-F4D66135C1D0}" type="datetimeFigureOut">
              <a:rPr lang="he-IL" smtClean="0"/>
              <a:pPr/>
              <a:t>י"א/אלול/תשפ"ה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61164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af-yomi.com/MediaPage.aspx?id=298435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675" y="116632"/>
            <a:ext cx="4438650" cy="10382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4016" y="1386064"/>
            <a:ext cx="8820472" cy="532453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4000" b="1" dirty="0">
                <a:solidFill>
                  <a:srgbClr val="C0504D">
                    <a:lumMod val="75000"/>
                  </a:srgbClr>
                </a:solidFill>
              </a:rPr>
              <a:t>מסכת תענית</a:t>
            </a:r>
          </a:p>
          <a:p>
            <a:pPr algn="ctr"/>
            <a:r>
              <a:rPr lang="he-IL" sz="4000" b="1" dirty="0">
                <a:solidFill>
                  <a:srgbClr val="C0504D">
                    <a:lumMod val="75000"/>
                  </a:srgbClr>
                </a:solidFill>
              </a:rPr>
              <a:t>דף </a:t>
            </a:r>
            <a:r>
              <a:rPr lang="he-IL" sz="4000" b="1" dirty="0" err="1">
                <a:solidFill>
                  <a:srgbClr val="C0504D">
                    <a:lumMod val="75000"/>
                  </a:srgbClr>
                </a:solidFill>
              </a:rPr>
              <a:t>כא</a:t>
            </a:r>
            <a:endParaRPr lang="he-IL" sz="40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20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דף </a:t>
            </a:r>
            <a:r>
              <a:rPr lang="he-IL" sz="2400" b="1" dirty="0" err="1">
                <a:solidFill>
                  <a:srgbClr val="C0504D">
                    <a:lumMod val="75000"/>
                  </a:srgbClr>
                </a:solidFill>
              </a:rPr>
              <a:t>כא</a:t>
            </a:r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 ע"א (שורה ראשונה) – דף </a:t>
            </a:r>
            <a:r>
              <a:rPr lang="he-IL" sz="2400" b="1" dirty="0" err="1">
                <a:solidFill>
                  <a:srgbClr val="C0504D">
                    <a:lumMod val="75000"/>
                  </a:srgbClr>
                </a:solidFill>
              </a:rPr>
              <a:t>כב</a:t>
            </a:r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 ע"א (שורה שניה רחבה)</a:t>
            </a:r>
          </a:p>
          <a:p>
            <a:pPr algn="ctr"/>
            <a:endParaRPr lang="he-IL" sz="20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EEECE1">
                    <a:lumMod val="50000"/>
                  </a:srgbClr>
                </a:solidFill>
              </a:rPr>
              <a:t>מצגת עזר ללימוד הדף היומי</a:t>
            </a:r>
          </a:p>
          <a:p>
            <a:pPr algn="ctr"/>
            <a:endParaRPr lang="he-IL" sz="800" b="1" dirty="0">
              <a:solidFill>
                <a:srgbClr val="EEECE1">
                  <a:lumMod val="50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EEECE1">
                    <a:lumMod val="50000"/>
                  </a:srgbClr>
                </a:solidFill>
              </a:rPr>
              <a:t>בעריכת: הראל שפירא</a:t>
            </a:r>
          </a:p>
          <a:p>
            <a:pPr algn="ctr"/>
            <a:endParaRPr lang="he-IL" sz="1400" b="1" dirty="0">
              <a:solidFill>
                <a:srgbClr val="EEECE1">
                  <a:lumMod val="50000"/>
                </a:srgbClr>
              </a:solidFill>
            </a:endParaRPr>
          </a:p>
          <a:p>
            <a:pPr algn="ctr"/>
            <a:endParaRPr lang="he-IL" sz="2400" b="1" dirty="0">
              <a:solidFill>
                <a:srgbClr val="EEECE1">
                  <a:lumMod val="50000"/>
                </a:srgbClr>
              </a:solidFill>
            </a:endParaRPr>
          </a:p>
          <a:p>
            <a:pPr algn="ctr">
              <a:defRPr/>
            </a:pPr>
            <a:r>
              <a:rPr lang="he-IL" sz="2400" b="1" dirty="0">
                <a:solidFill>
                  <a:srgbClr val="EEECE1">
                    <a:lumMod val="50000"/>
                  </a:srgbClr>
                </a:solidFill>
              </a:rPr>
              <a:t>לשמיעת השיעור בליווי המצגת – </a:t>
            </a:r>
            <a:r>
              <a:rPr lang="he-IL" sz="2400" dirty="0">
                <a:solidFill>
                  <a:srgbClr val="EEECE1">
                    <a:lumMod val="50000"/>
                  </a:srgbClr>
                </a:solidFill>
                <a:hlinkClick r:id="rId3"/>
              </a:rPr>
              <a:t>לחץ כאן</a:t>
            </a:r>
            <a:endParaRPr lang="he-IL" sz="2400" dirty="0">
              <a:solidFill>
                <a:srgbClr val="EEECE1">
                  <a:lumMod val="50000"/>
                </a:srgbClr>
              </a:solidFill>
            </a:endParaRPr>
          </a:p>
          <a:p>
            <a:pPr algn="ctr"/>
            <a:endParaRPr lang="he-IL" sz="3600" b="1" dirty="0">
              <a:solidFill>
                <a:srgbClr val="C0504D">
                  <a:lumMod val="75000"/>
                </a:srgbClr>
              </a:solidFill>
            </a:endParaRPr>
          </a:p>
          <a:p>
            <a:r>
              <a:rPr lang="he-IL" sz="1400" dirty="0"/>
              <a:t>ליצירת קשר: </a:t>
            </a:r>
          </a:p>
          <a:p>
            <a:r>
              <a:rPr lang="he-IL" sz="1400" dirty="0"/>
              <a:t>טל': 054-4931075</a:t>
            </a:r>
            <a:endParaRPr lang="en-US" sz="1400" dirty="0"/>
          </a:p>
          <a:p>
            <a:r>
              <a:rPr lang="he-IL" sz="1400" dirty="0"/>
              <a:t>דוא"ל: </a:t>
            </a:r>
            <a:r>
              <a:rPr lang="en-US" sz="1400" dirty="0"/>
              <a:t>rlshapira@gmail.com</a:t>
            </a:r>
            <a:endParaRPr lang="he-IL" sz="1400" dirty="0"/>
          </a:p>
        </p:txBody>
      </p:sp>
    </p:spTree>
    <p:extLst>
      <p:ext uri="{BB962C8B-B14F-4D97-AF65-F5344CB8AC3E}">
        <p14:creationId xmlns:p14="http://schemas.microsoft.com/office/powerpoint/2010/main" val="42414998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1C9379-A7BF-032D-2F15-99B13D79A2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9FA7FB1C-5EA4-EB0C-32A5-E48DB81C54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EF73F96-8D08-E62D-93C8-12DF6350B308}"/>
              </a:ext>
            </a:extLst>
          </p:cNvPr>
          <p:cNvSpPr txBox="1"/>
          <p:nvPr/>
        </p:nvSpPr>
        <p:spPr>
          <a:xfrm>
            <a:off x="1493412" y="2624886"/>
            <a:ext cx="6814122" cy="105900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dirty="0" err="1"/>
              <a:t>הוה</a:t>
            </a:r>
            <a:r>
              <a:rPr lang="he-IL" dirty="0"/>
              <a:t> </a:t>
            </a:r>
            <a:r>
              <a:rPr lang="he-IL" dirty="0" err="1"/>
              <a:t>קא</a:t>
            </a:r>
            <a:r>
              <a:rPr lang="he-IL" dirty="0"/>
              <a:t> </a:t>
            </a:r>
            <a:r>
              <a:rPr lang="he-IL" dirty="0" err="1"/>
              <a:t>חלשא</a:t>
            </a:r>
            <a:r>
              <a:rPr lang="he-IL" dirty="0"/>
              <a:t> </a:t>
            </a:r>
            <a:r>
              <a:rPr lang="he-IL" dirty="0" err="1"/>
              <a:t>דעתיה</a:t>
            </a:r>
            <a:r>
              <a:rPr lang="he-IL" dirty="0"/>
              <a:t> </a:t>
            </a:r>
            <a:r>
              <a:rPr lang="he-IL" dirty="0" err="1"/>
              <a:t>דרבא</a:t>
            </a:r>
            <a:r>
              <a:rPr lang="he-IL" dirty="0"/>
              <a:t> משום </a:t>
            </a:r>
            <a:r>
              <a:rPr lang="he-IL" dirty="0" err="1"/>
              <a:t>דאביי</a:t>
            </a:r>
            <a:r>
              <a:rPr lang="he-IL" dirty="0"/>
              <a:t>, </a:t>
            </a:r>
          </a:p>
          <a:p>
            <a:pPr>
              <a:lnSpc>
                <a:spcPct val="120000"/>
              </a:lnSpc>
            </a:pPr>
            <a:endParaRPr lang="he-IL" dirty="0"/>
          </a:p>
          <a:p>
            <a:pPr>
              <a:lnSpc>
                <a:spcPct val="120000"/>
              </a:lnSpc>
            </a:pPr>
            <a:r>
              <a:rPr lang="he-IL" dirty="0"/>
              <a:t>אמרו ליה: </a:t>
            </a:r>
            <a:r>
              <a:rPr lang="he-IL" dirty="0" err="1"/>
              <a:t>מסתייך</a:t>
            </a:r>
            <a:r>
              <a:rPr lang="he-IL" dirty="0"/>
              <a:t> </a:t>
            </a:r>
            <a:r>
              <a:rPr lang="he-IL" dirty="0" err="1"/>
              <a:t>דקא</a:t>
            </a:r>
            <a:r>
              <a:rPr lang="he-IL" dirty="0"/>
              <a:t> מגנית אכולה </a:t>
            </a:r>
            <a:r>
              <a:rPr lang="he-IL" dirty="0" err="1"/>
              <a:t>כרכא</a:t>
            </a:r>
            <a:r>
              <a:rPr lang="he-IL" dirty="0"/>
              <a:t>.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CC28DB6D-33E0-CF10-26D5-42584CBEF9AF}"/>
              </a:ext>
            </a:extLst>
          </p:cNvPr>
          <p:cNvSpPr txBox="1"/>
          <p:nvPr/>
        </p:nvSpPr>
        <p:spPr>
          <a:xfrm>
            <a:off x="-306788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כב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א</a:t>
            </a:r>
          </a:p>
        </p:txBody>
      </p:sp>
      <p:sp>
        <p:nvSpPr>
          <p:cNvPr id="5" name="הסבר מלבני מעוגל 6">
            <a:extLst>
              <a:ext uri="{FF2B5EF4-FFF2-40B4-BE49-F238E27FC236}">
                <a16:creationId xmlns:a16="http://schemas.microsoft.com/office/drawing/2014/main" id="{DF92D203-66CC-49E7-A8F9-67F10D4C2B92}"/>
              </a:ext>
            </a:extLst>
          </p:cNvPr>
          <p:cNvSpPr/>
          <p:nvPr/>
        </p:nvSpPr>
        <p:spPr>
          <a:xfrm>
            <a:off x="3347864" y="260648"/>
            <a:ext cx="5031682" cy="1911078"/>
          </a:xfrm>
          <a:prstGeom prst="wedgeRoundRectCallout">
            <a:avLst>
              <a:gd name="adj1" fmla="val 53921"/>
              <a:gd name="adj2" fmla="val -41722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lnSpc>
                <a:spcPct val="120000"/>
              </a:lnSpc>
            </a:pPr>
            <a:r>
              <a:rPr lang="he-IL" sz="1600" dirty="0">
                <a:solidFill>
                  <a:prstClr val="black"/>
                </a:solidFill>
              </a:rPr>
              <a:t>אבא </a:t>
            </a:r>
            <a:r>
              <a:rPr lang="he-IL" sz="1600" dirty="0" err="1">
                <a:solidFill>
                  <a:prstClr val="black"/>
                </a:solidFill>
              </a:rPr>
              <a:t>אומנא</a:t>
            </a:r>
            <a:r>
              <a:rPr lang="he-IL" sz="1600" dirty="0">
                <a:solidFill>
                  <a:prstClr val="black"/>
                </a:solidFill>
              </a:rPr>
              <a:t> </a:t>
            </a:r>
            <a:r>
              <a:rPr lang="he-IL" sz="1600" dirty="0" err="1">
                <a:solidFill>
                  <a:prstClr val="black"/>
                </a:solidFill>
              </a:rPr>
              <a:t>הוה</a:t>
            </a:r>
            <a:r>
              <a:rPr lang="he-IL" sz="1600" dirty="0">
                <a:solidFill>
                  <a:prstClr val="black"/>
                </a:solidFill>
              </a:rPr>
              <a:t> אתי ליה שלמא ממתיבתא </a:t>
            </a:r>
            <a:r>
              <a:rPr lang="he-IL" sz="1600" dirty="0" err="1">
                <a:solidFill>
                  <a:prstClr val="black"/>
                </a:solidFill>
              </a:rPr>
              <a:t>דרקיעא</a:t>
            </a:r>
            <a:r>
              <a:rPr lang="he-IL" sz="1600" dirty="0">
                <a:solidFill>
                  <a:prstClr val="black"/>
                </a:solidFill>
              </a:rPr>
              <a:t> כל יומא, </a:t>
            </a:r>
          </a:p>
          <a:p>
            <a:pPr lvl="0">
              <a:lnSpc>
                <a:spcPct val="120000"/>
              </a:lnSpc>
            </a:pPr>
            <a:r>
              <a:rPr lang="he-IL" sz="1600" dirty="0" err="1">
                <a:solidFill>
                  <a:prstClr val="black"/>
                </a:solidFill>
              </a:rPr>
              <a:t>ולאביי</a:t>
            </a:r>
            <a:r>
              <a:rPr lang="he-IL" sz="1600" dirty="0">
                <a:solidFill>
                  <a:prstClr val="black"/>
                </a:solidFill>
              </a:rPr>
              <a:t> כל מעלי יומא </a:t>
            </a:r>
            <a:r>
              <a:rPr lang="he-IL" sz="1600" dirty="0" err="1">
                <a:solidFill>
                  <a:prstClr val="black"/>
                </a:solidFill>
              </a:rPr>
              <a:t>דשבתא</a:t>
            </a:r>
            <a:r>
              <a:rPr lang="he-IL" sz="1600" dirty="0">
                <a:solidFill>
                  <a:prstClr val="black"/>
                </a:solidFill>
              </a:rPr>
              <a:t>, </a:t>
            </a:r>
          </a:p>
          <a:p>
            <a:pPr lvl="0">
              <a:lnSpc>
                <a:spcPct val="120000"/>
              </a:lnSpc>
            </a:pPr>
            <a:r>
              <a:rPr lang="he-IL" sz="1600" dirty="0" err="1">
                <a:solidFill>
                  <a:prstClr val="black"/>
                </a:solidFill>
              </a:rPr>
              <a:t>לרבא</a:t>
            </a:r>
            <a:r>
              <a:rPr lang="he-IL" sz="1600" dirty="0">
                <a:solidFill>
                  <a:prstClr val="black"/>
                </a:solidFill>
              </a:rPr>
              <a:t> כל מעלי יומא </a:t>
            </a:r>
            <a:r>
              <a:rPr lang="he-IL" sz="1600" dirty="0" err="1">
                <a:solidFill>
                  <a:prstClr val="black"/>
                </a:solidFill>
              </a:rPr>
              <a:t>דכיפורי</a:t>
            </a:r>
            <a:r>
              <a:rPr lang="he-IL" sz="1600" dirty="0">
                <a:solidFill>
                  <a:prstClr val="black"/>
                </a:solidFill>
              </a:rPr>
              <a:t>. </a:t>
            </a:r>
          </a:p>
          <a:p>
            <a:pPr lvl="0">
              <a:lnSpc>
                <a:spcPct val="120000"/>
              </a:lnSpc>
            </a:pPr>
            <a:endParaRPr lang="he-IL" sz="1600" dirty="0">
              <a:solidFill>
                <a:prstClr val="black"/>
              </a:solidFill>
            </a:endParaRPr>
          </a:p>
          <a:p>
            <a:pPr lvl="0">
              <a:lnSpc>
                <a:spcPct val="120000"/>
              </a:lnSpc>
            </a:pPr>
            <a:r>
              <a:rPr lang="he-IL" sz="1600" dirty="0" err="1">
                <a:solidFill>
                  <a:prstClr val="black"/>
                </a:solidFill>
              </a:rPr>
              <a:t>הוה</a:t>
            </a:r>
            <a:r>
              <a:rPr lang="he-IL" sz="1600" dirty="0">
                <a:solidFill>
                  <a:prstClr val="black"/>
                </a:solidFill>
              </a:rPr>
              <a:t> </a:t>
            </a:r>
            <a:r>
              <a:rPr lang="he-IL" sz="1600" dirty="0" err="1">
                <a:solidFill>
                  <a:prstClr val="black"/>
                </a:solidFill>
              </a:rPr>
              <a:t>קא</a:t>
            </a:r>
            <a:r>
              <a:rPr lang="he-IL" sz="1600" dirty="0">
                <a:solidFill>
                  <a:prstClr val="black"/>
                </a:solidFill>
              </a:rPr>
              <a:t> </a:t>
            </a:r>
            <a:r>
              <a:rPr lang="he-IL" sz="1600" dirty="0" err="1">
                <a:solidFill>
                  <a:prstClr val="black"/>
                </a:solidFill>
              </a:rPr>
              <a:t>חלשא</a:t>
            </a:r>
            <a:r>
              <a:rPr lang="he-IL" sz="1600" dirty="0">
                <a:solidFill>
                  <a:prstClr val="black"/>
                </a:solidFill>
              </a:rPr>
              <a:t> </a:t>
            </a:r>
            <a:r>
              <a:rPr lang="he-IL" sz="1600" dirty="0" err="1">
                <a:solidFill>
                  <a:prstClr val="black"/>
                </a:solidFill>
              </a:rPr>
              <a:t>דעתיה</a:t>
            </a:r>
            <a:r>
              <a:rPr lang="he-IL" sz="1600" dirty="0">
                <a:solidFill>
                  <a:prstClr val="black"/>
                </a:solidFill>
              </a:rPr>
              <a:t> </a:t>
            </a:r>
            <a:r>
              <a:rPr lang="he-IL" sz="1600" dirty="0" err="1">
                <a:solidFill>
                  <a:prstClr val="black"/>
                </a:solidFill>
              </a:rPr>
              <a:t>דאביי</a:t>
            </a:r>
            <a:r>
              <a:rPr lang="he-IL" sz="1600" dirty="0">
                <a:solidFill>
                  <a:prstClr val="black"/>
                </a:solidFill>
              </a:rPr>
              <a:t> משום </a:t>
            </a:r>
            <a:r>
              <a:rPr lang="he-IL" sz="1600" dirty="0" err="1">
                <a:solidFill>
                  <a:prstClr val="black"/>
                </a:solidFill>
              </a:rPr>
              <a:t>דאבא</a:t>
            </a:r>
            <a:r>
              <a:rPr lang="he-IL" sz="1600" dirty="0">
                <a:solidFill>
                  <a:prstClr val="black"/>
                </a:solidFill>
              </a:rPr>
              <a:t> </a:t>
            </a:r>
            <a:r>
              <a:rPr lang="he-IL" sz="1600" dirty="0" err="1">
                <a:solidFill>
                  <a:prstClr val="black"/>
                </a:solidFill>
              </a:rPr>
              <a:t>אומנא</a:t>
            </a:r>
            <a:r>
              <a:rPr lang="he-IL" sz="1600" dirty="0">
                <a:solidFill>
                  <a:prstClr val="black"/>
                </a:solidFill>
              </a:rPr>
              <a:t>. </a:t>
            </a:r>
          </a:p>
          <a:p>
            <a:pPr lvl="0">
              <a:lnSpc>
                <a:spcPct val="120000"/>
              </a:lnSpc>
            </a:pPr>
            <a:r>
              <a:rPr lang="he-IL" sz="1600" dirty="0">
                <a:solidFill>
                  <a:prstClr val="black"/>
                </a:solidFill>
              </a:rPr>
              <a:t>אמרו ליה: לא מצית </a:t>
            </a:r>
            <a:r>
              <a:rPr lang="he-IL" sz="1600" dirty="0" err="1">
                <a:solidFill>
                  <a:prstClr val="black"/>
                </a:solidFill>
              </a:rPr>
              <a:t>למיעבד</a:t>
            </a:r>
            <a:r>
              <a:rPr lang="he-IL" sz="1600" dirty="0">
                <a:solidFill>
                  <a:prstClr val="black"/>
                </a:solidFill>
              </a:rPr>
              <a:t> כעובדיה...</a:t>
            </a:r>
          </a:p>
        </p:txBody>
      </p:sp>
    </p:spTree>
    <p:extLst>
      <p:ext uri="{BB962C8B-B14F-4D97-AF65-F5344CB8AC3E}">
        <p14:creationId xmlns:p14="http://schemas.microsoft.com/office/powerpoint/2010/main" val="31452573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675" y="116632"/>
            <a:ext cx="4438650" cy="10382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4016" y="2915647"/>
            <a:ext cx="8820472" cy="36317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דף </a:t>
            </a:r>
            <a:r>
              <a:rPr lang="he-IL" sz="2400" b="1" dirty="0" err="1">
                <a:solidFill>
                  <a:srgbClr val="C0504D">
                    <a:lumMod val="75000"/>
                  </a:srgbClr>
                </a:solidFill>
              </a:rPr>
              <a:t>כא</a:t>
            </a:r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 ע"א (שורה ראשונה) – דף </a:t>
            </a:r>
            <a:r>
              <a:rPr lang="he-IL" sz="2400" b="1" dirty="0" err="1">
                <a:solidFill>
                  <a:srgbClr val="C0504D">
                    <a:lumMod val="75000"/>
                  </a:srgbClr>
                </a:solidFill>
              </a:rPr>
              <a:t>כב</a:t>
            </a:r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 ע"א (שורה שניה רחבה)</a:t>
            </a:r>
          </a:p>
          <a:p>
            <a:pPr algn="ctr"/>
            <a:endParaRPr lang="he-IL" sz="24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24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00B050"/>
                </a:solidFill>
              </a:rPr>
              <a:t>להתראות בדף </a:t>
            </a:r>
            <a:r>
              <a:rPr lang="he-IL" sz="2400" b="1" dirty="0" err="1">
                <a:solidFill>
                  <a:srgbClr val="00B050"/>
                </a:solidFill>
              </a:rPr>
              <a:t>כב</a:t>
            </a:r>
            <a:endParaRPr lang="he-IL" sz="2400" b="1" dirty="0">
              <a:solidFill>
                <a:srgbClr val="00B050"/>
              </a:solidFill>
            </a:endParaRPr>
          </a:p>
          <a:p>
            <a:pPr algn="ctr"/>
            <a:endParaRPr lang="he-IL" sz="20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36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3600" b="1" dirty="0">
              <a:solidFill>
                <a:srgbClr val="C0504D">
                  <a:lumMod val="75000"/>
                </a:srgbClr>
              </a:solidFill>
            </a:endParaRPr>
          </a:p>
          <a:p>
            <a:r>
              <a:rPr lang="he-IL" sz="1400" dirty="0"/>
              <a:t>ליצירת קשר: </a:t>
            </a:r>
          </a:p>
          <a:p>
            <a:r>
              <a:rPr lang="he-IL" sz="1400" dirty="0"/>
              <a:t>טל': 054-4931075</a:t>
            </a:r>
            <a:endParaRPr lang="en-US" sz="1400" dirty="0"/>
          </a:p>
          <a:p>
            <a:r>
              <a:rPr lang="he-IL" sz="1400" dirty="0"/>
              <a:t>דוא"ל: </a:t>
            </a:r>
            <a:r>
              <a:rPr lang="en-US" sz="1400" dirty="0"/>
              <a:t>rlshapira@gmail.com</a:t>
            </a:r>
            <a:endParaRPr lang="he-IL" sz="1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86E679-A7EC-45BA-8925-0D1259BA82A3}"/>
              </a:ext>
            </a:extLst>
          </p:cNvPr>
          <p:cNvSpPr txBox="1"/>
          <p:nvPr/>
        </p:nvSpPr>
        <p:spPr>
          <a:xfrm>
            <a:off x="8591196" y="2844246"/>
            <a:ext cx="30128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3600" b="1" dirty="0"/>
              <a:t>√</a:t>
            </a:r>
          </a:p>
        </p:txBody>
      </p:sp>
    </p:spTree>
    <p:extLst>
      <p:ext uri="{BB962C8B-B14F-4D97-AF65-F5344CB8AC3E}">
        <p14:creationId xmlns:p14="http://schemas.microsoft.com/office/powerpoint/2010/main" val="1042437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149032-77EF-3F57-021F-1A15D65628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9E47BFEC-856D-0255-3E97-484E8DBDBF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FA77DD6-A87D-857C-4FDA-3B9B17FAB3BE}"/>
              </a:ext>
            </a:extLst>
          </p:cNvPr>
          <p:cNvSpPr txBox="1"/>
          <p:nvPr/>
        </p:nvSpPr>
        <p:spPr>
          <a:xfrm>
            <a:off x="235731" y="56454"/>
            <a:ext cx="8575859" cy="674171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550" dirty="0" err="1"/>
              <a:t>אילפא</a:t>
            </a:r>
            <a:r>
              <a:rPr lang="he-IL" sz="1550" dirty="0"/>
              <a:t> ור' יוחנן הוו גרסי </a:t>
            </a:r>
            <a:r>
              <a:rPr lang="he-IL" sz="1550" dirty="0" err="1"/>
              <a:t>באורייתא</a:t>
            </a:r>
            <a:r>
              <a:rPr lang="he-IL" sz="1550" dirty="0"/>
              <a:t>, </a:t>
            </a:r>
          </a:p>
          <a:p>
            <a:pPr>
              <a:lnSpc>
                <a:spcPct val="120000"/>
              </a:lnSpc>
            </a:pPr>
            <a:r>
              <a:rPr lang="he-IL" sz="1550" dirty="0" err="1"/>
              <a:t>דחיקא</a:t>
            </a:r>
            <a:r>
              <a:rPr lang="he-IL" sz="1550" dirty="0"/>
              <a:t> להו מילתא </a:t>
            </a:r>
            <a:r>
              <a:rPr lang="he-IL" sz="1550" dirty="0" err="1"/>
              <a:t>טובא</a:t>
            </a:r>
            <a:r>
              <a:rPr lang="he-IL" sz="1550" dirty="0"/>
              <a:t>,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אמרי: ניקום </a:t>
            </a:r>
            <a:r>
              <a:rPr lang="he-IL" sz="1550" dirty="0" err="1"/>
              <a:t>וניזיל</a:t>
            </a:r>
            <a:r>
              <a:rPr lang="he-IL" sz="1550" dirty="0"/>
              <a:t> </a:t>
            </a:r>
            <a:r>
              <a:rPr lang="he-IL" sz="1550" dirty="0" err="1"/>
              <a:t>וניעבד</a:t>
            </a:r>
            <a:r>
              <a:rPr lang="he-IL" sz="1550" dirty="0"/>
              <a:t> </a:t>
            </a:r>
            <a:r>
              <a:rPr lang="he-IL" sz="1550" dirty="0" err="1"/>
              <a:t>עיסקא</a:t>
            </a:r>
            <a:r>
              <a:rPr lang="he-IL" sz="1550" dirty="0"/>
              <a:t> ונקיים </a:t>
            </a:r>
            <a:r>
              <a:rPr lang="he-IL" sz="1550" dirty="0" err="1"/>
              <a:t>בנפשין</a:t>
            </a:r>
            <a:r>
              <a:rPr lang="he-IL" sz="1550" dirty="0"/>
              <a:t> "</a:t>
            </a:r>
            <a:r>
              <a:rPr lang="he-IL" sz="1550" dirty="0">
                <a:solidFill>
                  <a:srgbClr val="002060"/>
                </a:solidFill>
              </a:rPr>
              <a:t>אֶפֶס כִּי לֹא יִהְיֶה בְּךָ אֶבְיוֹן</a:t>
            </a:r>
            <a:r>
              <a:rPr lang="he-IL" sz="1550" dirty="0"/>
              <a:t>". </a:t>
            </a:r>
          </a:p>
          <a:p>
            <a:pPr>
              <a:lnSpc>
                <a:spcPct val="120000"/>
              </a:lnSpc>
            </a:pPr>
            <a:endParaRPr lang="he-IL" sz="800" dirty="0"/>
          </a:p>
          <a:p>
            <a:pPr>
              <a:lnSpc>
                <a:spcPct val="120000"/>
              </a:lnSpc>
            </a:pPr>
            <a:r>
              <a:rPr lang="he-IL" sz="1550" dirty="0"/>
              <a:t>אזלו </a:t>
            </a:r>
            <a:r>
              <a:rPr lang="he-IL" sz="1550" dirty="0" err="1"/>
              <a:t>אותבי</a:t>
            </a:r>
            <a:r>
              <a:rPr lang="he-IL" sz="1550" dirty="0"/>
              <a:t> תותי </a:t>
            </a:r>
            <a:r>
              <a:rPr lang="he-IL" sz="1550" dirty="0" err="1"/>
              <a:t>גודא</a:t>
            </a:r>
            <a:r>
              <a:rPr lang="he-IL" sz="1550" dirty="0"/>
              <a:t> </a:t>
            </a:r>
            <a:r>
              <a:rPr lang="he-IL" sz="1550" dirty="0" err="1"/>
              <a:t>רעיעא</a:t>
            </a:r>
            <a:r>
              <a:rPr lang="he-IL" sz="1550" dirty="0"/>
              <a:t>, הוו </a:t>
            </a:r>
            <a:r>
              <a:rPr lang="he-IL" sz="1550" dirty="0" err="1"/>
              <a:t>קא</a:t>
            </a:r>
            <a:r>
              <a:rPr lang="he-IL" sz="1550" dirty="0"/>
              <a:t> כרכי </a:t>
            </a:r>
            <a:r>
              <a:rPr lang="he-IL" sz="1550" dirty="0" err="1"/>
              <a:t>ריפתא</a:t>
            </a:r>
            <a:r>
              <a:rPr lang="he-IL" sz="1550" dirty="0"/>
              <a:t>,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אתו תרי מלאכי השרת,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שמעיה רבי יוחנן </a:t>
            </a:r>
            <a:r>
              <a:rPr lang="he-IL" sz="1550" dirty="0" err="1"/>
              <a:t>דאמר</a:t>
            </a:r>
            <a:r>
              <a:rPr lang="he-IL" sz="1550" dirty="0"/>
              <a:t> חד לחבריה: </a:t>
            </a:r>
            <a:r>
              <a:rPr lang="he-IL" sz="1550" dirty="0" err="1"/>
              <a:t>נישדי</a:t>
            </a:r>
            <a:r>
              <a:rPr lang="he-IL" sz="1550" dirty="0"/>
              <a:t> </a:t>
            </a:r>
            <a:r>
              <a:rPr lang="he-IL" sz="1550" dirty="0" err="1"/>
              <a:t>עלייהו</a:t>
            </a:r>
            <a:r>
              <a:rPr lang="he-IL" sz="1550" dirty="0"/>
              <a:t> האי </a:t>
            </a:r>
            <a:r>
              <a:rPr lang="he-IL" sz="1550" dirty="0" err="1"/>
              <a:t>גודא</a:t>
            </a:r>
            <a:r>
              <a:rPr lang="he-IL" sz="1550" dirty="0"/>
              <a:t> </a:t>
            </a:r>
            <a:r>
              <a:rPr lang="he-IL" sz="1550" dirty="0" err="1"/>
              <a:t>ונקטלינהו</a:t>
            </a:r>
            <a:r>
              <a:rPr lang="he-IL" sz="1550" dirty="0"/>
              <a:t>, </a:t>
            </a:r>
            <a:r>
              <a:rPr lang="he-IL" sz="1550" dirty="0" err="1"/>
              <a:t>שמניחין</a:t>
            </a:r>
            <a:r>
              <a:rPr lang="he-IL" sz="1550" dirty="0"/>
              <a:t> חיי עולם הבא </a:t>
            </a:r>
            <a:r>
              <a:rPr lang="he-IL" sz="1550" dirty="0" err="1"/>
              <a:t>ועוסקין</a:t>
            </a:r>
            <a:r>
              <a:rPr lang="he-IL" sz="1550" dirty="0"/>
              <a:t> בחיי שעה.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אמר ליה אידך: </a:t>
            </a:r>
            <a:r>
              <a:rPr lang="he-IL" sz="1550" dirty="0" err="1"/>
              <a:t>שבקינהו</a:t>
            </a:r>
            <a:r>
              <a:rPr lang="he-IL" sz="1550" dirty="0"/>
              <a:t>, </a:t>
            </a:r>
            <a:r>
              <a:rPr lang="he-IL" sz="1550" dirty="0" err="1"/>
              <a:t>דאיכא</a:t>
            </a:r>
            <a:r>
              <a:rPr lang="he-IL" sz="1550" dirty="0"/>
              <a:t> בהו חד </a:t>
            </a:r>
            <a:r>
              <a:rPr lang="he-IL" sz="1550" dirty="0" err="1"/>
              <a:t>דקיימא</a:t>
            </a:r>
            <a:r>
              <a:rPr lang="he-IL" sz="1550" dirty="0"/>
              <a:t> ליה </a:t>
            </a:r>
            <a:r>
              <a:rPr lang="he-IL" sz="1550" dirty="0" err="1"/>
              <a:t>שעתא</a:t>
            </a:r>
            <a:r>
              <a:rPr lang="he-IL" sz="1550" dirty="0"/>
              <a:t>. </a:t>
            </a:r>
          </a:p>
          <a:p>
            <a:pPr>
              <a:lnSpc>
                <a:spcPct val="120000"/>
              </a:lnSpc>
            </a:pPr>
            <a:endParaRPr lang="he-IL" sz="800" dirty="0"/>
          </a:p>
          <a:p>
            <a:pPr>
              <a:lnSpc>
                <a:spcPct val="120000"/>
              </a:lnSpc>
            </a:pPr>
            <a:r>
              <a:rPr lang="he-IL" sz="1550" dirty="0"/>
              <a:t>רבי יוחנן שמע </a:t>
            </a:r>
            <a:r>
              <a:rPr lang="he-IL" sz="1550" dirty="0" err="1"/>
              <a:t>אילפא</a:t>
            </a:r>
            <a:r>
              <a:rPr lang="he-IL" sz="1550" dirty="0"/>
              <a:t> לא שמע.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אמר ליה ר' יוחנן </a:t>
            </a:r>
            <a:r>
              <a:rPr lang="he-IL" sz="1550" dirty="0" err="1"/>
              <a:t>לאילפא</a:t>
            </a:r>
            <a:r>
              <a:rPr lang="he-IL" sz="1550" dirty="0"/>
              <a:t>: שמע מר מידי?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אמר ליה: לא.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אמר: </a:t>
            </a:r>
            <a:r>
              <a:rPr lang="he-IL" sz="1550" dirty="0" err="1"/>
              <a:t>מדשמעי</a:t>
            </a:r>
            <a:r>
              <a:rPr lang="he-IL" sz="1550" dirty="0"/>
              <a:t> אנא </a:t>
            </a:r>
            <a:r>
              <a:rPr lang="he-IL" sz="1550" dirty="0" err="1"/>
              <a:t>ואילפא</a:t>
            </a:r>
            <a:r>
              <a:rPr lang="he-IL" sz="1550" dirty="0"/>
              <a:t> לא שמע ש"מ לדידי קיימא לי </a:t>
            </a:r>
            <a:r>
              <a:rPr lang="he-IL" sz="1550" dirty="0" err="1"/>
              <a:t>שעתא</a:t>
            </a:r>
            <a:r>
              <a:rPr lang="he-IL" sz="1550" dirty="0"/>
              <a:t>.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אמר ליה רבי יוחנן: </a:t>
            </a:r>
            <a:r>
              <a:rPr lang="he-IL" sz="1550" dirty="0" err="1"/>
              <a:t>איהדר</a:t>
            </a:r>
            <a:r>
              <a:rPr lang="he-IL" sz="1550" dirty="0"/>
              <a:t> </a:t>
            </a:r>
            <a:r>
              <a:rPr lang="he-IL" sz="1550" dirty="0" err="1"/>
              <a:t>ואוקי</a:t>
            </a:r>
            <a:r>
              <a:rPr lang="he-IL" sz="1550" dirty="0"/>
              <a:t> </a:t>
            </a:r>
            <a:r>
              <a:rPr lang="he-IL" sz="1550" dirty="0" err="1"/>
              <a:t>בנפשאי</a:t>
            </a:r>
            <a:r>
              <a:rPr lang="he-IL" sz="1550" dirty="0"/>
              <a:t> "</a:t>
            </a:r>
            <a:r>
              <a:rPr lang="he-IL" sz="1550" dirty="0">
                <a:solidFill>
                  <a:srgbClr val="002060"/>
                </a:solidFill>
              </a:rPr>
              <a:t>כִּי לֹא יֶחְדַּל אֶבְיוֹן מִקֶּרֶב הָאָרֶץ</a:t>
            </a:r>
            <a:r>
              <a:rPr lang="he-IL" sz="1550" dirty="0"/>
              <a:t>".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ר' יוחנן הדר, </a:t>
            </a:r>
            <a:r>
              <a:rPr lang="he-IL" sz="1550" dirty="0" err="1"/>
              <a:t>אילפא</a:t>
            </a:r>
            <a:r>
              <a:rPr lang="he-IL" sz="1550" dirty="0"/>
              <a:t> לא הדר. </a:t>
            </a:r>
          </a:p>
          <a:p>
            <a:pPr>
              <a:lnSpc>
                <a:spcPct val="120000"/>
              </a:lnSpc>
            </a:pPr>
            <a:endParaRPr lang="he-IL" sz="800" dirty="0"/>
          </a:p>
          <a:p>
            <a:pPr>
              <a:lnSpc>
                <a:spcPct val="120000"/>
              </a:lnSpc>
            </a:pPr>
            <a:r>
              <a:rPr lang="he-IL" sz="1550" dirty="0"/>
              <a:t>עד </a:t>
            </a:r>
            <a:r>
              <a:rPr lang="he-IL" sz="1550" dirty="0" err="1"/>
              <a:t>דאתא</a:t>
            </a:r>
            <a:r>
              <a:rPr lang="he-IL" sz="1550" dirty="0"/>
              <a:t> </a:t>
            </a:r>
            <a:r>
              <a:rPr lang="he-IL" sz="1550" dirty="0" err="1"/>
              <a:t>אילפא</a:t>
            </a:r>
            <a:r>
              <a:rPr lang="he-IL" sz="1550" dirty="0"/>
              <a:t> </a:t>
            </a:r>
            <a:r>
              <a:rPr lang="he-IL" sz="1550" dirty="0" err="1"/>
              <a:t>מליך</a:t>
            </a:r>
            <a:r>
              <a:rPr lang="he-IL" sz="1550" dirty="0"/>
              <a:t> רבי יוחנן,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אמרו לו: אי </a:t>
            </a:r>
            <a:r>
              <a:rPr lang="he-IL" sz="1550" dirty="0" err="1"/>
              <a:t>אתיב</a:t>
            </a:r>
            <a:r>
              <a:rPr lang="he-IL" sz="1550" dirty="0"/>
              <a:t> מר וגריס לא </a:t>
            </a:r>
            <a:r>
              <a:rPr lang="he-IL" sz="1550" dirty="0" err="1"/>
              <a:t>הוה</a:t>
            </a:r>
            <a:r>
              <a:rPr lang="he-IL" sz="1550" dirty="0"/>
              <a:t> </a:t>
            </a:r>
            <a:r>
              <a:rPr lang="he-IL" sz="1550" dirty="0" err="1"/>
              <a:t>מליך</a:t>
            </a:r>
            <a:r>
              <a:rPr lang="he-IL" sz="1550" dirty="0"/>
              <a:t> מר.</a:t>
            </a:r>
          </a:p>
          <a:p>
            <a:pPr>
              <a:lnSpc>
                <a:spcPct val="120000"/>
              </a:lnSpc>
            </a:pPr>
            <a:endParaRPr lang="he-IL" sz="800" dirty="0"/>
          </a:p>
          <a:p>
            <a:pPr>
              <a:lnSpc>
                <a:spcPct val="120000"/>
              </a:lnSpc>
            </a:pPr>
            <a:r>
              <a:rPr lang="he-IL" sz="1550" dirty="0"/>
              <a:t>אזל </a:t>
            </a:r>
            <a:r>
              <a:rPr lang="he-IL" sz="1550" dirty="0" err="1"/>
              <a:t>תלא</a:t>
            </a:r>
            <a:r>
              <a:rPr lang="he-IL" sz="1550" dirty="0"/>
              <a:t> נפשיה </a:t>
            </a:r>
            <a:r>
              <a:rPr lang="he-IL" sz="1550" dirty="0" err="1"/>
              <a:t>באסקריא</a:t>
            </a:r>
            <a:r>
              <a:rPr lang="he-IL" sz="1550" dirty="0"/>
              <a:t> </a:t>
            </a:r>
            <a:r>
              <a:rPr lang="he-IL" sz="1550" dirty="0" err="1"/>
              <a:t>דספינתא</a:t>
            </a:r>
            <a:r>
              <a:rPr lang="he-IL" sz="1550" dirty="0"/>
              <a:t>, אמר: אי איכא </a:t>
            </a:r>
            <a:r>
              <a:rPr lang="he-IL" sz="1550" dirty="0" err="1"/>
              <a:t>דשאיל</a:t>
            </a:r>
            <a:r>
              <a:rPr lang="he-IL" sz="1550" dirty="0"/>
              <a:t> לי </a:t>
            </a:r>
            <a:r>
              <a:rPr lang="he-IL" sz="1550" dirty="0" err="1"/>
              <a:t>במתניתא</a:t>
            </a:r>
            <a:r>
              <a:rPr lang="he-IL" sz="1550" dirty="0"/>
              <a:t> דר' </a:t>
            </a:r>
            <a:r>
              <a:rPr lang="he-IL" sz="1550" dirty="0" err="1"/>
              <a:t>חייא</a:t>
            </a:r>
            <a:r>
              <a:rPr lang="he-IL" sz="1550" dirty="0"/>
              <a:t> ורבי </a:t>
            </a:r>
            <a:r>
              <a:rPr lang="he-IL" sz="1550" dirty="0" err="1"/>
              <a:t>אושעיא</a:t>
            </a:r>
            <a:r>
              <a:rPr lang="he-IL" sz="1550" dirty="0"/>
              <a:t> ולא </a:t>
            </a:r>
            <a:r>
              <a:rPr lang="he-IL" sz="1550" dirty="0" err="1"/>
              <a:t>פשטינא</a:t>
            </a:r>
            <a:r>
              <a:rPr lang="he-IL" sz="1550" dirty="0"/>
              <a:t> ליה ממתני' </a:t>
            </a:r>
            <a:r>
              <a:rPr lang="he-IL" sz="1550" dirty="0" err="1"/>
              <a:t>נפילנא</a:t>
            </a:r>
            <a:r>
              <a:rPr lang="he-IL" sz="1550" dirty="0"/>
              <a:t> </a:t>
            </a:r>
            <a:r>
              <a:rPr lang="he-IL" sz="1550" dirty="0" err="1"/>
              <a:t>מאסקריא</a:t>
            </a:r>
            <a:r>
              <a:rPr lang="he-IL" sz="1550" dirty="0"/>
              <a:t> </a:t>
            </a:r>
            <a:r>
              <a:rPr lang="he-IL" sz="1550" dirty="0" err="1"/>
              <a:t>דספינתא</a:t>
            </a:r>
            <a:r>
              <a:rPr lang="he-IL" sz="1550" dirty="0"/>
              <a:t> </a:t>
            </a:r>
            <a:r>
              <a:rPr lang="he-IL" sz="1550" dirty="0" err="1"/>
              <a:t>וטבענא</a:t>
            </a:r>
            <a:r>
              <a:rPr lang="he-IL" sz="1550" dirty="0"/>
              <a:t>. </a:t>
            </a:r>
            <a:endParaRPr lang="he-IL" sz="900" dirty="0"/>
          </a:p>
          <a:p>
            <a:pPr>
              <a:lnSpc>
                <a:spcPct val="120000"/>
              </a:lnSpc>
            </a:pPr>
            <a:r>
              <a:rPr lang="he-IL" sz="1550" dirty="0"/>
              <a:t>אתא ההוא סבא תנא ליה: </a:t>
            </a: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האומר 'תנו שקל לבניי בשבת' והן </a:t>
            </a:r>
            <a:r>
              <a:rPr lang="he-IL" sz="1550" dirty="0" err="1">
                <a:solidFill>
                  <a:srgbClr val="F79646">
                    <a:lumMod val="50000"/>
                  </a:srgbClr>
                </a:solidFill>
              </a:rPr>
              <a:t>ראויין</a:t>
            </a: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 לתת להם סלע - </a:t>
            </a:r>
            <a:r>
              <a:rPr lang="he-IL" sz="1550" dirty="0" err="1">
                <a:solidFill>
                  <a:srgbClr val="F79646">
                    <a:lumMod val="50000"/>
                  </a:srgbClr>
                </a:solidFill>
              </a:rPr>
              <a:t>נותנין</a:t>
            </a: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 להם סלע, ואם אמר 'אל תתנו להם אלא שקל' - אין </a:t>
            </a:r>
            <a:r>
              <a:rPr lang="he-IL" sz="1550" dirty="0" err="1">
                <a:solidFill>
                  <a:srgbClr val="F79646">
                    <a:lumMod val="50000"/>
                  </a:srgbClr>
                </a:solidFill>
              </a:rPr>
              <a:t>נותנין</a:t>
            </a: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 להם אלא שקל, אם אמר 'מתו ירשו אחרים תחתיהם' - בין שאמר 'תנו' בין שאמר 'אל תתנו' אין </a:t>
            </a:r>
            <a:r>
              <a:rPr lang="he-IL" sz="1550" dirty="0" err="1">
                <a:solidFill>
                  <a:srgbClr val="F79646">
                    <a:lumMod val="50000"/>
                  </a:srgbClr>
                </a:solidFill>
              </a:rPr>
              <a:t>נותנין</a:t>
            </a: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 להם אלא שקל.</a:t>
            </a:r>
            <a:r>
              <a:rPr lang="he-IL" sz="1550" dirty="0"/>
              <a:t> </a:t>
            </a:r>
            <a:endParaRPr lang="he-IL" sz="900" dirty="0"/>
          </a:p>
          <a:p>
            <a:pPr>
              <a:lnSpc>
                <a:spcPct val="120000"/>
              </a:lnSpc>
            </a:pPr>
            <a:r>
              <a:rPr lang="he-IL" sz="1550" dirty="0" err="1"/>
              <a:t>א''ל</a:t>
            </a:r>
            <a:r>
              <a:rPr lang="he-IL" sz="1550" dirty="0"/>
              <a:t>: הא מני? </a:t>
            </a:r>
            <a:r>
              <a:rPr lang="he-IL" sz="1550" dirty="0" err="1"/>
              <a:t>ר''מ</a:t>
            </a:r>
            <a:r>
              <a:rPr lang="he-IL" sz="1550" dirty="0"/>
              <a:t> היא </a:t>
            </a:r>
            <a:r>
              <a:rPr lang="he-IL" sz="1550" dirty="0" err="1"/>
              <a:t>דאמר</a:t>
            </a:r>
            <a:r>
              <a:rPr lang="he-IL" sz="1550" dirty="0"/>
              <a:t> מצוה לקיים דברי המת.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EC7289FB-F164-83CB-9E38-5ADD3F52080C}"/>
              </a:ext>
            </a:extLst>
          </p:cNvPr>
          <p:cNvSpPr txBox="1"/>
          <p:nvPr/>
        </p:nvSpPr>
        <p:spPr>
          <a:xfrm>
            <a:off x="-306788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כא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א</a:t>
            </a:r>
          </a:p>
        </p:txBody>
      </p:sp>
    </p:spTree>
    <p:extLst>
      <p:ext uri="{BB962C8B-B14F-4D97-AF65-F5344CB8AC3E}">
        <p14:creationId xmlns:p14="http://schemas.microsoft.com/office/powerpoint/2010/main" val="1349793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888956-186A-1099-D316-C787BCF2E2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997F1272-988F-AD2E-ACD0-F306332BDF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583AB4E-A2E2-1992-BEE8-29AE973E5B40}"/>
              </a:ext>
            </a:extLst>
          </p:cNvPr>
          <p:cNvSpPr txBox="1"/>
          <p:nvPr/>
        </p:nvSpPr>
        <p:spPr>
          <a:xfrm>
            <a:off x="-182492" y="91966"/>
            <a:ext cx="9280150" cy="65755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550" dirty="0"/>
              <a:t>אמרו עליו על נחום איש גם זו -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שהיה סומא משתי עיניו,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גידם משתי ידיו,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קיטע משתי רגליו,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וכל גופו מלא שחין,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והיה מוטל בבית רעוע ורגלי </a:t>
            </a:r>
            <a:r>
              <a:rPr lang="he-IL" sz="1550" dirty="0" err="1"/>
              <a:t>מטתו</a:t>
            </a:r>
            <a:r>
              <a:rPr lang="he-IL" sz="1550" dirty="0"/>
              <a:t> </a:t>
            </a:r>
            <a:r>
              <a:rPr lang="he-IL" sz="1550" dirty="0" err="1"/>
              <a:t>מונחין</a:t>
            </a:r>
            <a:r>
              <a:rPr lang="he-IL" sz="1550" dirty="0"/>
              <a:t> </a:t>
            </a:r>
            <a:r>
              <a:rPr lang="he-IL" sz="1550" dirty="0" err="1"/>
              <a:t>בספלין</a:t>
            </a:r>
            <a:r>
              <a:rPr lang="he-IL" sz="1550" dirty="0"/>
              <a:t> של מים כדי שלא יעלו עליו נמלים. </a:t>
            </a:r>
          </a:p>
          <a:p>
            <a:pPr>
              <a:lnSpc>
                <a:spcPct val="120000"/>
              </a:lnSpc>
            </a:pPr>
            <a:endParaRPr lang="he-IL" sz="900" dirty="0"/>
          </a:p>
          <a:p>
            <a:pPr>
              <a:lnSpc>
                <a:spcPct val="120000"/>
              </a:lnSpc>
            </a:pPr>
            <a:r>
              <a:rPr lang="he-IL" sz="1550" dirty="0"/>
              <a:t>פעם אחת [</a:t>
            </a:r>
            <a:r>
              <a:rPr lang="he-IL" sz="1550" dirty="0" err="1"/>
              <a:t>היתה</a:t>
            </a:r>
            <a:r>
              <a:rPr lang="he-IL" sz="1550" dirty="0"/>
              <a:t> </a:t>
            </a:r>
            <a:r>
              <a:rPr lang="he-IL" sz="1550" dirty="0" err="1"/>
              <a:t>מטתו</a:t>
            </a:r>
            <a:r>
              <a:rPr lang="he-IL" sz="1550" dirty="0"/>
              <a:t> מונחת בבית רעוע],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בקשו תלמידיו לפנות </a:t>
            </a:r>
            <a:r>
              <a:rPr lang="he-IL" sz="1550" dirty="0" err="1"/>
              <a:t>מטתו</a:t>
            </a:r>
            <a:r>
              <a:rPr lang="he-IL" sz="1550" dirty="0"/>
              <a:t> </a:t>
            </a:r>
            <a:r>
              <a:rPr lang="he-IL" sz="1550" dirty="0" err="1"/>
              <a:t>ואח''כ</a:t>
            </a:r>
            <a:r>
              <a:rPr lang="he-IL" sz="1550" dirty="0"/>
              <a:t> לפנות את הכלים,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אמר להם: בניי, פנו את הכלים </a:t>
            </a:r>
            <a:r>
              <a:rPr lang="he-IL" sz="1550" dirty="0" err="1"/>
              <a:t>ואח''כ</a:t>
            </a:r>
            <a:r>
              <a:rPr lang="he-IL" sz="1550" dirty="0"/>
              <a:t> פנו את </a:t>
            </a:r>
            <a:r>
              <a:rPr lang="he-IL" sz="1550" dirty="0" err="1"/>
              <a:t>מטתי</a:t>
            </a:r>
            <a:r>
              <a:rPr lang="he-IL" sz="1550" dirty="0"/>
              <a:t>, שמובטח לכם כל זמן שאני בבית אין הבית נופל.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פינו את הכלים ואחר כך פינו את </a:t>
            </a:r>
            <a:r>
              <a:rPr lang="he-IL" sz="1550" dirty="0" err="1"/>
              <a:t>מטתו</a:t>
            </a:r>
            <a:r>
              <a:rPr lang="he-IL" sz="1550" dirty="0"/>
              <a:t> ונפל הבית.</a:t>
            </a:r>
          </a:p>
          <a:p>
            <a:pPr>
              <a:lnSpc>
                <a:spcPct val="120000"/>
              </a:lnSpc>
            </a:pPr>
            <a:endParaRPr lang="he-IL" sz="900" dirty="0"/>
          </a:p>
          <a:p>
            <a:pPr>
              <a:lnSpc>
                <a:spcPct val="120000"/>
              </a:lnSpc>
            </a:pPr>
            <a:r>
              <a:rPr lang="he-IL" sz="1550" dirty="0"/>
              <a:t>אמרו לו תלמידיו: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רבי, וכי מאחר שצדיק גמור אתה למה עלתה לך כך? </a:t>
            </a:r>
          </a:p>
          <a:p>
            <a:pPr>
              <a:lnSpc>
                <a:spcPct val="120000"/>
              </a:lnSpc>
            </a:pPr>
            <a:endParaRPr lang="he-IL" sz="900" dirty="0"/>
          </a:p>
          <a:p>
            <a:pPr>
              <a:lnSpc>
                <a:spcPct val="120000"/>
              </a:lnSpc>
            </a:pPr>
            <a:r>
              <a:rPr lang="he-IL" sz="1550" dirty="0"/>
              <a:t>אמר להם: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בניי, אני גרמתי לעצמי,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שפעם אחת הייתי מהלך בדרך לבית חמי והיה עמי משוי ג' חמורים אחד של מאכל ואחד של משתה ואחד של מיני מגדים,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בא עני אחד ועמד לי בדרך ואמר לי: 'רבי פרנסני', אמרתי לו: 'המתן עד שאפרוק מן החמור'.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לא הספקתי לפרוק מן החמור עד </a:t>
            </a:r>
            <a:r>
              <a:rPr lang="he-IL" sz="1550" dirty="0" err="1"/>
              <a:t>שיצתה</a:t>
            </a:r>
            <a:r>
              <a:rPr lang="he-IL" sz="1550" dirty="0"/>
              <a:t> נשמתו.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הלכתי ונפלתי על פניו ואמרתי: 'עיני שלא חסו על עיניך - </a:t>
            </a:r>
            <a:r>
              <a:rPr lang="he-IL" sz="1550" dirty="0" err="1"/>
              <a:t>יסומו</a:t>
            </a:r>
            <a:r>
              <a:rPr lang="he-IL" sz="1550" dirty="0"/>
              <a:t>, ידיי שלא חסו על ידיך - </a:t>
            </a:r>
            <a:r>
              <a:rPr lang="he-IL" sz="1550" dirty="0" err="1"/>
              <a:t>יתגדמו</a:t>
            </a:r>
            <a:r>
              <a:rPr lang="he-IL" sz="1550" dirty="0"/>
              <a:t>, רגליי שלא חסו על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רגליך - </a:t>
            </a:r>
            <a:r>
              <a:rPr lang="he-IL" sz="1550" dirty="0" err="1"/>
              <a:t>יתקטעו</a:t>
            </a:r>
            <a:r>
              <a:rPr lang="he-IL" sz="1550" dirty="0"/>
              <a:t>', ולא נתקררה דעתי עד שאמרתי: 'כל גופי יהא מלא שחין'.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אמרו לו: אוי לנו שראינוך בכך.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אמר להם: אוי לי אם לא </a:t>
            </a:r>
            <a:r>
              <a:rPr lang="he-IL" sz="1550" dirty="0" err="1"/>
              <a:t>ראיתוני</a:t>
            </a:r>
            <a:r>
              <a:rPr lang="he-IL" sz="1550" dirty="0"/>
              <a:t> בכך.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812056CF-3684-A18F-876C-47F8EC4D0248}"/>
              </a:ext>
            </a:extLst>
          </p:cNvPr>
          <p:cNvSpPr txBox="1"/>
          <p:nvPr/>
        </p:nvSpPr>
        <p:spPr>
          <a:xfrm>
            <a:off x="-306788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כא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א</a:t>
            </a:r>
          </a:p>
        </p:txBody>
      </p:sp>
    </p:spTree>
    <p:extLst>
      <p:ext uri="{BB962C8B-B14F-4D97-AF65-F5344CB8AC3E}">
        <p14:creationId xmlns:p14="http://schemas.microsoft.com/office/powerpoint/2010/main" val="1702255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46F483-6236-361E-26A0-FF5AC4EBCC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BF6D48FC-EB59-BF9D-770F-836BD0D878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E874AAD-37AF-E075-DEC3-4C0D612C4DB4}"/>
              </a:ext>
            </a:extLst>
          </p:cNvPr>
          <p:cNvSpPr txBox="1"/>
          <p:nvPr/>
        </p:nvSpPr>
        <p:spPr>
          <a:xfrm>
            <a:off x="-612576" y="116632"/>
            <a:ext cx="9280150" cy="6603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550" dirty="0" err="1"/>
              <a:t>ואמאי</a:t>
            </a:r>
            <a:r>
              <a:rPr lang="he-IL" sz="1550" dirty="0"/>
              <a:t> קרו ליה נחום איש גם זו? </a:t>
            </a:r>
          </a:p>
          <a:p>
            <a:pPr>
              <a:lnSpc>
                <a:spcPct val="120000"/>
              </a:lnSpc>
            </a:pPr>
            <a:r>
              <a:rPr lang="he-IL" sz="1550" dirty="0" err="1"/>
              <a:t>דכל</a:t>
            </a:r>
            <a:r>
              <a:rPr lang="he-IL" sz="1550" dirty="0"/>
              <a:t> מילתא דהוה </a:t>
            </a:r>
            <a:r>
              <a:rPr lang="he-IL" sz="1550" dirty="0" err="1"/>
              <a:t>סלקא</a:t>
            </a:r>
            <a:r>
              <a:rPr lang="he-IL" sz="1550" dirty="0"/>
              <a:t> ליה אמר 'גם זו לטובה'. </a:t>
            </a:r>
          </a:p>
          <a:p>
            <a:pPr>
              <a:lnSpc>
                <a:spcPct val="120000"/>
              </a:lnSpc>
            </a:pPr>
            <a:endParaRPr lang="he-IL" sz="1400" dirty="0"/>
          </a:p>
          <a:p>
            <a:pPr>
              <a:lnSpc>
                <a:spcPct val="120000"/>
              </a:lnSpc>
            </a:pPr>
            <a:r>
              <a:rPr lang="he-IL" sz="1550" dirty="0" err="1"/>
              <a:t>זימנא</a:t>
            </a:r>
            <a:r>
              <a:rPr lang="he-IL" sz="1550" dirty="0"/>
              <a:t> </a:t>
            </a:r>
            <a:r>
              <a:rPr lang="he-IL" sz="1550" dirty="0" err="1"/>
              <a:t>חדא</a:t>
            </a:r>
            <a:r>
              <a:rPr lang="he-IL" sz="1550" dirty="0"/>
              <a:t> </a:t>
            </a:r>
            <a:r>
              <a:rPr lang="he-IL" sz="1550" dirty="0" err="1"/>
              <a:t>בעו</a:t>
            </a:r>
            <a:r>
              <a:rPr lang="he-IL" sz="1550" dirty="0"/>
              <a:t> </a:t>
            </a:r>
            <a:r>
              <a:rPr lang="he-IL" sz="1550" dirty="0" err="1"/>
              <a:t>לשדורי</a:t>
            </a:r>
            <a:r>
              <a:rPr lang="he-IL" sz="1550" dirty="0"/>
              <a:t> ישראל דורון לבי קיסר,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אמרו: מאן </a:t>
            </a:r>
            <a:r>
              <a:rPr lang="he-IL" sz="1550" dirty="0" err="1"/>
              <a:t>ייזיל</a:t>
            </a:r>
            <a:r>
              <a:rPr lang="he-IL" sz="1550" dirty="0"/>
              <a:t>? </a:t>
            </a:r>
            <a:r>
              <a:rPr lang="he-IL" sz="1550" dirty="0" err="1"/>
              <a:t>ייזיל</a:t>
            </a:r>
            <a:r>
              <a:rPr lang="he-IL" sz="1550" dirty="0"/>
              <a:t> נחום איש גם זו </a:t>
            </a:r>
            <a:r>
              <a:rPr lang="he-IL" sz="1550" dirty="0" err="1"/>
              <a:t>דמלומד</a:t>
            </a:r>
            <a:r>
              <a:rPr lang="he-IL" sz="1550" dirty="0"/>
              <a:t> </a:t>
            </a:r>
            <a:r>
              <a:rPr lang="he-IL" sz="1550" dirty="0" err="1"/>
              <a:t>בניסין</a:t>
            </a:r>
            <a:r>
              <a:rPr lang="he-IL" sz="1550" dirty="0"/>
              <a:t> הוא. </a:t>
            </a:r>
          </a:p>
          <a:p>
            <a:pPr>
              <a:lnSpc>
                <a:spcPct val="120000"/>
              </a:lnSpc>
            </a:pPr>
            <a:endParaRPr lang="he-IL" sz="800" dirty="0"/>
          </a:p>
          <a:p>
            <a:pPr>
              <a:lnSpc>
                <a:spcPct val="120000"/>
              </a:lnSpc>
            </a:pPr>
            <a:r>
              <a:rPr lang="he-IL" sz="1550" dirty="0"/>
              <a:t>שדרו בידיה מלא </a:t>
            </a:r>
            <a:r>
              <a:rPr lang="he-IL" sz="1550" dirty="0" err="1"/>
              <a:t>סיפטא</a:t>
            </a:r>
            <a:r>
              <a:rPr lang="he-IL" sz="1550" dirty="0"/>
              <a:t> </a:t>
            </a:r>
            <a:r>
              <a:rPr lang="he-IL" sz="1550" dirty="0" err="1"/>
              <a:t>דאבנים</a:t>
            </a:r>
            <a:r>
              <a:rPr lang="he-IL" sz="1550" dirty="0"/>
              <a:t> טובות ומרגליות.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אזל בת </a:t>
            </a:r>
            <a:r>
              <a:rPr lang="he-IL" sz="1550" dirty="0" err="1"/>
              <a:t>בההוא</a:t>
            </a:r>
            <a:r>
              <a:rPr lang="he-IL" sz="1550" dirty="0"/>
              <a:t> דירה, </a:t>
            </a:r>
          </a:p>
          <a:p>
            <a:pPr>
              <a:lnSpc>
                <a:spcPct val="120000"/>
              </a:lnSpc>
            </a:pPr>
            <a:r>
              <a:rPr lang="he-IL" sz="1550" dirty="0" err="1"/>
              <a:t>בליליא</a:t>
            </a:r>
            <a:r>
              <a:rPr lang="he-IL" sz="1550" dirty="0"/>
              <a:t> קמו הנך </a:t>
            </a:r>
            <a:r>
              <a:rPr lang="he-IL" sz="1550" dirty="0" err="1"/>
              <a:t>דיוראי</a:t>
            </a:r>
            <a:r>
              <a:rPr lang="he-IL" sz="1550" dirty="0"/>
              <a:t> </a:t>
            </a:r>
            <a:r>
              <a:rPr lang="he-IL" sz="1550" dirty="0" err="1"/>
              <a:t>ושקלינהו</a:t>
            </a:r>
            <a:r>
              <a:rPr lang="he-IL" sz="1550" dirty="0"/>
              <a:t> </a:t>
            </a:r>
            <a:r>
              <a:rPr lang="he-IL" sz="1550" dirty="0" err="1"/>
              <a:t>לסיפטיה</a:t>
            </a:r>
            <a:r>
              <a:rPr lang="he-IL" sz="1550" dirty="0"/>
              <a:t> </a:t>
            </a:r>
            <a:r>
              <a:rPr lang="he-IL" sz="1550" dirty="0" err="1"/>
              <a:t>ומלונהו</a:t>
            </a:r>
            <a:r>
              <a:rPr lang="he-IL" sz="1550" dirty="0"/>
              <a:t> </a:t>
            </a:r>
            <a:r>
              <a:rPr lang="he-IL" sz="1550" dirty="0" err="1"/>
              <a:t>עפרא</a:t>
            </a:r>
            <a:r>
              <a:rPr lang="he-IL" sz="1550" dirty="0"/>
              <a:t> (למחר כי </a:t>
            </a:r>
            <a:r>
              <a:rPr lang="he-IL" sz="1550" dirty="0" err="1"/>
              <a:t>חזנהו</a:t>
            </a:r>
            <a:r>
              <a:rPr lang="he-IL" sz="1550" dirty="0"/>
              <a:t> אמר 'גם זו לטובה'). </a:t>
            </a:r>
          </a:p>
          <a:p>
            <a:pPr>
              <a:lnSpc>
                <a:spcPct val="120000"/>
              </a:lnSpc>
            </a:pPr>
            <a:endParaRPr lang="he-IL" sz="800" dirty="0"/>
          </a:p>
          <a:p>
            <a:pPr>
              <a:lnSpc>
                <a:spcPct val="120000"/>
              </a:lnSpc>
            </a:pPr>
            <a:r>
              <a:rPr lang="he-IL" sz="1550" dirty="0"/>
              <a:t>כי מטא התם [</a:t>
            </a:r>
            <a:r>
              <a:rPr lang="he-IL" sz="1550" dirty="0" err="1"/>
              <a:t>שרינהו</a:t>
            </a:r>
            <a:r>
              <a:rPr lang="he-IL" sz="1550" dirty="0"/>
              <a:t> </a:t>
            </a:r>
            <a:r>
              <a:rPr lang="he-IL" sz="1550" dirty="0" err="1"/>
              <a:t>לסיפטא</a:t>
            </a:r>
            <a:r>
              <a:rPr lang="he-IL" sz="1550" dirty="0"/>
              <a:t>, </a:t>
            </a:r>
            <a:r>
              <a:rPr lang="he-IL" sz="1550" dirty="0" err="1"/>
              <a:t>חזנהו</a:t>
            </a:r>
            <a:r>
              <a:rPr lang="he-IL" sz="1550" dirty="0"/>
              <a:t> </a:t>
            </a:r>
            <a:r>
              <a:rPr lang="he-IL" sz="1550" dirty="0" err="1"/>
              <a:t>דמלו</a:t>
            </a:r>
            <a:r>
              <a:rPr lang="he-IL" sz="1550" dirty="0"/>
              <a:t> </a:t>
            </a:r>
            <a:r>
              <a:rPr lang="he-IL" sz="1550" dirty="0" err="1"/>
              <a:t>עפרא</a:t>
            </a:r>
            <a:r>
              <a:rPr lang="he-IL" sz="1550" dirty="0"/>
              <a:t>], </a:t>
            </a:r>
          </a:p>
          <a:p>
            <a:pPr>
              <a:lnSpc>
                <a:spcPct val="120000"/>
              </a:lnSpc>
            </a:pPr>
            <a:r>
              <a:rPr lang="he-IL" sz="1550" dirty="0" err="1"/>
              <a:t>בעא</a:t>
            </a:r>
            <a:r>
              <a:rPr lang="he-IL" sz="1550" dirty="0"/>
              <a:t> </a:t>
            </a:r>
            <a:r>
              <a:rPr lang="he-IL" sz="1550" dirty="0" err="1"/>
              <a:t>מלכא</a:t>
            </a:r>
            <a:r>
              <a:rPr lang="he-IL" sz="1550" dirty="0"/>
              <a:t> </a:t>
            </a:r>
            <a:r>
              <a:rPr lang="he-IL" sz="1550" dirty="0" err="1"/>
              <a:t>למקטלינהו</a:t>
            </a:r>
            <a:r>
              <a:rPr lang="he-IL" sz="1550" dirty="0"/>
              <a:t> </a:t>
            </a:r>
            <a:r>
              <a:rPr lang="he-IL" sz="1550" dirty="0" err="1"/>
              <a:t>לכולהו</a:t>
            </a:r>
            <a:r>
              <a:rPr lang="he-IL" sz="1550" dirty="0"/>
              <a:t>, אמר: </a:t>
            </a:r>
            <a:r>
              <a:rPr lang="he-IL" sz="1550" dirty="0" err="1"/>
              <a:t>קא</a:t>
            </a:r>
            <a:r>
              <a:rPr lang="he-IL" sz="1550" dirty="0"/>
              <a:t> מחייכו בי </a:t>
            </a:r>
            <a:r>
              <a:rPr lang="he-IL" sz="1550" dirty="0" err="1"/>
              <a:t>יהודאי</a:t>
            </a:r>
            <a:r>
              <a:rPr lang="he-IL" sz="1550" dirty="0"/>
              <a:t>!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[אמר 'גם זו לטובה']. </a:t>
            </a:r>
          </a:p>
          <a:p>
            <a:pPr>
              <a:lnSpc>
                <a:spcPct val="120000"/>
              </a:lnSpc>
            </a:pPr>
            <a:endParaRPr lang="he-IL" sz="800" dirty="0"/>
          </a:p>
          <a:p>
            <a:pPr>
              <a:lnSpc>
                <a:spcPct val="120000"/>
              </a:lnSpc>
            </a:pPr>
            <a:r>
              <a:rPr lang="he-IL" sz="1550" dirty="0"/>
              <a:t>אתא אליהו </a:t>
            </a:r>
            <a:r>
              <a:rPr lang="he-IL" sz="1550" dirty="0" err="1"/>
              <a:t>אדמי</a:t>
            </a:r>
            <a:r>
              <a:rPr lang="he-IL" sz="1550" dirty="0"/>
              <a:t> ליה כחד </a:t>
            </a:r>
            <a:r>
              <a:rPr lang="he-IL" sz="1550" dirty="0" err="1"/>
              <a:t>מינייהו</a:t>
            </a:r>
            <a:r>
              <a:rPr lang="he-IL" sz="1550" dirty="0"/>
              <a:t>, </a:t>
            </a:r>
          </a:p>
          <a:p>
            <a:pPr>
              <a:lnSpc>
                <a:spcPct val="120000"/>
              </a:lnSpc>
            </a:pPr>
            <a:r>
              <a:rPr lang="he-IL" sz="1550" dirty="0" err="1"/>
              <a:t>א''ל</a:t>
            </a:r>
            <a:r>
              <a:rPr lang="he-IL" sz="1550" dirty="0"/>
              <a:t>: </a:t>
            </a:r>
            <a:r>
              <a:rPr lang="he-IL" sz="1550" dirty="0" err="1"/>
              <a:t>דלמא</a:t>
            </a:r>
            <a:r>
              <a:rPr lang="he-IL" sz="1550" dirty="0"/>
              <a:t> הא </a:t>
            </a:r>
            <a:r>
              <a:rPr lang="he-IL" sz="1550" dirty="0" err="1"/>
              <a:t>עפרא</a:t>
            </a:r>
            <a:r>
              <a:rPr lang="he-IL" sz="1550" dirty="0"/>
              <a:t> </a:t>
            </a:r>
            <a:r>
              <a:rPr lang="he-IL" sz="1550" dirty="0" err="1"/>
              <a:t>מעפרא</a:t>
            </a:r>
            <a:r>
              <a:rPr lang="he-IL" sz="1550" dirty="0"/>
              <a:t> </a:t>
            </a:r>
            <a:r>
              <a:rPr lang="he-IL" sz="1550" dirty="0" err="1"/>
              <a:t>דאברהם</a:t>
            </a:r>
            <a:r>
              <a:rPr lang="he-IL" sz="1550" dirty="0"/>
              <a:t> </a:t>
            </a:r>
            <a:r>
              <a:rPr lang="he-IL" sz="1550" dirty="0" err="1"/>
              <a:t>אבוהון</a:t>
            </a:r>
            <a:r>
              <a:rPr lang="he-IL" sz="1550" dirty="0"/>
              <a:t> הוא, </a:t>
            </a:r>
            <a:r>
              <a:rPr lang="he-IL" sz="1550" dirty="0" err="1"/>
              <a:t>דכי</a:t>
            </a:r>
            <a:r>
              <a:rPr lang="he-IL" sz="1550" dirty="0"/>
              <a:t> </a:t>
            </a:r>
            <a:r>
              <a:rPr lang="he-IL" sz="1550" dirty="0" err="1"/>
              <a:t>הוה</a:t>
            </a:r>
            <a:r>
              <a:rPr lang="he-IL" sz="1550" dirty="0"/>
              <a:t> שדי </a:t>
            </a:r>
            <a:r>
              <a:rPr lang="he-IL" sz="1550" dirty="0" err="1"/>
              <a:t>עפרא</a:t>
            </a:r>
            <a:r>
              <a:rPr lang="he-IL" sz="1550" dirty="0"/>
              <a:t> הוו סייפיה גילי הוו גירי, </a:t>
            </a:r>
            <a:r>
              <a:rPr lang="he-IL" sz="1550" dirty="0" err="1"/>
              <a:t>דכתיב</a:t>
            </a:r>
            <a:r>
              <a:rPr lang="he-IL" sz="1550" dirty="0"/>
              <a:t> "</a:t>
            </a:r>
            <a:r>
              <a:rPr lang="he-IL" sz="1550" dirty="0" err="1">
                <a:solidFill>
                  <a:srgbClr val="002060"/>
                </a:solidFill>
              </a:rPr>
              <a:t>יִתֵּן</a:t>
            </a:r>
            <a:r>
              <a:rPr lang="he-IL" sz="1550" dirty="0">
                <a:solidFill>
                  <a:srgbClr val="002060"/>
                </a:solidFill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002060"/>
                </a:solidFill>
              </a:rPr>
              <a:t>כֶּעָפָר חַרְבּוֹ כְּקַשׁ נִדָּף קַשְׁתּוֹ</a:t>
            </a:r>
            <a:r>
              <a:rPr lang="he-IL" sz="1550" dirty="0"/>
              <a:t>". </a:t>
            </a:r>
            <a:endParaRPr lang="he-IL" sz="900" dirty="0"/>
          </a:p>
          <a:p>
            <a:pPr>
              <a:lnSpc>
                <a:spcPct val="120000"/>
              </a:lnSpc>
            </a:pPr>
            <a:r>
              <a:rPr lang="he-IL" sz="1550" dirty="0" err="1"/>
              <a:t>הויא</a:t>
            </a:r>
            <a:r>
              <a:rPr lang="he-IL" sz="1550" dirty="0"/>
              <a:t> </a:t>
            </a:r>
            <a:r>
              <a:rPr lang="he-IL" sz="1550" dirty="0" err="1"/>
              <a:t>חדא</a:t>
            </a:r>
            <a:r>
              <a:rPr lang="he-IL" sz="1550" dirty="0"/>
              <a:t> </a:t>
            </a:r>
            <a:r>
              <a:rPr lang="he-IL" sz="1550" dirty="0" err="1"/>
              <a:t>מדינתא</a:t>
            </a:r>
            <a:r>
              <a:rPr lang="he-IL" sz="1550" dirty="0"/>
              <a:t> דלא מצו </a:t>
            </a:r>
            <a:r>
              <a:rPr lang="he-IL" sz="1550" dirty="0" err="1"/>
              <a:t>למיכבשה</a:t>
            </a:r>
            <a:r>
              <a:rPr lang="he-IL" sz="1550" dirty="0"/>
              <a:t>, בדקו מיניה וכבשוה. </a:t>
            </a:r>
          </a:p>
          <a:p>
            <a:pPr>
              <a:lnSpc>
                <a:spcPct val="120000"/>
              </a:lnSpc>
            </a:pPr>
            <a:endParaRPr lang="he-IL" sz="300" dirty="0"/>
          </a:p>
          <a:p>
            <a:pPr>
              <a:lnSpc>
                <a:spcPct val="120000"/>
              </a:lnSpc>
            </a:pPr>
            <a:r>
              <a:rPr lang="he-IL" sz="1550" dirty="0"/>
              <a:t>עיילו לבי גנזיה </a:t>
            </a:r>
            <a:r>
              <a:rPr lang="he-IL" sz="1550" dirty="0" err="1"/>
              <a:t>ומלוהו</a:t>
            </a:r>
            <a:r>
              <a:rPr lang="he-IL" sz="1550" dirty="0"/>
              <a:t> </a:t>
            </a:r>
            <a:r>
              <a:rPr lang="he-IL" sz="1550" dirty="0" err="1"/>
              <a:t>לסיפטיה</a:t>
            </a:r>
            <a:r>
              <a:rPr lang="he-IL" sz="1550" dirty="0"/>
              <a:t> אבנים טובות ומרגליות ושדרוהו </a:t>
            </a:r>
            <a:r>
              <a:rPr lang="he-IL" sz="1550" dirty="0" err="1"/>
              <a:t>ביקרא</a:t>
            </a:r>
            <a:r>
              <a:rPr lang="he-IL" sz="1550" dirty="0"/>
              <a:t> רבה.</a:t>
            </a:r>
          </a:p>
          <a:p>
            <a:pPr>
              <a:lnSpc>
                <a:spcPct val="120000"/>
              </a:lnSpc>
            </a:pPr>
            <a:endParaRPr lang="he-IL" sz="800" dirty="0"/>
          </a:p>
          <a:p>
            <a:pPr>
              <a:lnSpc>
                <a:spcPct val="120000"/>
              </a:lnSpc>
            </a:pPr>
            <a:r>
              <a:rPr lang="he-IL" sz="1550" dirty="0"/>
              <a:t>כי אתו ביתו </a:t>
            </a:r>
            <a:r>
              <a:rPr lang="he-IL" sz="1550" dirty="0" err="1"/>
              <a:t>בההוא</a:t>
            </a:r>
            <a:r>
              <a:rPr lang="he-IL" sz="1550" dirty="0"/>
              <a:t> </a:t>
            </a:r>
            <a:r>
              <a:rPr lang="he-IL" sz="1550" dirty="0" err="1"/>
              <a:t>דיורא</a:t>
            </a:r>
            <a:r>
              <a:rPr lang="he-IL" sz="1550" dirty="0"/>
              <a:t>, אמרו ליה: מאי </a:t>
            </a:r>
            <a:r>
              <a:rPr lang="he-IL" sz="1550" dirty="0" err="1"/>
              <a:t>אייתית</a:t>
            </a:r>
            <a:r>
              <a:rPr lang="he-IL" sz="1550" dirty="0"/>
              <a:t> בהדך </a:t>
            </a:r>
            <a:r>
              <a:rPr lang="he-IL" sz="1550" dirty="0" err="1"/>
              <a:t>דעבדי</a:t>
            </a:r>
            <a:r>
              <a:rPr lang="he-IL" sz="1550" dirty="0"/>
              <a:t> לך יקרא כולי האי?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אמר להו: מאי </a:t>
            </a:r>
            <a:r>
              <a:rPr lang="he-IL" sz="1550" dirty="0" err="1"/>
              <a:t>דשקלי</a:t>
            </a:r>
            <a:r>
              <a:rPr lang="he-IL" sz="1550" dirty="0"/>
              <a:t> מהכא </a:t>
            </a:r>
            <a:r>
              <a:rPr lang="he-IL" sz="1550" dirty="0" err="1"/>
              <a:t>אמטי</a:t>
            </a:r>
            <a:r>
              <a:rPr lang="he-IL" sz="1550" dirty="0"/>
              <a:t> להתם.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סתרו </a:t>
            </a:r>
            <a:r>
              <a:rPr lang="he-IL" sz="1550" dirty="0" err="1"/>
              <a:t>לדירייהו</a:t>
            </a:r>
            <a:r>
              <a:rPr lang="he-IL" sz="1550" dirty="0"/>
              <a:t> </a:t>
            </a:r>
            <a:r>
              <a:rPr lang="he-IL" sz="1550" dirty="0" err="1"/>
              <a:t>ואמטינהו</a:t>
            </a:r>
            <a:r>
              <a:rPr lang="he-IL" sz="1550" dirty="0"/>
              <a:t> לבי </a:t>
            </a:r>
            <a:r>
              <a:rPr lang="he-IL" sz="1550" dirty="0" err="1"/>
              <a:t>מלכא</a:t>
            </a:r>
            <a:r>
              <a:rPr lang="he-IL" sz="1550" dirty="0"/>
              <a:t>, אמרו ליה: האי </a:t>
            </a:r>
            <a:r>
              <a:rPr lang="he-IL" sz="1550" dirty="0" err="1"/>
              <a:t>עפרא</a:t>
            </a:r>
            <a:r>
              <a:rPr lang="he-IL" sz="1550" dirty="0"/>
              <a:t> דאייתי הכא מדידן הוא.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בדקוה ולא </a:t>
            </a:r>
            <a:r>
              <a:rPr lang="he-IL" sz="1550" dirty="0" err="1"/>
              <a:t>אשכחוה</a:t>
            </a:r>
            <a:r>
              <a:rPr lang="he-IL" sz="1550" dirty="0"/>
              <a:t> </a:t>
            </a:r>
            <a:r>
              <a:rPr lang="he-IL" sz="1550" dirty="0" err="1"/>
              <a:t>וקטלינהו</a:t>
            </a:r>
            <a:r>
              <a:rPr lang="he-IL" sz="1550" dirty="0"/>
              <a:t> </a:t>
            </a:r>
            <a:r>
              <a:rPr lang="he-IL" sz="1550" dirty="0" err="1"/>
              <a:t>להנך</a:t>
            </a:r>
            <a:r>
              <a:rPr lang="he-IL" sz="1550" dirty="0"/>
              <a:t> </a:t>
            </a:r>
            <a:r>
              <a:rPr lang="he-IL" sz="1550" dirty="0" err="1"/>
              <a:t>דיוראי</a:t>
            </a:r>
            <a:r>
              <a:rPr lang="he-IL" sz="1550" dirty="0"/>
              <a:t>.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5F848426-F6A0-DB2D-73BD-B28996F78DB3}"/>
              </a:ext>
            </a:extLst>
          </p:cNvPr>
          <p:cNvSpPr txBox="1"/>
          <p:nvPr/>
        </p:nvSpPr>
        <p:spPr>
          <a:xfrm>
            <a:off x="-306788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כא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א</a:t>
            </a:r>
          </a:p>
        </p:txBody>
      </p:sp>
    </p:spTree>
    <p:extLst>
      <p:ext uri="{BB962C8B-B14F-4D97-AF65-F5344CB8AC3E}">
        <p14:creationId xmlns:p14="http://schemas.microsoft.com/office/powerpoint/2010/main" val="1155786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0F3C8C-6008-951D-F096-A4AF5F4042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872805A7-41DD-CA0B-1CB6-1DE8B36C52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91A5897-0BB3-F7C5-ABB1-B00E6EFEEF1A}"/>
              </a:ext>
            </a:extLst>
          </p:cNvPr>
          <p:cNvSpPr txBox="1"/>
          <p:nvPr/>
        </p:nvSpPr>
        <p:spPr>
          <a:xfrm>
            <a:off x="1115616" y="1726300"/>
            <a:ext cx="7407942" cy="468179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/>
              <a:t>אי זו היא דבר עיר המוציאה חמש מאות רגלי </a:t>
            </a:r>
            <a:r>
              <a:rPr lang="he-IL" sz="1600" dirty="0" err="1"/>
              <a:t>כו</a:t>
            </a:r>
            <a:r>
              <a:rPr lang="he-IL" sz="1600" dirty="0"/>
              <a:t>': </a:t>
            </a:r>
          </a:p>
          <a:p>
            <a:pPr>
              <a:lnSpc>
                <a:spcPct val="120000"/>
              </a:lnSpc>
            </a:pPr>
            <a:endParaRPr lang="he-IL" sz="1050" dirty="0"/>
          </a:p>
          <a:p>
            <a:pPr>
              <a:lnSpc>
                <a:spcPct val="120000"/>
              </a:lnSpc>
            </a:pPr>
            <a:r>
              <a:rPr lang="he-IL" sz="1600" dirty="0" err="1"/>
              <a:t>ת''ר</a:t>
            </a:r>
            <a:r>
              <a:rPr lang="he-IL" sz="1600" dirty="0"/>
              <a:t>: </a:t>
            </a:r>
          </a:p>
          <a:p>
            <a:pPr>
              <a:lnSpc>
                <a:spcPct val="120000"/>
              </a:lnSpc>
            </a:pPr>
            <a:endParaRPr lang="he-IL" sz="500" dirty="0"/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עיר המוציאה </a:t>
            </a:r>
            <a:r>
              <a:rPr lang="he-IL" sz="1600" b="1" dirty="0">
                <a:solidFill>
                  <a:srgbClr val="7030A0"/>
                </a:solidFill>
              </a:rPr>
              <a:t>חמש מאות ואלף 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רגלי, כגון כפר עכו,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ויצאו הימנה </a:t>
            </a:r>
            <a:r>
              <a:rPr lang="he-IL" sz="1600" b="1" dirty="0">
                <a:solidFill>
                  <a:srgbClr val="7030A0"/>
                </a:solidFill>
              </a:rPr>
              <a:t>תשעה</a:t>
            </a:r>
            <a:r>
              <a:rPr lang="he-IL" sz="1600" dirty="0"/>
              <a:t> 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מתים בשלשה ימים,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זה אחר זה - הרי זה דבר,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ביום אחד או בד' ימים - אין זה דבר.</a:t>
            </a:r>
          </a:p>
          <a:p>
            <a:pPr>
              <a:lnSpc>
                <a:spcPct val="120000"/>
              </a:lnSpc>
            </a:pPr>
            <a:endParaRPr lang="he-IL" sz="5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ועיר המוציאה </a:t>
            </a:r>
            <a:r>
              <a:rPr lang="he-IL" sz="1600" b="1" dirty="0">
                <a:solidFill>
                  <a:srgbClr val="7030A0"/>
                </a:solidFill>
              </a:rPr>
              <a:t>חמש מאות 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רגלי, כגון כפר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עמיקו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ויצאו ממנה </a:t>
            </a:r>
            <a:r>
              <a:rPr lang="he-IL" sz="1600" b="1" dirty="0">
                <a:solidFill>
                  <a:srgbClr val="7030A0"/>
                </a:solidFill>
              </a:rPr>
              <a:t>שלשה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מתים בג' ימים,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זה אחר זה - הרי זה דבר,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ביום אחד או בארבעה ימים - אין זה דבר.</a:t>
            </a:r>
          </a:p>
          <a:p>
            <a:pPr>
              <a:lnSpc>
                <a:spcPct val="120000"/>
              </a:lnSpc>
            </a:pPr>
            <a:endParaRPr lang="he-IL" sz="16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600" dirty="0" err="1"/>
              <a:t>דרוקרת</a:t>
            </a:r>
            <a:r>
              <a:rPr lang="he-IL" sz="1600" dirty="0"/>
              <a:t> עיר המוציאה חמש מאות רגלי </a:t>
            </a:r>
            <a:r>
              <a:rPr lang="he-IL" sz="1600" dirty="0" err="1"/>
              <a:t>הוה</a:t>
            </a:r>
            <a:r>
              <a:rPr lang="he-IL" sz="1600" dirty="0"/>
              <a:t> ויצאו ממנה שלשה מתים ביום אחד.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גזר רב נחמן בר רב </a:t>
            </a:r>
            <a:r>
              <a:rPr lang="he-IL" sz="1600" dirty="0" err="1"/>
              <a:t>חסדא</a:t>
            </a:r>
            <a:r>
              <a:rPr lang="he-IL" sz="1600" dirty="0"/>
              <a:t> </a:t>
            </a:r>
            <a:r>
              <a:rPr lang="he-IL" sz="1600" dirty="0" err="1"/>
              <a:t>תעניתא</a:t>
            </a:r>
            <a:r>
              <a:rPr lang="he-IL" sz="1600" dirty="0"/>
              <a:t>.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אמר רב נחמן בר יצחק: כמאן? </a:t>
            </a:r>
            <a:r>
              <a:rPr lang="he-IL" sz="1600" dirty="0" err="1"/>
              <a:t>כר''מ</a:t>
            </a:r>
            <a:r>
              <a:rPr lang="he-IL" sz="1600" dirty="0"/>
              <a:t> </a:t>
            </a:r>
            <a:r>
              <a:rPr lang="he-IL" sz="1600" dirty="0" err="1"/>
              <a:t>דאמר</a:t>
            </a:r>
            <a:r>
              <a:rPr lang="he-IL" sz="1600" dirty="0"/>
              <a:t> ריחק נגיחותיו חייב קירב נגיחותיו לא </a:t>
            </a:r>
            <a:r>
              <a:rPr lang="he-IL" sz="1600" dirty="0" err="1"/>
              <a:t>כ''ש</a:t>
            </a:r>
            <a:r>
              <a:rPr lang="he-IL" sz="1600" dirty="0"/>
              <a:t>?!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0BB4530C-FC50-0C31-8E07-8A447B3F44AA}"/>
              </a:ext>
            </a:extLst>
          </p:cNvPr>
          <p:cNvSpPr txBox="1"/>
          <p:nvPr/>
        </p:nvSpPr>
        <p:spPr>
          <a:xfrm>
            <a:off x="-306788" y="35330"/>
            <a:ext cx="329461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כא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א - 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כא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ב</a:t>
            </a:r>
          </a:p>
        </p:txBody>
      </p:sp>
      <p:sp>
        <p:nvSpPr>
          <p:cNvPr id="3" name="TextBox 5">
            <a:extLst>
              <a:ext uri="{FF2B5EF4-FFF2-40B4-BE49-F238E27FC236}">
                <a16:creationId xmlns:a16="http://schemas.microsoft.com/office/drawing/2014/main" id="{8FD214E2-5AD2-79D5-1782-9CCAC2ED7B28}"/>
              </a:ext>
            </a:extLst>
          </p:cNvPr>
          <p:cNvSpPr txBox="1"/>
          <p:nvPr/>
        </p:nvSpPr>
        <p:spPr>
          <a:xfrm>
            <a:off x="8514743" y="4834228"/>
            <a:ext cx="379705" cy="21544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800" dirty="0"/>
              <a:t>ע"ב</a:t>
            </a:r>
          </a:p>
        </p:txBody>
      </p:sp>
      <p:sp>
        <p:nvSpPr>
          <p:cNvPr id="5" name="הסבר מלבני מעוגל 6">
            <a:extLst>
              <a:ext uri="{FF2B5EF4-FFF2-40B4-BE49-F238E27FC236}">
                <a16:creationId xmlns:a16="http://schemas.microsoft.com/office/drawing/2014/main" id="{8240EDDC-31CF-2229-59C2-F6168537B53A}"/>
              </a:ext>
            </a:extLst>
          </p:cNvPr>
          <p:cNvSpPr/>
          <p:nvPr/>
        </p:nvSpPr>
        <p:spPr>
          <a:xfrm>
            <a:off x="3140718" y="170882"/>
            <a:ext cx="5454852" cy="1469894"/>
          </a:xfrm>
          <a:prstGeom prst="wedgeRoundRectCallout">
            <a:avLst>
              <a:gd name="adj1" fmla="val 53921"/>
              <a:gd name="adj2" fmla="val -41722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lnSpc>
                <a:spcPct val="120000"/>
              </a:lnSpc>
            </a:pPr>
            <a:r>
              <a:rPr lang="he-IL" sz="1500" dirty="0">
                <a:solidFill>
                  <a:prstClr val="black"/>
                </a:solidFill>
              </a:rPr>
              <a:t>משנה </a:t>
            </a:r>
            <a:r>
              <a:rPr lang="he-IL" sz="1500" dirty="0" err="1">
                <a:solidFill>
                  <a:prstClr val="black"/>
                </a:solidFill>
              </a:rPr>
              <a:t>יט</a:t>
            </a:r>
            <a:r>
              <a:rPr lang="he-IL" sz="1500" dirty="0">
                <a:solidFill>
                  <a:prstClr val="black"/>
                </a:solidFill>
              </a:rPr>
              <a:t> ע"א: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וכן עיר שיש בה דבר או מפולת - אותה העיר מתענה </a:t>
            </a: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ומתרעת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 וכל סביבותיה מתענות ולא מתריעות, רבי עקיבא אומר: מתריעות ולא מתענות. 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איזהו דבר? עיר המוציאה חמש מאות רגלי ויצאו ממנה ג' מתים בג' ימים זה אחר זה הרי זה דבר, פחות מכאן אין זה דבר.</a:t>
            </a:r>
          </a:p>
        </p:txBody>
      </p:sp>
    </p:spTree>
    <p:extLst>
      <p:ext uri="{BB962C8B-B14F-4D97-AF65-F5344CB8AC3E}">
        <p14:creationId xmlns:p14="http://schemas.microsoft.com/office/powerpoint/2010/main" val="1190712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B5C1C3-8DF6-DA09-E4B3-E1B88F95BC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F54B70DC-DBB1-3BA9-2598-F7B9F463BE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7EFC4A9-AA76-1042-E075-66027279EEE5}"/>
              </a:ext>
            </a:extLst>
          </p:cNvPr>
          <p:cNvSpPr txBox="1"/>
          <p:nvPr/>
        </p:nvSpPr>
        <p:spPr>
          <a:xfrm>
            <a:off x="899592" y="134388"/>
            <a:ext cx="7695974" cy="623132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700" dirty="0" err="1"/>
              <a:t>א''ל</a:t>
            </a:r>
            <a:r>
              <a:rPr lang="he-IL" sz="1700" dirty="0"/>
              <a:t> רב נחמן בר רב </a:t>
            </a:r>
            <a:r>
              <a:rPr lang="he-IL" sz="1700" dirty="0" err="1"/>
              <a:t>חסדא</a:t>
            </a:r>
            <a:r>
              <a:rPr lang="he-IL" sz="1700" dirty="0"/>
              <a:t> לרב נחמן בר יצחק: </a:t>
            </a:r>
          </a:p>
          <a:p>
            <a:pPr>
              <a:lnSpc>
                <a:spcPct val="120000"/>
              </a:lnSpc>
            </a:pPr>
            <a:r>
              <a:rPr lang="he-IL" sz="1700" dirty="0"/>
              <a:t>ליקום מר </a:t>
            </a:r>
            <a:r>
              <a:rPr lang="he-IL" sz="1700" dirty="0" err="1"/>
              <a:t>ליתי</a:t>
            </a:r>
            <a:r>
              <a:rPr lang="he-IL" sz="1700" dirty="0"/>
              <a:t> לגבן. </a:t>
            </a:r>
          </a:p>
          <a:p>
            <a:pPr>
              <a:lnSpc>
                <a:spcPct val="120000"/>
              </a:lnSpc>
            </a:pPr>
            <a:endParaRPr lang="he-IL" sz="1200" dirty="0"/>
          </a:p>
          <a:p>
            <a:pPr>
              <a:lnSpc>
                <a:spcPct val="120000"/>
              </a:lnSpc>
            </a:pPr>
            <a:r>
              <a:rPr lang="he-IL" sz="1700" dirty="0" err="1"/>
              <a:t>א''ל</a:t>
            </a:r>
            <a:r>
              <a:rPr lang="he-IL" sz="1700" dirty="0"/>
              <a:t>: </a:t>
            </a:r>
          </a:p>
          <a:p>
            <a:pPr>
              <a:lnSpc>
                <a:spcPct val="120000"/>
              </a:lnSpc>
            </a:pPr>
            <a:r>
              <a:rPr lang="he-IL" sz="1700" dirty="0" err="1"/>
              <a:t>תנינא</a:t>
            </a:r>
            <a:r>
              <a:rPr lang="he-IL" sz="1700" dirty="0"/>
              <a:t>: </a:t>
            </a:r>
          </a:p>
          <a:p>
            <a:pPr>
              <a:lnSpc>
                <a:spcPct val="120000"/>
              </a:lnSpc>
            </a:pPr>
            <a:endParaRPr lang="he-IL" sz="3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רבי יוסי אומר: </a:t>
            </a: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לא מקומו של אדם מכבדו אלא אדם מכבד את מקומו, </a:t>
            </a:r>
          </a:p>
          <a:p>
            <a:pPr>
              <a:lnSpc>
                <a:spcPct val="120000"/>
              </a:lnSpc>
            </a:pPr>
            <a:endParaRPr lang="he-IL" sz="3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שכן מצינו בהר סיני -</a:t>
            </a: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שכל זמן שהשכינה שרויה עליו אמרה תורה "גַּם הַצֹּאן וְהַבָּקָר אַל יִרְעוּ אֶל מוּל הָהָר הַהוּא",</a:t>
            </a: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נסתלקה שכינה ממנו אמרה תורה "בִּמְשֹׁךְ </a:t>
            </a:r>
            <a:r>
              <a:rPr lang="he-IL" sz="1700" dirty="0" err="1">
                <a:solidFill>
                  <a:srgbClr val="F79646">
                    <a:lumMod val="50000"/>
                  </a:srgbClr>
                </a:solidFill>
              </a:rPr>
              <a:t>הַיֹּבֵל</a:t>
            </a: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 הֵמָּה יַעֲלוּ בָהָר". </a:t>
            </a:r>
          </a:p>
          <a:p>
            <a:pPr>
              <a:lnSpc>
                <a:spcPct val="120000"/>
              </a:lnSpc>
            </a:pPr>
            <a:endParaRPr lang="he-IL" sz="3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וכן מצינו באהל מועד שבמדבר -</a:t>
            </a: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שכל זמן שהוא נטוי אמרה תורה "וִישַׁלְּחוּ מִן הַמַּחֲנֶה כָּל צָרוּעַ", </a:t>
            </a:r>
          </a:p>
          <a:p>
            <a:pPr>
              <a:lnSpc>
                <a:spcPct val="120000"/>
              </a:lnSpc>
            </a:pPr>
            <a:r>
              <a:rPr lang="he-IL" sz="1700" dirty="0" err="1">
                <a:solidFill>
                  <a:srgbClr val="F79646">
                    <a:lumMod val="50000"/>
                  </a:srgbClr>
                </a:solidFill>
              </a:rPr>
              <a:t>הוגללו</a:t>
            </a: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 הפרוכת הותרו </a:t>
            </a:r>
            <a:r>
              <a:rPr lang="he-IL" sz="1700" dirty="0" err="1">
                <a:solidFill>
                  <a:srgbClr val="F79646">
                    <a:lumMod val="50000"/>
                  </a:srgbClr>
                </a:solidFill>
              </a:rPr>
              <a:t>זבין</a:t>
            </a: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 והמצורעים </a:t>
            </a:r>
            <a:r>
              <a:rPr lang="he-IL" sz="1700" dirty="0" err="1">
                <a:solidFill>
                  <a:srgbClr val="F79646">
                    <a:lumMod val="50000"/>
                  </a:srgbClr>
                </a:solidFill>
              </a:rPr>
              <a:t>ליכנס</a:t>
            </a: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 שם.  </a:t>
            </a:r>
          </a:p>
          <a:p>
            <a:pPr>
              <a:lnSpc>
                <a:spcPct val="120000"/>
              </a:lnSpc>
            </a:pPr>
            <a:endParaRPr lang="he-IL" sz="1200" dirty="0"/>
          </a:p>
          <a:p>
            <a:pPr>
              <a:lnSpc>
                <a:spcPct val="120000"/>
              </a:lnSpc>
            </a:pPr>
            <a:r>
              <a:rPr lang="he-IL" sz="1700" dirty="0"/>
              <a:t>אמר ליה: </a:t>
            </a:r>
          </a:p>
          <a:p>
            <a:pPr>
              <a:lnSpc>
                <a:spcPct val="120000"/>
              </a:lnSpc>
            </a:pPr>
            <a:r>
              <a:rPr lang="he-IL" sz="1700" dirty="0"/>
              <a:t>אי הכי, ניקום אנא לגבי מר. </a:t>
            </a:r>
          </a:p>
          <a:p>
            <a:pPr>
              <a:lnSpc>
                <a:spcPct val="120000"/>
              </a:lnSpc>
            </a:pPr>
            <a:endParaRPr lang="he-IL" sz="1200" dirty="0"/>
          </a:p>
          <a:p>
            <a:pPr>
              <a:lnSpc>
                <a:spcPct val="120000"/>
              </a:lnSpc>
            </a:pPr>
            <a:r>
              <a:rPr lang="he-IL" sz="1700" dirty="0"/>
              <a:t>אמר ליה: </a:t>
            </a:r>
          </a:p>
          <a:p>
            <a:pPr>
              <a:lnSpc>
                <a:spcPct val="120000"/>
              </a:lnSpc>
            </a:pPr>
            <a:r>
              <a:rPr lang="he-IL" sz="1700" dirty="0"/>
              <a:t>מוטב יבא מנה בן פרס אצל מנה בן מנה, </a:t>
            </a:r>
          </a:p>
          <a:p>
            <a:pPr>
              <a:lnSpc>
                <a:spcPct val="120000"/>
              </a:lnSpc>
            </a:pPr>
            <a:r>
              <a:rPr lang="he-IL" sz="1700" dirty="0"/>
              <a:t>ואל יבא מנה בן מנה אצל מנה בן פרס.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9EFC8F8F-59FE-4EBD-1360-A2878537F2F3}"/>
              </a:ext>
            </a:extLst>
          </p:cNvPr>
          <p:cNvSpPr txBox="1"/>
          <p:nvPr/>
        </p:nvSpPr>
        <p:spPr>
          <a:xfrm>
            <a:off x="-306788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כא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ב</a:t>
            </a:r>
          </a:p>
        </p:txBody>
      </p:sp>
    </p:spTree>
    <p:extLst>
      <p:ext uri="{BB962C8B-B14F-4D97-AF65-F5344CB8AC3E}">
        <p14:creationId xmlns:p14="http://schemas.microsoft.com/office/powerpoint/2010/main" val="39596937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82899B-2EAC-7384-F427-3298707507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DCF04A62-640D-A865-66D4-906CCF05FE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C153192-31E8-C982-914E-0349E51AFFE5}"/>
              </a:ext>
            </a:extLst>
          </p:cNvPr>
          <p:cNvSpPr txBox="1"/>
          <p:nvPr/>
        </p:nvSpPr>
        <p:spPr>
          <a:xfrm>
            <a:off x="611560" y="404664"/>
            <a:ext cx="7695974" cy="526939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dirty="0" err="1"/>
              <a:t>בסורא</a:t>
            </a:r>
            <a:r>
              <a:rPr lang="he-IL" dirty="0"/>
              <a:t> </a:t>
            </a:r>
            <a:r>
              <a:rPr lang="he-IL" dirty="0" err="1"/>
              <a:t>הוות</a:t>
            </a:r>
            <a:r>
              <a:rPr lang="he-IL" dirty="0"/>
              <a:t> </a:t>
            </a:r>
            <a:r>
              <a:rPr lang="he-IL" dirty="0" err="1"/>
              <a:t>דברתא</a:t>
            </a:r>
            <a:r>
              <a:rPr lang="he-IL" dirty="0"/>
              <a:t>, </a:t>
            </a:r>
          </a:p>
          <a:p>
            <a:pPr>
              <a:lnSpc>
                <a:spcPct val="120000"/>
              </a:lnSpc>
            </a:pPr>
            <a:r>
              <a:rPr lang="he-IL" dirty="0" err="1"/>
              <a:t>בשיבבותיה</a:t>
            </a:r>
            <a:r>
              <a:rPr lang="he-IL" dirty="0"/>
              <a:t> </a:t>
            </a:r>
            <a:r>
              <a:rPr lang="he-IL" dirty="0" err="1"/>
              <a:t>דרב</a:t>
            </a:r>
            <a:r>
              <a:rPr lang="he-IL" dirty="0"/>
              <a:t> לא </a:t>
            </a:r>
            <a:r>
              <a:rPr lang="he-IL" dirty="0" err="1"/>
              <a:t>הוות</a:t>
            </a:r>
            <a:r>
              <a:rPr lang="he-IL" dirty="0"/>
              <a:t> </a:t>
            </a:r>
            <a:r>
              <a:rPr lang="he-IL" dirty="0" err="1"/>
              <a:t>דברתא</a:t>
            </a:r>
            <a:r>
              <a:rPr lang="he-IL" dirty="0"/>
              <a:t>.</a:t>
            </a:r>
          </a:p>
          <a:p>
            <a:pPr>
              <a:lnSpc>
                <a:spcPct val="120000"/>
              </a:lnSpc>
            </a:pPr>
            <a:endParaRPr lang="he-IL" sz="600" dirty="0"/>
          </a:p>
          <a:p>
            <a:pPr>
              <a:lnSpc>
                <a:spcPct val="120000"/>
              </a:lnSpc>
            </a:pPr>
            <a:r>
              <a:rPr lang="he-IL" dirty="0"/>
              <a:t>סברו מיניה משום </a:t>
            </a:r>
            <a:r>
              <a:rPr lang="he-IL" dirty="0" err="1"/>
              <a:t>זכותיה</a:t>
            </a:r>
            <a:r>
              <a:rPr lang="he-IL" dirty="0"/>
              <a:t> </a:t>
            </a:r>
            <a:r>
              <a:rPr lang="he-IL" dirty="0" err="1"/>
              <a:t>דרב</a:t>
            </a:r>
            <a:r>
              <a:rPr lang="he-IL" dirty="0"/>
              <a:t> </a:t>
            </a:r>
            <a:r>
              <a:rPr lang="he-IL" dirty="0" err="1"/>
              <a:t>דנפיש</a:t>
            </a:r>
            <a:r>
              <a:rPr lang="he-IL" dirty="0"/>
              <a:t>, </a:t>
            </a:r>
          </a:p>
          <a:p>
            <a:pPr>
              <a:lnSpc>
                <a:spcPct val="120000"/>
              </a:lnSpc>
            </a:pPr>
            <a:endParaRPr lang="he-IL" sz="600" dirty="0"/>
          </a:p>
          <a:p>
            <a:pPr>
              <a:lnSpc>
                <a:spcPct val="120000"/>
              </a:lnSpc>
            </a:pPr>
            <a:r>
              <a:rPr lang="he-IL" dirty="0" err="1"/>
              <a:t>איתחזי</a:t>
            </a:r>
            <a:r>
              <a:rPr lang="he-IL" dirty="0"/>
              <a:t> להו </a:t>
            </a:r>
            <a:r>
              <a:rPr lang="he-IL" dirty="0" err="1"/>
              <a:t>בחילמא</a:t>
            </a:r>
            <a:r>
              <a:rPr lang="he-IL" dirty="0"/>
              <a:t>: </a:t>
            </a:r>
          </a:p>
          <a:p>
            <a:pPr>
              <a:lnSpc>
                <a:spcPct val="120000"/>
              </a:lnSpc>
            </a:pPr>
            <a:r>
              <a:rPr lang="he-IL" dirty="0"/>
              <a:t>רב </a:t>
            </a:r>
            <a:r>
              <a:rPr lang="he-IL" dirty="0" err="1"/>
              <a:t>דנפישא</a:t>
            </a:r>
            <a:r>
              <a:rPr lang="he-IL" dirty="0"/>
              <a:t> </a:t>
            </a:r>
            <a:r>
              <a:rPr lang="he-IL" dirty="0" err="1"/>
              <a:t>זכותיה</a:t>
            </a:r>
            <a:r>
              <a:rPr lang="he-IL" dirty="0"/>
              <a:t> </a:t>
            </a:r>
            <a:r>
              <a:rPr lang="he-IL" dirty="0" err="1"/>
              <a:t>טובא</a:t>
            </a:r>
            <a:r>
              <a:rPr lang="he-IL" dirty="0"/>
              <a:t> הא מילתא </a:t>
            </a:r>
            <a:r>
              <a:rPr lang="he-IL" dirty="0" err="1"/>
              <a:t>זוטרא</a:t>
            </a:r>
            <a:r>
              <a:rPr lang="he-IL" dirty="0"/>
              <a:t> ליה לרב, </a:t>
            </a:r>
          </a:p>
          <a:p>
            <a:pPr>
              <a:lnSpc>
                <a:spcPct val="120000"/>
              </a:lnSpc>
            </a:pPr>
            <a:r>
              <a:rPr lang="he-IL" dirty="0"/>
              <a:t>אלא משום ההוא גברא </a:t>
            </a:r>
            <a:r>
              <a:rPr lang="he-IL" dirty="0" err="1"/>
              <a:t>דשייל</a:t>
            </a:r>
            <a:r>
              <a:rPr lang="he-IL" dirty="0"/>
              <a:t> מרא </a:t>
            </a:r>
            <a:r>
              <a:rPr lang="he-IL" dirty="0" err="1"/>
              <a:t>וזבילא</a:t>
            </a:r>
            <a:r>
              <a:rPr lang="he-IL" dirty="0"/>
              <a:t> לקבורה. </a:t>
            </a:r>
          </a:p>
          <a:p>
            <a:pPr>
              <a:lnSpc>
                <a:spcPct val="120000"/>
              </a:lnSpc>
            </a:pPr>
            <a:endParaRPr lang="he-IL" sz="3600" dirty="0"/>
          </a:p>
          <a:p>
            <a:pPr>
              <a:lnSpc>
                <a:spcPct val="120000"/>
              </a:lnSpc>
            </a:pPr>
            <a:r>
              <a:rPr lang="he-IL" dirty="0" err="1"/>
              <a:t>בדרוקרת</a:t>
            </a:r>
            <a:r>
              <a:rPr lang="he-IL" dirty="0"/>
              <a:t> </a:t>
            </a:r>
            <a:r>
              <a:rPr lang="he-IL" dirty="0" err="1"/>
              <a:t>הוות</a:t>
            </a:r>
            <a:r>
              <a:rPr lang="he-IL" dirty="0"/>
              <a:t> </a:t>
            </a:r>
            <a:r>
              <a:rPr lang="he-IL" dirty="0" err="1"/>
              <a:t>דליקתא</a:t>
            </a:r>
            <a:r>
              <a:rPr lang="he-IL" dirty="0"/>
              <a:t>, </a:t>
            </a:r>
          </a:p>
          <a:p>
            <a:pPr>
              <a:lnSpc>
                <a:spcPct val="120000"/>
              </a:lnSpc>
            </a:pPr>
            <a:r>
              <a:rPr lang="he-IL" dirty="0" err="1"/>
              <a:t>ובשיבבותיה</a:t>
            </a:r>
            <a:r>
              <a:rPr lang="he-IL" dirty="0"/>
              <a:t> </a:t>
            </a:r>
            <a:r>
              <a:rPr lang="he-IL" dirty="0" err="1"/>
              <a:t>דרב</a:t>
            </a:r>
            <a:r>
              <a:rPr lang="he-IL" dirty="0"/>
              <a:t> </a:t>
            </a:r>
            <a:r>
              <a:rPr lang="he-IL" dirty="0" err="1"/>
              <a:t>הונא</a:t>
            </a:r>
            <a:r>
              <a:rPr lang="he-IL" dirty="0"/>
              <a:t> לא </a:t>
            </a:r>
            <a:r>
              <a:rPr lang="he-IL" dirty="0" err="1"/>
              <a:t>הוות</a:t>
            </a:r>
            <a:r>
              <a:rPr lang="he-IL" dirty="0"/>
              <a:t> </a:t>
            </a:r>
            <a:r>
              <a:rPr lang="he-IL" dirty="0" err="1"/>
              <a:t>דליקתא</a:t>
            </a:r>
            <a:r>
              <a:rPr lang="he-IL" dirty="0"/>
              <a:t>. </a:t>
            </a:r>
          </a:p>
          <a:p>
            <a:pPr>
              <a:lnSpc>
                <a:spcPct val="120000"/>
              </a:lnSpc>
            </a:pPr>
            <a:endParaRPr lang="he-IL" sz="600" dirty="0"/>
          </a:p>
          <a:p>
            <a:pPr>
              <a:lnSpc>
                <a:spcPct val="120000"/>
              </a:lnSpc>
            </a:pPr>
            <a:r>
              <a:rPr lang="he-IL" dirty="0"/>
              <a:t>סבור מינה </a:t>
            </a:r>
            <a:r>
              <a:rPr lang="he-IL" dirty="0" err="1"/>
              <a:t>בזכותא</a:t>
            </a:r>
            <a:r>
              <a:rPr lang="he-IL" dirty="0"/>
              <a:t> </a:t>
            </a:r>
            <a:r>
              <a:rPr lang="he-IL" dirty="0" err="1"/>
              <a:t>דרב</a:t>
            </a:r>
            <a:r>
              <a:rPr lang="he-IL" dirty="0"/>
              <a:t> </a:t>
            </a:r>
            <a:r>
              <a:rPr lang="he-IL" dirty="0" err="1"/>
              <a:t>הונא</a:t>
            </a:r>
            <a:r>
              <a:rPr lang="he-IL" dirty="0"/>
              <a:t> </a:t>
            </a:r>
            <a:r>
              <a:rPr lang="he-IL" dirty="0" err="1"/>
              <a:t>דנפיש</a:t>
            </a:r>
            <a:r>
              <a:rPr lang="he-IL" dirty="0"/>
              <a:t>. </a:t>
            </a:r>
          </a:p>
          <a:p>
            <a:pPr>
              <a:lnSpc>
                <a:spcPct val="120000"/>
              </a:lnSpc>
            </a:pPr>
            <a:endParaRPr lang="he-IL" sz="600" dirty="0"/>
          </a:p>
          <a:p>
            <a:pPr>
              <a:lnSpc>
                <a:spcPct val="120000"/>
              </a:lnSpc>
            </a:pPr>
            <a:r>
              <a:rPr lang="he-IL" dirty="0" err="1"/>
              <a:t>איתחזי</a:t>
            </a:r>
            <a:r>
              <a:rPr lang="he-IL" dirty="0"/>
              <a:t> להו </a:t>
            </a:r>
            <a:r>
              <a:rPr lang="he-IL" dirty="0" err="1"/>
              <a:t>בחילמא</a:t>
            </a:r>
            <a:r>
              <a:rPr lang="he-IL" dirty="0"/>
              <a:t>: </a:t>
            </a:r>
          </a:p>
          <a:p>
            <a:pPr>
              <a:lnSpc>
                <a:spcPct val="120000"/>
              </a:lnSpc>
            </a:pPr>
            <a:r>
              <a:rPr lang="he-IL" dirty="0"/>
              <a:t>האי </a:t>
            </a:r>
            <a:r>
              <a:rPr lang="he-IL" dirty="0" err="1"/>
              <a:t>זוטרא</a:t>
            </a:r>
            <a:r>
              <a:rPr lang="he-IL" dirty="0"/>
              <a:t> ליה לרב </a:t>
            </a:r>
            <a:r>
              <a:rPr lang="he-IL" dirty="0" err="1"/>
              <a:t>הונא</a:t>
            </a:r>
            <a:r>
              <a:rPr lang="he-IL" dirty="0"/>
              <a:t>, </a:t>
            </a:r>
          </a:p>
          <a:p>
            <a:pPr>
              <a:lnSpc>
                <a:spcPct val="120000"/>
              </a:lnSpc>
            </a:pPr>
            <a:r>
              <a:rPr lang="he-IL" dirty="0"/>
              <a:t>אלא משום ההיא </a:t>
            </a:r>
            <a:r>
              <a:rPr lang="he-IL" dirty="0" err="1"/>
              <a:t>איתתא</a:t>
            </a:r>
            <a:r>
              <a:rPr lang="he-IL" dirty="0"/>
              <a:t> </a:t>
            </a:r>
            <a:r>
              <a:rPr lang="he-IL" dirty="0" err="1"/>
              <a:t>דמחממת</a:t>
            </a:r>
            <a:r>
              <a:rPr lang="he-IL" dirty="0"/>
              <a:t> </a:t>
            </a:r>
            <a:r>
              <a:rPr lang="he-IL" dirty="0" err="1"/>
              <a:t>תנורא</a:t>
            </a:r>
            <a:r>
              <a:rPr lang="he-IL" dirty="0"/>
              <a:t> </a:t>
            </a:r>
            <a:r>
              <a:rPr lang="he-IL" dirty="0" err="1"/>
              <a:t>ומשיילי</a:t>
            </a:r>
            <a:r>
              <a:rPr lang="he-IL" dirty="0"/>
              <a:t> </a:t>
            </a:r>
            <a:r>
              <a:rPr lang="he-IL" dirty="0" err="1"/>
              <a:t>לשיבבותיה</a:t>
            </a:r>
            <a:r>
              <a:rPr lang="he-IL" dirty="0"/>
              <a:t>. 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6835B1F0-A772-784B-A564-0A5B9AD653A3}"/>
              </a:ext>
            </a:extLst>
          </p:cNvPr>
          <p:cNvSpPr txBox="1"/>
          <p:nvPr/>
        </p:nvSpPr>
        <p:spPr>
          <a:xfrm>
            <a:off x="-306788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כא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ב</a:t>
            </a:r>
          </a:p>
        </p:txBody>
      </p:sp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790F3B5F-FDFC-EB1B-AFBD-0EB460B2F579}"/>
              </a:ext>
            </a:extLst>
          </p:cNvPr>
          <p:cNvSpPr txBox="1"/>
          <p:nvPr/>
        </p:nvSpPr>
        <p:spPr>
          <a:xfrm>
            <a:off x="8192121" y="424388"/>
            <a:ext cx="440930" cy="32316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●</a:t>
            </a:r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sz="2500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r>
              <a:rPr lang="he-IL" dirty="0"/>
              <a:t>●</a:t>
            </a:r>
          </a:p>
        </p:txBody>
      </p:sp>
    </p:spTree>
    <p:extLst>
      <p:ext uri="{BB962C8B-B14F-4D97-AF65-F5344CB8AC3E}">
        <p14:creationId xmlns:p14="http://schemas.microsoft.com/office/powerpoint/2010/main" val="31177647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159323-4C09-38B5-ABFF-5062538FE0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B2B8D14A-2A2C-F798-EDB2-3BABE9F8E0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8BA7450-BAE9-15E8-9323-3BFF1E0993E2}"/>
              </a:ext>
            </a:extLst>
          </p:cNvPr>
          <p:cNvSpPr txBox="1"/>
          <p:nvPr/>
        </p:nvSpPr>
        <p:spPr>
          <a:xfrm>
            <a:off x="611560" y="72242"/>
            <a:ext cx="7695974" cy="64159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700" dirty="0"/>
              <a:t>אמרו ליה לרב יהודה: אתו קמצי. </a:t>
            </a:r>
          </a:p>
          <a:p>
            <a:pPr>
              <a:lnSpc>
                <a:spcPct val="120000"/>
              </a:lnSpc>
            </a:pPr>
            <a:r>
              <a:rPr lang="he-IL" sz="1700" dirty="0"/>
              <a:t>גזר </a:t>
            </a:r>
            <a:r>
              <a:rPr lang="he-IL" sz="1700" dirty="0" err="1"/>
              <a:t>תעניתא</a:t>
            </a:r>
            <a:r>
              <a:rPr lang="he-IL" sz="1700" dirty="0"/>
              <a:t>. </a:t>
            </a:r>
          </a:p>
          <a:p>
            <a:pPr>
              <a:lnSpc>
                <a:spcPct val="120000"/>
              </a:lnSpc>
            </a:pPr>
            <a:r>
              <a:rPr lang="he-IL" sz="1700" dirty="0"/>
              <a:t>אמרו ליה: לא </a:t>
            </a:r>
            <a:r>
              <a:rPr lang="he-IL" sz="1700" dirty="0" err="1"/>
              <a:t>קא</a:t>
            </a:r>
            <a:r>
              <a:rPr lang="he-IL" sz="1700" dirty="0"/>
              <a:t> </a:t>
            </a:r>
            <a:r>
              <a:rPr lang="he-IL" sz="1700" dirty="0" err="1"/>
              <a:t>מפסדן</a:t>
            </a:r>
            <a:r>
              <a:rPr lang="he-IL" sz="1700" dirty="0"/>
              <a:t>! </a:t>
            </a:r>
          </a:p>
          <a:p>
            <a:pPr>
              <a:lnSpc>
                <a:spcPct val="120000"/>
              </a:lnSpc>
            </a:pPr>
            <a:r>
              <a:rPr lang="he-IL" sz="1700" dirty="0"/>
              <a:t>אמר להו: </a:t>
            </a:r>
            <a:r>
              <a:rPr lang="he-IL" sz="1700" dirty="0" err="1"/>
              <a:t>זוודא</a:t>
            </a:r>
            <a:r>
              <a:rPr lang="he-IL" sz="1700" dirty="0"/>
              <a:t> אייתו </a:t>
            </a:r>
            <a:r>
              <a:rPr lang="he-IL" sz="1700" dirty="0" err="1"/>
              <a:t>בהדייהו</a:t>
            </a:r>
            <a:r>
              <a:rPr lang="he-IL" sz="1700" dirty="0"/>
              <a:t>? </a:t>
            </a:r>
          </a:p>
          <a:p>
            <a:pPr>
              <a:lnSpc>
                <a:spcPct val="120000"/>
              </a:lnSpc>
            </a:pPr>
            <a:endParaRPr lang="he-IL" sz="1700" dirty="0"/>
          </a:p>
          <a:p>
            <a:pPr>
              <a:lnSpc>
                <a:spcPct val="120000"/>
              </a:lnSpc>
            </a:pPr>
            <a:r>
              <a:rPr lang="he-IL" sz="1700" dirty="0"/>
              <a:t>אמרו ליה לרב יהודה: איכא </a:t>
            </a:r>
            <a:r>
              <a:rPr lang="he-IL" sz="1700" dirty="0" err="1"/>
              <a:t>מותנא</a:t>
            </a:r>
            <a:r>
              <a:rPr lang="he-IL" sz="1700" dirty="0"/>
              <a:t> בחזירי. </a:t>
            </a:r>
          </a:p>
          <a:p>
            <a:pPr>
              <a:lnSpc>
                <a:spcPct val="120000"/>
              </a:lnSpc>
            </a:pPr>
            <a:r>
              <a:rPr lang="he-IL" sz="1700" dirty="0"/>
              <a:t>גזר </a:t>
            </a:r>
            <a:r>
              <a:rPr lang="he-IL" sz="1700" dirty="0" err="1"/>
              <a:t>תעניתא</a:t>
            </a:r>
            <a:r>
              <a:rPr lang="he-IL" sz="1700" dirty="0"/>
              <a:t>. </a:t>
            </a:r>
          </a:p>
          <a:p>
            <a:pPr>
              <a:lnSpc>
                <a:spcPct val="120000"/>
              </a:lnSpc>
            </a:pPr>
            <a:r>
              <a:rPr lang="he-IL" sz="1700" dirty="0" err="1"/>
              <a:t>נימא</a:t>
            </a:r>
            <a:r>
              <a:rPr lang="he-IL" sz="1700" dirty="0"/>
              <a:t> </a:t>
            </a:r>
            <a:r>
              <a:rPr lang="he-IL" sz="1700" dirty="0" err="1"/>
              <a:t>קסבר</a:t>
            </a:r>
            <a:r>
              <a:rPr lang="he-IL" sz="1700" dirty="0"/>
              <a:t> רב יהודה מכה משולחת ממין </a:t>
            </a:r>
            <a:r>
              <a:rPr lang="he-IL" sz="800" dirty="0"/>
              <a:t>(ב"ח: במין)</a:t>
            </a:r>
            <a:r>
              <a:rPr lang="he-IL" sz="1700" dirty="0"/>
              <a:t> אחד משולחת מכל </a:t>
            </a:r>
            <a:r>
              <a:rPr lang="he-IL" sz="800" dirty="0"/>
              <a:t>(ב"ח: בכל)</a:t>
            </a:r>
            <a:r>
              <a:rPr lang="he-IL" sz="1700" dirty="0"/>
              <a:t> </a:t>
            </a:r>
            <a:r>
              <a:rPr lang="he-IL" sz="1700" dirty="0" err="1"/>
              <a:t>המינין</a:t>
            </a:r>
            <a:r>
              <a:rPr lang="he-IL" sz="1700" dirty="0"/>
              <a:t>? </a:t>
            </a:r>
          </a:p>
          <a:p>
            <a:pPr>
              <a:lnSpc>
                <a:spcPct val="120000"/>
              </a:lnSpc>
            </a:pPr>
            <a:r>
              <a:rPr lang="he-IL" sz="1700" dirty="0"/>
              <a:t>לא, שאני חזירי </a:t>
            </a:r>
            <a:r>
              <a:rPr lang="he-IL" sz="1700" dirty="0" err="1"/>
              <a:t>דדמיין</a:t>
            </a:r>
            <a:r>
              <a:rPr lang="he-IL" sz="1700" dirty="0"/>
              <a:t> </a:t>
            </a:r>
            <a:r>
              <a:rPr lang="he-IL" sz="1700" dirty="0" err="1"/>
              <a:t>מעייהו</a:t>
            </a:r>
            <a:r>
              <a:rPr lang="he-IL" sz="1700" dirty="0"/>
              <a:t> לבני </a:t>
            </a:r>
            <a:r>
              <a:rPr lang="he-IL" sz="1700" dirty="0" err="1"/>
              <a:t>אינשי</a:t>
            </a:r>
            <a:r>
              <a:rPr lang="he-IL" sz="1700" dirty="0"/>
              <a:t>. </a:t>
            </a:r>
          </a:p>
          <a:p>
            <a:pPr>
              <a:lnSpc>
                <a:spcPct val="120000"/>
              </a:lnSpc>
            </a:pPr>
            <a:endParaRPr lang="he-IL" sz="1700" dirty="0"/>
          </a:p>
          <a:p>
            <a:pPr>
              <a:lnSpc>
                <a:spcPct val="120000"/>
              </a:lnSpc>
            </a:pPr>
            <a:r>
              <a:rPr lang="he-IL" sz="1700" dirty="0"/>
              <a:t>אמרו ליה לשמואל: איכא </a:t>
            </a:r>
            <a:r>
              <a:rPr lang="he-IL" sz="1700" dirty="0" err="1"/>
              <a:t>מותנא</a:t>
            </a:r>
            <a:r>
              <a:rPr lang="he-IL" sz="1700" dirty="0"/>
              <a:t> בי </a:t>
            </a:r>
            <a:r>
              <a:rPr lang="he-IL" sz="1700" dirty="0" err="1"/>
              <a:t>חוזאי</a:t>
            </a:r>
            <a:r>
              <a:rPr lang="he-IL" sz="1700" dirty="0"/>
              <a:t>. </a:t>
            </a:r>
          </a:p>
          <a:p>
            <a:pPr>
              <a:lnSpc>
                <a:spcPct val="120000"/>
              </a:lnSpc>
            </a:pPr>
            <a:r>
              <a:rPr lang="he-IL" sz="1700" dirty="0"/>
              <a:t>גזר </a:t>
            </a:r>
            <a:r>
              <a:rPr lang="he-IL" sz="1700" dirty="0" err="1"/>
              <a:t>תעניתא</a:t>
            </a:r>
            <a:r>
              <a:rPr lang="he-IL" sz="1700" dirty="0"/>
              <a:t>. </a:t>
            </a:r>
          </a:p>
          <a:p>
            <a:pPr>
              <a:lnSpc>
                <a:spcPct val="120000"/>
              </a:lnSpc>
            </a:pPr>
            <a:r>
              <a:rPr lang="he-IL" sz="1700" dirty="0" err="1"/>
              <a:t>א''ל</a:t>
            </a:r>
            <a:r>
              <a:rPr lang="he-IL" sz="1700" dirty="0"/>
              <a:t>: והא מרחק!</a:t>
            </a:r>
          </a:p>
          <a:p>
            <a:pPr>
              <a:lnSpc>
                <a:spcPct val="120000"/>
              </a:lnSpc>
            </a:pPr>
            <a:r>
              <a:rPr lang="he-IL" sz="1700" dirty="0"/>
              <a:t>אמר: </a:t>
            </a:r>
            <a:r>
              <a:rPr lang="he-IL" sz="1700" dirty="0" err="1"/>
              <a:t>ליכא</a:t>
            </a:r>
            <a:r>
              <a:rPr lang="he-IL" sz="1700" dirty="0"/>
              <a:t> </a:t>
            </a:r>
            <a:r>
              <a:rPr lang="he-IL" sz="1700" dirty="0" err="1"/>
              <a:t>מעברא</a:t>
            </a:r>
            <a:r>
              <a:rPr lang="he-IL" sz="1700" dirty="0"/>
              <a:t> הכא </a:t>
            </a:r>
            <a:r>
              <a:rPr lang="he-IL" sz="1700" dirty="0" err="1"/>
              <a:t>דפסיק</a:t>
            </a:r>
            <a:r>
              <a:rPr lang="he-IL" sz="1700" dirty="0"/>
              <a:t> ליה.</a:t>
            </a:r>
          </a:p>
          <a:p>
            <a:pPr>
              <a:lnSpc>
                <a:spcPct val="120000"/>
              </a:lnSpc>
            </a:pPr>
            <a:endParaRPr lang="he-IL" sz="1700" dirty="0"/>
          </a:p>
          <a:p>
            <a:pPr>
              <a:lnSpc>
                <a:spcPct val="120000"/>
              </a:lnSpc>
            </a:pPr>
            <a:r>
              <a:rPr lang="he-IL" sz="1700" dirty="0"/>
              <a:t>אמרו ליה לרב נחמן: איכא </a:t>
            </a:r>
            <a:r>
              <a:rPr lang="he-IL" sz="1700" dirty="0" err="1"/>
              <a:t>מותנא</a:t>
            </a:r>
            <a:r>
              <a:rPr lang="he-IL" sz="1700" dirty="0"/>
              <a:t> </a:t>
            </a:r>
            <a:r>
              <a:rPr lang="he-IL" sz="1700" dirty="0" err="1"/>
              <a:t>בארעא</a:t>
            </a:r>
            <a:r>
              <a:rPr lang="he-IL" sz="1700" dirty="0"/>
              <a:t> </a:t>
            </a:r>
            <a:r>
              <a:rPr lang="he-IL" sz="1700" dirty="0" err="1"/>
              <a:t>דישראל</a:t>
            </a:r>
            <a:r>
              <a:rPr lang="he-IL" sz="1700" dirty="0"/>
              <a:t>. </a:t>
            </a:r>
          </a:p>
          <a:p>
            <a:pPr>
              <a:lnSpc>
                <a:spcPct val="120000"/>
              </a:lnSpc>
            </a:pPr>
            <a:r>
              <a:rPr lang="he-IL" sz="1700" dirty="0"/>
              <a:t>גזר </a:t>
            </a:r>
            <a:r>
              <a:rPr lang="he-IL" sz="1700" dirty="0" err="1"/>
              <a:t>תעניתא</a:t>
            </a:r>
            <a:r>
              <a:rPr lang="he-IL" sz="1700" dirty="0"/>
              <a:t>, אמר: אם גבירה לוקה שפחה לא כל שכן? </a:t>
            </a:r>
          </a:p>
          <a:p>
            <a:pPr>
              <a:lnSpc>
                <a:spcPct val="120000"/>
              </a:lnSpc>
            </a:pPr>
            <a:endParaRPr lang="he-IL" sz="300" dirty="0"/>
          </a:p>
          <a:p>
            <a:pPr>
              <a:lnSpc>
                <a:spcPct val="120000"/>
              </a:lnSpc>
            </a:pPr>
            <a:r>
              <a:rPr lang="he-IL" sz="1700" dirty="0"/>
              <a:t>       טעמא </a:t>
            </a:r>
            <a:r>
              <a:rPr lang="he-IL" sz="1700" dirty="0" err="1"/>
              <a:t>דגבירה</a:t>
            </a:r>
            <a:r>
              <a:rPr lang="he-IL" sz="1700" dirty="0"/>
              <a:t> ושפחה הא שפחה ושפחה לא? </a:t>
            </a:r>
          </a:p>
          <a:p>
            <a:pPr>
              <a:lnSpc>
                <a:spcPct val="120000"/>
              </a:lnSpc>
            </a:pPr>
            <a:r>
              <a:rPr lang="he-IL" sz="1700" dirty="0"/>
              <a:t>       והא אמרו ליה לשמואל: איכא </a:t>
            </a:r>
            <a:r>
              <a:rPr lang="he-IL" sz="1700" dirty="0" err="1"/>
              <a:t>מותנא</a:t>
            </a:r>
            <a:r>
              <a:rPr lang="he-IL" sz="1700" dirty="0"/>
              <a:t> בי </a:t>
            </a:r>
            <a:r>
              <a:rPr lang="he-IL" sz="1700" dirty="0" err="1"/>
              <a:t>חוזאי</a:t>
            </a:r>
            <a:r>
              <a:rPr lang="he-IL" sz="1700" dirty="0"/>
              <a:t> גזר </a:t>
            </a:r>
            <a:r>
              <a:rPr lang="he-IL" sz="1700" dirty="0" err="1"/>
              <a:t>תעניתא</a:t>
            </a:r>
            <a:r>
              <a:rPr lang="he-IL" sz="1700" dirty="0"/>
              <a:t>!</a:t>
            </a:r>
          </a:p>
          <a:p>
            <a:pPr>
              <a:lnSpc>
                <a:spcPct val="120000"/>
              </a:lnSpc>
            </a:pPr>
            <a:endParaRPr lang="he-IL" sz="300" dirty="0"/>
          </a:p>
          <a:p>
            <a:pPr>
              <a:lnSpc>
                <a:spcPct val="120000"/>
              </a:lnSpc>
            </a:pPr>
            <a:r>
              <a:rPr lang="he-IL" sz="1700" dirty="0"/>
              <a:t>       שאני התם כיון </a:t>
            </a:r>
            <a:r>
              <a:rPr lang="he-IL" sz="1700" dirty="0" err="1"/>
              <a:t>דאיכא</a:t>
            </a:r>
            <a:r>
              <a:rPr lang="he-IL" sz="1700" dirty="0"/>
              <a:t> </a:t>
            </a:r>
            <a:r>
              <a:rPr lang="he-IL" sz="1700" dirty="0" err="1"/>
              <a:t>שיירתא</a:t>
            </a:r>
            <a:r>
              <a:rPr lang="he-IL" sz="1700" dirty="0"/>
              <a:t> </a:t>
            </a:r>
            <a:r>
              <a:rPr lang="he-IL" sz="1700" dirty="0" err="1"/>
              <a:t>דלווי</a:t>
            </a:r>
            <a:r>
              <a:rPr lang="he-IL" sz="1700" dirty="0"/>
              <a:t> </a:t>
            </a:r>
            <a:r>
              <a:rPr lang="he-IL" sz="1700" dirty="0" err="1"/>
              <a:t>ואתיא</a:t>
            </a:r>
            <a:r>
              <a:rPr lang="he-IL" sz="1700" dirty="0"/>
              <a:t> בהדיה.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DAACBDFC-644D-96B0-643A-DC5E32C19AD6}"/>
              </a:ext>
            </a:extLst>
          </p:cNvPr>
          <p:cNvSpPr txBox="1"/>
          <p:nvPr/>
        </p:nvSpPr>
        <p:spPr>
          <a:xfrm>
            <a:off x="-306788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כא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ב</a:t>
            </a:r>
          </a:p>
        </p:txBody>
      </p:sp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B8D76209-04B6-0F3C-9CB9-D6C728B43564}"/>
              </a:ext>
            </a:extLst>
          </p:cNvPr>
          <p:cNvSpPr txBox="1"/>
          <p:nvPr/>
        </p:nvSpPr>
        <p:spPr>
          <a:xfrm>
            <a:off x="8190152" y="81120"/>
            <a:ext cx="440930" cy="504753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●</a:t>
            </a:r>
          </a:p>
          <a:p>
            <a:endParaRPr lang="he-IL" dirty="0"/>
          </a:p>
          <a:p>
            <a:endParaRPr lang="he-IL" dirty="0"/>
          </a:p>
          <a:p>
            <a:endParaRPr lang="he-IL" sz="3000" dirty="0"/>
          </a:p>
          <a:p>
            <a:endParaRPr lang="he-IL" dirty="0"/>
          </a:p>
          <a:p>
            <a:r>
              <a:rPr lang="he-IL" dirty="0"/>
              <a:t>●</a:t>
            </a:r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sz="1200" dirty="0"/>
          </a:p>
          <a:p>
            <a:endParaRPr lang="he-IL" dirty="0"/>
          </a:p>
          <a:p>
            <a:r>
              <a:rPr lang="he-IL" dirty="0"/>
              <a:t>●</a:t>
            </a:r>
          </a:p>
          <a:p>
            <a:endParaRPr lang="he-IL" dirty="0"/>
          </a:p>
          <a:p>
            <a:endParaRPr lang="he-IL" dirty="0"/>
          </a:p>
          <a:p>
            <a:endParaRPr lang="he-IL" sz="3000" dirty="0"/>
          </a:p>
          <a:p>
            <a:endParaRPr lang="he-IL" dirty="0"/>
          </a:p>
          <a:p>
            <a:r>
              <a:rPr lang="he-IL" dirty="0"/>
              <a:t>●</a:t>
            </a:r>
          </a:p>
        </p:txBody>
      </p:sp>
    </p:spTree>
    <p:extLst>
      <p:ext uri="{BB962C8B-B14F-4D97-AF65-F5344CB8AC3E}">
        <p14:creationId xmlns:p14="http://schemas.microsoft.com/office/powerpoint/2010/main" val="36967338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040915-858C-BD65-7016-C8BF85CC86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EE85687F-40CF-8BA2-E1D0-889F0108EF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0C24749-E3F9-65D4-50A1-117285D6D452}"/>
              </a:ext>
            </a:extLst>
          </p:cNvPr>
          <p:cNvSpPr txBox="1"/>
          <p:nvPr/>
        </p:nvSpPr>
        <p:spPr>
          <a:xfrm>
            <a:off x="-108520" y="234"/>
            <a:ext cx="8604448" cy="697338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500" dirty="0"/>
              <a:t>אבא </a:t>
            </a:r>
            <a:r>
              <a:rPr lang="he-IL" sz="1500" dirty="0" err="1"/>
              <a:t>אומנא</a:t>
            </a:r>
            <a:r>
              <a:rPr lang="he-IL" sz="1500" dirty="0"/>
              <a:t> </a:t>
            </a:r>
            <a:r>
              <a:rPr lang="he-IL" sz="1500" dirty="0" err="1"/>
              <a:t>הוה</a:t>
            </a:r>
            <a:r>
              <a:rPr lang="he-IL" sz="1500" dirty="0"/>
              <a:t> אתי ליה שלמא ממתיבתא </a:t>
            </a:r>
            <a:r>
              <a:rPr lang="he-IL" sz="1500" dirty="0" err="1"/>
              <a:t>דרקיעא</a:t>
            </a:r>
            <a:r>
              <a:rPr lang="he-IL" sz="1500" dirty="0"/>
              <a:t> כל יומא, </a:t>
            </a:r>
          </a:p>
          <a:p>
            <a:pPr>
              <a:lnSpc>
                <a:spcPct val="120000"/>
              </a:lnSpc>
            </a:pPr>
            <a:r>
              <a:rPr lang="he-IL" sz="1500" dirty="0" err="1"/>
              <a:t>ולאביי</a:t>
            </a:r>
            <a:r>
              <a:rPr lang="he-IL" sz="1500" dirty="0"/>
              <a:t> כל מעלי יומא </a:t>
            </a:r>
            <a:r>
              <a:rPr lang="he-IL" sz="1500" dirty="0" err="1"/>
              <a:t>דשבתא</a:t>
            </a:r>
            <a:r>
              <a:rPr lang="he-IL" sz="1500" dirty="0"/>
              <a:t>, </a:t>
            </a:r>
          </a:p>
          <a:p>
            <a:pPr>
              <a:lnSpc>
                <a:spcPct val="120000"/>
              </a:lnSpc>
            </a:pPr>
            <a:r>
              <a:rPr lang="he-IL" sz="1500" dirty="0" err="1"/>
              <a:t>לרבא</a:t>
            </a:r>
            <a:r>
              <a:rPr lang="he-IL" sz="1500" dirty="0"/>
              <a:t> כל מעלי יומא </a:t>
            </a:r>
            <a:r>
              <a:rPr lang="he-IL" sz="1500" dirty="0" err="1"/>
              <a:t>דכיפורי</a:t>
            </a:r>
            <a:r>
              <a:rPr lang="he-IL" sz="1500" dirty="0"/>
              <a:t>. </a:t>
            </a:r>
          </a:p>
          <a:p>
            <a:pPr>
              <a:lnSpc>
                <a:spcPct val="120000"/>
              </a:lnSpc>
            </a:pPr>
            <a:endParaRPr lang="he-IL" sz="700" dirty="0"/>
          </a:p>
          <a:p>
            <a:pPr>
              <a:lnSpc>
                <a:spcPct val="120000"/>
              </a:lnSpc>
            </a:pPr>
            <a:r>
              <a:rPr lang="he-IL" sz="1500" dirty="0" err="1"/>
              <a:t>הוה</a:t>
            </a:r>
            <a:r>
              <a:rPr lang="he-IL" sz="1500" dirty="0"/>
              <a:t> </a:t>
            </a:r>
            <a:r>
              <a:rPr lang="he-IL" sz="1500" dirty="0" err="1"/>
              <a:t>קא</a:t>
            </a:r>
            <a:r>
              <a:rPr lang="he-IL" sz="1500" dirty="0"/>
              <a:t> </a:t>
            </a:r>
            <a:r>
              <a:rPr lang="he-IL" sz="1500" dirty="0" err="1"/>
              <a:t>חלשא</a:t>
            </a:r>
            <a:r>
              <a:rPr lang="he-IL" sz="1500" dirty="0"/>
              <a:t> </a:t>
            </a:r>
            <a:r>
              <a:rPr lang="he-IL" sz="1500" dirty="0" err="1"/>
              <a:t>דעתיה</a:t>
            </a:r>
            <a:r>
              <a:rPr lang="he-IL" sz="1500" dirty="0"/>
              <a:t> </a:t>
            </a:r>
            <a:r>
              <a:rPr lang="he-IL" sz="1500" dirty="0" err="1"/>
              <a:t>דאביי</a:t>
            </a:r>
            <a:r>
              <a:rPr lang="he-IL" sz="1500" dirty="0"/>
              <a:t> משום </a:t>
            </a:r>
            <a:r>
              <a:rPr lang="he-IL" sz="1500" dirty="0" err="1"/>
              <a:t>דאבא</a:t>
            </a:r>
            <a:r>
              <a:rPr lang="he-IL" sz="1500" dirty="0"/>
              <a:t> </a:t>
            </a:r>
            <a:r>
              <a:rPr lang="he-IL" sz="1500" dirty="0" err="1"/>
              <a:t>אומנא</a:t>
            </a:r>
            <a:r>
              <a:rPr lang="he-IL" sz="1500" dirty="0"/>
              <a:t>.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אמרו ליה: לא מצית </a:t>
            </a:r>
            <a:r>
              <a:rPr lang="he-IL" sz="1500" dirty="0" err="1"/>
              <a:t>למיעבד</a:t>
            </a:r>
            <a:r>
              <a:rPr lang="he-IL" sz="1500" dirty="0"/>
              <a:t> כעובדיה. </a:t>
            </a:r>
          </a:p>
          <a:p>
            <a:pPr>
              <a:lnSpc>
                <a:spcPct val="120000"/>
              </a:lnSpc>
            </a:pPr>
            <a:endParaRPr lang="he-IL" sz="700" dirty="0"/>
          </a:p>
          <a:p>
            <a:pPr>
              <a:lnSpc>
                <a:spcPct val="120000"/>
              </a:lnSpc>
            </a:pPr>
            <a:r>
              <a:rPr lang="he-IL" sz="1500" dirty="0"/>
              <a:t>ומאי הוו עובדיה </a:t>
            </a:r>
            <a:r>
              <a:rPr lang="he-IL" sz="1500" dirty="0" err="1"/>
              <a:t>דאבא</a:t>
            </a:r>
            <a:r>
              <a:rPr lang="he-IL" sz="1500" dirty="0"/>
              <a:t> </a:t>
            </a:r>
            <a:r>
              <a:rPr lang="he-IL" sz="1500" dirty="0" err="1"/>
              <a:t>אומנא</a:t>
            </a:r>
            <a:r>
              <a:rPr lang="he-IL" sz="1500" dirty="0"/>
              <a:t>? </a:t>
            </a:r>
          </a:p>
          <a:p>
            <a:pPr>
              <a:lnSpc>
                <a:spcPct val="120000"/>
              </a:lnSpc>
            </a:pPr>
            <a:r>
              <a:rPr lang="he-IL" sz="1500" dirty="0" err="1"/>
              <a:t>דכי</a:t>
            </a:r>
            <a:r>
              <a:rPr lang="he-IL" sz="1500" dirty="0"/>
              <a:t> </a:t>
            </a:r>
            <a:r>
              <a:rPr lang="he-IL" sz="1500" dirty="0" err="1"/>
              <a:t>הוה</a:t>
            </a:r>
            <a:r>
              <a:rPr lang="he-IL" sz="1500" dirty="0"/>
              <a:t> עביד מילתא </a:t>
            </a:r>
            <a:r>
              <a:rPr lang="he-IL" sz="1500" dirty="0" err="1"/>
              <a:t>הוה</a:t>
            </a:r>
            <a:r>
              <a:rPr lang="he-IL" sz="1500" dirty="0"/>
              <a:t> מחית גברי לחוד ונשי לחוד, </a:t>
            </a:r>
          </a:p>
          <a:p>
            <a:pPr>
              <a:lnSpc>
                <a:spcPct val="120000"/>
              </a:lnSpc>
            </a:pPr>
            <a:r>
              <a:rPr lang="he-IL" sz="1500" dirty="0" err="1"/>
              <a:t>ואית</a:t>
            </a:r>
            <a:r>
              <a:rPr lang="he-IL" sz="1500" dirty="0"/>
              <a:t> ליה </a:t>
            </a:r>
            <a:r>
              <a:rPr lang="he-IL" sz="1500" dirty="0" err="1"/>
              <a:t>לבושא</a:t>
            </a:r>
            <a:r>
              <a:rPr lang="he-IL" sz="1500" dirty="0"/>
              <a:t> דאית ביה </a:t>
            </a:r>
            <a:r>
              <a:rPr lang="he-IL" sz="1500" dirty="0" err="1"/>
              <a:t>קרנא</a:t>
            </a:r>
            <a:r>
              <a:rPr lang="he-IL" sz="1500" dirty="0"/>
              <a:t> </a:t>
            </a:r>
            <a:r>
              <a:rPr lang="he-IL" sz="1500" dirty="0" err="1"/>
              <a:t>דהוות</a:t>
            </a:r>
            <a:r>
              <a:rPr lang="he-IL" sz="1500" dirty="0"/>
              <a:t> </a:t>
            </a:r>
            <a:r>
              <a:rPr lang="he-IL" sz="1500" dirty="0" err="1"/>
              <a:t>בזיעא</a:t>
            </a:r>
            <a:r>
              <a:rPr lang="he-IL" sz="1500" dirty="0"/>
              <a:t> כי </a:t>
            </a:r>
            <a:r>
              <a:rPr lang="he-IL" sz="1500" dirty="0" err="1"/>
              <a:t>כוסילתא</a:t>
            </a:r>
            <a:r>
              <a:rPr lang="he-IL" sz="1500" dirty="0"/>
              <a:t>,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כי </a:t>
            </a:r>
            <a:r>
              <a:rPr lang="he-IL" sz="1500" dirty="0" err="1"/>
              <a:t>הוות</a:t>
            </a:r>
            <a:r>
              <a:rPr lang="he-IL" sz="1500" dirty="0"/>
              <a:t> </a:t>
            </a:r>
            <a:r>
              <a:rPr lang="he-IL" sz="1500" dirty="0" err="1"/>
              <a:t>אתיא</a:t>
            </a:r>
            <a:r>
              <a:rPr lang="he-IL" sz="1500" dirty="0"/>
              <a:t> ליה </a:t>
            </a:r>
            <a:r>
              <a:rPr lang="he-IL" sz="1500" dirty="0" err="1"/>
              <a:t>איתתא</a:t>
            </a:r>
            <a:r>
              <a:rPr lang="he-IL" sz="1500" dirty="0"/>
              <a:t> </a:t>
            </a:r>
            <a:r>
              <a:rPr lang="he-IL" sz="1500" dirty="0" err="1"/>
              <a:t>הוה</a:t>
            </a:r>
            <a:r>
              <a:rPr lang="he-IL" sz="1500" dirty="0"/>
              <a:t> מלביש לה כי היכי דלא </a:t>
            </a:r>
            <a:r>
              <a:rPr lang="he-IL" sz="1500" dirty="0" err="1"/>
              <a:t>ניסתכל</a:t>
            </a:r>
            <a:r>
              <a:rPr lang="he-IL" sz="1500" dirty="0"/>
              <a:t> בה. </a:t>
            </a:r>
          </a:p>
          <a:p>
            <a:pPr>
              <a:lnSpc>
                <a:spcPct val="120000"/>
              </a:lnSpc>
            </a:pPr>
            <a:r>
              <a:rPr lang="he-IL" sz="1500" dirty="0" err="1"/>
              <a:t>ואית</a:t>
            </a:r>
            <a:r>
              <a:rPr lang="he-IL" sz="1500" dirty="0"/>
              <a:t> ליה </a:t>
            </a:r>
            <a:r>
              <a:rPr lang="he-IL" sz="1500" dirty="0" err="1"/>
              <a:t>דוכתא</a:t>
            </a:r>
            <a:r>
              <a:rPr lang="he-IL" sz="1500" dirty="0"/>
              <a:t> </a:t>
            </a:r>
            <a:r>
              <a:rPr lang="he-IL" sz="1500" dirty="0" err="1"/>
              <a:t>דצניעא</a:t>
            </a:r>
            <a:r>
              <a:rPr lang="he-IL" sz="1500" dirty="0"/>
              <a:t> </a:t>
            </a:r>
            <a:r>
              <a:rPr lang="he-IL" sz="1500" dirty="0" err="1"/>
              <a:t>דשדי</a:t>
            </a:r>
            <a:r>
              <a:rPr lang="he-IL" sz="1500" dirty="0"/>
              <a:t> ביה </a:t>
            </a:r>
            <a:r>
              <a:rPr lang="he-IL" sz="1500" dirty="0" err="1"/>
              <a:t>פשיטי</a:t>
            </a:r>
            <a:r>
              <a:rPr lang="he-IL" sz="1500" dirty="0"/>
              <a:t> </a:t>
            </a:r>
            <a:r>
              <a:rPr lang="he-IL" sz="1500" dirty="0" err="1"/>
              <a:t>דשקיל</a:t>
            </a:r>
            <a:r>
              <a:rPr lang="he-IL" sz="1500" dirty="0"/>
              <a:t>, דאית ליה שדי ביה דלית ליה לא </a:t>
            </a:r>
            <a:r>
              <a:rPr lang="he-IL" sz="1500" dirty="0" err="1"/>
              <a:t>מיכסיף</a:t>
            </a:r>
            <a:r>
              <a:rPr lang="he-IL" sz="1500" dirty="0"/>
              <a:t>.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כי </a:t>
            </a:r>
            <a:r>
              <a:rPr lang="he-IL" sz="1500" dirty="0" err="1"/>
              <a:t>הוה</a:t>
            </a:r>
            <a:r>
              <a:rPr lang="he-IL" sz="1500" dirty="0"/>
              <a:t> </a:t>
            </a:r>
            <a:r>
              <a:rPr lang="he-IL" sz="1500" dirty="0" err="1"/>
              <a:t>אתרמי</a:t>
            </a:r>
            <a:r>
              <a:rPr lang="he-IL" sz="1500" dirty="0"/>
              <a:t> ליה צורבא </a:t>
            </a:r>
            <a:r>
              <a:rPr lang="he-IL" sz="1500" dirty="0" err="1"/>
              <a:t>מרבנן</a:t>
            </a:r>
            <a:r>
              <a:rPr lang="he-IL" sz="1500" dirty="0"/>
              <a:t>, אגרא מיניה לא שקיל ובתר </a:t>
            </a:r>
            <a:r>
              <a:rPr lang="he-IL" sz="1500" dirty="0" err="1"/>
              <a:t>דקאי</a:t>
            </a:r>
            <a:r>
              <a:rPr lang="he-IL" sz="1500" dirty="0"/>
              <a:t> </a:t>
            </a:r>
            <a:r>
              <a:rPr lang="he-IL" sz="1500" dirty="0" err="1"/>
              <a:t>יהיב</a:t>
            </a:r>
            <a:r>
              <a:rPr lang="he-IL" sz="1500" dirty="0"/>
              <a:t> ליה </a:t>
            </a:r>
            <a:r>
              <a:rPr lang="he-IL" sz="1500" dirty="0" err="1"/>
              <a:t>פשיטי</a:t>
            </a:r>
            <a:r>
              <a:rPr lang="he-IL" sz="1500" dirty="0"/>
              <a:t> ואמר ליה </a:t>
            </a:r>
            <a:r>
              <a:rPr lang="he-IL" sz="1500" dirty="0" err="1"/>
              <a:t>זיל</a:t>
            </a:r>
            <a:r>
              <a:rPr lang="he-IL" sz="1500" dirty="0"/>
              <a:t> בריא נפשך. </a:t>
            </a:r>
          </a:p>
          <a:p>
            <a:pPr>
              <a:lnSpc>
                <a:spcPct val="120000"/>
              </a:lnSpc>
            </a:pPr>
            <a:endParaRPr lang="he-IL" sz="700" dirty="0"/>
          </a:p>
          <a:p>
            <a:pPr>
              <a:lnSpc>
                <a:spcPct val="120000"/>
              </a:lnSpc>
            </a:pPr>
            <a:r>
              <a:rPr lang="he-IL" sz="1500" dirty="0"/>
              <a:t>יומא חד שדר </a:t>
            </a:r>
            <a:r>
              <a:rPr lang="he-IL" sz="1500" dirty="0" err="1"/>
              <a:t>אביי</a:t>
            </a:r>
            <a:r>
              <a:rPr lang="he-IL" sz="1500" dirty="0"/>
              <a:t> </a:t>
            </a:r>
            <a:r>
              <a:rPr lang="he-IL" sz="1500" dirty="0" err="1"/>
              <a:t>זוגא</a:t>
            </a:r>
            <a:r>
              <a:rPr lang="he-IL" sz="1500" dirty="0"/>
              <a:t> דרבנן </a:t>
            </a:r>
            <a:r>
              <a:rPr lang="he-IL" sz="1500" dirty="0" err="1"/>
              <a:t>למיבדקיה</a:t>
            </a:r>
            <a:r>
              <a:rPr lang="he-IL" sz="1500" dirty="0"/>
              <a:t>, </a:t>
            </a:r>
          </a:p>
          <a:p>
            <a:pPr>
              <a:lnSpc>
                <a:spcPct val="120000"/>
              </a:lnSpc>
            </a:pPr>
            <a:r>
              <a:rPr lang="he-IL" sz="1500" dirty="0" err="1"/>
              <a:t>אותבינהו</a:t>
            </a:r>
            <a:r>
              <a:rPr lang="he-IL" sz="1500" dirty="0"/>
              <a:t> </a:t>
            </a:r>
            <a:r>
              <a:rPr lang="he-IL" sz="1500" dirty="0" err="1"/>
              <a:t>ואכלינהו</a:t>
            </a:r>
            <a:r>
              <a:rPr lang="he-IL" sz="1500" dirty="0"/>
              <a:t> </a:t>
            </a:r>
            <a:r>
              <a:rPr lang="he-IL" sz="1500" dirty="0" err="1"/>
              <a:t>ואשקינהו</a:t>
            </a:r>
            <a:r>
              <a:rPr lang="he-IL" sz="1500" dirty="0"/>
              <a:t> ומך להו </a:t>
            </a:r>
            <a:r>
              <a:rPr lang="he-IL" sz="1500" dirty="0" err="1"/>
              <a:t>ביסתרקי</a:t>
            </a:r>
            <a:r>
              <a:rPr lang="he-IL" sz="1500" dirty="0"/>
              <a:t> </a:t>
            </a:r>
            <a:r>
              <a:rPr lang="he-IL" sz="1500" dirty="0" err="1"/>
              <a:t>בליליא</a:t>
            </a:r>
            <a:r>
              <a:rPr lang="he-IL" sz="1500" dirty="0"/>
              <a:t>,</a:t>
            </a:r>
          </a:p>
          <a:p>
            <a:pPr>
              <a:lnSpc>
                <a:spcPct val="120000"/>
              </a:lnSpc>
            </a:pPr>
            <a:r>
              <a:rPr lang="he-IL" sz="1500" dirty="0" err="1"/>
              <a:t>לצפרא</a:t>
            </a:r>
            <a:r>
              <a:rPr lang="he-IL" sz="1500" dirty="0"/>
              <a:t> </a:t>
            </a:r>
            <a:r>
              <a:rPr lang="he-IL" sz="1500" dirty="0" err="1"/>
              <a:t>כרכינהו</a:t>
            </a:r>
            <a:r>
              <a:rPr lang="he-IL" sz="1500" dirty="0"/>
              <a:t> </a:t>
            </a:r>
            <a:r>
              <a:rPr lang="he-IL" sz="1500" dirty="0" err="1"/>
              <a:t>ושקלינהו</a:t>
            </a:r>
            <a:r>
              <a:rPr lang="he-IL" sz="1500" dirty="0"/>
              <a:t> וקמו ונפקו להו </a:t>
            </a:r>
            <a:r>
              <a:rPr lang="he-IL" sz="1500" dirty="0" err="1"/>
              <a:t>לשוקא</a:t>
            </a:r>
            <a:r>
              <a:rPr lang="he-IL" sz="1500" dirty="0"/>
              <a:t> </a:t>
            </a:r>
            <a:r>
              <a:rPr lang="he-IL" sz="1500" dirty="0" err="1"/>
              <a:t>ואשכחינהו</a:t>
            </a:r>
            <a:r>
              <a:rPr lang="he-IL" sz="1500" dirty="0"/>
              <a:t>.</a:t>
            </a:r>
          </a:p>
          <a:p>
            <a:pPr>
              <a:lnSpc>
                <a:spcPct val="120000"/>
              </a:lnSpc>
            </a:pPr>
            <a:r>
              <a:rPr lang="he-IL" sz="1500" dirty="0" err="1"/>
              <a:t>א''ל</a:t>
            </a:r>
            <a:r>
              <a:rPr lang="he-IL" sz="1500" dirty="0"/>
              <a:t>: </a:t>
            </a:r>
            <a:r>
              <a:rPr lang="he-IL" sz="1500" dirty="0" err="1"/>
              <a:t>לשיימיה</a:t>
            </a:r>
            <a:r>
              <a:rPr lang="he-IL" sz="1500" dirty="0"/>
              <a:t> מר היכי שוו.</a:t>
            </a:r>
          </a:p>
          <a:p>
            <a:pPr>
              <a:lnSpc>
                <a:spcPct val="120000"/>
              </a:lnSpc>
            </a:pPr>
            <a:r>
              <a:rPr lang="he-IL" sz="1500" dirty="0" err="1"/>
              <a:t>א''ל</a:t>
            </a:r>
            <a:r>
              <a:rPr lang="he-IL" sz="1500" dirty="0"/>
              <a:t>: הכי והכי. </a:t>
            </a:r>
          </a:p>
          <a:p>
            <a:pPr>
              <a:lnSpc>
                <a:spcPct val="120000"/>
              </a:lnSpc>
            </a:pPr>
            <a:r>
              <a:rPr lang="he-IL" sz="1500" dirty="0" err="1"/>
              <a:t>א''ל</a:t>
            </a:r>
            <a:r>
              <a:rPr lang="he-IL" sz="1500" dirty="0"/>
              <a:t>: </a:t>
            </a:r>
            <a:r>
              <a:rPr lang="he-IL" sz="1500" dirty="0" err="1"/>
              <a:t>ודלמא</a:t>
            </a:r>
            <a:r>
              <a:rPr lang="he-IL" sz="1500" dirty="0"/>
              <a:t> שוו טפי? </a:t>
            </a:r>
          </a:p>
          <a:p>
            <a:pPr>
              <a:lnSpc>
                <a:spcPct val="120000"/>
              </a:lnSpc>
            </a:pPr>
            <a:r>
              <a:rPr lang="he-IL" sz="1500" dirty="0" err="1"/>
              <a:t>א''ל</a:t>
            </a:r>
            <a:r>
              <a:rPr lang="he-IL" sz="1500" dirty="0"/>
              <a:t>: בהכי </a:t>
            </a:r>
            <a:r>
              <a:rPr lang="he-IL" sz="1500" dirty="0" err="1"/>
              <a:t>שקלינהו</a:t>
            </a:r>
            <a:r>
              <a:rPr lang="he-IL" sz="1500" dirty="0"/>
              <a:t>.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אמרו ליה: דידך </a:t>
            </a:r>
            <a:r>
              <a:rPr lang="he-IL" sz="1500" dirty="0" err="1"/>
              <a:t>ניהו</a:t>
            </a:r>
            <a:r>
              <a:rPr lang="he-IL" sz="1500" dirty="0"/>
              <a:t> </a:t>
            </a:r>
            <a:r>
              <a:rPr lang="he-IL" sz="1500" dirty="0" err="1"/>
              <a:t>ושקלינהו</a:t>
            </a:r>
            <a:r>
              <a:rPr lang="he-IL" sz="1500" dirty="0"/>
              <a:t> מינך.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אמרו ליה: במטותא מינך, במאי </a:t>
            </a:r>
            <a:r>
              <a:rPr lang="he-IL" sz="1500" dirty="0" err="1"/>
              <a:t>חשדתינן</a:t>
            </a:r>
            <a:r>
              <a:rPr lang="he-IL" sz="1500" dirty="0"/>
              <a:t>? </a:t>
            </a:r>
          </a:p>
          <a:p>
            <a:pPr>
              <a:lnSpc>
                <a:spcPct val="120000"/>
              </a:lnSpc>
            </a:pPr>
            <a:r>
              <a:rPr lang="he-IL" sz="1500" dirty="0" err="1"/>
              <a:t>א''ל</a:t>
            </a:r>
            <a:r>
              <a:rPr lang="he-IL" sz="1500" dirty="0"/>
              <a:t>: </a:t>
            </a:r>
            <a:r>
              <a:rPr lang="he-IL" sz="1500" dirty="0" err="1"/>
              <a:t>אמינא</a:t>
            </a:r>
            <a:r>
              <a:rPr lang="he-IL" sz="1500" dirty="0"/>
              <a:t> פדיון שבויים איקלע להו </a:t>
            </a:r>
            <a:r>
              <a:rPr lang="he-IL" sz="1500" dirty="0" err="1"/>
              <a:t>לרבנן</a:t>
            </a:r>
            <a:r>
              <a:rPr lang="he-IL" sz="1500" dirty="0"/>
              <a:t> </a:t>
            </a:r>
            <a:r>
              <a:rPr lang="he-IL" sz="1500" dirty="0" err="1"/>
              <a:t>ואכסיפו</a:t>
            </a:r>
            <a:r>
              <a:rPr lang="he-IL" sz="1500" dirty="0"/>
              <a:t> </a:t>
            </a:r>
            <a:r>
              <a:rPr lang="he-IL" sz="1500" dirty="0" err="1"/>
              <a:t>למימר</a:t>
            </a:r>
            <a:r>
              <a:rPr lang="he-IL" sz="1500" dirty="0"/>
              <a:t> לי.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אמרו ליה: השתא </a:t>
            </a:r>
            <a:r>
              <a:rPr lang="he-IL" sz="1500" dirty="0" err="1"/>
              <a:t>נשקלינהו</a:t>
            </a:r>
            <a:r>
              <a:rPr lang="he-IL" sz="1500" dirty="0"/>
              <a:t> מר.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אמר להו: </a:t>
            </a:r>
            <a:r>
              <a:rPr lang="he-IL" sz="1500" dirty="0" err="1"/>
              <a:t>מההוא</a:t>
            </a:r>
            <a:r>
              <a:rPr lang="he-IL" sz="1500" dirty="0"/>
              <a:t> </a:t>
            </a:r>
            <a:r>
              <a:rPr lang="he-IL" sz="1500" dirty="0" err="1"/>
              <a:t>שעתא</a:t>
            </a:r>
            <a:r>
              <a:rPr lang="he-IL" sz="1500" dirty="0"/>
              <a:t> </a:t>
            </a:r>
            <a:r>
              <a:rPr lang="he-IL" sz="1500" dirty="0" err="1"/>
              <a:t>אסחתינהו</a:t>
            </a:r>
            <a:r>
              <a:rPr lang="he-IL" sz="1500" dirty="0"/>
              <a:t> </a:t>
            </a:r>
            <a:r>
              <a:rPr lang="he-IL" sz="1500" dirty="0" err="1"/>
              <a:t>מדעתאי</a:t>
            </a:r>
            <a:r>
              <a:rPr lang="he-IL" sz="1500" dirty="0"/>
              <a:t> לצדקה.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F1ABE72E-45D4-2D7D-10DB-F93B52395961}"/>
              </a:ext>
            </a:extLst>
          </p:cNvPr>
          <p:cNvSpPr txBox="1"/>
          <p:nvPr/>
        </p:nvSpPr>
        <p:spPr>
          <a:xfrm>
            <a:off x="-306788" y="35330"/>
            <a:ext cx="329461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כא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ב - 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כב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א</a:t>
            </a: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7685D4ED-603A-5FFE-133D-A0E66256F57A}"/>
              </a:ext>
            </a:extLst>
          </p:cNvPr>
          <p:cNvSpPr txBox="1"/>
          <p:nvPr/>
        </p:nvSpPr>
        <p:spPr>
          <a:xfrm>
            <a:off x="8479231" y="4041560"/>
            <a:ext cx="379705" cy="21544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800" dirty="0"/>
              <a:t>ע"א</a:t>
            </a:r>
          </a:p>
        </p:txBody>
      </p:sp>
      <p:sp>
        <p:nvSpPr>
          <p:cNvPr id="3" name="חץ: שמאלה 2">
            <a:extLst>
              <a:ext uri="{FF2B5EF4-FFF2-40B4-BE49-F238E27FC236}">
                <a16:creationId xmlns:a16="http://schemas.microsoft.com/office/drawing/2014/main" id="{00A8417F-8E36-8D87-FA7A-6DA9191ACD23}"/>
              </a:ext>
            </a:extLst>
          </p:cNvPr>
          <p:cNvSpPr/>
          <p:nvPr/>
        </p:nvSpPr>
        <p:spPr>
          <a:xfrm>
            <a:off x="611560" y="6365116"/>
            <a:ext cx="792088" cy="331862"/>
          </a:xfrm>
          <a:prstGeom prst="leftArrow">
            <a:avLst/>
          </a:prstGeom>
          <a:solidFill>
            <a:schemeClr val="accent1">
              <a:alpha val="7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22F233E5-AF80-8410-162F-A0C6106114CD}"/>
              </a:ext>
            </a:extLst>
          </p:cNvPr>
          <p:cNvSpPr txBox="1"/>
          <p:nvPr/>
        </p:nvSpPr>
        <p:spPr>
          <a:xfrm>
            <a:off x="8363821" y="1908938"/>
            <a:ext cx="379705" cy="175432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◦</a:t>
            </a:r>
          </a:p>
          <a:p>
            <a:r>
              <a:rPr lang="he-IL" dirty="0"/>
              <a:t>◦</a:t>
            </a:r>
          </a:p>
          <a:p>
            <a:endParaRPr lang="he-IL" dirty="0"/>
          </a:p>
          <a:p>
            <a:r>
              <a:rPr lang="he-IL" dirty="0"/>
              <a:t>◦</a:t>
            </a:r>
          </a:p>
          <a:p>
            <a:r>
              <a:rPr lang="he-IL" dirty="0"/>
              <a:t>◦</a:t>
            </a:r>
            <a:endParaRPr lang="he-IL" sz="2700" dirty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970942539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38451</TotalTime>
  <Words>1696</Words>
  <Application>Microsoft Office PowerPoint</Application>
  <PresentationFormat>‫הצגה על המסך (4:3)</PresentationFormat>
  <Paragraphs>267</Paragraphs>
  <Slides>11</Slides>
  <Notes>9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2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11</vt:i4>
      </vt:variant>
    </vt:vector>
  </HeadingPairs>
  <TitlesOfParts>
    <vt:vector size="14" baseType="lpstr">
      <vt:lpstr>Arial</vt:lpstr>
      <vt:lpstr>Calibri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הראל</dc:creator>
  <cp:lastModifiedBy>נועם שפירא</cp:lastModifiedBy>
  <cp:revision>2729</cp:revision>
  <dcterms:created xsi:type="dcterms:W3CDTF">2015-01-28T10:22:53Z</dcterms:created>
  <dcterms:modified xsi:type="dcterms:W3CDTF">2025-09-04T14:17:39Z</dcterms:modified>
</cp:coreProperties>
</file>