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619" r:id="rId2"/>
    <p:sldId id="600" r:id="rId3"/>
    <p:sldId id="611" r:id="rId4"/>
    <p:sldId id="612" r:id="rId5"/>
    <p:sldId id="613" r:id="rId6"/>
    <p:sldId id="614" r:id="rId7"/>
    <p:sldId id="615" r:id="rId8"/>
    <p:sldId id="616" r:id="rId9"/>
    <p:sldId id="617" r:id="rId10"/>
    <p:sldId id="618" r:id="rId11"/>
    <p:sldId id="429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4588F-2215-1601-00BF-A349160C1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2F0009B-616A-AA3E-EF1F-99FFE7736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16BBD5C-980A-6E68-B363-E0087469F6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FAC9EFF-9669-5507-0C9B-E1BE29336A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610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390E3-5B3C-ED19-671B-F04248EC6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2696A6CF-3523-0CB9-9A6D-8F2156CA60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1A5ABD3-BEB7-023C-CCB6-BE512910D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63E1D74-463C-9BEB-F5AC-D54CA09AAA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7307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001A9-9287-6BCF-0B88-348D9188B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D9AA240-DFDE-993E-CCEC-3491A877FE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92B83E7-1D64-7D85-7B2E-41C5606DD6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5FBE2C2-C697-3B3C-FDC5-E663C3733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1003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BC029-B17F-3F26-463B-4E049C945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2680CC8B-6B3E-22BE-0B92-ADB192933A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3AD2231-2BD3-531D-F5BC-8DDADFFABF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0C69D31-BB4D-FB6A-3D03-BAC4DA734C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3685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D03B7-5122-8054-C5D1-54D765F17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EAACCC3-5657-0C33-5EB9-4E9F69647F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7AA65901-0B39-F19C-794A-7B04E5D082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ACBA2E7-683B-CA97-BA62-F4B9463623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3402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9E477-EAAA-F06C-2F43-A740651CB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C0EB1AD-24EA-CB25-03B0-381BF519C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865370-1221-6CC9-2A0E-9271E387D2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E336A82-2419-595D-3D8B-A43BC02B5C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7828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894F9-D985-39BF-BF04-F5D2E4E6C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ABB8F88-7CBE-EB65-4C62-9CFF0C30E6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06A2FC3-0AAF-D9D8-8B9C-6E576663DA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2E862F3-A979-92F3-FE9D-7BB9EE03DA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4427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43C4A-8176-C801-D8B9-1F620EA46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01403BE-2893-0945-8996-80269BAFBD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96412C5C-2392-3B51-B412-D8C93C15BA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573D9C2-88CE-791A-8F0E-6A1C6F22AE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2395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6151D-8770-9928-2710-80897358F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7D1F80BD-E4BF-B086-36E5-6D805267B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A609010-2258-153F-1811-54AF2398B5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B37802C-9632-939E-CE18-84AE6F72D3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3893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כ"ב/אלול/תשפ"ה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9866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כב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כב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שניה רחבה)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כב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(2 שורות מלמטה)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695498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4D304-4F57-C55E-F9CA-EA763924A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2A517EA-7DCD-1204-3651-8CAA2367A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1C66FA-03DC-9F06-EA81-4B5C7C87FE0D}"/>
              </a:ext>
            </a:extLst>
          </p:cNvPr>
          <p:cNvSpPr txBox="1"/>
          <p:nvPr/>
        </p:nvSpPr>
        <p:spPr>
          <a:xfrm>
            <a:off x="323528" y="980728"/>
            <a:ext cx="8317416" cy="59207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על כל צרה שלא </a:t>
            </a:r>
            <a:r>
              <a:rPr lang="he-IL" sz="1500" dirty="0" err="1"/>
              <a:t>תבא</a:t>
            </a:r>
            <a:r>
              <a:rPr lang="he-IL" sz="1500" dirty="0"/>
              <a:t> על הצבור </a:t>
            </a:r>
            <a:r>
              <a:rPr lang="he-IL" sz="1500" dirty="0" err="1"/>
              <a:t>כו</a:t>
            </a:r>
            <a:r>
              <a:rPr lang="he-IL" sz="1500" dirty="0"/>
              <a:t>':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ת''ר</a:t>
            </a:r>
            <a:r>
              <a:rPr lang="he-IL" sz="15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על כל צרה שלא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תבא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על הצבור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עליה חוץ מרוב גשמים. 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מ''ט</a:t>
            </a:r>
            <a:r>
              <a:rPr lang="he-IL" sz="15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 ר' יוחנן: לפי שאין </a:t>
            </a:r>
            <a:r>
              <a:rPr lang="he-IL" sz="1500" dirty="0" err="1"/>
              <a:t>מתפללין</a:t>
            </a:r>
            <a:r>
              <a:rPr lang="he-IL" sz="1500" dirty="0"/>
              <a:t> על רוב הטובה.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ואמר רבי יוחנן: מניין שאין </a:t>
            </a:r>
            <a:r>
              <a:rPr lang="he-IL" sz="1500" dirty="0" err="1"/>
              <a:t>מתפללין</a:t>
            </a:r>
            <a:r>
              <a:rPr lang="he-IL" sz="1500" dirty="0"/>
              <a:t> על רוב הטובה?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               שנאמר: "</a:t>
            </a:r>
            <a:r>
              <a:rPr lang="he-IL" sz="1500" dirty="0">
                <a:solidFill>
                  <a:srgbClr val="002060"/>
                </a:solidFill>
              </a:rPr>
              <a:t>הָבִיאוּ אֶת כָּל הַמַּעֲשֵׂר אֶל בֵּית הָאוֹצָר</a:t>
            </a:r>
            <a:r>
              <a:rPr lang="he-IL" sz="1500" dirty="0"/>
              <a:t>" וגו',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               מאי "</a:t>
            </a:r>
            <a:r>
              <a:rPr lang="he-IL" sz="1500" dirty="0">
                <a:solidFill>
                  <a:srgbClr val="002060"/>
                </a:solidFill>
              </a:rPr>
              <a:t>עַד בְּלִי דָי</a:t>
            </a:r>
            <a:r>
              <a:rPr lang="he-IL" sz="1500" dirty="0"/>
              <a:t>"? - אמר רמי בר רב (יוד): עד שיבלו שפתותיכם מלומר די.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רמי בר רב יוד: ובגולה </a:t>
            </a:r>
            <a:r>
              <a:rPr lang="he-IL" sz="1500" dirty="0" err="1"/>
              <a:t>מתריעין</a:t>
            </a:r>
            <a:r>
              <a:rPr lang="he-IL" sz="1500" dirty="0"/>
              <a:t> עליה. </a:t>
            </a: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500" dirty="0"/>
              <a:t>תניא נמי הכי: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שנה שגשמיה מרובין אנשי משמר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שולחין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לאנשי מעמד 'תנו עיניכם באחיכם שבגולה שלא יהא בתיהם קבריהם'.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שאלו את ר' אליעזר: עד היכן גשמים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יורדין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ויתפללו שלא ירדו?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אמר להם: כדי שיעמוד אדם בקרן אפל וישכשך רגליו במים.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00" dirty="0"/>
              <a:t>והתניא: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ידיו</a:t>
            </a:r>
            <a:r>
              <a:rPr lang="he-IL" sz="1500" dirty="0"/>
              <a:t>!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500" dirty="0"/>
              <a:t>רגליו כידיו </a:t>
            </a:r>
            <a:r>
              <a:rPr lang="he-IL" sz="1500" dirty="0" err="1"/>
              <a:t>קאמינא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רבה בר </a:t>
            </a:r>
            <a:r>
              <a:rPr lang="he-IL" sz="1500" dirty="0" err="1"/>
              <a:t>בר</a:t>
            </a:r>
            <a:r>
              <a:rPr lang="he-IL" sz="1500" dirty="0"/>
              <a:t> חנה: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לדידי </a:t>
            </a:r>
            <a:r>
              <a:rPr lang="he-IL" sz="1500" dirty="0" err="1"/>
              <a:t>חזיא</a:t>
            </a:r>
            <a:r>
              <a:rPr lang="he-IL" sz="1500" dirty="0"/>
              <a:t> לי קרן אפל </a:t>
            </a:r>
            <a:r>
              <a:rPr lang="he-IL" sz="1500" dirty="0" err="1"/>
              <a:t>דקם</a:t>
            </a:r>
            <a:r>
              <a:rPr lang="he-IL" sz="1500" dirty="0"/>
              <a:t> ההוא </a:t>
            </a:r>
            <a:r>
              <a:rPr lang="he-IL" sz="1500" dirty="0" err="1"/>
              <a:t>טייעא</a:t>
            </a:r>
            <a:r>
              <a:rPr lang="he-IL" sz="1500" dirty="0"/>
              <a:t> כי רכיב גמלא </a:t>
            </a:r>
            <a:r>
              <a:rPr lang="he-IL" sz="1500" dirty="0" err="1"/>
              <a:t>ונקיט</a:t>
            </a:r>
            <a:r>
              <a:rPr lang="he-IL" sz="1500" dirty="0"/>
              <a:t> </a:t>
            </a:r>
            <a:r>
              <a:rPr lang="he-IL" sz="1500" dirty="0" err="1"/>
              <a:t>רומחא</a:t>
            </a:r>
            <a:r>
              <a:rPr lang="he-IL" sz="1500" dirty="0"/>
              <a:t> בידיה מתחזי </a:t>
            </a:r>
            <a:r>
              <a:rPr lang="he-IL" sz="1500" dirty="0" err="1"/>
              <a:t>איניבא</a:t>
            </a:r>
            <a:r>
              <a:rPr lang="he-IL" sz="1500" dirty="0"/>
              <a:t>.</a:t>
            </a:r>
            <a:endParaRPr lang="he-IL" sz="15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DBA307D-6058-B013-2D64-329942B5DA03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28ADC1BA-79DE-E497-D4A9-9825723C6C3E}"/>
              </a:ext>
            </a:extLst>
          </p:cNvPr>
          <p:cNvSpPr/>
          <p:nvPr/>
        </p:nvSpPr>
        <p:spPr>
          <a:xfrm>
            <a:off x="3672392" y="134388"/>
            <a:ext cx="5040560" cy="774332"/>
          </a:xfrm>
          <a:prstGeom prst="wedgeRoundRectCallout">
            <a:avLst>
              <a:gd name="adj1" fmla="val 53358"/>
              <a:gd name="adj2" fmla="val -4585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יט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על כל צרה שלא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תבא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על הצבור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עליהן חוץ מרוב גשמים. </a:t>
            </a:r>
          </a:p>
        </p:txBody>
      </p:sp>
    </p:spTree>
    <p:extLst>
      <p:ext uri="{BB962C8B-B14F-4D97-AF65-F5344CB8AC3E}">
        <p14:creationId xmlns:p14="http://schemas.microsoft.com/office/powerpoint/2010/main" val="1708113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כא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ראשונה)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כב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(2 שורות מלמטה)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כג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49032-77EF-3F57-021F-1A15D6562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A77DD6-A87D-857C-4FDA-3B9B17FAB3BE}"/>
              </a:ext>
            </a:extLst>
          </p:cNvPr>
          <p:cNvSpPr txBox="1"/>
          <p:nvPr/>
        </p:nvSpPr>
        <p:spPr>
          <a:xfrm>
            <a:off x="-153890" y="109698"/>
            <a:ext cx="9208142" cy="66040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ר' </a:t>
            </a:r>
            <a:r>
              <a:rPr lang="he-IL" sz="1500" dirty="0" err="1"/>
              <a:t>ברוקא</a:t>
            </a:r>
            <a:r>
              <a:rPr lang="he-IL" sz="1500" dirty="0"/>
              <a:t> </a:t>
            </a:r>
            <a:r>
              <a:rPr lang="he-IL" sz="1500" dirty="0" err="1"/>
              <a:t>חוזאה</a:t>
            </a:r>
            <a:r>
              <a:rPr lang="he-IL" sz="1500" dirty="0"/>
              <a:t> </a:t>
            </a:r>
            <a:r>
              <a:rPr lang="he-IL" sz="1500" dirty="0" err="1"/>
              <a:t>הוה</a:t>
            </a:r>
            <a:r>
              <a:rPr lang="he-IL" sz="1500" dirty="0"/>
              <a:t> שכיח </a:t>
            </a:r>
            <a:r>
              <a:rPr lang="he-IL" sz="1500" dirty="0" err="1"/>
              <a:t>בשוקא</a:t>
            </a:r>
            <a:r>
              <a:rPr lang="he-IL" sz="1500" dirty="0"/>
              <a:t> דבי לפט, </a:t>
            </a:r>
            <a:r>
              <a:rPr lang="he-IL" sz="1500" dirty="0" err="1"/>
              <a:t>הוה</a:t>
            </a:r>
            <a:r>
              <a:rPr lang="he-IL" sz="1500" dirty="0"/>
              <a:t> שכיח אליהו גביה.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500" dirty="0"/>
              <a:t>א"ל: איכא בהאי </a:t>
            </a:r>
            <a:r>
              <a:rPr lang="he-IL" sz="1500" dirty="0" err="1"/>
              <a:t>שוקא</a:t>
            </a:r>
            <a:r>
              <a:rPr lang="he-IL" sz="1500" dirty="0"/>
              <a:t> בר עלמא </a:t>
            </a:r>
            <a:r>
              <a:rPr lang="he-IL" sz="1500" dirty="0" err="1"/>
              <a:t>דאתי</a:t>
            </a:r>
            <a:r>
              <a:rPr lang="he-IL" sz="15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א"ל: לא.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אדהכי</a:t>
            </a:r>
            <a:r>
              <a:rPr lang="he-IL" sz="1500" dirty="0"/>
              <a:t> והכי </a:t>
            </a:r>
            <a:r>
              <a:rPr lang="he-IL" sz="1500" dirty="0" err="1"/>
              <a:t>חזא</a:t>
            </a:r>
            <a:r>
              <a:rPr lang="he-IL" sz="1500" dirty="0"/>
              <a:t> </a:t>
            </a:r>
            <a:r>
              <a:rPr lang="he-IL" sz="1500" dirty="0" err="1"/>
              <a:t>לההוא</a:t>
            </a:r>
            <a:r>
              <a:rPr lang="he-IL" sz="1500" dirty="0"/>
              <a:t> גברא דהוה סיים </a:t>
            </a:r>
            <a:r>
              <a:rPr lang="he-IL" sz="1500" dirty="0" err="1"/>
              <a:t>מסאני</a:t>
            </a:r>
            <a:r>
              <a:rPr lang="he-IL" sz="1500" dirty="0"/>
              <a:t> </a:t>
            </a:r>
            <a:r>
              <a:rPr lang="he-IL" sz="1500" dirty="0" err="1"/>
              <a:t>אוכמי</a:t>
            </a:r>
            <a:r>
              <a:rPr lang="he-IL" sz="1500" dirty="0"/>
              <a:t> ולא רמי חוטא </a:t>
            </a:r>
            <a:r>
              <a:rPr lang="he-IL" sz="1500" dirty="0" err="1"/>
              <a:t>דתכלתא</a:t>
            </a:r>
            <a:r>
              <a:rPr lang="he-IL" sz="1500" dirty="0"/>
              <a:t> </a:t>
            </a:r>
            <a:r>
              <a:rPr lang="he-IL" sz="1500" dirty="0" err="1"/>
              <a:t>בגלימיה</a:t>
            </a:r>
            <a:r>
              <a:rPr lang="he-IL" sz="1500" dirty="0"/>
              <a:t>, א"ל: האי בר עלמא </a:t>
            </a:r>
            <a:r>
              <a:rPr lang="he-IL" sz="1500" dirty="0" err="1"/>
              <a:t>דאתי</a:t>
            </a:r>
            <a:r>
              <a:rPr lang="he-IL" sz="1500" dirty="0"/>
              <a:t> הוא.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רהט בתריה, א"ל: מאי עובדך?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א"ל: </a:t>
            </a:r>
            <a:r>
              <a:rPr lang="he-IL" sz="1500" dirty="0" err="1"/>
              <a:t>זיל</a:t>
            </a:r>
            <a:r>
              <a:rPr lang="he-IL" sz="1500" dirty="0"/>
              <a:t> </a:t>
            </a:r>
            <a:r>
              <a:rPr lang="he-IL" sz="1500" dirty="0" err="1"/>
              <a:t>האידנא</a:t>
            </a:r>
            <a:r>
              <a:rPr lang="he-IL" sz="1500" dirty="0"/>
              <a:t> ותא למחר.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/>
              <a:t>למחר א"ל: מאי עובדך?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א"ל: </a:t>
            </a:r>
            <a:r>
              <a:rPr lang="he-IL" sz="1500" dirty="0" err="1"/>
              <a:t>זנדוקנא</a:t>
            </a:r>
            <a:r>
              <a:rPr lang="he-IL" sz="1500" dirty="0"/>
              <a:t> אנא </a:t>
            </a:r>
            <a:r>
              <a:rPr lang="he-IL" sz="1500" dirty="0" err="1"/>
              <a:t>ואסרנא</a:t>
            </a:r>
            <a:r>
              <a:rPr lang="he-IL" sz="1500" dirty="0"/>
              <a:t> גברי לחוד ונשי לחוד </a:t>
            </a:r>
            <a:r>
              <a:rPr lang="he-IL" sz="1500" dirty="0" err="1"/>
              <a:t>ורמינא</a:t>
            </a:r>
            <a:r>
              <a:rPr lang="he-IL" sz="1500" dirty="0"/>
              <a:t> </a:t>
            </a:r>
            <a:r>
              <a:rPr lang="he-IL" sz="1500" dirty="0" err="1"/>
              <a:t>פורייאי</a:t>
            </a:r>
            <a:r>
              <a:rPr lang="he-IL" sz="1500" dirty="0"/>
              <a:t> בין הני </a:t>
            </a:r>
            <a:r>
              <a:rPr lang="he-IL" sz="1500" dirty="0" err="1"/>
              <a:t>להני</a:t>
            </a:r>
            <a:r>
              <a:rPr lang="he-IL" sz="1500" dirty="0"/>
              <a:t> כי היכי דלא </a:t>
            </a:r>
            <a:r>
              <a:rPr lang="he-IL" sz="1500" dirty="0" err="1"/>
              <a:t>ליתו</a:t>
            </a:r>
            <a:r>
              <a:rPr lang="he-IL" sz="1500" dirty="0"/>
              <a:t> לידי </a:t>
            </a:r>
            <a:r>
              <a:rPr lang="he-IL" sz="1500" dirty="0" err="1"/>
              <a:t>איסורא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 כי </a:t>
            </a:r>
            <a:r>
              <a:rPr lang="he-IL" sz="1500" dirty="0" err="1"/>
              <a:t>חזינא</a:t>
            </a:r>
            <a:r>
              <a:rPr lang="he-IL" sz="1500" dirty="0"/>
              <a:t> בת ישראל </a:t>
            </a:r>
            <a:r>
              <a:rPr lang="he-IL" sz="1500" dirty="0" err="1"/>
              <a:t>דיהבי</a:t>
            </a:r>
            <a:r>
              <a:rPr lang="he-IL" sz="1500" dirty="0"/>
              <a:t> נכרים עלה </a:t>
            </a:r>
            <a:r>
              <a:rPr lang="he-IL" sz="1500" dirty="0" err="1"/>
              <a:t>עינייהו</a:t>
            </a:r>
            <a:r>
              <a:rPr lang="he-IL" sz="1500" dirty="0"/>
              <a:t> </a:t>
            </a:r>
            <a:r>
              <a:rPr lang="he-IL" sz="1500" dirty="0" err="1"/>
              <a:t>מסרנא</a:t>
            </a:r>
            <a:r>
              <a:rPr lang="he-IL" sz="1500" dirty="0"/>
              <a:t> </a:t>
            </a:r>
            <a:r>
              <a:rPr lang="he-IL" sz="1500" dirty="0" err="1"/>
              <a:t>נפשאי</a:t>
            </a:r>
            <a:r>
              <a:rPr lang="he-IL" sz="1500" dirty="0"/>
              <a:t> </a:t>
            </a:r>
            <a:r>
              <a:rPr lang="he-IL" sz="1500" dirty="0" err="1"/>
              <a:t>ומצילנא</a:t>
            </a:r>
            <a:r>
              <a:rPr lang="he-IL" sz="1500" dirty="0"/>
              <a:t> לה.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 יומא חד </a:t>
            </a:r>
            <a:r>
              <a:rPr lang="he-IL" sz="1500" dirty="0" err="1"/>
              <a:t>הוות</a:t>
            </a:r>
            <a:r>
              <a:rPr lang="he-IL" sz="1500" dirty="0"/>
              <a:t> נערה </a:t>
            </a:r>
            <a:r>
              <a:rPr lang="he-IL" sz="1500" dirty="0" err="1"/>
              <a:t>מאורסה</a:t>
            </a:r>
            <a:r>
              <a:rPr lang="he-IL" sz="1500" dirty="0"/>
              <a:t> גבן </a:t>
            </a:r>
            <a:r>
              <a:rPr lang="he-IL" sz="1500" dirty="0" err="1"/>
              <a:t>דיהבו</a:t>
            </a:r>
            <a:r>
              <a:rPr lang="he-IL" sz="1500" dirty="0"/>
              <a:t> בה נכרים </a:t>
            </a:r>
            <a:r>
              <a:rPr lang="he-IL" sz="1500" dirty="0" err="1"/>
              <a:t>עינייהו</a:t>
            </a:r>
            <a:r>
              <a:rPr lang="he-IL" sz="1500" dirty="0"/>
              <a:t> שקלי </a:t>
            </a:r>
            <a:r>
              <a:rPr lang="he-IL" sz="1500" dirty="0" err="1"/>
              <a:t>דורדייא</a:t>
            </a:r>
            <a:r>
              <a:rPr lang="he-IL" sz="1500" dirty="0"/>
              <a:t> </a:t>
            </a:r>
            <a:r>
              <a:rPr lang="he-IL" sz="1500" dirty="0" err="1"/>
              <a:t>דחמרא</a:t>
            </a:r>
            <a:r>
              <a:rPr lang="he-IL" sz="1500" dirty="0"/>
              <a:t> ושדאי לה בשיפולה ואמרי </a:t>
            </a:r>
            <a:r>
              <a:rPr lang="he-IL" sz="1500" dirty="0" err="1"/>
              <a:t>דיסתנא</a:t>
            </a:r>
            <a:r>
              <a:rPr lang="he-IL" sz="1500" dirty="0"/>
              <a:t> היא.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/>
              <a:t>א"ל: מאי טעמא לית לך חוטי </a:t>
            </a:r>
            <a:r>
              <a:rPr lang="he-IL" sz="1500" dirty="0" err="1"/>
              <a:t>ורמית</a:t>
            </a:r>
            <a:r>
              <a:rPr lang="he-IL" sz="1500" dirty="0"/>
              <a:t> </a:t>
            </a:r>
            <a:r>
              <a:rPr lang="he-IL" sz="1500" dirty="0" err="1"/>
              <a:t>מסאני</a:t>
            </a:r>
            <a:r>
              <a:rPr lang="he-IL" sz="1500" dirty="0"/>
              <a:t> </a:t>
            </a:r>
            <a:r>
              <a:rPr lang="he-IL" sz="1500" dirty="0" err="1"/>
              <a:t>אוכמי</a:t>
            </a:r>
            <a:r>
              <a:rPr lang="he-IL" sz="15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א"ל: </a:t>
            </a:r>
            <a:r>
              <a:rPr lang="he-IL" sz="1500" dirty="0" err="1"/>
              <a:t>עיילנא</a:t>
            </a:r>
            <a:r>
              <a:rPr lang="he-IL" sz="1500" dirty="0"/>
              <a:t> </a:t>
            </a:r>
            <a:r>
              <a:rPr lang="he-IL" sz="1500" dirty="0" err="1"/>
              <a:t>ונפיקנא</a:t>
            </a:r>
            <a:r>
              <a:rPr lang="he-IL" sz="1500" dirty="0"/>
              <a:t> ביני נכרים כי היכי דלא </a:t>
            </a:r>
            <a:r>
              <a:rPr lang="he-IL" sz="1500" dirty="0" err="1"/>
              <a:t>לידעו</a:t>
            </a:r>
            <a:r>
              <a:rPr lang="he-IL" sz="1500" dirty="0"/>
              <a:t> </a:t>
            </a:r>
            <a:r>
              <a:rPr lang="he-IL" sz="1500" dirty="0" err="1"/>
              <a:t>דיהודאה</a:t>
            </a:r>
            <a:r>
              <a:rPr lang="he-IL" sz="1500" dirty="0"/>
              <a:t> אנא,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 כי הוו גזרי </a:t>
            </a:r>
            <a:r>
              <a:rPr lang="he-IL" sz="1500" dirty="0" err="1"/>
              <a:t>גזירתא</a:t>
            </a:r>
            <a:r>
              <a:rPr lang="he-IL" sz="1500" dirty="0"/>
              <a:t> </a:t>
            </a:r>
            <a:r>
              <a:rPr lang="he-IL" sz="1500" dirty="0" err="1"/>
              <a:t>מודענא</a:t>
            </a:r>
            <a:r>
              <a:rPr lang="he-IL" sz="1500" dirty="0"/>
              <a:t> להו </a:t>
            </a:r>
            <a:r>
              <a:rPr lang="he-IL" sz="1500" dirty="0" err="1"/>
              <a:t>לרבנן</a:t>
            </a:r>
            <a:r>
              <a:rPr lang="he-IL" sz="1500" dirty="0"/>
              <a:t> </a:t>
            </a:r>
            <a:r>
              <a:rPr lang="he-IL" sz="1500" dirty="0" err="1"/>
              <a:t>ובעו</a:t>
            </a:r>
            <a:r>
              <a:rPr lang="he-IL" sz="1500" dirty="0"/>
              <a:t> רחמי ומבטלי </a:t>
            </a:r>
            <a:r>
              <a:rPr lang="he-IL" sz="1500" dirty="0" err="1"/>
              <a:t>לגזירתייהו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/>
              <a:t>ומאי טעמא כי </a:t>
            </a:r>
            <a:r>
              <a:rPr lang="he-IL" sz="1500" dirty="0" err="1"/>
              <a:t>אמינא</a:t>
            </a:r>
            <a:r>
              <a:rPr lang="he-IL" sz="1500" dirty="0"/>
              <a:t> לך אנא מאי עובדך ואמרת לי </a:t>
            </a:r>
            <a:r>
              <a:rPr lang="he-IL" sz="1500" dirty="0" err="1"/>
              <a:t>זיל</a:t>
            </a:r>
            <a:r>
              <a:rPr lang="he-IL" sz="1500" dirty="0"/>
              <a:t> </a:t>
            </a:r>
            <a:r>
              <a:rPr lang="he-IL" sz="1500" dirty="0" err="1"/>
              <a:t>האידנא</a:t>
            </a:r>
            <a:r>
              <a:rPr lang="he-IL" sz="1500" dirty="0"/>
              <a:t> ותא למחר?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א"ל: </a:t>
            </a:r>
            <a:r>
              <a:rPr lang="he-IL" sz="1500" dirty="0" err="1"/>
              <a:t>בההיא</a:t>
            </a:r>
            <a:r>
              <a:rPr lang="he-IL" sz="1500" dirty="0"/>
              <a:t> </a:t>
            </a:r>
            <a:r>
              <a:rPr lang="he-IL" sz="1500" dirty="0" err="1"/>
              <a:t>שעתא</a:t>
            </a:r>
            <a:r>
              <a:rPr lang="he-IL" sz="1500" dirty="0"/>
              <a:t> גזרי </a:t>
            </a:r>
            <a:r>
              <a:rPr lang="he-IL" sz="1500" dirty="0" err="1"/>
              <a:t>גזירתא</a:t>
            </a:r>
            <a:r>
              <a:rPr lang="he-IL" sz="1500" dirty="0"/>
              <a:t> </a:t>
            </a:r>
            <a:r>
              <a:rPr lang="he-IL" sz="1500" dirty="0" err="1"/>
              <a:t>ואמינא</a:t>
            </a:r>
            <a:r>
              <a:rPr lang="he-IL" sz="1500" dirty="0"/>
              <a:t> ברישא </a:t>
            </a:r>
            <a:r>
              <a:rPr lang="he-IL" sz="1500" dirty="0" err="1"/>
              <a:t>איזיל</a:t>
            </a:r>
            <a:r>
              <a:rPr lang="he-IL" sz="1500" dirty="0"/>
              <a:t> ואשמע להו </a:t>
            </a:r>
            <a:r>
              <a:rPr lang="he-IL" sz="1500" dirty="0" err="1"/>
              <a:t>לרבנן</a:t>
            </a:r>
            <a:r>
              <a:rPr lang="he-IL" sz="1500" dirty="0"/>
              <a:t> </a:t>
            </a:r>
            <a:r>
              <a:rPr lang="he-IL" sz="1500" dirty="0" err="1"/>
              <a:t>דלבעי</a:t>
            </a:r>
            <a:r>
              <a:rPr lang="he-IL" sz="1500" dirty="0"/>
              <a:t> רחמי עלה </a:t>
            </a:r>
            <a:r>
              <a:rPr lang="he-IL" sz="1500" dirty="0" err="1"/>
              <a:t>דמילתא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אדהכי</a:t>
            </a:r>
            <a:r>
              <a:rPr lang="he-IL" sz="1500" dirty="0"/>
              <a:t> והכי אתו הנך תרי אתי </a:t>
            </a:r>
            <a:r>
              <a:rPr lang="he-IL" sz="800" dirty="0"/>
              <a:t>(ס"א: אחי)</a:t>
            </a:r>
            <a:r>
              <a:rPr lang="he-IL" sz="1500" dirty="0"/>
              <a:t>, א"ל: הנך נמי בני עלמא </a:t>
            </a:r>
            <a:r>
              <a:rPr lang="he-IL" sz="1500" dirty="0" err="1"/>
              <a:t>דאתי</a:t>
            </a:r>
            <a:r>
              <a:rPr lang="he-IL" sz="1500" dirty="0"/>
              <a:t> </a:t>
            </a:r>
            <a:r>
              <a:rPr lang="he-IL" sz="1500" dirty="0" err="1"/>
              <a:t>נינהו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אזל </a:t>
            </a:r>
            <a:r>
              <a:rPr lang="he-IL" sz="1500" dirty="0" err="1"/>
              <a:t>לגבייהו</a:t>
            </a:r>
            <a:r>
              <a:rPr lang="he-IL" sz="1500" dirty="0"/>
              <a:t> אמר להו: מאי </a:t>
            </a:r>
            <a:r>
              <a:rPr lang="he-IL" sz="1500" dirty="0" err="1"/>
              <a:t>עובדייכו</a:t>
            </a:r>
            <a:r>
              <a:rPr lang="he-IL" sz="15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אמרו ליה: </a:t>
            </a:r>
            <a:r>
              <a:rPr lang="he-IL" sz="1500" dirty="0" err="1"/>
              <a:t>אינשי</a:t>
            </a:r>
            <a:r>
              <a:rPr lang="he-IL" sz="1500" dirty="0"/>
              <a:t> בדוחי אנן </a:t>
            </a:r>
            <a:r>
              <a:rPr lang="he-IL" sz="1500" dirty="0" err="1"/>
              <a:t>מבדחינן</a:t>
            </a:r>
            <a:r>
              <a:rPr lang="he-IL" sz="1500" dirty="0"/>
              <a:t> </a:t>
            </a:r>
            <a:r>
              <a:rPr lang="he-IL" sz="1500" dirty="0" err="1"/>
              <a:t>עציבי</a:t>
            </a:r>
            <a:r>
              <a:rPr lang="he-IL" sz="1500" dirty="0"/>
              <a:t>, אי נמי כי </a:t>
            </a:r>
            <a:r>
              <a:rPr lang="he-IL" sz="1500" dirty="0" err="1"/>
              <a:t>חזינן</a:t>
            </a:r>
            <a:r>
              <a:rPr lang="he-IL" sz="1500" dirty="0"/>
              <a:t> בי תרי דאית להו </a:t>
            </a:r>
            <a:r>
              <a:rPr lang="he-IL" sz="1500" dirty="0" err="1"/>
              <a:t>תיגרא</a:t>
            </a:r>
            <a:r>
              <a:rPr lang="he-IL" sz="1500" dirty="0"/>
              <a:t> </a:t>
            </a:r>
            <a:r>
              <a:rPr lang="he-IL" sz="1500" dirty="0" err="1"/>
              <a:t>בהדייהו</a:t>
            </a:r>
            <a:r>
              <a:rPr lang="he-IL" sz="1500" dirty="0"/>
              <a:t> </a:t>
            </a:r>
            <a:r>
              <a:rPr lang="he-IL" sz="1500" dirty="0" err="1"/>
              <a:t>טרחינן</a:t>
            </a:r>
            <a:r>
              <a:rPr lang="he-IL" sz="1500" dirty="0"/>
              <a:t> </a:t>
            </a:r>
            <a:r>
              <a:rPr lang="he-IL" sz="1500" dirty="0" err="1"/>
              <a:t>ועבדינן</a:t>
            </a:r>
            <a:r>
              <a:rPr lang="he-IL" sz="1500" dirty="0"/>
              <a:t> להו שלמא.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EC7289FB-F164-83CB-9E38-5ADD3F52080C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</p:spTree>
    <p:extLst>
      <p:ext uri="{BB962C8B-B14F-4D97-AF65-F5344CB8AC3E}">
        <p14:creationId xmlns:p14="http://schemas.microsoft.com/office/powerpoint/2010/main" val="134979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444FA-C56A-E22E-2BAA-F29FA8C71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5623F853-9F5D-33B7-1221-D9A5056E9F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D506A5-8D90-F1EB-EF5C-40B2F339FA51}"/>
              </a:ext>
            </a:extLst>
          </p:cNvPr>
          <p:cNvSpPr txBox="1"/>
          <p:nvPr/>
        </p:nvSpPr>
        <p:spPr>
          <a:xfrm>
            <a:off x="2169102" y="2028067"/>
            <a:ext cx="6264696" cy="320113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על אלו </a:t>
            </a:r>
            <a:r>
              <a:rPr lang="he-IL" dirty="0" err="1"/>
              <a:t>מתריעין</a:t>
            </a:r>
            <a:r>
              <a:rPr lang="he-IL" dirty="0"/>
              <a:t> בכל מקום </a:t>
            </a:r>
            <a:r>
              <a:rPr lang="he-IL" dirty="0" err="1"/>
              <a:t>כו</a:t>
            </a:r>
            <a:r>
              <a:rPr lang="he-IL" dirty="0"/>
              <a:t>': 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dirty="0" err="1"/>
              <a:t>ת''ר</a:t>
            </a:r>
            <a:r>
              <a:rPr lang="he-IL" dirty="0"/>
              <a:t>: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על אלו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בכל מקום: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על השדפון ועל הירקון ועל ארבה וחסיל ועל חיה רעה.</a:t>
            </a:r>
          </a:p>
          <a:p>
            <a:pPr>
              <a:lnSpc>
                <a:spcPct val="120000"/>
              </a:lnSpc>
            </a:pPr>
            <a:endParaRPr lang="he-IL" sz="10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ר' עקיבא אומר: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על השדפון ועל הירקון - בכל שהוא.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ארבה וחסיל - אפילו לא נראה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בא''י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אלא כנף אחד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עליהן.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C070D04-B10B-723A-323E-5D22D42A050A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6E73C7DA-0B55-ABBD-84B9-91AF957DBF40}"/>
              </a:ext>
            </a:extLst>
          </p:cNvPr>
          <p:cNvSpPr/>
          <p:nvPr/>
        </p:nvSpPr>
        <p:spPr>
          <a:xfrm>
            <a:off x="2529142" y="602931"/>
            <a:ext cx="5967785" cy="1025869"/>
          </a:xfrm>
          <a:prstGeom prst="wedgeRoundRectCallout">
            <a:avLst>
              <a:gd name="adj1" fmla="val 53921"/>
              <a:gd name="adj2" fmla="val -4172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יט</a:t>
            </a:r>
            <a:r>
              <a:rPr lang="he-IL" sz="16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אלו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בכל מקום: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השדפון ועל הירקון ועל הארבה ועל החסיל ועל החיה רעה ועל החרב...</a:t>
            </a:r>
          </a:p>
        </p:txBody>
      </p:sp>
    </p:spTree>
    <p:extLst>
      <p:ext uri="{BB962C8B-B14F-4D97-AF65-F5344CB8AC3E}">
        <p14:creationId xmlns:p14="http://schemas.microsoft.com/office/powerpoint/2010/main" val="3210043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2C0FF-452A-0C9F-F00B-9C6158BB5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816AE930-41E8-9CA9-59AF-4657D2622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29BF79-E882-3A37-B833-D3E9DB670222}"/>
              </a:ext>
            </a:extLst>
          </p:cNvPr>
          <p:cNvSpPr txBox="1"/>
          <p:nvPr/>
        </p:nvSpPr>
        <p:spPr>
          <a:xfrm>
            <a:off x="1259632" y="1253956"/>
            <a:ext cx="7191918" cy="49772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ועל חיה </a:t>
            </a:r>
            <a:r>
              <a:rPr lang="he-IL" sz="1600" dirty="0" err="1"/>
              <a:t>וכו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ת''ר</a:t>
            </a:r>
            <a:r>
              <a:rPr lang="he-IL" sz="1600" dirty="0"/>
              <a:t>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חיה רעה שאמרו: בזמן שהיא משולחת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עליה, אינה משולחת - אין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עליה.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אי זו היא משולחת ואי זו היא שאינה משולחת?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נראית בעיר - משולחת, בשדה - אינה משולחת.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ביום - משולחת, בלילה - אינה משולחת.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ראתה שני בני אדם ורצתה אחריהן - משולחת, נחבאת מפניהן - אינה משולחת.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טרפה שני בני אדם ואכלה אחד מהן - משולחת, אכלה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שניהן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- אינה משולחת.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עלתה לגג ונטלה תינוק מעריסה - משולחת.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600" dirty="0"/>
              <a:t>הא גופה </a:t>
            </a:r>
            <a:r>
              <a:rPr lang="he-IL" sz="1600" dirty="0" err="1"/>
              <a:t>קשיא</a:t>
            </a:r>
            <a:r>
              <a:rPr lang="he-IL" sz="1600" dirty="0"/>
              <a:t> -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אמרת "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נראתה בעיר - משולחת</a:t>
            </a:r>
            <a:r>
              <a:rPr lang="he-IL" sz="1600" dirty="0"/>
              <a:t>" - לא שנא ביום ולא שנא בלילה,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והדר אמרת "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ביום - משולחת, בלילה - אינה משולחת</a:t>
            </a:r>
            <a:r>
              <a:rPr lang="he-IL" sz="1600" dirty="0"/>
              <a:t>"! </a:t>
            </a:r>
          </a:p>
          <a:p>
            <a:pPr>
              <a:lnSpc>
                <a:spcPct val="120000"/>
              </a:lnSpc>
            </a:pPr>
            <a:r>
              <a:rPr lang="he-IL" sz="400" dirty="0"/>
              <a:t>4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לא </a:t>
            </a:r>
            <a:r>
              <a:rPr lang="he-IL" sz="1600" dirty="0" err="1"/>
              <a:t>קשיא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הכי </a:t>
            </a:r>
            <a:r>
              <a:rPr lang="he-IL" sz="1600" dirty="0" err="1"/>
              <a:t>קאמר</a:t>
            </a:r>
            <a:r>
              <a:rPr lang="he-IL" sz="1600" dirty="0"/>
              <a:t>: נראתה בעיר ביום משולחת, בעיר בלילה אינה משולחת,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 נמי: בשדה [אפילו] ביום [אינה] משולחת (בשדה בלילה אינה משולחת).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67D5103C-4A1C-DCFF-AF2A-166F49A737B7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0A4EE5BE-FA52-C6BC-D222-3D34F671F1B0}"/>
              </a:ext>
            </a:extLst>
          </p:cNvPr>
          <p:cNvSpPr/>
          <p:nvPr/>
        </p:nvSpPr>
        <p:spPr>
          <a:xfrm>
            <a:off x="2529142" y="126494"/>
            <a:ext cx="5967785" cy="1025869"/>
          </a:xfrm>
          <a:prstGeom prst="wedgeRoundRectCallout">
            <a:avLst>
              <a:gd name="adj1" fmla="val 53921"/>
              <a:gd name="adj2" fmla="val -4172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יט</a:t>
            </a:r>
            <a:r>
              <a:rPr lang="he-IL" sz="16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אלו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בכל מקום: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השדפון ועל הירקון ועל הארבה ועל החסיל ועל החיה רעה ועל החרב...</a:t>
            </a:r>
          </a:p>
        </p:txBody>
      </p:sp>
      <p:sp>
        <p:nvSpPr>
          <p:cNvPr id="8" name="חץ: שמאלה 7">
            <a:extLst>
              <a:ext uri="{FF2B5EF4-FFF2-40B4-BE49-F238E27FC236}">
                <a16:creationId xmlns:a16="http://schemas.microsoft.com/office/drawing/2014/main" id="{D1DA1315-0D06-5DD4-C31A-EF59C0608B0D}"/>
              </a:ext>
            </a:extLst>
          </p:cNvPr>
          <p:cNvSpPr/>
          <p:nvPr/>
        </p:nvSpPr>
        <p:spPr>
          <a:xfrm>
            <a:off x="611560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EB3D007-604A-ABD3-F706-973AEDECF21C}"/>
              </a:ext>
            </a:extLst>
          </p:cNvPr>
          <p:cNvSpPr txBox="1"/>
          <p:nvPr/>
        </p:nvSpPr>
        <p:spPr>
          <a:xfrm>
            <a:off x="8388424" y="4349503"/>
            <a:ext cx="36004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❶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7364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AA8FB-F11E-32E6-12A8-080B0F057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381D7736-DEBE-7A72-F107-9FD42E88F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B53D6A-D186-9AB2-1779-AB9B80076623}"/>
              </a:ext>
            </a:extLst>
          </p:cNvPr>
          <p:cNvSpPr txBox="1"/>
          <p:nvPr/>
        </p:nvSpPr>
        <p:spPr>
          <a:xfrm>
            <a:off x="1862326" y="2539254"/>
            <a:ext cx="6517216" cy="406406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/>
              <a:t>"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ראתה שני בני אדם ורצתה אחריהן - משולחת</a:t>
            </a:r>
            <a:r>
              <a:rPr lang="he-IL" sz="1550" dirty="0"/>
              <a:t>" – הא עומדת אינה משולחת,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והדר אמרת "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נחבאת מפניהן - אינה משולחת</a:t>
            </a:r>
            <a:r>
              <a:rPr lang="he-IL" sz="1550" dirty="0"/>
              <a:t>" – הא עומדת משולחת!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550" dirty="0"/>
              <a:t>לא </a:t>
            </a:r>
            <a:r>
              <a:rPr lang="he-IL" sz="1550" dirty="0" err="1"/>
              <a:t>קשיא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כאן בשדה הסמוכה לאגם,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כאן בשדה שאינה סמוכה לאגם.</a:t>
            </a:r>
          </a:p>
          <a:p>
            <a:pPr>
              <a:lnSpc>
                <a:spcPct val="120000"/>
              </a:lnSpc>
            </a:pPr>
            <a:endParaRPr lang="he-IL" sz="1550" dirty="0"/>
          </a:p>
          <a:p>
            <a:pPr>
              <a:lnSpc>
                <a:spcPct val="120000"/>
              </a:lnSpc>
            </a:pPr>
            <a:r>
              <a:rPr lang="he-IL" sz="1550" dirty="0"/>
              <a:t>"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טרפה שני בני אדם כאחד ואכלה אחד מהן - משולחת, שניהם - אינה משולחת</a:t>
            </a:r>
            <a:r>
              <a:rPr lang="he-IL" sz="1550" dirty="0"/>
              <a:t>" –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והא אמרת אפילו רצתה!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550" dirty="0"/>
              <a:t>אמר רב </a:t>
            </a:r>
            <a:r>
              <a:rPr lang="he-IL" sz="1550" dirty="0" err="1"/>
              <a:t>פפא</a:t>
            </a:r>
            <a:r>
              <a:rPr lang="he-IL" sz="1550" dirty="0"/>
              <a:t>: כי תני ההיא </a:t>
            </a:r>
            <a:r>
              <a:rPr lang="he-IL" sz="1550" dirty="0" err="1"/>
              <a:t>באגמא</a:t>
            </a:r>
            <a:r>
              <a:rPr lang="he-IL" sz="1550" dirty="0"/>
              <a:t>.   </a:t>
            </a:r>
            <a:r>
              <a:rPr lang="he-IL" sz="800" dirty="0"/>
              <a:t>(כ"י: באגם גופיה, ולהלן ל"ג גופא)</a:t>
            </a:r>
          </a:p>
          <a:p>
            <a:pPr>
              <a:lnSpc>
                <a:spcPct val="120000"/>
              </a:lnSpc>
            </a:pPr>
            <a:endParaRPr lang="he-IL" sz="1550" dirty="0"/>
          </a:p>
          <a:p>
            <a:pPr>
              <a:lnSpc>
                <a:spcPct val="120000"/>
              </a:lnSpc>
            </a:pPr>
            <a:r>
              <a:rPr lang="he-IL" sz="1550" dirty="0"/>
              <a:t>גופא: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"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עלתה לגג ונטלה תינוק מעריסה - משולחת</a:t>
            </a:r>
            <a:r>
              <a:rPr lang="he-IL" sz="1550" dirty="0"/>
              <a:t>" – פשיטא!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550" dirty="0"/>
              <a:t>אמר רב </a:t>
            </a:r>
            <a:r>
              <a:rPr lang="he-IL" sz="1550" dirty="0" err="1"/>
              <a:t>פפא</a:t>
            </a:r>
            <a:r>
              <a:rPr lang="he-IL" sz="1550" dirty="0"/>
              <a:t>: ככוכי </a:t>
            </a:r>
            <a:r>
              <a:rPr lang="he-IL" sz="800" dirty="0"/>
              <a:t>(</a:t>
            </a:r>
            <a:r>
              <a:rPr lang="he-IL" sz="800" dirty="0" err="1"/>
              <a:t>כת"י</a:t>
            </a:r>
            <a:r>
              <a:rPr lang="he-IL" sz="800" dirty="0"/>
              <a:t>: בכוכי)</a:t>
            </a:r>
            <a:r>
              <a:rPr lang="he-IL" sz="1550" dirty="0"/>
              <a:t> </a:t>
            </a:r>
            <a:r>
              <a:rPr lang="he-IL" sz="1550" dirty="0" err="1"/>
              <a:t>דציידי</a:t>
            </a:r>
            <a:r>
              <a:rPr lang="he-IL" sz="1550"/>
              <a:t>. </a:t>
            </a:r>
            <a:endParaRPr lang="he-IL" sz="155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BBB325E8-6AB4-C85A-2116-B6D61AAAE50A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517BCB75-F070-F494-5C94-B28C912B0E88}"/>
              </a:ext>
            </a:extLst>
          </p:cNvPr>
          <p:cNvSpPr/>
          <p:nvPr/>
        </p:nvSpPr>
        <p:spPr>
          <a:xfrm>
            <a:off x="1979712" y="135372"/>
            <a:ext cx="6517215" cy="2232248"/>
          </a:xfrm>
          <a:prstGeom prst="wedgeRoundRectCallout">
            <a:avLst>
              <a:gd name="adj1" fmla="val 53921"/>
              <a:gd name="adj2" fmla="val -4172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 err="1">
                <a:solidFill>
                  <a:schemeClr val="tx1"/>
                </a:solidFill>
              </a:rPr>
              <a:t>ת''ר</a:t>
            </a:r>
            <a:r>
              <a:rPr lang="he-IL" sz="1400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חיה רעה שאמרו: בזמן שהיא משולחת -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עליה, אינה משולחת - אין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עליה.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אי זו היא משולחת ואי זו היא שאינה משולחת?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נראית בעיר - משולחת, בשדה - אינה משולחת.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ביום - משולחת, בלילה - אינה משולחת.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ראתה שני בני אדם ורצתה אחריהן - משולחת, נחבאת מפניהן - אינה משולחת.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טרפה שני בני אדם ואכלה אחד מהן - משולחת, אכלה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שניהן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- אינה משולחת.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עלתה לגג ונטלה תינוק מעריסה - משולחת.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6C4844F-6A04-682F-B8B3-DCF385A18107}"/>
              </a:ext>
            </a:extLst>
          </p:cNvPr>
          <p:cNvSpPr txBox="1"/>
          <p:nvPr/>
        </p:nvSpPr>
        <p:spPr>
          <a:xfrm>
            <a:off x="8378562" y="2576936"/>
            <a:ext cx="323545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❷</a:t>
            </a:r>
          </a:p>
          <a:p>
            <a:endParaRPr lang="he-IL" sz="1600" dirty="0"/>
          </a:p>
          <a:p>
            <a:endParaRPr lang="he-IL" sz="105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2000" dirty="0"/>
          </a:p>
          <a:p>
            <a:endParaRPr lang="he-IL" sz="1600" dirty="0"/>
          </a:p>
          <a:p>
            <a:r>
              <a:rPr lang="he-IL" sz="1200" dirty="0"/>
              <a:t>❸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2100" dirty="0"/>
          </a:p>
          <a:p>
            <a:endParaRPr lang="he-IL" sz="1600" dirty="0"/>
          </a:p>
          <a:p>
            <a:r>
              <a:rPr lang="he-IL" sz="1200" dirty="0"/>
              <a:t>❹</a:t>
            </a:r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341230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97BEA-527B-3AC8-7281-7C3F586D3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7F5BDD8-B191-127E-37E3-63CDE2750C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0A58E57-7112-FC98-8CC0-255AAB642C51}"/>
              </a:ext>
            </a:extLst>
          </p:cNvPr>
          <p:cNvSpPr txBox="1"/>
          <p:nvPr/>
        </p:nvSpPr>
        <p:spPr>
          <a:xfrm>
            <a:off x="1493412" y="1250534"/>
            <a:ext cx="6949264" cy="53465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על החרב </a:t>
            </a:r>
            <a:r>
              <a:rPr lang="he-IL" sz="1600" dirty="0" err="1"/>
              <a:t>וכו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ת''ר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חרב שאמרו - אינו צריך לומר חרב שאינו של שלום אלא אפילו חרב של שלום,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שאין לך חרב של שלום יותר מפרעה נכה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ואעפ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''כ נכשל בה המלך יאשיהו,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שנאמר: "וַיִּשְׁלַח אֵלָיו מַלְאָכִים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לֵאמֹר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מַה לִּי וָלָךְ מֶלֶךְ יְהוּדָה לֹא עָלֶיךָ אַתָּה הַיּוֹם כִּי אֶל בֵּית מִלְחַמְתִּי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וֵאלֹהִים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אָמַר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לְבַהֲלֵנִי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חֲדַל לְךָ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מֵאֱלֹהִים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אֲשֶׁר עִמִּי וְאַל יַשְׁחִיתֶךָ".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/>
              <a:t>מאי "</a:t>
            </a:r>
            <a:r>
              <a:rPr lang="he-IL" sz="1600" dirty="0" err="1">
                <a:solidFill>
                  <a:srgbClr val="002060"/>
                </a:solidFill>
              </a:rPr>
              <a:t>אֱלֹהִים</a:t>
            </a:r>
            <a:r>
              <a:rPr lang="he-IL" sz="1600" dirty="0">
                <a:solidFill>
                  <a:srgbClr val="002060"/>
                </a:solidFill>
              </a:rPr>
              <a:t> אֲשֶׁר עִמִּי</a:t>
            </a:r>
            <a:r>
              <a:rPr lang="he-IL" sz="1600" dirty="0"/>
              <a:t>"?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זו </a:t>
            </a:r>
            <a:r>
              <a:rPr lang="he-IL" sz="1600" dirty="0" err="1"/>
              <a:t>ע''ז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אמר: הואיל </a:t>
            </a:r>
            <a:r>
              <a:rPr lang="he-IL" sz="1600" dirty="0" err="1"/>
              <a:t>וקא</a:t>
            </a:r>
            <a:r>
              <a:rPr lang="he-IL" sz="1600" dirty="0"/>
              <a:t> בטח </a:t>
            </a:r>
            <a:r>
              <a:rPr lang="he-IL" sz="1600" dirty="0" err="1"/>
              <a:t>בע</a:t>
            </a:r>
            <a:r>
              <a:rPr lang="he-IL" sz="1600" dirty="0"/>
              <a:t>''ז </a:t>
            </a:r>
            <a:r>
              <a:rPr lang="he-IL" sz="1600" dirty="0" err="1"/>
              <a:t>יכילנא</a:t>
            </a:r>
            <a:r>
              <a:rPr lang="he-IL" sz="1600" dirty="0"/>
              <a:t> ליה.</a:t>
            </a:r>
          </a:p>
          <a:p>
            <a:pPr>
              <a:lnSpc>
                <a:spcPct val="120000"/>
              </a:lnSpc>
            </a:pPr>
            <a:endParaRPr lang="he-IL" sz="3000" dirty="0"/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"וַיֹּרוּ הַיֹּרִים לַמֶּלֶךְ יֹאשִׁיָּהוּ וַיֹּאמֶר הַמֶּלֶךְ לַעֲבָדָיו הַעֲבִירוּנִי כִּי הָחֳלֵיתִי מְאֹד" </a:t>
            </a:r>
            <a:r>
              <a:rPr lang="he-IL" sz="1600" dirty="0"/>
              <a:t>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מאי "</a:t>
            </a:r>
            <a:r>
              <a:rPr lang="he-IL" sz="1600" dirty="0">
                <a:solidFill>
                  <a:srgbClr val="002060"/>
                </a:solidFill>
              </a:rPr>
              <a:t>כִּי הָחֳלֵיתִי מְאֹד</a:t>
            </a:r>
            <a:r>
              <a:rPr lang="he-IL" sz="1600" dirty="0"/>
              <a:t>"?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מלמד שעשו כל גופו ככברה.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068C248F-6A76-6965-20D6-F5C150C5E6D3}"/>
              </a:ext>
            </a:extLst>
          </p:cNvPr>
          <p:cNvSpPr txBox="1"/>
          <p:nvPr/>
        </p:nvSpPr>
        <p:spPr>
          <a:xfrm>
            <a:off x="-189406" y="35330"/>
            <a:ext cx="185445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D8A3F7D9-0E0A-1F95-0B13-B85E607F24AD}"/>
              </a:ext>
            </a:extLst>
          </p:cNvPr>
          <p:cNvSpPr/>
          <p:nvPr/>
        </p:nvSpPr>
        <p:spPr>
          <a:xfrm>
            <a:off x="2529142" y="126494"/>
            <a:ext cx="5967785" cy="1025869"/>
          </a:xfrm>
          <a:prstGeom prst="wedgeRoundRectCallout">
            <a:avLst>
              <a:gd name="adj1" fmla="val 53921"/>
              <a:gd name="adj2" fmla="val -4172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יט</a:t>
            </a:r>
            <a:r>
              <a:rPr lang="he-IL" sz="16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אלו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בכל מקום: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על השדפון ועל הירקון ועל הארבה ועל החסיל ועל החיה רעה ועל החרב...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D1E560C9-966E-AA0E-53FE-2F0AFDB37CE2}"/>
              </a:ext>
            </a:extLst>
          </p:cNvPr>
          <p:cNvSpPr txBox="1"/>
          <p:nvPr/>
        </p:nvSpPr>
        <p:spPr>
          <a:xfrm>
            <a:off x="8337189" y="2728647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FA14E30F-86D3-C40B-AEF3-F42E91CF63AB}"/>
              </a:ext>
            </a:extLst>
          </p:cNvPr>
          <p:cNvSpPr/>
          <p:nvPr/>
        </p:nvSpPr>
        <p:spPr>
          <a:xfrm>
            <a:off x="611560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6490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538C3-932E-0AD0-E9FA-9840382EB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31A18B5D-1CA8-A49C-D323-14648A7A7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116129-6F55-CAC8-9C37-0AECED3F1B55}"/>
              </a:ext>
            </a:extLst>
          </p:cNvPr>
          <p:cNvSpPr txBox="1"/>
          <p:nvPr/>
        </p:nvSpPr>
        <p:spPr>
          <a:xfrm>
            <a:off x="1403648" y="476672"/>
            <a:ext cx="6903886" cy="503099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/>
              <a:t>אמר ר' שמואל בר נחמני אמר רבי (יוחנן):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מפני מה נענש יאשיהו?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מפני שהיה לו </a:t>
            </a:r>
            <a:r>
              <a:rPr lang="he-IL" sz="1700" dirty="0" err="1"/>
              <a:t>לימלך</a:t>
            </a:r>
            <a:r>
              <a:rPr lang="he-IL" sz="1700" dirty="0"/>
              <a:t> בירמיהו ולא נמלך.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700" dirty="0"/>
              <a:t>מאי דרש?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"</a:t>
            </a:r>
            <a:r>
              <a:rPr lang="he-IL" sz="1700" dirty="0">
                <a:solidFill>
                  <a:srgbClr val="002060"/>
                </a:solidFill>
              </a:rPr>
              <a:t>וְחֶרֶב לֹא תַעֲבֹר בְּאַרְצְכֶם</a:t>
            </a:r>
            <a:r>
              <a:rPr lang="he-IL" sz="1700" dirty="0"/>
              <a:t>" –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מאי חרב? </a:t>
            </a:r>
          </a:p>
          <a:p>
            <a:pPr>
              <a:lnSpc>
                <a:spcPct val="120000"/>
              </a:lnSpc>
            </a:pPr>
            <a:r>
              <a:rPr lang="he-IL" sz="1700" dirty="0" err="1"/>
              <a:t>אילימא</a:t>
            </a:r>
            <a:r>
              <a:rPr lang="he-IL" sz="1700" dirty="0"/>
              <a:t> חרב שאינה של שלום - והכתיב: "</a:t>
            </a:r>
            <a:r>
              <a:rPr lang="he-IL" sz="1700" dirty="0">
                <a:solidFill>
                  <a:srgbClr val="002060"/>
                </a:solidFill>
              </a:rPr>
              <a:t>וְנָתַתִּי שָׁלוֹם בָּאָרֶץ</a:t>
            </a:r>
            <a:r>
              <a:rPr lang="he-IL" sz="1700" dirty="0"/>
              <a:t>"!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אלא אפילו של שלום.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והוא אינו יודע שאין דורו דומה יפה. </a:t>
            </a:r>
          </a:p>
          <a:p>
            <a:pPr>
              <a:lnSpc>
                <a:spcPct val="120000"/>
              </a:lnSpc>
            </a:pPr>
            <a:endParaRPr lang="he-IL" sz="2800" dirty="0"/>
          </a:p>
          <a:p>
            <a:pPr>
              <a:lnSpc>
                <a:spcPct val="120000"/>
              </a:lnSpc>
            </a:pPr>
            <a:r>
              <a:rPr lang="he-IL" sz="1700" dirty="0"/>
              <a:t>כי </a:t>
            </a:r>
            <a:r>
              <a:rPr lang="he-IL" sz="1700" dirty="0" err="1"/>
              <a:t>הוה</a:t>
            </a:r>
            <a:r>
              <a:rPr lang="he-IL" sz="1700" dirty="0"/>
              <a:t> ניחא נפשיה, </a:t>
            </a:r>
          </a:p>
          <a:p>
            <a:pPr>
              <a:lnSpc>
                <a:spcPct val="120000"/>
              </a:lnSpc>
            </a:pPr>
            <a:r>
              <a:rPr lang="he-IL" sz="1700" dirty="0" err="1"/>
              <a:t>חזא</a:t>
            </a:r>
            <a:r>
              <a:rPr lang="he-IL" sz="1700" dirty="0"/>
              <a:t> ירמיהו </a:t>
            </a:r>
            <a:r>
              <a:rPr lang="he-IL" sz="1700" dirty="0" err="1"/>
              <a:t>שפוותיה</a:t>
            </a:r>
            <a:r>
              <a:rPr lang="he-IL" sz="1700" dirty="0"/>
              <a:t> </a:t>
            </a:r>
            <a:r>
              <a:rPr lang="he-IL" sz="1700" dirty="0" err="1"/>
              <a:t>דקא</a:t>
            </a:r>
            <a:r>
              <a:rPr lang="he-IL" sz="1700" dirty="0"/>
              <a:t> מרחשן,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אמר: שמא </a:t>
            </a:r>
            <a:r>
              <a:rPr lang="he-IL" sz="1700" dirty="0" err="1"/>
              <a:t>ח''ו</a:t>
            </a:r>
            <a:r>
              <a:rPr lang="he-IL" sz="1700" dirty="0"/>
              <a:t> מילתא דלא </a:t>
            </a:r>
            <a:r>
              <a:rPr lang="he-IL" sz="1700" dirty="0" err="1"/>
              <a:t>מהגנא</a:t>
            </a:r>
            <a:r>
              <a:rPr lang="he-IL" sz="1700" dirty="0"/>
              <a:t> אמר אגב צעריה.</a:t>
            </a:r>
          </a:p>
          <a:p>
            <a:pPr>
              <a:lnSpc>
                <a:spcPct val="120000"/>
              </a:lnSpc>
            </a:pPr>
            <a:r>
              <a:rPr lang="he-IL" sz="1700" dirty="0" err="1"/>
              <a:t>גחין</a:t>
            </a:r>
            <a:r>
              <a:rPr lang="he-IL" sz="1700" dirty="0"/>
              <a:t> ושמעיה </a:t>
            </a:r>
            <a:r>
              <a:rPr lang="he-IL" sz="1700" dirty="0" err="1"/>
              <a:t>דקא</a:t>
            </a:r>
            <a:r>
              <a:rPr lang="he-IL" sz="1700" dirty="0"/>
              <a:t> מצדיק עליה </a:t>
            </a:r>
            <a:r>
              <a:rPr lang="he-IL" sz="1700" dirty="0" err="1"/>
              <a:t>דינא</a:t>
            </a:r>
            <a:r>
              <a:rPr lang="he-IL" sz="1700" dirty="0"/>
              <a:t> </a:t>
            </a:r>
            <a:r>
              <a:rPr lang="he-IL" sz="1700" dirty="0" err="1"/>
              <a:t>אנפשיה</a:t>
            </a:r>
            <a:r>
              <a:rPr lang="he-IL" sz="1700" dirty="0"/>
              <a:t>, אמר: "</a:t>
            </a:r>
            <a:r>
              <a:rPr lang="he-IL" sz="1700" dirty="0">
                <a:solidFill>
                  <a:srgbClr val="002060"/>
                </a:solidFill>
              </a:rPr>
              <a:t>צַדִּיק הוּא ה' כִּי </a:t>
            </a:r>
            <a:r>
              <a:rPr lang="he-IL" sz="1700" dirty="0" err="1">
                <a:solidFill>
                  <a:srgbClr val="002060"/>
                </a:solidFill>
              </a:rPr>
              <a:t>פִיהו</a:t>
            </a:r>
            <a:r>
              <a:rPr lang="he-IL" sz="1700" dirty="0">
                <a:solidFill>
                  <a:srgbClr val="002060"/>
                </a:solidFill>
              </a:rPr>
              <a:t>ּ מָרִיתִי</a:t>
            </a:r>
            <a:r>
              <a:rPr lang="he-IL" sz="1700" dirty="0"/>
              <a:t>".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פתח עליה ההיא </a:t>
            </a:r>
            <a:r>
              <a:rPr lang="he-IL" sz="1700" dirty="0" err="1"/>
              <a:t>שעתא</a:t>
            </a:r>
            <a:r>
              <a:rPr lang="he-IL" sz="1700" dirty="0"/>
              <a:t>: "</a:t>
            </a:r>
            <a:r>
              <a:rPr lang="he-IL" sz="1700" dirty="0">
                <a:solidFill>
                  <a:srgbClr val="002060"/>
                </a:solidFill>
              </a:rPr>
              <a:t>רוּחַ אַפֵּינוּ מְשִׁיחַ ה'</a:t>
            </a:r>
            <a:r>
              <a:rPr lang="he-IL" sz="1700" dirty="0"/>
              <a:t>".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F698AF82-5773-C0F8-FB30-36A8A542A303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56EF6FF8-369D-A8B5-54FF-52B78102BFD2}"/>
              </a:ext>
            </a:extLst>
          </p:cNvPr>
          <p:cNvSpPr txBox="1"/>
          <p:nvPr/>
        </p:nvSpPr>
        <p:spPr>
          <a:xfrm>
            <a:off x="8360806" y="504290"/>
            <a:ext cx="323545" cy="42627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700" dirty="0"/>
          </a:p>
          <a:p>
            <a:endParaRPr lang="he-IL" sz="1600" dirty="0"/>
          </a:p>
          <a:p>
            <a:endParaRPr lang="he-IL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25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2502013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956A6-4258-6155-D063-693E22FA6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89D43FA0-D2C3-1EA1-1D81-C1DB5EAD2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48A53F-A614-D0DF-0077-546DFD55575E}"/>
              </a:ext>
            </a:extLst>
          </p:cNvPr>
          <p:cNvSpPr txBox="1"/>
          <p:nvPr/>
        </p:nvSpPr>
        <p:spPr>
          <a:xfrm>
            <a:off x="1124498" y="2078604"/>
            <a:ext cx="7335934" cy="4570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מעשה וירדו זקנים מירושלים לעריהם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איבעיא</a:t>
            </a:r>
            <a:r>
              <a:rPr lang="he-IL" sz="1600" dirty="0"/>
              <a:t> להו: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כמלא תנור תבואה או </a:t>
            </a:r>
            <a:r>
              <a:rPr lang="he-IL" sz="1600" dirty="0" err="1"/>
              <a:t>דלמא</a:t>
            </a:r>
            <a:r>
              <a:rPr lang="he-IL" sz="1600" dirty="0"/>
              <a:t> כמלא תנור פת?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תא שמע: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כמלא פי תנור.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ועדיין </a:t>
            </a:r>
            <a:r>
              <a:rPr lang="he-IL" sz="1600" dirty="0" err="1"/>
              <a:t>תיבעי</a:t>
            </a:r>
            <a:r>
              <a:rPr lang="he-IL" sz="1600" dirty="0"/>
              <a:t> להו: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ככיסויא</a:t>
            </a:r>
            <a:r>
              <a:rPr lang="he-IL" sz="1600" dirty="0"/>
              <a:t> </a:t>
            </a:r>
            <a:r>
              <a:rPr lang="he-IL" sz="1600" dirty="0" err="1"/>
              <a:t>דתנורא</a:t>
            </a:r>
            <a:r>
              <a:rPr lang="he-IL" sz="1600" dirty="0"/>
              <a:t> או </a:t>
            </a:r>
            <a:r>
              <a:rPr lang="he-IL" sz="1600" dirty="0" err="1"/>
              <a:t>דלמא</a:t>
            </a:r>
            <a:r>
              <a:rPr lang="he-IL" sz="1600" dirty="0"/>
              <a:t> כי </a:t>
            </a:r>
            <a:r>
              <a:rPr lang="he-IL" sz="1600" dirty="0" err="1"/>
              <a:t>דרא</a:t>
            </a:r>
            <a:r>
              <a:rPr lang="he-IL" sz="1600" dirty="0"/>
              <a:t> </a:t>
            </a:r>
            <a:r>
              <a:rPr lang="he-IL" sz="1600" dirty="0" err="1"/>
              <a:t>דריפתא</a:t>
            </a:r>
            <a:r>
              <a:rPr lang="he-IL" sz="1600" dirty="0"/>
              <a:t> </a:t>
            </a:r>
            <a:r>
              <a:rPr lang="he-IL" sz="1600" dirty="0" err="1"/>
              <a:t>דהדר</a:t>
            </a:r>
            <a:r>
              <a:rPr lang="he-IL" sz="1600" dirty="0"/>
              <a:t> ליה </a:t>
            </a:r>
            <a:r>
              <a:rPr lang="he-IL" sz="1600" dirty="0" err="1"/>
              <a:t>לפומא</a:t>
            </a:r>
            <a:r>
              <a:rPr lang="he-IL" sz="1600" dirty="0"/>
              <a:t> </a:t>
            </a:r>
            <a:r>
              <a:rPr lang="he-IL" sz="1600" dirty="0" err="1"/>
              <a:t>דתנורא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תיקו.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ועוד גזרו תענית על שאכלו זאבים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</a:t>
            </a:r>
            <a:r>
              <a:rPr lang="he-IL" sz="1600" dirty="0" err="1"/>
              <a:t>עולא</a:t>
            </a:r>
            <a:r>
              <a:rPr lang="he-IL" sz="1600" dirty="0"/>
              <a:t> משום ר' שמעון בן </a:t>
            </a:r>
            <a:r>
              <a:rPr lang="he-IL" sz="1600" dirty="0" err="1"/>
              <a:t>יהוצדק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מעשה ובלעו זאבים שני תינוקות והקיאום דרך בית הרעי,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ובא מעשה לפני חכמים וטיהרו את הבשר וטמאו את העצמות.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5008DC11-267A-3A69-62EB-CEDBC137374C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C11258F7-33E1-8C39-3753-120B1279D17C}"/>
              </a:ext>
            </a:extLst>
          </p:cNvPr>
          <p:cNvSpPr/>
          <p:nvPr/>
        </p:nvSpPr>
        <p:spPr>
          <a:xfrm>
            <a:off x="647073" y="422420"/>
            <a:ext cx="7885367" cy="1502306"/>
          </a:xfrm>
          <a:prstGeom prst="wedgeRoundRectCallout">
            <a:avLst>
              <a:gd name="adj1" fmla="val 53358"/>
              <a:gd name="adj2" fmla="val -4585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יט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על אלו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בכל מקום: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על השדפון ועל הירקון ועל הארבה ועל החסיל ועל החיה רעה ועל החרב...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מעשה שירדו זקנים מירושלים לעריהם וגזרו תענית על שנראה כמלא פי תנור שדפון באשקלון,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ועוד גזרו תענית על שאכלו זאבים שני תינוקות בעבר הירדן, רבי יוסי אומר: לא על שאכלו אלא על שנראו.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3EB5EF71-919A-6777-A4D8-9C3E290ED54C}"/>
              </a:ext>
            </a:extLst>
          </p:cNvPr>
          <p:cNvSpPr txBox="1"/>
          <p:nvPr/>
        </p:nvSpPr>
        <p:spPr>
          <a:xfrm>
            <a:off x="8396318" y="2102835"/>
            <a:ext cx="323545" cy="39549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2200" dirty="0"/>
          </a:p>
          <a:p>
            <a:endParaRPr lang="he-IL" sz="1700" dirty="0"/>
          </a:p>
          <a:p>
            <a:endParaRPr lang="he-IL" sz="1600" dirty="0"/>
          </a:p>
          <a:p>
            <a:endParaRPr lang="he-IL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1060396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4F302-EA65-DA88-8BBB-BE531FF14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CDECFC-D6BE-9B3E-C287-A37E9D8FA792}"/>
              </a:ext>
            </a:extLst>
          </p:cNvPr>
          <p:cNvSpPr txBox="1"/>
          <p:nvPr/>
        </p:nvSpPr>
        <p:spPr>
          <a:xfrm>
            <a:off x="424137" y="1710670"/>
            <a:ext cx="8036295" cy="51619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על אלו </a:t>
            </a:r>
            <a:r>
              <a:rPr lang="he-IL" sz="1600" dirty="0" err="1"/>
              <a:t>מתריעין</a:t>
            </a:r>
            <a:r>
              <a:rPr lang="he-IL" sz="1600" dirty="0"/>
              <a:t> בשבת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תנו רבנן: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עיר שהקיפוה נכרים או נהר ואחד ספינה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המיטרפת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בים ואחד יחיד שנרדף מפני נכרים או מפני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לסטין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ומפני רוח רעה - על כולן יחיד רשאי לסגף את עצמו בתענית.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יוסי אומר: אין היחיד רשאי לסגף את עצמו בתענית שמא יצטרך לבריות ואין הבריות מרחמות עליו.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מ''ט</a:t>
            </a:r>
            <a:r>
              <a:rPr lang="he-IL" sz="1600" dirty="0"/>
              <a:t> דרבי יוסי?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דכתיב</a:t>
            </a:r>
            <a:r>
              <a:rPr lang="he-IL" sz="1600" dirty="0"/>
              <a:t> "</a:t>
            </a:r>
            <a:r>
              <a:rPr lang="he-IL" sz="1600" dirty="0">
                <a:solidFill>
                  <a:srgbClr val="002060"/>
                </a:solidFill>
              </a:rPr>
              <a:t>וַיְהִי הָאָדָם לְנֶפֶשׁ חַיָּה</a:t>
            </a:r>
            <a:r>
              <a:rPr lang="he-IL" sz="1600" dirty="0"/>
              <a:t>" - נשמה שנתתי בך החייה.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sz="1600" dirty="0"/>
              <a:t>שמעון התימני אומר אף על הדבר </a:t>
            </a:r>
            <a:r>
              <a:rPr lang="he-IL" sz="1600" dirty="0" err="1"/>
              <a:t>כו</a:t>
            </a:r>
            <a:r>
              <a:rPr lang="he-IL" sz="1600" dirty="0"/>
              <a:t>':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איבעיא</a:t>
            </a:r>
            <a:r>
              <a:rPr lang="he-IL" sz="1600" dirty="0"/>
              <a:t> להו: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לא הודו לו חכמים בשבת אבל בחול הודו לו או </a:t>
            </a:r>
            <a:r>
              <a:rPr lang="he-IL" sz="1600" dirty="0" err="1"/>
              <a:t>דלמא</a:t>
            </a:r>
            <a:r>
              <a:rPr lang="he-IL" sz="1600" dirty="0"/>
              <a:t> לא הודו לו כלל?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ת''ש</a:t>
            </a:r>
            <a:r>
              <a:rPr lang="he-IL" sz="1600" dirty="0"/>
              <a:t> </a:t>
            </a:r>
            <a:r>
              <a:rPr lang="he-IL" sz="1600" dirty="0" err="1"/>
              <a:t>דתניא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 הדבר בשבת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ואצ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''ל בחול,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ר' חנן בן פיטום תלמידו של ר' עקיבא משום רבי עקיבא אומר: אין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על הדבר כל עיקר.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FE02BAF5-19EE-25A8-56DF-51891760C90C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כב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983BCBF5-9CA8-F702-ADE2-9DD90EB0E1AD}"/>
              </a:ext>
            </a:extLst>
          </p:cNvPr>
          <p:cNvSpPr/>
          <p:nvPr/>
        </p:nvSpPr>
        <p:spPr>
          <a:xfrm>
            <a:off x="3923928" y="134388"/>
            <a:ext cx="4608512" cy="1502306"/>
          </a:xfrm>
          <a:prstGeom prst="wedgeRoundRectCallout">
            <a:avLst>
              <a:gd name="adj1" fmla="val 53358"/>
              <a:gd name="adj2" fmla="val -4585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500" dirty="0">
                <a:solidFill>
                  <a:prstClr val="black"/>
                </a:solidFill>
              </a:rPr>
              <a:t>משנה </a:t>
            </a:r>
            <a:r>
              <a:rPr lang="he-IL" sz="1500" dirty="0" err="1">
                <a:solidFill>
                  <a:prstClr val="black"/>
                </a:solidFill>
              </a:rPr>
              <a:t>יט</a:t>
            </a:r>
            <a:r>
              <a:rPr lang="he-IL" sz="1500" dirty="0">
                <a:solidFill>
                  <a:prstClr val="black"/>
                </a:solidFill>
              </a:rPr>
              <a:t> ע"א: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על אלו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מתריעין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בשבת: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על עיר שהקיפוה נכרים או נהר ועל הספינה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המיטרפת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בים.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ר' יוסי אומר: לעזרה ולא לצעקה.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שמעון התימני אומר: אף על הדבר, ולא הודו לו חכמים.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9E5B6E42-D9EB-BC46-4DBC-68DEC745BDD3}"/>
              </a:ext>
            </a:extLst>
          </p:cNvPr>
          <p:cNvSpPr txBox="1"/>
          <p:nvPr/>
        </p:nvSpPr>
        <p:spPr>
          <a:xfrm>
            <a:off x="8396318" y="1734901"/>
            <a:ext cx="323545" cy="39549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2200" dirty="0"/>
          </a:p>
          <a:p>
            <a:endParaRPr lang="he-IL" sz="1700" dirty="0"/>
          </a:p>
          <a:p>
            <a:endParaRPr lang="he-IL" sz="1600" dirty="0"/>
          </a:p>
          <a:p>
            <a:endParaRPr lang="he-IL" dirty="0"/>
          </a:p>
          <a:p>
            <a:endParaRPr lang="he-IL" sz="1600" dirty="0"/>
          </a:p>
          <a:p>
            <a:endParaRPr lang="he-IL" sz="1100" dirty="0"/>
          </a:p>
          <a:p>
            <a:endParaRPr lang="he-IL" sz="1600" dirty="0"/>
          </a:p>
          <a:p>
            <a:endParaRPr lang="he-IL" sz="14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126395507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38642</TotalTime>
  <Words>1655</Words>
  <Application>Microsoft Office PowerPoint</Application>
  <PresentationFormat>‫הצגה על המסך (4:3)</PresentationFormat>
  <Paragraphs>292</Paragraphs>
  <Slides>11</Slides>
  <Notes>9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4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2746</cp:revision>
  <dcterms:created xsi:type="dcterms:W3CDTF">2015-01-28T10:22:53Z</dcterms:created>
  <dcterms:modified xsi:type="dcterms:W3CDTF">2025-09-15T11:00:16Z</dcterms:modified>
</cp:coreProperties>
</file>