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4"/>
  </p:notesMasterIdLst>
  <p:sldIdLst>
    <p:sldId id="630" r:id="rId2"/>
    <p:sldId id="621" r:id="rId3"/>
    <p:sldId id="638" r:id="rId4"/>
    <p:sldId id="639" r:id="rId5"/>
    <p:sldId id="631" r:id="rId6"/>
    <p:sldId id="632" r:id="rId7"/>
    <p:sldId id="633" r:id="rId8"/>
    <p:sldId id="634" r:id="rId9"/>
    <p:sldId id="635" r:id="rId10"/>
    <p:sldId id="636" r:id="rId11"/>
    <p:sldId id="637" r:id="rId12"/>
    <p:sldId id="429" r:id="rId13"/>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הראל" initials="ה" lastIdx="1" clrIdx="0">
    <p:extLst>
      <p:ext uri="{19B8F6BF-5375-455C-9EA6-DF929625EA0E}">
        <p15:presenceInfo xmlns:p15="http://schemas.microsoft.com/office/powerpoint/2012/main" userId="הראל"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ללא סגנון, רשת טבלה">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ללא סגנון, ללא רשת">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סגנון ערכת נושא 1 - הדגשה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202B0CA-FC54-4496-8BCA-5EF66A818D29}" styleName="סגנון כהה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סגנון כהה 2 - הדגשה 1/הדגשה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סגנון כהה 2 - הדגשה 3/הדגשה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5000" autoAdjust="0"/>
    <p:restoredTop sz="90648" autoAdjust="0"/>
  </p:normalViewPr>
  <p:slideViewPr>
    <p:cSldViewPr>
      <p:cViewPr varScale="1">
        <p:scale>
          <a:sx n="86" d="100"/>
          <a:sy n="86" d="100"/>
        </p:scale>
        <p:origin x="1382" y="6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A12E648E-CA2E-4885-8A88-243AF9A8D75E}" type="datetimeFigureOut">
              <a:rPr lang="he-IL" smtClean="0"/>
              <a:pPr/>
              <a:t>ד'/כסלו/תשפ"ו</a:t>
            </a:fld>
            <a:endParaRPr lang="he-IL"/>
          </a:p>
        </p:txBody>
      </p:sp>
      <p:sp>
        <p:nvSpPr>
          <p:cNvPr id="4" name="מציין מיקום של תמונת שקופית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88125537-8725-4A13-8BEE-395E38D92F7F}" type="slidenum">
              <a:rPr lang="he-IL" smtClean="0"/>
              <a:pPr/>
              <a:t>‹#›</a:t>
            </a:fld>
            <a:endParaRPr lang="he-IL"/>
          </a:p>
        </p:txBody>
      </p:sp>
    </p:spTree>
    <p:extLst>
      <p:ext uri="{BB962C8B-B14F-4D97-AF65-F5344CB8AC3E}">
        <p14:creationId xmlns:p14="http://schemas.microsoft.com/office/powerpoint/2010/main" val="351799544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76201-9F33-B6BB-1A53-70BAC9F629D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9832AFA8-EF6D-0BF3-12AE-1DE4F734DCF4}"/>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1645C90A-BCAE-7E99-C20A-BE2891E94A2E}"/>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1D0B09ED-91D4-FBAC-906A-1E69933D4D5B}"/>
              </a:ext>
            </a:extLst>
          </p:cNvPr>
          <p:cNvSpPr>
            <a:spLocks noGrp="1"/>
          </p:cNvSpPr>
          <p:nvPr>
            <p:ph type="sldNum" sz="quarter" idx="10"/>
          </p:nvPr>
        </p:nvSpPr>
        <p:spPr/>
        <p:txBody>
          <a:bodyPr/>
          <a:lstStyle/>
          <a:p>
            <a:fld id="{88125537-8725-4A13-8BEE-395E38D92F7F}" type="slidenum">
              <a:rPr lang="he-IL" smtClean="0"/>
              <a:pPr/>
              <a:t>2</a:t>
            </a:fld>
            <a:endParaRPr lang="he-IL"/>
          </a:p>
        </p:txBody>
      </p:sp>
    </p:spTree>
    <p:extLst>
      <p:ext uri="{BB962C8B-B14F-4D97-AF65-F5344CB8AC3E}">
        <p14:creationId xmlns:p14="http://schemas.microsoft.com/office/powerpoint/2010/main" val="14846418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702F5-E847-7B55-ABE6-538A3A593048}"/>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EE0C60A9-F7A3-9658-918A-6C678722B249}"/>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3A741E9D-F588-B1DB-62FD-020FC204FB97}"/>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4176DE85-3884-0DBA-9237-E394433DF6A3}"/>
              </a:ext>
            </a:extLst>
          </p:cNvPr>
          <p:cNvSpPr>
            <a:spLocks noGrp="1"/>
          </p:cNvSpPr>
          <p:nvPr>
            <p:ph type="sldNum" sz="quarter" idx="10"/>
          </p:nvPr>
        </p:nvSpPr>
        <p:spPr/>
        <p:txBody>
          <a:bodyPr/>
          <a:lstStyle/>
          <a:p>
            <a:fld id="{88125537-8725-4A13-8BEE-395E38D92F7F}" type="slidenum">
              <a:rPr lang="he-IL" smtClean="0"/>
              <a:pPr/>
              <a:t>11</a:t>
            </a:fld>
            <a:endParaRPr lang="he-IL"/>
          </a:p>
        </p:txBody>
      </p:sp>
    </p:spTree>
    <p:extLst>
      <p:ext uri="{BB962C8B-B14F-4D97-AF65-F5344CB8AC3E}">
        <p14:creationId xmlns:p14="http://schemas.microsoft.com/office/powerpoint/2010/main" val="16177563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A24567-AB19-4E17-4972-D23F29142156}"/>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F9A2CD10-C8D7-0539-372F-439A59004404}"/>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A59897C2-7B5A-0ADE-29E0-A0906882993A}"/>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37DB1EE8-8D3E-ECAF-6236-25844C43D313}"/>
              </a:ext>
            </a:extLst>
          </p:cNvPr>
          <p:cNvSpPr>
            <a:spLocks noGrp="1"/>
          </p:cNvSpPr>
          <p:nvPr>
            <p:ph type="sldNum" sz="quarter" idx="10"/>
          </p:nvPr>
        </p:nvSpPr>
        <p:spPr/>
        <p:txBody>
          <a:bodyPr/>
          <a:lstStyle/>
          <a:p>
            <a:fld id="{88125537-8725-4A13-8BEE-395E38D92F7F}" type="slidenum">
              <a:rPr lang="he-IL" smtClean="0"/>
              <a:pPr/>
              <a:t>3</a:t>
            </a:fld>
            <a:endParaRPr lang="he-IL"/>
          </a:p>
        </p:txBody>
      </p:sp>
    </p:spTree>
    <p:extLst>
      <p:ext uri="{BB962C8B-B14F-4D97-AF65-F5344CB8AC3E}">
        <p14:creationId xmlns:p14="http://schemas.microsoft.com/office/powerpoint/2010/main" val="24575475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5FBB6-9792-21EE-4E3B-94A75F292BCE}"/>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40EB4B61-D7BB-6783-4EDA-59C08281DEB7}"/>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0ADC3E66-6554-A2A9-CD95-9F737CC94596}"/>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97502B06-1A8F-29FF-EAA2-5CF158BA35D3}"/>
              </a:ext>
            </a:extLst>
          </p:cNvPr>
          <p:cNvSpPr>
            <a:spLocks noGrp="1"/>
          </p:cNvSpPr>
          <p:nvPr>
            <p:ph type="sldNum" sz="quarter" idx="10"/>
          </p:nvPr>
        </p:nvSpPr>
        <p:spPr/>
        <p:txBody>
          <a:bodyPr/>
          <a:lstStyle/>
          <a:p>
            <a:fld id="{88125537-8725-4A13-8BEE-395E38D92F7F}" type="slidenum">
              <a:rPr lang="he-IL" smtClean="0"/>
              <a:pPr/>
              <a:t>4</a:t>
            </a:fld>
            <a:endParaRPr lang="he-IL"/>
          </a:p>
        </p:txBody>
      </p:sp>
    </p:spTree>
    <p:extLst>
      <p:ext uri="{BB962C8B-B14F-4D97-AF65-F5344CB8AC3E}">
        <p14:creationId xmlns:p14="http://schemas.microsoft.com/office/powerpoint/2010/main" val="2632053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365E2F-6895-454B-D6CE-123AE974F8EB}"/>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0EEEBE6D-291F-5CE0-AA5E-44F7067F748C}"/>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8F3A42CD-C121-AE07-B197-E06E9AA0EE4E}"/>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683DA7F5-AA92-1B45-E37A-0CA1057CB3BF}"/>
              </a:ext>
            </a:extLst>
          </p:cNvPr>
          <p:cNvSpPr>
            <a:spLocks noGrp="1"/>
          </p:cNvSpPr>
          <p:nvPr>
            <p:ph type="sldNum" sz="quarter" idx="10"/>
          </p:nvPr>
        </p:nvSpPr>
        <p:spPr/>
        <p:txBody>
          <a:bodyPr/>
          <a:lstStyle/>
          <a:p>
            <a:fld id="{88125537-8725-4A13-8BEE-395E38D92F7F}" type="slidenum">
              <a:rPr lang="he-IL" smtClean="0"/>
              <a:pPr/>
              <a:t>5</a:t>
            </a:fld>
            <a:endParaRPr lang="he-IL"/>
          </a:p>
        </p:txBody>
      </p:sp>
    </p:spTree>
    <p:extLst>
      <p:ext uri="{BB962C8B-B14F-4D97-AF65-F5344CB8AC3E}">
        <p14:creationId xmlns:p14="http://schemas.microsoft.com/office/powerpoint/2010/main" val="12688248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5DD01C-9737-59EC-CAF3-34EE176B76DA}"/>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F4E67BEE-833C-44AE-2EF4-06CE0D17EDB5}"/>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5DA99C39-D2D3-959D-6B72-F4A66C43DE70}"/>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04B33A9A-110E-F5C3-B939-22D1383394BB}"/>
              </a:ext>
            </a:extLst>
          </p:cNvPr>
          <p:cNvSpPr>
            <a:spLocks noGrp="1"/>
          </p:cNvSpPr>
          <p:nvPr>
            <p:ph type="sldNum" sz="quarter" idx="10"/>
          </p:nvPr>
        </p:nvSpPr>
        <p:spPr/>
        <p:txBody>
          <a:bodyPr/>
          <a:lstStyle/>
          <a:p>
            <a:fld id="{88125537-8725-4A13-8BEE-395E38D92F7F}" type="slidenum">
              <a:rPr lang="he-IL" smtClean="0"/>
              <a:pPr/>
              <a:t>6</a:t>
            </a:fld>
            <a:endParaRPr lang="he-IL"/>
          </a:p>
        </p:txBody>
      </p:sp>
    </p:spTree>
    <p:extLst>
      <p:ext uri="{BB962C8B-B14F-4D97-AF65-F5344CB8AC3E}">
        <p14:creationId xmlns:p14="http://schemas.microsoft.com/office/powerpoint/2010/main" val="122654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59C692-AF56-9959-BF3C-6FCD926BDD8A}"/>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65178955-D0E4-CC6D-F807-89C0ACB78132}"/>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765E3D5E-5831-0248-5C83-1CEEBF3A59F9}"/>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4E0544A3-416F-AAE8-9593-ED1E9302B8CD}"/>
              </a:ext>
            </a:extLst>
          </p:cNvPr>
          <p:cNvSpPr>
            <a:spLocks noGrp="1"/>
          </p:cNvSpPr>
          <p:nvPr>
            <p:ph type="sldNum" sz="quarter" idx="10"/>
          </p:nvPr>
        </p:nvSpPr>
        <p:spPr/>
        <p:txBody>
          <a:bodyPr/>
          <a:lstStyle/>
          <a:p>
            <a:fld id="{88125537-8725-4A13-8BEE-395E38D92F7F}" type="slidenum">
              <a:rPr lang="he-IL" smtClean="0"/>
              <a:pPr/>
              <a:t>7</a:t>
            </a:fld>
            <a:endParaRPr lang="he-IL"/>
          </a:p>
        </p:txBody>
      </p:sp>
    </p:spTree>
    <p:extLst>
      <p:ext uri="{BB962C8B-B14F-4D97-AF65-F5344CB8AC3E}">
        <p14:creationId xmlns:p14="http://schemas.microsoft.com/office/powerpoint/2010/main" val="2770774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B88279-D49F-F909-F485-40B81AFBB802}"/>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12FCC3E6-BCF8-771C-8F49-4F46D012B4AC}"/>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3A2D2762-9CE2-CE5E-5B1B-70AC484AC406}"/>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F843585B-D178-B5AE-6C55-1D4FDAE15721}"/>
              </a:ext>
            </a:extLst>
          </p:cNvPr>
          <p:cNvSpPr>
            <a:spLocks noGrp="1"/>
          </p:cNvSpPr>
          <p:nvPr>
            <p:ph type="sldNum" sz="quarter" idx="10"/>
          </p:nvPr>
        </p:nvSpPr>
        <p:spPr/>
        <p:txBody>
          <a:bodyPr/>
          <a:lstStyle/>
          <a:p>
            <a:fld id="{88125537-8725-4A13-8BEE-395E38D92F7F}" type="slidenum">
              <a:rPr lang="he-IL" smtClean="0"/>
              <a:pPr/>
              <a:t>8</a:t>
            </a:fld>
            <a:endParaRPr lang="he-IL"/>
          </a:p>
        </p:txBody>
      </p:sp>
    </p:spTree>
    <p:extLst>
      <p:ext uri="{BB962C8B-B14F-4D97-AF65-F5344CB8AC3E}">
        <p14:creationId xmlns:p14="http://schemas.microsoft.com/office/powerpoint/2010/main" val="33844700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4D932-DDF9-4686-5006-A843080766CD}"/>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0ED36318-2107-D523-2325-C8109AE3F186}"/>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55CE51C2-D0CF-2701-DB90-84FAF5F1C1F5}"/>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BAB02C5C-CB65-FB8B-4878-642D1DF5F853}"/>
              </a:ext>
            </a:extLst>
          </p:cNvPr>
          <p:cNvSpPr>
            <a:spLocks noGrp="1"/>
          </p:cNvSpPr>
          <p:nvPr>
            <p:ph type="sldNum" sz="quarter" idx="10"/>
          </p:nvPr>
        </p:nvSpPr>
        <p:spPr/>
        <p:txBody>
          <a:bodyPr/>
          <a:lstStyle/>
          <a:p>
            <a:fld id="{88125537-8725-4A13-8BEE-395E38D92F7F}" type="slidenum">
              <a:rPr lang="he-IL" smtClean="0"/>
              <a:pPr/>
              <a:t>9</a:t>
            </a:fld>
            <a:endParaRPr lang="he-IL"/>
          </a:p>
        </p:txBody>
      </p:sp>
    </p:spTree>
    <p:extLst>
      <p:ext uri="{BB962C8B-B14F-4D97-AF65-F5344CB8AC3E}">
        <p14:creationId xmlns:p14="http://schemas.microsoft.com/office/powerpoint/2010/main" val="4938999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FA5935-9A97-E08B-D4AC-E7B1C73B52BF}"/>
            </a:ext>
          </a:extLst>
        </p:cNvPr>
        <p:cNvGrpSpPr/>
        <p:nvPr/>
      </p:nvGrpSpPr>
      <p:grpSpPr>
        <a:xfrm>
          <a:off x="0" y="0"/>
          <a:ext cx="0" cy="0"/>
          <a:chOff x="0" y="0"/>
          <a:chExt cx="0" cy="0"/>
        </a:xfrm>
      </p:grpSpPr>
      <p:sp>
        <p:nvSpPr>
          <p:cNvPr id="2" name="מציין מיקום של תמונת שקופית 1">
            <a:extLst>
              <a:ext uri="{FF2B5EF4-FFF2-40B4-BE49-F238E27FC236}">
                <a16:creationId xmlns:a16="http://schemas.microsoft.com/office/drawing/2014/main" id="{0DF9FEAA-34EA-E42E-2CA4-0E2F479ED0C4}"/>
              </a:ext>
            </a:extLst>
          </p:cNvPr>
          <p:cNvSpPr>
            <a:spLocks noGrp="1" noRot="1" noChangeAspect="1"/>
          </p:cNvSpPr>
          <p:nvPr>
            <p:ph type="sldImg"/>
          </p:nvPr>
        </p:nvSpPr>
        <p:spPr/>
      </p:sp>
      <p:sp>
        <p:nvSpPr>
          <p:cNvPr id="3" name="מציין מיקום של הערות 2">
            <a:extLst>
              <a:ext uri="{FF2B5EF4-FFF2-40B4-BE49-F238E27FC236}">
                <a16:creationId xmlns:a16="http://schemas.microsoft.com/office/drawing/2014/main" id="{FF800185-CE4B-52F0-224C-55D211499D08}"/>
              </a:ext>
            </a:extLst>
          </p:cNvPr>
          <p:cNvSpPr>
            <a:spLocks noGrp="1"/>
          </p:cNvSpPr>
          <p:nvPr>
            <p:ph type="body" idx="1"/>
          </p:nvPr>
        </p:nvSpPr>
        <p:spPr/>
        <p:txBody>
          <a:bodyPr/>
          <a:lstStyle/>
          <a:p>
            <a:pPr marL="0" marR="0" indent="0" algn="r" defTabSz="914400" rtl="1" eaLnBrk="1" fontAlgn="auto" latinLnBrk="0" hangingPunct="1">
              <a:lnSpc>
                <a:spcPct val="100000"/>
              </a:lnSpc>
              <a:spcBef>
                <a:spcPts val="0"/>
              </a:spcBef>
              <a:spcAft>
                <a:spcPts val="0"/>
              </a:spcAft>
              <a:buClrTx/>
              <a:buSzTx/>
              <a:buFontTx/>
              <a:buNone/>
              <a:tabLst/>
              <a:defRPr/>
            </a:pPr>
            <a:endParaRPr lang="he-IL" b="1" dirty="0"/>
          </a:p>
        </p:txBody>
      </p:sp>
      <p:sp>
        <p:nvSpPr>
          <p:cNvPr id="4" name="מציין מיקום של מספר שקופית 3">
            <a:extLst>
              <a:ext uri="{FF2B5EF4-FFF2-40B4-BE49-F238E27FC236}">
                <a16:creationId xmlns:a16="http://schemas.microsoft.com/office/drawing/2014/main" id="{B4E0DE0D-712C-E19D-0377-1C45B01EDA87}"/>
              </a:ext>
            </a:extLst>
          </p:cNvPr>
          <p:cNvSpPr>
            <a:spLocks noGrp="1"/>
          </p:cNvSpPr>
          <p:nvPr>
            <p:ph type="sldNum" sz="quarter" idx="10"/>
          </p:nvPr>
        </p:nvSpPr>
        <p:spPr/>
        <p:txBody>
          <a:bodyPr/>
          <a:lstStyle/>
          <a:p>
            <a:fld id="{88125537-8725-4A13-8BEE-395E38D92F7F}" type="slidenum">
              <a:rPr lang="he-IL" smtClean="0"/>
              <a:pPr/>
              <a:t>10</a:t>
            </a:fld>
            <a:endParaRPr lang="he-IL"/>
          </a:p>
        </p:txBody>
      </p:sp>
    </p:spTree>
    <p:extLst>
      <p:ext uri="{BB962C8B-B14F-4D97-AF65-F5344CB8AC3E}">
        <p14:creationId xmlns:p14="http://schemas.microsoft.com/office/powerpoint/2010/main" val="3813153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a:t>לחץ כדי לערוך סגנון כותרת של תבנית בסיס</a:t>
            </a:r>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a:t>לחץ כדי לערוך סגנון כותרת משנה של תבנית בסיס</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ד'/כסלו/תשפ"ו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201113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ד'/כסלו/תשפ"ו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879446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a:t>לחץ כדי לערוך סגנון כותרת של תבנית בסיס</a:t>
            </a:r>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ד'/כסלו/תשפ"ו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2700311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ד'/כסלו/תשפ"ו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530167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FBEC2D9F-8966-4E40-B24B-F4D66135C1D0}" type="datetimeFigureOut">
              <a:rPr lang="he-IL" smtClean="0"/>
              <a:pPr/>
              <a:t>ד'/כסלו/תשפ"ו</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37334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ד'/כסלו/תשפ"ו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633545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7" name="מציין מיקום של תאריך 6"/>
          <p:cNvSpPr>
            <a:spLocks noGrp="1"/>
          </p:cNvSpPr>
          <p:nvPr>
            <p:ph type="dt" sz="half" idx="10"/>
          </p:nvPr>
        </p:nvSpPr>
        <p:spPr/>
        <p:txBody>
          <a:bodyPr/>
          <a:lstStyle/>
          <a:p>
            <a:fld id="{FBEC2D9F-8966-4E40-B24B-F4D66135C1D0}" type="datetimeFigureOut">
              <a:rPr lang="he-IL" smtClean="0"/>
              <a:pPr/>
              <a:t>ד'/כסלו/תשפ"ו</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1702474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a:t>לחץ כדי לערוך סגנון כותרת של תבנית בסיס</a:t>
            </a:r>
          </a:p>
        </p:txBody>
      </p:sp>
      <p:sp>
        <p:nvSpPr>
          <p:cNvPr id="3" name="מציין מיקום של תאריך 2"/>
          <p:cNvSpPr>
            <a:spLocks noGrp="1"/>
          </p:cNvSpPr>
          <p:nvPr>
            <p:ph type="dt" sz="half" idx="10"/>
          </p:nvPr>
        </p:nvSpPr>
        <p:spPr/>
        <p:txBody>
          <a:bodyPr/>
          <a:lstStyle/>
          <a:p>
            <a:fld id="{FBEC2D9F-8966-4E40-B24B-F4D66135C1D0}" type="datetimeFigureOut">
              <a:rPr lang="he-IL" smtClean="0"/>
              <a:pPr/>
              <a:t>ד'/כסלו/תשפ"ו</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3991671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FBEC2D9F-8966-4E40-B24B-F4D66135C1D0}" type="datetimeFigureOut">
              <a:rPr lang="he-IL" smtClean="0"/>
              <a:pPr/>
              <a:t>ד'/כסלו/תשפ"ו</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2131395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a:t>לחץ כדי לערוך סגנון כותרת של תבנית בסיס</a:t>
            </a:r>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ד'/כסלו/תשפ"ו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096772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a:t>לחץ כדי לערוך סגנון כותרת של תבנית בסיס</a:t>
            </a:r>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FBEC2D9F-8966-4E40-B24B-F4D66135C1D0}" type="datetimeFigureOut">
              <a:rPr lang="he-IL" smtClean="0"/>
              <a:pPr/>
              <a:t>ד'/כסלו/תשפ"ו</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8519CE8-638D-4695-9CFF-D273E3DA2D53}" type="slidenum">
              <a:rPr lang="he-IL" smtClean="0"/>
              <a:pPr/>
              <a:t>‹#›</a:t>
            </a:fld>
            <a:endParaRPr lang="he-IL"/>
          </a:p>
        </p:txBody>
      </p:sp>
    </p:spTree>
    <p:extLst>
      <p:ext uri="{BB962C8B-B14F-4D97-AF65-F5344CB8AC3E}">
        <p14:creationId xmlns:p14="http://schemas.microsoft.com/office/powerpoint/2010/main" val="4005683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a:t>לחץ כדי לערוך סגנון כותרת של תבנית בסיס</a:t>
            </a:r>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BEC2D9F-8966-4E40-B24B-F4D66135C1D0}" type="datetimeFigureOut">
              <a:rPr lang="he-IL" smtClean="0"/>
              <a:pPr/>
              <a:t>ד'/כסלו/תשפ"ו</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8519CE8-638D-4695-9CFF-D273E3DA2D53}" type="slidenum">
              <a:rPr lang="he-IL" smtClean="0"/>
              <a:pPr/>
              <a:t>‹#›</a:t>
            </a:fld>
            <a:endParaRPr lang="he-IL"/>
          </a:p>
        </p:txBody>
      </p:sp>
    </p:spTree>
    <p:extLst>
      <p:ext uri="{BB962C8B-B14F-4D97-AF65-F5344CB8AC3E}">
        <p14:creationId xmlns:p14="http://schemas.microsoft.com/office/powerpoint/2010/main" val="2161164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daf-yomi.com/MediaPage.aspx?id=303196"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2675" y="116632"/>
            <a:ext cx="4438650" cy="1038225"/>
          </a:xfrm>
          <a:prstGeom prst="rect">
            <a:avLst/>
          </a:prstGeom>
        </p:spPr>
      </p:pic>
      <p:sp>
        <p:nvSpPr>
          <p:cNvPr id="5" name="TextBox 4"/>
          <p:cNvSpPr txBox="1"/>
          <p:nvPr/>
        </p:nvSpPr>
        <p:spPr>
          <a:xfrm>
            <a:off x="144016" y="1386064"/>
            <a:ext cx="8820472" cy="5324535"/>
          </a:xfrm>
          <a:prstGeom prst="rect">
            <a:avLst/>
          </a:prstGeom>
          <a:noFill/>
        </p:spPr>
        <p:txBody>
          <a:bodyPr wrap="square" rtlCol="1">
            <a:spAutoFit/>
          </a:bodyPr>
          <a:lstStyle/>
          <a:p>
            <a:pPr algn="ctr"/>
            <a:r>
              <a:rPr lang="he-IL" sz="4000" b="1" dirty="0">
                <a:solidFill>
                  <a:srgbClr val="C0504D">
                    <a:lumMod val="75000"/>
                  </a:srgbClr>
                </a:solidFill>
              </a:rPr>
              <a:t>מסכת תענית</a:t>
            </a:r>
          </a:p>
          <a:p>
            <a:pPr algn="ctr"/>
            <a:r>
              <a:rPr lang="he-IL" sz="4000" b="1" dirty="0">
                <a:solidFill>
                  <a:srgbClr val="C0504D">
                    <a:lumMod val="75000"/>
                  </a:srgbClr>
                </a:solidFill>
              </a:rPr>
              <a:t>דף </a:t>
            </a:r>
            <a:r>
              <a:rPr lang="he-IL" sz="4000" b="1" dirty="0" err="1">
                <a:solidFill>
                  <a:srgbClr val="C0504D">
                    <a:lumMod val="75000"/>
                  </a:srgbClr>
                </a:solidFill>
              </a:rPr>
              <a:t>כו</a:t>
            </a:r>
            <a:endParaRPr lang="he-IL" sz="4000" b="1" dirty="0">
              <a:solidFill>
                <a:srgbClr val="C0504D">
                  <a:lumMod val="75000"/>
                </a:srgbClr>
              </a:solidFill>
            </a:endParaRPr>
          </a:p>
          <a:p>
            <a:pPr algn="ctr"/>
            <a:endParaRPr lang="he-IL" sz="2000" b="1" dirty="0">
              <a:solidFill>
                <a:srgbClr val="C0504D">
                  <a:lumMod val="75000"/>
                </a:srgbClr>
              </a:solidFill>
            </a:endParaRPr>
          </a:p>
          <a:p>
            <a:pPr algn="ctr"/>
            <a:r>
              <a:rPr lang="he-IL" sz="2400" b="1" dirty="0">
                <a:solidFill>
                  <a:srgbClr val="C0504D">
                    <a:lumMod val="75000"/>
                  </a:srgbClr>
                </a:solidFill>
              </a:rPr>
              <a:t>דף </a:t>
            </a:r>
            <a:r>
              <a:rPr lang="he-IL" sz="2400" b="1" dirty="0" err="1">
                <a:solidFill>
                  <a:srgbClr val="C0504D">
                    <a:lumMod val="75000"/>
                  </a:srgbClr>
                </a:solidFill>
              </a:rPr>
              <a:t>כו</a:t>
            </a:r>
            <a:r>
              <a:rPr lang="he-IL" sz="2400" b="1" dirty="0">
                <a:solidFill>
                  <a:srgbClr val="C0504D">
                    <a:lumMod val="75000"/>
                  </a:srgbClr>
                </a:solidFill>
              </a:rPr>
              <a:t> ע"א (תחילת הפרק) – דף </a:t>
            </a:r>
            <a:r>
              <a:rPr lang="he-IL" sz="2400" b="1" dirty="0" err="1">
                <a:solidFill>
                  <a:srgbClr val="C0504D">
                    <a:lumMod val="75000"/>
                  </a:srgbClr>
                </a:solidFill>
              </a:rPr>
              <a:t>כז</a:t>
            </a:r>
            <a:r>
              <a:rPr lang="he-IL" sz="2400" b="1" dirty="0">
                <a:solidFill>
                  <a:srgbClr val="C0504D">
                    <a:lumMod val="75000"/>
                  </a:srgbClr>
                </a:solidFill>
              </a:rPr>
              <a:t> ע"א (שורה 4)</a:t>
            </a:r>
          </a:p>
          <a:p>
            <a:pPr algn="ctr"/>
            <a:endParaRPr lang="he-IL" sz="2000" b="1" dirty="0">
              <a:solidFill>
                <a:srgbClr val="C0504D">
                  <a:lumMod val="75000"/>
                </a:srgbClr>
              </a:solidFill>
            </a:endParaRPr>
          </a:p>
          <a:p>
            <a:pPr algn="ctr"/>
            <a:r>
              <a:rPr lang="he-IL" sz="2400" b="1" dirty="0">
                <a:solidFill>
                  <a:srgbClr val="EEECE1">
                    <a:lumMod val="50000"/>
                  </a:srgbClr>
                </a:solidFill>
              </a:rPr>
              <a:t>מצגת עזר ללימוד הדף היומי</a:t>
            </a:r>
          </a:p>
          <a:p>
            <a:pPr algn="ctr"/>
            <a:endParaRPr lang="he-IL" sz="800" b="1" dirty="0">
              <a:solidFill>
                <a:srgbClr val="EEECE1">
                  <a:lumMod val="50000"/>
                </a:srgbClr>
              </a:solidFill>
            </a:endParaRPr>
          </a:p>
          <a:p>
            <a:pPr algn="ctr"/>
            <a:r>
              <a:rPr lang="he-IL" sz="2400" b="1" dirty="0">
                <a:solidFill>
                  <a:srgbClr val="EEECE1">
                    <a:lumMod val="50000"/>
                  </a:srgbClr>
                </a:solidFill>
              </a:rPr>
              <a:t>בעריכת: הראל שפירא</a:t>
            </a:r>
          </a:p>
          <a:p>
            <a:pPr algn="ctr"/>
            <a:endParaRPr lang="he-IL" sz="1400" b="1" dirty="0">
              <a:solidFill>
                <a:srgbClr val="EEECE1">
                  <a:lumMod val="50000"/>
                </a:srgbClr>
              </a:solidFill>
            </a:endParaRPr>
          </a:p>
          <a:p>
            <a:pPr algn="ctr"/>
            <a:endParaRPr lang="he-IL" sz="2400" b="1" dirty="0">
              <a:solidFill>
                <a:srgbClr val="EEECE1">
                  <a:lumMod val="50000"/>
                </a:srgbClr>
              </a:solidFill>
            </a:endParaRPr>
          </a:p>
          <a:p>
            <a:pPr algn="ctr">
              <a:defRPr/>
            </a:pPr>
            <a:r>
              <a:rPr lang="he-IL" sz="2400" b="1" dirty="0">
                <a:solidFill>
                  <a:srgbClr val="EEECE1">
                    <a:lumMod val="50000"/>
                  </a:srgbClr>
                </a:solidFill>
              </a:rPr>
              <a:t>לשמיעת השיעור בליווי המצגת – </a:t>
            </a:r>
            <a:r>
              <a:rPr lang="he-IL" sz="2400" dirty="0">
                <a:solidFill>
                  <a:srgbClr val="EEECE1">
                    <a:lumMod val="50000"/>
                  </a:srgbClr>
                </a:solidFill>
                <a:hlinkClick r:id="rId3"/>
              </a:rPr>
              <a:t>לחץ כאן</a:t>
            </a:r>
            <a:endParaRPr lang="he-IL" sz="2400" dirty="0">
              <a:solidFill>
                <a:srgbClr val="EEECE1">
                  <a:lumMod val="50000"/>
                </a:srgbClr>
              </a:solidFill>
            </a:endParaRPr>
          </a:p>
          <a:p>
            <a:pPr algn="ctr"/>
            <a:endParaRPr lang="he-IL" sz="3600" b="1" dirty="0">
              <a:solidFill>
                <a:srgbClr val="C0504D">
                  <a:lumMod val="75000"/>
                </a:srgbClr>
              </a:solidFill>
            </a:endParaRPr>
          </a:p>
          <a:p>
            <a:r>
              <a:rPr lang="he-IL" sz="1400" dirty="0"/>
              <a:t>ליצירת קשר: </a:t>
            </a:r>
          </a:p>
          <a:p>
            <a:r>
              <a:rPr lang="he-IL" sz="1400" dirty="0"/>
              <a:t>טל': 054-4931075</a:t>
            </a:r>
            <a:endParaRPr lang="en-US" sz="1400" dirty="0"/>
          </a:p>
          <a:p>
            <a:r>
              <a:rPr lang="he-IL" sz="1400" dirty="0"/>
              <a:t>דוא"ל: </a:t>
            </a:r>
            <a:r>
              <a:rPr lang="en-US" sz="1400" dirty="0"/>
              <a:t>rlshapira@gmail.com</a:t>
            </a:r>
            <a:endParaRPr lang="he-IL" sz="1400" dirty="0"/>
          </a:p>
        </p:txBody>
      </p:sp>
    </p:spTree>
    <p:extLst>
      <p:ext uri="{BB962C8B-B14F-4D97-AF65-F5344CB8AC3E}">
        <p14:creationId xmlns:p14="http://schemas.microsoft.com/office/powerpoint/2010/main" val="2046521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29DECB-9CB5-77DF-9062-BAEAEB456544}"/>
            </a:ext>
          </a:extLst>
        </p:cNvPr>
        <p:cNvGrpSpPr/>
        <p:nvPr/>
      </p:nvGrpSpPr>
      <p:grpSpPr>
        <a:xfrm>
          <a:off x="0" y="0"/>
          <a:ext cx="0" cy="0"/>
          <a:chOff x="0" y="0"/>
          <a:chExt cx="0" cy="0"/>
        </a:xfrm>
      </p:grpSpPr>
      <p:pic>
        <p:nvPicPr>
          <p:cNvPr id="3" name="תמונה 2">
            <a:extLst>
              <a:ext uri="{FF2B5EF4-FFF2-40B4-BE49-F238E27FC236}">
                <a16:creationId xmlns:a16="http://schemas.microsoft.com/office/drawing/2014/main" id="{BDA2BDAA-CC51-E9C4-8EFB-7A341FD7CC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6" name="TextBox 4">
            <a:extLst>
              <a:ext uri="{FF2B5EF4-FFF2-40B4-BE49-F238E27FC236}">
                <a16:creationId xmlns:a16="http://schemas.microsoft.com/office/drawing/2014/main" id="{03CC3B0D-4066-9C2D-F7C9-ED8AA1E219DA}"/>
              </a:ext>
            </a:extLst>
          </p:cNvPr>
          <p:cNvSpPr txBox="1"/>
          <p:nvPr/>
        </p:nvSpPr>
        <p:spPr>
          <a:xfrm>
            <a:off x="-306788" y="35330"/>
            <a:ext cx="1800200"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כו</a:t>
            </a:r>
            <a:r>
              <a:rPr lang="he-IL" b="1" dirty="0">
                <a:solidFill>
                  <a:schemeClr val="bg1">
                    <a:lumMod val="50000"/>
                  </a:schemeClr>
                </a:solidFill>
              </a:rPr>
              <a:t> עמוד ב</a:t>
            </a:r>
          </a:p>
        </p:txBody>
      </p:sp>
      <p:sp>
        <p:nvSpPr>
          <p:cNvPr id="8" name="TextBox 3">
            <a:extLst>
              <a:ext uri="{FF2B5EF4-FFF2-40B4-BE49-F238E27FC236}">
                <a16:creationId xmlns:a16="http://schemas.microsoft.com/office/drawing/2014/main" id="{082BCC9A-E858-CC78-1319-BB85AC93B169}"/>
              </a:ext>
            </a:extLst>
          </p:cNvPr>
          <p:cNvSpPr txBox="1"/>
          <p:nvPr/>
        </p:nvSpPr>
        <p:spPr>
          <a:xfrm>
            <a:off x="432032" y="1628800"/>
            <a:ext cx="7785742" cy="4792594"/>
          </a:xfrm>
          <a:prstGeom prst="rect">
            <a:avLst/>
          </a:prstGeom>
          <a:noFill/>
        </p:spPr>
        <p:txBody>
          <a:bodyPr wrap="square" rtlCol="1">
            <a:spAutoFit/>
          </a:bodyPr>
          <a:lstStyle/>
          <a:p>
            <a:pPr>
              <a:lnSpc>
                <a:spcPct val="120000"/>
              </a:lnSpc>
            </a:pPr>
            <a:r>
              <a:rPr lang="he-IL" sz="1600" dirty="0"/>
              <a:t>אמר רב יהודה אמר רב: הלכה כרבי מאיר. </a:t>
            </a:r>
          </a:p>
          <a:p>
            <a:pPr>
              <a:lnSpc>
                <a:spcPct val="120000"/>
              </a:lnSpc>
            </a:pPr>
            <a:endParaRPr lang="he-IL" sz="1600" dirty="0"/>
          </a:p>
          <a:p>
            <a:pPr>
              <a:lnSpc>
                <a:spcPct val="120000"/>
              </a:lnSpc>
            </a:pPr>
            <a:r>
              <a:rPr lang="he-IL" sz="1600" dirty="0"/>
              <a:t>ורבי יוחנן אמר: נהגו העם כרבי מאיר. </a:t>
            </a:r>
          </a:p>
          <a:p>
            <a:pPr>
              <a:lnSpc>
                <a:spcPct val="120000"/>
              </a:lnSpc>
            </a:pPr>
            <a:endParaRPr lang="he-IL" sz="1600" dirty="0"/>
          </a:p>
          <a:p>
            <a:pPr>
              <a:lnSpc>
                <a:spcPct val="120000"/>
              </a:lnSpc>
            </a:pPr>
            <a:r>
              <a:rPr lang="he-IL" sz="1600" dirty="0"/>
              <a:t>ורבא אמר: מנהג כרבי מאיר. </a:t>
            </a:r>
          </a:p>
          <a:p>
            <a:pPr>
              <a:lnSpc>
                <a:spcPct val="120000"/>
              </a:lnSpc>
            </a:pPr>
            <a:endParaRPr lang="he-IL" sz="1600" dirty="0"/>
          </a:p>
          <a:p>
            <a:pPr>
              <a:lnSpc>
                <a:spcPct val="120000"/>
              </a:lnSpc>
            </a:pPr>
            <a:r>
              <a:rPr lang="he-IL" sz="1600" dirty="0"/>
              <a:t>מאן </a:t>
            </a:r>
            <a:r>
              <a:rPr lang="he-IL" sz="1600" dirty="0" err="1"/>
              <a:t>דאמר</a:t>
            </a:r>
            <a:r>
              <a:rPr lang="he-IL" sz="1600" dirty="0"/>
              <a:t> הלכה כרבי מאיר - </a:t>
            </a:r>
            <a:r>
              <a:rPr lang="he-IL" sz="1600" dirty="0" err="1"/>
              <a:t>דרשינן</a:t>
            </a:r>
            <a:r>
              <a:rPr lang="he-IL" sz="1600" dirty="0"/>
              <a:t> לה </a:t>
            </a:r>
            <a:r>
              <a:rPr lang="he-IL" sz="1600" dirty="0" err="1"/>
              <a:t>בפירקא</a:t>
            </a:r>
            <a:r>
              <a:rPr lang="he-IL" sz="1600" dirty="0"/>
              <a:t>.</a:t>
            </a:r>
          </a:p>
          <a:p>
            <a:pPr>
              <a:lnSpc>
                <a:spcPct val="120000"/>
              </a:lnSpc>
            </a:pPr>
            <a:r>
              <a:rPr lang="he-IL" sz="1600" dirty="0"/>
              <a:t>מאן </a:t>
            </a:r>
            <a:r>
              <a:rPr lang="he-IL" sz="1600" dirty="0" err="1"/>
              <a:t>דאמר</a:t>
            </a:r>
            <a:r>
              <a:rPr lang="he-IL" sz="1600" dirty="0"/>
              <a:t> מנהג - </a:t>
            </a:r>
            <a:r>
              <a:rPr lang="he-IL" sz="1600" dirty="0" err="1"/>
              <a:t>מידרש</a:t>
            </a:r>
            <a:r>
              <a:rPr lang="he-IL" sz="1600" dirty="0"/>
              <a:t> לא </a:t>
            </a:r>
            <a:r>
              <a:rPr lang="he-IL" sz="1600" dirty="0" err="1"/>
              <a:t>דרשינן</a:t>
            </a:r>
            <a:r>
              <a:rPr lang="he-IL" sz="1600" dirty="0"/>
              <a:t> </a:t>
            </a:r>
            <a:r>
              <a:rPr lang="he-IL" sz="1600" dirty="0" err="1"/>
              <a:t>אורויי</a:t>
            </a:r>
            <a:r>
              <a:rPr lang="he-IL" sz="1600" dirty="0"/>
              <a:t> </a:t>
            </a:r>
            <a:r>
              <a:rPr lang="he-IL" sz="1600" dirty="0" err="1"/>
              <a:t>מורינן</a:t>
            </a:r>
            <a:r>
              <a:rPr lang="he-IL" sz="1600" dirty="0"/>
              <a:t>. </a:t>
            </a:r>
          </a:p>
          <a:p>
            <a:pPr>
              <a:lnSpc>
                <a:spcPct val="120000"/>
              </a:lnSpc>
            </a:pPr>
            <a:r>
              <a:rPr lang="he-IL" sz="1600" dirty="0"/>
              <a:t>ומאן </a:t>
            </a:r>
            <a:r>
              <a:rPr lang="he-IL" sz="1600" dirty="0" err="1"/>
              <a:t>דאמר</a:t>
            </a:r>
            <a:r>
              <a:rPr lang="he-IL" sz="1600" dirty="0"/>
              <a:t> נהגו - </a:t>
            </a:r>
            <a:r>
              <a:rPr lang="he-IL" sz="1600" dirty="0" err="1"/>
              <a:t>אורויי</a:t>
            </a:r>
            <a:r>
              <a:rPr lang="he-IL" sz="1600" dirty="0"/>
              <a:t> לא </a:t>
            </a:r>
            <a:r>
              <a:rPr lang="he-IL" sz="1600" dirty="0" err="1"/>
              <a:t>מורינן</a:t>
            </a:r>
            <a:r>
              <a:rPr lang="he-IL" sz="1600" dirty="0"/>
              <a:t> ואי עביד </a:t>
            </a:r>
            <a:r>
              <a:rPr lang="he-IL" sz="1600" dirty="0" err="1"/>
              <a:t>עביד</a:t>
            </a:r>
            <a:r>
              <a:rPr lang="he-IL" sz="1600" dirty="0"/>
              <a:t> ולא </a:t>
            </a:r>
            <a:r>
              <a:rPr lang="he-IL" sz="1600" dirty="0" err="1"/>
              <a:t>מהדרינן</a:t>
            </a:r>
            <a:r>
              <a:rPr lang="he-IL" sz="1600" dirty="0"/>
              <a:t> ליה. </a:t>
            </a:r>
          </a:p>
          <a:p>
            <a:pPr>
              <a:lnSpc>
                <a:spcPct val="120000"/>
              </a:lnSpc>
            </a:pPr>
            <a:endParaRPr lang="he-IL" sz="1600" dirty="0"/>
          </a:p>
          <a:p>
            <a:pPr>
              <a:lnSpc>
                <a:spcPct val="120000"/>
              </a:lnSpc>
            </a:pPr>
            <a:r>
              <a:rPr lang="he-IL" sz="1600" dirty="0"/>
              <a:t>ורב נחמן אמר: הלכה כרבי יוסי. </a:t>
            </a:r>
          </a:p>
          <a:p>
            <a:pPr>
              <a:lnSpc>
                <a:spcPct val="120000"/>
              </a:lnSpc>
            </a:pPr>
            <a:endParaRPr lang="he-IL" sz="1600" dirty="0"/>
          </a:p>
          <a:p>
            <a:pPr>
              <a:lnSpc>
                <a:spcPct val="120000"/>
              </a:lnSpc>
            </a:pPr>
            <a:r>
              <a:rPr lang="he-IL" sz="1600" dirty="0"/>
              <a:t>והלכה כרבי יוסי. </a:t>
            </a:r>
          </a:p>
          <a:p>
            <a:pPr>
              <a:lnSpc>
                <a:spcPct val="120000"/>
              </a:lnSpc>
            </a:pPr>
            <a:endParaRPr lang="he-IL" sz="1600" dirty="0"/>
          </a:p>
          <a:p>
            <a:pPr>
              <a:lnSpc>
                <a:spcPct val="120000"/>
              </a:lnSpc>
            </a:pPr>
            <a:r>
              <a:rPr lang="he-IL" sz="1600" dirty="0" err="1"/>
              <a:t>והאידנא</a:t>
            </a:r>
            <a:r>
              <a:rPr lang="he-IL" sz="1600" dirty="0"/>
              <a:t> </a:t>
            </a:r>
            <a:r>
              <a:rPr lang="he-IL" sz="1600" dirty="0" err="1"/>
              <a:t>מ''ט</a:t>
            </a:r>
            <a:r>
              <a:rPr lang="he-IL" sz="1600" dirty="0"/>
              <a:t> פרשי כהני </a:t>
            </a:r>
            <a:r>
              <a:rPr lang="he-IL" sz="1600" dirty="0" err="1"/>
              <a:t>ידייהו</a:t>
            </a:r>
            <a:r>
              <a:rPr lang="he-IL" sz="1600" dirty="0"/>
              <a:t> </a:t>
            </a:r>
            <a:r>
              <a:rPr lang="he-IL" sz="1600" dirty="0" err="1"/>
              <a:t>במנחתא</a:t>
            </a:r>
            <a:r>
              <a:rPr lang="he-IL" sz="1600" dirty="0"/>
              <a:t> </a:t>
            </a:r>
            <a:r>
              <a:rPr lang="he-IL" sz="1600" dirty="0" err="1"/>
              <a:t>דתעניתא</a:t>
            </a:r>
            <a:r>
              <a:rPr lang="he-IL" sz="1600" dirty="0"/>
              <a:t>? </a:t>
            </a:r>
          </a:p>
          <a:p>
            <a:pPr>
              <a:lnSpc>
                <a:spcPct val="120000"/>
              </a:lnSpc>
            </a:pPr>
            <a:r>
              <a:rPr lang="he-IL" sz="1600" dirty="0"/>
              <a:t>כיון </a:t>
            </a:r>
            <a:r>
              <a:rPr lang="he-IL" sz="1600" dirty="0" err="1"/>
              <a:t>דבסמוך</a:t>
            </a:r>
            <a:r>
              <a:rPr lang="he-IL" sz="1600" dirty="0"/>
              <a:t> לשקיעת החמה </a:t>
            </a:r>
            <a:r>
              <a:rPr lang="he-IL" sz="1600" dirty="0" err="1"/>
              <a:t>קא</a:t>
            </a:r>
            <a:r>
              <a:rPr lang="he-IL" sz="1600" dirty="0"/>
              <a:t> פרשי כתפלת נעילה דמיא.</a:t>
            </a:r>
          </a:p>
        </p:txBody>
      </p:sp>
      <p:graphicFrame>
        <p:nvGraphicFramePr>
          <p:cNvPr id="4" name="טבלה 3">
            <a:extLst>
              <a:ext uri="{FF2B5EF4-FFF2-40B4-BE49-F238E27FC236}">
                <a16:creationId xmlns:a16="http://schemas.microsoft.com/office/drawing/2014/main" id="{2B13240D-684B-782C-C8A8-8B6E77ECC4B4}"/>
              </a:ext>
            </a:extLst>
          </p:cNvPr>
          <p:cNvGraphicFramePr>
            <a:graphicFrameLocks noGrp="1"/>
          </p:cNvGraphicFramePr>
          <p:nvPr>
            <p:extLst>
              <p:ext uri="{D42A27DB-BD31-4B8C-83A1-F6EECF244321}">
                <p14:modId xmlns:p14="http://schemas.microsoft.com/office/powerpoint/2010/main" val="4162639469"/>
              </p:ext>
            </p:extLst>
          </p:nvPr>
        </p:nvGraphicFramePr>
        <p:xfrm>
          <a:off x="4382610" y="188640"/>
          <a:ext cx="3816425" cy="1219200"/>
        </p:xfrm>
        <a:graphic>
          <a:graphicData uri="http://schemas.openxmlformats.org/drawingml/2006/table">
            <a:tbl>
              <a:tblPr rtl="1" firstRow="1" bandRow="1">
                <a:tableStyleId>{5940675A-B579-460E-94D1-54222C63F5DA}</a:tableStyleId>
              </a:tblPr>
              <a:tblGrid>
                <a:gridCol w="763285">
                  <a:extLst>
                    <a:ext uri="{9D8B030D-6E8A-4147-A177-3AD203B41FA5}">
                      <a16:colId xmlns:a16="http://schemas.microsoft.com/office/drawing/2014/main" val="20000"/>
                    </a:ext>
                  </a:extLst>
                </a:gridCol>
                <a:gridCol w="763285">
                  <a:extLst>
                    <a:ext uri="{9D8B030D-6E8A-4147-A177-3AD203B41FA5}">
                      <a16:colId xmlns:a16="http://schemas.microsoft.com/office/drawing/2014/main" val="20001"/>
                    </a:ext>
                  </a:extLst>
                </a:gridCol>
                <a:gridCol w="763285">
                  <a:extLst>
                    <a:ext uri="{9D8B030D-6E8A-4147-A177-3AD203B41FA5}">
                      <a16:colId xmlns:a16="http://schemas.microsoft.com/office/drawing/2014/main" val="20002"/>
                    </a:ext>
                  </a:extLst>
                </a:gridCol>
                <a:gridCol w="763285">
                  <a:extLst>
                    <a:ext uri="{9D8B030D-6E8A-4147-A177-3AD203B41FA5}">
                      <a16:colId xmlns:a16="http://schemas.microsoft.com/office/drawing/2014/main" val="20003"/>
                    </a:ext>
                  </a:extLst>
                </a:gridCol>
                <a:gridCol w="763285">
                  <a:extLst>
                    <a:ext uri="{9D8B030D-6E8A-4147-A177-3AD203B41FA5}">
                      <a16:colId xmlns:a16="http://schemas.microsoft.com/office/drawing/2014/main" val="20004"/>
                    </a:ext>
                  </a:extLst>
                </a:gridCol>
              </a:tblGrid>
              <a:tr h="263272">
                <a:tc>
                  <a:txBody>
                    <a:bodyPr/>
                    <a:lstStyle/>
                    <a:p>
                      <a:pPr rtl="1"/>
                      <a:endParaRPr lang="he-IL" sz="1400" dirty="0"/>
                    </a:p>
                  </a:txBody>
                  <a:tcPr/>
                </a:tc>
                <a:tc>
                  <a:txBody>
                    <a:bodyPr/>
                    <a:lstStyle/>
                    <a:p>
                      <a:pPr algn="ctr" rtl="1"/>
                      <a:r>
                        <a:rPr lang="he-IL" sz="1400" dirty="0"/>
                        <a:t>שחרית</a:t>
                      </a:r>
                    </a:p>
                  </a:txBody>
                  <a:tcPr/>
                </a:tc>
                <a:tc>
                  <a:txBody>
                    <a:bodyPr/>
                    <a:lstStyle/>
                    <a:p>
                      <a:pPr algn="ctr" rtl="1"/>
                      <a:r>
                        <a:rPr lang="he-IL" sz="1400" dirty="0"/>
                        <a:t>מוסף</a:t>
                      </a:r>
                    </a:p>
                  </a:txBody>
                  <a:tcPr/>
                </a:tc>
                <a:tc>
                  <a:txBody>
                    <a:bodyPr/>
                    <a:lstStyle/>
                    <a:p>
                      <a:pPr algn="ctr" rtl="1"/>
                      <a:r>
                        <a:rPr lang="he-IL" sz="1400" dirty="0"/>
                        <a:t>מנחה</a:t>
                      </a:r>
                    </a:p>
                  </a:txBody>
                  <a:tcPr/>
                </a:tc>
                <a:tc>
                  <a:txBody>
                    <a:bodyPr/>
                    <a:lstStyle/>
                    <a:p>
                      <a:pPr algn="ctr" rtl="1"/>
                      <a:r>
                        <a:rPr lang="he-IL" sz="1400" dirty="0"/>
                        <a:t>נעילה</a:t>
                      </a:r>
                    </a:p>
                  </a:txBody>
                  <a:tcPr/>
                </a:tc>
                <a:extLst>
                  <a:ext uri="{0D108BD9-81ED-4DB2-BD59-A6C34878D82A}">
                    <a16:rowId xmlns:a16="http://schemas.microsoft.com/office/drawing/2014/main" val="10000"/>
                  </a:ext>
                </a:extLst>
              </a:tr>
              <a:tr h="263272">
                <a:tc>
                  <a:txBody>
                    <a:bodyPr/>
                    <a:lstStyle/>
                    <a:p>
                      <a:pPr marL="0" algn="r" defTabSz="914400" rtl="1" eaLnBrk="1" latinLnBrk="0" hangingPunct="1"/>
                      <a:r>
                        <a:rPr lang="he-IL" sz="1400" kern="1200" dirty="0">
                          <a:solidFill>
                            <a:schemeClr val="tx1"/>
                          </a:solidFill>
                          <a:latin typeface="+mn-lt"/>
                          <a:ea typeface="+mn-ea"/>
                          <a:cs typeface="+mn-cs"/>
                        </a:rPr>
                        <a:t>ר' מאיר</a:t>
                      </a:r>
                    </a:p>
                  </a:txBody>
                  <a:tcPr/>
                </a:tc>
                <a:tc>
                  <a:txBody>
                    <a:bodyPr/>
                    <a:lstStyle/>
                    <a:p>
                      <a:pPr marL="0" algn="ctr" defTabSz="914400" rtl="1" eaLnBrk="1" latinLnBrk="0" hangingPunct="1"/>
                      <a:r>
                        <a:rPr lang="en-US" sz="1400" kern="1200" dirty="0">
                          <a:solidFill>
                            <a:schemeClr val="tx1"/>
                          </a:solidFill>
                          <a:latin typeface="+mn-lt"/>
                          <a:ea typeface="+mn-ea"/>
                          <a:cs typeface="+mn-cs"/>
                          <a:sym typeface="Wingdings"/>
                        </a:rPr>
                        <a:t></a:t>
                      </a:r>
                      <a:endParaRPr lang="he-IL" sz="1400" kern="1200" dirty="0">
                        <a:solidFill>
                          <a:schemeClr val="tx1"/>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olidFill>
                            <a:schemeClr val="tx1"/>
                          </a:solidFill>
                          <a:latin typeface="+mn-lt"/>
                          <a:ea typeface="+mn-ea"/>
                          <a:cs typeface="+mn-cs"/>
                          <a:sym typeface="Wingdings"/>
                        </a:rPr>
                        <a:t></a:t>
                      </a:r>
                      <a:endParaRPr lang="he-IL" sz="1400" kern="1200" dirty="0">
                        <a:solidFill>
                          <a:schemeClr val="tx1"/>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olidFill>
                            <a:schemeClr val="tx1"/>
                          </a:solidFill>
                          <a:latin typeface="+mn-lt"/>
                          <a:ea typeface="+mn-ea"/>
                          <a:cs typeface="+mn-cs"/>
                          <a:sym typeface="Wingdings"/>
                        </a:rPr>
                        <a:t></a:t>
                      </a:r>
                      <a:endParaRPr lang="he-IL" sz="1400" kern="1200" dirty="0">
                        <a:solidFill>
                          <a:schemeClr val="tx1"/>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olidFill>
                            <a:schemeClr val="tx1"/>
                          </a:solidFill>
                          <a:latin typeface="+mn-lt"/>
                          <a:ea typeface="+mn-ea"/>
                          <a:cs typeface="+mn-cs"/>
                          <a:sym typeface="Wingdings"/>
                        </a:rPr>
                        <a:t></a:t>
                      </a:r>
                      <a:endParaRPr lang="he-IL" sz="1400" kern="1200" dirty="0">
                        <a:solidFill>
                          <a:schemeClr val="tx1"/>
                        </a:solidFill>
                        <a:latin typeface="+mn-lt"/>
                        <a:ea typeface="+mn-ea"/>
                        <a:cs typeface="+mn-cs"/>
                      </a:endParaRPr>
                    </a:p>
                  </a:txBody>
                  <a:tcPr/>
                </a:tc>
                <a:extLst>
                  <a:ext uri="{0D108BD9-81ED-4DB2-BD59-A6C34878D82A}">
                    <a16:rowId xmlns:a16="http://schemas.microsoft.com/office/drawing/2014/main" val="10001"/>
                  </a:ext>
                </a:extLst>
              </a:tr>
              <a:tr h="263272">
                <a:tc>
                  <a:txBody>
                    <a:bodyPr/>
                    <a:lstStyle/>
                    <a:p>
                      <a:pPr rtl="1"/>
                      <a:r>
                        <a:rPr lang="he-IL" sz="1400" dirty="0"/>
                        <a:t>ר' יהודה</a:t>
                      </a:r>
                    </a:p>
                  </a:txBody>
                  <a:tcPr/>
                </a:tc>
                <a:tc>
                  <a:txBody>
                    <a:bodyPr/>
                    <a:lstStyle/>
                    <a:p>
                      <a:pPr algn="ctr" rtl="1"/>
                      <a:r>
                        <a:rPr lang="en-US" sz="1400" kern="1200" dirty="0">
                          <a:sym typeface="Wingdings"/>
                        </a:rPr>
                        <a:t></a:t>
                      </a:r>
                      <a:endParaRPr lang="he-IL" sz="1400"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ym typeface="Wingdings"/>
                        </a:rPr>
                        <a:t></a:t>
                      </a:r>
                      <a:endParaRPr lang="he-IL" sz="1400" dirty="0"/>
                    </a:p>
                  </a:txBody>
                  <a:tcPr/>
                </a:tc>
                <a:tc>
                  <a:txBody>
                    <a:bodyPr/>
                    <a:lstStyle/>
                    <a:p>
                      <a:pPr algn="ctr" rtl="1"/>
                      <a:r>
                        <a:rPr lang="en-US" sz="1400" kern="1200" dirty="0">
                          <a:sym typeface="Wingdings"/>
                        </a:rPr>
                        <a:t></a:t>
                      </a:r>
                      <a:endParaRPr lang="he-IL" sz="1400"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ym typeface="Wingdings"/>
                        </a:rPr>
                        <a:t></a:t>
                      </a:r>
                      <a:endParaRPr lang="he-IL" sz="1400" dirty="0"/>
                    </a:p>
                  </a:txBody>
                  <a:tcPr/>
                </a:tc>
                <a:extLst>
                  <a:ext uri="{0D108BD9-81ED-4DB2-BD59-A6C34878D82A}">
                    <a16:rowId xmlns:a16="http://schemas.microsoft.com/office/drawing/2014/main" val="10002"/>
                  </a:ext>
                </a:extLst>
              </a:tr>
              <a:tr h="263272">
                <a:tc>
                  <a:txBody>
                    <a:bodyPr/>
                    <a:lstStyle/>
                    <a:p>
                      <a:pPr rtl="1"/>
                      <a:r>
                        <a:rPr lang="he-IL" sz="1400" dirty="0"/>
                        <a:t>ר' יוסי</a:t>
                      </a: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ym typeface="Wingdings"/>
                        </a:rPr>
                        <a:t></a:t>
                      </a:r>
                      <a:endParaRPr lang="he-IL" sz="1400"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ym typeface="Wingdings"/>
                        </a:rPr>
                        <a:t></a:t>
                      </a:r>
                      <a:endParaRPr lang="he-IL" sz="1400"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ym typeface="Wingdings"/>
                        </a:rPr>
                        <a:t></a:t>
                      </a:r>
                      <a:endParaRPr lang="he-IL" sz="1400"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ym typeface="Wingdings"/>
                        </a:rPr>
                        <a:t></a:t>
                      </a:r>
                      <a:endParaRPr lang="he-IL" sz="1400" dirty="0"/>
                    </a:p>
                  </a:txBody>
                  <a:tcPr/>
                </a:tc>
                <a:extLst>
                  <a:ext uri="{0D108BD9-81ED-4DB2-BD59-A6C34878D82A}">
                    <a16:rowId xmlns:a16="http://schemas.microsoft.com/office/drawing/2014/main" val="10003"/>
                  </a:ext>
                </a:extLst>
              </a:tr>
            </a:tbl>
          </a:graphicData>
        </a:graphic>
      </p:graphicFrame>
      <p:sp>
        <p:nvSpPr>
          <p:cNvPr id="5" name="תיבת טקסט 4">
            <a:extLst>
              <a:ext uri="{FF2B5EF4-FFF2-40B4-BE49-F238E27FC236}">
                <a16:creationId xmlns:a16="http://schemas.microsoft.com/office/drawing/2014/main" id="{31CFE38B-5C18-7A6A-A285-7801EC20A781}"/>
              </a:ext>
            </a:extLst>
          </p:cNvPr>
          <p:cNvSpPr txBox="1"/>
          <p:nvPr/>
        </p:nvSpPr>
        <p:spPr>
          <a:xfrm>
            <a:off x="8127027" y="1700808"/>
            <a:ext cx="504055" cy="3216265"/>
          </a:xfrm>
          <a:prstGeom prst="rect">
            <a:avLst/>
          </a:prstGeom>
          <a:noFill/>
        </p:spPr>
        <p:txBody>
          <a:bodyPr wrap="square" rtlCol="1">
            <a:spAutoFit/>
          </a:bodyPr>
          <a:lstStyle/>
          <a:p>
            <a:r>
              <a:rPr lang="he-IL" sz="1200" dirty="0"/>
              <a:t>①</a:t>
            </a:r>
          </a:p>
          <a:p>
            <a:endParaRPr lang="he-IL" sz="1400" dirty="0"/>
          </a:p>
          <a:p>
            <a:endParaRPr lang="he-IL" sz="1200" dirty="0"/>
          </a:p>
          <a:p>
            <a:r>
              <a:rPr lang="he-IL" sz="1200" dirty="0"/>
              <a:t>②</a:t>
            </a:r>
          </a:p>
          <a:p>
            <a:endParaRPr lang="he-IL" sz="1500" dirty="0"/>
          </a:p>
          <a:p>
            <a:endParaRPr lang="he-IL" sz="1200" dirty="0"/>
          </a:p>
          <a:p>
            <a:r>
              <a:rPr lang="he-IL" sz="1200" dirty="0"/>
              <a:t>③</a:t>
            </a:r>
          </a:p>
          <a:p>
            <a:endParaRPr lang="he-IL" sz="1200" dirty="0"/>
          </a:p>
          <a:p>
            <a:endParaRPr lang="he-IL" sz="1200" dirty="0"/>
          </a:p>
          <a:p>
            <a:endParaRPr lang="he-IL" sz="1600" dirty="0"/>
          </a:p>
          <a:p>
            <a:endParaRPr lang="he-IL" sz="1200" dirty="0"/>
          </a:p>
          <a:p>
            <a:endParaRPr lang="he-IL" sz="1200" dirty="0"/>
          </a:p>
          <a:p>
            <a:endParaRPr lang="he-IL" sz="1200" dirty="0"/>
          </a:p>
          <a:p>
            <a:endParaRPr lang="he-IL" sz="1200" dirty="0"/>
          </a:p>
          <a:p>
            <a:endParaRPr lang="he-IL" sz="1400" dirty="0"/>
          </a:p>
          <a:p>
            <a:r>
              <a:rPr lang="he-IL" sz="1200" dirty="0"/>
              <a:t>④</a:t>
            </a:r>
          </a:p>
        </p:txBody>
      </p:sp>
    </p:spTree>
    <p:extLst>
      <p:ext uri="{BB962C8B-B14F-4D97-AF65-F5344CB8AC3E}">
        <p14:creationId xmlns:p14="http://schemas.microsoft.com/office/powerpoint/2010/main" val="2161403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9D644-6567-A929-32B9-0DA946A7E9F2}"/>
            </a:ext>
          </a:extLst>
        </p:cNvPr>
        <p:cNvGrpSpPr/>
        <p:nvPr/>
      </p:nvGrpSpPr>
      <p:grpSpPr>
        <a:xfrm>
          <a:off x="0" y="0"/>
          <a:ext cx="0" cy="0"/>
          <a:chOff x="0" y="0"/>
          <a:chExt cx="0" cy="0"/>
        </a:xfrm>
      </p:grpSpPr>
      <p:pic>
        <p:nvPicPr>
          <p:cNvPr id="3" name="תמונה 2">
            <a:extLst>
              <a:ext uri="{FF2B5EF4-FFF2-40B4-BE49-F238E27FC236}">
                <a16:creationId xmlns:a16="http://schemas.microsoft.com/office/drawing/2014/main" id="{D13DB7CB-D134-F3A7-1C3A-8EAF798EBD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6" name="TextBox 4">
            <a:extLst>
              <a:ext uri="{FF2B5EF4-FFF2-40B4-BE49-F238E27FC236}">
                <a16:creationId xmlns:a16="http://schemas.microsoft.com/office/drawing/2014/main" id="{0B2F981E-FCDF-C075-9F00-53DD7F9254F8}"/>
              </a:ext>
            </a:extLst>
          </p:cNvPr>
          <p:cNvSpPr txBox="1"/>
          <p:nvPr/>
        </p:nvSpPr>
        <p:spPr>
          <a:xfrm>
            <a:off x="-297910" y="35330"/>
            <a:ext cx="3150596"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כו</a:t>
            </a:r>
            <a:r>
              <a:rPr lang="he-IL" b="1" dirty="0">
                <a:solidFill>
                  <a:schemeClr val="bg1">
                    <a:lumMod val="50000"/>
                  </a:schemeClr>
                </a:solidFill>
              </a:rPr>
              <a:t> עמוד ב - דף </a:t>
            </a:r>
            <a:r>
              <a:rPr lang="he-IL" b="1" dirty="0" err="1">
                <a:solidFill>
                  <a:schemeClr val="bg1">
                    <a:lumMod val="50000"/>
                  </a:schemeClr>
                </a:solidFill>
              </a:rPr>
              <a:t>כז</a:t>
            </a:r>
            <a:r>
              <a:rPr lang="he-IL" b="1" dirty="0">
                <a:solidFill>
                  <a:schemeClr val="bg1">
                    <a:lumMod val="50000"/>
                  </a:schemeClr>
                </a:solidFill>
              </a:rPr>
              <a:t> עמוד א</a:t>
            </a:r>
          </a:p>
        </p:txBody>
      </p:sp>
      <p:sp>
        <p:nvSpPr>
          <p:cNvPr id="2" name="TextBox 5">
            <a:extLst>
              <a:ext uri="{FF2B5EF4-FFF2-40B4-BE49-F238E27FC236}">
                <a16:creationId xmlns:a16="http://schemas.microsoft.com/office/drawing/2014/main" id="{161A53B7-785A-E516-3396-CD2FBBE58714}"/>
              </a:ext>
            </a:extLst>
          </p:cNvPr>
          <p:cNvSpPr txBox="1"/>
          <p:nvPr/>
        </p:nvSpPr>
        <p:spPr>
          <a:xfrm>
            <a:off x="8415058" y="3942514"/>
            <a:ext cx="379705" cy="215444"/>
          </a:xfrm>
          <a:prstGeom prst="rect">
            <a:avLst/>
          </a:prstGeom>
          <a:noFill/>
        </p:spPr>
        <p:txBody>
          <a:bodyPr wrap="square" rtlCol="1">
            <a:spAutoFit/>
          </a:bodyPr>
          <a:lstStyle/>
          <a:p>
            <a:r>
              <a:rPr lang="he-IL" sz="800" dirty="0"/>
              <a:t>ע"א</a:t>
            </a:r>
          </a:p>
        </p:txBody>
      </p:sp>
      <p:sp>
        <p:nvSpPr>
          <p:cNvPr id="8" name="TextBox 3">
            <a:extLst>
              <a:ext uri="{FF2B5EF4-FFF2-40B4-BE49-F238E27FC236}">
                <a16:creationId xmlns:a16="http://schemas.microsoft.com/office/drawing/2014/main" id="{13551A90-474F-5DAD-46CB-CC8F44EB0D58}"/>
              </a:ext>
            </a:extLst>
          </p:cNvPr>
          <p:cNvSpPr txBox="1"/>
          <p:nvPr/>
        </p:nvSpPr>
        <p:spPr>
          <a:xfrm>
            <a:off x="467544" y="342297"/>
            <a:ext cx="7785742" cy="5678991"/>
          </a:xfrm>
          <a:prstGeom prst="rect">
            <a:avLst/>
          </a:prstGeom>
          <a:noFill/>
        </p:spPr>
        <p:txBody>
          <a:bodyPr wrap="square" rtlCol="1">
            <a:spAutoFit/>
          </a:bodyPr>
          <a:lstStyle/>
          <a:p>
            <a:pPr>
              <a:lnSpc>
                <a:spcPct val="120000"/>
              </a:lnSpc>
            </a:pPr>
            <a:r>
              <a:rPr lang="he-IL" sz="1600" dirty="0"/>
              <a:t>דכולי עלמא </a:t>
            </a:r>
            <a:r>
              <a:rPr lang="he-IL" sz="1600" dirty="0" err="1"/>
              <a:t>מיהת</a:t>
            </a:r>
            <a:r>
              <a:rPr lang="he-IL" sz="1600" dirty="0"/>
              <a:t> שכור אסור בנשיאת כפים, מנהני מילי? </a:t>
            </a:r>
          </a:p>
          <a:p>
            <a:pPr>
              <a:lnSpc>
                <a:spcPct val="120000"/>
              </a:lnSpc>
            </a:pPr>
            <a:endParaRPr lang="he-IL" sz="1600" dirty="0"/>
          </a:p>
          <a:p>
            <a:pPr>
              <a:lnSpc>
                <a:spcPct val="120000"/>
              </a:lnSpc>
            </a:pPr>
            <a:r>
              <a:rPr lang="he-IL" sz="1600" dirty="0"/>
              <a:t>אמר רבי יהושע בן לוי משום בר </a:t>
            </a:r>
            <a:r>
              <a:rPr lang="he-IL" sz="1600" dirty="0" err="1"/>
              <a:t>קפרא</a:t>
            </a:r>
            <a:r>
              <a:rPr lang="he-IL" sz="1600" dirty="0"/>
              <a:t>: </a:t>
            </a:r>
          </a:p>
          <a:p>
            <a:pPr>
              <a:lnSpc>
                <a:spcPct val="120000"/>
              </a:lnSpc>
            </a:pPr>
            <a:r>
              <a:rPr lang="he-IL" sz="1600" dirty="0"/>
              <a:t>למה נסמכה פרשת כהן מברך לפרשת נזיר? </a:t>
            </a:r>
          </a:p>
          <a:p>
            <a:pPr>
              <a:lnSpc>
                <a:spcPct val="120000"/>
              </a:lnSpc>
            </a:pPr>
            <a:r>
              <a:rPr lang="he-IL" sz="1600" dirty="0"/>
              <a:t>לומר מה נזיר אסור ביין אף כהן מברך אסור ביין. </a:t>
            </a:r>
          </a:p>
          <a:p>
            <a:pPr>
              <a:lnSpc>
                <a:spcPct val="120000"/>
              </a:lnSpc>
            </a:pPr>
            <a:endParaRPr lang="he-IL" sz="1600" dirty="0"/>
          </a:p>
          <a:p>
            <a:pPr>
              <a:lnSpc>
                <a:spcPct val="120000"/>
              </a:lnSpc>
            </a:pPr>
            <a:r>
              <a:rPr lang="he-IL" sz="1600" dirty="0"/>
              <a:t>מתקיף לה אבוה דרבי </a:t>
            </a:r>
            <a:r>
              <a:rPr lang="he-IL" sz="1600" dirty="0" err="1"/>
              <a:t>זירא</a:t>
            </a:r>
            <a:r>
              <a:rPr lang="he-IL" sz="1600" dirty="0"/>
              <a:t> ואמרי לה </a:t>
            </a:r>
            <a:r>
              <a:rPr lang="he-IL" sz="1600" dirty="0" err="1"/>
              <a:t>אושעיא</a:t>
            </a:r>
            <a:r>
              <a:rPr lang="he-IL" sz="1600" dirty="0"/>
              <a:t> בר </a:t>
            </a:r>
            <a:r>
              <a:rPr lang="he-IL" sz="1600" dirty="0" err="1"/>
              <a:t>זבדא</a:t>
            </a:r>
            <a:r>
              <a:rPr lang="he-IL" sz="1600" dirty="0"/>
              <a:t>: </a:t>
            </a:r>
          </a:p>
          <a:p>
            <a:pPr>
              <a:lnSpc>
                <a:spcPct val="120000"/>
              </a:lnSpc>
            </a:pPr>
            <a:r>
              <a:rPr lang="he-IL" sz="1600" dirty="0"/>
              <a:t>אי מה נזיר אסור בחרצן אף כהן מברך אסור בחרצן! </a:t>
            </a:r>
          </a:p>
          <a:p>
            <a:pPr>
              <a:lnSpc>
                <a:spcPct val="120000"/>
              </a:lnSpc>
            </a:pPr>
            <a:endParaRPr lang="he-IL" sz="1600" dirty="0"/>
          </a:p>
          <a:p>
            <a:pPr>
              <a:lnSpc>
                <a:spcPct val="120000"/>
              </a:lnSpc>
            </a:pPr>
            <a:r>
              <a:rPr lang="he-IL" sz="1600" dirty="0" err="1"/>
              <a:t>א''ר</a:t>
            </a:r>
            <a:r>
              <a:rPr lang="he-IL" sz="1600" dirty="0"/>
              <a:t> יצחק: </a:t>
            </a:r>
          </a:p>
          <a:p>
            <a:pPr>
              <a:lnSpc>
                <a:spcPct val="120000"/>
              </a:lnSpc>
            </a:pPr>
            <a:r>
              <a:rPr lang="he-IL" sz="1600" dirty="0"/>
              <a:t>אמר קרא "</a:t>
            </a:r>
            <a:r>
              <a:rPr lang="he-IL" sz="1600" dirty="0">
                <a:solidFill>
                  <a:srgbClr val="002060"/>
                </a:solidFill>
              </a:rPr>
              <a:t>לְשָׁרְתוֹ וּלְבָרֵךְ בִּשְׁמוֹ</a:t>
            </a:r>
            <a:r>
              <a:rPr lang="he-IL" sz="1600" dirty="0"/>
              <a:t>" מה משרת מותר בחרצן אף כהן מברך מותר בחרצן.</a:t>
            </a:r>
          </a:p>
          <a:p>
            <a:pPr>
              <a:lnSpc>
                <a:spcPct val="120000"/>
              </a:lnSpc>
            </a:pPr>
            <a:endParaRPr lang="he-IL" sz="1600" dirty="0"/>
          </a:p>
          <a:p>
            <a:pPr>
              <a:lnSpc>
                <a:spcPct val="120000"/>
              </a:lnSpc>
            </a:pPr>
            <a:r>
              <a:rPr lang="he-IL" sz="1600" dirty="0"/>
              <a:t>אי מה משרת בעל מום לא אף כהן מברך בעל מום לא! </a:t>
            </a:r>
          </a:p>
          <a:p>
            <a:pPr>
              <a:lnSpc>
                <a:spcPct val="120000"/>
              </a:lnSpc>
            </a:pPr>
            <a:endParaRPr lang="he-IL" sz="1600" dirty="0"/>
          </a:p>
          <a:p>
            <a:pPr>
              <a:lnSpc>
                <a:spcPct val="120000"/>
              </a:lnSpc>
            </a:pPr>
            <a:r>
              <a:rPr lang="he-IL" sz="1600" dirty="0"/>
              <a:t>הא </a:t>
            </a:r>
            <a:r>
              <a:rPr lang="he-IL" sz="1600" dirty="0" err="1"/>
              <a:t>איתקש</a:t>
            </a:r>
            <a:r>
              <a:rPr lang="he-IL" sz="1600" dirty="0"/>
              <a:t> לנזיר. </a:t>
            </a:r>
          </a:p>
          <a:p>
            <a:pPr>
              <a:lnSpc>
                <a:spcPct val="120000"/>
              </a:lnSpc>
            </a:pPr>
            <a:endParaRPr lang="he-IL" sz="1600" dirty="0"/>
          </a:p>
          <a:p>
            <a:pPr>
              <a:lnSpc>
                <a:spcPct val="120000"/>
              </a:lnSpc>
            </a:pPr>
            <a:r>
              <a:rPr lang="he-IL" sz="1600" dirty="0"/>
              <a:t>ומאי חזית </a:t>
            </a:r>
            <a:r>
              <a:rPr lang="he-IL" sz="1600" dirty="0" err="1"/>
              <a:t>דמקשת</a:t>
            </a:r>
            <a:r>
              <a:rPr lang="he-IL" sz="1600" dirty="0"/>
              <a:t> </a:t>
            </a:r>
            <a:r>
              <a:rPr lang="he-IL" sz="1600" dirty="0" err="1"/>
              <a:t>לקולא</a:t>
            </a:r>
            <a:r>
              <a:rPr lang="he-IL" sz="1600" dirty="0"/>
              <a:t> אקיש </a:t>
            </a:r>
            <a:r>
              <a:rPr lang="he-IL" sz="1600" dirty="0" err="1"/>
              <a:t>לחומרא</a:t>
            </a:r>
            <a:r>
              <a:rPr lang="he-IL" sz="1600" dirty="0"/>
              <a:t>? </a:t>
            </a:r>
          </a:p>
          <a:p>
            <a:pPr>
              <a:lnSpc>
                <a:spcPct val="120000"/>
              </a:lnSpc>
            </a:pPr>
            <a:endParaRPr lang="he-IL" sz="1600" dirty="0"/>
          </a:p>
          <a:p>
            <a:pPr>
              <a:lnSpc>
                <a:spcPct val="120000"/>
              </a:lnSpc>
            </a:pPr>
            <a:r>
              <a:rPr lang="he-IL" sz="1600" dirty="0"/>
              <a:t>אסמכתא </a:t>
            </a:r>
            <a:r>
              <a:rPr lang="he-IL" sz="1600" dirty="0" err="1"/>
              <a:t>נינהו</a:t>
            </a:r>
            <a:r>
              <a:rPr lang="he-IL" sz="1600" dirty="0"/>
              <a:t> מדרבנן </a:t>
            </a:r>
            <a:r>
              <a:rPr lang="he-IL" sz="1600" dirty="0" err="1"/>
              <a:t>ולקולא</a:t>
            </a:r>
            <a:r>
              <a:rPr lang="he-IL" sz="1600" dirty="0"/>
              <a:t>.</a:t>
            </a:r>
          </a:p>
        </p:txBody>
      </p:sp>
    </p:spTree>
    <p:extLst>
      <p:ext uri="{BB962C8B-B14F-4D97-AF65-F5344CB8AC3E}">
        <p14:creationId xmlns:p14="http://schemas.microsoft.com/office/powerpoint/2010/main" val="2577665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תמונה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52675" y="116632"/>
            <a:ext cx="4438650" cy="1038225"/>
          </a:xfrm>
          <a:prstGeom prst="rect">
            <a:avLst/>
          </a:prstGeom>
        </p:spPr>
      </p:pic>
      <p:sp>
        <p:nvSpPr>
          <p:cNvPr id="5" name="TextBox 4"/>
          <p:cNvSpPr txBox="1"/>
          <p:nvPr/>
        </p:nvSpPr>
        <p:spPr>
          <a:xfrm>
            <a:off x="144016" y="2915647"/>
            <a:ext cx="8820472" cy="3631763"/>
          </a:xfrm>
          <a:prstGeom prst="rect">
            <a:avLst/>
          </a:prstGeom>
          <a:noFill/>
        </p:spPr>
        <p:txBody>
          <a:bodyPr wrap="square" rtlCol="1">
            <a:spAutoFit/>
          </a:bodyPr>
          <a:lstStyle/>
          <a:p>
            <a:pPr algn="ctr"/>
            <a:r>
              <a:rPr lang="he-IL" sz="2400" b="1" dirty="0">
                <a:solidFill>
                  <a:srgbClr val="C0504D">
                    <a:lumMod val="75000"/>
                  </a:srgbClr>
                </a:solidFill>
              </a:rPr>
              <a:t>דף </a:t>
            </a:r>
            <a:r>
              <a:rPr lang="he-IL" sz="2400" b="1" dirty="0" err="1">
                <a:solidFill>
                  <a:srgbClr val="C0504D">
                    <a:lumMod val="75000"/>
                  </a:srgbClr>
                </a:solidFill>
              </a:rPr>
              <a:t>כו</a:t>
            </a:r>
            <a:r>
              <a:rPr lang="he-IL" sz="2400" b="1" dirty="0">
                <a:solidFill>
                  <a:srgbClr val="C0504D">
                    <a:lumMod val="75000"/>
                  </a:srgbClr>
                </a:solidFill>
              </a:rPr>
              <a:t> ע"א (תחילת הפרק) – דף </a:t>
            </a:r>
            <a:r>
              <a:rPr lang="he-IL" sz="2400" b="1" dirty="0" err="1">
                <a:solidFill>
                  <a:srgbClr val="C0504D">
                    <a:lumMod val="75000"/>
                  </a:srgbClr>
                </a:solidFill>
              </a:rPr>
              <a:t>כז</a:t>
            </a:r>
            <a:r>
              <a:rPr lang="he-IL" sz="2400" b="1" dirty="0">
                <a:solidFill>
                  <a:srgbClr val="C0504D">
                    <a:lumMod val="75000"/>
                  </a:srgbClr>
                </a:solidFill>
              </a:rPr>
              <a:t> ע"א (שורה 4)</a:t>
            </a:r>
          </a:p>
          <a:p>
            <a:pPr algn="ctr"/>
            <a:endParaRPr lang="he-IL" sz="2400" b="1" dirty="0">
              <a:solidFill>
                <a:srgbClr val="C0504D">
                  <a:lumMod val="75000"/>
                </a:srgbClr>
              </a:solidFill>
            </a:endParaRPr>
          </a:p>
          <a:p>
            <a:pPr algn="ctr"/>
            <a:endParaRPr lang="he-IL" sz="2400" b="1" dirty="0">
              <a:solidFill>
                <a:srgbClr val="C0504D">
                  <a:lumMod val="75000"/>
                </a:srgbClr>
              </a:solidFill>
            </a:endParaRPr>
          </a:p>
          <a:p>
            <a:pPr algn="ctr"/>
            <a:r>
              <a:rPr lang="he-IL" sz="2400" b="1" dirty="0">
                <a:solidFill>
                  <a:srgbClr val="00B050"/>
                </a:solidFill>
              </a:rPr>
              <a:t>להתראות בדף </a:t>
            </a:r>
            <a:r>
              <a:rPr lang="he-IL" sz="2400" b="1" dirty="0" err="1">
                <a:solidFill>
                  <a:srgbClr val="00B050"/>
                </a:solidFill>
              </a:rPr>
              <a:t>כז</a:t>
            </a:r>
            <a:endParaRPr lang="he-IL" sz="2400" b="1" dirty="0">
              <a:solidFill>
                <a:srgbClr val="00B050"/>
              </a:solidFill>
            </a:endParaRPr>
          </a:p>
          <a:p>
            <a:pPr algn="ctr"/>
            <a:endParaRPr lang="he-IL" sz="2000" b="1" dirty="0">
              <a:solidFill>
                <a:srgbClr val="C0504D">
                  <a:lumMod val="75000"/>
                </a:srgbClr>
              </a:solidFill>
            </a:endParaRPr>
          </a:p>
          <a:p>
            <a:pPr algn="ctr"/>
            <a:endParaRPr lang="he-IL" sz="3600" b="1" dirty="0">
              <a:solidFill>
                <a:srgbClr val="C0504D">
                  <a:lumMod val="75000"/>
                </a:srgbClr>
              </a:solidFill>
            </a:endParaRPr>
          </a:p>
          <a:p>
            <a:pPr algn="ctr"/>
            <a:endParaRPr lang="he-IL" sz="3600" b="1" dirty="0">
              <a:solidFill>
                <a:srgbClr val="C0504D">
                  <a:lumMod val="75000"/>
                </a:srgbClr>
              </a:solidFill>
            </a:endParaRPr>
          </a:p>
          <a:p>
            <a:r>
              <a:rPr lang="he-IL" sz="1400" dirty="0"/>
              <a:t>ליצירת קשר: </a:t>
            </a:r>
          </a:p>
          <a:p>
            <a:r>
              <a:rPr lang="he-IL" sz="1400" dirty="0"/>
              <a:t>טל': 054-4931075</a:t>
            </a:r>
            <a:endParaRPr lang="en-US" sz="1400" dirty="0"/>
          </a:p>
          <a:p>
            <a:r>
              <a:rPr lang="he-IL" sz="1400" dirty="0"/>
              <a:t>דוא"ל: </a:t>
            </a:r>
            <a:r>
              <a:rPr lang="en-US" sz="1400" dirty="0"/>
              <a:t>rlshapira@gmail.com</a:t>
            </a:r>
            <a:endParaRPr lang="he-IL" sz="1400" dirty="0"/>
          </a:p>
        </p:txBody>
      </p:sp>
      <p:sp>
        <p:nvSpPr>
          <p:cNvPr id="6" name="TextBox 5">
            <a:extLst>
              <a:ext uri="{FF2B5EF4-FFF2-40B4-BE49-F238E27FC236}">
                <a16:creationId xmlns:a16="http://schemas.microsoft.com/office/drawing/2014/main" id="{FB86E679-A7EC-45BA-8925-0D1259BA82A3}"/>
              </a:ext>
            </a:extLst>
          </p:cNvPr>
          <p:cNvSpPr txBox="1"/>
          <p:nvPr/>
        </p:nvSpPr>
        <p:spPr>
          <a:xfrm>
            <a:off x="8591196" y="2844246"/>
            <a:ext cx="301284" cy="646331"/>
          </a:xfrm>
          <a:prstGeom prst="rect">
            <a:avLst/>
          </a:prstGeom>
          <a:noFill/>
        </p:spPr>
        <p:txBody>
          <a:bodyPr wrap="square" rtlCol="1">
            <a:spAutoFit/>
          </a:bodyPr>
          <a:lstStyle/>
          <a:p>
            <a:r>
              <a:rPr lang="he-IL" sz="3600" b="1" dirty="0"/>
              <a:t>√</a:t>
            </a:r>
          </a:p>
        </p:txBody>
      </p:sp>
    </p:spTree>
    <p:extLst>
      <p:ext uri="{BB962C8B-B14F-4D97-AF65-F5344CB8AC3E}">
        <p14:creationId xmlns:p14="http://schemas.microsoft.com/office/powerpoint/2010/main" val="1042437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C5FBD2-08B2-E06C-0025-1F65E3E55F8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6F0FACE-410E-5A23-EAEA-EB51086F7917}"/>
              </a:ext>
            </a:extLst>
          </p:cNvPr>
          <p:cNvSpPr txBox="1"/>
          <p:nvPr/>
        </p:nvSpPr>
        <p:spPr>
          <a:xfrm>
            <a:off x="-306788" y="91984"/>
            <a:ext cx="9012771" cy="6649384"/>
          </a:xfrm>
          <a:prstGeom prst="rect">
            <a:avLst/>
          </a:prstGeom>
          <a:noFill/>
        </p:spPr>
        <p:txBody>
          <a:bodyPr wrap="square" rtlCol="1">
            <a:spAutoFit/>
          </a:bodyPr>
          <a:lstStyle/>
          <a:p>
            <a:pPr>
              <a:lnSpc>
                <a:spcPct val="120000"/>
              </a:lnSpc>
            </a:pPr>
            <a:r>
              <a:rPr lang="he-IL" sz="1550" b="1" dirty="0"/>
              <a:t>משנה</a:t>
            </a:r>
          </a:p>
          <a:p>
            <a:pPr>
              <a:lnSpc>
                <a:spcPct val="120000"/>
              </a:lnSpc>
            </a:pPr>
            <a:endParaRPr lang="he-IL" sz="600" dirty="0"/>
          </a:p>
          <a:p>
            <a:pPr>
              <a:lnSpc>
                <a:spcPct val="120000"/>
              </a:lnSpc>
            </a:pPr>
            <a:r>
              <a:rPr lang="he-IL" sz="1550" dirty="0">
                <a:solidFill>
                  <a:srgbClr val="F79646">
                    <a:lumMod val="50000"/>
                  </a:srgbClr>
                </a:solidFill>
              </a:rPr>
              <a:t>בשלשה פרקים בשנה כהנים </a:t>
            </a:r>
            <a:r>
              <a:rPr lang="he-IL" sz="1550" dirty="0" err="1">
                <a:solidFill>
                  <a:srgbClr val="F79646">
                    <a:lumMod val="50000"/>
                  </a:srgbClr>
                </a:solidFill>
              </a:rPr>
              <a:t>נושאין</a:t>
            </a:r>
            <a:r>
              <a:rPr lang="he-IL" sz="1550" dirty="0">
                <a:solidFill>
                  <a:srgbClr val="F79646">
                    <a:lumMod val="50000"/>
                  </a:srgbClr>
                </a:solidFill>
              </a:rPr>
              <a:t> את כפיהן ארבע פעמים ביום בשחרית במוסף במנחה ובנעילת שערים:</a:t>
            </a:r>
          </a:p>
          <a:p>
            <a:pPr>
              <a:lnSpc>
                <a:spcPct val="120000"/>
              </a:lnSpc>
            </a:pPr>
            <a:r>
              <a:rPr lang="he-IL" sz="1550" dirty="0">
                <a:solidFill>
                  <a:srgbClr val="F79646">
                    <a:lumMod val="50000"/>
                  </a:srgbClr>
                </a:solidFill>
              </a:rPr>
              <a:t>בתעניות ובמעמדות וביום הכפורים. </a:t>
            </a:r>
          </a:p>
          <a:p>
            <a:pPr>
              <a:lnSpc>
                <a:spcPct val="120000"/>
              </a:lnSpc>
            </a:pPr>
            <a:endParaRPr lang="he-IL" sz="700" dirty="0">
              <a:solidFill>
                <a:srgbClr val="F79646">
                  <a:lumMod val="50000"/>
                </a:srgbClr>
              </a:solidFill>
            </a:endParaRPr>
          </a:p>
          <a:p>
            <a:pPr>
              <a:lnSpc>
                <a:spcPct val="120000"/>
              </a:lnSpc>
            </a:pPr>
            <a:r>
              <a:rPr lang="he-IL" sz="1550" dirty="0">
                <a:solidFill>
                  <a:srgbClr val="F79646">
                    <a:lumMod val="50000"/>
                  </a:srgbClr>
                </a:solidFill>
              </a:rPr>
              <a:t>אלו הן מעמדות? </a:t>
            </a:r>
          </a:p>
          <a:p>
            <a:pPr>
              <a:lnSpc>
                <a:spcPct val="120000"/>
              </a:lnSpc>
            </a:pPr>
            <a:r>
              <a:rPr lang="he-IL" sz="1550" dirty="0">
                <a:solidFill>
                  <a:srgbClr val="F79646">
                    <a:lumMod val="50000"/>
                  </a:srgbClr>
                </a:solidFill>
              </a:rPr>
              <a:t>לפי שנאמר "צַו אֶת בְּנֵי יִשְׂרָאֵל... אֶת קָרְבָּנִי לַחְמִי", </a:t>
            </a:r>
          </a:p>
          <a:p>
            <a:pPr>
              <a:lnSpc>
                <a:spcPct val="120000"/>
              </a:lnSpc>
            </a:pPr>
            <a:r>
              <a:rPr lang="he-IL" sz="1550" dirty="0">
                <a:solidFill>
                  <a:srgbClr val="F79646">
                    <a:lumMod val="50000"/>
                  </a:srgbClr>
                </a:solidFill>
              </a:rPr>
              <a:t>וכי היאך קרבנו של אדם קרב והוא אינו עומד על גביו? </a:t>
            </a:r>
          </a:p>
          <a:p>
            <a:pPr>
              <a:lnSpc>
                <a:spcPct val="120000"/>
              </a:lnSpc>
            </a:pPr>
            <a:r>
              <a:rPr lang="he-IL" sz="1550" dirty="0">
                <a:solidFill>
                  <a:srgbClr val="F79646">
                    <a:lumMod val="50000"/>
                  </a:srgbClr>
                </a:solidFill>
              </a:rPr>
              <a:t>התקינו נביאים הראשונים עשרים וארבעה משמרות, </a:t>
            </a:r>
          </a:p>
          <a:p>
            <a:pPr>
              <a:lnSpc>
                <a:spcPct val="120000"/>
              </a:lnSpc>
            </a:pPr>
            <a:r>
              <a:rPr lang="he-IL" sz="1550" dirty="0">
                <a:solidFill>
                  <a:srgbClr val="F79646">
                    <a:lumMod val="50000"/>
                  </a:srgbClr>
                </a:solidFill>
              </a:rPr>
              <a:t>על כל משמר ומשמר היה מעמד בירושלים של כהנים של לוים ושל ישראלים, </a:t>
            </a:r>
          </a:p>
          <a:p>
            <a:pPr>
              <a:lnSpc>
                <a:spcPct val="120000"/>
              </a:lnSpc>
            </a:pPr>
            <a:r>
              <a:rPr lang="he-IL" sz="1550" dirty="0">
                <a:solidFill>
                  <a:srgbClr val="F79646">
                    <a:lumMod val="50000"/>
                  </a:srgbClr>
                </a:solidFill>
              </a:rPr>
              <a:t>הגיע זמן המשמר לעלות - כהנים ולוים עולים לירושלים, וישראל שבאותו משמר </a:t>
            </a:r>
            <a:r>
              <a:rPr lang="he-IL" sz="1550" dirty="0" err="1">
                <a:solidFill>
                  <a:srgbClr val="F79646">
                    <a:lumMod val="50000"/>
                  </a:srgbClr>
                </a:solidFill>
              </a:rPr>
              <a:t>מתכנסין</a:t>
            </a:r>
            <a:r>
              <a:rPr lang="he-IL" sz="1550" dirty="0">
                <a:solidFill>
                  <a:srgbClr val="F79646">
                    <a:lumMod val="50000"/>
                  </a:srgbClr>
                </a:solidFill>
              </a:rPr>
              <a:t> לעריהן</a:t>
            </a:r>
          </a:p>
          <a:p>
            <a:pPr>
              <a:lnSpc>
                <a:spcPct val="120000"/>
              </a:lnSpc>
            </a:pPr>
            <a:r>
              <a:rPr lang="he-IL" sz="1550" dirty="0" err="1">
                <a:solidFill>
                  <a:srgbClr val="F79646">
                    <a:lumMod val="50000"/>
                  </a:srgbClr>
                </a:solidFill>
              </a:rPr>
              <a:t>וקוראין</a:t>
            </a:r>
            <a:r>
              <a:rPr lang="he-IL" sz="1550" dirty="0">
                <a:solidFill>
                  <a:srgbClr val="F79646">
                    <a:lumMod val="50000"/>
                  </a:srgbClr>
                </a:solidFill>
              </a:rPr>
              <a:t> במעשה בראשית. </a:t>
            </a:r>
          </a:p>
          <a:p>
            <a:pPr>
              <a:lnSpc>
                <a:spcPct val="120000"/>
              </a:lnSpc>
            </a:pPr>
            <a:endParaRPr lang="he-IL" sz="700" dirty="0">
              <a:solidFill>
                <a:srgbClr val="F79646">
                  <a:lumMod val="50000"/>
                </a:srgbClr>
              </a:solidFill>
            </a:endParaRPr>
          </a:p>
          <a:p>
            <a:pPr>
              <a:lnSpc>
                <a:spcPct val="120000"/>
              </a:lnSpc>
            </a:pPr>
            <a:r>
              <a:rPr lang="he-IL" sz="1550" dirty="0">
                <a:solidFill>
                  <a:srgbClr val="F79646">
                    <a:lumMod val="50000"/>
                  </a:srgbClr>
                </a:solidFill>
              </a:rPr>
              <a:t>(ואנשי המעמד היו </a:t>
            </a:r>
            <a:r>
              <a:rPr lang="he-IL" sz="1550" dirty="0" err="1">
                <a:solidFill>
                  <a:srgbClr val="F79646">
                    <a:lumMod val="50000"/>
                  </a:srgbClr>
                </a:solidFill>
              </a:rPr>
              <a:t>מתענין</a:t>
            </a:r>
            <a:r>
              <a:rPr lang="he-IL" sz="1550" dirty="0">
                <a:solidFill>
                  <a:srgbClr val="F79646">
                    <a:lumMod val="50000"/>
                  </a:srgbClr>
                </a:solidFill>
              </a:rPr>
              <a:t> ארבעה ימים בשבוע מיום ב' ועד יום חמישי, </a:t>
            </a:r>
          </a:p>
          <a:p>
            <a:pPr>
              <a:lnSpc>
                <a:spcPct val="120000"/>
              </a:lnSpc>
            </a:pPr>
            <a:r>
              <a:rPr lang="he-IL" sz="1550" dirty="0">
                <a:solidFill>
                  <a:srgbClr val="F79646">
                    <a:lumMod val="50000"/>
                  </a:srgbClr>
                </a:solidFill>
              </a:rPr>
              <a:t>ולא היו </a:t>
            </a:r>
            <a:r>
              <a:rPr lang="he-IL" sz="1550" dirty="0" err="1">
                <a:solidFill>
                  <a:srgbClr val="F79646">
                    <a:lumMod val="50000"/>
                  </a:srgbClr>
                </a:solidFill>
              </a:rPr>
              <a:t>מתענין</a:t>
            </a:r>
            <a:r>
              <a:rPr lang="he-IL" sz="1550" dirty="0">
                <a:solidFill>
                  <a:srgbClr val="F79646">
                    <a:lumMod val="50000"/>
                  </a:srgbClr>
                </a:solidFill>
              </a:rPr>
              <a:t> ערב שבת מפני כבוד השבת ולא באחד בשבת כדי שלא יצאו ממנוחה ועונג ליגיעה ותענית וימותו).</a:t>
            </a:r>
          </a:p>
          <a:p>
            <a:pPr>
              <a:lnSpc>
                <a:spcPct val="120000"/>
              </a:lnSpc>
            </a:pPr>
            <a:endParaRPr lang="he-IL" sz="700" dirty="0">
              <a:solidFill>
                <a:srgbClr val="F79646">
                  <a:lumMod val="50000"/>
                </a:srgbClr>
              </a:solidFill>
            </a:endParaRPr>
          </a:p>
          <a:p>
            <a:pPr>
              <a:lnSpc>
                <a:spcPct val="120000"/>
              </a:lnSpc>
            </a:pPr>
            <a:r>
              <a:rPr lang="he-IL" sz="1550" dirty="0">
                <a:solidFill>
                  <a:srgbClr val="F79646">
                    <a:lumMod val="50000"/>
                  </a:srgbClr>
                </a:solidFill>
              </a:rPr>
              <a:t>ביום הראשון – בראשית, ויהי רקיע. </a:t>
            </a:r>
          </a:p>
          <a:p>
            <a:pPr>
              <a:lnSpc>
                <a:spcPct val="120000"/>
              </a:lnSpc>
            </a:pPr>
            <a:r>
              <a:rPr lang="he-IL" sz="1550" dirty="0">
                <a:solidFill>
                  <a:srgbClr val="F79646">
                    <a:lumMod val="50000"/>
                  </a:srgbClr>
                </a:solidFill>
              </a:rPr>
              <a:t>בשני - יהי רקיע, ויקוו המים. </a:t>
            </a:r>
          </a:p>
          <a:p>
            <a:pPr>
              <a:lnSpc>
                <a:spcPct val="120000"/>
              </a:lnSpc>
            </a:pPr>
            <a:r>
              <a:rPr lang="he-IL" sz="1550" dirty="0">
                <a:solidFill>
                  <a:srgbClr val="F79646">
                    <a:lumMod val="50000"/>
                  </a:srgbClr>
                </a:solidFill>
              </a:rPr>
              <a:t>בשלישי - יקוו המים, ויהי מאורות. </a:t>
            </a:r>
          </a:p>
          <a:p>
            <a:pPr>
              <a:lnSpc>
                <a:spcPct val="120000"/>
              </a:lnSpc>
            </a:pPr>
            <a:r>
              <a:rPr lang="he-IL" sz="1550" dirty="0">
                <a:solidFill>
                  <a:srgbClr val="F79646">
                    <a:lumMod val="50000"/>
                  </a:srgbClr>
                </a:solidFill>
              </a:rPr>
              <a:t>ברביעי - יהי מאורות, וישרצו המים. </a:t>
            </a:r>
          </a:p>
          <a:p>
            <a:pPr>
              <a:lnSpc>
                <a:spcPct val="120000"/>
              </a:lnSpc>
            </a:pPr>
            <a:r>
              <a:rPr lang="he-IL" sz="1550" dirty="0">
                <a:solidFill>
                  <a:srgbClr val="F79646">
                    <a:lumMod val="50000"/>
                  </a:srgbClr>
                </a:solidFill>
              </a:rPr>
              <a:t>בחמישי - ישרצו המים, ותוצא הארץ. </a:t>
            </a:r>
          </a:p>
          <a:p>
            <a:pPr>
              <a:lnSpc>
                <a:spcPct val="120000"/>
              </a:lnSpc>
            </a:pPr>
            <a:r>
              <a:rPr lang="he-IL" sz="1550" dirty="0">
                <a:solidFill>
                  <a:srgbClr val="F79646">
                    <a:lumMod val="50000"/>
                  </a:srgbClr>
                </a:solidFill>
              </a:rPr>
              <a:t>בששי - תוצא הארץ, ויכלו השמים. </a:t>
            </a:r>
          </a:p>
          <a:p>
            <a:pPr>
              <a:lnSpc>
                <a:spcPct val="120000"/>
              </a:lnSpc>
            </a:pPr>
            <a:r>
              <a:rPr lang="he-IL" sz="1550" dirty="0">
                <a:solidFill>
                  <a:srgbClr val="F79646">
                    <a:lumMod val="50000"/>
                  </a:srgbClr>
                </a:solidFill>
              </a:rPr>
              <a:t>פרשה גדולה קורין אותה בשנים והקטנה ביחיד. </a:t>
            </a:r>
          </a:p>
          <a:p>
            <a:pPr>
              <a:lnSpc>
                <a:spcPct val="120000"/>
              </a:lnSpc>
            </a:pPr>
            <a:r>
              <a:rPr lang="he-IL" sz="1550" dirty="0">
                <a:solidFill>
                  <a:srgbClr val="F79646">
                    <a:lumMod val="50000"/>
                  </a:srgbClr>
                </a:solidFill>
              </a:rPr>
              <a:t>בשחרית במוסף.</a:t>
            </a:r>
          </a:p>
          <a:p>
            <a:pPr>
              <a:lnSpc>
                <a:spcPct val="120000"/>
              </a:lnSpc>
            </a:pPr>
            <a:r>
              <a:rPr lang="he-IL" sz="1550" dirty="0">
                <a:solidFill>
                  <a:srgbClr val="F79646">
                    <a:lumMod val="50000"/>
                  </a:srgbClr>
                </a:solidFill>
              </a:rPr>
              <a:t>ובמנחה </a:t>
            </a:r>
            <a:r>
              <a:rPr lang="he-IL" sz="1550" dirty="0" err="1">
                <a:solidFill>
                  <a:srgbClr val="F79646">
                    <a:lumMod val="50000"/>
                  </a:srgbClr>
                </a:solidFill>
              </a:rPr>
              <a:t>נכנסין</a:t>
            </a:r>
            <a:r>
              <a:rPr lang="he-IL" sz="1550" dirty="0">
                <a:solidFill>
                  <a:srgbClr val="F79646">
                    <a:lumMod val="50000"/>
                  </a:srgbClr>
                </a:solidFill>
              </a:rPr>
              <a:t> וקורין על פיהן כקורין את שמע.  ערב שבת במנחה לא היו </a:t>
            </a:r>
            <a:r>
              <a:rPr lang="he-IL" sz="1550" dirty="0" err="1">
                <a:solidFill>
                  <a:srgbClr val="F79646">
                    <a:lumMod val="50000"/>
                  </a:srgbClr>
                </a:solidFill>
              </a:rPr>
              <a:t>נכנסין</a:t>
            </a:r>
            <a:r>
              <a:rPr lang="he-IL" sz="1550" dirty="0">
                <a:solidFill>
                  <a:srgbClr val="F79646">
                    <a:lumMod val="50000"/>
                  </a:srgbClr>
                </a:solidFill>
              </a:rPr>
              <a:t> מפני כבוד השבת.</a:t>
            </a:r>
          </a:p>
        </p:txBody>
      </p:sp>
      <p:sp>
        <p:nvSpPr>
          <p:cNvPr id="6" name="TextBox 4">
            <a:extLst>
              <a:ext uri="{FF2B5EF4-FFF2-40B4-BE49-F238E27FC236}">
                <a16:creationId xmlns:a16="http://schemas.microsoft.com/office/drawing/2014/main" id="{7C018E33-1E36-3444-4207-CD26E14BD04D}"/>
              </a:ext>
            </a:extLst>
          </p:cNvPr>
          <p:cNvSpPr txBox="1"/>
          <p:nvPr/>
        </p:nvSpPr>
        <p:spPr>
          <a:xfrm>
            <a:off x="-306788" y="35330"/>
            <a:ext cx="1800200"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כו</a:t>
            </a:r>
            <a:r>
              <a:rPr lang="he-IL" b="1" dirty="0">
                <a:solidFill>
                  <a:schemeClr val="bg1">
                    <a:lumMod val="50000"/>
                  </a:schemeClr>
                </a:solidFill>
              </a:rPr>
              <a:t> עמוד א</a:t>
            </a:r>
          </a:p>
        </p:txBody>
      </p:sp>
      <p:sp>
        <p:nvSpPr>
          <p:cNvPr id="5" name="חץ: שמאלה 4">
            <a:extLst>
              <a:ext uri="{FF2B5EF4-FFF2-40B4-BE49-F238E27FC236}">
                <a16:creationId xmlns:a16="http://schemas.microsoft.com/office/drawing/2014/main" id="{0CA7BAA5-AD18-4C8E-AACD-038465C71ED3}"/>
              </a:ext>
            </a:extLst>
          </p:cNvPr>
          <p:cNvSpPr/>
          <p:nvPr/>
        </p:nvSpPr>
        <p:spPr>
          <a:xfrm>
            <a:off x="241658" y="6365116"/>
            <a:ext cx="792088" cy="331862"/>
          </a:xfrm>
          <a:prstGeom prst="lef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4290094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049B3-DAE5-E4AD-7877-01267161E20F}"/>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1DAD43C-5F0B-48CD-1CB5-8FAB4E2DD84C}"/>
              </a:ext>
            </a:extLst>
          </p:cNvPr>
          <p:cNvSpPr txBox="1"/>
          <p:nvPr/>
        </p:nvSpPr>
        <p:spPr>
          <a:xfrm>
            <a:off x="1979712" y="427911"/>
            <a:ext cx="6796370" cy="6457473"/>
          </a:xfrm>
          <a:prstGeom prst="rect">
            <a:avLst/>
          </a:prstGeom>
          <a:noFill/>
        </p:spPr>
        <p:txBody>
          <a:bodyPr wrap="square" rtlCol="1">
            <a:spAutoFit/>
          </a:bodyPr>
          <a:lstStyle/>
          <a:p>
            <a:r>
              <a:rPr lang="he-IL" sz="1250" dirty="0">
                <a:highlight>
                  <a:srgbClr val="FFFF00"/>
                </a:highlight>
              </a:rPr>
              <a:t>בְּרֵאשִׁית</a:t>
            </a:r>
            <a:r>
              <a:rPr lang="he-IL" sz="1250" dirty="0"/>
              <a:t> בָּרָא </a:t>
            </a:r>
            <a:r>
              <a:rPr lang="he-IL" sz="1250" dirty="0" err="1"/>
              <a:t>אֱלֹהִים</a:t>
            </a:r>
            <a:r>
              <a:rPr lang="he-IL" sz="1250" dirty="0"/>
              <a:t> אֵת הַשָּׁמַיִם וְאֵת הָאָרֶץ. וְהָאָרֶץ </a:t>
            </a:r>
            <a:r>
              <a:rPr lang="he-IL" sz="1250" dirty="0" err="1"/>
              <a:t>הָיְתָה</a:t>
            </a:r>
            <a:r>
              <a:rPr lang="he-IL" sz="1250" dirty="0"/>
              <a:t> תֹהוּ וָבֹהוּ וְחֹשֶׁךְ עַל פְּנֵי תְהוֹם וְרוּחַ </a:t>
            </a:r>
            <a:r>
              <a:rPr lang="he-IL" sz="1250" dirty="0" err="1"/>
              <a:t>אֱלֹהִים</a:t>
            </a:r>
            <a:r>
              <a:rPr lang="he-IL" sz="1250" dirty="0"/>
              <a:t> מְרַחֶפֶת עַל פְּנֵי הַמָּיִם. וַיֹּאמֶר </a:t>
            </a:r>
            <a:r>
              <a:rPr lang="he-IL" sz="1250" dirty="0" err="1"/>
              <a:t>אֱלֹהִים</a:t>
            </a:r>
            <a:r>
              <a:rPr lang="he-IL" sz="1250" dirty="0"/>
              <a:t> יְהִי אוֹר וַיְהִי אוֹר. וַיַּרְא </a:t>
            </a:r>
            <a:r>
              <a:rPr lang="he-IL" sz="1250" dirty="0" err="1"/>
              <a:t>אֱלֹהִים</a:t>
            </a:r>
            <a:r>
              <a:rPr lang="he-IL" sz="1250" dirty="0"/>
              <a:t> אֶת הָאוֹר כִּי טוֹב וַיַּבְדֵּל </a:t>
            </a:r>
            <a:r>
              <a:rPr lang="he-IL" sz="1250" dirty="0" err="1"/>
              <a:t>אֱלֹהִים</a:t>
            </a:r>
            <a:r>
              <a:rPr lang="he-IL" sz="1250" dirty="0"/>
              <a:t> בֵּין הָאוֹר וּבֵין הַחֹשֶׁךְ. וַיִּקְרָא </a:t>
            </a:r>
            <a:r>
              <a:rPr lang="he-IL" sz="1250" dirty="0" err="1"/>
              <a:t>אֱלֹהִים</a:t>
            </a:r>
            <a:r>
              <a:rPr lang="he-IL" sz="1250" dirty="0"/>
              <a:t> לָאוֹר יוֹם וְלַחֹשֶׁךְ קָרָא לָיְלָה וַיְהִי עֶרֶב וַיְהִי בֹקֶר יוֹם </a:t>
            </a:r>
            <a:r>
              <a:rPr lang="he-IL" sz="1250" b="1" dirty="0"/>
              <a:t>אֶחָד</a:t>
            </a:r>
            <a:r>
              <a:rPr lang="he-IL" sz="1250" dirty="0"/>
              <a:t>.</a:t>
            </a:r>
          </a:p>
          <a:p>
            <a:endParaRPr lang="he-IL" sz="1250" dirty="0"/>
          </a:p>
          <a:p>
            <a:r>
              <a:rPr lang="he-IL" sz="1250" dirty="0"/>
              <a:t>וַיֹּאמֶר </a:t>
            </a:r>
            <a:r>
              <a:rPr lang="he-IL" sz="1250" dirty="0" err="1"/>
              <a:t>אֱלֹהִים</a:t>
            </a:r>
            <a:r>
              <a:rPr lang="he-IL" sz="1250" dirty="0"/>
              <a:t> </a:t>
            </a:r>
            <a:r>
              <a:rPr lang="he-IL" sz="1250" dirty="0">
                <a:highlight>
                  <a:srgbClr val="FFFF00"/>
                </a:highlight>
              </a:rPr>
              <a:t>יְהִי רָקִיעַ</a:t>
            </a:r>
            <a:r>
              <a:rPr lang="he-IL" sz="1250" dirty="0"/>
              <a:t> בְּתוֹךְ הַמָּיִם וִיהִי מַבְדִּיל בֵּין מַיִם לָמָיִם. וַיַּעַשׂ </a:t>
            </a:r>
            <a:r>
              <a:rPr lang="he-IL" sz="1250" dirty="0" err="1"/>
              <a:t>אֱלֹהִים</a:t>
            </a:r>
            <a:r>
              <a:rPr lang="he-IL" sz="1250" dirty="0"/>
              <a:t> אֶת הָרָקִיעַ וַיַּבְדֵּל בֵּין הַמַּיִם אֲשֶׁר מִתַּחַת לָרָקִיעַ וּבֵין הַמַּיִם אֲשֶׁר מֵעַל לָרָקִיעַ וַיְהִי כֵן. וַיִּקְרָא </a:t>
            </a:r>
            <a:r>
              <a:rPr lang="he-IL" sz="1250" dirty="0" err="1"/>
              <a:t>אֱלֹהִים</a:t>
            </a:r>
            <a:r>
              <a:rPr lang="he-IL" sz="1250" dirty="0"/>
              <a:t> לָרָקִיעַ שָׁמָיִם וַיְהִי עֶרֶב וַיְהִי בֹקֶר יוֹם </a:t>
            </a:r>
            <a:r>
              <a:rPr lang="he-IL" sz="1250" b="1" dirty="0"/>
              <a:t>שֵׁנִי</a:t>
            </a:r>
            <a:r>
              <a:rPr lang="he-IL" sz="1250" dirty="0"/>
              <a:t>.</a:t>
            </a:r>
          </a:p>
          <a:p>
            <a:endParaRPr lang="he-IL" sz="1250" dirty="0"/>
          </a:p>
          <a:p>
            <a:r>
              <a:rPr lang="he-IL" sz="1250" dirty="0"/>
              <a:t>וַיֹּאמֶר </a:t>
            </a:r>
            <a:r>
              <a:rPr lang="he-IL" sz="1250" dirty="0" err="1"/>
              <a:t>אֱלֹהִים</a:t>
            </a:r>
            <a:r>
              <a:rPr lang="he-IL" sz="1250" dirty="0"/>
              <a:t> </a:t>
            </a:r>
            <a:r>
              <a:rPr lang="he-IL" sz="1250" dirty="0">
                <a:highlight>
                  <a:srgbClr val="FFFF00"/>
                </a:highlight>
              </a:rPr>
              <a:t>יִקָּווּ הַמַּיִם</a:t>
            </a:r>
            <a:r>
              <a:rPr lang="he-IL" sz="1250" dirty="0"/>
              <a:t> מִתַּחַת הַשָּׁמַיִם אֶל מָקוֹם אֶחָד וְתֵרָאֶה הַיַּבָּשָׁה וַיְהִי כֵן. וַיִּקְרָא </a:t>
            </a:r>
            <a:r>
              <a:rPr lang="he-IL" sz="1250" dirty="0" err="1"/>
              <a:t>אֱלֹהִים</a:t>
            </a:r>
            <a:r>
              <a:rPr lang="he-IL" sz="1250" dirty="0"/>
              <a:t> לַיַּבָּשָׁה אֶרֶץ </a:t>
            </a:r>
            <a:r>
              <a:rPr lang="he-IL" sz="1250" dirty="0" err="1"/>
              <a:t>וּלְמִקְוֵה</a:t>
            </a:r>
            <a:r>
              <a:rPr lang="he-IL" sz="1250" dirty="0"/>
              <a:t> הַמַּיִם קָרָא יַמִּים וַיַּרְא </a:t>
            </a:r>
            <a:r>
              <a:rPr lang="he-IL" sz="1250" dirty="0" err="1"/>
              <a:t>אֱלֹהִים</a:t>
            </a:r>
            <a:r>
              <a:rPr lang="he-IL" sz="1250" dirty="0"/>
              <a:t> כִּי טוֹב. וַיֹּאמֶר </a:t>
            </a:r>
            <a:r>
              <a:rPr lang="he-IL" sz="1250" dirty="0" err="1"/>
              <a:t>אֱלֹהִים</a:t>
            </a:r>
            <a:r>
              <a:rPr lang="he-IL" sz="1250" dirty="0"/>
              <a:t> תַּדְשֵׁא הָאָרֶץ דֶּשֶׁא עֵשֶׂב מַזְרִיעַ זֶרַע עֵץ פְּרִי עֹשֶׂה פְּרִי לְמִינוֹ אֲשֶׁר זַרְעוֹ בוֹ עַל הָאָרֶץ וַיְהִי כֵן. וַתּוֹצֵא הָאָרֶץ דֶּשֶׁא עֵשֶׂב מַזְרִיעַ זֶרַע לְמִינֵהוּ וְעֵץ עֹשֶׂה פְּרִי אֲשֶׁר זַרְעוֹ בוֹ לְמִינֵהוּ וַיַּרְא </a:t>
            </a:r>
            <a:r>
              <a:rPr lang="he-IL" sz="1250" dirty="0" err="1"/>
              <a:t>אֱלֹהִים</a:t>
            </a:r>
            <a:r>
              <a:rPr lang="he-IL" sz="1250" dirty="0"/>
              <a:t> כִּי טוֹב. וַיְהִי עֶרֶב וַיְהִי בֹקֶר יוֹם </a:t>
            </a:r>
            <a:r>
              <a:rPr lang="he-IL" sz="1250" b="1" dirty="0"/>
              <a:t>שְׁלִישִׁי</a:t>
            </a:r>
            <a:r>
              <a:rPr lang="he-IL" sz="1250" dirty="0"/>
              <a:t>.</a:t>
            </a:r>
          </a:p>
          <a:p>
            <a:endParaRPr lang="he-IL" sz="1250" dirty="0"/>
          </a:p>
          <a:p>
            <a:r>
              <a:rPr lang="he-IL" sz="1250" dirty="0"/>
              <a:t>וַיֹּאמֶר </a:t>
            </a:r>
            <a:r>
              <a:rPr lang="he-IL" sz="1250" dirty="0" err="1"/>
              <a:t>אֱלֹהִים</a:t>
            </a:r>
            <a:r>
              <a:rPr lang="he-IL" sz="1250" dirty="0"/>
              <a:t> </a:t>
            </a:r>
            <a:r>
              <a:rPr lang="he-IL" sz="1250" dirty="0">
                <a:highlight>
                  <a:srgbClr val="FFFF00"/>
                </a:highlight>
              </a:rPr>
              <a:t>יְהִי מְאֹרֹת</a:t>
            </a:r>
            <a:r>
              <a:rPr lang="he-IL" sz="1250" dirty="0"/>
              <a:t> בִּרְקִיעַ הַשָּׁמַיִם לְהַבְדִּיל בֵּין הַיּוֹם וּבֵין הַלָּיְלָה וְהָיוּ לְאֹתֹת וּלְמוֹעֲדִים וּלְיָמִים וְשָׁנִים. וְהָיוּ לִמְאוֹרֹת בִּרְקִיעַ הַשָּׁמַיִם לְהָאִיר עַל הָאָרֶץ וַיְהִי כֵן. וַיַּעַשׂ </a:t>
            </a:r>
            <a:r>
              <a:rPr lang="he-IL" sz="1250" dirty="0" err="1"/>
              <a:t>אֱלֹהִים</a:t>
            </a:r>
            <a:r>
              <a:rPr lang="he-IL" sz="1250" dirty="0"/>
              <a:t> אֶת שְׁנֵי </a:t>
            </a:r>
            <a:r>
              <a:rPr lang="he-IL" sz="1250" dirty="0" err="1"/>
              <a:t>הַמְּאֹרֹת</a:t>
            </a:r>
            <a:r>
              <a:rPr lang="he-IL" sz="1250" dirty="0"/>
              <a:t> הַגְּדֹלִים אֶת הַמָּאוֹר הַגָּדֹל לְמֶמְשֶׁלֶת הַיּוֹם וְאֶת הַמָּאוֹר הַקָּטֹן לְמֶמְשֶׁלֶת הַלַּיְלָה וְאֵת הַכּוֹכָבִים. </a:t>
            </a:r>
            <a:r>
              <a:rPr lang="he-IL" sz="1250" dirty="0" err="1"/>
              <a:t>וַיִּתֵּן</a:t>
            </a:r>
            <a:r>
              <a:rPr lang="he-IL" sz="1250" dirty="0"/>
              <a:t> אֹתָם </a:t>
            </a:r>
            <a:r>
              <a:rPr lang="he-IL" sz="1250" dirty="0" err="1"/>
              <a:t>אֱלֹהִים</a:t>
            </a:r>
            <a:r>
              <a:rPr lang="he-IL" sz="1250" dirty="0"/>
              <a:t> בִּרְקִיעַ הַשָּׁמָיִם לְהָאִיר עַל הָאָרֶץ. וְלִמְשֹׁל בַּיּוֹם וּבַלַּיְלָה וּלֲהַבְדִּיל בֵּין הָאוֹר וּבֵין הַחֹשֶׁךְ וַיַּרְא </a:t>
            </a:r>
            <a:r>
              <a:rPr lang="he-IL" sz="1250" dirty="0" err="1"/>
              <a:t>אֱלֹהִים</a:t>
            </a:r>
            <a:r>
              <a:rPr lang="he-IL" sz="1250" dirty="0"/>
              <a:t> כִּי טוֹב. וַיְהִי עֶרֶב וַיְהִי בֹקֶר יוֹם </a:t>
            </a:r>
            <a:r>
              <a:rPr lang="he-IL" sz="1250" b="1" dirty="0"/>
              <a:t>רְבִיעִי</a:t>
            </a:r>
            <a:r>
              <a:rPr lang="he-IL" sz="1250" dirty="0"/>
              <a:t>.</a:t>
            </a:r>
          </a:p>
          <a:p>
            <a:endParaRPr lang="he-IL" sz="1250" dirty="0"/>
          </a:p>
          <a:p>
            <a:r>
              <a:rPr lang="he-IL" sz="1250" dirty="0"/>
              <a:t>וַיֹּאמֶר </a:t>
            </a:r>
            <a:r>
              <a:rPr lang="he-IL" sz="1250" dirty="0" err="1"/>
              <a:t>אֱלֹהִים</a:t>
            </a:r>
            <a:r>
              <a:rPr lang="he-IL" sz="1250" dirty="0"/>
              <a:t> </a:t>
            </a:r>
            <a:r>
              <a:rPr lang="he-IL" sz="1250" dirty="0">
                <a:highlight>
                  <a:srgbClr val="FFFF00"/>
                </a:highlight>
              </a:rPr>
              <a:t>יִשְׁרְצוּ הַמַּיִם</a:t>
            </a:r>
            <a:r>
              <a:rPr lang="he-IL" sz="1250" dirty="0"/>
              <a:t> שֶׁרֶץ נֶפֶשׁ חַיָּה וְעוֹף יְעוֹפֵף עַל הָאָרֶץ עַל פְּנֵי רְקִיעַ הַשָּׁמָיִם. וַיִּבְרָא </a:t>
            </a:r>
            <a:r>
              <a:rPr lang="he-IL" sz="1250" dirty="0" err="1"/>
              <a:t>אֱלֹהִים</a:t>
            </a:r>
            <a:r>
              <a:rPr lang="he-IL" sz="1250" dirty="0"/>
              <a:t> אֶת </a:t>
            </a:r>
            <a:r>
              <a:rPr lang="he-IL" sz="1250" dirty="0" err="1"/>
              <a:t>הַתַּנִּינִם</a:t>
            </a:r>
            <a:r>
              <a:rPr lang="he-IL" sz="1250" dirty="0"/>
              <a:t> הַגְּדֹלִים וְאֵת כָּל נֶפֶשׁ הַחַיָּה </a:t>
            </a:r>
            <a:r>
              <a:rPr lang="he-IL" sz="1250" dirty="0" err="1"/>
              <a:t>הָרֹמֶשֶׂת</a:t>
            </a:r>
            <a:r>
              <a:rPr lang="he-IL" sz="1250" dirty="0"/>
              <a:t> אֲשֶׁר שָׁרְצוּ הַמַּיִם </a:t>
            </a:r>
            <a:r>
              <a:rPr lang="he-IL" sz="1250" dirty="0" err="1"/>
              <a:t>לְמִינֵהֶם</a:t>
            </a:r>
            <a:r>
              <a:rPr lang="he-IL" sz="1250" dirty="0"/>
              <a:t> וְאֵת כָּל עוֹף כָּנָף לְמִינֵהוּ וַיַּרְא </a:t>
            </a:r>
            <a:r>
              <a:rPr lang="he-IL" sz="1250" dirty="0" err="1"/>
              <a:t>אֱלֹהִים</a:t>
            </a:r>
            <a:r>
              <a:rPr lang="he-IL" sz="1250" dirty="0"/>
              <a:t> כִּי טוֹב. וַיְבָרֶךְ אֹתָם </a:t>
            </a:r>
            <a:r>
              <a:rPr lang="he-IL" sz="1250" dirty="0" err="1"/>
              <a:t>אֱלֹהִים</a:t>
            </a:r>
            <a:r>
              <a:rPr lang="he-IL" sz="1250" dirty="0"/>
              <a:t> </a:t>
            </a:r>
            <a:r>
              <a:rPr lang="he-IL" sz="1250" dirty="0" err="1"/>
              <a:t>לֵאמֹר</a:t>
            </a:r>
            <a:r>
              <a:rPr lang="he-IL" sz="1250" dirty="0"/>
              <a:t> פְּרוּ וּרְבוּ וּמִלְאוּ אֶת הַמַּיִם בַּיַּמִּים וְהָעוֹף </a:t>
            </a:r>
            <a:r>
              <a:rPr lang="he-IL" sz="1250" dirty="0" err="1"/>
              <a:t>יִרֶב</a:t>
            </a:r>
            <a:r>
              <a:rPr lang="he-IL" sz="1250" dirty="0"/>
              <a:t> בָּאָרֶץ. וַיְהִי עֶרֶב וַיְהִי בֹקֶר יוֹם </a:t>
            </a:r>
            <a:r>
              <a:rPr lang="he-IL" sz="1250" b="1" dirty="0"/>
              <a:t>חֲמִישִׁי</a:t>
            </a:r>
            <a:r>
              <a:rPr lang="he-IL" sz="1250" dirty="0"/>
              <a:t>.</a:t>
            </a:r>
          </a:p>
          <a:p>
            <a:endParaRPr lang="he-IL" sz="1250" dirty="0"/>
          </a:p>
          <a:p>
            <a:r>
              <a:rPr lang="he-IL" sz="1250" dirty="0"/>
              <a:t>וַיֹּאמֶר </a:t>
            </a:r>
            <a:r>
              <a:rPr lang="he-IL" sz="1250" dirty="0" err="1"/>
              <a:t>אֱלֹהִים</a:t>
            </a:r>
            <a:r>
              <a:rPr lang="he-IL" sz="1250" dirty="0"/>
              <a:t> </a:t>
            </a:r>
            <a:r>
              <a:rPr lang="he-IL" sz="1250" dirty="0">
                <a:highlight>
                  <a:srgbClr val="FFFF00"/>
                </a:highlight>
              </a:rPr>
              <a:t>תּוֹצֵא הָאָרֶץ</a:t>
            </a:r>
            <a:r>
              <a:rPr lang="he-IL" sz="1250" dirty="0"/>
              <a:t> נֶפֶשׁ חַיָּה לְמִינָהּ בְּהֵמָה וָרֶמֶשׂ וְחַיְתוֹ אֶרֶץ לְמִינָהּ וַיְהִי כֵן. וַיַּעַשׂ </a:t>
            </a:r>
            <a:r>
              <a:rPr lang="he-IL" sz="1250" dirty="0" err="1"/>
              <a:t>אֱלֹהִים</a:t>
            </a:r>
            <a:r>
              <a:rPr lang="he-IL" sz="1250" dirty="0"/>
              <a:t> אֶת חַיַּת הָאָרֶץ לְמִינָהּ וְאֶת הַבְּהֵמָה לְמִינָהּ וְאֵת כָּל רֶמֶשׂ הָאֲדָמָה לְמִינֵהוּ וַיַּרְא </a:t>
            </a:r>
            <a:r>
              <a:rPr lang="he-IL" sz="1250" dirty="0" err="1"/>
              <a:t>אֱלֹהִים</a:t>
            </a:r>
            <a:r>
              <a:rPr lang="he-IL" sz="1250" dirty="0"/>
              <a:t> כִּי טוֹב. וַיֹּאמֶר </a:t>
            </a:r>
            <a:r>
              <a:rPr lang="he-IL" sz="1250" dirty="0" err="1"/>
              <a:t>אֱלֹהִים</a:t>
            </a:r>
            <a:r>
              <a:rPr lang="he-IL" sz="1250" dirty="0"/>
              <a:t> נַעֲשֶׂה אָדָם בְּצַלְמֵנוּ כִּדְמוּתֵנוּ וְיִרְדּוּ בִדְגַת הַיָּם וּבְעוֹף הַשָּׁמַיִם וּבַבְּהֵמָה וּבְכָל הָאָרֶץ וּבְכָל הָרֶמֶשׂ </a:t>
            </a:r>
            <a:r>
              <a:rPr lang="he-IL" sz="1250" dirty="0" err="1"/>
              <a:t>הָרֹמֵשׂ</a:t>
            </a:r>
            <a:r>
              <a:rPr lang="he-IL" sz="1250" dirty="0"/>
              <a:t> עַל הָאָרֶץ. וַיִּבְרָא </a:t>
            </a:r>
            <a:r>
              <a:rPr lang="he-IL" sz="1250" dirty="0" err="1"/>
              <a:t>אֱלֹהִים</a:t>
            </a:r>
            <a:r>
              <a:rPr lang="he-IL" sz="1250" dirty="0"/>
              <a:t> אֶת הָאָדָם בְּצַלְמוֹ בְּצֶלֶם </a:t>
            </a:r>
            <a:r>
              <a:rPr lang="he-IL" sz="1250" dirty="0" err="1"/>
              <a:t>אֱלֹהִים</a:t>
            </a:r>
            <a:r>
              <a:rPr lang="he-IL" sz="1250" dirty="0"/>
              <a:t> בָּרָא אֹתוֹ זָכָר וּנְקֵבָה בָּרָא אֹתָם. וַיְבָרֶךְ אֹתָם </a:t>
            </a:r>
            <a:r>
              <a:rPr lang="he-IL" sz="1250" dirty="0" err="1"/>
              <a:t>אֱלֹהִים</a:t>
            </a:r>
            <a:r>
              <a:rPr lang="he-IL" sz="1250" dirty="0"/>
              <a:t> וַיֹּאמֶר לָהֶם </a:t>
            </a:r>
            <a:r>
              <a:rPr lang="he-IL" sz="1250" dirty="0" err="1"/>
              <a:t>אֱלֹהִים</a:t>
            </a:r>
            <a:r>
              <a:rPr lang="he-IL" sz="1250" dirty="0"/>
              <a:t> פְּרוּ וּרְבוּ וּמִלְאוּ אֶת הָאָרֶץ וְכִבְשֻׁהָ וּרְדוּ בִּדְגַת הַיָּם וּבְעוֹף הַשָּׁמַיִם וּבְכָל חַיָּה </a:t>
            </a:r>
            <a:r>
              <a:rPr lang="he-IL" sz="1250" dirty="0" err="1"/>
              <a:t>הָרֹמֶשֶׂת</a:t>
            </a:r>
            <a:r>
              <a:rPr lang="he-IL" sz="1250" dirty="0"/>
              <a:t> עַל הָאָרֶץ. וַיֹּאמֶר </a:t>
            </a:r>
            <a:r>
              <a:rPr lang="he-IL" sz="1250" dirty="0" err="1"/>
              <a:t>אֱלֹהִים</a:t>
            </a:r>
            <a:r>
              <a:rPr lang="he-IL" sz="1250" dirty="0"/>
              <a:t> הִנֵּה נָתַתִּי לָכֶם אֶת כָּל עֵשֶׂב זֹרֵעַ </a:t>
            </a:r>
            <a:r>
              <a:rPr lang="he-IL" sz="1250" dirty="0" err="1"/>
              <a:t>זֶרַע</a:t>
            </a:r>
            <a:r>
              <a:rPr lang="he-IL" sz="1250" dirty="0"/>
              <a:t> אֲשֶׁר עַל פְּנֵי כָל הָאָרֶץ וְאֶת כָּל הָעֵץ אֲשֶׁר בּוֹ פְרִי עֵץ זֹרֵעַ </a:t>
            </a:r>
            <a:r>
              <a:rPr lang="he-IL" sz="1250" dirty="0" err="1"/>
              <a:t>זָרַע</a:t>
            </a:r>
            <a:r>
              <a:rPr lang="he-IL" sz="1250" dirty="0"/>
              <a:t> לָכֶם יִהְיֶה לְאָכְלָה. וּלְכָל חַיַּת הָאָרֶץ וּלְכָל עוֹף הַשָּׁמַיִם וּלְכֹל רוֹמֵשׂ עַל הָאָרֶץ אֲשֶׁר בּוֹ נֶפֶשׁ חַיָּה אֶת כָּל יֶרֶק עֵשֶׂב לְאָכְלָה וַיְהִי כֵן. וַיַּרְא </a:t>
            </a:r>
            <a:r>
              <a:rPr lang="he-IL" sz="1250" dirty="0" err="1"/>
              <a:t>אֱלֹהִים</a:t>
            </a:r>
            <a:r>
              <a:rPr lang="he-IL" sz="1250" dirty="0"/>
              <a:t> אֶת כָּל אֲשֶׁר עָשָׂה וְהִנֵּה טוֹב מְאֹד וַיְהִי עֶרֶב וַיְהִי בֹקֶר יוֹם </a:t>
            </a:r>
            <a:r>
              <a:rPr lang="he-IL" sz="1250" b="1" dirty="0"/>
              <a:t>הַשִּׁשִּׁי</a:t>
            </a:r>
            <a:r>
              <a:rPr lang="he-IL" sz="1250" dirty="0"/>
              <a:t>.</a:t>
            </a:r>
          </a:p>
          <a:p>
            <a:endParaRPr lang="he-IL" sz="1250" dirty="0"/>
          </a:p>
          <a:p>
            <a:r>
              <a:rPr lang="he-IL" sz="1250" dirty="0">
                <a:highlight>
                  <a:srgbClr val="FFFF00"/>
                </a:highlight>
              </a:rPr>
              <a:t>וַיְכֻלּוּ הַשָּׁמַיִם </a:t>
            </a:r>
            <a:r>
              <a:rPr lang="he-IL" sz="1250" dirty="0"/>
              <a:t>וְהָאָרֶץ וְכָל צְבָאָם. </a:t>
            </a:r>
            <a:r>
              <a:rPr lang="he-IL" sz="1250" dirty="0" err="1"/>
              <a:t>וַיְכַל</a:t>
            </a:r>
            <a:r>
              <a:rPr lang="he-IL" sz="1250" dirty="0"/>
              <a:t> </a:t>
            </a:r>
            <a:r>
              <a:rPr lang="he-IL" sz="1250" dirty="0" err="1"/>
              <a:t>אֱלֹהִים</a:t>
            </a:r>
            <a:r>
              <a:rPr lang="he-IL" sz="1250" dirty="0"/>
              <a:t> בַּיּוֹם הַשְּׁבִיעִי מְלַאכְתּוֹ אֲשֶׁר עָשָׂה וַיִּשְׁבֹּת בַּיּוֹם הַשְּׁבִיעִי מִכָּל מְלַאכְתּוֹ אֲשֶׁר עָשָׂה. וַיְבָרֶךְ </a:t>
            </a:r>
            <a:r>
              <a:rPr lang="he-IL" sz="1250" dirty="0" err="1"/>
              <a:t>אֱלֹהִים</a:t>
            </a:r>
            <a:r>
              <a:rPr lang="he-IL" sz="1250" dirty="0"/>
              <a:t> אֶת יוֹם הַשְּׁבִיעִי וַיְקַדֵּשׁ אֹתוֹ כִּי בוֹ שָׁבַת מִכָּל מְלַאכְתּוֹ אֲשֶׁר בָּרָא </a:t>
            </a:r>
            <a:r>
              <a:rPr lang="he-IL" sz="1250" dirty="0" err="1"/>
              <a:t>אֱלֹהִים</a:t>
            </a:r>
            <a:r>
              <a:rPr lang="he-IL" sz="1250" dirty="0"/>
              <a:t> לַעֲשׂוֹת.</a:t>
            </a:r>
            <a:endParaRPr lang="he-IL" sz="1250" dirty="0">
              <a:solidFill>
                <a:srgbClr val="F79646">
                  <a:lumMod val="50000"/>
                </a:srgbClr>
              </a:solidFill>
            </a:endParaRPr>
          </a:p>
        </p:txBody>
      </p:sp>
      <p:sp>
        <p:nvSpPr>
          <p:cNvPr id="5" name="תיבת טקסט 4">
            <a:extLst>
              <a:ext uri="{FF2B5EF4-FFF2-40B4-BE49-F238E27FC236}">
                <a16:creationId xmlns:a16="http://schemas.microsoft.com/office/drawing/2014/main" id="{F4B15F06-3E6E-6453-6E9F-D0844B04DFA1}"/>
              </a:ext>
            </a:extLst>
          </p:cNvPr>
          <p:cNvSpPr txBox="1"/>
          <p:nvPr/>
        </p:nvSpPr>
        <p:spPr>
          <a:xfrm>
            <a:off x="583942" y="512184"/>
            <a:ext cx="1152128" cy="6078587"/>
          </a:xfrm>
          <a:prstGeom prst="rect">
            <a:avLst/>
          </a:prstGeom>
          <a:noFill/>
        </p:spPr>
        <p:txBody>
          <a:bodyPr wrap="square" rtlCol="1">
            <a:spAutoFit/>
          </a:bodyPr>
          <a:lstStyle/>
          <a:p>
            <a:r>
              <a:rPr lang="he-IL" sz="1600" b="1" dirty="0">
                <a:solidFill>
                  <a:srgbClr val="FF0000"/>
                </a:solidFill>
              </a:rPr>
              <a:t>5 פסוקים</a:t>
            </a:r>
          </a:p>
          <a:p>
            <a:endParaRPr lang="he-IL" sz="1600" b="1" dirty="0">
              <a:solidFill>
                <a:srgbClr val="FF0000"/>
              </a:solidFill>
            </a:endParaRPr>
          </a:p>
          <a:p>
            <a:endParaRPr lang="he-IL" sz="1600" b="1" dirty="0">
              <a:solidFill>
                <a:srgbClr val="FF0000"/>
              </a:solidFill>
            </a:endParaRPr>
          </a:p>
          <a:p>
            <a:r>
              <a:rPr lang="he-IL" sz="1600" b="1" dirty="0">
                <a:solidFill>
                  <a:srgbClr val="FF0000"/>
                </a:solidFill>
              </a:rPr>
              <a:t>3 פסוקים</a:t>
            </a:r>
          </a:p>
          <a:p>
            <a:endParaRPr lang="he-IL" sz="1600" b="1" dirty="0">
              <a:solidFill>
                <a:srgbClr val="FF0000"/>
              </a:solidFill>
            </a:endParaRPr>
          </a:p>
          <a:p>
            <a:endParaRPr lang="he-IL" sz="1600" b="1" dirty="0">
              <a:solidFill>
                <a:srgbClr val="FF0000"/>
              </a:solidFill>
            </a:endParaRPr>
          </a:p>
          <a:p>
            <a:r>
              <a:rPr lang="he-IL" sz="1600" b="1" dirty="0">
                <a:solidFill>
                  <a:srgbClr val="FF0000"/>
                </a:solidFill>
              </a:rPr>
              <a:t>5 פסוקים</a:t>
            </a:r>
          </a:p>
          <a:p>
            <a:endParaRPr lang="he-IL" sz="1600" b="1" dirty="0">
              <a:solidFill>
                <a:srgbClr val="FF0000"/>
              </a:solidFill>
            </a:endParaRPr>
          </a:p>
          <a:p>
            <a:endParaRPr lang="he-IL" sz="1600" b="1" dirty="0">
              <a:solidFill>
                <a:srgbClr val="FF0000"/>
              </a:solidFill>
            </a:endParaRPr>
          </a:p>
          <a:p>
            <a:endParaRPr lang="he-IL" sz="1600" b="1" dirty="0">
              <a:solidFill>
                <a:srgbClr val="FF0000"/>
              </a:solidFill>
            </a:endParaRPr>
          </a:p>
          <a:p>
            <a:r>
              <a:rPr lang="he-IL" sz="1600" b="1" dirty="0">
                <a:solidFill>
                  <a:srgbClr val="FF0000"/>
                </a:solidFill>
              </a:rPr>
              <a:t>6 פסוקים</a:t>
            </a:r>
          </a:p>
          <a:p>
            <a:endParaRPr lang="he-IL" sz="1600" b="1" dirty="0">
              <a:solidFill>
                <a:srgbClr val="FF0000"/>
              </a:solidFill>
            </a:endParaRPr>
          </a:p>
          <a:p>
            <a:endParaRPr lang="he-IL" sz="1100" b="1" dirty="0">
              <a:solidFill>
                <a:srgbClr val="FF0000"/>
              </a:solidFill>
            </a:endParaRPr>
          </a:p>
          <a:p>
            <a:endParaRPr lang="he-IL" sz="1600" b="1" dirty="0">
              <a:solidFill>
                <a:srgbClr val="FF0000"/>
              </a:solidFill>
            </a:endParaRPr>
          </a:p>
          <a:p>
            <a:r>
              <a:rPr lang="he-IL" sz="1600" b="1" dirty="0">
                <a:solidFill>
                  <a:srgbClr val="FF0000"/>
                </a:solidFill>
              </a:rPr>
              <a:t>4 פסוקים</a:t>
            </a:r>
          </a:p>
          <a:p>
            <a:endParaRPr lang="he-IL" sz="1600" b="1" dirty="0">
              <a:solidFill>
                <a:srgbClr val="FF0000"/>
              </a:solidFill>
            </a:endParaRPr>
          </a:p>
          <a:p>
            <a:endParaRPr lang="he-IL" sz="2600" b="1" dirty="0">
              <a:solidFill>
                <a:srgbClr val="FF0000"/>
              </a:solidFill>
            </a:endParaRPr>
          </a:p>
          <a:p>
            <a:endParaRPr lang="he-IL" sz="1600" b="1" dirty="0">
              <a:solidFill>
                <a:srgbClr val="FF0000"/>
              </a:solidFill>
            </a:endParaRPr>
          </a:p>
          <a:p>
            <a:r>
              <a:rPr lang="he-IL" sz="1600" b="1" dirty="0">
                <a:solidFill>
                  <a:srgbClr val="FF0000"/>
                </a:solidFill>
              </a:rPr>
              <a:t>8 פסוקים</a:t>
            </a:r>
          </a:p>
          <a:p>
            <a:endParaRPr lang="he-IL" sz="1600" b="1" dirty="0">
              <a:solidFill>
                <a:srgbClr val="FF0000"/>
              </a:solidFill>
            </a:endParaRPr>
          </a:p>
          <a:p>
            <a:endParaRPr lang="he-IL" sz="1600" b="1" dirty="0">
              <a:solidFill>
                <a:srgbClr val="FF0000"/>
              </a:solidFill>
            </a:endParaRPr>
          </a:p>
          <a:p>
            <a:endParaRPr lang="he-IL" sz="1600" b="1" dirty="0">
              <a:solidFill>
                <a:srgbClr val="FF0000"/>
              </a:solidFill>
            </a:endParaRPr>
          </a:p>
          <a:p>
            <a:endParaRPr lang="he-IL" sz="1600" b="1" dirty="0">
              <a:solidFill>
                <a:srgbClr val="FF0000"/>
              </a:solidFill>
            </a:endParaRPr>
          </a:p>
          <a:p>
            <a:r>
              <a:rPr lang="he-IL" sz="1600" b="1" dirty="0">
                <a:solidFill>
                  <a:srgbClr val="FF0000"/>
                </a:solidFill>
              </a:rPr>
              <a:t>3 פסוקים</a:t>
            </a:r>
          </a:p>
        </p:txBody>
      </p:sp>
    </p:spTree>
    <p:extLst>
      <p:ext uri="{BB962C8B-B14F-4D97-AF65-F5344CB8AC3E}">
        <p14:creationId xmlns:p14="http://schemas.microsoft.com/office/powerpoint/2010/main" val="349446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81D111-09F2-E09D-66EB-5F483D66F396}"/>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5BA2F8E-E2B9-ED18-B064-3B6CF754B9D6}"/>
              </a:ext>
            </a:extLst>
          </p:cNvPr>
          <p:cNvSpPr txBox="1"/>
          <p:nvPr/>
        </p:nvSpPr>
        <p:spPr>
          <a:xfrm>
            <a:off x="-306788" y="91984"/>
            <a:ext cx="9012771" cy="6649384"/>
          </a:xfrm>
          <a:prstGeom prst="rect">
            <a:avLst/>
          </a:prstGeom>
          <a:noFill/>
        </p:spPr>
        <p:txBody>
          <a:bodyPr wrap="square" rtlCol="1">
            <a:spAutoFit/>
          </a:bodyPr>
          <a:lstStyle/>
          <a:p>
            <a:pPr>
              <a:lnSpc>
                <a:spcPct val="120000"/>
              </a:lnSpc>
            </a:pPr>
            <a:r>
              <a:rPr lang="he-IL" sz="1550" b="1" dirty="0"/>
              <a:t>משנה</a:t>
            </a:r>
          </a:p>
          <a:p>
            <a:pPr>
              <a:lnSpc>
                <a:spcPct val="120000"/>
              </a:lnSpc>
            </a:pPr>
            <a:endParaRPr lang="he-IL" sz="600" dirty="0"/>
          </a:p>
          <a:p>
            <a:pPr>
              <a:lnSpc>
                <a:spcPct val="120000"/>
              </a:lnSpc>
            </a:pPr>
            <a:r>
              <a:rPr lang="he-IL" sz="1550" dirty="0">
                <a:solidFill>
                  <a:srgbClr val="F79646">
                    <a:lumMod val="50000"/>
                  </a:srgbClr>
                </a:solidFill>
              </a:rPr>
              <a:t>בשלשה פרקים בשנה כהנים </a:t>
            </a:r>
            <a:r>
              <a:rPr lang="he-IL" sz="1550" dirty="0" err="1">
                <a:solidFill>
                  <a:srgbClr val="F79646">
                    <a:lumMod val="50000"/>
                  </a:srgbClr>
                </a:solidFill>
              </a:rPr>
              <a:t>נושאין</a:t>
            </a:r>
            <a:r>
              <a:rPr lang="he-IL" sz="1550" dirty="0">
                <a:solidFill>
                  <a:srgbClr val="F79646">
                    <a:lumMod val="50000"/>
                  </a:srgbClr>
                </a:solidFill>
              </a:rPr>
              <a:t> את כפיהן ארבע פעמים ביום בשחרית במוסף במנחה ובנעילת שערים:</a:t>
            </a:r>
          </a:p>
          <a:p>
            <a:pPr>
              <a:lnSpc>
                <a:spcPct val="120000"/>
              </a:lnSpc>
            </a:pPr>
            <a:r>
              <a:rPr lang="he-IL" sz="1550" dirty="0">
                <a:solidFill>
                  <a:srgbClr val="F79646">
                    <a:lumMod val="50000"/>
                  </a:srgbClr>
                </a:solidFill>
              </a:rPr>
              <a:t>בתעניות ובמעמדות וביום הכפורים. </a:t>
            </a:r>
          </a:p>
          <a:p>
            <a:pPr>
              <a:lnSpc>
                <a:spcPct val="120000"/>
              </a:lnSpc>
            </a:pPr>
            <a:endParaRPr lang="he-IL" sz="700" dirty="0">
              <a:solidFill>
                <a:srgbClr val="F79646">
                  <a:lumMod val="50000"/>
                </a:srgbClr>
              </a:solidFill>
            </a:endParaRPr>
          </a:p>
          <a:p>
            <a:pPr>
              <a:lnSpc>
                <a:spcPct val="120000"/>
              </a:lnSpc>
            </a:pPr>
            <a:r>
              <a:rPr lang="he-IL" sz="1550" dirty="0">
                <a:solidFill>
                  <a:srgbClr val="F79646">
                    <a:lumMod val="50000"/>
                  </a:srgbClr>
                </a:solidFill>
              </a:rPr>
              <a:t>אלו הן מעמדות? </a:t>
            </a:r>
          </a:p>
          <a:p>
            <a:pPr>
              <a:lnSpc>
                <a:spcPct val="120000"/>
              </a:lnSpc>
            </a:pPr>
            <a:r>
              <a:rPr lang="he-IL" sz="1550" dirty="0">
                <a:solidFill>
                  <a:srgbClr val="F79646">
                    <a:lumMod val="50000"/>
                  </a:srgbClr>
                </a:solidFill>
              </a:rPr>
              <a:t>לפי שנאמר "צַו אֶת בְּנֵי יִשְׂרָאֵל... אֶת קָרְבָּנִי לַחְמִי", </a:t>
            </a:r>
          </a:p>
          <a:p>
            <a:pPr>
              <a:lnSpc>
                <a:spcPct val="120000"/>
              </a:lnSpc>
            </a:pPr>
            <a:r>
              <a:rPr lang="he-IL" sz="1550" dirty="0">
                <a:solidFill>
                  <a:srgbClr val="F79646">
                    <a:lumMod val="50000"/>
                  </a:srgbClr>
                </a:solidFill>
              </a:rPr>
              <a:t>וכי היאך קרבנו של אדם קרב והוא אינו עומד על גביו? </a:t>
            </a:r>
          </a:p>
          <a:p>
            <a:pPr>
              <a:lnSpc>
                <a:spcPct val="120000"/>
              </a:lnSpc>
            </a:pPr>
            <a:r>
              <a:rPr lang="he-IL" sz="1550" dirty="0">
                <a:solidFill>
                  <a:srgbClr val="F79646">
                    <a:lumMod val="50000"/>
                  </a:srgbClr>
                </a:solidFill>
              </a:rPr>
              <a:t>התקינו נביאים הראשונים עשרים וארבעה משמרות, </a:t>
            </a:r>
          </a:p>
          <a:p>
            <a:pPr>
              <a:lnSpc>
                <a:spcPct val="120000"/>
              </a:lnSpc>
            </a:pPr>
            <a:r>
              <a:rPr lang="he-IL" sz="1550" dirty="0">
                <a:solidFill>
                  <a:srgbClr val="F79646">
                    <a:lumMod val="50000"/>
                  </a:srgbClr>
                </a:solidFill>
              </a:rPr>
              <a:t>על כל משמר ומשמר היה מעמד בירושלים של כהנים של לוים ושל ישראלים, </a:t>
            </a:r>
          </a:p>
          <a:p>
            <a:pPr>
              <a:lnSpc>
                <a:spcPct val="120000"/>
              </a:lnSpc>
            </a:pPr>
            <a:r>
              <a:rPr lang="he-IL" sz="1550" dirty="0">
                <a:solidFill>
                  <a:srgbClr val="F79646">
                    <a:lumMod val="50000"/>
                  </a:srgbClr>
                </a:solidFill>
              </a:rPr>
              <a:t>הגיע זמן המשמר לעלות - כהנים ולוים עולים לירושלים, וישראל שבאותו משמר </a:t>
            </a:r>
            <a:r>
              <a:rPr lang="he-IL" sz="1550" dirty="0" err="1">
                <a:solidFill>
                  <a:srgbClr val="F79646">
                    <a:lumMod val="50000"/>
                  </a:srgbClr>
                </a:solidFill>
              </a:rPr>
              <a:t>מתכנסין</a:t>
            </a:r>
            <a:r>
              <a:rPr lang="he-IL" sz="1550" dirty="0">
                <a:solidFill>
                  <a:srgbClr val="F79646">
                    <a:lumMod val="50000"/>
                  </a:srgbClr>
                </a:solidFill>
              </a:rPr>
              <a:t> לעריהן</a:t>
            </a:r>
          </a:p>
          <a:p>
            <a:pPr>
              <a:lnSpc>
                <a:spcPct val="120000"/>
              </a:lnSpc>
            </a:pPr>
            <a:r>
              <a:rPr lang="he-IL" sz="1550" dirty="0" err="1">
                <a:solidFill>
                  <a:srgbClr val="F79646">
                    <a:lumMod val="50000"/>
                  </a:srgbClr>
                </a:solidFill>
              </a:rPr>
              <a:t>וקוראין</a:t>
            </a:r>
            <a:r>
              <a:rPr lang="he-IL" sz="1550" dirty="0">
                <a:solidFill>
                  <a:srgbClr val="F79646">
                    <a:lumMod val="50000"/>
                  </a:srgbClr>
                </a:solidFill>
              </a:rPr>
              <a:t> במעשה בראשית. </a:t>
            </a:r>
          </a:p>
          <a:p>
            <a:pPr>
              <a:lnSpc>
                <a:spcPct val="120000"/>
              </a:lnSpc>
            </a:pPr>
            <a:endParaRPr lang="he-IL" sz="700" dirty="0">
              <a:solidFill>
                <a:srgbClr val="F79646">
                  <a:lumMod val="50000"/>
                </a:srgbClr>
              </a:solidFill>
            </a:endParaRPr>
          </a:p>
          <a:p>
            <a:pPr>
              <a:lnSpc>
                <a:spcPct val="120000"/>
              </a:lnSpc>
            </a:pPr>
            <a:r>
              <a:rPr lang="he-IL" sz="1550" dirty="0">
                <a:solidFill>
                  <a:srgbClr val="F79646">
                    <a:lumMod val="50000"/>
                  </a:srgbClr>
                </a:solidFill>
              </a:rPr>
              <a:t>(ואנשי המעמד היו </a:t>
            </a:r>
            <a:r>
              <a:rPr lang="he-IL" sz="1550" dirty="0" err="1">
                <a:solidFill>
                  <a:srgbClr val="F79646">
                    <a:lumMod val="50000"/>
                  </a:srgbClr>
                </a:solidFill>
              </a:rPr>
              <a:t>מתענין</a:t>
            </a:r>
            <a:r>
              <a:rPr lang="he-IL" sz="1550" dirty="0">
                <a:solidFill>
                  <a:srgbClr val="F79646">
                    <a:lumMod val="50000"/>
                  </a:srgbClr>
                </a:solidFill>
              </a:rPr>
              <a:t> ארבעה ימים בשבוע מיום ב' ועד יום חמישי, </a:t>
            </a:r>
          </a:p>
          <a:p>
            <a:pPr>
              <a:lnSpc>
                <a:spcPct val="120000"/>
              </a:lnSpc>
            </a:pPr>
            <a:r>
              <a:rPr lang="he-IL" sz="1550" dirty="0">
                <a:solidFill>
                  <a:srgbClr val="F79646">
                    <a:lumMod val="50000"/>
                  </a:srgbClr>
                </a:solidFill>
              </a:rPr>
              <a:t>ולא היו </a:t>
            </a:r>
            <a:r>
              <a:rPr lang="he-IL" sz="1550" dirty="0" err="1">
                <a:solidFill>
                  <a:srgbClr val="F79646">
                    <a:lumMod val="50000"/>
                  </a:srgbClr>
                </a:solidFill>
              </a:rPr>
              <a:t>מתענין</a:t>
            </a:r>
            <a:r>
              <a:rPr lang="he-IL" sz="1550" dirty="0">
                <a:solidFill>
                  <a:srgbClr val="F79646">
                    <a:lumMod val="50000"/>
                  </a:srgbClr>
                </a:solidFill>
              </a:rPr>
              <a:t> ערב שבת מפני כבוד השבת ולא באחד בשבת כדי שלא יצאו ממנוחה ועונג ליגיעה ותענית וימותו).</a:t>
            </a:r>
          </a:p>
          <a:p>
            <a:pPr>
              <a:lnSpc>
                <a:spcPct val="120000"/>
              </a:lnSpc>
            </a:pPr>
            <a:endParaRPr lang="he-IL" sz="700" dirty="0">
              <a:solidFill>
                <a:srgbClr val="F79646">
                  <a:lumMod val="50000"/>
                </a:srgbClr>
              </a:solidFill>
            </a:endParaRPr>
          </a:p>
          <a:p>
            <a:pPr>
              <a:lnSpc>
                <a:spcPct val="120000"/>
              </a:lnSpc>
            </a:pPr>
            <a:r>
              <a:rPr lang="he-IL" sz="1550" dirty="0">
                <a:solidFill>
                  <a:srgbClr val="F79646">
                    <a:lumMod val="50000"/>
                  </a:srgbClr>
                </a:solidFill>
              </a:rPr>
              <a:t>ביום הראשון – בראשית, ויהי רקיע. </a:t>
            </a:r>
          </a:p>
          <a:p>
            <a:pPr>
              <a:lnSpc>
                <a:spcPct val="120000"/>
              </a:lnSpc>
            </a:pPr>
            <a:r>
              <a:rPr lang="he-IL" sz="1550" dirty="0">
                <a:solidFill>
                  <a:srgbClr val="F79646">
                    <a:lumMod val="50000"/>
                  </a:srgbClr>
                </a:solidFill>
              </a:rPr>
              <a:t>בשני - יהי רקיע, ויקוו המים. </a:t>
            </a:r>
          </a:p>
          <a:p>
            <a:pPr>
              <a:lnSpc>
                <a:spcPct val="120000"/>
              </a:lnSpc>
            </a:pPr>
            <a:r>
              <a:rPr lang="he-IL" sz="1550" dirty="0">
                <a:solidFill>
                  <a:srgbClr val="F79646">
                    <a:lumMod val="50000"/>
                  </a:srgbClr>
                </a:solidFill>
              </a:rPr>
              <a:t>בשלישי - יקוו המים, ויהי מאורות. </a:t>
            </a:r>
          </a:p>
          <a:p>
            <a:pPr>
              <a:lnSpc>
                <a:spcPct val="120000"/>
              </a:lnSpc>
            </a:pPr>
            <a:r>
              <a:rPr lang="he-IL" sz="1550" dirty="0">
                <a:solidFill>
                  <a:srgbClr val="F79646">
                    <a:lumMod val="50000"/>
                  </a:srgbClr>
                </a:solidFill>
              </a:rPr>
              <a:t>ברביעי - יהי מאורות, וישרצו המים. </a:t>
            </a:r>
          </a:p>
          <a:p>
            <a:pPr>
              <a:lnSpc>
                <a:spcPct val="120000"/>
              </a:lnSpc>
            </a:pPr>
            <a:r>
              <a:rPr lang="he-IL" sz="1550" dirty="0">
                <a:solidFill>
                  <a:srgbClr val="F79646">
                    <a:lumMod val="50000"/>
                  </a:srgbClr>
                </a:solidFill>
              </a:rPr>
              <a:t>בחמישי - ישרצו המים, ותוצא הארץ. </a:t>
            </a:r>
          </a:p>
          <a:p>
            <a:pPr>
              <a:lnSpc>
                <a:spcPct val="120000"/>
              </a:lnSpc>
            </a:pPr>
            <a:r>
              <a:rPr lang="he-IL" sz="1550" dirty="0">
                <a:solidFill>
                  <a:srgbClr val="F79646">
                    <a:lumMod val="50000"/>
                  </a:srgbClr>
                </a:solidFill>
              </a:rPr>
              <a:t>בששי - תוצא הארץ, ויכלו השמים. </a:t>
            </a:r>
          </a:p>
          <a:p>
            <a:pPr>
              <a:lnSpc>
                <a:spcPct val="120000"/>
              </a:lnSpc>
            </a:pPr>
            <a:r>
              <a:rPr lang="he-IL" sz="1550" dirty="0">
                <a:solidFill>
                  <a:srgbClr val="F79646">
                    <a:lumMod val="50000"/>
                  </a:srgbClr>
                </a:solidFill>
              </a:rPr>
              <a:t>פרשה גדולה קורין אותה בשנים והקטנה ביחיד. </a:t>
            </a:r>
          </a:p>
          <a:p>
            <a:pPr>
              <a:lnSpc>
                <a:spcPct val="120000"/>
              </a:lnSpc>
            </a:pPr>
            <a:r>
              <a:rPr lang="he-IL" sz="1550" dirty="0">
                <a:solidFill>
                  <a:srgbClr val="F79646">
                    <a:lumMod val="50000"/>
                  </a:srgbClr>
                </a:solidFill>
              </a:rPr>
              <a:t>בשחרית במוסף.</a:t>
            </a:r>
          </a:p>
          <a:p>
            <a:pPr>
              <a:lnSpc>
                <a:spcPct val="120000"/>
              </a:lnSpc>
            </a:pPr>
            <a:r>
              <a:rPr lang="he-IL" sz="1550" dirty="0">
                <a:solidFill>
                  <a:srgbClr val="F79646">
                    <a:lumMod val="50000"/>
                  </a:srgbClr>
                </a:solidFill>
              </a:rPr>
              <a:t>ובמנחה </a:t>
            </a:r>
            <a:r>
              <a:rPr lang="he-IL" sz="1550" dirty="0" err="1">
                <a:solidFill>
                  <a:srgbClr val="F79646">
                    <a:lumMod val="50000"/>
                  </a:srgbClr>
                </a:solidFill>
              </a:rPr>
              <a:t>נכנסין</a:t>
            </a:r>
            <a:r>
              <a:rPr lang="he-IL" sz="1550" dirty="0">
                <a:solidFill>
                  <a:srgbClr val="F79646">
                    <a:lumMod val="50000"/>
                  </a:srgbClr>
                </a:solidFill>
              </a:rPr>
              <a:t> וקורין על פיהן כקורין את שמע.  ערב שבת במנחה לא היו </a:t>
            </a:r>
            <a:r>
              <a:rPr lang="he-IL" sz="1550" dirty="0" err="1">
                <a:solidFill>
                  <a:srgbClr val="F79646">
                    <a:lumMod val="50000"/>
                  </a:srgbClr>
                </a:solidFill>
              </a:rPr>
              <a:t>נכנסין</a:t>
            </a:r>
            <a:r>
              <a:rPr lang="he-IL" sz="1550" dirty="0">
                <a:solidFill>
                  <a:srgbClr val="F79646">
                    <a:lumMod val="50000"/>
                  </a:srgbClr>
                </a:solidFill>
              </a:rPr>
              <a:t> מפני כבוד השבת.</a:t>
            </a:r>
          </a:p>
        </p:txBody>
      </p:sp>
      <p:sp>
        <p:nvSpPr>
          <p:cNvPr id="6" name="TextBox 4">
            <a:extLst>
              <a:ext uri="{FF2B5EF4-FFF2-40B4-BE49-F238E27FC236}">
                <a16:creationId xmlns:a16="http://schemas.microsoft.com/office/drawing/2014/main" id="{725E98AE-34A3-5714-74D4-7422656E1640}"/>
              </a:ext>
            </a:extLst>
          </p:cNvPr>
          <p:cNvSpPr txBox="1"/>
          <p:nvPr/>
        </p:nvSpPr>
        <p:spPr>
          <a:xfrm>
            <a:off x="-306788" y="35330"/>
            <a:ext cx="1800200"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כו</a:t>
            </a:r>
            <a:r>
              <a:rPr lang="he-IL" b="1" dirty="0">
                <a:solidFill>
                  <a:schemeClr val="bg1">
                    <a:lumMod val="50000"/>
                  </a:schemeClr>
                </a:solidFill>
              </a:rPr>
              <a:t> עמוד א</a:t>
            </a:r>
          </a:p>
        </p:txBody>
      </p:sp>
      <p:sp>
        <p:nvSpPr>
          <p:cNvPr id="5" name="חץ: שמאלה 4">
            <a:extLst>
              <a:ext uri="{FF2B5EF4-FFF2-40B4-BE49-F238E27FC236}">
                <a16:creationId xmlns:a16="http://schemas.microsoft.com/office/drawing/2014/main" id="{9944B251-0D4D-2246-0A1D-0A5EA056225C}"/>
              </a:ext>
            </a:extLst>
          </p:cNvPr>
          <p:cNvSpPr/>
          <p:nvPr/>
        </p:nvSpPr>
        <p:spPr>
          <a:xfrm>
            <a:off x="241658" y="6365116"/>
            <a:ext cx="792088" cy="331862"/>
          </a:xfrm>
          <a:prstGeom prst="lef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2822938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E11F09-637B-D4A2-8FC0-C5CC8DFC1F0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27892DD-DA5A-2616-2816-20B22DA60E54}"/>
              </a:ext>
            </a:extLst>
          </p:cNvPr>
          <p:cNvSpPr txBox="1"/>
          <p:nvPr/>
        </p:nvSpPr>
        <p:spPr>
          <a:xfrm>
            <a:off x="-38421" y="14646"/>
            <a:ext cx="8814503" cy="6786986"/>
          </a:xfrm>
          <a:prstGeom prst="rect">
            <a:avLst/>
          </a:prstGeom>
          <a:noFill/>
        </p:spPr>
        <p:txBody>
          <a:bodyPr wrap="square" rtlCol="1">
            <a:spAutoFit/>
          </a:bodyPr>
          <a:lstStyle/>
          <a:p>
            <a:pPr>
              <a:lnSpc>
                <a:spcPct val="120000"/>
              </a:lnSpc>
            </a:pPr>
            <a:r>
              <a:rPr lang="he-IL" sz="1600" dirty="0">
                <a:solidFill>
                  <a:srgbClr val="F79646">
                    <a:lumMod val="50000"/>
                  </a:srgbClr>
                </a:solidFill>
              </a:rPr>
              <a:t>כל יום שיש בו הלל - אין מעמד בשחרית, </a:t>
            </a:r>
          </a:p>
          <a:p>
            <a:pPr>
              <a:lnSpc>
                <a:spcPct val="120000"/>
              </a:lnSpc>
            </a:pPr>
            <a:r>
              <a:rPr lang="he-IL" sz="1600" dirty="0">
                <a:solidFill>
                  <a:srgbClr val="F79646">
                    <a:lumMod val="50000"/>
                  </a:srgbClr>
                </a:solidFill>
              </a:rPr>
              <a:t>קרבן מוסף - אין בנעילה, </a:t>
            </a:r>
          </a:p>
          <a:p>
            <a:pPr>
              <a:lnSpc>
                <a:spcPct val="120000"/>
              </a:lnSpc>
            </a:pPr>
            <a:r>
              <a:rPr lang="he-IL" sz="1600" dirty="0">
                <a:solidFill>
                  <a:srgbClr val="F79646">
                    <a:lumMod val="50000"/>
                  </a:srgbClr>
                </a:solidFill>
              </a:rPr>
              <a:t>קרבן עצים - אין במנחה, </a:t>
            </a:r>
          </a:p>
          <a:p>
            <a:pPr>
              <a:lnSpc>
                <a:spcPct val="120000"/>
              </a:lnSpc>
            </a:pPr>
            <a:r>
              <a:rPr lang="he-IL" sz="1600" dirty="0">
                <a:solidFill>
                  <a:srgbClr val="F79646">
                    <a:lumMod val="50000"/>
                  </a:srgbClr>
                </a:solidFill>
              </a:rPr>
              <a:t>דברי ר' עקיבא. </a:t>
            </a:r>
          </a:p>
          <a:p>
            <a:pPr>
              <a:lnSpc>
                <a:spcPct val="120000"/>
              </a:lnSpc>
            </a:pPr>
            <a:endParaRPr lang="he-IL" sz="500" dirty="0">
              <a:solidFill>
                <a:srgbClr val="F79646">
                  <a:lumMod val="50000"/>
                </a:srgbClr>
              </a:solidFill>
            </a:endParaRPr>
          </a:p>
          <a:p>
            <a:pPr>
              <a:lnSpc>
                <a:spcPct val="120000"/>
              </a:lnSpc>
            </a:pPr>
            <a:r>
              <a:rPr lang="he-IL" sz="1600" dirty="0">
                <a:solidFill>
                  <a:srgbClr val="F79646">
                    <a:lumMod val="50000"/>
                  </a:srgbClr>
                </a:solidFill>
              </a:rPr>
              <a:t>אמר לו בן </a:t>
            </a:r>
            <a:r>
              <a:rPr lang="he-IL" sz="1600" dirty="0" err="1">
                <a:solidFill>
                  <a:srgbClr val="F79646">
                    <a:lumMod val="50000"/>
                  </a:srgbClr>
                </a:solidFill>
              </a:rPr>
              <a:t>עזאי</a:t>
            </a:r>
            <a:r>
              <a:rPr lang="he-IL" sz="1600" dirty="0">
                <a:solidFill>
                  <a:srgbClr val="F79646">
                    <a:lumMod val="50000"/>
                  </a:srgbClr>
                </a:solidFill>
              </a:rPr>
              <a:t>: </a:t>
            </a:r>
          </a:p>
          <a:p>
            <a:pPr>
              <a:lnSpc>
                <a:spcPct val="120000"/>
              </a:lnSpc>
            </a:pPr>
            <a:r>
              <a:rPr lang="he-IL" sz="1600" dirty="0">
                <a:solidFill>
                  <a:srgbClr val="F79646">
                    <a:lumMod val="50000"/>
                  </a:srgbClr>
                </a:solidFill>
              </a:rPr>
              <a:t>כך היה רבי יהושע שונה: </a:t>
            </a:r>
          </a:p>
          <a:p>
            <a:pPr>
              <a:lnSpc>
                <a:spcPct val="120000"/>
              </a:lnSpc>
            </a:pPr>
            <a:r>
              <a:rPr lang="he-IL" sz="1600" dirty="0">
                <a:solidFill>
                  <a:srgbClr val="F79646">
                    <a:lumMod val="50000"/>
                  </a:srgbClr>
                </a:solidFill>
              </a:rPr>
              <a:t>קרבן מוסף - אין במנחה, </a:t>
            </a:r>
          </a:p>
          <a:p>
            <a:pPr>
              <a:lnSpc>
                <a:spcPct val="120000"/>
              </a:lnSpc>
            </a:pPr>
            <a:r>
              <a:rPr lang="he-IL" sz="1600" dirty="0">
                <a:solidFill>
                  <a:srgbClr val="F79646">
                    <a:lumMod val="50000"/>
                  </a:srgbClr>
                </a:solidFill>
              </a:rPr>
              <a:t>קרבן עצים - אין בנעילה. </a:t>
            </a:r>
          </a:p>
          <a:p>
            <a:pPr>
              <a:lnSpc>
                <a:spcPct val="120000"/>
              </a:lnSpc>
            </a:pPr>
            <a:endParaRPr lang="he-IL" sz="500" dirty="0">
              <a:solidFill>
                <a:srgbClr val="F79646">
                  <a:lumMod val="50000"/>
                </a:srgbClr>
              </a:solidFill>
            </a:endParaRPr>
          </a:p>
          <a:p>
            <a:pPr>
              <a:lnSpc>
                <a:spcPct val="120000"/>
              </a:lnSpc>
            </a:pPr>
            <a:r>
              <a:rPr lang="he-IL" sz="1600" dirty="0">
                <a:solidFill>
                  <a:srgbClr val="F79646">
                    <a:lumMod val="50000"/>
                  </a:srgbClr>
                </a:solidFill>
              </a:rPr>
              <a:t>חזר רבי עקיבא להיות שונה כבן </a:t>
            </a:r>
            <a:r>
              <a:rPr lang="he-IL" sz="1600" dirty="0" err="1">
                <a:solidFill>
                  <a:srgbClr val="F79646">
                    <a:lumMod val="50000"/>
                  </a:srgbClr>
                </a:solidFill>
              </a:rPr>
              <a:t>עזאי</a:t>
            </a:r>
            <a:r>
              <a:rPr lang="he-IL" sz="1600" dirty="0">
                <a:solidFill>
                  <a:srgbClr val="F79646">
                    <a:lumMod val="50000"/>
                  </a:srgbClr>
                </a:solidFill>
              </a:rPr>
              <a:t>. </a:t>
            </a:r>
          </a:p>
          <a:p>
            <a:pPr>
              <a:lnSpc>
                <a:spcPct val="120000"/>
              </a:lnSpc>
            </a:pPr>
            <a:endParaRPr lang="he-IL" sz="1400" dirty="0">
              <a:solidFill>
                <a:srgbClr val="F79646">
                  <a:lumMod val="50000"/>
                </a:srgbClr>
              </a:solidFill>
            </a:endParaRPr>
          </a:p>
          <a:p>
            <a:pPr>
              <a:lnSpc>
                <a:spcPct val="120000"/>
              </a:lnSpc>
            </a:pPr>
            <a:r>
              <a:rPr lang="he-IL" sz="1600" dirty="0">
                <a:solidFill>
                  <a:srgbClr val="F79646">
                    <a:lumMod val="50000"/>
                  </a:srgbClr>
                </a:solidFill>
              </a:rPr>
              <a:t>זמן עצי כהנים והעם תשעה: </a:t>
            </a:r>
          </a:p>
          <a:p>
            <a:pPr>
              <a:lnSpc>
                <a:spcPct val="120000"/>
              </a:lnSpc>
            </a:pPr>
            <a:r>
              <a:rPr lang="he-IL" sz="1600" dirty="0">
                <a:solidFill>
                  <a:srgbClr val="F79646">
                    <a:lumMod val="50000"/>
                  </a:srgbClr>
                </a:solidFill>
              </a:rPr>
              <a:t>באחד בניסן - בני ארח בן יהודה. </a:t>
            </a:r>
          </a:p>
          <a:p>
            <a:pPr>
              <a:lnSpc>
                <a:spcPct val="120000"/>
              </a:lnSpc>
            </a:pPr>
            <a:r>
              <a:rPr lang="he-IL" sz="1600" dirty="0">
                <a:solidFill>
                  <a:srgbClr val="F79646">
                    <a:lumMod val="50000"/>
                  </a:srgbClr>
                </a:solidFill>
              </a:rPr>
              <a:t>בעשרים בתמוז - בני דוד בן יהודה. </a:t>
            </a:r>
          </a:p>
          <a:p>
            <a:pPr>
              <a:lnSpc>
                <a:spcPct val="120000"/>
              </a:lnSpc>
            </a:pPr>
            <a:r>
              <a:rPr lang="he-IL" sz="1600" dirty="0">
                <a:solidFill>
                  <a:srgbClr val="F79646">
                    <a:lumMod val="50000"/>
                  </a:srgbClr>
                </a:solidFill>
              </a:rPr>
              <a:t>בחמשה באב - בני פרעוש בן יהודה. </a:t>
            </a:r>
          </a:p>
          <a:p>
            <a:pPr>
              <a:lnSpc>
                <a:spcPct val="120000"/>
              </a:lnSpc>
            </a:pPr>
            <a:r>
              <a:rPr lang="he-IL" sz="1600" dirty="0">
                <a:solidFill>
                  <a:srgbClr val="F79646">
                    <a:lumMod val="50000"/>
                  </a:srgbClr>
                </a:solidFill>
              </a:rPr>
              <a:t>בשבעה בו - בני יונדב בן רכב.</a:t>
            </a:r>
          </a:p>
          <a:p>
            <a:pPr>
              <a:lnSpc>
                <a:spcPct val="120000"/>
              </a:lnSpc>
            </a:pPr>
            <a:r>
              <a:rPr lang="he-IL" sz="1600" dirty="0">
                <a:solidFill>
                  <a:srgbClr val="F79646">
                    <a:lumMod val="50000"/>
                  </a:srgbClr>
                </a:solidFill>
              </a:rPr>
              <a:t>בעשרה בו - בני </a:t>
            </a:r>
            <a:r>
              <a:rPr lang="he-IL" sz="1600" dirty="0" err="1">
                <a:solidFill>
                  <a:srgbClr val="F79646">
                    <a:lumMod val="50000"/>
                  </a:srgbClr>
                </a:solidFill>
              </a:rPr>
              <a:t>סנאה</a:t>
            </a:r>
            <a:r>
              <a:rPr lang="he-IL" sz="1600" dirty="0">
                <a:solidFill>
                  <a:srgbClr val="F79646">
                    <a:lumMod val="50000"/>
                  </a:srgbClr>
                </a:solidFill>
              </a:rPr>
              <a:t> בן בנימן.</a:t>
            </a:r>
          </a:p>
          <a:p>
            <a:pPr>
              <a:lnSpc>
                <a:spcPct val="120000"/>
              </a:lnSpc>
            </a:pPr>
            <a:r>
              <a:rPr lang="he-IL" sz="1600" dirty="0">
                <a:solidFill>
                  <a:srgbClr val="F79646">
                    <a:lumMod val="50000"/>
                  </a:srgbClr>
                </a:solidFill>
              </a:rPr>
              <a:t>בחמשה עשר בו - בני </a:t>
            </a:r>
            <a:r>
              <a:rPr lang="he-IL" sz="1600" dirty="0" err="1">
                <a:solidFill>
                  <a:srgbClr val="F79646">
                    <a:lumMod val="50000"/>
                  </a:srgbClr>
                </a:solidFill>
              </a:rPr>
              <a:t>זתוא</a:t>
            </a:r>
            <a:r>
              <a:rPr lang="he-IL" sz="1600" dirty="0">
                <a:solidFill>
                  <a:srgbClr val="F79646">
                    <a:lumMod val="50000"/>
                  </a:srgbClr>
                </a:solidFill>
              </a:rPr>
              <a:t> בן יהודה ועמהם כהנים ולוים וכל מי שטעה בשבטו ובני גונבי עלי ובני </a:t>
            </a:r>
            <a:r>
              <a:rPr lang="he-IL" sz="1600" dirty="0" err="1">
                <a:solidFill>
                  <a:srgbClr val="F79646">
                    <a:lumMod val="50000"/>
                  </a:srgbClr>
                </a:solidFill>
              </a:rPr>
              <a:t>קוצעי</a:t>
            </a:r>
            <a:r>
              <a:rPr lang="he-IL" sz="1600" dirty="0">
                <a:solidFill>
                  <a:srgbClr val="F79646">
                    <a:lumMod val="50000"/>
                  </a:srgbClr>
                </a:solidFill>
              </a:rPr>
              <a:t> </a:t>
            </a:r>
            <a:r>
              <a:rPr lang="he-IL" sz="1600" dirty="0" err="1">
                <a:solidFill>
                  <a:srgbClr val="F79646">
                    <a:lumMod val="50000"/>
                  </a:srgbClr>
                </a:solidFill>
              </a:rPr>
              <a:t>קציעות</a:t>
            </a:r>
            <a:r>
              <a:rPr lang="he-IL" sz="1600" dirty="0">
                <a:solidFill>
                  <a:srgbClr val="F79646">
                    <a:lumMod val="50000"/>
                  </a:srgbClr>
                </a:solidFill>
              </a:rPr>
              <a:t>. </a:t>
            </a:r>
          </a:p>
          <a:p>
            <a:pPr>
              <a:lnSpc>
                <a:spcPct val="120000"/>
              </a:lnSpc>
            </a:pPr>
            <a:r>
              <a:rPr lang="he-IL" sz="1600" dirty="0">
                <a:solidFill>
                  <a:srgbClr val="F79646">
                    <a:lumMod val="50000"/>
                  </a:srgbClr>
                </a:solidFill>
              </a:rPr>
              <a:t>בעשרים בו - בני פחת מואב בן יהודה.</a:t>
            </a:r>
          </a:p>
          <a:p>
            <a:pPr>
              <a:lnSpc>
                <a:spcPct val="120000"/>
              </a:lnSpc>
            </a:pPr>
            <a:r>
              <a:rPr lang="he-IL" sz="1600" dirty="0">
                <a:solidFill>
                  <a:srgbClr val="F79646">
                    <a:lumMod val="50000"/>
                  </a:srgbClr>
                </a:solidFill>
              </a:rPr>
              <a:t>בעשרים באלול - בני עדין בן יהודה.</a:t>
            </a:r>
          </a:p>
          <a:p>
            <a:pPr>
              <a:lnSpc>
                <a:spcPct val="120000"/>
              </a:lnSpc>
            </a:pPr>
            <a:r>
              <a:rPr lang="he-IL" sz="1600" dirty="0">
                <a:solidFill>
                  <a:srgbClr val="F79646">
                    <a:lumMod val="50000"/>
                  </a:srgbClr>
                </a:solidFill>
              </a:rPr>
              <a:t>באחד בטבת - שבו בני פרעוש שניה. </a:t>
            </a:r>
          </a:p>
          <a:p>
            <a:pPr>
              <a:lnSpc>
                <a:spcPct val="120000"/>
              </a:lnSpc>
            </a:pPr>
            <a:endParaRPr lang="he-IL" sz="1400" dirty="0">
              <a:solidFill>
                <a:srgbClr val="F79646">
                  <a:lumMod val="50000"/>
                </a:srgbClr>
              </a:solidFill>
            </a:endParaRPr>
          </a:p>
          <a:p>
            <a:pPr>
              <a:lnSpc>
                <a:spcPct val="120000"/>
              </a:lnSpc>
            </a:pPr>
            <a:r>
              <a:rPr lang="he-IL" sz="1600" dirty="0">
                <a:solidFill>
                  <a:srgbClr val="F79646">
                    <a:lumMod val="50000"/>
                  </a:srgbClr>
                </a:solidFill>
              </a:rPr>
              <a:t>באחד בטבת - לא היה בו מעמד שהיה בו הלל וקרבן מוסף וקרבן עצים.</a:t>
            </a:r>
          </a:p>
        </p:txBody>
      </p:sp>
      <p:sp>
        <p:nvSpPr>
          <p:cNvPr id="6" name="TextBox 4">
            <a:extLst>
              <a:ext uri="{FF2B5EF4-FFF2-40B4-BE49-F238E27FC236}">
                <a16:creationId xmlns:a16="http://schemas.microsoft.com/office/drawing/2014/main" id="{DE099EF3-01A8-C82F-81B7-634A47E32FA5}"/>
              </a:ext>
            </a:extLst>
          </p:cNvPr>
          <p:cNvSpPr txBox="1"/>
          <p:nvPr/>
        </p:nvSpPr>
        <p:spPr>
          <a:xfrm>
            <a:off x="-306788" y="35330"/>
            <a:ext cx="1800200"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כו</a:t>
            </a:r>
            <a:r>
              <a:rPr lang="he-IL" b="1" dirty="0">
                <a:solidFill>
                  <a:schemeClr val="bg1">
                    <a:lumMod val="50000"/>
                  </a:schemeClr>
                </a:solidFill>
              </a:rPr>
              <a:t> עמוד א</a:t>
            </a:r>
          </a:p>
        </p:txBody>
      </p:sp>
      <p:sp>
        <p:nvSpPr>
          <p:cNvPr id="2" name="חץ: שמאלה 1">
            <a:extLst>
              <a:ext uri="{FF2B5EF4-FFF2-40B4-BE49-F238E27FC236}">
                <a16:creationId xmlns:a16="http://schemas.microsoft.com/office/drawing/2014/main" id="{509F0020-DCAD-5852-0151-EBECEAB78BEE}"/>
              </a:ext>
            </a:extLst>
          </p:cNvPr>
          <p:cNvSpPr/>
          <p:nvPr/>
        </p:nvSpPr>
        <p:spPr>
          <a:xfrm>
            <a:off x="241658" y="6365116"/>
            <a:ext cx="792088" cy="331862"/>
          </a:xfrm>
          <a:prstGeom prst="lef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42311372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4D87D9-EAF4-593D-7C3B-26180820B0C5}"/>
            </a:ext>
          </a:extLst>
        </p:cNvPr>
        <p:cNvGrpSpPr/>
        <p:nvPr/>
      </p:nvGrpSpPr>
      <p:grpSpPr>
        <a:xfrm>
          <a:off x="0" y="0"/>
          <a:ext cx="0" cy="0"/>
          <a:chOff x="0" y="0"/>
          <a:chExt cx="0" cy="0"/>
        </a:xfrm>
      </p:grpSpPr>
      <p:pic>
        <p:nvPicPr>
          <p:cNvPr id="3" name="תמונה 2">
            <a:extLst>
              <a:ext uri="{FF2B5EF4-FFF2-40B4-BE49-F238E27FC236}">
                <a16:creationId xmlns:a16="http://schemas.microsoft.com/office/drawing/2014/main" id="{5495459F-A222-3F5F-8106-BEFAD095358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4" name="TextBox 3">
            <a:extLst>
              <a:ext uri="{FF2B5EF4-FFF2-40B4-BE49-F238E27FC236}">
                <a16:creationId xmlns:a16="http://schemas.microsoft.com/office/drawing/2014/main" id="{7AFBE2D3-3784-0E48-4EB9-88880BDEF58A}"/>
              </a:ext>
            </a:extLst>
          </p:cNvPr>
          <p:cNvSpPr txBox="1"/>
          <p:nvPr/>
        </p:nvSpPr>
        <p:spPr>
          <a:xfrm>
            <a:off x="1403648" y="716822"/>
            <a:ext cx="7158319" cy="5232458"/>
          </a:xfrm>
          <a:prstGeom prst="rect">
            <a:avLst/>
          </a:prstGeom>
          <a:noFill/>
        </p:spPr>
        <p:txBody>
          <a:bodyPr wrap="square" rtlCol="1">
            <a:spAutoFit/>
          </a:bodyPr>
          <a:lstStyle/>
          <a:p>
            <a:pPr>
              <a:lnSpc>
                <a:spcPct val="120000"/>
              </a:lnSpc>
            </a:pPr>
            <a:r>
              <a:rPr lang="he-IL" dirty="0">
                <a:solidFill>
                  <a:srgbClr val="F79646">
                    <a:lumMod val="50000"/>
                  </a:srgbClr>
                </a:solidFill>
              </a:rPr>
              <a:t>חמשה דברים אירעו את אבותינו בשבעה עשר בתמוז וחמשה בתשעה באב -</a:t>
            </a:r>
          </a:p>
          <a:p>
            <a:pPr>
              <a:lnSpc>
                <a:spcPct val="120000"/>
              </a:lnSpc>
            </a:pPr>
            <a:endParaRPr lang="he-IL" sz="2000" dirty="0">
              <a:solidFill>
                <a:srgbClr val="F79646">
                  <a:lumMod val="50000"/>
                </a:srgbClr>
              </a:solidFill>
            </a:endParaRPr>
          </a:p>
          <a:p>
            <a:pPr>
              <a:lnSpc>
                <a:spcPct val="120000"/>
              </a:lnSpc>
            </a:pPr>
            <a:r>
              <a:rPr lang="he-IL" dirty="0">
                <a:solidFill>
                  <a:srgbClr val="F79646">
                    <a:lumMod val="50000"/>
                  </a:srgbClr>
                </a:solidFill>
              </a:rPr>
              <a:t>בשבעה עשר בתמוז:</a:t>
            </a:r>
          </a:p>
          <a:p>
            <a:pPr>
              <a:lnSpc>
                <a:spcPct val="120000"/>
              </a:lnSpc>
            </a:pPr>
            <a:endParaRPr lang="he-IL" sz="300" dirty="0">
              <a:solidFill>
                <a:srgbClr val="F79646">
                  <a:lumMod val="50000"/>
                </a:srgbClr>
              </a:solidFill>
            </a:endParaRPr>
          </a:p>
          <a:p>
            <a:pPr>
              <a:lnSpc>
                <a:spcPct val="120000"/>
              </a:lnSpc>
            </a:pPr>
            <a:r>
              <a:rPr lang="he-IL" dirty="0">
                <a:solidFill>
                  <a:srgbClr val="F79646">
                    <a:lumMod val="50000"/>
                  </a:srgbClr>
                </a:solidFill>
              </a:rPr>
              <a:t>נשתברו הלוחות,</a:t>
            </a:r>
          </a:p>
          <a:p>
            <a:pPr>
              <a:lnSpc>
                <a:spcPct val="120000"/>
              </a:lnSpc>
            </a:pPr>
            <a:r>
              <a:rPr lang="he-IL" dirty="0">
                <a:solidFill>
                  <a:srgbClr val="F79646">
                    <a:lumMod val="50000"/>
                  </a:srgbClr>
                </a:solidFill>
              </a:rPr>
              <a:t>ובטל התמיד, </a:t>
            </a:r>
          </a:p>
          <a:p>
            <a:pPr>
              <a:lnSpc>
                <a:spcPct val="120000"/>
              </a:lnSpc>
            </a:pPr>
            <a:r>
              <a:rPr lang="he-IL" dirty="0">
                <a:solidFill>
                  <a:srgbClr val="F79646">
                    <a:lumMod val="50000"/>
                  </a:srgbClr>
                </a:solidFill>
              </a:rPr>
              <a:t>והובקעה העיר, </a:t>
            </a:r>
          </a:p>
          <a:p>
            <a:pPr>
              <a:lnSpc>
                <a:spcPct val="120000"/>
              </a:lnSpc>
            </a:pPr>
            <a:r>
              <a:rPr lang="he-IL" dirty="0">
                <a:solidFill>
                  <a:srgbClr val="F79646">
                    <a:lumMod val="50000"/>
                  </a:srgbClr>
                </a:solidFill>
              </a:rPr>
              <a:t>ושרף </a:t>
            </a:r>
            <a:r>
              <a:rPr lang="he-IL" dirty="0" err="1">
                <a:solidFill>
                  <a:srgbClr val="F79646">
                    <a:lumMod val="50000"/>
                  </a:srgbClr>
                </a:solidFill>
              </a:rPr>
              <a:t>אפוסטמוס</a:t>
            </a:r>
            <a:r>
              <a:rPr lang="he-IL" dirty="0">
                <a:solidFill>
                  <a:srgbClr val="F79646">
                    <a:lumMod val="50000"/>
                  </a:srgbClr>
                </a:solidFill>
              </a:rPr>
              <a:t> את התורה, </a:t>
            </a:r>
          </a:p>
          <a:p>
            <a:pPr>
              <a:lnSpc>
                <a:spcPct val="120000"/>
              </a:lnSpc>
            </a:pPr>
            <a:r>
              <a:rPr lang="he-IL" dirty="0">
                <a:solidFill>
                  <a:srgbClr val="F79646">
                    <a:lumMod val="50000"/>
                  </a:srgbClr>
                </a:solidFill>
              </a:rPr>
              <a:t>והעמיד צלם בהיכל. </a:t>
            </a:r>
          </a:p>
          <a:p>
            <a:pPr>
              <a:lnSpc>
                <a:spcPct val="120000"/>
              </a:lnSpc>
            </a:pPr>
            <a:endParaRPr lang="he-IL" sz="2000" dirty="0">
              <a:solidFill>
                <a:srgbClr val="F79646">
                  <a:lumMod val="50000"/>
                </a:srgbClr>
              </a:solidFill>
            </a:endParaRPr>
          </a:p>
          <a:p>
            <a:pPr>
              <a:lnSpc>
                <a:spcPct val="120000"/>
              </a:lnSpc>
            </a:pPr>
            <a:r>
              <a:rPr lang="he-IL" dirty="0">
                <a:solidFill>
                  <a:srgbClr val="F79646">
                    <a:lumMod val="50000"/>
                  </a:srgbClr>
                </a:solidFill>
              </a:rPr>
              <a:t>בתשעה באב:</a:t>
            </a:r>
          </a:p>
          <a:p>
            <a:pPr>
              <a:lnSpc>
                <a:spcPct val="120000"/>
              </a:lnSpc>
            </a:pPr>
            <a:endParaRPr lang="he-IL" sz="300" dirty="0">
              <a:solidFill>
                <a:srgbClr val="F79646">
                  <a:lumMod val="50000"/>
                </a:srgbClr>
              </a:solidFill>
            </a:endParaRPr>
          </a:p>
          <a:p>
            <a:pPr>
              <a:lnSpc>
                <a:spcPct val="120000"/>
              </a:lnSpc>
            </a:pPr>
            <a:r>
              <a:rPr lang="he-IL" dirty="0">
                <a:solidFill>
                  <a:srgbClr val="F79646">
                    <a:lumMod val="50000"/>
                  </a:srgbClr>
                </a:solidFill>
              </a:rPr>
              <a:t>נגזר על אבותינו שלא יכנסו לארץ,</a:t>
            </a:r>
          </a:p>
          <a:p>
            <a:pPr>
              <a:lnSpc>
                <a:spcPct val="120000"/>
              </a:lnSpc>
            </a:pPr>
            <a:r>
              <a:rPr lang="he-IL" dirty="0">
                <a:solidFill>
                  <a:srgbClr val="F79646">
                    <a:lumMod val="50000"/>
                  </a:srgbClr>
                </a:solidFill>
              </a:rPr>
              <a:t>וחרב הבית בראשונה,</a:t>
            </a:r>
          </a:p>
          <a:p>
            <a:pPr>
              <a:lnSpc>
                <a:spcPct val="120000"/>
              </a:lnSpc>
            </a:pPr>
            <a:r>
              <a:rPr lang="he-IL" dirty="0" err="1">
                <a:solidFill>
                  <a:srgbClr val="F79646">
                    <a:lumMod val="50000"/>
                  </a:srgbClr>
                </a:solidFill>
              </a:rPr>
              <a:t>ובשניה</a:t>
            </a:r>
            <a:r>
              <a:rPr lang="he-IL" dirty="0">
                <a:solidFill>
                  <a:srgbClr val="F79646">
                    <a:lumMod val="50000"/>
                  </a:srgbClr>
                </a:solidFill>
              </a:rPr>
              <a:t>,</a:t>
            </a:r>
          </a:p>
          <a:p>
            <a:pPr>
              <a:lnSpc>
                <a:spcPct val="120000"/>
              </a:lnSpc>
            </a:pPr>
            <a:r>
              <a:rPr lang="he-IL" dirty="0">
                <a:solidFill>
                  <a:srgbClr val="F79646">
                    <a:lumMod val="50000"/>
                  </a:srgbClr>
                </a:solidFill>
              </a:rPr>
              <a:t>ונלכדה ביתר, </a:t>
            </a:r>
          </a:p>
          <a:p>
            <a:pPr>
              <a:lnSpc>
                <a:spcPct val="120000"/>
              </a:lnSpc>
            </a:pPr>
            <a:r>
              <a:rPr lang="he-IL" dirty="0">
                <a:solidFill>
                  <a:srgbClr val="F79646">
                    <a:lumMod val="50000"/>
                  </a:srgbClr>
                </a:solidFill>
              </a:rPr>
              <a:t>ונחרשה העיר.</a:t>
            </a:r>
          </a:p>
        </p:txBody>
      </p:sp>
      <p:sp>
        <p:nvSpPr>
          <p:cNvPr id="6" name="TextBox 4">
            <a:extLst>
              <a:ext uri="{FF2B5EF4-FFF2-40B4-BE49-F238E27FC236}">
                <a16:creationId xmlns:a16="http://schemas.microsoft.com/office/drawing/2014/main" id="{7377E59C-79C7-C514-15C3-8273757D468F}"/>
              </a:ext>
            </a:extLst>
          </p:cNvPr>
          <p:cNvSpPr txBox="1"/>
          <p:nvPr/>
        </p:nvSpPr>
        <p:spPr>
          <a:xfrm>
            <a:off x="-306788" y="35330"/>
            <a:ext cx="3114798"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כו</a:t>
            </a:r>
            <a:r>
              <a:rPr lang="he-IL" b="1" dirty="0">
                <a:solidFill>
                  <a:schemeClr val="bg1">
                    <a:lumMod val="50000"/>
                  </a:schemeClr>
                </a:solidFill>
              </a:rPr>
              <a:t> עמוד א - דף </a:t>
            </a:r>
            <a:r>
              <a:rPr lang="he-IL" b="1" dirty="0" err="1">
                <a:solidFill>
                  <a:schemeClr val="bg1">
                    <a:lumMod val="50000"/>
                  </a:schemeClr>
                </a:solidFill>
              </a:rPr>
              <a:t>כו</a:t>
            </a:r>
            <a:r>
              <a:rPr lang="he-IL" b="1" dirty="0">
                <a:solidFill>
                  <a:schemeClr val="bg1">
                    <a:lumMod val="50000"/>
                  </a:schemeClr>
                </a:solidFill>
              </a:rPr>
              <a:t> עמוד ב</a:t>
            </a:r>
          </a:p>
        </p:txBody>
      </p:sp>
      <p:sp>
        <p:nvSpPr>
          <p:cNvPr id="2" name="חץ: שמאלה 1">
            <a:extLst>
              <a:ext uri="{FF2B5EF4-FFF2-40B4-BE49-F238E27FC236}">
                <a16:creationId xmlns:a16="http://schemas.microsoft.com/office/drawing/2014/main" id="{E9E61468-BDBB-97CB-83C6-BEE1D9868A12}"/>
              </a:ext>
            </a:extLst>
          </p:cNvPr>
          <p:cNvSpPr/>
          <p:nvPr/>
        </p:nvSpPr>
        <p:spPr>
          <a:xfrm>
            <a:off x="241658" y="6365116"/>
            <a:ext cx="792088" cy="331862"/>
          </a:xfrm>
          <a:prstGeom prst="leftArrow">
            <a:avLst/>
          </a:prstGeom>
          <a:solidFill>
            <a:schemeClr val="accent1">
              <a:alpha val="7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5" name="TextBox 5">
            <a:extLst>
              <a:ext uri="{FF2B5EF4-FFF2-40B4-BE49-F238E27FC236}">
                <a16:creationId xmlns:a16="http://schemas.microsoft.com/office/drawing/2014/main" id="{9FDD4D06-BCD4-4D11-28E6-889FF5ECF29E}"/>
              </a:ext>
            </a:extLst>
          </p:cNvPr>
          <p:cNvSpPr txBox="1"/>
          <p:nvPr/>
        </p:nvSpPr>
        <p:spPr>
          <a:xfrm>
            <a:off x="8584783" y="1917412"/>
            <a:ext cx="379705" cy="215444"/>
          </a:xfrm>
          <a:prstGeom prst="rect">
            <a:avLst/>
          </a:prstGeom>
          <a:noFill/>
        </p:spPr>
        <p:txBody>
          <a:bodyPr wrap="square" rtlCol="1">
            <a:spAutoFit/>
          </a:bodyPr>
          <a:lstStyle/>
          <a:p>
            <a:r>
              <a:rPr lang="he-IL" sz="800" dirty="0"/>
              <a:t>ע"ב</a:t>
            </a:r>
          </a:p>
        </p:txBody>
      </p:sp>
    </p:spTree>
    <p:extLst>
      <p:ext uri="{BB962C8B-B14F-4D97-AF65-F5344CB8AC3E}">
        <p14:creationId xmlns:p14="http://schemas.microsoft.com/office/powerpoint/2010/main" val="1302731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FE28A-D410-C2D9-EAB1-7A89A2692DB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3FBE09AE-7F60-F930-A591-A1430C0478C1}"/>
              </a:ext>
            </a:extLst>
          </p:cNvPr>
          <p:cNvSpPr txBox="1"/>
          <p:nvPr/>
        </p:nvSpPr>
        <p:spPr>
          <a:xfrm>
            <a:off x="449788" y="116632"/>
            <a:ext cx="8164522" cy="6786986"/>
          </a:xfrm>
          <a:prstGeom prst="rect">
            <a:avLst/>
          </a:prstGeom>
          <a:noFill/>
        </p:spPr>
        <p:txBody>
          <a:bodyPr wrap="square" rtlCol="1">
            <a:spAutoFit/>
          </a:bodyPr>
          <a:lstStyle/>
          <a:p>
            <a:pPr>
              <a:lnSpc>
                <a:spcPct val="120000"/>
              </a:lnSpc>
            </a:pPr>
            <a:r>
              <a:rPr lang="he-IL" sz="1600" dirty="0">
                <a:solidFill>
                  <a:srgbClr val="F79646">
                    <a:lumMod val="50000"/>
                  </a:srgbClr>
                </a:solidFill>
              </a:rPr>
              <a:t>משנכנס אב </a:t>
            </a:r>
            <a:r>
              <a:rPr lang="he-IL" sz="1600" dirty="0" err="1">
                <a:solidFill>
                  <a:srgbClr val="F79646">
                    <a:lumMod val="50000"/>
                  </a:srgbClr>
                </a:solidFill>
              </a:rPr>
              <a:t>ממעטין</a:t>
            </a:r>
            <a:r>
              <a:rPr lang="he-IL" sz="1600" dirty="0">
                <a:solidFill>
                  <a:srgbClr val="F79646">
                    <a:lumMod val="50000"/>
                  </a:srgbClr>
                </a:solidFill>
              </a:rPr>
              <a:t> בשמחה.</a:t>
            </a:r>
          </a:p>
          <a:p>
            <a:pPr>
              <a:lnSpc>
                <a:spcPct val="120000"/>
              </a:lnSpc>
            </a:pPr>
            <a:endParaRPr lang="he-IL" sz="900" dirty="0">
              <a:solidFill>
                <a:srgbClr val="F79646">
                  <a:lumMod val="50000"/>
                </a:srgbClr>
              </a:solidFill>
            </a:endParaRPr>
          </a:p>
          <a:p>
            <a:pPr>
              <a:lnSpc>
                <a:spcPct val="120000"/>
              </a:lnSpc>
            </a:pPr>
            <a:r>
              <a:rPr lang="he-IL" sz="1600" dirty="0">
                <a:solidFill>
                  <a:srgbClr val="F79646">
                    <a:lumMod val="50000"/>
                  </a:srgbClr>
                </a:solidFill>
              </a:rPr>
              <a:t>שבת שחל תשעה באב להיות בתוכה – </a:t>
            </a:r>
          </a:p>
          <a:p>
            <a:pPr>
              <a:lnSpc>
                <a:spcPct val="120000"/>
              </a:lnSpc>
            </a:pPr>
            <a:r>
              <a:rPr lang="he-IL" sz="1600" dirty="0">
                <a:solidFill>
                  <a:srgbClr val="F79646">
                    <a:lumMod val="50000"/>
                  </a:srgbClr>
                </a:solidFill>
              </a:rPr>
              <a:t>אסור מלספר ומלכבס, ובחמישי </a:t>
            </a:r>
            <a:r>
              <a:rPr lang="he-IL" sz="1600" dirty="0" err="1">
                <a:solidFill>
                  <a:srgbClr val="F79646">
                    <a:lumMod val="50000"/>
                  </a:srgbClr>
                </a:solidFill>
              </a:rPr>
              <a:t>מותרין</a:t>
            </a:r>
            <a:r>
              <a:rPr lang="he-IL" sz="1600" dirty="0">
                <a:solidFill>
                  <a:srgbClr val="F79646">
                    <a:lumMod val="50000"/>
                  </a:srgbClr>
                </a:solidFill>
              </a:rPr>
              <a:t> מפני כבוד השבת.</a:t>
            </a:r>
          </a:p>
          <a:p>
            <a:pPr>
              <a:lnSpc>
                <a:spcPct val="120000"/>
              </a:lnSpc>
            </a:pPr>
            <a:endParaRPr lang="he-IL" sz="900" dirty="0">
              <a:solidFill>
                <a:srgbClr val="F79646">
                  <a:lumMod val="50000"/>
                </a:srgbClr>
              </a:solidFill>
            </a:endParaRPr>
          </a:p>
          <a:p>
            <a:pPr>
              <a:lnSpc>
                <a:spcPct val="120000"/>
              </a:lnSpc>
            </a:pPr>
            <a:r>
              <a:rPr lang="he-IL" sz="1600" dirty="0">
                <a:solidFill>
                  <a:srgbClr val="F79646">
                    <a:lumMod val="50000"/>
                  </a:srgbClr>
                </a:solidFill>
              </a:rPr>
              <a:t>ערב תשעה באב –</a:t>
            </a:r>
          </a:p>
          <a:p>
            <a:pPr>
              <a:lnSpc>
                <a:spcPct val="120000"/>
              </a:lnSpc>
            </a:pPr>
            <a:r>
              <a:rPr lang="he-IL" sz="1600" dirty="0">
                <a:solidFill>
                  <a:srgbClr val="F79646">
                    <a:lumMod val="50000"/>
                  </a:srgbClr>
                </a:solidFill>
              </a:rPr>
              <a:t>לא יאכל אדם שני תבשילין, לא יאכל בשר ולא ישתה יין. </a:t>
            </a:r>
          </a:p>
          <a:p>
            <a:pPr>
              <a:lnSpc>
                <a:spcPct val="120000"/>
              </a:lnSpc>
            </a:pPr>
            <a:r>
              <a:rPr lang="he-IL" sz="1600" dirty="0">
                <a:solidFill>
                  <a:srgbClr val="F79646">
                    <a:lumMod val="50000"/>
                  </a:srgbClr>
                </a:solidFill>
              </a:rPr>
              <a:t>רבן שמעון בן גמליאל אומר: ישנה. </a:t>
            </a:r>
          </a:p>
          <a:p>
            <a:pPr>
              <a:lnSpc>
                <a:spcPct val="120000"/>
              </a:lnSpc>
            </a:pPr>
            <a:endParaRPr lang="he-IL" sz="400" dirty="0">
              <a:solidFill>
                <a:srgbClr val="F79646">
                  <a:lumMod val="50000"/>
                </a:srgbClr>
              </a:solidFill>
            </a:endParaRPr>
          </a:p>
          <a:p>
            <a:pPr>
              <a:lnSpc>
                <a:spcPct val="120000"/>
              </a:lnSpc>
            </a:pPr>
            <a:r>
              <a:rPr lang="he-IL" sz="1600" dirty="0">
                <a:solidFill>
                  <a:srgbClr val="F79646">
                    <a:lumMod val="50000"/>
                  </a:srgbClr>
                </a:solidFill>
              </a:rPr>
              <a:t>רבי יהודה מחייב בכפיית המטה, ולא הודו לו חכמים. </a:t>
            </a:r>
          </a:p>
          <a:p>
            <a:pPr>
              <a:lnSpc>
                <a:spcPct val="120000"/>
              </a:lnSpc>
            </a:pPr>
            <a:endParaRPr lang="he-IL" sz="1700" dirty="0">
              <a:solidFill>
                <a:srgbClr val="F79646">
                  <a:lumMod val="50000"/>
                </a:srgbClr>
              </a:solidFill>
            </a:endParaRPr>
          </a:p>
          <a:p>
            <a:pPr>
              <a:lnSpc>
                <a:spcPct val="120000"/>
              </a:lnSpc>
            </a:pPr>
            <a:r>
              <a:rPr lang="he-IL" sz="1600" dirty="0">
                <a:solidFill>
                  <a:srgbClr val="F79646">
                    <a:lumMod val="50000"/>
                  </a:srgbClr>
                </a:solidFill>
              </a:rPr>
              <a:t>אמר רבן שמעון בן גמליאל: </a:t>
            </a:r>
          </a:p>
          <a:p>
            <a:pPr>
              <a:lnSpc>
                <a:spcPct val="120000"/>
              </a:lnSpc>
            </a:pPr>
            <a:r>
              <a:rPr lang="he-IL" sz="1600" dirty="0">
                <a:solidFill>
                  <a:srgbClr val="F79646">
                    <a:lumMod val="50000"/>
                  </a:srgbClr>
                </a:solidFill>
              </a:rPr>
              <a:t>לא היו ימים טובים לישראל כחמשה עשר באב </a:t>
            </a:r>
            <a:r>
              <a:rPr lang="he-IL" sz="1600" dirty="0" err="1">
                <a:solidFill>
                  <a:srgbClr val="F79646">
                    <a:lumMod val="50000"/>
                  </a:srgbClr>
                </a:solidFill>
              </a:rPr>
              <a:t>וכיוה</a:t>
            </a:r>
            <a:r>
              <a:rPr lang="he-IL" sz="1600" dirty="0">
                <a:solidFill>
                  <a:srgbClr val="F79646">
                    <a:lumMod val="50000"/>
                  </a:srgbClr>
                </a:solidFill>
              </a:rPr>
              <a:t>''כ, </a:t>
            </a:r>
          </a:p>
          <a:p>
            <a:pPr>
              <a:lnSpc>
                <a:spcPct val="120000"/>
              </a:lnSpc>
            </a:pPr>
            <a:r>
              <a:rPr lang="he-IL" sz="1600" dirty="0">
                <a:solidFill>
                  <a:srgbClr val="F79646">
                    <a:lumMod val="50000"/>
                  </a:srgbClr>
                </a:solidFill>
              </a:rPr>
              <a:t>שבהן בנות ירושלים יוצאות בכלי לבן שאולין שלא לבייש את מי שאין לו. </a:t>
            </a:r>
          </a:p>
          <a:p>
            <a:pPr>
              <a:lnSpc>
                <a:spcPct val="120000"/>
              </a:lnSpc>
            </a:pPr>
            <a:r>
              <a:rPr lang="he-IL" sz="1600" dirty="0">
                <a:solidFill>
                  <a:srgbClr val="F79646">
                    <a:lumMod val="50000"/>
                  </a:srgbClr>
                </a:solidFill>
              </a:rPr>
              <a:t>כל הכלים </a:t>
            </a:r>
            <a:r>
              <a:rPr lang="he-IL" sz="1600" dirty="0" err="1">
                <a:solidFill>
                  <a:srgbClr val="F79646">
                    <a:lumMod val="50000"/>
                  </a:srgbClr>
                </a:solidFill>
              </a:rPr>
              <a:t>טעונין</a:t>
            </a:r>
            <a:r>
              <a:rPr lang="he-IL" sz="1600" dirty="0">
                <a:solidFill>
                  <a:srgbClr val="F79646">
                    <a:lumMod val="50000"/>
                  </a:srgbClr>
                </a:solidFill>
              </a:rPr>
              <a:t> טבילה. </a:t>
            </a:r>
          </a:p>
          <a:p>
            <a:pPr>
              <a:lnSpc>
                <a:spcPct val="120000"/>
              </a:lnSpc>
            </a:pPr>
            <a:endParaRPr lang="he-IL" sz="600" dirty="0">
              <a:solidFill>
                <a:srgbClr val="F79646">
                  <a:lumMod val="50000"/>
                </a:srgbClr>
              </a:solidFill>
            </a:endParaRPr>
          </a:p>
          <a:p>
            <a:pPr>
              <a:lnSpc>
                <a:spcPct val="120000"/>
              </a:lnSpc>
            </a:pPr>
            <a:r>
              <a:rPr lang="he-IL" sz="1600" dirty="0">
                <a:solidFill>
                  <a:srgbClr val="F79646">
                    <a:lumMod val="50000"/>
                  </a:srgbClr>
                </a:solidFill>
              </a:rPr>
              <a:t>ובנות ירושלים יוצאות וחולות בכרמים, </a:t>
            </a:r>
          </a:p>
          <a:p>
            <a:pPr>
              <a:lnSpc>
                <a:spcPct val="120000"/>
              </a:lnSpc>
            </a:pPr>
            <a:r>
              <a:rPr lang="he-IL" sz="1600" dirty="0">
                <a:solidFill>
                  <a:srgbClr val="F79646">
                    <a:lumMod val="50000"/>
                  </a:srgbClr>
                </a:solidFill>
              </a:rPr>
              <a:t>ומה היו אומרות? </a:t>
            </a:r>
          </a:p>
          <a:p>
            <a:pPr>
              <a:lnSpc>
                <a:spcPct val="120000"/>
              </a:lnSpc>
            </a:pPr>
            <a:r>
              <a:rPr lang="he-IL" sz="1600" dirty="0">
                <a:solidFill>
                  <a:srgbClr val="F79646">
                    <a:lumMod val="50000"/>
                  </a:srgbClr>
                </a:solidFill>
              </a:rPr>
              <a:t>בחור שא נא עיניך וראה מה אתה בורר לך, </a:t>
            </a:r>
          </a:p>
          <a:p>
            <a:pPr>
              <a:lnSpc>
                <a:spcPct val="120000"/>
              </a:lnSpc>
            </a:pPr>
            <a:r>
              <a:rPr lang="he-IL" sz="1600" dirty="0">
                <a:solidFill>
                  <a:srgbClr val="F79646">
                    <a:lumMod val="50000"/>
                  </a:srgbClr>
                </a:solidFill>
              </a:rPr>
              <a:t>אל </a:t>
            </a:r>
            <a:r>
              <a:rPr lang="he-IL" sz="1600" dirty="0" err="1">
                <a:solidFill>
                  <a:srgbClr val="F79646">
                    <a:lumMod val="50000"/>
                  </a:srgbClr>
                </a:solidFill>
              </a:rPr>
              <a:t>תתן</a:t>
            </a:r>
            <a:r>
              <a:rPr lang="he-IL" sz="1600" dirty="0">
                <a:solidFill>
                  <a:srgbClr val="F79646">
                    <a:lumMod val="50000"/>
                  </a:srgbClr>
                </a:solidFill>
              </a:rPr>
              <a:t> עיניך בנוי, תן עיניך במשפחה.</a:t>
            </a:r>
          </a:p>
          <a:p>
            <a:pPr>
              <a:lnSpc>
                <a:spcPct val="120000"/>
              </a:lnSpc>
            </a:pPr>
            <a:r>
              <a:rPr lang="he-IL" sz="1600" dirty="0">
                <a:solidFill>
                  <a:srgbClr val="F79646">
                    <a:lumMod val="50000"/>
                  </a:srgbClr>
                </a:solidFill>
              </a:rPr>
              <a:t>"שֶׁקֶר הַחֵן וְהֶבֶל הַיֹּפִי </a:t>
            </a:r>
            <a:r>
              <a:rPr lang="he-IL" sz="1600" dirty="0" err="1">
                <a:solidFill>
                  <a:srgbClr val="F79646">
                    <a:lumMod val="50000"/>
                  </a:srgbClr>
                </a:solidFill>
              </a:rPr>
              <a:t>אִשָּׁה</a:t>
            </a:r>
            <a:r>
              <a:rPr lang="he-IL" sz="1600" dirty="0">
                <a:solidFill>
                  <a:srgbClr val="F79646">
                    <a:lumMod val="50000"/>
                  </a:srgbClr>
                </a:solidFill>
              </a:rPr>
              <a:t> יִרְאַת ה' הִיא תִתְהַלָּל", </a:t>
            </a:r>
          </a:p>
          <a:p>
            <a:pPr>
              <a:lnSpc>
                <a:spcPct val="120000"/>
              </a:lnSpc>
            </a:pPr>
            <a:r>
              <a:rPr lang="he-IL" sz="1600" dirty="0">
                <a:solidFill>
                  <a:srgbClr val="F79646">
                    <a:lumMod val="50000"/>
                  </a:srgbClr>
                </a:solidFill>
              </a:rPr>
              <a:t>ואומר "תְּנוּ לָהּ מִפְּרִי יָדֶיהָ וִיהַלְלוּהָ בַשְּׁעָרִים מַעֲשֶׂיהָ".</a:t>
            </a:r>
          </a:p>
          <a:p>
            <a:pPr>
              <a:lnSpc>
                <a:spcPct val="120000"/>
              </a:lnSpc>
            </a:pPr>
            <a:endParaRPr lang="he-IL" sz="500" dirty="0">
              <a:solidFill>
                <a:srgbClr val="F79646">
                  <a:lumMod val="50000"/>
                </a:srgbClr>
              </a:solidFill>
            </a:endParaRPr>
          </a:p>
          <a:p>
            <a:pPr>
              <a:lnSpc>
                <a:spcPct val="120000"/>
              </a:lnSpc>
            </a:pPr>
            <a:r>
              <a:rPr lang="he-IL" sz="1600" dirty="0">
                <a:solidFill>
                  <a:srgbClr val="F79646">
                    <a:lumMod val="50000"/>
                  </a:srgbClr>
                </a:solidFill>
              </a:rPr>
              <a:t>וכן הוא אומר "</a:t>
            </a:r>
            <a:r>
              <a:rPr lang="he-IL" sz="1600" dirty="0" err="1">
                <a:solidFill>
                  <a:srgbClr val="F79646">
                    <a:lumMod val="50000"/>
                  </a:srgbClr>
                </a:solidFill>
              </a:rPr>
              <a:t>צְאֶינָה</a:t>
            </a:r>
            <a:r>
              <a:rPr lang="he-IL" sz="1600" dirty="0">
                <a:solidFill>
                  <a:srgbClr val="F79646">
                    <a:lumMod val="50000"/>
                  </a:srgbClr>
                </a:solidFill>
              </a:rPr>
              <a:t> וּרְאֶינָה בְּנוֹת צִיּוֹן בַּמֶּלֶךְ שְׁלֹמֹה בָּעֲטָרָה שֶׁעִטְּרָה לּוֹ </a:t>
            </a:r>
            <a:r>
              <a:rPr lang="he-IL" sz="1600" dirty="0" err="1">
                <a:solidFill>
                  <a:srgbClr val="F79646">
                    <a:lumMod val="50000"/>
                  </a:srgbClr>
                </a:solidFill>
              </a:rPr>
              <a:t>אִמּו</a:t>
            </a:r>
            <a:r>
              <a:rPr lang="he-IL" sz="1600" dirty="0">
                <a:solidFill>
                  <a:srgbClr val="F79646">
                    <a:lumMod val="50000"/>
                  </a:srgbClr>
                </a:solidFill>
              </a:rPr>
              <a:t>ֹ בְּיוֹם </a:t>
            </a:r>
            <a:r>
              <a:rPr lang="he-IL" sz="1600" dirty="0" err="1">
                <a:solidFill>
                  <a:srgbClr val="F79646">
                    <a:lumMod val="50000"/>
                  </a:srgbClr>
                </a:solidFill>
              </a:rPr>
              <a:t>חֲתֻנָּתו</a:t>
            </a:r>
            <a:r>
              <a:rPr lang="he-IL" sz="1600" dirty="0">
                <a:solidFill>
                  <a:srgbClr val="F79646">
                    <a:lumMod val="50000"/>
                  </a:srgbClr>
                </a:solidFill>
              </a:rPr>
              <a:t>ֹ וּבְיוֹם שִׂמְחַת לִבּוֹ", "בְּיוֹם </a:t>
            </a:r>
            <a:r>
              <a:rPr lang="he-IL" sz="1600" dirty="0" err="1">
                <a:solidFill>
                  <a:srgbClr val="F79646">
                    <a:lumMod val="50000"/>
                  </a:srgbClr>
                </a:solidFill>
              </a:rPr>
              <a:t>חֲתֻנָּתו</a:t>
            </a:r>
            <a:r>
              <a:rPr lang="he-IL" sz="1600" dirty="0">
                <a:solidFill>
                  <a:srgbClr val="F79646">
                    <a:lumMod val="50000"/>
                  </a:srgbClr>
                </a:solidFill>
              </a:rPr>
              <a:t>ֹ" - זה מתן תורה, "וּבְיוֹם שִׂמְחַת לִבּוֹ" - זה בנין בית המקדש, שיבנה במהרה בימינו.</a:t>
            </a:r>
          </a:p>
        </p:txBody>
      </p:sp>
      <p:sp>
        <p:nvSpPr>
          <p:cNvPr id="6" name="TextBox 4">
            <a:extLst>
              <a:ext uri="{FF2B5EF4-FFF2-40B4-BE49-F238E27FC236}">
                <a16:creationId xmlns:a16="http://schemas.microsoft.com/office/drawing/2014/main" id="{17579F18-F8FE-D130-E94C-E046CB10E084}"/>
              </a:ext>
            </a:extLst>
          </p:cNvPr>
          <p:cNvSpPr txBox="1"/>
          <p:nvPr/>
        </p:nvSpPr>
        <p:spPr>
          <a:xfrm>
            <a:off x="-306788" y="35330"/>
            <a:ext cx="1800200"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כו</a:t>
            </a:r>
            <a:r>
              <a:rPr lang="he-IL" b="1" dirty="0">
                <a:solidFill>
                  <a:schemeClr val="bg1">
                    <a:lumMod val="50000"/>
                  </a:schemeClr>
                </a:solidFill>
              </a:rPr>
              <a:t> עמוד ב</a:t>
            </a:r>
          </a:p>
        </p:txBody>
      </p:sp>
      <p:sp>
        <p:nvSpPr>
          <p:cNvPr id="7" name="תיבת טקסט 6">
            <a:extLst>
              <a:ext uri="{FF2B5EF4-FFF2-40B4-BE49-F238E27FC236}">
                <a16:creationId xmlns:a16="http://schemas.microsoft.com/office/drawing/2014/main" id="{74E4D3CA-6138-2D30-FEAD-691A6D6E10A0}"/>
              </a:ext>
            </a:extLst>
          </p:cNvPr>
          <p:cNvSpPr txBox="1"/>
          <p:nvPr/>
        </p:nvSpPr>
        <p:spPr>
          <a:xfrm>
            <a:off x="8594586" y="118602"/>
            <a:ext cx="267383" cy="3970318"/>
          </a:xfrm>
          <a:prstGeom prst="rect">
            <a:avLst/>
          </a:prstGeom>
          <a:noFill/>
        </p:spPr>
        <p:txBody>
          <a:bodyPr wrap="square" rtlCol="1">
            <a:spAutoFit/>
          </a:bodyPr>
          <a:lstStyle/>
          <a:p>
            <a:r>
              <a:rPr lang="he-IL" dirty="0"/>
              <a:t>◦</a:t>
            </a:r>
          </a:p>
          <a:p>
            <a:endParaRPr lang="he-IL" dirty="0"/>
          </a:p>
          <a:p>
            <a:endParaRPr lang="he-IL" dirty="0"/>
          </a:p>
          <a:p>
            <a:endParaRPr lang="he-IL" sz="1500" dirty="0"/>
          </a:p>
          <a:p>
            <a:endParaRPr lang="he-IL" sz="1500" dirty="0"/>
          </a:p>
          <a:p>
            <a:endParaRPr lang="he-IL" sz="1700" dirty="0"/>
          </a:p>
          <a:p>
            <a:endParaRPr lang="he-IL" sz="1500" dirty="0"/>
          </a:p>
          <a:p>
            <a:endParaRPr lang="he-IL" sz="1500" dirty="0"/>
          </a:p>
          <a:p>
            <a:endParaRPr lang="he-IL" sz="1100" dirty="0"/>
          </a:p>
          <a:p>
            <a:endParaRPr lang="he-IL" sz="1600" dirty="0"/>
          </a:p>
          <a:p>
            <a:endParaRPr lang="he-IL" sz="2400" dirty="0"/>
          </a:p>
          <a:p>
            <a:r>
              <a:rPr lang="he-IL" dirty="0"/>
              <a:t>◦</a:t>
            </a:r>
          </a:p>
          <a:p>
            <a:endParaRPr lang="he-IL" dirty="0"/>
          </a:p>
          <a:p>
            <a:endParaRPr lang="he-IL" dirty="0"/>
          </a:p>
          <a:p>
            <a:endParaRPr lang="he-IL" dirty="0"/>
          </a:p>
        </p:txBody>
      </p:sp>
    </p:spTree>
    <p:extLst>
      <p:ext uri="{BB962C8B-B14F-4D97-AF65-F5344CB8AC3E}">
        <p14:creationId xmlns:p14="http://schemas.microsoft.com/office/powerpoint/2010/main" val="36395728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8495E7-9C53-3E64-2203-080894A36623}"/>
            </a:ext>
          </a:extLst>
        </p:cNvPr>
        <p:cNvGrpSpPr/>
        <p:nvPr/>
      </p:nvGrpSpPr>
      <p:grpSpPr>
        <a:xfrm>
          <a:off x="0" y="0"/>
          <a:ext cx="0" cy="0"/>
          <a:chOff x="0" y="0"/>
          <a:chExt cx="0" cy="0"/>
        </a:xfrm>
      </p:grpSpPr>
      <p:pic>
        <p:nvPicPr>
          <p:cNvPr id="3" name="תמונה 2">
            <a:extLst>
              <a:ext uri="{FF2B5EF4-FFF2-40B4-BE49-F238E27FC236}">
                <a16:creationId xmlns:a16="http://schemas.microsoft.com/office/drawing/2014/main" id="{46573658-3994-299D-8563-D6E5C0D3303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6021288"/>
            <a:ext cx="3114799" cy="670505"/>
          </a:xfrm>
          <a:prstGeom prst="rect">
            <a:avLst/>
          </a:prstGeom>
        </p:spPr>
      </p:pic>
      <p:sp>
        <p:nvSpPr>
          <p:cNvPr id="6" name="TextBox 4">
            <a:extLst>
              <a:ext uri="{FF2B5EF4-FFF2-40B4-BE49-F238E27FC236}">
                <a16:creationId xmlns:a16="http://schemas.microsoft.com/office/drawing/2014/main" id="{F2AF56EA-9DF3-99AF-0FC4-275D31B83688}"/>
              </a:ext>
            </a:extLst>
          </p:cNvPr>
          <p:cNvSpPr txBox="1"/>
          <p:nvPr/>
        </p:nvSpPr>
        <p:spPr>
          <a:xfrm>
            <a:off x="-306788" y="35330"/>
            <a:ext cx="1800200"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כו</a:t>
            </a:r>
            <a:r>
              <a:rPr lang="he-IL" b="1" dirty="0">
                <a:solidFill>
                  <a:schemeClr val="bg1">
                    <a:lumMod val="50000"/>
                  </a:schemeClr>
                </a:solidFill>
              </a:rPr>
              <a:t> עמוד ב</a:t>
            </a:r>
          </a:p>
        </p:txBody>
      </p:sp>
      <p:sp>
        <p:nvSpPr>
          <p:cNvPr id="7" name="הסבר מלבני מעוגל 6">
            <a:extLst>
              <a:ext uri="{FF2B5EF4-FFF2-40B4-BE49-F238E27FC236}">
                <a16:creationId xmlns:a16="http://schemas.microsoft.com/office/drawing/2014/main" id="{A446D16E-AA3A-8275-5B27-812D14596D4D}"/>
              </a:ext>
            </a:extLst>
          </p:cNvPr>
          <p:cNvSpPr/>
          <p:nvPr/>
        </p:nvSpPr>
        <p:spPr>
          <a:xfrm>
            <a:off x="4176448" y="224152"/>
            <a:ext cx="3960440" cy="1739692"/>
          </a:xfrm>
          <a:prstGeom prst="wedgeRoundRectCallout">
            <a:avLst>
              <a:gd name="adj1" fmla="val 55547"/>
              <a:gd name="adj2" fmla="val -44249"/>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nSpc>
                <a:spcPct val="120000"/>
              </a:lnSpc>
            </a:pPr>
            <a:r>
              <a:rPr lang="he-IL" sz="1600" dirty="0">
                <a:solidFill>
                  <a:prstClr val="black"/>
                </a:solidFill>
              </a:rPr>
              <a:t>משנה </a:t>
            </a:r>
            <a:r>
              <a:rPr lang="he-IL" sz="1600" dirty="0" err="1">
                <a:solidFill>
                  <a:prstClr val="black"/>
                </a:solidFill>
              </a:rPr>
              <a:t>כו</a:t>
            </a:r>
            <a:r>
              <a:rPr lang="he-IL" sz="1600" dirty="0">
                <a:solidFill>
                  <a:prstClr val="black"/>
                </a:solidFill>
              </a:rPr>
              <a:t> ע"א:</a:t>
            </a:r>
          </a:p>
          <a:p>
            <a:pPr>
              <a:lnSpc>
                <a:spcPct val="120000"/>
              </a:lnSpc>
            </a:pPr>
            <a:r>
              <a:rPr lang="he-IL" sz="1600" dirty="0">
                <a:solidFill>
                  <a:srgbClr val="F79646">
                    <a:lumMod val="50000"/>
                  </a:srgbClr>
                </a:solidFill>
              </a:rPr>
              <a:t>בשלשה פרקים בשנה כהנים </a:t>
            </a:r>
            <a:r>
              <a:rPr lang="he-IL" sz="1600" dirty="0" err="1">
                <a:solidFill>
                  <a:srgbClr val="F79646">
                    <a:lumMod val="50000"/>
                  </a:srgbClr>
                </a:solidFill>
              </a:rPr>
              <a:t>נושאין</a:t>
            </a:r>
            <a:r>
              <a:rPr lang="he-IL" sz="1600" dirty="0">
                <a:solidFill>
                  <a:srgbClr val="F79646">
                    <a:lumMod val="50000"/>
                  </a:srgbClr>
                </a:solidFill>
              </a:rPr>
              <a:t> את כפיהן</a:t>
            </a:r>
          </a:p>
          <a:p>
            <a:pPr>
              <a:lnSpc>
                <a:spcPct val="120000"/>
              </a:lnSpc>
            </a:pPr>
            <a:r>
              <a:rPr lang="he-IL" sz="1600" dirty="0">
                <a:solidFill>
                  <a:srgbClr val="F79646">
                    <a:lumMod val="50000"/>
                  </a:srgbClr>
                </a:solidFill>
              </a:rPr>
              <a:t>ארבע פעמים ביום </a:t>
            </a:r>
          </a:p>
          <a:p>
            <a:pPr>
              <a:lnSpc>
                <a:spcPct val="120000"/>
              </a:lnSpc>
            </a:pPr>
            <a:r>
              <a:rPr lang="he-IL" sz="1600" dirty="0">
                <a:solidFill>
                  <a:srgbClr val="F79646">
                    <a:lumMod val="50000"/>
                  </a:srgbClr>
                </a:solidFill>
              </a:rPr>
              <a:t>בשחרית במוסף במנחה ובנעילת שערים:</a:t>
            </a:r>
          </a:p>
          <a:p>
            <a:pPr>
              <a:lnSpc>
                <a:spcPct val="120000"/>
              </a:lnSpc>
            </a:pPr>
            <a:r>
              <a:rPr lang="he-IL" sz="1600" dirty="0">
                <a:solidFill>
                  <a:srgbClr val="F79646">
                    <a:lumMod val="50000"/>
                  </a:srgbClr>
                </a:solidFill>
              </a:rPr>
              <a:t>בתעניות ובמעמדות וביום הכפורים. </a:t>
            </a:r>
          </a:p>
        </p:txBody>
      </p:sp>
      <p:sp>
        <p:nvSpPr>
          <p:cNvPr id="8" name="TextBox 3">
            <a:extLst>
              <a:ext uri="{FF2B5EF4-FFF2-40B4-BE49-F238E27FC236}">
                <a16:creationId xmlns:a16="http://schemas.microsoft.com/office/drawing/2014/main" id="{97279B24-8F8F-D09B-F5F2-F6A5B34E88AB}"/>
              </a:ext>
            </a:extLst>
          </p:cNvPr>
          <p:cNvSpPr txBox="1"/>
          <p:nvPr/>
        </p:nvSpPr>
        <p:spPr>
          <a:xfrm>
            <a:off x="3240344" y="2132856"/>
            <a:ext cx="4833414" cy="3832331"/>
          </a:xfrm>
          <a:prstGeom prst="rect">
            <a:avLst/>
          </a:prstGeom>
          <a:noFill/>
        </p:spPr>
        <p:txBody>
          <a:bodyPr wrap="square" rtlCol="1">
            <a:spAutoFit/>
          </a:bodyPr>
          <a:lstStyle/>
          <a:p>
            <a:pPr>
              <a:lnSpc>
                <a:spcPct val="120000"/>
              </a:lnSpc>
            </a:pPr>
            <a:r>
              <a:rPr lang="he-IL" b="1" dirty="0"/>
              <a:t>גמרא</a:t>
            </a:r>
          </a:p>
          <a:p>
            <a:pPr>
              <a:lnSpc>
                <a:spcPct val="120000"/>
              </a:lnSpc>
            </a:pPr>
            <a:endParaRPr lang="he-IL" sz="1000" dirty="0"/>
          </a:p>
          <a:p>
            <a:pPr>
              <a:lnSpc>
                <a:spcPct val="120000"/>
              </a:lnSpc>
            </a:pPr>
            <a:r>
              <a:rPr lang="he-IL" sz="1600" dirty="0"/>
              <a:t>בשלשה פרקים בשנה כהנים </a:t>
            </a:r>
            <a:r>
              <a:rPr lang="he-IL" sz="1600" dirty="0" err="1"/>
              <a:t>נושאין</a:t>
            </a:r>
            <a:r>
              <a:rPr lang="he-IL" sz="1600" dirty="0"/>
              <a:t> את כפיהם </a:t>
            </a:r>
            <a:r>
              <a:rPr lang="he-IL" sz="1600" dirty="0" err="1"/>
              <a:t>כו</a:t>
            </a:r>
            <a:r>
              <a:rPr lang="he-IL" sz="1600" dirty="0"/>
              <a:t>': </a:t>
            </a:r>
          </a:p>
          <a:p>
            <a:pPr>
              <a:lnSpc>
                <a:spcPct val="120000"/>
              </a:lnSpc>
            </a:pPr>
            <a:endParaRPr lang="he-IL" sz="1600" dirty="0"/>
          </a:p>
          <a:p>
            <a:pPr>
              <a:lnSpc>
                <a:spcPct val="120000"/>
              </a:lnSpc>
            </a:pPr>
            <a:r>
              <a:rPr lang="he-IL" sz="1600" dirty="0"/>
              <a:t>תעניות ומעמדות מי איכא מוסף? </a:t>
            </a:r>
          </a:p>
          <a:p>
            <a:pPr>
              <a:lnSpc>
                <a:spcPct val="120000"/>
              </a:lnSpc>
            </a:pPr>
            <a:endParaRPr lang="he-IL" sz="1600" dirty="0"/>
          </a:p>
          <a:p>
            <a:pPr>
              <a:lnSpc>
                <a:spcPct val="120000"/>
              </a:lnSpc>
            </a:pPr>
            <a:r>
              <a:rPr lang="he-IL" sz="1600" dirty="0" err="1"/>
              <a:t>חסורי</a:t>
            </a:r>
            <a:r>
              <a:rPr lang="he-IL" sz="1600" dirty="0"/>
              <a:t> </a:t>
            </a:r>
            <a:r>
              <a:rPr lang="he-IL" sz="1600" dirty="0" err="1"/>
              <a:t>מיחסרא</a:t>
            </a:r>
            <a:r>
              <a:rPr lang="he-IL" sz="1600" dirty="0"/>
              <a:t> והכי </a:t>
            </a:r>
            <a:r>
              <a:rPr lang="he-IL" sz="1600" dirty="0" err="1"/>
              <a:t>קתני</a:t>
            </a:r>
            <a:r>
              <a:rPr lang="he-IL" sz="1600" dirty="0"/>
              <a:t>: </a:t>
            </a:r>
          </a:p>
          <a:p>
            <a:pPr>
              <a:lnSpc>
                <a:spcPct val="120000"/>
              </a:lnSpc>
            </a:pPr>
            <a:r>
              <a:rPr lang="he-IL" sz="1600" dirty="0"/>
              <a:t>בשלשה פרקים כהנים </a:t>
            </a:r>
            <a:r>
              <a:rPr lang="he-IL" sz="1600" dirty="0" err="1"/>
              <a:t>נושאין</a:t>
            </a:r>
            <a:r>
              <a:rPr lang="he-IL" sz="1600" dirty="0"/>
              <a:t> את כפיהן</a:t>
            </a:r>
          </a:p>
          <a:p>
            <a:pPr>
              <a:lnSpc>
                <a:spcPct val="120000"/>
              </a:lnSpc>
            </a:pPr>
            <a:r>
              <a:rPr lang="he-IL" sz="1600" b="1" dirty="0">
                <a:solidFill>
                  <a:srgbClr val="7030A0"/>
                </a:solidFill>
              </a:rPr>
              <a:t>כל זמן </a:t>
            </a:r>
            <a:r>
              <a:rPr lang="he-IL" sz="1600" b="1" dirty="0" err="1">
                <a:solidFill>
                  <a:srgbClr val="7030A0"/>
                </a:solidFill>
              </a:rPr>
              <a:t>שמתפללין</a:t>
            </a:r>
            <a:r>
              <a:rPr lang="he-IL" sz="1600" b="1" dirty="0">
                <a:solidFill>
                  <a:srgbClr val="7030A0"/>
                </a:solidFill>
              </a:rPr>
              <a:t>, </a:t>
            </a:r>
          </a:p>
          <a:p>
            <a:pPr>
              <a:lnSpc>
                <a:spcPct val="120000"/>
              </a:lnSpc>
            </a:pPr>
            <a:r>
              <a:rPr lang="he-IL" sz="1600" b="1" dirty="0">
                <a:solidFill>
                  <a:srgbClr val="7030A0"/>
                </a:solidFill>
              </a:rPr>
              <a:t>ויש מהן </a:t>
            </a:r>
            <a:r>
              <a:rPr lang="he-IL" sz="1600" dirty="0"/>
              <a:t>ארבעה פעמים ביום, </a:t>
            </a:r>
          </a:p>
          <a:p>
            <a:pPr>
              <a:lnSpc>
                <a:spcPct val="120000"/>
              </a:lnSpc>
            </a:pPr>
            <a:r>
              <a:rPr lang="he-IL" sz="1600" dirty="0"/>
              <a:t>שחרית ומוסף מנחה ונעילת שערים,</a:t>
            </a:r>
          </a:p>
          <a:p>
            <a:pPr>
              <a:lnSpc>
                <a:spcPct val="120000"/>
              </a:lnSpc>
            </a:pPr>
            <a:r>
              <a:rPr lang="he-IL" sz="1600" dirty="0"/>
              <a:t>ואלו הן שלשה פרקים: </a:t>
            </a:r>
          </a:p>
          <a:p>
            <a:pPr>
              <a:lnSpc>
                <a:spcPct val="120000"/>
              </a:lnSpc>
            </a:pPr>
            <a:r>
              <a:rPr lang="he-IL" sz="1600" dirty="0"/>
              <a:t>תעניות ומעמדות ויום הכפורים. </a:t>
            </a:r>
          </a:p>
        </p:txBody>
      </p:sp>
    </p:spTree>
    <p:extLst>
      <p:ext uri="{BB962C8B-B14F-4D97-AF65-F5344CB8AC3E}">
        <p14:creationId xmlns:p14="http://schemas.microsoft.com/office/powerpoint/2010/main" val="19834899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76FC0-121A-377A-3306-99E23728733A}"/>
            </a:ext>
          </a:extLst>
        </p:cNvPr>
        <p:cNvGrpSpPr/>
        <p:nvPr/>
      </p:nvGrpSpPr>
      <p:grpSpPr>
        <a:xfrm>
          <a:off x="0" y="0"/>
          <a:ext cx="0" cy="0"/>
          <a:chOff x="0" y="0"/>
          <a:chExt cx="0" cy="0"/>
        </a:xfrm>
      </p:grpSpPr>
      <p:sp>
        <p:nvSpPr>
          <p:cNvPr id="6" name="TextBox 4">
            <a:extLst>
              <a:ext uri="{FF2B5EF4-FFF2-40B4-BE49-F238E27FC236}">
                <a16:creationId xmlns:a16="http://schemas.microsoft.com/office/drawing/2014/main" id="{240CA431-43DF-16A4-425C-136F99A4CDAF}"/>
              </a:ext>
            </a:extLst>
          </p:cNvPr>
          <p:cNvSpPr txBox="1"/>
          <p:nvPr/>
        </p:nvSpPr>
        <p:spPr>
          <a:xfrm>
            <a:off x="-306788" y="35330"/>
            <a:ext cx="1800200" cy="369332"/>
          </a:xfrm>
          <a:prstGeom prst="rect">
            <a:avLst/>
          </a:prstGeom>
          <a:noFill/>
        </p:spPr>
        <p:txBody>
          <a:bodyPr wrap="square" rtlCol="1">
            <a:spAutoFit/>
          </a:bodyPr>
          <a:lstStyle/>
          <a:p>
            <a:r>
              <a:rPr lang="he-IL" b="1" dirty="0">
                <a:solidFill>
                  <a:schemeClr val="bg1">
                    <a:lumMod val="50000"/>
                  </a:schemeClr>
                </a:solidFill>
              </a:rPr>
              <a:t>דף </a:t>
            </a:r>
            <a:r>
              <a:rPr lang="he-IL" b="1" dirty="0" err="1">
                <a:solidFill>
                  <a:schemeClr val="bg1">
                    <a:lumMod val="50000"/>
                  </a:schemeClr>
                </a:solidFill>
              </a:rPr>
              <a:t>כו</a:t>
            </a:r>
            <a:r>
              <a:rPr lang="he-IL" b="1" dirty="0">
                <a:solidFill>
                  <a:schemeClr val="bg1">
                    <a:lumMod val="50000"/>
                  </a:schemeClr>
                </a:solidFill>
              </a:rPr>
              <a:t> עמוד ב</a:t>
            </a:r>
          </a:p>
        </p:txBody>
      </p:sp>
      <p:sp>
        <p:nvSpPr>
          <p:cNvPr id="7" name="הסבר מלבני מעוגל 6">
            <a:extLst>
              <a:ext uri="{FF2B5EF4-FFF2-40B4-BE49-F238E27FC236}">
                <a16:creationId xmlns:a16="http://schemas.microsoft.com/office/drawing/2014/main" id="{17D3401E-707D-C9A4-DFC6-6E355F49A84F}"/>
              </a:ext>
            </a:extLst>
          </p:cNvPr>
          <p:cNvSpPr/>
          <p:nvPr/>
        </p:nvSpPr>
        <p:spPr>
          <a:xfrm>
            <a:off x="3805562" y="108738"/>
            <a:ext cx="4752528" cy="1152128"/>
          </a:xfrm>
          <a:prstGeom prst="wedgeRoundRectCallout">
            <a:avLst>
              <a:gd name="adj1" fmla="val 55547"/>
              <a:gd name="adj2" fmla="val -44249"/>
              <a:gd name="adj3" fmla="val 16667"/>
            </a:avLst>
          </a:prstGeom>
          <a:noFill/>
          <a:ln w="190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nSpc>
                <a:spcPct val="120000"/>
              </a:lnSpc>
            </a:pPr>
            <a:r>
              <a:rPr lang="he-IL" sz="1400" dirty="0" err="1">
                <a:solidFill>
                  <a:prstClr val="black"/>
                </a:solidFill>
              </a:rPr>
              <a:t>חסורי</a:t>
            </a:r>
            <a:r>
              <a:rPr lang="he-IL" sz="1400" dirty="0">
                <a:solidFill>
                  <a:prstClr val="black"/>
                </a:solidFill>
              </a:rPr>
              <a:t> </a:t>
            </a:r>
            <a:r>
              <a:rPr lang="he-IL" sz="1400" dirty="0" err="1">
                <a:solidFill>
                  <a:prstClr val="black"/>
                </a:solidFill>
              </a:rPr>
              <a:t>מיחסרא</a:t>
            </a:r>
            <a:r>
              <a:rPr lang="he-IL" sz="1400" dirty="0">
                <a:solidFill>
                  <a:prstClr val="black"/>
                </a:solidFill>
              </a:rPr>
              <a:t> והכי </a:t>
            </a:r>
            <a:r>
              <a:rPr lang="he-IL" sz="1400" dirty="0" err="1">
                <a:solidFill>
                  <a:prstClr val="black"/>
                </a:solidFill>
              </a:rPr>
              <a:t>קתני</a:t>
            </a:r>
            <a:r>
              <a:rPr lang="he-IL" sz="1400" dirty="0">
                <a:solidFill>
                  <a:prstClr val="black"/>
                </a:solidFill>
              </a:rPr>
              <a:t>: </a:t>
            </a:r>
          </a:p>
          <a:p>
            <a:pPr lvl="0">
              <a:lnSpc>
                <a:spcPct val="120000"/>
              </a:lnSpc>
            </a:pPr>
            <a:r>
              <a:rPr lang="he-IL" sz="1400" dirty="0">
                <a:solidFill>
                  <a:prstClr val="black"/>
                </a:solidFill>
              </a:rPr>
              <a:t>בשלשה פרקים כהנים </a:t>
            </a:r>
            <a:r>
              <a:rPr lang="he-IL" sz="1400" dirty="0" err="1">
                <a:solidFill>
                  <a:prstClr val="black"/>
                </a:solidFill>
              </a:rPr>
              <a:t>נושאין</a:t>
            </a:r>
            <a:r>
              <a:rPr lang="he-IL" sz="1400" dirty="0">
                <a:solidFill>
                  <a:prstClr val="black"/>
                </a:solidFill>
              </a:rPr>
              <a:t> את כפיהן כל זמן </a:t>
            </a:r>
            <a:r>
              <a:rPr lang="he-IL" sz="1400" dirty="0" err="1">
                <a:solidFill>
                  <a:prstClr val="black"/>
                </a:solidFill>
              </a:rPr>
              <a:t>שמתפללין</a:t>
            </a:r>
            <a:r>
              <a:rPr lang="he-IL" sz="1400" dirty="0">
                <a:solidFill>
                  <a:prstClr val="black"/>
                </a:solidFill>
              </a:rPr>
              <a:t>, </a:t>
            </a:r>
          </a:p>
          <a:p>
            <a:pPr lvl="0">
              <a:lnSpc>
                <a:spcPct val="120000"/>
              </a:lnSpc>
            </a:pPr>
            <a:r>
              <a:rPr lang="he-IL" sz="1400" dirty="0">
                <a:solidFill>
                  <a:prstClr val="black"/>
                </a:solidFill>
              </a:rPr>
              <a:t>ויש מהן ארבעה פעמים ביום, שחרית ומוסף מנחה ונעילת שערים,</a:t>
            </a:r>
          </a:p>
          <a:p>
            <a:pPr lvl="0">
              <a:lnSpc>
                <a:spcPct val="120000"/>
              </a:lnSpc>
            </a:pPr>
            <a:r>
              <a:rPr lang="he-IL" sz="1400" dirty="0">
                <a:solidFill>
                  <a:prstClr val="black"/>
                </a:solidFill>
              </a:rPr>
              <a:t>ואלו הן שלשה פרקים: תעניות ומעמדות ויום הכפורים. </a:t>
            </a:r>
          </a:p>
        </p:txBody>
      </p:sp>
      <p:sp>
        <p:nvSpPr>
          <p:cNvPr id="8" name="TextBox 3">
            <a:extLst>
              <a:ext uri="{FF2B5EF4-FFF2-40B4-BE49-F238E27FC236}">
                <a16:creationId xmlns:a16="http://schemas.microsoft.com/office/drawing/2014/main" id="{718CC629-6613-7193-9F7F-15C5D737E8E1}"/>
              </a:ext>
            </a:extLst>
          </p:cNvPr>
          <p:cNvSpPr txBox="1"/>
          <p:nvPr/>
        </p:nvSpPr>
        <p:spPr>
          <a:xfrm>
            <a:off x="322544" y="1351614"/>
            <a:ext cx="8163538" cy="5383525"/>
          </a:xfrm>
          <a:prstGeom prst="rect">
            <a:avLst/>
          </a:prstGeom>
          <a:noFill/>
        </p:spPr>
        <p:txBody>
          <a:bodyPr wrap="square" rtlCol="1">
            <a:spAutoFit/>
          </a:bodyPr>
          <a:lstStyle/>
          <a:p>
            <a:pPr>
              <a:lnSpc>
                <a:spcPct val="120000"/>
              </a:lnSpc>
            </a:pPr>
            <a:r>
              <a:rPr lang="he-IL" sz="1600" dirty="0" err="1"/>
              <a:t>א''ר</a:t>
            </a:r>
            <a:r>
              <a:rPr lang="he-IL" sz="1600" dirty="0"/>
              <a:t> נחמן אמר רבה בר אבוה: </a:t>
            </a:r>
          </a:p>
          <a:p>
            <a:pPr>
              <a:lnSpc>
                <a:spcPct val="120000"/>
              </a:lnSpc>
            </a:pPr>
            <a:r>
              <a:rPr lang="he-IL" sz="1600" dirty="0"/>
              <a:t>זו דברי רבי מאיר, </a:t>
            </a:r>
          </a:p>
          <a:p>
            <a:pPr>
              <a:lnSpc>
                <a:spcPct val="120000"/>
              </a:lnSpc>
            </a:pPr>
            <a:r>
              <a:rPr lang="he-IL" sz="1600" dirty="0"/>
              <a:t>אבל חכמים אומרים: שחרית ומוסף יש בהן נשיאת כפים, מנחה ונעילה אין בהן נשיאת כפים. </a:t>
            </a:r>
          </a:p>
          <a:p>
            <a:pPr>
              <a:lnSpc>
                <a:spcPct val="120000"/>
              </a:lnSpc>
            </a:pPr>
            <a:endParaRPr lang="he-IL" sz="1200" dirty="0"/>
          </a:p>
          <a:p>
            <a:pPr>
              <a:lnSpc>
                <a:spcPct val="120000"/>
              </a:lnSpc>
            </a:pPr>
            <a:r>
              <a:rPr lang="he-IL" sz="1600" dirty="0"/>
              <a:t>מאן חכמים? </a:t>
            </a:r>
          </a:p>
          <a:p>
            <a:pPr>
              <a:lnSpc>
                <a:spcPct val="120000"/>
              </a:lnSpc>
            </a:pPr>
            <a:r>
              <a:rPr lang="he-IL" sz="1600" dirty="0"/>
              <a:t>ר' יהודה היא, </a:t>
            </a:r>
            <a:r>
              <a:rPr lang="he-IL" sz="1600" dirty="0" err="1"/>
              <a:t>דתניא</a:t>
            </a:r>
            <a:r>
              <a:rPr lang="he-IL" sz="1600" dirty="0"/>
              <a:t>: </a:t>
            </a:r>
          </a:p>
          <a:p>
            <a:pPr>
              <a:lnSpc>
                <a:spcPct val="120000"/>
              </a:lnSpc>
            </a:pPr>
            <a:r>
              <a:rPr lang="he-IL" sz="1600" dirty="0">
                <a:solidFill>
                  <a:srgbClr val="F79646">
                    <a:lumMod val="50000"/>
                  </a:srgbClr>
                </a:solidFill>
              </a:rPr>
              <a:t>שחרית ומוסף מנחה ונעילה כולן יש בהן נשיאת כפים, דברי </a:t>
            </a:r>
            <a:r>
              <a:rPr lang="he-IL" sz="1600" dirty="0" err="1">
                <a:solidFill>
                  <a:srgbClr val="F79646">
                    <a:lumMod val="50000"/>
                  </a:srgbClr>
                </a:solidFill>
              </a:rPr>
              <a:t>ר''מ</a:t>
            </a:r>
            <a:r>
              <a:rPr lang="he-IL" sz="1600" dirty="0">
                <a:solidFill>
                  <a:srgbClr val="F79646">
                    <a:lumMod val="50000"/>
                  </a:srgbClr>
                </a:solidFill>
              </a:rPr>
              <a:t>. </a:t>
            </a:r>
          </a:p>
          <a:p>
            <a:pPr>
              <a:lnSpc>
                <a:spcPct val="120000"/>
              </a:lnSpc>
            </a:pPr>
            <a:r>
              <a:rPr lang="he-IL" sz="1600" dirty="0" err="1">
                <a:solidFill>
                  <a:srgbClr val="F79646">
                    <a:lumMod val="50000"/>
                  </a:srgbClr>
                </a:solidFill>
              </a:rPr>
              <a:t>ר''י</a:t>
            </a:r>
            <a:r>
              <a:rPr lang="he-IL" sz="1600" dirty="0">
                <a:solidFill>
                  <a:srgbClr val="F79646">
                    <a:lumMod val="50000"/>
                  </a:srgbClr>
                </a:solidFill>
              </a:rPr>
              <a:t> אומר: שחרית ומוסף יש בהן נשיאת כפים, מנחה ונעילה אין בהן נשיאת כפים. </a:t>
            </a:r>
          </a:p>
          <a:p>
            <a:pPr>
              <a:lnSpc>
                <a:spcPct val="120000"/>
              </a:lnSpc>
            </a:pPr>
            <a:r>
              <a:rPr lang="he-IL" sz="1600" dirty="0">
                <a:solidFill>
                  <a:srgbClr val="F79646">
                    <a:lumMod val="50000"/>
                  </a:srgbClr>
                </a:solidFill>
              </a:rPr>
              <a:t>רבי יוסי אומר: נעילה יש בה נשיאת כפים, מנחה אין בה נשיאת כפים. </a:t>
            </a:r>
          </a:p>
          <a:p>
            <a:pPr>
              <a:lnSpc>
                <a:spcPct val="120000"/>
              </a:lnSpc>
            </a:pPr>
            <a:endParaRPr lang="he-IL" sz="1600" dirty="0"/>
          </a:p>
          <a:p>
            <a:pPr>
              <a:lnSpc>
                <a:spcPct val="120000"/>
              </a:lnSpc>
            </a:pPr>
            <a:endParaRPr lang="he-IL" sz="1600" dirty="0"/>
          </a:p>
          <a:p>
            <a:pPr>
              <a:lnSpc>
                <a:spcPct val="120000"/>
              </a:lnSpc>
            </a:pPr>
            <a:endParaRPr lang="he-IL" sz="1600" dirty="0"/>
          </a:p>
          <a:p>
            <a:pPr>
              <a:lnSpc>
                <a:spcPct val="120000"/>
              </a:lnSpc>
            </a:pPr>
            <a:endParaRPr lang="he-IL" sz="1600" dirty="0"/>
          </a:p>
          <a:p>
            <a:pPr>
              <a:lnSpc>
                <a:spcPct val="120000"/>
              </a:lnSpc>
            </a:pPr>
            <a:r>
              <a:rPr lang="he-IL" sz="1600" dirty="0"/>
              <a:t>במאי </a:t>
            </a:r>
            <a:r>
              <a:rPr lang="he-IL" sz="1600" dirty="0" err="1"/>
              <a:t>קמיפלגי</a:t>
            </a:r>
            <a:r>
              <a:rPr lang="he-IL" sz="1600" dirty="0"/>
              <a:t>? </a:t>
            </a:r>
          </a:p>
          <a:p>
            <a:pPr>
              <a:lnSpc>
                <a:spcPct val="120000"/>
              </a:lnSpc>
            </a:pPr>
            <a:r>
              <a:rPr lang="he-IL" sz="1600" dirty="0"/>
              <a:t>רבי מאיר סבר: כל יומא טעמא מאי לא פרשי כהני </a:t>
            </a:r>
            <a:r>
              <a:rPr lang="he-IL" sz="1600" dirty="0" err="1"/>
              <a:t>ידייהו</a:t>
            </a:r>
            <a:r>
              <a:rPr lang="he-IL" sz="1600" dirty="0"/>
              <a:t> </a:t>
            </a:r>
            <a:r>
              <a:rPr lang="he-IL" sz="1600" dirty="0" err="1"/>
              <a:t>במנחתא</a:t>
            </a:r>
            <a:r>
              <a:rPr lang="he-IL" sz="1600" dirty="0"/>
              <a:t>? משום שכרות, </a:t>
            </a:r>
            <a:r>
              <a:rPr lang="he-IL" sz="1600" dirty="0" err="1"/>
              <a:t>האידנא</a:t>
            </a:r>
            <a:r>
              <a:rPr lang="he-IL" sz="1600" dirty="0"/>
              <a:t> </a:t>
            </a:r>
            <a:r>
              <a:rPr lang="he-IL" sz="1600" dirty="0" err="1"/>
              <a:t>ליכא</a:t>
            </a:r>
            <a:r>
              <a:rPr lang="he-IL" sz="1600" dirty="0"/>
              <a:t> שכרות. </a:t>
            </a:r>
          </a:p>
          <a:p>
            <a:pPr>
              <a:lnSpc>
                <a:spcPct val="120000"/>
              </a:lnSpc>
            </a:pPr>
            <a:r>
              <a:rPr lang="he-IL" sz="1600" dirty="0"/>
              <a:t>רבי יהודה סבר: שחרית ומוסף </a:t>
            </a:r>
            <a:r>
              <a:rPr lang="he-IL" sz="1600" dirty="0" err="1"/>
              <a:t>דכל</a:t>
            </a:r>
            <a:r>
              <a:rPr lang="he-IL" sz="1600" dirty="0"/>
              <a:t> יומא לא שכיח שכרות לא גזרו בהו רבנן, מנחה ונעילה </a:t>
            </a:r>
            <a:r>
              <a:rPr lang="he-IL" sz="1600" dirty="0" err="1"/>
              <a:t>דכל</a:t>
            </a:r>
            <a:r>
              <a:rPr lang="he-IL" sz="1600" dirty="0"/>
              <a:t> יומא </a:t>
            </a:r>
            <a:r>
              <a:rPr lang="he-IL" sz="1600" dirty="0" err="1"/>
              <a:t>שכיחא</a:t>
            </a:r>
            <a:r>
              <a:rPr lang="he-IL" sz="1600" dirty="0"/>
              <a:t> שכרות גזרו בהו רבנן.</a:t>
            </a:r>
          </a:p>
          <a:p>
            <a:pPr>
              <a:lnSpc>
                <a:spcPct val="120000"/>
              </a:lnSpc>
            </a:pPr>
            <a:r>
              <a:rPr lang="he-IL" sz="1600" dirty="0"/>
              <a:t>רבי יוסי סבר: מנחה </a:t>
            </a:r>
            <a:r>
              <a:rPr lang="he-IL" sz="1600" dirty="0" err="1"/>
              <a:t>דאיתה</a:t>
            </a:r>
            <a:r>
              <a:rPr lang="he-IL" sz="1600" dirty="0"/>
              <a:t> בכל יומא גזרו בה רבנן, נעילה </a:t>
            </a:r>
            <a:r>
              <a:rPr lang="he-IL" sz="1600" dirty="0" err="1"/>
              <a:t>דליתה</a:t>
            </a:r>
            <a:r>
              <a:rPr lang="he-IL" sz="1600" dirty="0"/>
              <a:t> בכל יומא לא גזרו בה רבנן.</a:t>
            </a:r>
          </a:p>
        </p:txBody>
      </p:sp>
      <p:graphicFrame>
        <p:nvGraphicFramePr>
          <p:cNvPr id="4" name="טבלה 3">
            <a:extLst>
              <a:ext uri="{FF2B5EF4-FFF2-40B4-BE49-F238E27FC236}">
                <a16:creationId xmlns:a16="http://schemas.microsoft.com/office/drawing/2014/main" id="{F4BAA410-DC15-BF26-3D45-5B7DC18C75E4}"/>
              </a:ext>
            </a:extLst>
          </p:cNvPr>
          <p:cNvGraphicFramePr>
            <a:graphicFrameLocks noGrp="1"/>
          </p:cNvGraphicFramePr>
          <p:nvPr>
            <p:extLst>
              <p:ext uri="{D42A27DB-BD31-4B8C-83A1-F6EECF244321}">
                <p14:modId xmlns:p14="http://schemas.microsoft.com/office/powerpoint/2010/main" val="3015444078"/>
              </p:ext>
            </p:extLst>
          </p:nvPr>
        </p:nvGraphicFramePr>
        <p:xfrm>
          <a:off x="493194" y="3989276"/>
          <a:ext cx="3816425" cy="1219200"/>
        </p:xfrm>
        <a:graphic>
          <a:graphicData uri="http://schemas.openxmlformats.org/drawingml/2006/table">
            <a:tbl>
              <a:tblPr rtl="1" firstRow="1" bandRow="1">
                <a:tableStyleId>{5940675A-B579-460E-94D1-54222C63F5DA}</a:tableStyleId>
              </a:tblPr>
              <a:tblGrid>
                <a:gridCol w="763285">
                  <a:extLst>
                    <a:ext uri="{9D8B030D-6E8A-4147-A177-3AD203B41FA5}">
                      <a16:colId xmlns:a16="http://schemas.microsoft.com/office/drawing/2014/main" val="20000"/>
                    </a:ext>
                  </a:extLst>
                </a:gridCol>
                <a:gridCol w="763285">
                  <a:extLst>
                    <a:ext uri="{9D8B030D-6E8A-4147-A177-3AD203B41FA5}">
                      <a16:colId xmlns:a16="http://schemas.microsoft.com/office/drawing/2014/main" val="20001"/>
                    </a:ext>
                  </a:extLst>
                </a:gridCol>
                <a:gridCol w="763285">
                  <a:extLst>
                    <a:ext uri="{9D8B030D-6E8A-4147-A177-3AD203B41FA5}">
                      <a16:colId xmlns:a16="http://schemas.microsoft.com/office/drawing/2014/main" val="20002"/>
                    </a:ext>
                  </a:extLst>
                </a:gridCol>
                <a:gridCol w="763285">
                  <a:extLst>
                    <a:ext uri="{9D8B030D-6E8A-4147-A177-3AD203B41FA5}">
                      <a16:colId xmlns:a16="http://schemas.microsoft.com/office/drawing/2014/main" val="20003"/>
                    </a:ext>
                  </a:extLst>
                </a:gridCol>
                <a:gridCol w="763285">
                  <a:extLst>
                    <a:ext uri="{9D8B030D-6E8A-4147-A177-3AD203B41FA5}">
                      <a16:colId xmlns:a16="http://schemas.microsoft.com/office/drawing/2014/main" val="20004"/>
                    </a:ext>
                  </a:extLst>
                </a:gridCol>
              </a:tblGrid>
              <a:tr h="263272">
                <a:tc>
                  <a:txBody>
                    <a:bodyPr/>
                    <a:lstStyle/>
                    <a:p>
                      <a:pPr rtl="1"/>
                      <a:endParaRPr lang="he-IL" sz="1400" dirty="0"/>
                    </a:p>
                  </a:txBody>
                  <a:tcPr/>
                </a:tc>
                <a:tc>
                  <a:txBody>
                    <a:bodyPr/>
                    <a:lstStyle/>
                    <a:p>
                      <a:pPr algn="ctr" rtl="1"/>
                      <a:r>
                        <a:rPr lang="he-IL" sz="1400" dirty="0"/>
                        <a:t>שחרית</a:t>
                      </a:r>
                    </a:p>
                  </a:txBody>
                  <a:tcPr/>
                </a:tc>
                <a:tc>
                  <a:txBody>
                    <a:bodyPr/>
                    <a:lstStyle/>
                    <a:p>
                      <a:pPr algn="ctr" rtl="1"/>
                      <a:r>
                        <a:rPr lang="he-IL" sz="1400" dirty="0"/>
                        <a:t>מוסף</a:t>
                      </a:r>
                    </a:p>
                  </a:txBody>
                  <a:tcPr/>
                </a:tc>
                <a:tc>
                  <a:txBody>
                    <a:bodyPr/>
                    <a:lstStyle/>
                    <a:p>
                      <a:pPr algn="ctr" rtl="1"/>
                      <a:r>
                        <a:rPr lang="he-IL" sz="1400" dirty="0"/>
                        <a:t>מנחה</a:t>
                      </a:r>
                    </a:p>
                  </a:txBody>
                  <a:tcPr/>
                </a:tc>
                <a:tc>
                  <a:txBody>
                    <a:bodyPr/>
                    <a:lstStyle/>
                    <a:p>
                      <a:pPr algn="ctr" rtl="1"/>
                      <a:r>
                        <a:rPr lang="he-IL" sz="1400" dirty="0"/>
                        <a:t>נעילה</a:t>
                      </a:r>
                    </a:p>
                  </a:txBody>
                  <a:tcPr/>
                </a:tc>
                <a:extLst>
                  <a:ext uri="{0D108BD9-81ED-4DB2-BD59-A6C34878D82A}">
                    <a16:rowId xmlns:a16="http://schemas.microsoft.com/office/drawing/2014/main" val="10000"/>
                  </a:ext>
                </a:extLst>
              </a:tr>
              <a:tr h="263272">
                <a:tc>
                  <a:txBody>
                    <a:bodyPr/>
                    <a:lstStyle/>
                    <a:p>
                      <a:pPr marL="0" algn="r" defTabSz="914400" rtl="1" eaLnBrk="1" latinLnBrk="0" hangingPunct="1"/>
                      <a:r>
                        <a:rPr lang="he-IL" sz="1400" kern="1200" dirty="0">
                          <a:solidFill>
                            <a:schemeClr val="tx1"/>
                          </a:solidFill>
                          <a:latin typeface="+mn-lt"/>
                          <a:ea typeface="+mn-ea"/>
                          <a:cs typeface="+mn-cs"/>
                        </a:rPr>
                        <a:t>ר' מאיר</a:t>
                      </a:r>
                    </a:p>
                  </a:txBody>
                  <a:tcPr/>
                </a:tc>
                <a:tc>
                  <a:txBody>
                    <a:bodyPr/>
                    <a:lstStyle/>
                    <a:p>
                      <a:pPr marL="0" algn="ctr" defTabSz="914400" rtl="1" eaLnBrk="1" latinLnBrk="0" hangingPunct="1"/>
                      <a:r>
                        <a:rPr lang="en-US" sz="1400" kern="1200" dirty="0">
                          <a:solidFill>
                            <a:schemeClr val="tx1"/>
                          </a:solidFill>
                          <a:latin typeface="+mn-lt"/>
                          <a:ea typeface="+mn-ea"/>
                          <a:cs typeface="+mn-cs"/>
                          <a:sym typeface="Wingdings"/>
                        </a:rPr>
                        <a:t></a:t>
                      </a:r>
                      <a:endParaRPr lang="he-IL" sz="1400" kern="1200" dirty="0">
                        <a:solidFill>
                          <a:schemeClr val="tx1"/>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olidFill>
                            <a:schemeClr val="tx1"/>
                          </a:solidFill>
                          <a:latin typeface="+mn-lt"/>
                          <a:ea typeface="+mn-ea"/>
                          <a:cs typeface="+mn-cs"/>
                          <a:sym typeface="Wingdings"/>
                        </a:rPr>
                        <a:t></a:t>
                      </a:r>
                      <a:endParaRPr lang="he-IL" sz="1400" kern="1200" dirty="0">
                        <a:solidFill>
                          <a:schemeClr val="tx1"/>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olidFill>
                            <a:schemeClr val="tx1"/>
                          </a:solidFill>
                          <a:latin typeface="+mn-lt"/>
                          <a:ea typeface="+mn-ea"/>
                          <a:cs typeface="+mn-cs"/>
                          <a:sym typeface="Wingdings"/>
                        </a:rPr>
                        <a:t></a:t>
                      </a:r>
                      <a:endParaRPr lang="he-IL" sz="1400" kern="1200" dirty="0">
                        <a:solidFill>
                          <a:schemeClr val="tx1"/>
                        </a:solidFill>
                        <a:latin typeface="+mn-lt"/>
                        <a:ea typeface="+mn-ea"/>
                        <a:cs typeface="+mn-cs"/>
                      </a:endParaRP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olidFill>
                            <a:schemeClr val="tx1"/>
                          </a:solidFill>
                          <a:latin typeface="+mn-lt"/>
                          <a:ea typeface="+mn-ea"/>
                          <a:cs typeface="+mn-cs"/>
                          <a:sym typeface="Wingdings"/>
                        </a:rPr>
                        <a:t></a:t>
                      </a:r>
                      <a:endParaRPr lang="he-IL" sz="1400" kern="1200" dirty="0">
                        <a:solidFill>
                          <a:schemeClr val="tx1"/>
                        </a:solidFill>
                        <a:latin typeface="+mn-lt"/>
                        <a:ea typeface="+mn-ea"/>
                        <a:cs typeface="+mn-cs"/>
                      </a:endParaRPr>
                    </a:p>
                  </a:txBody>
                  <a:tcPr/>
                </a:tc>
                <a:extLst>
                  <a:ext uri="{0D108BD9-81ED-4DB2-BD59-A6C34878D82A}">
                    <a16:rowId xmlns:a16="http://schemas.microsoft.com/office/drawing/2014/main" val="10001"/>
                  </a:ext>
                </a:extLst>
              </a:tr>
              <a:tr h="263272">
                <a:tc>
                  <a:txBody>
                    <a:bodyPr/>
                    <a:lstStyle/>
                    <a:p>
                      <a:pPr rtl="1"/>
                      <a:r>
                        <a:rPr lang="he-IL" sz="1400" dirty="0"/>
                        <a:t>ר' יהודה</a:t>
                      </a:r>
                    </a:p>
                  </a:txBody>
                  <a:tcPr/>
                </a:tc>
                <a:tc>
                  <a:txBody>
                    <a:bodyPr/>
                    <a:lstStyle/>
                    <a:p>
                      <a:pPr algn="ctr" rtl="1"/>
                      <a:r>
                        <a:rPr lang="en-US" sz="1400" kern="1200" dirty="0">
                          <a:sym typeface="Wingdings"/>
                        </a:rPr>
                        <a:t></a:t>
                      </a:r>
                      <a:endParaRPr lang="he-IL" sz="1400"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ym typeface="Wingdings"/>
                        </a:rPr>
                        <a:t></a:t>
                      </a:r>
                      <a:endParaRPr lang="he-IL" sz="1400" dirty="0"/>
                    </a:p>
                  </a:txBody>
                  <a:tcPr/>
                </a:tc>
                <a:tc>
                  <a:txBody>
                    <a:bodyPr/>
                    <a:lstStyle/>
                    <a:p>
                      <a:pPr algn="ctr" rtl="1"/>
                      <a:r>
                        <a:rPr lang="en-US" sz="1400" kern="1200" dirty="0">
                          <a:sym typeface="Wingdings"/>
                        </a:rPr>
                        <a:t></a:t>
                      </a:r>
                      <a:endParaRPr lang="he-IL" sz="1400"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ym typeface="Wingdings"/>
                        </a:rPr>
                        <a:t></a:t>
                      </a:r>
                      <a:endParaRPr lang="he-IL" sz="1400" dirty="0"/>
                    </a:p>
                  </a:txBody>
                  <a:tcPr/>
                </a:tc>
                <a:extLst>
                  <a:ext uri="{0D108BD9-81ED-4DB2-BD59-A6C34878D82A}">
                    <a16:rowId xmlns:a16="http://schemas.microsoft.com/office/drawing/2014/main" val="10002"/>
                  </a:ext>
                </a:extLst>
              </a:tr>
              <a:tr h="263272">
                <a:tc>
                  <a:txBody>
                    <a:bodyPr/>
                    <a:lstStyle/>
                    <a:p>
                      <a:pPr rtl="1"/>
                      <a:r>
                        <a:rPr lang="he-IL" sz="1400" dirty="0"/>
                        <a:t>ר' יוסי</a:t>
                      </a:r>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ym typeface="Wingdings"/>
                        </a:rPr>
                        <a:t></a:t>
                      </a:r>
                      <a:endParaRPr lang="he-IL" sz="1400"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ym typeface="Wingdings"/>
                        </a:rPr>
                        <a:t></a:t>
                      </a:r>
                      <a:endParaRPr lang="he-IL" sz="1400"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ym typeface="Wingdings"/>
                        </a:rPr>
                        <a:t></a:t>
                      </a:r>
                      <a:endParaRPr lang="he-IL" sz="1400" dirty="0"/>
                    </a:p>
                  </a:txBody>
                  <a:tcPr/>
                </a:tc>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en-US" sz="1400" kern="1200" dirty="0">
                          <a:sym typeface="Wingdings"/>
                        </a:rPr>
                        <a:t></a:t>
                      </a:r>
                      <a:endParaRPr lang="he-IL" sz="14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558195082"/>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46207</TotalTime>
  <Words>2011</Words>
  <Application>Microsoft Office PowerPoint</Application>
  <PresentationFormat>‫הצגה על המסך (4:3)</PresentationFormat>
  <Paragraphs>340</Paragraphs>
  <Slides>12</Slides>
  <Notes>10</Notes>
  <HiddenSlides>0</HiddenSlides>
  <MMClips>0</MMClips>
  <ScaleCrop>false</ScaleCrop>
  <HeadingPairs>
    <vt:vector size="6" baseType="variant">
      <vt:variant>
        <vt:lpstr>גופנים בשימוש</vt:lpstr>
      </vt:variant>
      <vt:variant>
        <vt:i4>3</vt:i4>
      </vt:variant>
      <vt:variant>
        <vt:lpstr>ערכת נושא</vt:lpstr>
      </vt:variant>
      <vt:variant>
        <vt:i4>1</vt:i4>
      </vt:variant>
      <vt:variant>
        <vt:lpstr>כותרות שקופיות</vt:lpstr>
      </vt:variant>
      <vt:variant>
        <vt:i4>12</vt:i4>
      </vt:variant>
    </vt:vector>
  </HeadingPairs>
  <TitlesOfParts>
    <vt:vector size="16" baseType="lpstr">
      <vt:lpstr>Arial</vt:lpstr>
      <vt:lpstr>Calibri</vt:lpstr>
      <vt:lpstr>Wingdings</vt:lpstr>
      <vt:lpstr>ערכת נושא Office</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הראל</dc:creator>
  <cp:lastModifiedBy>נועם שפירא</cp:lastModifiedBy>
  <cp:revision>2850</cp:revision>
  <dcterms:created xsi:type="dcterms:W3CDTF">2015-01-28T10:22:53Z</dcterms:created>
  <dcterms:modified xsi:type="dcterms:W3CDTF">2025-11-24T08:50:37Z</dcterms:modified>
</cp:coreProperties>
</file>