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630" r:id="rId2"/>
    <p:sldId id="634" r:id="rId3"/>
    <p:sldId id="638" r:id="rId4"/>
    <p:sldId id="639" r:id="rId5"/>
    <p:sldId id="640" r:id="rId6"/>
    <p:sldId id="641" r:id="rId7"/>
    <p:sldId id="642" r:id="rId8"/>
    <p:sldId id="643" r:id="rId9"/>
    <p:sldId id="644" r:id="rId10"/>
    <p:sldId id="429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88279-D49F-F909-F485-40B81AFBB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2FCC3E6-BCF8-771C-8F49-4F46D012B4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A2D2762-9CE2-CE5E-5B1B-70AC484AC4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843585B-D178-B5AE-6C55-1D4FDAE157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4470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5B404-C1AD-E6E9-2533-347E42576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590BDA5C-5345-486E-B3C9-AFC036DB1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EFFED85-ECBD-F9A6-8904-ACC1AB70BC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60FDA0C-6A09-1630-F2C0-93C57220A5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743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7D0BE-A0AC-607D-7F0E-3B994FA26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B9F22CC0-891D-F99F-30DA-7F852DA0F8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3B5913F-5979-8B7D-AAF0-B604C09B4F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47D1BB9-E173-93DC-DD6F-C0C533FE49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9085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F6CFF-3859-7099-7186-212624561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D3770D2-40FF-8810-8ED6-171A911C30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F594D40-949B-7A52-016C-E0613AD824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7FB604F-6550-3C3B-E3A1-7A80CECA27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9880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37BC4-CEC3-A781-E69F-1D13F64DD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B8DE7BCF-21E4-B5C5-47DF-5030207F3A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DB9CEA1-13FA-CF18-A332-9C935CBEDF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1CD93D7-4425-D6DA-3FD3-AD2A114BA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0053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AE2C6-56D2-E9E5-5974-811231501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F5E8B674-C9F0-D06A-DFB4-5480F60CE4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6ACFD41-8C5E-87E0-A8A4-18E4470B2C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A58E792-0272-5976-A3CB-F4411B035C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3008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090D4-6DC3-E6EF-9404-436E2C5EA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24E34F70-126E-88C2-5186-F3F7F2FCBD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8FFA64D-2383-2D48-B39A-1E863F2D9F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2391E09-C278-1824-C5E7-289E90A26B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9649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25001-064B-2AAE-AE2F-07A0D5AC2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506E119-5F67-BB2D-E9AD-29334B423E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14CD3EF-86A1-1B01-0C56-9B9EEBA57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95EA18E-F289-C779-83A3-A33AE73FE4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0565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י"א/חשון/תשפ"ו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30320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כז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4)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כח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2046521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4)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כח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כח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495E7-9C53-3E64-2203-080894A36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46573658-3994-299D-8563-D6E5C0D330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F2AF56EA-9DF3-99AF-0FC4-275D31B83688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A446D16E-AA3A-8275-5B27-812D14596D4D}"/>
              </a:ext>
            </a:extLst>
          </p:cNvPr>
          <p:cNvSpPr/>
          <p:nvPr/>
        </p:nvSpPr>
        <p:spPr>
          <a:xfrm>
            <a:off x="2338768" y="295175"/>
            <a:ext cx="5904656" cy="2176643"/>
          </a:xfrm>
          <a:prstGeom prst="wedgeRoundRectCallout">
            <a:avLst>
              <a:gd name="adj1" fmla="val 55021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כו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אלו הן מעמדות?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לפי שנאמר "צַו אֶת בְּנֵי יִשְׂרָאֵל... אֶת קָרְבָּנִי לַחְמִי",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וכי היאך קרבנו של אדם קרב והוא אינו עומד על גביו?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התקינו נביאים הראשונים עשרים וארבעה משמרות,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על כל משמר ומשמר היה מעמד בירושלים של כהנים של לוים ושל ישראלים,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הגיע זמן המשמר לעלות - כהנים ולוים עולים לירושלים...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7279B24-8F8F-D09B-F5F2-F6A5B34E88AB}"/>
              </a:ext>
            </a:extLst>
          </p:cNvPr>
          <p:cNvSpPr txBox="1"/>
          <p:nvPr/>
        </p:nvSpPr>
        <p:spPr>
          <a:xfrm>
            <a:off x="1691680" y="2681302"/>
            <a:ext cx="6454086" cy="36107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אלו הן מעמדות לפי שנאמר צו את בני ישראל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600" dirty="0"/>
              <a:t>מאי </a:t>
            </a:r>
            <a:r>
              <a:rPr lang="he-IL" sz="1600" dirty="0" err="1"/>
              <a:t>קאמר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ה''ק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אלו הן מעמדות.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ומה טעם תיקנו מעמדות?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לפי שנאמר "</a:t>
            </a:r>
            <a:r>
              <a:rPr lang="he-IL" sz="1600" dirty="0">
                <a:solidFill>
                  <a:srgbClr val="002060"/>
                </a:solidFill>
              </a:rPr>
              <a:t>צַו אֶת בְּנֵי יִשְׂרָאֵל וְאָמַרְתָּ </a:t>
            </a:r>
            <a:r>
              <a:rPr lang="he-IL" sz="1600" dirty="0" err="1">
                <a:solidFill>
                  <a:srgbClr val="002060"/>
                </a:solidFill>
              </a:rPr>
              <a:t>אֲלֵהֶם</a:t>
            </a:r>
            <a:r>
              <a:rPr lang="he-IL" sz="1600" dirty="0">
                <a:solidFill>
                  <a:srgbClr val="002060"/>
                </a:solidFill>
              </a:rPr>
              <a:t> אֶת קָרְבָּנִי לַחְמִי לְאִשַּׁי</a:t>
            </a:r>
            <a:r>
              <a:rPr lang="he-IL" sz="1600" dirty="0"/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והיאך קרבנו של אדם קרב והוא אינו עומד על גביו?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התקינו נביאים הראשונים עשרים וארבעה משמרות,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על כל משמר ומשמר היה מעמד בירושלים של כהני' ושל לוים ושל ישראלים,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הגיע זמן משמר לעלות - כהנים ולוים </a:t>
            </a:r>
            <a:r>
              <a:rPr lang="he-IL" sz="1600" dirty="0" err="1"/>
              <a:t>עולין</a:t>
            </a:r>
            <a:r>
              <a:rPr lang="he-IL" sz="1600" dirty="0"/>
              <a:t> לירושלים.</a:t>
            </a:r>
          </a:p>
        </p:txBody>
      </p:sp>
    </p:spTree>
    <p:extLst>
      <p:ext uri="{BB962C8B-B14F-4D97-AF65-F5344CB8AC3E}">
        <p14:creationId xmlns:p14="http://schemas.microsoft.com/office/powerpoint/2010/main" val="198348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FA48D-7AF3-841F-6D78-E6437A2BB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06D8FCE3-3882-A31E-CAA0-2489103985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6E0FAC88-A8F8-964D-76FE-75C6A2741276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3C60D2C0-2E6B-03A0-7A87-7BEAE5607F84}"/>
              </a:ext>
            </a:extLst>
          </p:cNvPr>
          <p:cNvSpPr txBox="1"/>
          <p:nvPr/>
        </p:nvSpPr>
        <p:spPr>
          <a:xfrm>
            <a:off x="683568" y="548680"/>
            <a:ext cx="7695978" cy="4696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 err="1"/>
              <a:t>ת''ר</a:t>
            </a:r>
            <a:r>
              <a:rPr lang="he-IL" dirty="0"/>
              <a:t>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עשרים וארבעה משמרות בארץ ישראל ושתים עשרה ביריחו.</a:t>
            </a:r>
          </a:p>
          <a:p>
            <a:pPr>
              <a:lnSpc>
                <a:spcPct val="120000"/>
              </a:lnSpc>
            </a:pPr>
            <a:r>
              <a:rPr lang="he-IL" dirty="0"/>
              <a:t>     שתים עשרה ביריחו? </a:t>
            </a:r>
            <a:r>
              <a:rPr lang="he-IL" dirty="0" err="1"/>
              <a:t>נפישן</a:t>
            </a:r>
            <a:r>
              <a:rPr lang="he-IL" dirty="0"/>
              <a:t> להו </a:t>
            </a:r>
            <a:r>
              <a:rPr lang="he-IL" dirty="0" err="1"/>
              <a:t>טובא</a:t>
            </a:r>
            <a:r>
              <a:rPr lang="he-IL" dirty="0"/>
              <a:t>! </a:t>
            </a:r>
          </a:p>
          <a:p>
            <a:pPr>
              <a:lnSpc>
                <a:spcPct val="120000"/>
              </a:lnSpc>
            </a:pPr>
            <a:r>
              <a:rPr lang="he-IL" dirty="0"/>
              <a:t>     אלא: שתים עשרה מהן ביריחו.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הגיע זמן המשמר לעלות - חצי המשמר היה עולה מארץ ישראל לירושלים, וחצי המשמר היה עולה מיריחו 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(ס"א: ליריחו)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כדי שיספקו מים ומזון לאחיהם שבירושלים. </a:t>
            </a:r>
          </a:p>
          <a:p>
            <a:pPr>
              <a:lnSpc>
                <a:spcPct val="120000"/>
              </a:lnSpc>
            </a:pPr>
            <a:endParaRPr lang="he-IL" sz="4400" dirty="0"/>
          </a:p>
          <a:p>
            <a:pPr>
              <a:lnSpc>
                <a:spcPct val="120000"/>
              </a:lnSpc>
            </a:pPr>
            <a:r>
              <a:rPr lang="he-IL" dirty="0"/>
              <a:t>אמר רב יהודה אמר שמואל: כהנים ולוים וישראלים </a:t>
            </a:r>
            <a:r>
              <a:rPr lang="he-IL" dirty="0" err="1"/>
              <a:t>מעכבין</a:t>
            </a:r>
            <a:r>
              <a:rPr lang="he-IL" dirty="0"/>
              <a:t> את </a:t>
            </a:r>
            <a:r>
              <a:rPr lang="he-IL" dirty="0" err="1"/>
              <a:t>הקרבן</a:t>
            </a:r>
            <a:r>
              <a:rPr lang="he-IL" dirty="0"/>
              <a:t>.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במתניתא</a:t>
            </a:r>
            <a:r>
              <a:rPr lang="he-IL" dirty="0"/>
              <a:t> תנא: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ר''ש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בן אלעזר 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(ב"ח: אומר)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: כהנים ולוים 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(</a:t>
            </a:r>
            <a:r>
              <a:rPr lang="he-IL" sz="800" dirty="0" err="1">
                <a:solidFill>
                  <a:srgbClr val="F79646">
                    <a:lumMod val="50000"/>
                  </a:srgbClr>
                </a:solidFill>
              </a:rPr>
              <a:t>דק"ס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: וישראלים)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וכלי שיר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מעכבין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את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הקרבן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dirty="0"/>
              <a:t>במאי </a:t>
            </a:r>
            <a:r>
              <a:rPr lang="he-IL" dirty="0" err="1"/>
              <a:t>קמיפלגי</a:t>
            </a:r>
            <a:r>
              <a:rPr lang="he-IL" dirty="0"/>
              <a:t>? </a:t>
            </a:r>
          </a:p>
          <a:p>
            <a:pPr>
              <a:lnSpc>
                <a:spcPct val="120000"/>
              </a:lnSpc>
            </a:pPr>
            <a:r>
              <a:rPr lang="he-IL" dirty="0"/>
              <a:t>מר סבר עיקר שירה בפה, </a:t>
            </a:r>
          </a:p>
          <a:p>
            <a:pPr>
              <a:lnSpc>
                <a:spcPct val="120000"/>
              </a:lnSpc>
            </a:pPr>
            <a:r>
              <a:rPr lang="he-IL" dirty="0"/>
              <a:t>ומר סבר עיקר שירה בכלי.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C1FC55F-6831-7F2A-1258-DA1C515DDEE5}"/>
              </a:ext>
            </a:extLst>
          </p:cNvPr>
          <p:cNvSpPr txBox="1"/>
          <p:nvPr/>
        </p:nvSpPr>
        <p:spPr>
          <a:xfrm>
            <a:off x="8326278" y="559529"/>
            <a:ext cx="440926" cy="32316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2100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414954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D0462-5675-CC71-3501-0F9DB157B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071884E7-7793-750D-378C-689617F9E6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811E9E10-CC18-9126-05E2-A0D85B3B6EBA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4BA1AB79-FD47-8BA2-E05B-E0B90BCF8B29}"/>
              </a:ext>
            </a:extLst>
          </p:cNvPr>
          <p:cNvSpPr txBox="1"/>
          <p:nvPr/>
        </p:nvSpPr>
        <p:spPr>
          <a:xfrm>
            <a:off x="423154" y="35746"/>
            <a:ext cx="7984010" cy="68810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אמר רב </a:t>
            </a:r>
            <a:r>
              <a:rPr lang="he-IL" sz="1500" dirty="0" err="1"/>
              <a:t>חמא</a:t>
            </a:r>
            <a:r>
              <a:rPr lang="he-IL" sz="1500" dirty="0"/>
              <a:t> בר </a:t>
            </a:r>
            <a:r>
              <a:rPr lang="he-IL" sz="1500" dirty="0" err="1"/>
              <a:t>גוריא</a:t>
            </a:r>
            <a:r>
              <a:rPr lang="he-IL" sz="1500" dirty="0"/>
              <a:t> אמר רב: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משה תיקן להם לישראל שמונה משמרות, ארבעה מאלעזר וד' מאיתמר.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בא שמואל והעמידן על שש עשרה.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בא דוד והעמידן על עשרים וארבעה.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שנאמר: "</a:t>
            </a:r>
            <a:r>
              <a:rPr lang="he-IL" sz="1500" dirty="0">
                <a:solidFill>
                  <a:srgbClr val="002060"/>
                </a:solidFill>
              </a:rPr>
              <a:t>בִּשְׁנַת הָאַרְבָּעִים לְמַלְכוּת דָּוִיד נִדְרָשׁוּ וַיִּמָּצֵא בָהֶם </a:t>
            </a:r>
            <a:r>
              <a:rPr lang="he-IL" sz="1500" dirty="0" err="1">
                <a:solidFill>
                  <a:srgbClr val="002060"/>
                </a:solidFill>
              </a:rPr>
              <a:t>גִּבּוֹרֵי</a:t>
            </a:r>
            <a:r>
              <a:rPr lang="he-IL" sz="1500" dirty="0">
                <a:solidFill>
                  <a:srgbClr val="002060"/>
                </a:solidFill>
              </a:rPr>
              <a:t> חַיִל </a:t>
            </a:r>
            <a:r>
              <a:rPr lang="he-IL" sz="1500" dirty="0" err="1">
                <a:solidFill>
                  <a:srgbClr val="002060"/>
                </a:solidFill>
              </a:rPr>
              <a:t>בְּיַעְזֵיר</a:t>
            </a:r>
            <a:r>
              <a:rPr lang="he-IL" sz="1500" dirty="0">
                <a:solidFill>
                  <a:srgbClr val="002060"/>
                </a:solidFill>
              </a:rPr>
              <a:t> גִּלְעָד</a:t>
            </a:r>
            <a:r>
              <a:rPr lang="he-IL" sz="1500" dirty="0"/>
              <a:t>". </a:t>
            </a:r>
            <a:endParaRPr lang="he-IL" sz="15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00" dirty="0"/>
              <a:t>מיתיבי: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משה תיקן להם לישראל שמונה משמרות, ארבעה מאלעזר וארבעה מאיתמר.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בא </a:t>
            </a:r>
            <a:r>
              <a:rPr lang="he-IL" sz="1500" b="1" dirty="0">
                <a:solidFill>
                  <a:srgbClr val="F79646">
                    <a:lumMod val="50000"/>
                  </a:srgbClr>
                </a:solidFill>
              </a:rPr>
              <a:t>דוד ושמואל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והעמידן על עשרים וארבע</a:t>
            </a:r>
            <a:r>
              <a:rPr lang="he-IL" sz="1500">
                <a:solidFill>
                  <a:srgbClr val="F79646">
                    <a:lumMod val="50000"/>
                  </a:srgbClr>
                </a:solidFill>
              </a:rPr>
              <a:t>, שנאמר: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"הֵמָּה יִסַּד דָּוִיד וּשְׁמוּאֵל הָרֹאֶה בֶּאֱמוּנָתָם".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00" dirty="0"/>
              <a:t>הכי </a:t>
            </a:r>
            <a:r>
              <a:rPr lang="he-IL" sz="1500" dirty="0" err="1"/>
              <a:t>קאמר</a:t>
            </a:r>
            <a:r>
              <a:rPr lang="he-IL" sz="15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מיסודו של דוד ושמואל הרמתי העמידום על עשרים וארבע.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500" dirty="0"/>
              <a:t>תניא אידך: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משה תיקן להם לישראל שש עשרה משמרות, שמונה מאלעזר ושמונה מאיתמר.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וכשרבו בני אלעזר על בני איתמר חלקום והעמידום על עשרים וארבע,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שנאמר: "וַיִּמָּצְאוּ בְנֵי אֶלְעָזָר רַבִּים לְרָאשֵׁי הַגְּבָרִים מִן בְּנֵי אִיתָמָר וַיַּחְלְקוּם לִבְנֵי אֶלְעָזָר רָאשִׁים לְבֵית אָבוֹת שִׁשָּׁה עָשָׂר וְלִבְנֵי אִיתָמָר לְבֵית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אֲבוֹתָם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שְׁמוֹנָה",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ואומר: "בֵּית אָב אֶחָד אָחֻז לְאֶלְעָזָר וְאָחֻז אָחֻז לְאִיתָמָר".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00" dirty="0"/>
              <a:t>מאי "ואומר"?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וכי </a:t>
            </a:r>
            <a:r>
              <a:rPr lang="he-IL" sz="1500" dirty="0" err="1"/>
              <a:t>תימא</a:t>
            </a:r>
            <a:r>
              <a:rPr lang="he-IL" sz="1500" dirty="0"/>
              <a:t> כי היכי </a:t>
            </a:r>
            <a:r>
              <a:rPr lang="he-IL" sz="1500" dirty="0" err="1"/>
              <a:t>דנפישי</a:t>
            </a:r>
            <a:r>
              <a:rPr lang="he-IL" sz="1500" dirty="0"/>
              <a:t> בני אלעזר הכא נמי </a:t>
            </a:r>
            <a:r>
              <a:rPr lang="he-IL" sz="1500" dirty="0" err="1"/>
              <a:t>דנפישי</a:t>
            </a:r>
            <a:r>
              <a:rPr lang="he-IL" sz="1500" dirty="0"/>
              <a:t> בני איתמר שמנה מעיקרא ארבעה הוו - </a:t>
            </a:r>
            <a:r>
              <a:rPr lang="he-IL" sz="1500" dirty="0" err="1"/>
              <a:t>ת''ש</a:t>
            </a:r>
            <a:r>
              <a:rPr lang="he-IL" sz="1500" dirty="0"/>
              <a:t> "</a:t>
            </a:r>
            <a:r>
              <a:rPr lang="he-IL" sz="1500" dirty="0">
                <a:solidFill>
                  <a:srgbClr val="002060"/>
                </a:solidFill>
              </a:rPr>
              <a:t>בֵּית אָב אֶחָד אָחֻז לְאֶלְעָזָר וְאָחֻז אָחֻז לְאִיתָמָר</a:t>
            </a:r>
            <a:r>
              <a:rPr lang="he-IL" sz="1500" dirty="0"/>
              <a:t>".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תיובתא</a:t>
            </a:r>
            <a:r>
              <a:rPr lang="he-IL" sz="1500" dirty="0"/>
              <a:t> </a:t>
            </a:r>
            <a:r>
              <a:rPr lang="he-IL" sz="1500" dirty="0" err="1"/>
              <a:t>דרב</a:t>
            </a:r>
            <a:r>
              <a:rPr lang="he-IL" sz="1500" dirty="0"/>
              <a:t> </a:t>
            </a:r>
            <a:r>
              <a:rPr lang="he-IL" sz="1500" dirty="0" err="1"/>
              <a:t>חמא</a:t>
            </a:r>
            <a:r>
              <a:rPr lang="he-IL" sz="1500" dirty="0"/>
              <a:t> בר </a:t>
            </a:r>
            <a:r>
              <a:rPr lang="he-IL" sz="1500" dirty="0" err="1"/>
              <a:t>גוריא</a:t>
            </a:r>
            <a:r>
              <a:rPr lang="he-IL" sz="1500" dirty="0"/>
              <a:t>!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00" dirty="0"/>
              <a:t>אמר לך רב </a:t>
            </a:r>
            <a:r>
              <a:rPr lang="he-IL" sz="1500" dirty="0" err="1"/>
              <a:t>חמא</a:t>
            </a:r>
            <a:r>
              <a:rPr lang="he-IL" sz="1500" dirty="0"/>
              <a:t> בר </a:t>
            </a:r>
            <a:r>
              <a:rPr lang="he-IL" sz="1500" dirty="0" err="1"/>
              <a:t>גוריא</a:t>
            </a:r>
            <a:r>
              <a:rPr lang="he-IL" sz="1500" dirty="0"/>
              <a:t>: תנאי היא, ואנא </a:t>
            </a:r>
            <a:r>
              <a:rPr lang="he-IL" sz="1500" dirty="0" err="1"/>
              <a:t>דאמרי</a:t>
            </a:r>
            <a:r>
              <a:rPr lang="he-IL" sz="1500" dirty="0"/>
              <a:t> כי האי תנא </a:t>
            </a:r>
            <a:r>
              <a:rPr lang="he-IL" sz="1500" dirty="0" err="1"/>
              <a:t>דאמר</a:t>
            </a:r>
            <a:r>
              <a:rPr lang="he-IL" sz="1500" dirty="0"/>
              <a:t> שמונה.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F53A3458-0A53-ADFF-DD16-48D45CDCC6EB}"/>
              </a:ext>
            </a:extLst>
          </p:cNvPr>
          <p:cNvSpPr txBox="1"/>
          <p:nvPr/>
        </p:nvSpPr>
        <p:spPr>
          <a:xfrm>
            <a:off x="8227636" y="36730"/>
            <a:ext cx="432048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500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2900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2200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◦</a:t>
            </a:r>
          </a:p>
        </p:txBody>
      </p:sp>
    </p:spTree>
    <p:extLst>
      <p:ext uri="{BB962C8B-B14F-4D97-AF65-F5344CB8AC3E}">
        <p14:creationId xmlns:p14="http://schemas.microsoft.com/office/powerpoint/2010/main" val="142789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739ED-B65C-E20B-3405-BE52BCBD0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70F7974C-12FD-F103-FA85-39487BEB30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A23CEB1F-7E4B-5FC4-F1AF-7B7E27258289}"/>
              </a:ext>
            </a:extLst>
          </p:cNvPr>
          <p:cNvSpPr txBox="1"/>
          <p:nvPr/>
        </p:nvSpPr>
        <p:spPr>
          <a:xfrm>
            <a:off x="-306788" y="35330"/>
            <a:ext cx="32226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10821D12-D40E-EC01-4753-9EA0F7FA1299}"/>
              </a:ext>
            </a:extLst>
          </p:cNvPr>
          <p:cNvSpPr txBox="1"/>
          <p:nvPr/>
        </p:nvSpPr>
        <p:spPr>
          <a:xfrm>
            <a:off x="2393020" y="404664"/>
            <a:ext cx="6355444" cy="50477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 err="1"/>
              <a:t>ת''ר</a:t>
            </a:r>
            <a:r>
              <a:rPr lang="he-IL" dirty="0"/>
              <a:t>: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ארבעה משמרות עלו מן הגולה,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ואלו הן: ידעיה [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חרים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]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פשחור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ואימר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עמדו נביאים שביניהם וחלקום והעמידום על עשרים וארבעה. 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בללום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ונתנום בקלפי,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בא ידעיה ונטל חלקו וחלק חבריו שש,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בא [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חרים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] ונטל חלקו וחלק חבריו שש,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וכן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פשחור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וכן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אימר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וכן התנו נביאים שביניהם, שאפי' (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יהוידיב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) ראש משמרת עולה,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לא ידחה ידעיה ממקומו אלא ידעיה עיקר (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ויהוידיב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) טפל לו.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9CA1BE52-2BF3-B8C6-483E-8FC99E6F9A76}"/>
              </a:ext>
            </a:extLst>
          </p:cNvPr>
          <p:cNvSpPr txBox="1"/>
          <p:nvPr/>
        </p:nvSpPr>
        <p:spPr>
          <a:xfrm>
            <a:off x="8656791" y="2178810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E9A0EE2E-243E-B1F9-2D12-DF82D3CC9D96}"/>
              </a:ext>
            </a:extLst>
          </p:cNvPr>
          <p:cNvSpPr/>
          <p:nvPr/>
        </p:nvSpPr>
        <p:spPr>
          <a:xfrm>
            <a:off x="323527" y="692696"/>
            <a:ext cx="2880321" cy="3528392"/>
          </a:xfrm>
          <a:prstGeom prst="wedgeRoundRectCallout">
            <a:avLst>
              <a:gd name="adj1" fmla="val 40227"/>
              <a:gd name="adj2" fmla="val -52906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דברי הימים א כד ז-</a:t>
            </a:r>
            <a:r>
              <a:rPr lang="he-IL" sz="1300" dirty="0" err="1">
                <a:solidFill>
                  <a:prstClr val="black"/>
                </a:solidFill>
              </a:rPr>
              <a:t>יח</a:t>
            </a:r>
            <a:r>
              <a:rPr lang="he-IL" sz="1300" dirty="0">
                <a:solidFill>
                  <a:prstClr val="black"/>
                </a:solidFill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002060"/>
                </a:solidFill>
              </a:rPr>
              <a:t>וַיֵּצֵא הַגּוֹרָל הָרִאשׁוֹן </a:t>
            </a:r>
            <a:r>
              <a:rPr lang="he-IL" sz="1300" b="1" dirty="0" err="1">
                <a:solidFill>
                  <a:srgbClr val="002060"/>
                </a:solidFill>
              </a:rPr>
              <a:t>לִיהוֹיָרִיב</a:t>
            </a:r>
            <a:r>
              <a:rPr lang="he-IL" sz="1300" dirty="0">
                <a:solidFill>
                  <a:srgbClr val="002060"/>
                </a:solidFill>
              </a:rPr>
              <a:t> </a:t>
            </a:r>
            <a:r>
              <a:rPr lang="he-IL" sz="1300" b="1" dirty="0">
                <a:solidFill>
                  <a:srgbClr val="002060"/>
                </a:solidFill>
              </a:rPr>
              <a:t>לִידַעְיָה</a:t>
            </a:r>
            <a:r>
              <a:rPr lang="he-IL" sz="1300" dirty="0">
                <a:solidFill>
                  <a:srgbClr val="002060"/>
                </a:solidFill>
              </a:rPr>
              <a:t> הַשֵּׁנִי. </a:t>
            </a:r>
            <a:r>
              <a:rPr lang="he-IL" sz="1300" b="1" dirty="0">
                <a:solidFill>
                  <a:srgbClr val="002060"/>
                </a:solidFill>
              </a:rPr>
              <a:t>לְחָרִם</a:t>
            </a:r>
            <a:r>
              <a:rPr lang="he-IL" sz="1300" dirty="0">
                <a:solidFill>
                  <a:srgbClr val="002060"/>
                </a:solidFill>
              </a:rPr>
              <a:t> הַשְּׁלִישִׁי לִשְׂעֹרִים </a:t>
            </a:r>
            <a:r>
              <a:rPr lang="he-IL" sz="1300" dirty="0" err="1">
                <a:solidFill>
                  <a:srgbClr val="002060"/>
                </a:solidFill>
              </a:rPr>
              <a:t>הָרְבִעִי</a:t>
            </a:r>
            <a:r>
              <a:rPr lang="he-IL" sz="1300" dirty="0">
                <a:solidFill>
                  <a:srgbClr val="002060"/>
                </a:solidFill>
              </a:rPr>
              <a:t>. לְמַלְכִּיָּה הַחֲמִישִׁי לְמִיָּמִן הַשִּׁשִּׁי. </a:t>
            </a:r>
            <a:r>
              <a:rPr lang="he-IL" sz="1300" dirty="0" err="1">
                <a:solidFill>
                  <a:srgbClr val="002060"/>
                </a:solidFill>
              </a:rPr>
              <a:t>לְהַקּוֹץ</a:t>
            </a:r>
            <a:r>
              <a:rPr lang="he-IL" sz="1300" dirty="0">
                <a:solidFill>
                  <a:srgbClr val="002060"/>
                </a:solidFill>
              </a:rPr>
              <a:t> </a:t>
            </a:r>
            <a:r>
              <a:rPr lang="he-IL" sz="1300" dirty="0" err="1">
                <a:solidFill>
                  <a:srgbClr val="002060"/>
                </a:solidFill>
              </a:rPr>
              <a:t>הַשְּׁבִעִי</a:t>
            </a:r>
            <a:r>
              <a:rPr lang="he-IL" sz="1300" dirty="0">
                <a:solidFill>
                  <a:srgbClr val="002060"/>
                </a:solidFill>
              </a:rPr>
              <a:t> לַאֲבִיָּה הַשְּׁמִינִי. לְיֵשׁוּעַ הַתְּשִׁעִי </a:t>
            </a:r>
            <a:r>
              <a:rPr lang="he-IL" sz="1300" dirty="0" err="1">
                <a:solidFill>
                  <a:srgbClr val="002060"/>
                </a:solidFill>
              </a:rPr>
              <a:t>לִשְׁכַנְיָהו</a:t>
            </a:r>
            <a:r>
              <a:rPr lang="he-IL" sz="1300" dirty="0">
                <a:solidFill>
                  <a:srgbClr val="002060"/>
                </a:solidFill>
              </a:rPr>
              <a:t>ּ </a:t>
            </a:r>
            <a:r>
              <a:rPr lang="he-IL" sz="1300" dirty="0" err="1">
                <a:solidFill>
                  <a:srgbClr val="002060"/>
                </a:solidFill>
              </a:rPr>
              <a:t>הָעֲשִׂרִי</a:t>
            </a:r>
            <a:r>
              <a:rPr lang="he-IL" sz="1300" dirty="0">
                <a:solidFill>
                  <a:srgbClr val="002060"/>
                </a:solidFill>
              </a:rPr>
              <a:t>. לְאֶלְיָשִׁיב עַשְׁתֵּי עָשָׂר לְיָקִים שְׁנֵים עָשָׂר. לְחֻפָּה שְׁלֹשָׁה עָשָׂר </a:t>
            </a:r>
            <a:r>
              <a:rPr lang="he-IL" sz="1300" dirty="0" err="1">
                <a:solidFill>
                  <a:srgbClr val="002060"/>
                </a:solidFill>
              </a:rPr>
              <a:t>לְיֶשֶׁבְאָב</a:t>
            </a:r>
            <a:r>
              <a:rPr lang="he-IL" sz="1300" dirty="0">
                <a:solidFill>
                  <a:srgbClr val="002060"/>
                </a:solidFill>
              </a:rPr>
              <a:t> אַרְבָּעָה עָשָׂר. </a:t>
            </a:r>
            <a:r>
              <a:rPr lang="he-IL" sz="1300" dirty="0" err="1">
                <a:solidFill>
                  <a:srgbClr val="002060"/>
                </a:solidFill>
              </a:rPr>
              <a:t>לְבִלְגָּה</a:t>
            </a:r>
            <a:r>
              <a:rPr lang="he-IL" sz="1300" dirty="0">
                <a:solidFill>
                  <a:srgbClr val="002060"/>
                </a:solidFill>
              </a:rPr>
              <a:t> חֲמִשָּׁה עָשָׂר </a:t>
            </a:r>
            <a:r>
              <a:rPr lang="he-IL" sz="1300" b="1" dirty="0" err="1">
                <a:solidFill>
                  <a:srgbClr val="002060"/>
                </a:solidFill>
              </a:rPr>
              <a:t>לְאִמֵּר</a:t>
            </a:r>
            <a:r>
              <a:rPr lang="he-IL" sz="1300" dirty="0">
                <a:solidFill>
                  <a:srgbClr val="002060"/>
                </a:solidFill>
              </a:rPr>
              <a:t> שִׁשָּׁה עָשָׂר. לְחֵזִיר שִׁבְעָה עָשָׂר </a:t>
            </a:r>
            <a:r>
              <a:rPr lang="he-IL" sz="1300" dirty="0" err="1">
                <a:solidFill>
                  <a:srgbClr val="002060"/>
                </a:solidFill>
              </a:rPr>
              <a:t>לְהַפִּצֵּץ</a:t>
            </a:r>
            <a:r>
              <a:rPr lang="he-IL" sz="1300" dirty="0">
                <a:solidFill>
                  <a:srgbClr val="002060"/>
                </a:solidFill>
              </a:rPr>
              <a:t> שְׁמוֹנָה עָשָׂר. לִפְתַחְיָה תִּשְׁעָה עָשָׂר לִיחֶזְקֵאל הָעֶשְׂרִים. לְיָכִין אֶחָד וְעֶשְׂרִים לְגָמוּל שְׁנַיִם וְעֶשְׂרִים. </a:t>
            </a:r>
            <a:r>
              <a:rPr lang="he-IL" sz="1300" dirty="0" err="1">
                <a:solidFill>
                  <a:srgbClr val="002060"/>
                </a:solidFill>
              </a:rPr>
              <a:t>לִדְלָיָהו</a:t>
            </a:r>
            <a:r>
              <a:rPr lang="he-IL" sz="1300" dirty="0">
                <a:solidFill>
                  <a:srgbClr val="002060"/>
                </a:solidFill>
              </a:rPr>
              <a:t>ּ שְׁלֹשָׁה וְעֶשְׂרִים </a:t>
            </a:r>
            <a:r>
              <a:rPr lang="he-IL" sz="1300" dirty="0" err="1">
                <a:solidFill>
                  <a:srgbClr val="002060"/>
                </a:solidFill>
              </a:rPr>
              <a:t>לְמַעַזְיָהו</a:t>
            </a:r>
            <a:r>
              <a:rPr lang="he-IL" sz="1300" dirty="0">
                <a:solidFill>
                  <a:srgbClr val="002060"/>
                </a:solidFill>
              </a:rPr>
              <a:t>ּ אַרְבָּעָה וְעֶשְׂרִים.</a:t>
            </a:r>
          </a:p>
        </p:txBody>
      </p:sp>
    </p:spTree>
    <p:extLst>
      <p:ext uri="{BB962C8B-B14F-4D97-AF65-F5344CB8AC3E}">
        <p14:creationId xmlns:p14="http://schemas.microsoft.com/office/powerpoint/2010/main" val="3253245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7BE0B-0755-7D71-6EE3-5736F9BD2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89A92DBF-60B6-2D05-E22B-D82728273D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F910638C-7213-9FB3-9005-DD315823D1FB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E6C8FAC8-1592-DD9C-AC3B-5FD98D26DA11}"/>
              </a:ext>
            </a:extLst>
          </p:cNvPr>
          <p:cNvSpPr txBox="1"/>
          <p:nvPr/>
        </p:nvSpPr>
        <p:spPr>
          <a:xfrm>
            <a:off x="395536" y="1512402"/>
            <a:ext cx="8208912" cy="50863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/>
              <a:t>וישראל שבאותו משמר </a:t>
            </a:r>
            <a:r>
              <a:rPr lang="he-IL" sz="1700" dirty="0" err="1"/>
              <a:t>מתכנסין</a:t>
            </a:r>
            <a:r>
              <a:rPr lang="he-IL" sz="1700" dirty="0"/>
              <a:t> בעריהן וקורין במעשה בראשית: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700" dirty="0"/>
              <a:t>מנהני מילי?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700" dirty="0" err="1"/>
              <a:t>א''ר</a:t>
            </a:r>
            <a:r>
              <a:rPr lang="he-IL" sz="1700" dirty="0"/>
              <a:t> יעקב בר אחא אמר רב אסי: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700" dirty="0"/>
              <a:t>אלמלא מעמדות לא נתקיימו שמים וארץ,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700" dirty="0"/>
              <a:t>שנאמר: "</a:t>
            </a:r>
            <a:r>
              <a:rPr lang="he-IL" sz="1700" dirty="0">
                <a:solidFill>
                  <a:srgbClr val="002060"/>
                </a:solidFill>
              </a:rPr>
              <a:t>וַיֹּאמַר אֲדֹנָי יֱהוִה בַּמָּה אֵדַע כִּי </a:t>
            </a:r>
            <a:r>
              <a:rPr lang="he-IL" sz="1700" dirty="0" err="1">
                <a:solidFill>
                  <a:srgbClr val="002060"/>
                </a:solidFill>
              </a:rPr>
              <a:t>אִירָשֶׁנָּה</a:t>
            </a:r>
            <a:r>
              <a:rPr lang="he-IL" sz="1700" dirty="0"/>
              <a:t>" -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700" dirty="0"/>
              <a:t>אמר אברהם: </a:t>
            </a:r>
            <a:r>
              <a:rPr lang="he-IL" sz="1700" dirty="0" err="1"/>
              <a:t>רבש</a:t>
            </a:r>
            <a:r>
              <a:rPr lang="he-IL" sz="1700" dirty="0"/>
              <a:t>''ע, שמא ישראל </a:t>
            </a:r>
            <a:r>
              <a:rPr lang="he-IL" sz="1700" dirty="0" err="1"/>
              <a:t>חוטאין</a:t>
            </a:r>
            <a:r>
              <a:rPr lang="he-IL" sz="1700" dirty="0"/>
              <a:t> לפניך אתה עושה להם כדור המבול וכדור הפלגה?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700" dirty="0" err="1"/>
              <a:t>א''ל</a:t>
            </a:r>
            <a:r>
              <a:rPr lang="he-IL" sz="1700" dirty="0"/>
              <a:t>: לאו.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700" dirty="0"/>
              <a:t>אמר לפניו: </a:t>
            </a:r>
            <a:r>
              <a:rPr lang="he-IL" sz="1700" dirty="0" err="1"/>
              <a:t>רבש</a:t>
            </a:r>
            <a:r>
              <a:rPr lang="he-IL" sz="1700" dirty="0"/>
              <a:t>''ע, הודיעני במה </a:t>
            </a:r>
            <a:r>
              <a:rPr lang="he-IL" sz="1700" dirty="0" err="1"/>
              <a:t>אירשנה</a:t>
            </a:r>
            <a:r>
              <a:rPr lang="he-IL" sz="1700" dirty="0"/>
              <a:t>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700" dirty="0" err="1"/>
              <a:t>א''ל</a:t>
            </a:r>
            <a:r>
              <a:rPr lang="he-IL" sz="1700" dirty="0"/>
              <a:t>: "</a:t>
            </a:r>
            <a:r>
              <a:rPr lang="he-IL" sz="1700" dirty="0">
                <a:solidFill>
                  <a:srgbClr val="002060"/>
                </a:solidFill>
              </a:rPr>
              <a:t>קְחָה לִי עֶגְלָה מְשֻׁלֶּשֶׁת וְעֵז מְשֻׁלֶּשֶׁת</a:t>
            </a:r>
            <a:r>
              <a:rPr lang="he-IL" sz="1700" dirty="0"/>
              <a:t>" וגו'.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700" dirty="0"/>
              <a:t>אמר לפניו: </a:t>
            </a:r>
            <a:r>
              <a:rPr lang="he-IL" sz="1700" dirty="0" err="1"/>
              <a:t>רבש</a:t>
            </a:r>
            <a:r>
              <a:rPr lang="he-IL" sz="1700" dirty="0"/>
              <a:t>''ע, </a:t>
            </a:r>
            <a:r>
              <a:rPr lang="he-IL" sz="1700" dirty="0" err="1"/>
              <a:t>תינח</a:t>
            </a:r>
            <a:r>
              <a:rPr lang="he-IL" sz="1700" dirty="0"/>
              <a:t> בזמן שבית המקדש קיים, בזמן שאין בית המקדש קיים מה תהא עליהם?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700" dirty="0"/>
              <a:t>אמר לו: כבר תקנתי להם סדר </a:t>
            </a:r>
            <a:r>
              <a:rPr lang="he-IL" sz="1700" dirty="0" err="1"/>
              <a:t>קרבנות</a:t>
            </a:r>
            <a:r>
              <a:rPr lang="he-IL" sz="1700" dirty="0"/>
              <a:t>, בזמן </a:t>
            </a:r>
            <a:r>
              <a:rPr lang="he-IL" sz="1700" dirty="0" err="1"/>
              <a:t>שקוראין</a:t>
            </a:r>
            <a:r>
              <a:rPr lang="he-IL" sz="1700" dirty="0"/>
              <a:t> בהן לפני מעלה אני עליהם כאילו הקריבום לפני ואני מוחל להם על כל עונותיהם.</a:t>
            </a: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2B69094B-32D3-0CC5-B7DB-70D5148E2CAA}"/>
              </a:ext>
            </a:extLst>
          </p:cNvPr>
          <p:cNvSpPr/>
          <p:nvPr/>
        </p:nvSpPr>
        <p:spPr>
          <a:xfrm>
            <a:off x="3563888" y="188640"/>
            <a:ext cx="5040560" cy="1189609"/>
          </a:xfrm>
          <a:prstGeom prst="wedgeRoundRectCallout">
            <a:avLst>
              <a:gd name="adj1" fmla="val 55021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כו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הגיע זמן המשמר לעלות –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כהנים ולוים עולים לירושלים,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וישראל שבאותו משמר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מתכנסין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לעריהן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וקוראין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במעשה בראשית. </a:t>
            </a:r>
          </a:p>
        </p:txBody>
      </p:sp>
    </p:spTree>
    <p:extLst>
      <p:ext uri="{BB962C8B-B14F-4D97-AF65-F5344CB8AC3E}">
        <p14:creationId xmlns:p14="http://schemas.microsoft.com/office/powerpoint/2010/main" val="850303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F44F5-ED29-F92E-82D7-7B3921964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7C9E0512-973E-2470-611D-1F8CBE9F15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9171581B-D180-542B-5D95-AB722B40D560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A3D9AE22-A9F5-E0D5-1850-E0334FEADFAF}"/>
              </a:ext>
            </a:extLst>
          </p:cNvPr>
          <p:cNvSpPr txBox="1"/>
          <p:nvPr/>
        </p:nvSpPr>
        <p:spPr>
          <a:xfrm>
            <a:off x="323528" y="548680"/>
            <a:ext cx="8208912" cy="51787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 err="1"/>
              <a:t>ת''ר</a:t>
            </a:r>
            <a:r>
              <a:rPr lang="he-IL" sz="1700" dirty="0"/>
              <a:t>: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אנשי משמר היו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מתפללין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 קרבן אחיהם שיתקבל ברצון.      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  (</a:t>
            </a:r>
            <a:r>
              <a:rPr lang="he-IL" sz="800">
                <a:solidFill>
                  <a:srgbClr val="F79646">
                    <a:lumMod val="50000"/>
                  </a:srgbClr>
                </a:solidFill>
              </a:rPr>
              <a:t>גר"א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: צ"ל אנשי מעמד היו... ואנשי משמר </a:t>
            </a:r>
            <a:r>
              <a:rPr lang="he-IL" sz="800" dirty="0" err="1">
                <a:solidFill>
                  <a:srgbClr val="F79646">
                    <a:lumMod val="50000"/>
                  </a:srgbClr>
                </a:solidFill>
              </a:rPr>
              <a:t>מתכנסין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...)</a:t>
            </a:r>
            <a:endParaRPr lang="he-IL" sz="17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ואנשי מעמד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מתכנסין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לבית הכנסת,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ויושבין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ד' תעניות בשני בשבת בשלישי ברביעי ובחמישי: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בשני - על יורדי הים.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בשלישי - על הולכי מדברות.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ברביעי - על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אסכרא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שלא תיפול על התינוקות.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בחמישי - על עוברות ומיניקות, עוברות שלא יפילו, מיניקות שיניקו את בניהם.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ובערב שבת - לא היו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מתענין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מפני כבוד השבת,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ק''ו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בשבת עצמה. </a:t>
            </a:r>
          </a:p>
          <a:p>
            <a:pPr>
              <a:lnSpc>
                <a:spcPct val="120000"/>
              </a:lnSpc>
            </a:pPr>
            <a:endParaRPr lang="he-IL" sz="1700" dirty="0"/>
          </a:p>
          <a:p>
            <a:pPr>
              <a:lnSpc>
                <a:spcPct val="120000"/>
              </a:lnSpc>
            </a:pPr>
            <a:r>
              <a:rPr lang="he-IL" sz="1700" dirty="0"/>
              <a:t>באחד בשבת </a:t>
            </a:r>
            <a:r>
              <a:rPr lang="he-IL" sz="1700" dirty="0" err="1"/>
              <a:t>מ''ט</a:t>
            </a:r>
            <a:r>
              <a:rPr lang="he-IL" sz="1700" dirty="0"/>
              <a:t> לא?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אמר ר' יוחנן: מפני הנוצרים.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ר' שמואל בר נחמני אמר: מפני שהוא שלישי ליצירה.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ריש לקיש אמר: מפני נשמה יתירה,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                      </a:t>
            </a:r>
            <a:r>
              <a:rPr lang="he-IL" sz="1700" dirty="0" err="1"/>
              <a:t>דאמר</a:t>
            </a:r>
            <a:r>
              <a:rPr lang="he-IL" sz="1700" dirty="0"/>
              <a:t> ריש לקיש: נשמה יתירה ניתנה בו באדם </a:t>
            </a:r>
            <a:r>
              <a:rPr lang="he-IL" sz="1700" dirty="0" err="1"/>
              <a:t>בע</a:t>
            </a:r>
            <a:r>
              <a:rPr lang="he-IL" sz="1700" dirty="0"/>
              <a:t>''ש, במוצאי שבת </a:t>
            </a:r>
            <a:r>
              <a:rPr lang="he-IL" sz="1700" dirty="0" err="1"/>
              <a:t>נוטלין</a:t>
            </a:r>
            <a:r>
              <a:rPr lang="he-IL" sz="1700" dirty="0"/>
              <a:t> אותה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                                              ממנו, שנאמר: "</a:t>
            </a:r>
            <a:r>
              <a:rPr lang="he-IL" sz="1700" dirty="0">
                <a:solidFill>
                  <a:srgbClr val="002060"/>
                </a:solidFill>
              </a:rPr>
              <a:t>שָׁבַת </a:t>
            </a:r>
            <a:r>
              <a:rPr lang="he-IL" sz="1700" dirty="0" err="1">
                <a:solidFill>
                  <a:srgbClr val="002060"/>
                </a:solidFill>
              </a:rPr>
              <a:t>וַיִּנָּפַש</a:t>
            </a:r>
            <a:r>
              <a:rPr lang="he-IL" sz="1700" dirty="0">
                <a:solidFill>
                  <a:srgbClr val="002060"/>
                </a:solidFill>
              </a:rPr>
              <a:t>ׁ</a:t>
            </a:r>
            <a:r>
              <a:rPr lang="he-IL" sz="1700" dirty="0"/>
              <a:t>" - כיון ששבת וי אבדה נפש.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E79BC138-5196-2AF5-D600-14B38D05E56B}"/>
              </a:ext>
            </a:extLst>
          </p:cNvPr>
          <p:cNvSpPr txBox="1"/>
          <p:nvPr/>
        </p:nvSpPr>
        <p:spPr>
          <a:xfrm>
            <a:off x="8425904" y="4182961"/>
            <a:ext cx="432048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①</a:t>
            </a:r>
          </a:p>
          <a:p>
            <a:endParaRPr lang="he-IL" sz="800" dirty="0"/>
          </a:p>
          <a:p>
            <a:r>
              <a:rPr lang="he-IL" sz="1100" dirty="0"/>
              <a:t>②</a:t>
            </a:r>
          </a:p>
          <a:p>
            <a:endParaRPr lang="he-IL" sz="1000" dirty="0"/>
          </a:p>
          <a:p>
            <a:r>
              <a:rPr lang="he-IL" sz="1100" dirty="0"/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3557006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C9AE8-6909-DF9F-7EA5-FD0982CEA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189B6156-3E76-71B7-9962-FA6E6AE105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191D868C-42E5-2A27-95F3-F4E3549720FE}"/>
              </a:ext>
            </a:extLst>
          </p:cNvPr>
          <p:cNvSpPr txBox="1"/>
          <p:nvPr/>
        </p:nvSpPr>
        <p:spPr>
          <a:xfrm>
            <a:off x="-262398" y="35330"/>
            <a:ext cx="17380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16B84585-9B4B-2E01-FB0C-5281492117D0}"/>
              </a:ext>
            </a:extLst>
          </p:cNvPr>
          <p:cNvSpPr txBox="1"/>
          <p:nvPr/>
        </p:nvSpPr>
        <p:spPr>
          <a:xfrm>
            <a:off x="539552" y="80136"/>
            <a:ext cx="8208912" cy="26271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ביום הראשון בראשית ויהי רקיע: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תנא: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בראשית - בשנים, יהי רקיע - באחד.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בשלמא</a:t>
            </a:r>
            <a:r>
              <a:rPr lang="he-IL" sz="1500" dirty="0"/>
              <a:t> יהי רקיע באחד - </a:t>
            </a:r>
            <a:r>
              <a:rPr lang="he-IL" sz="1500" dirty="0" err="1"/>
              <a:t>תלתא</a:t>
            </a:r>
            <a:r>
              <a:rPr lang="he-IL" sz="1500" dirty="0"/>
              <a:t> פסוקי הוו,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אלא בראשית בשנים - (</a:t>
            </a:r>
            <a:r>
              <a:rPr lang="he-IL" sz="1500" dirty="0" err="1"/>
              <a:t>מ''ט</a:t>
            </a:r>
            <a:r>
              <a:rPr lang="he-IL" sz="1500" dirty="0"/>
              <a:t>) ה' פסוקי </a:t>
            </a:r>
            <a:r>
              <a:rPr lang="he-IL" sz="1500" dirty="0" err="1"/>
              <a:t>הויין</a:t>
            </a:r>
            <a:r>
              <a:rPr lang="he-IL" sz="1500" dirty="0"/>
              <a:t> (ותנן)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הקורא בתורה אל יפחות מג' פסוקים</a:t>
            </a:r>
            <a:r>
              <a:rPr lang="he-IL" sz="1500" dirty="0"/>
              <a:t>!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רב אמר: דולג.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ושמואל אמר: פוסק.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endParaRPr lang="he-IL" sz="800" dirty="0"/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800F5AC3-89D9-8EC5-9454-B3F643EAB91F}"/>
              </a:ext>
            </a:extLst>
          </p:cNvPr>
          <p:cNvSpPr/>
          <p:nvPr/>
        </p:nvSpPr>
        <p:spPr>
          <a:xfrm>
            <a:off x="179512" y="414526"/>
            <a:ext cx="3222605" cy="782226"/>
          </a:xfrm>
          <a:prstGeom prst="wedgeRoundRectCallout">
            <a:avLst>
              <a:gd name="adj1" fmla="val 55021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משנה </a:t>
            </a:r>
            <a:r>
              <a:rPr lang="he-IL" sz="1300" dirty="0" err="1">
                <a:solidFill>
                  <a:prstClr val="black"/>
                </a:solidFill>
              </a:rPr>
              <a:t>כו</a:t>
            </a:r>
            <a:r>
              <a:rPr lang="he-IL" sz="13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ביום הראשון - בראשית, ויהי רקיע...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פרשה גדולה קורין אותה בשנים והקטנה ביחיד. 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C7E9D906-C30A-F982-A920-D0A796033ED0}"/>
              </a:ext>
            </a:extLst>
          </p:cNvPr>
          <p:cNvSpPr txBox="1"/>
          <p:nvPr/>
        </p:nvSpPr>
        <p:spPr>
          <a:xfrm>
            <a:off x="827584" y="3161939"/>
            <a:ext cx="1152128" cy="2215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rgbClr val="FF0000"/>
                </a:solidFill>
              </a:rPr>
              <a:t>5 פסוקים</a:t>
            </a:r>
          </a:p>
          <a:p>
            <a:endParaRPr lang="he-IL" sz="1600" b="1" dirty="0">
              <a:solidFill>
                <a:srgbClr val="FF0000"/>
              </a:solidFill>
            </a:endParaRPr>
          </a:p>
          <a:p>
            <a:endParaRPr lang="he-IL" sz="1600" b="1" dirty="0">
              <a:solidFill>
                <a:srgbClr val="FF0000"/>
              </a:solidFill>
            </a:endParaRPr>
          </a:p>
          <a:p>
            <a:endParaRPr lang="he-IL" sz="2800" b="1" dirty="0">
              <a:solidFill>
                <a:srgbClr val="FF0000"/>
              </a:solidFill>
            </a:endParaRPr>
          </a:p>
          <a:p>
            <a:endParaRPr lang="he-IL" sz="1400" b="1" dirty="0">
              <a:solidFill>
                <a:srgbClr val="FF0000"/>
              </a:solidFill>
            </a:endParaRPr>
          </a:p>
          <a:p>
            <a:r>
              <a:rPr lang="he-IL" sz="1600" b="1" dirty="0">
                <a:solidFill>
                  <a:srgbClr val="FF0000"/>
                </a:solidFill>
              </a:rPr>
              <a:t>3 פסוקים</a:t>
            </a:r>
          </a:p>
          <a:p>
            <a:endParaRPr lang="he-IL" sz="1600" b="1" dirty="0">
              <a:solidFill>
                <a:srgbClr val="FF0000"/>
              </a:solidFill>
            </a:endParaRPr>
          </a:p>
          <a:p>
            <a:endParaRPr lang="he-IL" sz="1600" b="1" dirty="0">
              <a:solidFill>
                <a:srgbClr val="FF0000"/>
              </a:solidFill>
            </a:endParaRPr>
          </a:p>
        </p:txBody>
      </p:sp>
      <p:sp>
        <p:nvSpPr>
          <p:cNvPr id="10" name="הסבר מלבני מעוגל 6">
            <a:extLst>
              <a:ext uri="{FF2B5EF4-FFF2-40B4-BE49-F238E27FC236}">
                <a16:creationId xmlns:a16="http://schemas.microsoft.com/office/drawing/2014/main" id="{F8BB44AC-2CB4-28EA-A1CE-6AEDBE93B2AD}"/>
              </a:ext>
            </a:extLst>
          </p:cNvPr>
          <p:cNvSpPr/>
          <p:nvPr/>
        </p:nvSpPr>
        <p:spPr>
          <a:xfrm>
            <a:off x="2195736" y="2934806"/>
            <a:ext cx="6336704" cy="2438410"/>
          </a:xfrm>
          <a:prstGeom prst="wedgeRoundRectCallout">
            <a:avLst>
              <a:gd name="adj1" fmla="val 55021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  <a:highlight>
                  <a:srgbClr val="FFFF00"/>
                </a:highlight>
              </a:rPr>
              <a:t>בְּרֵאשִׁית</a:t>
            </a:r>
            <a:r>
              <a:rPr lang="he-IL" sz="1300" dirty="0">
                <a:solidFill>
                  <a:prstClr val="black"/>
                </a:solidFill>
              </a:rPr>
              <a:t> בָּרָא </a:t>
            </a:r>
            <a:r>
              <a:rPr lang="he-IL" sz="1300" dirty="0" err="1">
                <a:solidFill>
                  <a:prstClr val="black"/>
                </a:solidFill>
              </a:rPr>
              <a:t>אֱלֹהִים</a:t>
            </a:r>
            <a:r>
              <a:rPr lang="he-IL" sz="1300" dirty="0">
                <a:solidFill>
                  <a:prstClr val="black"/>
                </a:solidFill>
              </a:rPr>
              <a:t> אֵת הַשָּׁמַיִם וְאֵת הָאָרֶץ. 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וְהָאָרֶץ </a:t>
            </a:r>
            <a:r>
              <a:rPr lang="he-IL" sz="1300" dirty="0" err="1">
                <a:solidFill>
                  <a:prstClr val="black"/>
                </a:solidFill>
              </a:rPr>
              <a:t>הָיְתָה</a:t>
            </a:r>
            <a:r>
              <a:rPr lang="he-IL" sz="1300" dirty="0">
                <a:solidFill>
                  <a:prstClr val="black"/>
                </a:solidFill>
              </a:rPr>
              <a:t> תֹהוּ וָבֹהוּ וְחֹשֶׁךְ עַל פְּנֵי תְהוֹם וְרוּחַ </a:t>
            </a:r>
            <a:r>
              <a:rPr lang="he-IL" sz="1300" dirty="0" err="1">
                <a:solidFill>
                  <a:prstClr val="black"/>
                </a:solidFill>
              </a:rPr>
              <a:t>אֱלֹהִים</a:t>
            </a:r>
            <a:r>
              <a:rPr lang="he-IL" sz="1300" dirty="0">
                <a:solidFill>
                  <a:prstClr val="black"/>
                </a:solidFill>
              </a:rPr>
              <a:t> מְרַחֶפֶת עַל פְּנֵי הַמָּיִם. 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וַיֹּאמֶר </a:t>
            </a:r>
            <a:r>
              <a:rPr lang="he-IL" sz="1300" dirty="0" err="1">
                <a:solidFill>
                  <a:prstClr val="black"/>
                </a:solidFill>
              </a:rPr>
              <a:t>אֱלֹהִים</a:t>
            </a:r>
            <a:r>
              <a:rPr lang="he-IL" sz="1300" dirty="0">
                <a:solidFill>
                  <a:prstClr val="black"/>
                </a:solidFill>
              </a:rPr>
              <a:t> יְהִי אוֹר וַיְהִי אוֹר. 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וַיַּרְא </a:t>
            </a:r>
            <a:r>
              <a:rPr lang="he-IL" sz="1300" dirty="0" err="1">
                <a:solidFill>
                  <a:prstClr val="black"/>
                </a:solidFill>
              </a:rPr>
              <a:t>אֱלֹהִים</a:t>
            </a:r>
            <a:r>
              <a:rPr lang="he-IL" sz="1300" dirty="0">
                <a:solidFill>
                  <a:prstClr val="black"/>
                </a:solidFill>
              </a:rPr>
              <a:t> אֶת הָאוֹר כִּי טוֹב וַיַּבְדֵּל </a:t>
            </a:r>
            <a:r>
              <a:rPr lang="he-IL" sz="1300" dirty="0" err="1">
                <a:solidFill>
                  <a:prstClr val="black"/>
                </a:solidFill>
              </a:rPr>
              <a:t>אֱלֹהִים</a:t>
            </a:r>
            <a:r>
              <a:rPr lang="he-IL" sz="1300" dirty="0">
                <a:solidFill>
                  <a:prstClr val="black"/>
                </a:solidFill>
              </a:rPr>
              <a:t> בֵּין הָאוֹר וּבֵין הַחֹשֶׁךְ. 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וַיִּקְרָא </a:t>
            </a:r>
            <a:r>
              <a:rPr lang="he-IL" sz="1300" dirty="0" err="1">
                <a:solidFill>
                  <a:prstClr val="black"/>
                </a:solidFill>
              </a:rPr>
              <a:t>אֱלֹהִים</a:t>
            </a:r>
            <a:r>
              <a:rPr lang="he-IL" sz="1300" dirty="0">
                <a:solidFill>
                  <a:prstClr val="black"/>
                </a:solidFill>
              </a:rPr>
              <a:t> לָאוֹר יוֹם וְלַחֹשֶׁךְ קָרָא לָיְלָה וַיְהִי עֶרֶב וַיְהִי בֹקֶר יוֹם אֶחָד.</a:t>
            </a:r>
          </a:p>
          <a:p>
            <a:pPr lvl="0">
              <a:lnSpc>
                <a:spcPct val="120000"/>
              </a:lnSpc>
            </a:pPr>
            <a:endParaRPr lang="he-IL" sz="1300" dirty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וַיֹּאמֶר </a:t>
            </a:r>
            <a:r>
              <a:rPr lang="he-IL" sz="1300" dirty="0" err="1">
                <a:solidFill>
                  <a:prstClr val="black"/>
                </a:solidFill>
              </a:rPr>
              <a:t>אֱלֹהִים</a:t>
            </a:r>
            <a:r>
              <a:rPr lang="he-IL" sz="1300" dirty="0">
                <a:solidFill>
                  <a:prstClr val="black"/>
                </a:solidFill>
              </a:rPr>
              <a:t> </a:t>
            </a:r>
            <a:r>
              <a:rPr lang="he-IL" sz="1300" dirty="0">
                <a:solidFill>
                  <a:prstClr val="black"/>
                </a:solidFill>
                <a:highlight>
                  <a:srgbClr val="FFFF00"/>
                </a:highlight>
              </a:rPr>
              <a:t>יְהִי רָקִיע</a:t>
            </a:r>
            <a:r>
              <a:rPr lang="he-IL" sz="1300" dirty="0">
                <a:solidFill>
                  <a:prstClr val="black"/>
                </a:solidFill>
              </a:rPr>
              <a:t>ַ בְּתוֹךְ הַמָּיִם וִיהִי מַבְדִּיל בֵּין מַיִם לָמָיִם. 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וַיַּעַשׂ </a:t>
            </a:r>
            <a:r>
              <a:rPr lang="he-IL" sz="1300" dirty="0" err="1">
                <a:solidFill>
                  <a:prstClr val="black"/>
                </a:solidFill>
              </a:rPr>
              <a:t>אֱלֹהִים</a:t>
            </a:r>
            <a:r>
              <a:rPr lang="he-IL" sz="1300" dirty="0">
                <a:solidFill>
                  <a:prstClr val="black"/>
                </a:solidFill>
              </a:rPr>
              <a:t> אֶת הָרָקִיעַ וַיַּבְדֵּל בֵּין הַמַּיִם אֲשֶׁר מִתַּחַת לָרָקִיעַ וּבֵין הַמַּיִם אֲשֶׁר מֵעַל לָרָקִיעַ וַיְהִי כֵן. 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וַיִּקְרָא </a:t>
            </a:r>
            <a:r>
              <a:rPr lang="he-IL" sz="1300" dirty="0" err="1">
                <a:solidFill>
                  <a:prstClr val="black"/>
                </a:solidFill>
              </a:rPr>
              <a:t>אֱלֹהִים</a:t>
            </a:r>
            <a:r>
              <a:rPr lang="he-IL" sz="1300" dirty="0">
                <a:solidFill>
                  <a:prstClr val="black"/>
                </a:solidFill>
              </a:rPr>
              <a:t> לָרָקִיעַ שָׁמָיִם וַיְהִי עֶרֶב וַיְהִי בֹקֶר יוֹם שֵׁנִי.</a:t>
            </a:r>
          </a:p>
        </p:txBody>
      </p:sp>
    </p:spTree>
    <p:extLst>
      <p:ext uri="{BB962C8B-B14F-4D97-AF65-F5344CB8AC3E}">
        <p14:creationId xmlns:p14="http://schemas.microsoft.com/office/powerpoint/2010/main" val="721505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F1C0B-618F-CBEE-E496-9F636B905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0F5E7FD6-5DD0-9156-D3EF-C379E2B465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1B6C1BB7-7AA1-B355-F787-0EAB5ABC9EA7}"/>
              </a:ext>
            </a:extLst>
          </p:cNvPr>
          <p:cNvSpPr txBox="1"/>
          <p:nvPr/>
        </p:nvSpPr>
        <p:spPr>
          <a:xfrm>
            <a:off x="-262398" y="35330"/>
            <a:ext cx="32226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512D52EC-A720-E4E3-EBF2-70494D076937}"/>
              </a:ext>
            </a:extLst>
          </p:cNvPr>
          <p:cNvSpPr txBox="1"/>
          <p:nvPr/>
        </p:nvSpPr>
        <p:spPr>
          <a:xfrm>
            <a:off x="539552" y="80136"/>
            <a:ext cx="8208912" cy="68810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ביום הראשון בראשית ויהי רקיע: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תנא: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בראשית - בשנים, יהי רקיע - באחד.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בשלמא</a:t>
            </a:r>
            <a:r>
              <a:rPr lang="he-IL" sz="1500" dirty="0"/>
              <a:t> יהי רקיע באחד - </a:t>
            </a:r>
            <a:r>
              <a:rPr lang="he-IL" sz="1500" dirty="0" err="1"/>
              <a:t>תלתא</a:t>
            </a:r>
            <a:r>
              <a:rPr lang="he-IL" sz="1500" dirty="0"/>
              <a:t> פסוקי הוו,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אלא בראשית בשנים - (</a:t>
            </a:r>
            <a:r>
              <a:rPr lang="he-IL" sz="1500" dirty="0" err="1"/>
              <a:t>מ''ט</a:t>
            </a:r>
            <a:r>
              <a:rPr lang="he-IL" sz="1500" dirty="0"/>
              <a:t>) ה' פסוקי </a:t>
            </a:r>
            <a:r>
              <a:rPr lang="he-IL" sz="1500" dirty="0" err="1"/>
              <a:t>הויין</a:t>
            </a:r>
            <a:r>
              <a:rPr lang="he-IL" sz="1500" dirty="0"/>
              <a:t> (ותנן)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הקורא בתורה אל יפחות מג' פסוקים</a:t>
            </a:r>
            <a:r>
              <a:rPr lang="he-IL" sz="1500" dirty="0"/>
              <a:t>!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רב אמר: דולג.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ושמואל אמר: פוסק.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ורב </a:t>
            </a:r>
            <a:r>
              <a:rPr lang="he-IL" sz="1500" dirty="0" err="1"/>
              <a:t>דאמר</a:t>
            </a:r>
            <a:r>
              <a:rPr lang="he-IL" sz="1500" dirty="0"/>
              <a:t> דולג, </a:t>
            </a:r>
            <a:r>
              <a:rPr lang="he-IL" sz="1500" dirty="0" err="1"/>
              <a:t>מ''ט</a:t>
            </a:r>
            <a:r>
              <a:rPr lang="he-IL" sz="1500" dirty="0"/>
              <a:t> לא אמר פוסק?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קסבר</a:t>
            </a:r>
            <a:r>
              <a:rPr lang="he-IL" sz="1500" dirty="0"/>
              <a:t> כל </a:t>
            </a:r>
            <a:r>
              <a:rPr lang="he-IL" sz="1500" dirty="0" err="1"/>
              <a:t>פסוקא</a:t>
            </a:r>
            <a:r>
              <a:rPr lang="he-IL" sz="1500" dirty="0"/>
              <a:t> דלא פסקיה משה אנן לא </a:t>
            </a:r>
            <a:r>
              <a:rPr lang="he-IL" sz="1500" dirty="0" err="1"/>
              <a:t>פסקינן</a:t>
            </a:r>
            <a:r>
              <a:rPr lang="he-IL" sz="1500" dirty="0"/>
              <a:t> ליה.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500" dirty="0"/>
              <a:t>ושמואל אמר פוסק - ומי </a:t>
            </a:r>
            <a:r>
              <a:rPr lang="he-IL" sz="1500" dirty="0" err="1"/>
              <a:t>פסקינן</a:t>
            </a:r>
            <a:r>
              <a:rPr lang="he-IL" sz="1500" dirty="0"/>
              <a:t>? והאמר רבי </a:t>
            </a:r>
            <a:r>
              <a:rPr lang="he-IL" sz="1500" dirty="0" err="1"/>
              <a:t>חנינא</a:t>
            </a:r>
            <a:r>
              <a:rPr lang="he-IL" sz="1500" dirty="0"/>
              <a:t> קרא: צער גדול היה לי אצל ר' </a:t>
            </a:r>
            <a:r>
              <a:rPr lang="he-IL" sz="1500" dirty="0" err="1"/>
              <a:t>חנינא</a:t>
            </a:r>
            <a:r>
              <a:rPr lang="he-IL" sz="1500" dirty="0"/>
              <a:t> הגדול ולא התיר לי לפסוק אלא לתינוקות של בית רבן הואיל ולהתלמד </a:t>
            </a:r>
            <a:r>
              <a:rPr lang="he-IL" sz="1500" dirty="0" err="1"/>
              <a:t>עשוין</a:t>
            </a:r>
            <a:r>
              <a:rPr lang="he-IL" sz="15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ושמואל: התם טעמא מאי משום דלא אפשר, הכא נמי לא אפשר.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ושמואל אמר פוסק, </a:t>
            </a:r>
            <a:r>
              <a:rPr lang="he-IL" sz="1500" dirty="0" err="1"/>
              <a:t>מ''ט</a:t>
            </a:r>
            <a:r>
              <a:rPr lang="he-IL" sz="1500" dirty="0"/>
              <a:t> לא אמר דולג?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גזירה משום </a:t>
            </a:r>
            <a:r>
              <a:rPr lang="he-IL" sz="1500" dirty="0" err="1"/>
              <a:t>הנכנסין</a:t>
            </a:r>
            <a:r>
              <a:rPr lang="he-IL" sz="1500" dirty="0"/>
              <a:t> וגזירה משום </a:t>
            </a:r>
            <a:r>
              <a:rPr lang="he-IL" sz="1500" dirty="0" err="1"/>
              <a:t>היוצאין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מיתיבי: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פרשה של ששה פסוקים - קורין אותה בשנים,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ושל חמשה - [ביחיד,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                 ואם] הראשון קורא ג' - השני קורא שנים מפרשה זו ואחד מפרשה אחרת,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                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וי''א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: ג', לפי שאין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מתחילין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בפרשה פחות משלשה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פסוקין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</a:t>
            </a:r>
            <a:r>
              <a:rPr lang="he-IL" sz="1500" dirty="0"/>
              <a:t>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- </a:t>
            </a:r>
            <a:r>
              <a:rPr lang="he-IL" sz="1500" dirty="0" err="1"/>
              <a:t>למ</a:t>
            </a:r>
            <a:r>
              <a:rPr lang="he-IL" sz="1500" dirty="0"/>
              <a:t>''ד דולג </a:t>
            </a:r>
            <a:r>
              <a:rPr lang="he-IL" sz="1500" dirty="0" err="1"/>
              <a:t>לידלוג</a:t>
            </a:r>
            <a:r>
              <a:rPr lang="he-IL" sz="1500" dirty="0"/>
              <a:t>, ולמאן </a:t>
            </a:r>
            <a:r>
              <a:rPr lang="he-IL" sz="1500" dirty="0" err="1"/>
              <a:t>דאמר</a:t>
            </a:r>
            <a:r>
              <a:rPr lang="he-IL" sz="1500" dirty="0"/>
              <a:t> פוסק </a:t>
            </a:r>
            <a:r>
              <a:rPr lang="he-IL" sz="1500" dirty="0" err="1"/>
              <a:t>ליפסוק</a:t>
            </a:r>
            <a:r>
              <a:rPr lang="he-IL" sz="1500" dirty="0"/>
              <a:t>!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שאני התם דאית ליה </a:t>
            </a:r>
            <a:r>
              <a:rPr lang="he-IL" sz="1500" dirty="0" err="1"/>
              <a:t>רווחא</a:t>
            </a:r>
            <a:r>
              <a:rPr lang="he-IL" sz="1500" dirty="0"/>
              <a:t>.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EE3A4B32-CB65-1227-F7EF-496C4D871A48}"/>
              </a:ext>
            </a:extLst>
          </p:cNvPr>
          <p:cNvSpPr txBox="1"/>
          <p:nvPr/>
        </p:nvSpPr>
        <p:spPr>
          <a:xfrm>
            <a:off x="8694271" y="6570314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03AEA2D5-4F11-4463-31FB-6FDDA708120F}"/>
              </a:ext>
            </a:extLst>
          </p:cNvPr>
          <p:cNvSpPr/>
          <p:nvPr/>
        </p:nvSpPr>
        <p:spPr>
          <a:xfrm>
            <a:off x="179512" y="414526"/>
            <a:ext cx="3222605" cy="782226"/>
          </a:xfrm>
          <a:prstGeom prst="wedgeRoundRectCallout">
            <a:avLst>
              <a:gd name="adj1" fmla="val 55021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משנה </a:t>
            </a:r>
            <a:r>
              <a:rPr lang="he-IL" sz="1300" dirty="0" err="1">
                <a:solidFill>
                  <a:prstClr val="black"/>
                </a:solidFill>
              </a:rPr>
              <a:t>כו</a:t>
            </a:r>
            <a:r>
              <a:rPr lang="he-IL" sz="13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ביום הראשון - בראשית, ויהי רקיע...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פרשה גדולה קורין אותה בשנים והקטנה ביחיד. 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A7838750-4E77-559A-AB29-7A5B0E7B769A}"/>
              </a:ext>
            </a:extLst>
          </p:cNvPr>
          <p:cNvSpPr txBox="1"/>
          <p:nvPr/>
        </p:nvSpPr>
        <p:spPr>
          <a:xfrm>
            <a:off x="8658759" y="2303506"/>
            <a:ext cx="379705" cy="27469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-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-</a:t>
            </a:r>
          </a:p>
          <a:p>
            <a:endParaRPr lang="he-IL" dirty="0"/>
          </a:p>
          <a:p>
            <a:endParaRPr lang="he-IL" sz="800" dirty="0"/>
          </a:p>
          <a:p>
            <a:r>
              <a:rPr lang="he-IL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55902957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47408</TotalTime>
  <Words>1530</Words>
  <Application>Microsoft Office PowerPoint</Application>
  <PresentationFormat>‫הצגה על המסך (4:3)</PresentationFormat>
  <Paragraphs>266</Paragraphs>
  <Slides>10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3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2877</cp:revision>
  <dcterms:created xsi:type="dcterms:W3CDTF">2015-01-28T10:22:53Z</dcterms:created>
  <dcterms:modified xsi:type="dcterms:W3CDTF">2025-11-02T14:17:41Z</dcterms:modified>
</cp:coreProperties>
</file>