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655" r:id="rId2"/>
    <p:sldId id="634" r:id="rId3"/>
    <p:sldId id="645" r:id="rId4"/>
    <p:sldId id="646" r:id="rId5"/>
    <p:sldId id="647" r:id="rId6"/>
    <p:sldId id="648" r:id="rId7"/>
    <p:sldId id="649" r:id="rId8"/>
    <p:sldId id="650" r:id="rId9"/>
    <p:sldId id="652" r:id="rId10"/>
    <p:sldId id="653" r:id="rId11"/>
    <p:sldId id="654" r:id="rId12"/>
    <p:sldId id="42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88279-D49F-F909-F485-40B81AFBB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2FCC3E6-BCF8-771C-8F49-4F46D012B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A2D2762-9CE2-CE5E-5B1B-70AC484AC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843585B-D178-B5AE-6C55-1D4FDAE157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4470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83107-C6BF-9D87-8C78-AD9D1CFF5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AC4797C-09ED-8A3B-44A3-98E4FF899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357E578-A1DA-AEDA-BC5F-AB1694CCD8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F70CBB1-0310-02E6-5EA9-F26231C5E4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442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1CF57-E321-7E39-1960-7106D4E3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F33322F-4F1B-242A-6E11-4EEC80A81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1EA21EF-D574-9D41-6595-4BE784C13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676E9D4-4620-8CB4-9D0E-E5C5C9EE2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176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B1593-02D0-1698-501D-53A4F8587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CBDF60B-29D6-C065-0F6D-DF48F4E080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3605371-FCCD-2327-2C84-7B40D5E42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D41E7D1-688C-F6BE-27D0-F979A3B040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7128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8C9C9-C800-9376-600E-52AC7E7D5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A81C431-35F5-06A2-DEBA-E7229739F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C00BAAF-ED50-5E47-5A6B-A3D26D347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A8B28B1-796D-1E7F-4829-0038FB761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031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74071-8CBC-2003-7F38-C8369FCFF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AE5B073-AE66-B1A5-4AB6-7BD3C9E45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A2A61AB-D5B2-48DA-AFD7-1E650A6D3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3A05A74-8569-32D5-1415-165CFB872C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9211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1E3A0-41E2-4771-D16C-FF5905A6B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4FE82BA-EED4-798A-4AF1-A297F1C44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99707A9-E66E-58C2-5778-48B260422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5D3B189-60F8-5DC0-C97D-3477ED603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4202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F0436-5F94-B58B-020F-4BD1E9E1D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1A10E16-C022-C0D8-3D16-198E2B9080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FE58AD-F8BB-177B-016E-112C0E369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E56DF26-4C9D-04A6-A2E4-19194A523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9510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23A8E-2E04-1B76-82EF-10C1F3174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CA80CFE0-4F99-A7F5-22A5-F7AD27755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8900750-E661-2AF8-C0E2-3EBC9E003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09A0C68-035D-B02F-4BFB-BE373E17C8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6744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EDC5F-3AC6-87FF-2827-BBC75B197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AB73412-4771-49A1-64AD-4E1C15BB0F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1F4A7A4-96E4-E59F-31B9-F0007B3433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29DA1FE-3636-6886-CC2E-C89D458561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076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כ'/חשון/תשפ"ו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21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כח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כט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57118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A9E54-F53D-9AD2-4DA7-CCCA1D40C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2368AEB0-F1E9-7171-18A3-CF5E32E4EC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94A5F5D4-273F-9B0F-9266-8C17EFFB219A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0223DA42-2908-7126-B2D2-D658170B6ACA}"/>
              </a:ext>
            </a:extLst>
          </p:cNvPr>
          <p:cNvSpPr txBox="1"/>
          <p:nvPr/>
        </p:nvSpPr>
        <p:spPr>
          <a:xfrm>
            <a:off x="755576" y="2557010"/>
            <a:ext cx="7928772" cy="40723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ה' דברים אירעו את אבותינו בשבעה עשר בתמוז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נשתברו הלוחות </a:t>
            </a:r>
            <a:r>
              <a:rPr lang="he-IL" sz="1600" dirty="0" err="1"/>
              <a:t>מנלן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בששה לחדש ניתנו עשרת הדברות לישראל,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יוסי אומר: בשבעה בו.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/>
              <a:t>מאן </a:t>
            </a:r>
            <a:r>
              <a:rPr lang="he-IL" sz="1600" dirty="0" err="1"/>
              <a:t>דאמר</a:t>
            </a:r>
            <a:r>
              <a:rPr lang="he-IL" sz="1600" dirty="0"/>
              <a:t> בששה ניתנו - בששה ניתנו ובשבעה עלה משה,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מ''ד</a:t>
            </a:r>
            <a:r>
              <a:rPr lang="he-IL" sz="1600" dirty="0"/>
              <a:t> בשבעה - בשבעה ניתנו ובשבעה עלה משה,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דכתיב</a:t>
            </a:r>
            <a:r>
              <a:rPr lang="he-IL" sz="1600" dirty="0"/>
              <a:t>: "</a:t>
            </a:r>
            <a:r>
              <a:rPr lang="he-IL" sz="1600" dirty="0">
                <a:solidFill>
                  <a:srgbClr val="002060"/>
                </a:solidFill>
              </a:rPr>
              <a:t>וַיִּקְרָא אֶל מֹשֶׁה בַּיּוֹם הַשְּׁבִיעִי</a:t>
            </a:r>
            <a:r>
              <a:rPr lang="he-IL" sz="1600" dirty="0"/>
              <a:t>",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וכתיב: "</a:t>
            </a:r>
            <a:r>
              <a:rPr lang="he-IL" sz="1600" dirty="0">
                <a:solidFill>
                  <a:srgbClr val="002060"/>
                </a:solidFill>
              </a:rPr>
              <a:t>וַיָּבֹא מֹשֶׁה בְּתוֹךְ הֶעָנָן וַיַּעַל אֶל הָהָר וַיְהִי מֹשֶׁה בָּהָר אַרְבָּעִים יוֹם וְאַרְבָּעִים לָיְלָה</a:t>
            </a:r>
            <a:r>
              <a:rPr lang="he-IL" sz="1600" dirty="0"/>
              <a:t>" –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/>
              <a:t>עשרים וארבעה </a:t>
            </a:r>
            <a:r>
              <a:rPr lang="he-IL" sz="1600" dirty="0" err="1"/>
              <a:t>דסיון</a:t>
            </a:r>
            <a:r>
              <a:rPr lang="he-IL" sz="1600" dirty="0"/>
              <a:t> </a:t>
            </a:r>
            <a:r>
              <a:rPr lang="he-IL" sz="1600" dirty="0" err="1"/>
              <a:t>ושיתסר</a:t>
            </a:r>
            <a:r>
              <a:rPr lang="he-IL" sz="1600" dirty="0"/>
              <a:t> </a:t>
            </a:r>
            <a:r>
              <a:rPr lang="he-IL" sz="1600" dirty="0" err="1"/>
              <a:t>דתמוז</a:t>
            </a:r>
            <a:r>
              <a:rPr lang="he-IL" sz="1600" dirty="0"/>
              <a:t> מלו להו </a:t>
            </a:r>
            <a:r>
              <a:rPr lang="he-IL" sz="1600" dirty="0" err="1"/>
              <a:t>ארבעין</a:t>
            </a:r>
            <a:r>
              <a:rPr lang="he-IL" sz="1600" dirty="0"/>
              <a:t> </a:t>
            </a:r>
            <a:r>
              <a:rPr lang="he-IL" sz="1600" dirty="0" err="1"/>
              <a:t>בשיבסר</a:t>
            </a:r>
            <a:r>
              <a:rPr lang="he-IL" sz="1600" dirty="0"/>
              <a:t> בתמוז,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נחית</a:t>
            </a:r>
            <a:r>
              <a:rPr lang="he-IL" sz="1600" dirty="0"/>
              <a:t> אתא </a:t>
            </a:r>
            <a:r>
              <a:rPr lang="he-IL" sz="1600" dirty="0" err="1"/>
              <a:t>ותברינהו</a:t>
            </a:r>
            <a:r>
              <a:rPr lang="he-IL" sz="1600" dirty="0"/>
              <a:t> ללוחות,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וכתיב: "</a:t>
            </a:r>
            <a:r>
              <a:rPr lang="he-IL" sz="1600" dirty="0">
                <a:solidFill>
                  <a:srgbClr val="002060"/>
                </a:solidFill>
              </a:rPr>
              <a:t>וַיְהִי כַּאֲשֶׁר קָרַב אֶל הַמַּחֲנֶה וַיַּרְא אֶת הָעֵגֶל...וַיַּשְׁלֵךְ מִיָּדָיו אֶת </a:t>
            </a:r>
            <a:r>
              <a:rPr lang="he-IL" sz="1600" dirty="0" err="1">
                <a:solidFill>
                  <a:srgbClr val="002060"/>
                </a:solidFill>
              </a:rPr>
              <a:t>הַלֻּחֹת</a:t>
            </a:r>
            <a:r>
              <a:rPr lang="he-IL" sz="1600" dirty="0">
                <a:solidFill>
                  <a:srgbClr val="002060"/>
                </a:solidFill>
              </a:rPr>
              <a:t> וַיְשַׁבֵּר אֹתָם תַּחַת הָהָר</a:t>
            </a:r>
            <a:r>
              <a:rPr lang="he-IL" sz="1600" dirty="0"/>
              <a:t>".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A81A6607-340D-0895-9A2D-096182A8BA0C}"/>
              </a:ext>
            </a:extLst>
          </p:cNvPr>
          <p:cNvSpPr/>
          <p:nvPr/>
        </p:nvSpPr>
        <p:spPr>
          <a:xfrm>
            <a:off x="3203848" y="116632"/>
            <a:ext cx="5588019" cy="2392104"/>
          </a:xfrm>
          <a:prstGeom prst="wedgeRoundRectCallout">
            <a:avLst>
              <a:gd name="adj1" fmla="val 52402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חמשה דברים אירעו את אבותינו בשבעה עשר בתמוז וחמשה בתשעה באב -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בשבעה עשר בתמוז: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נשתברו הלוחות,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ובטל התמיד,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והובקעה העיר,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ושרף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אפוסטמוס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את התורה,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והעמיד צלם בהיכל.</a:t>
            </a:r>
          </a:p>
        </p:txBody>
      </p:sp>
      <p:sp>
        <p:nvSpPr>
          <p:cNvPr id="4" name="חץ: שמאלה 3">
            <a:extLst>
              <a:ext uri="{FF2B5EF4-FFF2-40B4-BE49-F238E27FC236}">
                <a16:creationId xmlns:a16="http://schemas.microsoft.com/office/drawing/2014/main" id="{E3F21246-6E87-9265-7ECB-51F7DF61A561}"/>
              </a:ext>
            </a:extLst>
          </p:cNvPr>
          <p:cNvSpPr/>
          <p:nvPr/>
        </p:nvSpPr>
        <p:spPr>
          <a:xfrm>
            <a:off x="241658" y="6365116"/>
            <a:ext cx="51391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6FAEF2A6-B0F3-78C6-B5DD-B7EEC92C396F}"/>
              </a:ext>
            </a:extLst>
          </p:cNvPr>
          <p:cNvSpPr txBox="1"/>
          <p:nvPr/>
        </p:nvSpPr>
        <p:spPr>
          <a:xfrm>
            <a:off x="8604448" y="3114334"/>
            <a:ext cx="43204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1674709-E5BE-D4C3-E82C-47BD5D07C669}"/>
              </a:ext>
            </a:extLst>
          </p:cNvPr>
          <p:cNvSpPr txBox="1"/>
          <p:nvPr/>
        </p:nvSpPr>
        <p:spPr>
          <a:xfrm>
            <a:off x="7721612" y="6543100"/>
            <a:ext cx="943996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(</a:t>
            </a:r>
            <a:r>
              <a:rPr lang="he-IL" sz="800" dirty="0" err="1"/>
              <a:t>רש"ש</a:t>
            </a:r>
            <a:r>
              <a:rPr lang="he-IL" sz="800" dirty="0"/>
              <a:t>: צ"ל </a:t>
            </a:r>
            <a:r>
              <a:rPr lang="he-IL" sz="800" dirty="0" err="1"/>
              <a:t>דכתיב</a:t>
            </a:r>
            <a:r>
              <a:rPr lang="he-IL" sz="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860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31044-1B07-0C1B-175F-1E18D588D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3B9CCD04-8ECF-42FB-1E76-97BEBE0ADD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9487DB1C-6F74-1BA7-47A5-467CA050093B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8332ED-4EED-7600-DB80-C58E4BA35831}"/>
              </a:ext>
            </a:extLst>
          </p:cNvPr>
          <p:cNvSpPr txBox="1"/>
          <p:nvPr/>
        </p:nvSpPr>
        <p:spPr>
          <a:xfrm>
            <a:off x="1403648" y="188640"/>
            <a:ext cx="7111036" cy="62699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בטל התמיד – גמרא.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600" dirty="0"/>
              <a:t>הובקעה העיר – 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בי''ז</a:t>
            </a:r>
            <a:r>
              <a:rPr lang="he-IL" sz="1600" dirty="0"/>
              <a:t> </a:t>
            </a:r>
            <a:r>
              <a:rPr lang="he-IL" sz="1600" dirty="0" err="1"/>
              <a:t>הוה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והכתיב "</a:t>
            </a:r>
            <a:r>
              <a:rPr lang="he-IL" sz="1600" dirty="0">
                <a:solidFill>
                  <a:srgbClr val="002060"/>
                </a:solidFill>
              </a:rPr>
              <a:t>בַּחֹדֶשׁ הָרְבִיעִי בְּתִשְׁעָה לַחֹדֶשׁ וַיֶּחֱזַק הָרָעָב בָּעִיר</a:t>
            </a:r>
            <a:r>
              <a:rPr lang="he-IL" sz="1600" dirty="0"/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וכתיב בתריה "</a:t>
            </a:r>
            <a:r>
              <a:rPr lang="he-IL" sz="1600" dirty="0">
                <a:solidFill>
                  <a:srgbClr val="002060"/>
                </a:solidFill>
              </a:rPr>
              <a:t>וַתִּבָּקַע הָעִיר</a:t>
            </a:r>
            <a:r>
              <a:rPr lang="he-IL" sz="1600" dirty="0"/>
              <a:t>" וגו'!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</a:t>
            </a:r>
            <a:r>
              <a:rPr lang="he-IL" sz="1600" dirty="0" err="1"/>
              <a:t>קשיא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כאן בראשונה כאן </a:t>
            </a:r>
            <a:r>
              <a:rPr lang="he-IL" sz="1600" dirty="0" err="1"/>
              <a:t>בשניה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דתניא</a:t>
            </a:r>
            <a:r>
              <a:rPr lang="he-IL" sz="1600" dirty="0"/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בראשונה - הובקעה העיר בתשעה בתמוז,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בשניה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- בשבעה עשר בו.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/>
              <a:t>שרף </a:t>
            </a:r>
            <a:r>
              <a:rPr lang="he-IL" sz="1600" dirty="0" err="1"/>
              <a:t>אפוסטמוס</a:t>
            </a:r>
            <a:r>
              <a:rPr lang="he-IL" sz="1600" dirty="0"/>
              <a:t> את התורה – גמרא.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600" dirty="0"/>
              <a:t>העמיד צלם בהיכל –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מנלן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דכתיב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וּמֵעֵת הוּסַר הַתָּמִיד וְלָתֵת שִׁקּוּץ שֹׁמֵם</a:t>
            </a:r>
            <a:r>
              <a:rPr lang="he-IL" sz="1600" dirty="0"/>
              <a:t>".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וחד </a:t>
            </a:r>
            <a:r>
              <a:rPr lang="he-IL" sz="1600" dirty="0" err="1"/>
              <a:t>הוה</a:t>
            </a:r>
            <a:r>
              <a:rPr lang="he-IL" sz="1600" dirty="0"/>
              <a:t>? והכתיב: "</a:t>
            </a:r>
            <a:r>
              <a:rPr lang="he-IL" sz="1600" dirty="0">
                <a:solidFill>
                  <a:srgbClr val="002060"/>
                </a:solidFill>
              </a:rPr>
              <a:t>וְעַל כְּנַף שִׁקּוּצִים מְשֹׁמֵם</a:t>
            </a:r>
            <a:r>
              <a:rPr lang="he-IL" sz="1600" dirty="0"/>
              <a:t>"!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רבא: תרי הוו, ונפל חד על חבריה ותבריה ליה לידיה </a:t>
            </a:r>
            <a:r>
              <a:rPr lang="he-IL" sz="1600" dirty="0" err="1"/>
              <a:t>ואשתכח</a:t>
            </a:r>
            <a:r>
              <a:rPr lang="he-IL" sz="1600" dirty="0"/>
              <a:t> דהוה כתיב: </a:t>
            </a:r>
            <a:r>
              <a:rPr lang="he-IL" sz="1600" dirty="0" err="1"/>
              <a:t>אנת</a:t>
            </a:r>
            <a:r>
              <a:rPr lang="he-IL" sz="1600" dirty="0"/>
              <a:t> צבית לחרובי ביתא ידך </a:t>
            </a:r>
            <a:r>
              <a:rPr lang="he-IL" sz="1600" dirty="0" err="1"/>
              <a:t>אשלימת</a:t>
            </a:r>
            <a:r>
              <a:rPr lang="he-IL" sz="1600" dirty="0"/>
              <a:t> ליה.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B1D9E055-B1EA-64B7-A62D-670EEEEEAD9D}"/>
              </a:ext>
            </a:extLst>
          </p:cNvPr>
          <p:cNvSpPr/>
          <p:nvPr/>
        </p:nvSpPr>
        <p:spPr>
          <a:xfrm>
            <a:off x="251520" y="611100"/>
            <a:ext cx="2376264" cy="2457860"/>
          </a:xfrm>
          <a:prstGeom prst="wedgeRoundRectCallout">
            <a:avLst>
              <a:gd name="adj1" fmla="val 58006"/>
              <a:gd name="adj2" fmla="val -3715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חמשה דברים אירעו את אבותינו בשבעה עשר בתמוז... -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נשתברו הלוחות,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ובטל התמיד,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והובקעה העיר,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ושרף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אפוסטמוס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את התורה,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והעמיד צלם בהיכל.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521504A1-6F84-5283-00EB-83F75DA850CF}"/>
              </a:ext>
            </a:extLst>
          </p:cNvPr>
          <p:cNvSpPr txBox="1"/>
          <p:nvPr/>
        </p:nvSpPr>
        <p:spPr>
          <a:xfrm>
            <a:off x="8532440" y="260648"/>
            <a:ext cx="432048" cy="44935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②</a:t>
            </a:r>
          </a:p>
          <a:p>
            <a:endParaRPr lang="he-IL" sz="1100" dirty="0"/>
          </a:p>
          <a:p>
            <a:endParaRPr lang="he-IL" sz="2000" dirty="0"/>
          </a:p>
          <a:p>
            <a:r>
              <a:rPr lang="he-IL" sz="1100" dirty="0"/>
              <a:t>③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24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r>
              <a:rPr lang="he-IL" sz="1100" dirty="0"/>
              <a:t>④</a:t>
            </a:r>
          </a:p>
          <a:p>
            <a:endParaRPr lang="he-IL" sz="1200" dirty="0"/>
          </a:p>
          <a:p>
            <a:endParaRPr lang="he-IL" sz="1100" dirty="0"/>
          </a:p>
          <a:p>
            <a:endParaRPr lang="he-IL" sz="1100" dirty="0"/>
          </a:p>
          <a:p>
            <a:r>
              <a:rPr lang="he-IL" sz="1100" dirty="0"/>
              <a:t>⑤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13A6C49F-1F2C-1DA0-93CA-B3DC8D995384}"/>
              </a:ext>
            </a:extLst>
          </p:cNvPr>
          <p:cNvSpPr txBox="1"/>
          <p:nvPr/>
        </p:nvSpPr>
        <p:spPr>
          <a:xfrm>
            <a:off x="8532440" y="594098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1400733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כט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כט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495E7-9C53-3E64-2203-080894A3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6573658-3994-299D-8563-D6E5C0D330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F2AF56EA-9DF3-99AF-0FC4-275D31B83688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A446D16E-AA3A-8275-5B27-812D14596D4D}"/>
              </a:ext>
            </a:extLst>
          </p:cNvPr>
          <p:cNvSpPr/>
          <p:nvPr/>
        </p:nvSpPr>
        <p:spPr>
          <a:xfrm>
            <a:off x="3563888" y="511199"/>
            <a:ext cx="5183592" cy="1189609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כו</a:t>
            </a:r>
            <a:r>
              <a:rPr lang="he-IL" sz="16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פרשה גדולה קורין אותה בשנים והקטנה ביחיד.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בשחרית במוסף ובמנחה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נכנסין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וקורין על פיהן כקורין את שמע.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7279B24-8F8F-D09B-F5F2-F6A5B34E88AB}"/>
              </a:ext>
            </a:extLst>
          </p:cNvPr>
          <p:cNvSpPr txBox="1"/>
          <p:nvPr/>
        </p:nvSpPr>
        <p:spPr>
          <a:xfrm>
            <a:off x="35496" y="2065383"/>
            <a:ext cx="8820472" cy="30198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פרשה גדולה קורין אותה בשנים בשחרית ובמוסף ובמנחה קורין על פיהן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איבעיא</a:t>
            </a:r>
            <a:r>
              <a:rPr lang="he-IL" sz="1600" dirty="0"/>
              <a:t> להו: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היכי </a:t>
            </a:r>
            <a:r>
              <a:rPr lang="he-IL" sz="1600" dirty="0" err="1"/>
              <a:t>קאמר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b="1" dirty="0"/>
              <a:t>בשחרית ובמוסף </a:t>
            </a:r>
            <a:r>
              <a:rPr lang="he-IL" sz="1600" dirty="0"/>
              <a:t>קורין אותה בספר, </a:t>
            </a:r>
            <a:r>
              <a:rPr lang="he-IL" sz="1600" b="1" dirty="0"/>
              <a:t>ובמנחה</a:t>
            </a:r>
            <a:r>
              <a:rPr lang="he-IL" sz="1600" dirty="0"/>
              <a:t> קורין אותה על פה כקורין את שמע.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או </a:t>
            </a:r>
            <a:r>
              <a:rPr lang="he-IL" sz="1600" dirty="0" err="1"/>
              <a:t>דלמא</a:t>
            </a:r>
            <a:r>
              <a:rPr lang="he-IL" sz="1600" dirty="0"/>
              <a:t> הכי </a:t>
            </a:r>
            <a:r>
              <a:rPr lang="he-IL" sz="1600" dirty="0" err="1"/>
              <a:t>קתני</a:t>
            </a:r>
            <a:r>
              <a:rPr lang="he-IL" sz="1600" dirty="0"/>
              <a:t>: </a:t>
            </a:r>
            <a:r>
              <a:rPr lang="he-IL" sz="1600" b="1" dirty="0"/>
              <a:t>בשחרית</a:t>
            </a:r>
            <a:r>
              <a:rPr lang="he-IL" sz="1600" dirty="0"/>
              <a:t> קורין אותה בספר, </a:t>
            </a:r>
            <a:r>
              <a:rPr lang="he-IL" sz="1600" b="1" dirty="0"/>
              <a:t>ובמוסף ובמנחה </a:t>
            </a:r>
            <a:r>
              <a:rPr lang="he-IL" sz="1600" dirty="0"/>
              <a:t>קורין אותה על פה כקורין את שמע.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תא שמע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בשחרית ובמוסף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נכנסין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לבית הכנסת וקורין כדרך שקורין כל השנה, </a:t>
            </a: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ובמנחה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יחיד קורא אותה על פה.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ר' יוסי: וכי יחיד יכול לקרות דברי תורה על פה בצבור? אלא כולן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נכנסין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וקורין אותה על פה כקורין את שמע.</a:t>
            </a:r>
          </a:p>
        </p:txBody>
      </p:sp>
    </p:spTree>
    <p:extLst>
      <p:ext uri="{BB962C8B-B14F-4D97-AF65-F5344CB8AC3E}">
        <p14:creationId xmlns:p14="http://schemas.microsoft.com/office/powerpoint/2010/main" val="19834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30F77-0CA0-5609-6658-A1EA97655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B3B32E59-B41C-C7D4-04AF-F3A38E4F3677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84834D13-D320-FCB8-0E69-F953E2DCB274}"/>
              </a:ext>
            </a:extLst>
          </p:cNvPr>
          <p:cNvSpPr/>
          <p:nvPr/>
        </p:nvSpPr>
        <p:spPr>
          <a:xfrm>
            <a:off x="611560" y="385924"/>
            <a:ext cx="8135920" cy="2013457"/>
          </a:xfrm>
          <a:prstGeom prst="wedgeRoundRectCallout">
            <a:avLst>
              <a:gd name="adj1" fmla="val 52402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כו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6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יום שיש בו הלל - אין מעמד בשחרית, קרבן מוסף - אין בנעילה, קרבן עצים - אין במנחה, דברי ר' עקיבא.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 לו בן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עזאי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כך היה רבי יהושע שונה: קרבן מוסף - אין במנחה, 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קרבן עצים - אין בנעילה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חזר רבי עקיבא להיות שונה כבן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עזאי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זמן עצי כהנים והעם תשעה: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באחד בניסן - בני ארח בן יהודה....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86314420-26DC-BD59-2F8F-DB6D9C8B2695}"/>
              </a:ext>
            </a:extLst>
          </p:cNvPr>
          <p:cNvSpPr txBox="1"/>
          <p:nvPr/>
        </p:nvSpPr>
        <p:spPr>
          <a:xfrm>
            <a:off x="1584160" y="2492896"/>
            <a:ext cx="6974898" cy="420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כל יום שיש בו הלל אין בו מעמד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/>
              <a:t>מה הפרש בין זה לזה?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הללו דברי תורה, והללו דברי סופרים.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זמן עצי כהנים והעם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למה הוצרכו לומר זמן עצי כהנים והעם?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כשעלו בני הגולה לא מצאו עצים בלשכה ועמדו אלו והתנדבו משלהם,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וכך התנו נביאים שביניהן שאפי' לשכה מלאה עצים יהיו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מתנדבין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משלהן,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שנאמר: "וְהַגּוֹרָלוֹת הִפַּלְנוּ עַל קֻרְבַּן הָעֵצִים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הַכֹּהֲנִים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הַלְוִיִּם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וְהָעָם לְהָבִיא לְבֵית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אֱלֹהֵינו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ּ לְבֵית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אֲבֹתֵינו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ּ לְעִתִּים מְזֻמָּנִים שָׁנָה בְשָׁנָה לְבַעֵר עַל מִזְבַּח ה'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אֱלֹהֵינו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ּ כַּכָּתוּב בַּתּוֹרָה".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C372657E-EB75-7283-50B2-2919493964D8}"/>
              </a:ext>
            </a:extLst>
          </p:cNvPr>
          <p:cNvSpPr txBox="1"/>
          <p:nvPr/>
        </p:nvSpPr>
        <p:spPr>
          <a:xfrm>
            <a:off x="8450570" y="2492724"/>
            <a:ext cx="440926" cy="19082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2500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36580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98B5C-F63B-FD13-B3AA-63DB730D3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01A503EB-4971-72B5-2A4B-6477E5EE0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1FF1502A-0171-C638-2EF1-68823433DF8B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5F5C0F10-D35E-E880-56F0-A95B4E3F38F3}"/>
              </a:ext>
            </a:extLst>
          </p:cNvPr>
          <p:cNvSpPr txBox="1"/>
          <p:nvPr/>
        </p:nvSpPr>
        <p:spPr>
          <a:xfrm>
            <a:off x="1206364" y="187117"/>
            <a:ext cx="7560840" cy="67148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ועמהם כהנים ולוים וכל מי </a:t>
            </a:r>
            <a:r>
              <a:rPr lang="he-IL" sz="1500" dirty="0" err="1"/>
              <a:t>כו</a:t>
            </a:r>
            <a:r>
              <a:rPr lang="he-IL" sz="1500" dirty="0"/>
              <a:t>':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00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מה היו בני גונבי עלי ובני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קוצעי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קציעות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פעם אחת גזרה המלכות גזירה על ישראל שלא יביאו עצים למערכה ושלא יביאו בכורים לירושלים, והושיבו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פרוזדאות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 הדרכים כדרך שהושיב ירבעם בן נבט שלא יעלו ישראל לרגל.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מה עשו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כשרין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(שבאותו הדור ויראי חטא)? הביאו סלי בכורים וחיפום </a:t>
            </a:r>
            <a:r>
              <a:rPr lang="he-IL" sz="1500" b="1" dirty="0" err="1">
                <a:solidFill>
                  <a:srgbClr val="F79646">
                    <a:lumMod val="50000"/>
                  </a:srgbClr>
                </a:solidFill>
              </a:rPr>
              <a:t>בקציעות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ונטלום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ועלי על כתפיהן, וכיון שהגיעו אצל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פרוזדאות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, אמרו להם: להיכן אתם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הולכין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אומרין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להם: לעשות שני עיגולי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דבילה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במכתשת שלפנינו 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ובעלי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שעל כתפינו, כיון שעברו מהן עיטרום בסלים והביאום לירושלים.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בני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סלמאי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הנתופתי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ת''ר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מה הן בני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סלמאי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הנתופתי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פעם אחת גזרה המלכות גזירה על ישראל שלא יביאו עצים למערכה,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והושיבו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פרוזדאות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 הדרכים כדרך שהושיב ירבעם בן נבט על הדרכים שלא יעלו ישראל לרגל.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מה עשו יראי חטא שבאותו הדור? הביאו גזיריהן ועשו סולמות והניחו על כתפיהם והלכו להם,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כיון שהגיעו אצלן, אמרו להם: להיכן אתם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הולכין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 אמרו להם: להביא גוזלות משובך שלפנינו ובסולמות שעל כתפינו, כיון שעברו מהן פירקום והביאום והעלום לירושלים.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ועליהם ועל כיוצא בהם הוא אומר: "זֵכֶר צַדִּיק לִבְרָכָה",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ועל ירבעם בן נבט וחבריו נאמר: "וְשֵׁם רְשָׁעִים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יִרְקָב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".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827993E8-B5FC-2FF3-FBA0-D47146E98E1D}"/>
              </a:ext>
            </a:extLst>
          </p:cNvPr>
          <p:cNvSpPr/>
          <p:nvPr/>
        </p:nvSpPr>
        <p:spPr>
          <a:xfrm>
            <a:off x="1620656" y="116632"/>
            <a:ext cx="3815440" cy="1080119"/>
          </a:xfrm>
          <a:prstGeom prst="wedgeRoundRectCallout">
            <a:avLst>
              <a:gd name="adj1" fmla="val 55021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זמן עצי כהנים והעם תשעה...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בחמשה עשר בו - בני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זתוא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בן יהודה ועמהם כהנים ולוים וכל מי שטעה בשבטו ובני גונבי עלי ובני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קוצעי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קציעות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C9EC11E-8B04-40F8-31D5-D883BB0FF4E5}"/>
              </a:ext>
            </a:extLst>
          </p:cNvPr>
          <p:cNvSpPr txBox="1"/>
          <p:nvPr/>
        </p:nvSpPr>
        <p:spPr>
          <a:xfrm>
            <a:off x="-7910" y="1506270"/>
            <a:ext cx="138590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(</a:t>
            </a:r>
            <a:r>
              <a:rPr lang="he-IL" sz="800" dirty="0" err="1"/>
              <a:t>בכת"י</a:t>
            </a:r>
            <a:r>
              <a:rPr lang="he-IL" sz="800" dirty="0"/>
              <a:t> לא מופיעים המילים "שלא יביאו עצים למערכה ו")</a:t>
            </a:r>
          </a:p>
        </p:txBody>
      </p:sp>
    </p:spTree>
    <p:extLst>
      <p:ext uri="{BB962C8B-B14F-4D97-AF65-F5344CB8AC3E}">
        <p14:creationId xmlns:p14="http://schemas.microsoft.com/office/powerpoint/2010/main" val="343038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6C16A-7113-8443-D1E1-BF3C85EC1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9EEAB29-D63F-A85C-2456-1C270F451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5E5D5C00-3596-B875-EF4D-2C0637CEA6A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4FEF0BAE-59ED-1789-BBA2-62643D8B1505}"/>
              </a:ext>
            </a:extLst>
          </p:cNvPr>
          <p:cNvSpPr txBox="1"/>
          <p:nvPr/>
        </p:nvSpPr>
        <p:spPr>
          <a:xfrm>
            <a:off x="3626032" y="170884"/>
            <a:ext cx="5112568" cy="6565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בעשרים בו בני פחת מואב בן יהודה: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 </a:t>
            </a:r>
            <a:r>
              <a:rPr lang="he-IL" sz="800" dirty="0"/>
              <a:t>(</a:t>
            </a:r>
            <a:r>
              <a:rPr lang="he-IL" sz="800" dirty="0" err="1"/>
              <a:t>כת"י</a:t>
            </a:r>
            <a:r>
              <a:rPr lang="he-IL" sz="800" dirty="0"/>
              <a:t>: תנו רבנן)</a:t>
            </a: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בני פחת מואב בן יהודה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בני דוד בן יהודה, דברי ר' מאיר.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יוסי אומר: 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בני יואב בן צרויה.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בעשרים באלול בני עדין בן יהודה </a:t>
            </a:r>
            <a:r>
              <a:rPr lang="he-IL" sz="1600" dirty="0" err="1"/>
              <a:t>וכו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בני עדין בן יהודה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בני דוד בן יהודה, דברי רבי יהודה.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יוסי אומר: 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בני יואב בן צרויה.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באחד בטבת שבו בני פרעוש שניה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מני מתני'?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ר' מאיר ולא רבי יהודה ולא רבי יוסי –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</a:t>
            </a:r>
            <a:r>
              <a:rPr lang="he-IL" sz="1600" dirty="0" err="1"/>
              <a:t>ר''מ</a:t>
            </a:r>
            <a:r>
              <a:rPr lang="he-IL" sz="1600" dirty="0"/>
              <a:t>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יהודה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יוסי - </a:t>
            </a:r>
            <a:r>
              <a:rPr lang="he-IL" sz="1600" dirty="0" err="1"/>
              <a:t>ליתני</a:t>
            </a:r>
            <a:r>
              <a:rPr lang="he-IL" sz="1600" dirty="0"/>
              <a:t> שבו בני יואב בן צרויה שניה!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לעולם ר' יוסי ותרי תנאי אליבא דר' יוסי.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F362E970-D921-FF21-FAEA-D15543D4A653}"/>
              </a:ext>
            </a:extLst>
          </p:cNvPr>
          <p:cNvSpPr/>
          <p:nvPr/>
        </p:nvSpPr>
        <p:spPr>
          <a:xfrm>
            <a:off x="323528" y="620688"/>
            <a:ext cx="3114799" cy="3024335"/>
          </a:xfrm>
          <a:prstGeom prst="wedgeRoundRectCallout">
            <a:avLst>
              <a:gd name="adj1" fmla="val 36495"/>
              <a:gd name="adj2" fmla="val -54583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זמן עצי כהנים והעם תשעה: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באחד בניסן - בני ארח בן יהודה.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בעשרים בתמוז - בני דוד בן יהודה.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בחמשה באב - בני פרעוש בן יהודה.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בשבעה בו - בני יונדב בן רכב.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בעשרה בו - בני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סנאה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בן בנימן.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בחמשה עשר בו - בני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זתוא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בן יהודה...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בעשרים בו - בני פחת מואב בן יהודה.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בעשרים באלול - בני עדין בן יהודה.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באחד בטבת - שבו בני פרעוש שניה.</a:t>
            </a:r>
          </a:p>
        </p:txBody>
      </p:sp>
    </p:spTree>
    <p:extLst>
      <p:ext uri="{BB962C8B-B14F-4D97-AF65-F5344CB8AC3E}">
        <p14:creationId xmlns:p14="http://schemas.microsoft.com/office/powerpoint/2010/main" val="337781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1C853-2EF1-0E48-9C6C-8748DCF20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B0AA76E-94AA-1893-19A2-2E3859A22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2B237EB8-3275-3EC2-40AB-0AEFC063672E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graphicFrame>
        <p:nvGraphicFramePr>
          <p:cNvPr id="7" name="טבלה 6">
            <a:extLst>
              <a:ext uri="{FF2B5EF4-FFF2-40B4-BE49-F238E27FC236}">
                <a16:creationId xmlns:a16="http://schemas.microsoft.com/office/drawing/2014/main" id="{C18FF985-5241-E71C-089C-4B1FB2442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06922"/>
              </p:ext>
            </p:extLst>
          </p:nvPr>
        </p:nvGraphicFramePr>
        <p:xfrm>
          <a:off x="1838672" y="260648"/>
          <a:ext cx="6957121" cy="370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70769">
                  <a:extLst>
                    <a:ext uri="{9D8B030D-6E8A-4147-A177-3AD203B41FA5}">
                      <a16:colId xmlns:a16="http://schemas.microsoft.com/office/drawing/2014/main" val="2709586438"/>
                    </a:ext>
                  </a:extLst>
                </a:gridCol>
                <a:gridCol w="1988848">
                  <a:extLst>
                    <a:ext uri="{9D8B030D-6E8A-4147-A177-3AD203B41FA5}">
                      <a16:colId xmlns:a16="http://schemas.microsoft.com/office/drawing/2014/main" val="2256292399"/>
                    </a:ext>
                  </a:extLst>
                </a:gridCol>
                <a:gridCol w="1301896">
                  <a:extLst>
                    <a:ext uri="{9D8B030D-6E8A-4147-A177-3AD203B41FA5}">
                      <a16:colId xmlns:a16="http://schemas.microsoft.com/office/drawing/2014/main" val="3269063823"/>
                    </a:ext>
                  </a:extLst>
                </a:gridCol>
                <a:gridCol w="1373904">
                  <a:extLst>
                    <a:ext uri="{9D8B030D-6E8A-4147-A177-3AD203B41FA5}">
                      <a16:colId xmlns:a16="http://schemas.microsoft.com/office/drawing/2014/main" val="4144883913"/>
                    </a:ext>
                  </a:extLst>
                </a:gridCol>
                <a:gridCol w="1321704">
                  <a:extLst>
                    <a:ext uri="{9D8B030D-6E8A-4147-A177-3AD203B41FA5}">
                      <a16:colId xmlns:a16="http://schemas.microsoft.com/office/drawing/2014/main" val="3170557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משנה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מאיר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יוסי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8720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א' ניסן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ארח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69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תמוז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85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ה'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פרעוש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1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ז'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יונדב בן רכב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491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י'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</a:t>
                      </a:r>
                      <a:r>
                        <a:rPr lang="he-IL" sz="13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סנאה</a:t>
                      </a: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 בן בנימין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042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ט"ו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</a:t>
                      </a:r>
                      <a:r>
                        <a:rPr lang="he-IL" sz="13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זתוא</a:t>
                      </a: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 בן יהודה ועמהם...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190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פחת מואב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יואב בן צרויה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 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980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אלול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עדין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 </a:t>
                      </a:r>
                      <a:endParaRPr lang="en-US" sz="1300" b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יואב בן צרויה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334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א' טבת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שבו בני פרעוש שניה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107102"/>
                  </a:ext>
                </a:extLst>
              </a:tr>
            </a:tbl>
          </a:graphicData>
        </a:graphic>
      </p:graphicFrame>
      <p:sp>
        <p:nvSpPr>
          <p:cNvPr id="9" name="TextBox 3">
            <a:extLst>
              <a:ext uri="{FF2B5EF4-FFF2-40B4-BE49-F238E27FC236}">
                <a16:creationId xmlns:a16="http://schemas.microsoft.com/office/drawing/2014/main" id="{2EA1E8AF-9DD3-795A-565C-4447210B7936}"/>
              </a:ext>
            </a:extLst>
          </p:cNvPr>
          <p:cNvSpPr txBox="1"/>
          <p:nvPr/>
        </p:nvSpPr>
        <p:spPr>
          <a:xfrm>
            <a:off x="3626032" y="4193656"/>
            <a:ext cx="5112568" cy="23550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באחד בטבת שבו בני פרעוש שניה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מני מתני'?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ר' מאיר ולא רבי יהודה ולא רבי יוסי –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</a:t>
            </a:r>
            <a:r>
              <a:rPr lang="he-IL" sz="1600" dirty="0" err="1"/>
              <a:t>ר''מ</a:t>
            </a:r>
            <a:r>
              <a:rPr lang="he-IL" sz="1600" dirty="0"/>
              <a:t>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יהודה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יוסי - </a:t>
            </a:r>
            <a:r>
              <a:rPr lang="he-IL" sz="1600" dirty="0" err="1"/>
              <a:t>ליתני</a:t>
            </a:r>
            <a:r>
              <a:rPr lang="he-IL" sz="1600" dirty="0"/>
              <a:t> שבו בני יואב בן צרויה שניה!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לעולם ר' יוסי ותרי תנאי אליבא דר' יוסי.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24376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B80E9-FECD-2103-B396-701EB5596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706F75A3-208B-E229-8C4A-B8809B3D2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21D45CFC-627E-02AB-F0FC-6AB30503B66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graphicFrame>
        <p:nvGraphicFramePr>
          <p:cNvPr id="7" name="טבלה 6">
            <a:extLst>
              <a:ext uri="{FF2B5EF4-FFF2-40B4-BE49-F238E27FC236}">
                <a16:creationId xmlns:a16="http://schemas.microsoft.com/office/drawing/2014/main" id="{1B3CDF79-2386-14D8-7245-E857EC007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130609"/>
              </p:ext>
            </p:extLst>
          </p:nvPr>
        </p:nvGraphicFramePr>
        <p:xfrm>
          <a:off x="1821904" y="260648"/>
          <a:ext cx="6973889" cy="370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70769">
                  <a:extLst>
                    <a:ext uri="{9D8B030D-6E8A-4147-A177-3AD203B41FA5}">
                      <a16:colId xmlns:a16="http://schemas.microsoft.com/office/drawing/2014/main" val="2709586438"/>
                    </a:ext>
                  </a:extLst>
                </a:gridCol>
                <a:gridCol w="1988848">
                  <a:extLst>
                    <a:ext uri="{9D8B030D-6E8A-4147-A177-3AD203B41FA5}">
                      <a16:colId xmlns:a16="http://schemas.microsoft.com/office/drawing/2014/main" val="2256292399"/>
                    </a:ext>
                  </a:extLst>
                </a:gridCol>
                <a:gridCol w="1301896">
                  <a:extLst>
                    <a:ext uri="{9D8B030D-6E8A-4147-A177-3AD203B41FA5}">
                      <a16:colId xmlns:a16="http://schemas.microsoft.com/office/drawing/2014/main" val="3269063823"/>
                    </a:ext>
                  </a:extLst>
                </a:gridCol>
                <a:gridCol w="1373904">
                  <a:extLst>
                    <a:ext uri="{9D8B030D-6E8A-4147-A177-3AD203B41FA5}">
                      <a16:colId xmlns:a16="http://schemas.microsoft.com/office/drawing/2014/main" val="4144883913"/>
                    </a:ext>
                  </a:extLst>
                </a:gridCol>
                <a:gridCol w="1338472">
                  <a:extLst>
                    <a:ext uri="{9D8B030D-6E8A-4147-A177-3AD203B41FA5}">
                      <a16:colId xmlns:a16="http://schemas.microsoft.com/office/drawing/2014/main" val="3170557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משנה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מאיר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יוסי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ר'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8720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א' ניסן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ארח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69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תמוז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85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ה'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(גוף)"/>
                        </a:rPr>
                        <a:t>בני פרעוש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1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ז'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יונדב בן רכב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491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י'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</a:t>
                      </a:r>
                      <a:r>
                        <a:rPr lang="he-IL" sz="13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סנאה</a:t>
                      </a: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 בן בנימין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042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ט"ו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</a:t>
                      </a:r>
                      <a:r>
                        <a:rPr lang="he-IL" sz="13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זתוא</a:t>
                      </a: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 בן יהודה ועמהם...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190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אב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פחת מואב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 (גוף)"/>
                        </a:rPr>
                        <a:t>בני יואב בן צרויה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 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980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כ' אלול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בני עדין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 </a:t>
                      </a:r>
                      <a:endParaRPr lang="en-US" sz="1300" b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 (גוף)"/>
                        </a:rPr>
                        <a:t>בני יואב בן צרויה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(גוף)"/>
                        </a:rPr>
                        <a:t>בני דוד בן יהודה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334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גוף)"/>
                        </a:rPr>
                        <a:t>א' טבת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Bef>
                          <a:spcPts val="400"/>
                        </a:spcBef>
                        <a:spcAft>
                          <a:spcPts val="400"/>
                        </a:spcAft>
                        <a:buNone/>
                      </a:pPr>
                      <a:r>
                        <a:rPr lang="he-IL" sz="1300" b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(גוף)"/>
                        </a:rPr>
                        <a:t>שבו בני פרעוש שניה</a:t>
                      </a:r>
                      <a:endParaRPr lang="en-US" sz="1300" b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(גוף)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107102"/>
                  </a:ext>
                </a:extLst>
              </a:tr>
            </a:tbl>
          </a:graphicData>
        </a:graphic>
      </p:graphicFrame>
      <p:sp>
        <p:nvSpPr>
          <p:cNvPr id="9" name="TextBox 3">
            <a:extLst>
              <a:ext uri="{FF2B5EF4-FFF2-40B4-BE49-F238E27FC236}">
                <a16:creationId xmlns:a16="http://schemas.microsoft.com/office/drawing/2014/main" id="{A4B8DEE0-A1DE-30B9-3C43-4FB4A9AC38A7}"/>
              </a:ext>
            </a:extLst>
          </p:cNvPr>
          <p:cNvSpPr txBox="1"/>
          <p:nvPr/>
        </p:nvSpPr>
        <p:spPr>
          <a:xfrm>
            <a:off x="3626032" y="4193656"/>
            <a:ext cx="5112568" cy="23550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באחד בטבת שבו בני פרעוש שניה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מני מתני'?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ר' מאיר ולא רבי יהודה ולא רבי יוסי –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</a:t>
            </a:r>
            <a:r>
              <a:rPr lang="he-IL" sz="1600" dirty="0" err="1"/>
              <a:t>ר''מ</a:t>
            </a:r>
            <a:r>
              <a:rPr lang="he-IL" sz="1600" dirty="0"/>
              <a:t>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יהודה - </a:t>
            </a:r>
            <a:r>
              <a:rPr lang="he-IL" sz="1600" dirty="0" err="1"/>
              <a:t>ליתני</a:t>
            </a:r>
            <a:r>
              <a:rPr lang="he-IL" sz="1600" dirty="0"/>
              <a:t> שבו בני דוד בן יהודה שניה!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רבי יוסי - </a:t>
            </a:r>
            <a:r>
              <a:rPr lang="he-IL" sz="1600" dirty="0" err="1"/>
              <a:t>ליתני</a:t>
            </a:r>
            <a:r>
              <a:rPr lang="he-IL" sz="1600" dirty="0"/>
              <a:t> שבו בני יואב בן צרויה שניה!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לעולם ר' יוסי ותרי תנאי אליבא דר' יוסי.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692755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7B8FA-BA11-B916-A127-08F709D5F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B4E25C3-0EF8-CF6C-CFE7-3C9FE3A48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2F77A51A-FC19-1590-E7D9-CA0DEEAB7C2C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3B5603F-4427-C9B8-2AB4-5BADBF2B4030}"/>
              </a:ext>
            </a:extLst>
          </p:cNvPr>
          <p:cNvSpPr txBox="1"/>
          <p:nvPr/>
        </p:nvSpPr>
        <p:spPr>
          <a:xfrm>
            <a:off x="3923928" y="1052736"/>
            <a:ext cx="4734772" cy="57159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באחד בטבת לא היה בו מעמד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ליה מר </a:t>
            </a:r>
            <a:r>
              <a:rPr lang="he-IL" sz="1600" dirty="0" err="1"/>
              <a:t>קשישא</a:t>
            </a:r>
            <a:r>
              <a:rPr lang="he-IL" sz="1600" dirty="0"/>
              <a:t> בריה </a:t>
            </a:r>
            <a:r>
              <a:rPr lang="he-IL" sz="1600" dirty="0" err="1"/>
              <a:t>דרב</a:t>
            </a:r>
            <a:r>
              <a:rPr lang="he-IL" sz="1600" dirty="0"/>
              <a:t> </a:t>
            </a:r>
            <a:r>
              <a:rPr lang="he-IL" sz="1600" dirty="0" err="1"/>
              <a:t>חסדא</a:t>
            </a:r>
            <a:r>
              <a:rPr lang="he-IL" sz="1600" dirty="0"/>
              <a:t> לרב אשי: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מאי שנא הלל </a:t>
            </a:r>
            <a:r>
              <a:rPr lang="he-IL" sz="1600" dirty="0" err="1"/>
              <a:t>דדחי</a:t>
            </a:r>
            <a:r>
              <a:rPr lang="he-IL" sz="1600" dirty="0"/>
              <a:t> </a:t>
            </a:r>
            <a:r>
              <a:rPr lang="he-IL" sz="1600" dirty="0" err="1"/>
              <a:t>דידיה</a:t>
            </a:r>
            <a:r>
              <a:rPr lang="he-IL" sz="1600" dirty="0"/>
              <a:t> ומאי שנא מוסף דלא דחי </a:t>
            </a:r>
            <a:r>
              <a:rPr lang="he-IL" sz="1600" dirty="0" err="1"/>
              <a:t>דידיה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א''ל</a:t>
            </a:r>
            <a:r>
              <a:rPr lang="he-IL" sz="1600" dirty="0"/>
              <a:t> רב אשי: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השתא </a:t>
            </a:r>
            <a:r>
              <a:rPr lang="he-IL" sz="1600" dirty="0" err="1"/>
              <a:t>דלאו</a:t>
            </a:r>
            <a:r>
              <a:rPr lang="he-IL" sz="1600" dirty="0"/>
              <a:t> </a:t>
            </a:r>
            <a:r>
              <a:rPr lang="he-IL" sz="1600" dirty="0" err="1"/>
              <a:t>דידיה</a:t>
            </a:r>
            <a:r>
              <a:rPr lang="he-IL" sz="1600" dirty="0"/>
              <a:t> דחי </a:t>
            </a:r>
            <a:r>
              <a:rPr lang="he-IL" sz="1600" dirty="0" err="1"/>
              <a:t>דידיה</a:t>
            </a:r>
            <a:r>
              <a:rPr lang="he-IL" sz="1600" dirty="0"/>
              <a:t> לא כל שכן?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הכי </a:t>
            </a:r>
            <a:r>
              <a:rPr lang="he-IL" sz="1600" dirty="0" err="1"/>
              <a:t>קאמינא</a:t>
            </a:r>
            <a:r>
              <a:rPr lang="he-IL" sz="1600" dirty="0"/>
              <a:t> לך: לא </a:t>
            </a:r>
            <a:r>
              <a:rPr lang="he-IL" sz="1600" dirty="0" err="1"/>
              <a:t>לידחי</a:t>
            </a:r>
            <a:r>
              <a:rPr lang="he-IL" sz="1600" dirty="0"/>
              <a:t> אלא </a:t>
            </a:r>
            <a:r>
              <a:rPr lang="he-IL" sz="1600" dirty="0" err="1"/>
              <a:t>דידיה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איכא ר' יוסי </a:t>
            </a:r>
            <a:r>
              <a:rPr lang="he-IL" sz="1600" dirty="0" err="1"/>
              <a:t>דקאי</a:t>
            </a:r>
            <a:r>
              <a:rPr lang="he-IL" sz="1600" dirty="0"/>
              <a:t> כוותך,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ר' יוסי אומר: כל יום שיש בו מוסף - יש בו מעמד.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מעמד דמאי?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אילימא</a:t>
            </a:r>
            <a:r>
              <a:rPr lang="he-IL" sz="1600" dirty="0"/>
              <a:t> מעמד </a:t>
            </a:r>
            <a:r>
              <a:rPr lang="he-IL" sz="1600" dirty="0" err="1"/>
              <a:t>דשחרית</a:t>
            </a:r>
            <a:r>
              <a:rPr lang="he-IL" sz="1600" dirty="0"/>
              <a:t> - הא תנא קמא נמי הכי </a:t>
            </a:r>
            <a:r>
              <a:rPr lang="he-IL" sz="1600" dirty="0" err="1"/>
              <a:t>קאמר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אלא מעמד </a:t>
            </a:r>
            <a:r>
              <a:rPr lang="he-IL" sz="1600" dirty="0" err="1"/>
              <a:t>דמוסף</a:t>
            </a:r>
            <a:r>
              <a:rPr lang="he-IL" sz="1600" dirty="0"/>
              <a:t> - </a:t>
            </a:r>
            <a:r>
              <a:rPr lang="he-IL" sz="1600" dirty="0" err="1"/>
              <a:t>דידיה</a:t>
            </a:r>
            <a:r>
              <a:rPr lang="he-IL" sz="1600" dirty="0"/>
              <a:t> נמי לא דחי?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אלא </a:t>
            </a:r>
            <a:r>
              <a:rPr lang="he-IL" sz="1600" dirty="0" err="1"/>
              <a:t>דמנחה</a:t>
            </a:r>
            <a:r>
              <a:rPr lang="he-IL" sz="1600" dirty="0"/>
              <a:t> - קרבן עצים דחי!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אלא לאו </a:t>
            </a:r>
            <a:r>
              <a:rPr lang="he-IL" sz="1600" dirty="0" err="1"/>
              <a:t>דנעילה</a:t>
            </a:r>
            <a:r>
              <a:rPr lang="he-IL" sz="1600" dirty="0"/>
              <a:t>.   </a:t>
            </a:r>
            <a:r>
              <a:rPr lang="he-IL" sz="800" dirty="0"/>
              <a:t>(</a:t>
            </a:r>
            <a:r>
              <a:rPr lang="he-IL" sz="800" dirty="0" err="1"/>
              <a:t>גירסת</a:t>
            </a:r>
            <a:r>
              <a:rPr lang="he-IL" sz="800" dirty="0"/>
              <a:t> </a:t>
            </a:r>
            <a:r>
              <a:rPr lang="he-IL" sz="800" dirty="0" err="1"/>
              <a:t>הגר"א</a:t>
            </a:r>
            <a:r>
              <a:rPr lang="he-IL" sz="800" dirty="0"/>
              <a:t>: ... אלא </a:t>
            </a:r>
            <a:r>
              <a:rPr lang="he-IL" sz="800" dirty="0" err="1"/>
              <a:t>דמנחה</a:t>
            </a:r>
            <a:r>
              <a:rPr lang="he-IL" sz="800" dirty="0"/>
              <a:t> </a:t>
            </a:r>
            <a:r>
              <a:rPr lang="he-IL" sz="800" dirty="0" err="1"/>
              <a:t>ודנעילה</a:t>
            </a:r>
            <a:r>
              <a:rPr lang="he-IL" sz="800" dirty="0"/>
              <a:t> שמע מינה...)</a:t>
            </a: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שמע מינה: </a:t>
            </a:r>
            <a:r>
              <a:rPr lang="he-IL" sz="1600" dirty="0" err="1"/>
              <a:t>דידיה</a:t>
            </a:r>
            <a:r>
              <a:rPr lang="he-IL" sz="1600" dirty="0"/>
              <a:t> דחי </a:t>
            </a:r>
            <a:r>
              <a:rPr lang="he-IL" sz="1600" dirty="0" err="1"/>
              <a:t>דלאו</a:t>
            </a:r>
            <a:r>
              <a:rPr lang="he-IL" sz="1600" dirty="0"/>
              <a:t> </a:t>
            </a:r>
            <a:r>
              <a:rPr lang="he-IL" sz="1600" dirty="0" err="1"/>
              <a:t>דידיה</a:t>
            </a:r>
            <a:r>
              <a:rPr lang="he-IL" sz="1600" dirty="0"/>
              <a:t> לא דחי, שמע מינה.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AF1F2362-9636-7D2E-B61C-29B95637BADE}"/>
              </a:ext>
            </a:extLst>
          </p:cNvPr>
          <p:cNvSpPr txBox="1"/>
          <p:nvPr/>
        </p:nvSpPr>
        <p:spPr>
          <a:xfrm>
            <a:off x="8621279" y="193557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CA573E85-8095-725B-905A-0D17D8462F0A}"/>
              </a:ext>
            </a:extLst>
          </p:cNvPr>
          <p:cNvSpPr/>
          <p:nvPr/>
        </p:nvSpPr>
        <p:spPr>
          <a:xfrm>
            <a:off x="3266978" y="260648"/>
            <a:ext cx="5399615" cy="622421"/>
          </a:xfrm>
          <a:prstGeom prst="wedgeRoundRectCallout">
            <a:avLst>
              <a:gd name="adj1" fmla="val 52402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כו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1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באחד בטבת - לא היה בו מעמד שהיה בו הלל וקרבן מוסף וקרבן עצים.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E4F17FA7-C7B3-301D-6A7E-BF752182D2EE}"/>
              </a:ext>
            </a:extLst>
          </p:cNvPr>
          <p:cNvSpPr/>
          <p:nvPr/>
        </p:nvSpPr>
        <p:spPr>
          <a:xfrm>
            <a:off x="323528" y="1196752"/>
            <a:ext cx="3240360" cy="2664296"/>
          </a:xfrm>
          <a:prstGeom prst="wedgeRoundRectCallout">
            <a:avLst>
              <a:gd name="adj1" fmla="val 52402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כל יום שיש בו הלל - אין מעמד בשחרית,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קרבן מוסף - אין בנעילה,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(רש"י: וכ"ש במנחה)</a:t>
            </a:r>
            <a:endParaRPr lang="he-IL" sz="1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קרבן עצים - אין במנחה,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דברי ר' עקיבא.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אמר לו בן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עזאי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: כך היה רבי יהושע שונה: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קרבן מוסף - אין במנחה,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קרבן עצים - אין בנעילה.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חזר רבי עקיבא להיות שונה כבן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עזאי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</p:txBody>
      </p:sp>
      <p:graphicFrame>
        <p:nvGraphicFramePr>
          <p:cNvPr id="9" name="טבלה 8">
            <a:extLst>
              <a:ext uri="{FF2B5EF4-FFF2-40B4-BE49-F238E27FC236}">
                <a16:creationId xmlns:a16="http://schemas.microsoft.com/office/drawing/2014/main" id="{3DEEDA50-69BE-D90D-3550-C205E8167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962858"/>
              </p:ext>
            </p:extLst>
          </p:nvPr>
        </p:nvGraphicFramePr>
        <p:xfrm>
          <a:off x="263384" y="4941168"/>
          <a:ext cx="3552040" cy="144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95612">
                  <a:extLst>
                    <a:ext uri="{9D8B030D-6E8A-4147-A177-3AD203B41FA5}">
                      <a16:colId xmlns:a16="http://schemas.microsoft.com/office/drawing/2014/main" val="1683806474"/>
                    </a:ext>
                  </a:extLst>
                </a:gridCol>
                <a:gridCol w="695612">
                  <a:extLst>
                    <a:ext uri="{9D8B030D-6E8A-4147-A177-3AD203B41FA5}">
                      <a16:colId xmlns:a16="http://schemas.microsoft.com/office/drawing/2014/main" val="889878716"/>
                    </a:ext>
                  </a:extLst>
                </a:gridCol>
                <a:gridCol w="695612">
                  <a:extLst>
                    <a:ext uri="{9D8B030D-6E8A-4147-A177-3AD203B41FA5}">
                      <a16:colId xmlns:a16="http://schemas.microsoft.com/office/drawing/2014/main" val="171641506"/>
                    </a:ext>
                  </a:extLst>
                </a:gridCol>
                <a:gridCol w="695612">
                  <a:extLst>
                    <a:ext uri="{9D8B030D-6E8A-4147-A177-3AD203B41FA5}">
                      <a16:colId xmlns:a16="http://schemas.microsoft.com/office/drawing/2014/main" val="3916210555"/>
                    </a:ext>
                  </a:extLst>
                </a:gridCol>
                <a:gridCol w="769592">
                  <a:extLst>
                    <a:ext uri="{9D8B030D-6E8A-4147-A177-3AD203B41FA5}">
                      <a16:colId xmlns:a16="http://schemas.microsoft.com/office/drawing/2014/main" val="423392814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rtl="1"/>
                      <a:endParaRPr lang="he-I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שחרית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מוסף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מנחה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נעילה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622485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just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ר' עקיבא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dirty="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042264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just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ר' יהושע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dirty="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500798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just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ר' יוסי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highlight>
                            <a:srgbClr val="C0C0C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אין</a:t>
                      </a: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יש מעמד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2670620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EAED34E3-2BD9-0BE8-4933-6A1DB203737E}"/>
              </a:ext>
            </a:extLst>
          </p:cNvPr>
          <p:cNvSpPr txBox="1"/>
          <p:nvPr/>
        </p:nvSpPr>
        <p:spPr>
          <a:xfrm>
            <a:off x="1475656" y="4661030"/>
            <a:ext cx="122413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יום שיש בו מוסף:</a:t>
            </a:r>
          </a:p>
        </p:txBody>
      </p:sp>
    </p:spTree>
    <p:extLst>
      <p:ext uri="{BB962C8B-B14F-4D97-AF65-F5344CB8AC3E}">
        <p14:creationId xmlns:p14="http://schemas.microsoft.com/office/powerpoint/2010/main" val="652732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E0C6D-CC91-A4E1-3C56-BFAFB37D7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5DFC62BC-E3EB-E336-DF8C-2020014EF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6F142311-FCE2-57B2-662B-AEDB7B6338E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0DFF07E0-8F59-55D5-D820-04D5659889B6}"/>
              </a:ext>
            </a:extLst>
          </p:cNvPr>
          <p:cNvSpPr txBox="1"/>
          <p:nvPr/>
        </p:nvSpPr>
        <p:spPr>
          <a:xfrm>
            <a:off x="899592" y="1278401"/>
            <a:ext cx="7550976" cy="54573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/>
              <a:t>וליתני</a:t>
            </a:r>
            <a:r>
              <a:rPr lang="he-IL" sz="1600" dirty="0"/>
              <a:t> נמי 'באחד בניסן לא היה בו מעמד מפני שיש בו הלל וקרבן מוסף וקרבן עצים'!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זאת אומרת: </a:t>
            </a:r>
            <a:r>
              <a:rPr lang="he-IL" sz="1600" dirty="0" err="1"/>
              <a:t>הלילא</a:t>
            </a:r>
            <a:r>
              <a:rPr lang="he-IL" sz="1600" dirty="0"/>
              <a:t> </a:t>
            </a:r>
            <a:r>
              <a:rPr lang="he-IL" sz="1600" dirty="0" err="1"/>
              <a:t>דבריש</a:t>
            </a:r>
            <a:r>
              <a:rPr lang="he-IL" sz="1600" dirty="0"/>
              <a:t> </a:t>
            </a:r>
            <a:r>
              <a:rPr lang="he-IL" sz="1600" dirty="0" err="1"/>
              <a:t>ירחא</a:t>
            </a:r>
            <a:r>
              <a:rPr lang="he-IL" sz="1600" dirty="0"/>
              <a:t> לאו דאורייתא,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דאמר</a:t>
            </a:r>
            <a:r>
              <a:rPr lang="he-IL" sz="1600" dirty="0"/>
              <a:t> רבי יוחנן משום רבי שמעון בן </a:t>
            </a:r>
            <a:r>
              <a:rPr lang="he-IL" sz="1600" dirty="0" err="1"/>
              <a:t>יהוצדק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שמונה עשר יום בשנה יחיד גומר בהן את הלל, ואלו הן: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שמונת ימי החג, ושמונת ימי חנוכה, ויום טוב הראשון של פסח, ויום טוב (ראשון) של עצרת.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ובגולה עשרים ואחד יום, ואלו הן: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תשעת ימי החג, ושמונת ימי חנוכה, ושני ימים הראשונים של פסח, וב' ימים טובים של עצרת.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רב איקלע לבבל,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חזינהו</a:t>
            </a:r>
            <a:r>
              <a:rPr lang="he-IL" sz="1600" dirty="0"/>
              <a:t> </a:t>
            </a:r>
            <a:r>
              <a:rPr lang="he-IL" sz="1600" dirty="0" err="1"/>
              <a:t>דקא</a:t>
            </a:r>
            <a:r>
              <a:rPr lang="he-IL" sz="1600" dirty="0"/>
              <a:t> קרו </a:t>
            </a:r>
            <a:r>
              <a:rPr lang="he-IL" sz="1600" dirty="0" err="1"/>
              <a:t>הלילא</a:t>
            </a:r>
            <a:r>
              <a:rPr lang="he-IL" sz="1600" dirty="0"/>
              <a:t> בריש </a:t>
            </a:r>
            <a:r>
              <a:rPr lang="he-IL" sz="1600" dirty="0" err="1"/>
              <a:t>ירחא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סבר </a:t>
            </a:r>
            <a:r>
              <a:rPr lang="he-IL" sz="1600" dirty="0" err="1"/>
              <a:t>לאפסוקינהו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כיון </a:t>
            </a:r>
            <a:r>
              <a:rPr lang="he-IL" sz="1600" dirty="0" err="1"/>
              <a:t>דחזא</a:t>
            </a:r>
            <a:r>
              <a:rPr lang="he-IL" sz="1600" dirty="0"/>
              <a:t> </a:t>
            </a:r>
            <a:r>
              <a:rPr lang="he-IL" sz="1600" dirty="0" err="1"/>
              <a:t>דקא</a:t>
            </a:r>
            <a:r>
              <a:rPr lang="he-IL" sz="1600" dirty="0"/>
              <a:t> מדלגי </a:t>
            </a:r>
            <a:r>
              <a:rPr lang="he-IL" sz="1600" dirty="0" err="1"/>
              <a:t>דלוגי</a:t>
            </a:r>
            <a:r>
              <a:rPr lang="he-IL" sz="1600" dirty="0"/>
              <a:t> אמר: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שמע מינה מנהג אבותיהם בידיהם.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יחיד לא יתחיל,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ואם התחיל גומר.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26E9F610-DCAF-F04F-BE10-CA74433053B3}"/>
              </a:ext>
            </a:extLst>
          </p:cNvPr>
          <p:cNvSpPr/>
          <p:nvPr/>
        </p:nvSpPr>
        <p:spPr>
          <a:xfrm>
            <a:off x="2744180" y="172800"/>
            <a:ext cx="5759655" cy="735920"/>
          </a:xfrm>
          <a:prstGeom prst="wedgeRoundRectCallout">
            <a:avLst>
              <a:gd name="adj1" fmla="val 52402"/>
              <a:gd name="adj2" fmla="val -393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כו</a:t>
            </a:r>
            <a:r>
              <a:rPr lang="he-IL" sz="1600" dirty="0">
                <a:solidFill>
                  <a:prstClr val="black"/>
                </a:solidFill>
              </a:rPr>
              <a:t> ע"א: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באחד בטבת - לא היה בו מעמד שהיה בו הלל וקרבן מוסף וקרבן עצים.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1728B79-BB16-615D-BC70-4EEA7A4B0359}"/>
              </a:ext>
            </a:extLst>
          </p:cNvPr>
          <p:cNvSpPr txBox="1"/>
          <p:nvPr/>
        </p:nvSpPr>
        <p:spPr>
          <a:xfrm>
            <a:off x="8352912" y="1277906"/>
            <a:ext cx="440926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2500" dirty="0"/>
          </a:p>
          <a:p>
            <a:endParaRPr lang="he-IL" sz="2500" dirty="0"/>
          </a:p>
          <a:p>
            <a:endParaRPr lang="he-IL" sz="2500" dirty="0"/>
          </a:p>
          <a:p>
            <a:endParaRPr lang="he-IL" sz="3100" dirty="0"/>
          </a:p>
          <a:p>
            <a:endParaRPr lang="he-IL" sz="1700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sz="1900" dirty="0"/>
          </a:p>
          <a:p>
            <a:endParaRPr lang="he-IL" dirty="0"/>
          </a:p>
          <a:p>
            <a:endParaRPr lang="he-IL" sz="2200" dirty="0"/>
          </a:p>
          <a:p>
            <a:r>
              <a:rPr lang="he-IL" dirty="0"/>
              <a:t>●</a:t>
            </a:r>
          </a:p>
          <a:p>
            <a:endParaRPr lang="he-IL" dirty="0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B3498C3E-A5E9-91FF-0FDB-71F91D6779A0}"/>
              </a:ext>
            </a:extLst>
          </p:cNvPr>
          <p:cNvSpPr/>
          <p:nvPr/>
        </p:nvSpPr>
        <p:spPr>
          <a:xfrm>
            <a:off x="251520" y="404664"/>
            <a:ext cx="2160240" cy="864096"/>
          </a:xfrm>
          <a:prstGeom prst="wedgeRoundRectCallout">
            <a:avLst>
              <a:gd name="adj1" fmla="val 45125"/>
              <a:gd name="adj2" fmla="val -5820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050" dirty="0">
                <a:solidFill>
                  <a:prstClr val="black"/>
                </a:solidFill>
              </a:rPr>
              <a:t>משנה </a:t>
            </a:r>
            <a:r>
              <a:rPr lang="he-IL" sz="1050" dirty="0" err="1">
                <a:solidFill>
                  <a:prstClr val="black"/>
                </a:solidFill>
              </a:rPr>
              <a:t>כו</a:t>
            </a:r>
            <a:r>
              <a:rPr lang="he-IL" sz="105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050" dirty="0">
                <a:solidFill>
                  <a:srgbClr val="F79646">
                    <a:lumMod val="50000"/>
                  </a:srgbClr>
                </a:solidFill>
              </a:rPr>
              <a:t>זמן עצי כהנים והעם תשעה: </a:t>
            </a:r>
          </a:p>
          <a:p>
            <a:pPr>
              <a:lnSpc>
                <a:spcPct val="120000"/>
              </a:lnSpc>
            </a:pPr>
            <a:r>
              <a:rPr lang="he-IL" sz="1050" dirty="0">
                <a:solidFill>
                  <a:srgbClr val="F79646">
                    <a:lumMod val="50000"/>
                  </a:srgbClr>
                </a:solidFill>
              </a:rPr>
              <a:t>באחד בניסן - בני ארח בן יהודה... </a:t>
            </a:r>
          </a:p>
          <a:p>
            <a:pPr>
              <a:lnSpc>
                <a:spcPct val="120000"/>
              </a:lnSpc>
            </a:pPr>
            <a:r>
              <a:rPr lang="he-IL" sz="1050" dirty="0">
                <a:solidFill>
                  <a:srgbClr val="F79646">
                    <a:lumMod val="50000"/>
                  </a:srgbClr>
                </a:solidFill>
              </a:rPr>
              <a:t>באחד בטבת - שבו בני פרעוש שניה.</a:t>
            </a:r>
          </a:p>
        </p:txBody>
      </p:sp>
    </p:spTree>
    <p:extLst>
      <p:ext uri="{BB962C8B-B14F-4D97-AF65-F5344CB8AC3E}">
        <p14:creationId xmlns:p14="http://schemas.microsoft.com/office/powerpoint/2010/main" val="280967305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48269</TotalTime>
  <Words>2045</Words>
  <Application>Microsoft Office PowerPoint</Application>
  <PresentationFormat>‫הצגה על המסך (4:3)</PresentationFormat>
  <Paragraphs>400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Arial (גוף)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2921</cp:revision>
  <dcterms:created xsi:type="dcterms:W3CDTF">2015-01-28T10:22:53Z</dcterms:created>
  <dcterms:modified xsi:type="dcterms:W3CDTF">2025-11-11T07:38:49Z</dcterms:modified>
</cp:coreProperties>
</file>