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3"/>
  </p:notesMasterIdLst>
  <p:sldIdLst>
    <p:sldId id="655" r:id="rId2"/>
    <p:sldId id="634" r:id="rId3"/>
    <p:sldId id="645" r:id="rId4"/>
    <p:sldId id="656" r:id="rId5"/>
    <p:sldId id="647" r:id="rId6"/>
    <p:sldId id="650" r:id="rId7"/>
    <p:sldId id="657" r:id="rId8"/>
    <p:sldId id="658" r:id="rId9"/>
    <p:sldId id="661" r:id="rId10"/>
    <p:sldId id="660" r:id="rId11"/>
    <p:sldId id="429" r:id="rId1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202B0CA-FC54-4496-8BCA-5EF66A818D29}" styleName="סגנון כה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סגנון כהה 2 - הדגשה 1/הדגש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סגנון כהה 2 - הדגשה 3/הדגשה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90648" autoAdjust="0"/>
  </p:normalViewPr>
  <p:slideViewPr>
    <p:cSldViewPr>
      <p:cViewPr varScale="1">
        <p:scale>
          <a:sx n="86" d="100"/>
          <a:sy n="86" d="100"/>
        </p:scale>
        <p:origin x="13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pPr/>
              <a:t>ג'/כסלו/תשפ"ו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88279-D49F-F909-F485-40B81AFBB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12FCC3E6-BCF8-771C-8F49-4F46D012B4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3A2D2762-9CE2-CE5E-5B1B-70AC484AC4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F843585B-D178-B5AE-6C55-1D4FDAE157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4470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1CF57-E321-7E39-1960-7106D4E3A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F33322F-4F1B-242A-6E11-4EEC80A815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F1EA21EF-D574-9D41-6595-4BE784C13C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6676E9D4-4620-8CB4-9D0E-E5C5C9EE28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771766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9A0354-F6ED-29CA-7F7E-19F06C8E9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AF44786C-04DD-BC7B-6CD4-EE87BEBD48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4309CB86-E94A-1348-E610-C33063D2B6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3ECB14F9-0E22-4E55-334C-0C81213AD0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09043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8C9C9-C800-9376-600E-52AC7E7D5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5A81C431-35F5-06A2-DEBA-E7229739F6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AC00BAAF-ED50-5E47-5A6B-A3D26D3476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CA8B28B1-796D-1E7F-4829-0038FB761A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30318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3F0436-5F94-B58B-020F-4BD1E9E1D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51A10E16-C022-C0D8-3D16-198E2B9080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81FE58AD-F8BB-177B-016E-112C0E3696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E56DF26-4C9D-04A6-A2E4-19194A5231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195108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55CC9-6610-FADF-27D1-D2C022288C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55838AD5-798D-9EFB-0F1B-178A8C19A8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5B3D8486-59C0-AE10-5F1D-EFB44E0F28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14916D66-D865-2196-AEA6-D83055C5BD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35779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3255B9-FFA9-5EC6-2CDF-6523BFAE0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D1A2CEE3-4CD1-69A8-8C8F-B289F8B56E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344EFEA5-F2BF-9DD0-58D5-C1E7C30719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/>
              <a:t>רש"י: </a:t>
            </a:r>
            <a:r>
              <a:rPr lang="he-IL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לא שנו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שאסור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ללובשו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בשבוע שחל תשעה באב להיות בתוכה אלא בימים שלפני תשעה באב...</a:t>
            </a: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079EA65C-4032-3D83-49BC-346124BD20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765758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A527D-57C4-B8FA-C001-B34E46C24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74F4FC23-EC1D-B12C-A689-6151645CC0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7A64C1E4-E5FC-29F9-21E5-E4F5C04A3C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D7CADB74-1B6B-6871-780B-2594EC4FBA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832871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782C0-8235-A585-475C-E08FC076A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064775D1-9CB4-444A-6803-DBC9B74366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B89FDD46-0365-FFF9-68E6-0CDB4CD248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035F3334-BF28-DA3D-6E5A-B374C823CE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000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ג'/כסלו/תשפ"ו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ג'/כסלו/תשפ"ו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ג'/כסלו/תשפ"ו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ג'/כסלו/תשפ"ו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ג'/כסלו/תשפ"ו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ג'/כסלו/תשפ"ו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ג'/כסלו/תשפ"ו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ג'/כסלו/תשפ"ו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ג'/כסלו/תשפ"ו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ג'/כסלו/תשפ"ו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ג'/כסלו/תשפ"ו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pPr/>
              <a:t>ג'/כסלו/תשפ"ו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f-yomi.com/MediaPage.aspx?id=303222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1386064"/>
            <a:ext cx="8820472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מסכת תענית</a:t>
            </a:r>
          </a:p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4000" b="1" dirty="0" err="1">
                <a:solidFill>
                  <a:srgbClr val="C0504D">
                    <a:lumMod val="75000"/>
                  </a:srgbClr>
                </a:solidFill>
              </a:rPr>
              <a:t>כט</a:t>
            </a:r>
            <a:endParaRPr lang="he-IL" sz="4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כט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2) – דף ל ע"א (שורה 8)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מצגת עזר ללימוד הדף היומי</a:t>
            </a:r>
          </a:p>
          <a:p>
            <a:pPr algn="ctr"/>
            <a:endParaRPr lang="he-IL" sz="8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בעריכת: הראל שפירא</a:t>
            </a:r>
          </a:p>
          <a:p>
            <a:pPr algn="ctr"/>
            <a:endParaRPr lang="he-IL" sz="1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>
              <a:defRPr/>
            </a:pPr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לשמיעת השיעור בליווי המצגת – </a:t>
            </a:r>
            <a:r>
              <a:rPr lang="he-IL" sz="2400" dirty="0">
                <a:solidFill>
                  <a:srgbClr val="EEECE1">
                    <a:lumMod val="50000"/>
                  </a:srgbClr>
                </a:solidFill>
                <a:hlinkClick r:id="rId3"/>
              </a:rPr>
              <a:t>לחץ כאן</a:t>
            </a:r>
            <a:endParaRPr lang="he-IL" sz="2400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1571182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5B66D4-2D50-C25C-D7E5-9005FF4DD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ACC9B302-E638-EE56-AABF-2FECA7B057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8" name="TextBox 3">
            <a:extLst>
              <a:ext uri="{FF2B5EF4-FFF2-40B4-BE49-F238E27FC236}">
                <a16:creationId xmlns:a16="http://schemas.microsoft.com/office/drawing/2014/main" id="{8ED7C7EA-1598-C98C-ED43-BFAC53718841}"/>
              </a:ext>
            </a:extLst>
          </p:cNvPr>
          <p:cNvSpPr txBox="1"/>
          <p:nvPr/>
        </p:nvSpPr>
        <p:spPr>
          <a:xfrm>
            <a:off x="1331640" y="26523"/>
            <a:ext cx="7372434" cy="67140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50" dirty="0"/>
              <a:t>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תשעה באב שחל להיות בשבת, וכן ערב תשעה באב שחל להיות בשבת -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אוכל ושותה כל צרכו ומעלה על שולחנו אפילו כסעודת שלמה בשעתו.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ואסור לספר ולכבס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מר''ח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ועד התענית, דברי רבי מאיר.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רבי יהודה אומר: כל החדש כולו אסור. 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רשב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''ג אומר: אינו אסור אלא אותה שבת בלבד. 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550" dirty="0"/>
              <a:t>ותניא אידך: 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ונוהג אבל מראש חדש ועד התענית, דברי ר' מאיר.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רבי יהודה אומר: כל החדש כולו אסור. 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רשב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''ג אומר: אינו אסור אלא אותה שבת בלבד. 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550" dirty="0"/>
              <a:t>אמר ר' יוחנן: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ושלשתן מקרא אחד דרשו, </a:t>
            </a:r>
            <a:r>
              <a:rPr lang="he-IL" sz="1550" dirty="0" err="1"/>
              <a:t>דכתיב</a:t>
            </a:r>
            <a:r>
              <a:rPr lang="he-IL" sz="1550" dirty="0"/>
              <a:t>: "</a:t>
            </a:r>
            <a:r>
              <a:rPr lang="he-IL" sz="1550" dirty="0">
                <a:solidFill>
                  <a:srgbClr val="002060"/>
                </a:solidFill>
              </a:rPr>
              <a:t>וְהִשְׁבַּתִּי כָּל מְשׂוֹשָׂהּ חַגָּהּ חָדְשָׁהּ וְשַׁבַּתָּהּ וְכֹל מוֹעֲדָהּ</a:t>
            </a:r>
            <a:r>
              <a:rPr lang="he-IL" sz="1550" dirty="0"/>
              <a:t>" -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מאן </a:t>
            </a:r>
            <a:r>
              <a:rPr lang="he-IL" sz="1550" dirty="0" err="1"/>
              <a:t>דאמר</a:t>
            </a:r>
            <a:r>
              <a:rPr lang="he-IL" sz="1550" dirty="0"/>
              <a:t> </a:t>
            </a:r>
            <a:r>
              <a:rPr lang="he-IL" sz="1550" dirty="0" err="1"/>
              <a:t>מר''ח</a:t>
            </a:r>
            <a:r>
              <a:rPr lang="he-IL" sz="1550" dirty="0"/>
              <a:t> ועד התענית </a:t>
            </a:r>
            <a:r>
              <a:rPr lang="he-IL" sz="1550" dirty="0" err="1"/>
              <a:t>מ"</a:t>
            </a:r>
            <a:r>
              <a:rPr lang="he-IL" sz="1550" dirty="0" err="1">
                <a:solidFill>
                  <a:srgbClr val="002060"/>
                </a:solidFill>
              </a:rPr>
              <a:t>חַגָּה</a:t>
            </a:r>
            <a:r>
              <a:rPr lang="he-IL" sz="1550" dirty="0"/>
              <a:t>ּ", </a:t>
            </a:r>
          </a:p>
          <a:p>
            <a:pPr>
              <a:lnSpc>
                <a:spcPct val="120000"/>
              </a:lnSpc>
            </a:pPr>
            <a:r>
              <a:rPr lang="he-IL" sz="1550" dirty="0" err="1"/>
              <a:t>ומ</a:t>
            </a:r>
            <a:r>
              <a:rPr lang="he-IL" sz="1550" dirty="0"/>
              <a:t>''ד כל החדש כולו אסור </a:t>
            </a:r>
            <a:r>
              <a:rPr lang="he-IL" sz="1550" dirty="0" err="1"/>
              <a:t>מ"</a:t>
            </a:r>
            <a:r>
              <a:rPr lang="he-IL" sz="1550" dirty="0" err="1">
                <a:solidFill>
                  <a:srgbClr val="002060"/>
                </a:solidFill>
              </a:rPr>
              <a:t>חָדְשָׁה</a:t>
            </a:r>
            <a:r>
              <a:rPr lang="he-IL" sz="1550" dirty="0"/>
              <a:t>ּ",</a:t>
            </a:r>
          </a:p>
          <a:p>
            <a:pPr>
              <a:lnSpc>
                <a:spcPct val="120000"/>
              </a:lnSpc>
            </a:pPr>
            <a:r>
              <a:rPr lang="he-IL" sz="1550" dirty="0" err="1"/>
              <a:t>ומ</a:t>
            </a:r>
            <a:r>
              <a:rPr lang="he-IL" sz="1550" dirty="0"/>
              <a:t>''ד כל השבת כולה אסור </a:t>
            </a:r>
            <a:r>
              <a:rPr lang="he-IL" sz="1550" dirty="0" err="1"/>
              <a:t>מ"ש</a:t>
            </a:r>
            <a:r>
              <a:rPr lang="he-IL" sz="1550" dirty="0" err="1">
                <a:solidFill>
                  <a:srgbClr val="002060"/>
                </a:solidFill>
              </a:rPr>
              <a:t>ַׁבַּתָּה</a:t>
            </a:r>
            <a:r>
              <a:rPr lang="he-IL" sz="1550" dirty="0"/>
              <a:t>ּ". </a:t>
            </a:r>
          </a:p>
          <a:p>
            <a:pPr>
              <a:lnSpc>
                <a:spcPct val="120000"/>
              </a:lnSpc>
            </a:pP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550" dirty="0"/>
              <a:t>אמר רבא: הלכה </a:t>
            </a:r>
            <a:r>
              <a:rPr lang="he-IL" sz="1550" dirty="0" err="1"/>
              <a:t>כרשב</a:t>
            </a:r>
            <a:r>
              <a:rPr lang="he-IL" sz="1550" dirty="0"/>
              <a:t>''ג.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ואמר רבא: הלכה כרבי מאיר. </a:t>
            </a:r>
          </a:p>
          <a:p>
            <a:pPr>
              <a:lnSpc>
                <a:spcPct val="120000"/>
              </a:lnSpc>
            </a:pPr>
            <a:r>
              <a:rPr lang="he-IL" sz="1550" dirty="0" err="1"/>
              <a:t>ותרוייהו</a:t>
            </a:r>
            <a:r>
              <a:rPr lang="he-IL" sz="1550" dirty="0"/>
              <a:t> </a:t>
            </a:r>
            <a:r>
              <a:rPr lang="he-IL" sz="1550" dirty="0" err="1"/>
              <a:t>לקולא</a:t>
            </a:r>
            <a:r>
              <a:rPr lang="he-IL" sz="1550" dirty="0"/>
              <a:t> </a:t>
            </a:r>
            <a:r>
              <a:rPr lang="he-IL" sz="1550" dirty="0" err="1"/>
              <a:t>וצריכא</a:t>
            </a:r>
            <a:r>
              <a:rPr lang="he-IL" sz="1550" dirty="0"/>
              <a:t> -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דאי </a:t>
            </a:r>
            <a:r>
              <a:rPr lang="he-IL" sz="1550" dirty="0" err="1"/>
              <a:t>אשמועינן</a:t>
            </a:r>
            <a:r>
              <a:rPr lang="he-IL" sz="1550" dirty="0"/>
              <a:t> הלכה כר' מאיר </a:t>
            </a:r>
            <a:r>
              <a:rPr lang="he-IL" sz="1550" dirty="0" err="1"/>
              <a:t>הוה</a:t>
            </a:r>
            <a:r>
              <a:rPr lang="he-IL" sz="1550" dirty="0"/>
              <a:t> </a:t>
            </a:r>
            <a:r>
              <a:rPr lang="he-IL" sz="1550" dirty="0" err="1"/>
              <a:t>אמינא</a:t>
            </a:r>
            <a:r>
              <a:rPr lang="he-IL" sz="1550" dirty="0"/>
              <a:t> אפי' </a:t>
            </a:r>
            <a:r>
              <a:rPr lang="he-IL" sz="1550" dirty="0" err="1"/>
              <a:t>מר''ח</a:t>
            </a:r>
            <a:r>
              <a:rPr lang="he-IL" sz="1550" dirty="0"/>
              <a:t>, </a:t>
            </a:r>
            <a:r>
              <a:rPr lang="he-IL" sz="1550" dirty="0" err="1"/>
              <a:t>קמ</a:t>
            </a:r>
            <a:r>
              <a:rPr lang="he-IL" sz="1550" dirty="0"/>
              <a:t>''ל הלכה </a:t>
            </a:r>
            <a:r>
              <a:rPr lang="he-IL" sz="1550" dirty="0" err="1"/>
              <a:t>כרשב</a:t>
            </a:r>
            <a:r>
              <a:rPr lang="he-IL" sz="1550" dirty="0"/>
              <a:t>''ג,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ואי </a:t>
            </a:r>
            <a:r>
              <a:rPr lang="he-IL" sz="1550" dirty="0" err="1"/>
              <a:t>אשמועינן</a:t>
            </a:r>
            <a:r>
              <a:rPr lang="he-IL" sz="1550" dirty="0"/>
              <a:t> הלכה </a:t>
            </a:r>
            <a:r>
              <a:rPr lang="he-IL" sz="1550" dirty="0" err="1"/>
              <a:t>כרשב</a:t>
            </a:r>
            <a:r>
              <a:rPr lang="he-IL" sz="1550" dirty="0"/>
              <a:t>''ג </a:t>
            </a:r>
            <a:r>
              <a:rPr lang="he-IL" sz="1550" dirty="0" err="1"/>
              <a:t>הוה</a:t>
            </a:r>
            <a:r>
              <a:rPr lang="he-IL" sz="1550" dirty="0"/>
              <a:t> </a:t>
            </a:r>
            <a:r>
              <a:rPr lang="he-IL" sz="1550" dirty="0" err="1"/>
              <a:t>אמינא</a:t>
            </a:r>
            <a:r>
              <a:rPr lang="he-IL" sz="1550" dirty="0"/>
              <a:t> אפילו לאחריו, </a:t>
            </a:r>
            <a:r>
              <a:rPr lang="he-IL" sz="1550" dirty="0" err="1"/>
              <a:t>קמ</a:t>
            </a:r>
            <a:r>
              <a:rPr lang="he-IL" sz="1550" dirty="0"/>
              <a:t>''ל הלכה כרבי מאיר.</a:t>
            </a:r>
          </a:p>
        </p:txBody>
      </p:sp>
      <p:cxnSp>
        <p:nvCxnSpPr>
          <p:cNvPr id="11" name="מחבר חץ ישר 10">
            <a:extLst>
              <a:ext uri="{FF2B5EF4-FFF2-40B4-BE49-F238E27FC236}">
                <a16:creationId xmlns:a16="http://schemas.microsoft.com/office/drawing/2014/main" id="{4FE3EFDA-BC6E-1540-B789-26EA3A45AFED}"/>
              </a:ext>
            </a:extLst>
          </p:cNvPr>
          <p:cNvCxnSpPr/>
          <p:nvPr/>
        </p:nvCxnSpPr>
        <p:spPr>
          <a:xfrm flipV="1">
            <a:off x="3491880" y="1246327"/>
            <a:ext cx="936104" cy="238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מחבר חץ ישר 12">
            <a:extLst>
              <a:ext uri="{FF2B5EF4-FFF2-40B4-BE49-F238E27FC236}">
                <a16:creationId xmlns:a16="http://schemas.microsoft.com/office/drawing/2014/main" id="{6DFCAD38-CB91-7CCB-488E-F577303BF9E7}"/>
              </a:ext>
            </a:extLst>
          </p:cNvPr>
          <p:cNvCxnSpPr/>
          <p:nvPr/>
        </p:nvCxnSpPr>
        <p:spPr>
          <a:xfrm flipV="1">
            <a:off x="3491880" y="1556792"/>
            <a:ext cx="1440160" cy="144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מחבר חץ ישר 14">
            <a:extLst>
              <a:ext uri="{FF2B5EF4-FFF2-40B4-BE49-F238E27FC236}">
                <a16:creationId xmlns:a16="http://schemas.microsoft.com/office/drawing/2014/main" id="{C6B26AB9-0D06-64A9-97A0-F930B95408DF}"/>
              </a:ext>
            </a:extLst>
          </p:cNvPr>
          <p:cNvCxnSpPr/>
          <p:nvPr/>
        </p:nvCxnSpPr>
        <p:spPr>
          <a:xfrm>
            <a:off x="3491880" y="1700808"/>
            <a:ext cx="1368152" cy="72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תמונה 16">
            <a:extLst>
              <a:ext uri="{FF2B5EF4-FFF2-40B4-BE49-F238E27FC236}">
                <a16:creationId xmlns:a16="http://schemas.microsoft.com/office/drawing/2014/main" id="{F334A832-8970-5B92-9DEE-D4CCC5417D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600" y="110821"/>
            <a:ext cx="7704856" cy="497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599293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2915647"/>
            <a:ext cx="8820472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כט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2) – </a:t>
            </a:r>
            <a:r>
              <a:rPr lang="he-IL" sz="2400" b="1">
                <a:solidFill>
                  <a:srgbClr val="C0504D">
                    <a:lumMod val="75000"/>
                  </a:srgbClr>
                </a:solidFill>
              </a:rPr>
              <a:t>דף ל 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ע"א (שורה 8)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00B050"/>
                </a:solidFill>
              </a:rPr>
              <a:t>להתראות בדף ל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6E679-A7EC-45BA-8925-0D1259BA82A3}"/>
              </a:ext>
            </a:extLst>
          </p:cNvPr>
          <p:cNvSpPr txBox="1"/>
          <p:nvPr/>
        </p:nvSpPr>
        <p:spPr>
          <a:xfrm>
            <a:off x="8591196" y="2844246"/>
            <a:ext cx="3012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/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04243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495E7-9C53-3E64-2203-080894A36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46573658-3994-299D-8563-D6E5C0D330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F2AF56EA-9DF3-99AF-0FC4-275D31B83688}"/>
              </a:ext>
            </a:extLst>
          </p:cNvPr>
          <p:cNvSpPr txBox="1"/>
          <p:nvPr/>
        </p:nvSpPr>
        <p:spPr>
          <a:xfrm>
            <a:off x="-306788" y="35330"/>
            <a:ext cx="113437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כט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7279B24-8F8F-D09B-F5F2-F6A5B34E88AB}"/>
              </a:ext>
            </a:extLst>
          </p:cNvPr>
          <p:cNvSpPr txBox="1"/>
          <p:nvPr/>
        </p:nvSpPr>
        <p:spPr>
          <a:xfrm>
            <a:off x="683568" y="1255875"/>
            <a:ext cx="8172400" cy="50889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50" dirty="0"/>
              <a:t>בתשעה באב נגזר על אבותינו שלא יכנסו לארץ - </a:t>
            </a:r>
            <a:r>
              <a:rPr lang="he-IL" sz="1550" dirty="0" err="1"/>
              <a:t>מנלן</a:t>
            </a:r>
            <a:r>
              <a:rPr lang="he-IL" sz="1550" dirty="0"/>
              <a:t>?</a:t>
            </a:r>
          </a:p>
          <a:p>
            <a:pPr>
              <a:lnSpc>
                <a:spcPct val="120000"/>
              </a:lnSpc>
            </a:pPr>
            <a:endParaRPr lang="he-IL" sz="1100" dirty="0"/>
          </a:p>
          <a:p>
            <a:pPr>
              <a:lnSpc>
                <a:spcPct val="120000"/>
              </a:lnSpc>
            </a:pPr>
            <a:r>
              <a:rPr lang="he-IL" sz="1550" dirty="0" err="1"/>
              <a:t>דכתיב</a:t>
            </a:r>
            <a:r>
              <a:rPr lang="he-IL" sz="1550" dirty="0"/>
              <a:t>: "</a:t>
            </a:r>
            <a:r>
              <a:rPr lang="he-IL" sz="1550" dirty="0">
                <a:solidFill>
                  <a:srgbClr val="002060"/>
                </a:solidFill>
              </a:rPr>
              <a:t>וַיְהִי בַּחֹדֶשׁ הָרִאשׁוֹן בַּשָּׁנָה הַשֵּׁנִית בְּאֶחָד לַחֹדֶשׁ הוּקַם הַמִּשְׁכָּן</a:t>
            </a:r>
            <a:r>
              <a:rPr lang="he-IL" sz="1550" dirty="0"/>
              <a:t>", 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ואמר מר: 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שנה ראשונה עשה משה את המשכן, שניה הקים משה את המשכן ושלח מרגלים. 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550" dirty="0"/>
              <a:t>וכתיב: "</a:t>
            </a:r>
            <a:r>
              <a:rPr lang="he-IL" sz="1550" dirty="0">
                <a:solidFill>
                  <a:srgbClr val="002060"/>
                </a:solidFill>
              </a:rPr>
              <a:t>וַיְהִי בַּשָּׁנָה הַשֵּׁנִית בַּחֹדֶשׁ הַשֵּׁנִי בְּעֶשְׂרִים בַּחֹדֶשׁ נַעֲלָה הֶעָנָן מֵעַל מִשְׁכַּן הָעֵדֻת</a:t>
            </a:r>
            <a:r>
              <a:rPr lang="he-IL" sz="1550" dirty="0"/>
              <a:t>".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וכתיב: "</a:t>
            </a:r>
            <a:r>
              <a:rPr lang="he-IL" sz="1550" dirty="0" err="1">
                <a:solidFill>
                  <a:srgbClr val="002060"/>
                </a:solidFill>
              </a:rPr>
              <a:t>וַיִּסְעו</a:t>
            </a:r>
            <a:r>
              <a:rPr lang="he-IL" sz="1550" dirty="0">
                <a:solidFill>
                  <a:srgbClr val="002060"/>
                </a:solidFill>
              </a:rPr>
              <a:t>ּ מֵהַר ה' דֶּרֶךְ שְׁלֹשֶׁת יָמִים</a:t>
            </a:r>
            <a:r>
              <a:rPr lang="he-IL" sz="1550" dirty="0"/>
              <a:t>", אמר רבי </a:t>
            </a:r>
            <a:r>
              <a:rPr lang="he-IL" sz="1550" dirty="0" err="1"/>
              <a:t>חמא</a:t>
            </a:r>
            <a:r>
              <a:rPr lang="he-IL" sz="1550" dirty="0"/>
              <a:t> בר </a:t>
            </a:r>
            <a:r>
              <a:rPr lang="he-IL" sz="1550" dirty="0" err="1"/>
              <a:t>חנינא</a:t>
            </a:r>
            <a:r>
              <a:rPr lang="he-IL" sz="1550" dirty="0"/>
              <a:t>: אותו היום סרו מאחרי ה'.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וכתיב: "</a:t>
            </a:r>
            <a:r>
              <a:rPr lang="he-IL" sz="1550" dirty="0" err="1">
                <a:solidFill>
                  <a:srgbClr val="002060"/>
                </a:solidFill>
              </a:rPr>
              <a:t>וְהָאסַפְסֻף</a:t>
            </a:r>
            <a:r>
              <a:rPr lang="he-IL" sz="1550" dirty="0">
                <a:solidFill>
                  <a:srgbClr val="002060"/>
                </a:solidFill>
              </a:rPr>
              <a:t> אֲשֶׁר בְּקִרְבּוֹ הִתְאַוּוּ תַּאֲוָה וַיָּשֻׁבוּ וַיִּבְכּוּ גַּם בְּנֵי יִשְׂרָאֵל</a:t>
            </a:r>
            <a:r>
              <a:rPr lang="he-IL" sz="1550" dirty="0"/>
              <a:t>" וגו', וכתיב: "</a:t>
            </a:r>
            <a:r>
              <a:rPr lang="he-IL" sz="1550" dirty="0">
                <a:solidFill>
                  <a:srgbClr val="002060"/>
                </a:solidFill>
              </a:rPr>
              <a:t>עַד חֹדֶשׁ יָמִים</a:t>
            </a:r>
            <a:r>
              <a:rPr lang="he-IL" sz="1550" dirty="0"/>
              <a:t>" וגו', </a:t>
            </a:r>
          </a:p>
          <a:p>
            <a:pPr>
              <a:lnSpc>
                <a:spcPct val="120000"/>
              </a:lnSpc>
            </a:pPr>
            <a:r>
              <a:rPr lang="he-IL" sz="1550" dirty="0" err="1"/>
              <a:t>דהוו</a:t>
            </a:r>
            <a:r>
              <a:rPr lang="he-IL" sz="1550" dirty="0"/>
              <a:t> להו עשרין ותרתין בסיון. 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550" dirty="0"/>
              <a:t>וכתיב: "</a:t>
            </a:r>
            <a:r>
              <a:rPr lang="he-IL" sz="1550" dirty="0" err="1">
                <a:solidFill>
                  <a:srgbClr val="002060"/>
                </a:solidFill>
              </a:rPr>
              <a:t>וַתִּסָּגֵר</a:t>
            </a:r>
            <a:r>
              <a:rPr lang="he-IL" sz="1550" dirty="0">
                <a:solidFill>
                  <a:srgbClr val="002060"/>
                </a:solidFill>
              </a:rPr>
              <a:t> מִרְיָם... שִׁבְעַת יָמִים</a:t>
            </a:r>
            <a:r>
              <a:rPr lang="he-IL" sz="1550" dirty="0"/>
              <a:t>", </a:t>
            </a:r>
            <a:r>
              <a:rPr lang="he-IL" sz="1550" dirty="0" err="1"/>
              <a:t>דהוו</a:t>
            </a:r>
            <a:r>
              <a:rPr lang="he-IL" sz="1550" dirty="0"/>
              <a:t> להו עשרין ותשעה בסיון. 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550" dirty="0"/>
              <a:t>וכתיב: "</a:t>
            </a:r>
            <a:r>
              <a:rPr lang="he-IL" sz="1550" dirty="0">
                <a:solidFill>
                  <a:srgbClr val="002060"/>
                </a:solidFill>
              </a:rPr>
              <a:t>שְׁלַח לְךָ אֲנָשִׁים</a:t>
            </a:r>
            <a:r>
              <a:rPr lang="he-IL" sz="1550" dirty="0"/>
              <a:t>", ותניא: 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בעשרים ותשעה בסיון שלח משה מרגלים. 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550" dirty="0"/>
              <a:t>וכתיב: "</a:t>
            </a:r>
            <a:r>
              <a:rPr lang="he-IL" sz="1550" dirty="0">
                <a:solidFill>
                  <a:srgbClr val="002060"/>
                </a:solidFill>
              </a:rPr>
              <a:t>וַיָּשֻׁבוּ מִתּוּר הָאָרֶץ מִקֵּץ אַרְבָּעִים יוֹם</a:t>
            </a:r>
            <a:r>
              <a:rPr lang="he-IL" sz="1550" dirty="0"/>
              <a:t>".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550" dirty="0"/>
              <a:t>הני ארבעים יום נכי חד הוו!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 </a:t>
            </a:r>
            <a:r>
              <a:rPr lang="he-IL" sz="1550" dirty="0" err="1"/>
              <a:t>אביי</a:t>
            </a:r>
            <a:r>
              <a:rPr lang="he-IL" sz="1550" dirty="0"/>
              <a:t>: תמוז </a:t>
            </a:r>
            <a:r>
              <a:rPr lang="he-IL" sz="1550" dirty="0" err="1"/>
              <a:t>דההיא</a:t>
            </a:r>
            <a:r>
              <a:rPr lang="he-IL" sz="1550" dirty="0"/>
              <a:t> שתא מלויי </a:t>
            </a:r>
            <a:r>
              <a:rPr lang="he-IL" sz="1550" dirty="0" err="1"/>
              <a:t>מליוה</a:t>
            </a:r>
            <a:r>
              <a:rPr lang="he-IL" sz="1550" dirty="0"/>
              <a:t>, </a:t>
            </a:r>
            <a:r>
              <a:rPr lang="he-IL" sz="1550" dirty="0" err="1"/>
              <a:t>דכתיב</a:t>
            </a:r>
            <a:r>
              <a:rPr lang="he-IL" sz="1550" dirty="0"/>
              <a:t>: "</a:t>
            </a:r>
            <a:r>
              <a:rPr lang="he-IL" sz="1550" dirty="0">
                <a:solidFill>
                  <a:srgbClr val="002060"/>
                </a:solidFill>
              </a:rPr>
              <a:t>קָרָא עָלַי מוֹעֵד לִשְׁבֹּר בַּחוּרָי</a:t>
            </a:r>
            <a:r>
              <a:rPr lang="he-IL" sz="1550" dirty="0"/>
              <a:t>". 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550" dirty="0"/>
              <a:t>וכתיב: "</a:t>
            </a:r>
            <a:r>
              <a:rPr lang="he-IL" sz="1550" dirty="0" err="1">
                <a:solidFill>
                  <a:srgbClr val="002060"/>
                </a:solidFill>
              </a:rPr>
              <a:t>וַתִּשָּׂא</a:t>
            </a:r>
            <a:r>
              <a:rPr lang="he-IL" sz="1550" dirty="0">
                <a:solidFill>
                  <a:srgbClr val="002060"/>
                </a:solidFill>
              </a:rPr>
              <a:t> כָּל הָעֵדָה וַיִּתְּנוּ אֶת קוֹלָם וַיִּבְכּוּ הָעָם בַּלַּיְלָה הַהוּא</a:t>
            </a:r>
            <a:r>
              <a:rPr lang="he-IL" sz="1550" dirty="0"/>
              <a:t>" - אמר רבה אמר ר' יוחנן: (אותו היום ערב) תשעה באב היה, אמר להם </a:t>
            </a:r>
            <a:r>
              <a:rPr lang="he-IL" sz="1550" dirty="0" err="1"/>
              <a:t>הקב''ה</a:t>
            </a:r>
            <a:r>
              <a:rPr lang="he-IL" sz="1550" dirty="0"/>
              <a:t>: אתם בכיתם בכיה של חנם ואני קובע לכם בכיה לדורות.</a:t>
            </a:r>
            <a:endParaRPr lang="he-IL" sz="155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2" name="הסבר מלבני מעוגל 6">
            <a:extLst>
              <a:ext uri="{FF2B5EF4-FFF2-40B4-BE49-F238E27FC236}">
                <a16:creationId xmlns:a16="http://schemas.microsoft.com/office/drawing/2014/main" id="{D763A8CA-6A3D-0B1B-B053-7E999EE08515}"/>
              </a:ext>
            </a:extLst>
          </p:cNvPr>
          <p:cNvSpPr/>
          <p:nvPr/>
        </p:nvSpPr>
        <p:spPr>
          <a:xfrm>
            <a:off x="1259632" y="212251"/>
            <a:ext cx="7632848" cy="904502"/>
          </a:xfrm>
          <a:prstGeom prst="wedgeRoundRectCallout">
            <a:avLst>
              <a:gd name="adj1" fmla="val 51609"/>
              <a:gd name="adj2" fmla="val -40097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400" dirty="0">
                <a:solidFill>
                  <a:prstClr val="black"/>
                </a:solidFill>
              </a:rPr>
              <a:t>משנה </a:t>
            </a:r>
            <a:r>
              <a:rPr lang="he-IL" sz="1400" dirty="0" err="1">
                <a:solidFill>
                  <a:prstClr val="black"/>
                </a:solidFill>
              </a:rPr>
              <a:t>כו</a:t>
            </a:r>
            <a:r>
              <a:rPr lang="he-IL" sz="1400" dirty="0">
                <a:solidFill>
                  <a:prstClr val="black"/>
                </a:solidFill>
              </a:rPr>
              <a:t> ע"ב:</a:t>
            </a:r>
          </a:p>
          <a:p>
            <a:pPr lvl="0">
              <a:lnSpc>
                <a:spcPct val="120000"/>
              </a:lnSpc>
            </a:pPr>
            <a:endParaRPr lang="he-IL" sz="200" dirty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חמשה דברים אירעו את אבותינו בשבעה עשר בתמוז וחמשה בתשעה באב...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בתשעה באב: נגזר על אבותינו שלא יכנסו לארץ, וחרב הבית בראשונה,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ובשניה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, ונלכדה ביתר, ונחרשה העיר.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FD8D9B2D-5635-0EC9-DC0D-F6D8238C587A}"/>
              </a:ext>
            </a:extLst>
          </p:cNvPr>
          <p:cNvSpPr txBox="1"/>
          <p:nvPr/>
        </p:nvSpPr>
        <p:spPr>
          <a:xfrm>
            <a:off x="8695196" y="1331890"/>
            <a:ext cx="432048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/>
              <a:t>①</a:t>
            </a:r>
          </a:p>
        </p:txBody>
      </p:sp>
      <p:sp>
        <p:nvSpPr>
          <p:cNvPr id="5" name="חץ: שמאלה 4">
            <a:extLst>
              <a:ext uri="{FF2B5EF4-FFF2-40B4-BE49-F238E27FC236}">
                <a16:creationId xmlns:a16="http://schemas.microsoft.com/office/drawing/2014/main" id="{DE484D8F-DF36-60A7-8398-00F80B5CBFF2}"/>
              </a:ext>
            </a:extLst>
          </p:cNvPr>
          <p:cNvSpPr/>
          <p:nvPr/>
        </p:nvSpPr>
        <p:spPr>
          <a:xfrm>
            <a:off x="241658" y="6365116"/>
            <a:ext cx="792088" cy="331862"/>
          </a:xfrm>
          <a:prstGeom prst="leftArrow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5" name="תמונה 14">
            <a:extLst>
              <a:ext uri="{FF2B5EF4-FFF2-40B4-BE49-F238E27FC236}">
                <a16:creationId xmlns:a16="http://schemas.microsoft.com/office/drawing/2014/main" id="{75FC70C7-3AE0-00A9-973A-05F21B823F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311" y="3519808"/>
            <a:ext cx="3061537" cy="1537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489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30F77-0CA0-5609-6658-A1EA97655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:a16="http://schemas.microsoft.com/office/drawing/2014/main" id="{C6792BCB-99F9-80D9-574A-6D5F186504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B3B32E59-B41C-C7D4-04AF-F3A38E4F3677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כט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86314420-26DC-BD59-2F8F-DB6D9C8B2695}"/>
              </a:ext>
            </a:extLst>
          </p:cNvPr>
          <p:cNvSpPr txBox="1"/>
          <p:nvPr/>
        </p:nvSpPr>
        <p:spPr>
          <a:xfrm>
            <a:off x="395536" y="1458150"/>
            <a:ext cx="8280920" cy="51065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חרב הבית בראשונה –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דכתיב</a:t>
            </a:r>
            <a:r>
              <a:rPr lang="he-IL" sz="1600" dirty="0"/>
              <a:t>: "</a:t>
            </a:r>
            <a:r>
              <a:rPr lang="he-IL" sz="1600" dirty="0">
                <a:solidFill>
                  <a:srgbClr val="002060"/>
                </a:solidFill>
              </a:rPr>
              <a:t>וּבַחֹדֶשׁ הַחֲמִישִׁי </a:t>
            </a:r>
            <a:r>
              <a:rPr lang="he-IL" sz="1600" b="1" dirty="0">
                <a:solidFill>
                  <a:srgbClr val="002060"/>
                </a:solidFill>
              </a:rPr>
              <a:t>בְּשִׁבְעָה לַחֹדֶשׁ </a:t>
            </a:r>
            <a:r>
              <a:rPr lang="he-IL" sz="1600" dirty="0">
                <a:solidFill>
                  <a:srgbClr val="002060"/>
                </a:solidFill>
              </a:rPr>
              <a:t>הִיא שְׁנַת תְּשַׁע עֶשְׂרֵה שָׁנָה לַמֶּלֶךְ </a:t>
            </a:r>
            <a:r>
              <a:rPr lang="he-IL" sz="1600" dirty="0" err="1">
                <a:solidFill>
                  <a:srgbClr val="002060"/>
                </a:solidFill>
              </a:rPr>
              <a:t>נְבֻכַדְנֶאצַּר</a:t>
            </a:r>
            <a:r>
              <a:rPr lang="he-IL" sz="1600" dirty="0">
                <a:solidFill>
                  <a:srgbClr val="002060"/>
                </a:solidFill>
              </a:rPr>
              <a:t> מֶלֶךְ בָּבֶל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2060"/>
                </a:solidFill>
              </a:rPr>
              <a:t>בָּא </a:t>
            </a:r>
            <a:r>
              <a:rPr lang="he-IL" sz="1600" dirty="0" err="1">
                <a:solidFill>
                  <a:srgbClr val="002060"/>
                </a:solidFill>
              </a:rPr>
              <a:t>נְבוּזַרְאֲדָן</a:t>
            </a:r>
            <a:r>
              <a:rPr lang="he-IL" sz="1600" dirty="0">
                <a:solidFill>
                  <a:srgbClr val="002060"/>
                </a:solidFill>
              </a:rPr>
              <a:t> רַב טַבָּחִים עֶבֶד מֶלֶךְ בָּבֶל </a:t>
            </a:r>
            <a:r>
              <a:rPr lang="he-IL" sz="1600" dirty="0" err="1">
                <a:solidFill>
                  <a:srgbClr val="002060"/>
                </a:solidFill>
              </a:rPr>
              <a:t>יְרוּשָׁלָ͏ִם</a:t>
            </a:r>
            <a:r>
              <a:rPr lang="he-IL" sz="1600" dirty="0">
                <a:solidFill>
                  <a:srgbClr val="002060"/>
                </a:solidFill>
              </a:rPr>
              <a:t> </a:t>
            </a:r>
            <a:r>
              <a:rPr lang="he-IL" sz="1600" dirty="0" err="1">
                <a:solidFill>
                  <a:srgbClr val="002060"/>
                </a:solidFill>
              </a:rPr>
              <a:t>וַיִּשְׂרֹף</a:t>
            </a:r>
            <a:r>
              <a:rPr lang="he-IL" sz="1600" dirty="0">
                <a:solidFill>
                  <a:srgbClr val="002060"/>
                </a:solidFill>
              </a:rPr>
              <a:t> אֶת בֵּית ה'</a:t>
            </a:r>
            <a:r>
              <a:rPr lang="he-IL" sz="1600" dirty="0"/>
              <a:t>" וגו',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600" dirty="0"/>
              <a:t>וכתיב: "</a:t>
            </a:r>
            <a:r>
              <a:rPr lang="he-IL" sz="1600" dirty="0">
                <a:solidFill>
                  <a:srgbClr val="002060"/>
                </a:solidFill>
              </a:rPr>
              <a:t>וּבַחֹדֶשׁ הַחֲמִישִׁי </a:t>
            </a:r>
            <a:r>
              <a:rPr lang="he-IL" sz="1600" b="1" dirty="0">
                <a:solidFill>
                  <a:srgbClr val="002060"/>
                </a:solidFill>
              </a:rPr>
              <a:t>בֶּעָשׂוֹר לַחֹדֶשׁ </a:t>
            </a:r>
            <a:r>
              <a:rPr lang="he-IL" sz="1600" dirty="0">
                <a:solidFill>
                  <a:srgbClr val="002060"/>
                </a:solidFill>
              </a:rPr>
              <a:t>הִיא שְׁנַת תְּשַׁע עֶשְׂרֵה שָׁנָה לַמֶּלֶךְ </a:t>
            </a:r>
            <a:r>
              <a:rPr lang="he-IL" sz="1600" dirty="0" err="1">
                <a:solidFill>
                  <a:srgbClr val="002060"/>
                </a:solidFill>
              </a:rPr>
              <a:t>נְבוּכַדְרֶאצַּר</a:t>
            </a:r>
            <a:r>
              <a:rPr lang="he-IL" sz="1600" dirty="0">
                <a:solidFill>
                  <a:srgbClr val="002060"/>
                </a:solidFill>
              </a:rPr>
              <a:t> מֶלֶךְ בָּבֶל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2060"/>
                </a:solidFill>
              </a:rPr>
              <a:t>בָּא </a:t>
            </a:r>
            <a:r>
              <a:rPr lang="he-IL" sz="1600" dirty="0" err="1">
                <a:solidFill>
                  <a:srgbClr val="002060"/>
                </a:solidFill>
              </a:rPr>
              <a:t>נְבוּזַרְאֲדָן</a:t>
            </a:r>
            <a:r>
              <a:rPr lang="he-IL" sz="1600" dirty="0">
                <a:solidFill>
                  <a:srgbClr val="002060"/>
                </a:solidFill>
              </a:rPr>
              <a:t> רַב טַבָּחִים עָמַד לִפְנֵי מֶלֶךְ בָּבֶל </a:t>
            </a:r>
            <a:r>
              <a:rPr lang="he-IL" sz="1600" dirty="0" err="1">
                <a:solidFill>
                  <a:srgbClr val="002060"/>
                </a:solidFill>
              </a:rPr>
              <a:t>בִּירוּשָׁלָ͏ִם</a:t>
            </a:r>
            <a:r>
              <a:rPr lang="he-IL" sz="1600" dirty="0"/>
              <a:t>" וגו',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600" dirty="0"/>
              <a:t>ותניא: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אי אפשר לומר "בְּשִׁבְעָה" שהרי כבר נאמר "בֶּעָשׂוֹר",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ואי אפשר לומר "בֶּעָשׂוֹר" שהרי כבר נאמר "בְּשִׁבְעָה",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הא כיצד?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בשבעה נכנסו נכרים להיכל,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ואכלו וקלקלו בו שביעי שמיני ותשיעי,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סמוך לחשכה הציתו בו את האור, והיה דולק והולך כל היום כולו,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שנאמר: "אוֹי לָנוּ כִּי פָנָה הַיּוֹם כִּי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יִנָּטו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ּ צִלְלֵי עָרֶב".</a:t>
            </a:r>
          </a:p>
          <a:p>
            <a:pPr>
              <a:lnSpc>
                <a:spcPct val="120000"/>
              </a:lnSpc>
            </a:pP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600" dirty="0"/>
              <a:t>והיינו </a:t>
            </a:r>
            <a:r>
              <a:rPr lang="he-IL" sz="1600" dirty="0" err="1"/>
              <a:t>דאמר</a:t>
            </a:r>
            <a:r>
              <a:rPr lang="he-IL" sz="1600" dirty="0"/>
              <a:t> רבי יוחנן: אלמלי הייתי באותו הדור לא קבעתיו אלא בעשירי מפני שרובו של היכל בו נשרף. 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600" dirty="0"/>
              <a:t>ורבנן - אתחלתא </a:t>
            </a:r>
            <a:r>
              <a:rPr lang="he-IL" sz="1600" dirty="0" err="1"/>
              <a:t>דפורענותא</a:t>
            </a:r>
            <a:r>
              <a:rPr lang="he-IL" sz="1600" dirty="0"/>
              <a:t> </a:t>
            </a:r>
            <a:r>
              <a:rPr lang="he-IL" sz="1600" dirty="0" err="1"/>
              <a:t>עדיפא</a:t>
            </a:r>
            <a:r>
              <a:rPr lang="he-IL" sz="1600" dirty="0"/>
              <a:t>.</a:t>
            </a: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E8F4BE40-39E6-2B75-E5E7-5708DC2C9A24}"/>
              </a:ext>
            </a:extLst>
          </p:cNvPr>
          <p:cNvSpPr txBox="1"/>
          <p:nvPr/>
        </p:nvSpPr>
        <p:spPr>
          <a:xfrm>
            <a:off x="8532440" y="1539036"/>
            <a:ext cx="432048" cy="6001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/>
              <a:t>②</a:t>
            </a:r>
          </a:p>
          <a:p>
            <a:endParaRPr lang="he-IL" sz="1100" dirty="0"/>
          </a:p>
          <a:p>
            <a:endParaRPr lang="he-IL" sz="1100" dirty="0"/>
          </a:p>
        </p:txBody>
      </p:sp>
      <p:sp>
        <p:nvSpPr>
          <p:cNvPr id="4" name="הסבר מלבני מעוגל 6">
            <a:extLst>
              <a:ext uri="{FF2B5EF4-FFF2-40B4-BE49-F238E27FC236}">
                <a16:creationId xmlns:a16="http://schemas.microsoft.com/office/drawing/2014/main" id="{F064CE8B-1186-D2DA-53BD-EEA5D9143040}"/>
              </a:ext>
            </a:extLst>
          </p:cNvPr>
          <p:cNvSpPr/>
          <p:nvPr/>
        </p:nvSpPr>
        <p:spPr>
          <a:xfrm>
            <a:off x="1097860" y="436266"/>
            <a:ext cx="7632848" cy="904502"/>
          </a:xfrm>
          <a:prstGeom prst="wedgeRoundRectCallout">
            <a:avLst>
              <a:gd name="adj1" fmla="val 51609"/>
              <a:gd name="adj2" fmla="val -40097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400" dirty="0">
                <a:solidFill>
                  <a:prstClr val="black"/>
                </a:solidFill>
              </a:rPr>
              <a:t>משנה </a:t>
            </a:r>
            <a:r>
              <a:rPr lang="he-IL" sz="1400" dirty="0" err="1">
                <a:solidFill>
                  <a:prstClr val="black"/>
                </a:solidFill>
              </a:rPr>
              <a:t>כו</a:t>
            </a:r>
            <a:r>
              <a:rPr lang="he-IL" sz="1400" dirty="0">
                <a:solidFill>
                  <a:prstClr val="black"/>
                </a:solidFill>
              </a:rPr>
              <a:t> ע"ב:</a:t>
            </a:r>
          </a:p>
          <a:p>
            <a:pPr lvl="0">
              <a:lnSpc>
                <a:spcPct val="120000"/>
              </a:lnSpc>
            </a:pPr>
            <a:endParaRPr lang="he-IL" sz="200" dirty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חמשה דברים אירעו את אבותינו בשבעה עשר בתמוז וחמשה בתשעה באב...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בתשעה באב: נגזר על אבותינו שלא יכנסו לארץ, וחרב הבית בראשונה,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ובשניה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, ונלכדה ביתר, ונחרשה העיר.</a:t>
            </a:r>
          </a:p>
        </p:txBody>
      </p:sp>
      <p:sp>
        <p:nvSpPr>
          <p:cNvPr id="9" name="חץ: שמאלה 8">
            <a:extLst>
              <a:ext uri="{FF2B5EF4-FFF2-40B4-BE49-F238E27FC236}">
                <a16:creationId xmlns:a16="http://schemas.microsoft.com/office/drawing/2014/main" id="{41011AE1-D7DC-86B8-FD7D-A8C6603E0E10}"/>
              </a:ext>
            </a:extLst>
          </p:cNvPr>
          <p:cNvSpPr/>
          <p:nvPr/>
        </p:nvSpPr>
        <p:spPr>
          <a:xfrm>
            <a:off x="241658" y="6365116"/>
            <a:ext cx="792088" cy="331862"/>
          </a:xfrm>
          <a:prstGeom prst="leftArrow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65804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499E0-9E16-F81E-54B6-895C3664F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:a16="http://schemas.microsoft.com/office/drawing/2014/main" id="{17BC5F3E-C009-9676-FB50-699FC41BE5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F3D35B77-1AB6-6608-993D-3A32AED2BFFE}"/>
              </a:ext>
            </a:extLst>
          </p:cNvPr>
          <p:cNvSpPr txBox="1"/>
          <p:nvPr/>
        </p:nvSpPr>
        <p:spPr>
          <a:xfrm>
            <a:off x="-306788" y="35330"/>
            <a:ext cx="113437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כט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E542CE44-B98B-C885-9BBC-8738D3D132A5}"/>
              </a:ext>
            </a:extLst>
          </p:cNvPr>
          <p:cNvSpPr txBox="1"/>
          <p:nvPr/>
        </p:nvSpPr>
        <p:spPr>
          <a:xfrm>
            <a:off x="251520" y="27852"/>
            <a:ext cx="8280920" cy="69549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00" dirty="0" err="1"/>
              <a:t>ובשניה</a:t>
            </a:r>
            <a:r>
              <a:rPr lang="he-IL" sz="1500" dirty="0"/>
              <a:t> – </a:t>
            </a:r>
            <a:r>
              <a:rPr lang="he-IL" sz="1500" dirty="0" err="1"/>
              <a:t>מנלן</a:t>
            </a:r>
            <a:r>
              <a:rPr lang="he-IL" sz="1500" dirty="0"/>
              <a:t>? 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500" dirty="0" err="1"/>
              <a:t>דתניא</a:t>
            </a:r>
            <a:r>
              <a:rPr lang="he-IL" sz="15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מגלגלין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זכות ליום זכאי וחובה ליום חייב -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אמרו: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כשחרב בית המקדש בראשונה - אותו היום ערב תשעה באב היה, ומוצאי שבת היה, ומוצאי שביעית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היתה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, ומשמרתה של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יהויריב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היתה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,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והלוים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היו אומרי' שירה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ועומדין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על דוכנם.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ומה שירה היו אומרים? "וַיָּשֶׁב עֲלֵיהֶם אֶת אוֹנָם וּבְרָעָתָם יַצְמִיתֵם",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ולא הספיקו לומר "יַצְמִיתֵם ה'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אֱלֹהֵינו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ּ" עד שבאו נכרים וכבשום.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וכן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בשניה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.</a:t>
            </a:r>
          </a:p>
          <a:p>
            <a:pPr>
              <a:lnSpc>
                <a:spcPct val="120000"/>
              </a:lnSpc>
            </a:pPr>
            <a:endParaRPr lang="he-IL" sz="1100" dirty="0"/>
          </a:p>
          <a:p>
            <a:pPr>
              <a:lnSpc>
                <a:spcPct val="120000"/>
              </a:lnSpc>
            </a:pPr>
            <a:r>
              <a:rPr lang="he-IL" sz="1500" dirty="0"/>
              <a:t>נלכדה ביתר – גמרא.</a:t>
            </a:r>
          </a:p>
          <a:p>
            <a:pPr>
              <a:lnSpc>
                <a:spcPct val="120000"/>
              </a:lnSpc>
            </a:pPr>
            <a:endParaRPr lang="he-IL" sz="1100" dirty="0"/>
          </a:p>
          <a:p>
            <a:pPr>
              <a:lnSpc>
                <a:spcPct val="120000"/>
              </a:lnSpc>
            </a:pPr>
            <a:r>
              <a:rPr lang="he-IL" sz="1500" dirty="0"/>
              <a:t>נחרשה העיר –          </a:t>
            </a:r>
            <a:r>
              <a:rPr lang="he-IL" sz="800" dirty="0"/>
              <a:t>(ע"י: נחרשה העיר – גמרא)</a:t>
            </a:r>
            <a:endParaRPr lang="he-IL" sz="1500" dirty="0"/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500" dirty="0"/>
              <a:t>תניא: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כשחרב </a:t>
            </a:r>
            <a:r>
              <a:rPr lang="he-IL" sz="800" dirty="0">
                <a:solidFill>
                  <a:srgbClr val="F79646">
                    <a:lumMod val="50000"/>
                  </a:srgbClr>
                </a:solidFill>
              </a:rPr>
              <a:t>(צ"ל: כשחרש)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טורנוסרופוס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הרשע את ההיכל נגזרה גזרה על רבן גמליאל להריגה.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בא אדון אחד ועמד בבית המדרש ואמר: בעל החוטם מתבקש בעל החוטם מתבקש.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שמע רבן גמליאל, אזל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טשא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מינייהו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אזל לגביה בצנעא,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א''ל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: אי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מצילנא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לך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מייתית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לי לעלמא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דאתי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?</a:t>
            </a:r>
          </a:p>
          <a:p>
            <a:pPr>
              <a:lnSpc>
                <a:spcPct val="120000"/>
              </a:lnSpc>
            </a:pP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א''ל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הן.</a:t>
            </a:r>
          </a:p>
          <a:p>
            <a:pPr>
              <a:lnSpc>
                <a:spcPct val="120000"/>
              </a:lnSpc>
            </a:pP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א''ל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: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אשתבע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לי. </a:t>
            </a:r>
          </a:p>
          <a:p>
            <a:pPr>
              <a:lnSpc>
                <a:spcPct val="120000"/>
              </a:lnSpc>
            </a:pP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אשתבע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ליה.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סליק לאיגרא נפיל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ומית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וגמירי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: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דכי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גזרי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גזירתא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ומית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חד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מינייהו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מבטלי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לגזרתייהו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יצתה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בת קול ואמרה: אדון זה מזומן לחיי העולם הבא.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84193528-54F2-2FB1-605C-3E64990CF36B}"/>
              </a:ext>
            </a:extLst>
          </p:cNvPr>
          <p:cNvSpPr txBox="1"/>
          <p:nvPr/>
        </p:nvSpPr>
        <p:spPr>
          <a:xfrm>
            <a:off x="8388424" y="98876"/>
            <a:ext cx="432048" cy="35548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/>
              <a:t>③</a:t>
            </a:r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24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300" dirty="0"/>
          </a:p>
          <a:p>
            <a:endParaRPr lang="he-IL" sz="1100" dirty="0"/>
          </a:p>
          <a:p>
            <a:r>
              <a:rPr lang="he-IL" sz="1100" dirty="0"/>
              <a:t>④</a:t>
            </a:r>
          </a:p>
          <a:p>
            <a:endParaRPr lang="he-IL" sz="1200" dirty="0"/>
          </a:p>
          <a:p>
            <a:endParaRPr lang="he-IL" sz="800" dirty="0"/>
          </a:p>
          <a:p>
            <a:r>
              <a:rPr lang="he-IL" sz="1100" dirty="0"/>
              <a:t>⑤</a:t>
            </a:r>
          </a:p>
        </p:txBody>
      </p:sp>
      <p:sp>
        <p:nvSpPr>
          <p:cNvPr id="2" name="הסבר מלבני מעוגל 6">
            <a:extLst>
              <a:ext uri="{FF2B5EF4-FFF2-40B4-BE49-F238E27FC236}">
                <a16:creationId xmlns:a16="http://schemas.microsoft.com/office/drawing/2014/main" id="{3F1EDC56-5FFD-E21A-6147-C801F1E718DD}"/>
              </a:ext>
            </a:extLst>
          </p:cNvPr>
          <p:cNvSpPr/>
          <p:nvPr/>
        </p:nvSpPr>
        <p:spPr>
          <a:xfrm>
            <a:off x="971600" y="172918"/>
            <a:ext cx="3528392" cy="771314"/>
          </a:xfrm>
          <a:prstGeom prst="wedgeRoundRectCallout">
            <a:avLst>
              <a:gd name="adj1" fmla="val 51609"/>
              <a:gd name="adj2" fmla="val -40097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200" dirty="0">
                <a:solidFill>
                  <a:prstClr val="black"/>
                </a:solidFill>
              </a:rPr>
              <a:t>משנה </a:t>
            </a:r>
            <a:r>
              <a:rPr lang="he-IL" sz="1200" dirty="0" err="1">
                <a:solidFill>
                  <a:prstClr val="black"/>
                </a:solidFill>
              </a:rPr>
              <a:t>כו</a:t>
            </a:r>
            <a:r>
              <a:rPr lang="he-IL" sz="1200" dirty="0">
                <a:solidFill>
                  <a:prstClr val="black"/>
                </a:solidFill>
              </a:rPr>
              <a:t> ע"ב:</a:t>
            </a:r>
            <a:endParaRPr lang="he-IL" sz="12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בתשעה באב: נגזר על אבותינו שלא יכנסו לארץ, וחרב הבית בראשונה, </a:t>
            </a:r>
            <a:r>
              <a:rPr lang="he-IL" sz="1200" dirty="0" err="1">
                <a:solidFill>
                  <a:srgbClr val="F79646">
                    <a:lumMod val="50000"/>
                  </a:srgbClr>
                </a:solidFill>
              </a:rPr>
              <a:t>ובשניה</a:t>
            </a:r>
            <a:r>
              <a:rPr lang="he-IL" sz="1200" dirty="0">
                <a:solidFill>
                  <a:srgbClr val="F79646">
                    <a:lumMod val="50000"/>
                  </a:srgbClr>
                </a:solidFill>
              </a:rPr>
              <a:t>, ונלכדה ביתר, ונחרשה העיר.</a:t>
            </a:r>
          </a:p>
        </p:txBody>
      </p:sp>
    </p:spTree>
    <p:extLst>
      <p:ext uri="{BB962C8B-B14F-4D97-AF65-F5344CB8AC3E}">
        <p14:creationId xmlns:p14="http://schemas.microsoft.com/office/powerpoint/2010/main" val="3318876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86C16A-7113-8443-D1E1-BF3C85EC1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C9EEAB29-D63F-A85C-2456-1C270F451B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5E5D5C00-3596-B875-EF4D-2C0637CEA6AD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כט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4FEF0BAE-59ED-1789-BBA2-62643D8B1505}"/>
              </a:ext>
            </a:extLst>
          </p:cNvPr>
          <p:cNvSpPr txBox="1"/>
          <p:nvPr/>
        </p:nvSpPr>
        <p:spPr>
          <a:xfrm>
            <a:off x="1043608" y="183223"/>
            <a:ext cx="7262944" cy="60651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700" dirty="0"/>
              <a:t>תנו רבנן: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משחרב הבית בראשונה –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נתקבצו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כיתות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כיתות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של פרחי כהונה,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ומפתחות ההיכל בידן,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ועלו לגג ההיכל,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ואמרו לפניו: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רבונו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של עולם,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הואיל ולא זכינו להיות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גזברין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נאמנים, יהיו מפתחות מסורות לך.</a:t>
            </a:r>
          </a:p>
          <a:p>
            <a:pPr>
              <a:lnSpc>
                <a:spcPct val="120000"/>
              </a:lnSpc>
            </a:pPr>
            <a:r>
              <a:rPr lang="he-IL" sz="1100" dirty="0">
                <a:solidFill>
                  <a:srgbClr val="F79646">
                    <a:lumMod val="50000"/>
                  </a:srgbClr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וזרקום כלפי מעלה,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ויצתה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כעין פיסת יד וקיבלתן מהם,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והם קפצו ונפלו לתוך האור. </a:t>
            </a:r>
          </a:p>
          <a:p>
            <a:pPr>
              <a:lnSpc>
                <a:spcPct val="120000"/>
              </a:lnSpc>
            </a:pPr>
            <a:endParaRPr lang="he-IL" sz="11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ועליהן קונן ישעיהו הנביא: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"מַשָּׂא גֵּיא חִזָּיוֹן מַה לָּךְ אֵפוֹא כִּי עָלִית כֻּלָּךְ לַגַּגּוֹת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תְּשֻׁאוֹת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מְלֵאָה עִיר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הוֹמִיָּה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 קִרְיָה עַלִּיזָה חֲלָלַיִךְ לֹא חַלְלֵי חֶרֶב וְלֹא מֵתֵי מִלְחָמָה".</a:t>
            </a:r>
          </a:p>
          <a:p>
            <a:pPr>
              <a:lnSpc>
                <a:spcPct val="120000"/>
              </a:lnSpc>
            </a:pPr>
            <a:endParaRPr lang="he-IL" sz="11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אף </a:t>
            </a:r>
            <a:r>
              <a:rPr lang="he-IL" sz="1700" dirty="0" err="1">
                <a:solidFill>
                  <a:srgbClr val="F79646">
                    <a:lumMod val="50000"/>
                  </a:srgbClr>
                </a:solidFill>
              </a:rPr>
              <a:t>בהקב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''ה נאמר: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"מְקַרְקַר קִר וְשׁוֹעַ אֶל הָהָר".</a:t>
            </a:r>
          </a:p>
        </p:txBody>
      </p:sp>
    </p:spTree>
    <p:extLst>
      <p:ext uri="{BB962C8B-B14F-4D97-AF65-F5344CB8AC3E}">
        <p14:creationId xmlns:p14="http://schemas.microsoft.com/office/powerpoint/2010/main" val="3377818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7B8FA-BA11-B916-A127-08F709D5F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4B4E25C3-0EF8-CF6C-CFE7-3C9FE3A487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2F77A51A-FC19-1590-E7D9-CA0DEEAB7C2C}"/>
              </a:ext>
            </a:extLst>
          </p:cNvPr>
          <p:cNvSpPr txBox="1"/>
          <p:nvPr/>
        </p:nvSpPr>
        <p:spPr>
          <a:xfrm>
            <a:off x="-306788" y="35330"/>
            <a:ext cx="32946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כט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 - 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כט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33B5603F-4427-C9B8-2AB4-5BADBF2B4030}"/>
              </a:ext>
            </a:extLst>
          </p:cNvPr>
          <p:cNvSpPr txBox="1"/>
          <p:nvPr/>
        </p:nvSpPr>
        <p:spPr>
          <a:xfrm>
            <a:off x="1115616" y="1052736"/>
            <a:ext cx="7039028" cy="50880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משנכנס אב </a:t>
            </a:r>
            <a:r>
              <a:rPr lang="he-IL" sz="1600" dirty="0" err="1"/>
              <a:t>ממעטין</a:t>
            </a:r>
            <a:r>
              <a:rPr lang="he-IL" sz="1600" dirty="0"/>
              <a:t> בשמחה </a:t>
            </a:r>
            <a:r>
              <a:rPr lang="he-IL" sz="1600" dirty="0" err="1"/>
              <a:t>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רב יהודה בריה </a:t>
            </a:r>
            <a:r>
              <a:rPr lang="he-IL" sz="1600" dirty="0" err="1"/>
              <a:t>דרב</a:t>
            </a:r>
            <a:r>
              <a:rPr lang="he-IL" sz="1600" dirty="0"/>
              <a:t> שמואל בר </a:t>
            </a:r>
            <a:r>
              <a:rPr lang="he-IL" sz="1600" dirty="0" err="1"/>
              <a:t>שילת</a:t>
            </a:r>
            <a:r>
              <a:rPr lang="he-IL" sz="1600" dirty="0"/>
              <a:t> משמיה </a:t>
            </a:r>
            <a:r>
              <a:rPr lang="he-IL" sz="1600" dirty="0" err="1"/>
              <a:t>דרב</a:t>
            </a:r>
            <a:r>
              <a:rPr lang="he-IL" sz="1600" dirty="0"/>
              <a:t>: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כשם שמשנכנס אב </a:t>
            </a:r>
            <a:r>
              <a:rPr lang="he-IL" sz="1600" dirty="0" err="1"/>
              <a:t>ממעטין</a:t>
            </a:r>
            <a:r>
              <a:rPr lang="he-IL" sz="1600" dirty="0"/>
              <a:t> בשמחה, כך משנכנס אדר מרבין בשמחה.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רב </a:t>
            </a:r>
            <a:r>
              <a:rPr lang="he-IL" sz="1600" dirty="0" err="1"/>
              <a:t>פפא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הלכך בר ישראל דאית ליה </a:t>
            </a:r>
            <a:r>
              <a:rPr lang="he-IL" sz="1600" dirty="0" err="1"/>
              <a:t>דינא</a:t>
            </a:r>
            <a:r>
              <a:rPr lang="he-IL" sz="1600" dirty="0"/>
              <a:t> בהדי </a:t>
            </a:r>
            <a:r>
              <a:rPr lang="he-IL" sz="1600" dirty="0" err="1"/>
              <a:t>נכרי</a:t>
            </a:r>
            <a:r>
              <a:rPr lang="he-IL" sz="1600" dirty="0"/>
              <a:t> -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לישתמיט</a:t>
            </a:r>
            <a:r>
              <a:rPr lang="he-IL" sz="1600" dirty="0"/>
              <a:t> מיניה באב </a:t>
            </a:r>
            <a:r>
              <a:rPr lang="he-IL" sz="1600" dirty="0" err="1"/>
              <a:t>דריע</a:t>
            </a:r>
            <a:r>
              <a:rPr lang="he-IL" sz="1600" dirty="0"/>
              <a:t> </a:t>
            </a:r>
            <a:r>
              <a:rPr lang="he-IL" sz="1600" dirty="0" err="1"/>
              <a:t>מזליה</a:t>
            </a:r>
            <a:r>
              <a:rPr lang="he-IL" sz="1600" dirty="0"/>
              <a:t>,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ולימצי</a:t>
            </a:r>
            <a:r>
              <a:rPr lang="he-IL" sz="1600" dirty="0"/>
              <a:t> נפשיה באדר </a:t>
            </a:r>
            <a:r>
              <a:rPr lang="he-IL" sz="1600" dirty="0" err="1"/>
              <a:t>דבריא</a:t>
            </a:r>
            <a:r>
              <a:rPr lang="he-IL" sz="1600" dirty="0"/>
              <a:t> </a:t>
            </a:r>
            <a:r>
              <a:rPr lang="he-IL" sz="1600" dirty="0" err="1"/>
              <a:t>מזליה</a:t>
            </a:r>
            <a:r>
              <a:rPr lang="he-IL" sz="1600" dirty="0"/>
              <a:t>.</a:t>
            </a:r>
          </a:p>
          <a:p>
            <a:pPr>
              <a:lnSpc>
                <a:spcPct val="120000"/>
              </a:lnSpc>
            </a:pPr>
            <a:endParaRPr lang="he-IL" sz="2000" dirty="0"/>
          </a:p>
          <a:p>
            <a:pPr>
              <a:lnSpc>
                <a:spcPct val="120000"/>
              </a:lnSpc>
            </a:pPr>
            <a:r>
              <a:rPr lang="he-IL" sz="1600" dirty="0"/>
              <a:t>"</a:t>
            </a:r>
            <a:r>
              <a:rPr lang="he-IL" sz="1600" dirty="0">
                <a:solidFill>
                  <a:srgbClr val="002060"/>
                </a:solidFill>
              </a:rPr>
              <a:t>לָתֵת לָכֶם אַחֲרִית </a:t>
            </a:r>
            <a:r>
              <a:rPr lang="he-IL" sz="1600" dirty="0" err="1">
                <a:solidFill>
                  <a:srgbClr val="002060"/>
                </a:solidFill>
              </a:rPr>
              <a:t>וְתִקְוָה</a:t>
            </a:r>
            <a:r>
              <a:rPr lang="he-IL" sz="1600" dirty="0"/>
              <a:t>" -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רב יהודה בריה </a:t>
            </a:r>
            <a:r>
              <a:rPr lang="he-IL" sz="1600" dirty="0" err="1"/>
              <a:t>דרב</a:t>
            </a:r>
            <a:r>
              <a:rPr lang="he-IL" sz="1600" dirty="0"/>
              <a:t> שמואל בר </a:t>
            </a:r>
            <a:r>
              <a:rPr lang="he-IL" sz="1600" dirty="0" err="1"/>
              <a:t>שילת</a:t>
            </a:r>
            <a:r>
              <a:rPr lang="he-IL" sz="1600" dirty="0"/>
              <a:t> משמיה </a:t>
            </a:r>
            <a:r>
              <a:rPr lang="he-IL" sz="1600" dirty="0" err="1"/>
              <a:t>דרב</a:t>
            </a:r>
            <a:r>
              <a:rPr lang="he-IL" sz="1600" dirty="0"/>
              <a:t>: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אלו דקלים וכלי פשתן. </a:t>
            </a:r>
          </a:p>
          <a:p>
            <a:pPr>
              <a:lnSpc>
                <a:spcPct val="120000"/>
              </a:lnSpc>
            </a:pPr>
            <a:endParaRPr lang="he-IL" sz="2000" dirty="0"/>
          </a:p>
          <a:p>
            <a:pPr>
              <a:lnSpc>
                <a:spcPct val="120000"/>
              </a:lnSpc>
            </a:pPr>
            <a:r>
              <a:rPr lang="he-IL" sz="1600" dirty="0"/>
              <a:t>"</a:t>
            </a:r>
            <a:r>
              <a:rPr lang="he-IL" sz="1600" dirty="0">
                <a:solidFill>
                  <a:srgbClr val="002060"/>
                </a:solidFill>
              </a:rPr>
              <a:t>וַיֹּאמֶר רְאֵה רֵיחַ בְּנִי כְּרֵיחַ שָׂדֶה אֲשֶׁר בֵּרֲכוֹ ה'</a:t>
            </a:r>
            <a:r>
              <a:rPr lang="he-IL" sz="1600" dirty="0"/>
              <a:t>" -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רב יהודה בריה </a:t>
            </a:r>
            <a:r>
              <a:rPr lang="he-IL" sz="1600" dirty="0" err="1"/>
              <a:t>דרב</a:t>
            </a:r>
            <a:r>
              <a:rPr lang="he-IL" sz="1600" dirty="0"/>
              <a:t> שמואל בר </a:t>
            </a:r>
            <a:r>
              <a:rPr lang="he-IL" sz="1600" dirty="0" err="1"/>
              <a:t>שילת</a:t>
            </a:r>
            <a:r>
              <a:rPr lang="he-IL" sz="1600" dirty="0"/>
              <a:t> משמיה </a:t>
            </a:r>
            <a:r>
              <a:rPr lang="he-IL" sz="1600" dirty="0" err="1"/>
              <a:t>דרב</a:t>
            </a:r>
            <a:r>
              <a:rPr lang="he-IL" sz="1600" dirty="0"/>
              <a:t>: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כריח שדה של תפוחים.</a:t>
            </a: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AF1F2362-9636-7D2E-B61C-29B95637BADE}"/>
              </a:ext>
            </a:extLst>
          </p:cNvPr>
          <p:cNvSpPr txBox="1"/>
          <p:nvPr/>
        </p:nvSpPr>
        <p:spPr>
          <a:xfrm>
            <a:off x="8100392" y="2429362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ע"ב</a:t>
            </a:r>
          </a:p>
        </p:txBody>
      </p:sp>
      <p:sp>
        <p:nvSpPr>
          <p:cNvPr id="5" name="הסבר מלבני מעוגל 6">
            <a:extLst>
              <a:ext uri="{FF2B5EF4-FFF2-40B4-BE49-F238E27FC236}">
                <a16:creationId xmlns:a16="http://schemas.microsoft.com/office/drawing/2014/main" id="{CA573E85-8095-725B-905A-0D17D8462F0A}"/>
              </a:ext>
            </a:extLst>
          </p:cNvPr>
          <p:cNvSpPr/>
          <p:nvPr/>
        </p:nvSpPr>
        <p:spPr>
          <a:xfrm>
            <a:off x="5724128" y="260648"/>
            <a:ext cx="2438409" cy="792088"/>
          </a:xfrm>
          <a:prstGeom prst="wedgeRoundRectCallout">
            <a:avLst>
              <a:gd name="adj1" fmla="val 55679"/>
              <a:gd name="adj2" fmla="val -37077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500" dirty="0">
                <a:solidFill>
                  <a:prstClr val="black"/>
                </a:solidFill>
              </a:rPr>
              <a:t>משנה </a:t>
            </a:r>
            <a:r>
              <a:rPr lang="he-IL" sz="1500" dirty="0" err="1">
                <a:solidFill>
                  <a:prstClr val="black"/>
                </a:solidFill>
              </a:rPr>
              <a:t>כו</a:t>
            </a:r>
            <a:r>
              <a:rPr lang="he-IL" sz="1500" dirty="0">
                <a:solidFill>
                  <a:prstClr val="black"/>
                </a:solidFill>
              </a:rPr>
              <a:t> ע"ב:</a:t>
            </a:r>
          </a:p>
          <a:p>
            <a:pPr lvl="0">
              <a:lnSpc>
                <a:spcPct val="120000"/>
              </a:lnSpc>
            </a:pPr>
            <a:endParaRPr lang="he-IL" sz="100" dirty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משנכנס אב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ממעטין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בשמחה.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4C2549E6-9443-6E05-9C58-37D63ECAB6D0}"/>
              </a:ext>
            </a:extLst>
          </p:cNvPr>
          <p:cNvSpPr txBox="1"/>
          <p:nvPr/>
        </p:nvSpPr>
        <p:spPr>
          <a:xfrm>
            <a:off x="8028384" y="1619922"/>
            <a:ext cx="504056" cy="38472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/>
              <a:t>①</a:t>
            </a:r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2000" dirty="0"/>
          </a:p>
          <a:p>
            <a:endParaRPr lang="he-IL" sz="1300" dirty="0"/>
          </a:p>
          <a:p>
            <a:endParaRPr lang="he-IL" sz="1300" dirty="0"/>
          </a:p>
          <a:p>
            <a:r>
              <a:rPr lang="he-IL" sz="1300" dirty="0"/>
              <a:t>②</a:t>
            </a:r>
          </a:p>
          <a:p>
            <a:endParaRPr lang="he-IL" sz="1300" dirty="0"/>
          </a:p>
          <a:p>
            <a:endParaRPr lang="he-IL" sz="1300" dirty="0"/>
          </a:p>
          <a:p>
            <a:endParaRPr lang="he-IL" sz="1600" dirty="0"/>
          </a:p>
          <a:p>
            <a:endParaRPr lang="he-IL" sz="1300" dirty="0"/>
          </a:p>
          <a:p>
            <a:endParaRPr lang="he-IL" sz="1300" dirty="0"/>
          </a:p>
          <a:p>
            <a:r>
              <a:rPr lang="he-IL" sz="1300" dirty="0"/>
              <a:t>③</a:t>
            </a:r>
          </a:p>
        </p:txBody>
      </p:sp>
    </p:spTree>
    <p:extLst>
      <p:ext uri="{BB962C8B-B14F-4D97-AF65-F5344CB8AC3E}">
        <p14:creationId xmlns:p14="http://schemas.microsoft.com/office/powerpoint/2010/main" val="652732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BFA56-0895-DE77-37F9-7DC6AA16CB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A9F625F2-1716-F953-C660-70F2CAA39A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154185D8-17C0-33ED-FC6B-84567F677F2B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כט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CEC22113-C77C-AE7E-0040-1FF7EC75B51E}"/>
              </a:ext>
            </a:extLst>
          </p:cNvPr>
          <p:cNvSpPr txBox="1"/>
          <p:nvPr/>
        </p:nvSpPr>
        <p:spPr>
          <a:xfrm>
            <a:off x="1331640" y="188640"/>
            <a:ext cx="7262944" cy="66493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50" dirty="0"/>
              <a:t>שבת שחל תשעה באב להיות בתוכה </a:t>
            </a:r>
            <a:r>
              <a:rPr lang="he-IL" sz="1550" dirty="0" err="1"/>
              <a:t>אסורין</a:t>
            </a:r>
            <a:r>
              <a:rPr lang="he-IL" sz="1550" dirty="0"/>
              <a:t> לספר ולכבס: 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550" dirty="0"/>
              <a:t>אמר רב נחמן: לא שנו אלא לכבס וללבוש, אבל לכבס ולהניח מותר.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ורב ששת אמר: אפילו לכבס ולהניח אסור.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                      אמר רב ששת: תדע </a:t>
            </a:r>
            <a:r>
              <a:rPr lang="he-IL" sz="1550" dirty="0" err="1"/>
              <a:t>דבטלי</a:t>
            </a:r>
            <a:r>
              <a:rPr lang="he-IL" sz="1550" dirty="0"/>
              <a:t> קצרי דבי רב. 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r>
              <a:rPr lang="he-IL" sz="1550" dirty="0" err="1"/>
              <a:t>מתיב</a:t>
            </a:r>
            <a:r>
              <a:rPr lang="he-IL" sz="1550" dirty="0"/>
              <a:t> רב </a:t>
            </a:r>
            <a:r>
              <a:rPr lang="he-IL" sz="1550" dirty="0" err="1"/>
              <a:t>המנונא</a:t>
            </a:r>
            <a:r>
              <a:rPr lang="he-IL" sz="155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בחמישי מותרים מפני כבוד השבת.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למאי? </a:t>
            </a:r>
          </a:p>
          <a:p>
            <a:pPr>
              <a:lnSpc>
                <a:spcPct val="120000"/>
              </a:lnSpc>
            </a:pPr>
            <a:r>
              <a:rPr lang="he-IL" sz="1550" dirty="0" err="1"/>
              <a:t>אילימא</a:t>
            </a:r>
            <a:r>
              <a:rPr lang="he-IL" sz="1550" dirty="0"/>
              <a:t> לכבס וללבוש - מאי כבוד שבת איכא?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אלא להניח, ובחמישי הוא </a:t>
            </a:r>
            <a:r>
              <a:rPr lang="he-IL" sz="1550" dirty="0" err="1"/>
              <a:t>דשרי</a:t>
            </a:r>
            <a:r>
              <a:rPr lang="he-IL" sz="1550" dirty="0"/>
              <a:t> אבל השבת כולה אסור! 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r>
              <a:rPr lang="he-IL" sz="1550" dirty="0"/>
              <a:t>לעולם לכבס וללבוש וכשאין לו אלא חלוק אחד. </a:t>
            </a:r>
          </a:p>
          <a:p>
            <a:pPr>
              <a:lnSpc>
                <a:spcPct val="120000"/>
              </a:lnSpc>
            </a:pPr>
            <a:r>
              <a:rPr lang="he-IL" sz="1550" dirty="0" err="1"/>
              <a:t>דאמר</a:t>
            </a:r>
            <a:r>
              <a:rPr lang="he-IL" sz="1550" dirty="0"/>
              <a:t> רב אסי </a:t>
            </a:r>
            <a:r>
              <a:rPr lang="he-IL" sz="1550" dirty="0" err="1"/>
              <a:t>א''ר</a:t>
            </a:r>
            <a:r>
              <a:rPr lang="he-IL" sz="1550" dirty="0"/>
              <a:t> יוחנן: מי שאין לו אלא חלוק אחד מותר לכבסו בחולו של מועד.</a:t>
            </a:r>
          </a:p>
          <a:p>
            <a:pPr>
              <a:lnSpc>
                <a:spcPct val="120000"/>
              </a:lnSpc>
            </a:pPr>
            <a:endParaRPr lang="he-IL" sz="1550" dirty="0"/>
          </a:p>
          <a:p>
            <a:pPr>
              <a:lnSpc>
                <a:spcPct val="120000"/>
              </a:lnSpc>
            </a:pPr>
            <a:r>
              <a:rPr lang="he-IL" sz="1550" dirty="0"/>
              <a:t>איתמר נמי: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 רבי בנימין אמר ר' אלעזר: לא שנו אלא לכבס וללבוש, אבל להניח מותר. 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550" dirty="0"/>
              <a:t>מיתיבי: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אסור לכבס לפני תשעה באב אפילו להניח לאחר תשעה באב,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וגיהוץ שלנו ככיבוס שלהן,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וכלי פשתן אין בהם משום גיהוץ.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50" dirty="0" err="1"/>
              <a:t>תיובתא</a:t>
            </a:r>
            <a:r>
              <a:rPr lang="he-IL" sz="1550" dirty="0"/>
              <a:t>.</a:t>
            </a:r>
          </a:p>
        </p:txBody>
      </p:sp>
      <p:sp>
        <p:nvSpPr>
          <p:cNvPr id="2" name="הסבר מלבני מעוגל 6">
            <a:extLst>
              <a:ext uri="{FF2B5EF4-FFF2-40B4-BE49-F238E27FC236}">
                <a16:creationId xmlns:a16="http://schemas.microsoft.com/office/drawing/2014/main" id="{82C68B58-B8AA-0818-F8F6-29A75E60D32C}"/>
              </a:ext>
            </a:extLst>
          </p:cNvPr>
          <p:cNvSpPr/>
          <p:nvPr/>
        </p:nvSpPr>
        <p:spPr>
          <a:xfrm>
            <a:off x="251520" y="548680"/>
            <a:ext cx="2726441" cy="1008112"/>
          </a:xfrm>
          <a:prstGeom prst="wedgeRoundRectCallout">
            <a:avLst>
              <a:gd name="adj1" fmla="val 55679"/>
              <a:gd name="adj2" fmla="val -37077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prstClr val="black"/>
                </a:solidFill>
              </a:rPr>
              <a:t>משנה </a:t>
            </a:r>
            <a:r>
              <a:rPr lang="he-IL" sz="1300" dirty="0" err="1">
                <a:solidFill>
                  <a:prstClr val="black"/>
                </a:solidFill>
              </a:rPr>
              <a:t>כו</a:t>
            </a:r>
            <a:r>
              <a:rPr lang="he-IL" sz="1300" dirty="0">
                <a:solidFill>
                  <a:prstClr val="black"/>
                </a:solidFill>
              </a:rPr>
              <a:t> ע"ב: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שבת שחל תשעה באב להיות בתוכה -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אסור מלספר ומלכבס, 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ובחמישי </a:t>
            </a:r>
            <a:r>
              <a:rPr lang="he-IL" sz="1300" dirty="0" err="1">
                <a:solidFill>
                  <a:srgbClr val="F79646">
                    <a:lumMod val="50000"/>
                  </a:srgbClr>
                </a:solidFill>
              </a:rPr>
              <a:t>מותרין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מפני כבוד השבת.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D917B793-D4DA-3BF0-1349-14B750EFFAD8}"/>
              </a:ext>
            </a:extLst>
          </p:cNvPr>
          <p:cNvSpPr txBox="1"/>
          <p:nvPr/>
        </p:nvSpPr>
        <p:spPr>
          <a:xfrm>
            <a:off x="8496926" y="701816"/>
            <a:ext cx="441912" cy="472437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-</a:t>
            </a:r>
          </a:p>
          <a:p>
            <a:endParaRPr lang="he-IL" dirty="0"/>
          </a:p>
          <a:p>
            <a:endParaRPr lang="he-IL" sz="3100" dirty="0"/>
          </a:p>
          <a:p>
            <a:r>
              <a:rPr lang="he-IL" dirty="0"/>
              <a:t>-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sz="1700" dirty="0"/>
          </a:p>
          <a:p>
            <a:r>
              <a:rPr lang="he-IL" dirty="0"/>
              <a:t>-</a:t>
            </a:r>
          </a:p>
          <a:p>
            <a:endParaRPr lang="he-IL" dirty="0"/>
          </a:p>
          <a:p>
            <a:endParaRPr lang="he-IL" sz="1500" dirty="0"/>
          </a:p>
          <a:p>
            <a:r>
              <a:rPr lang="he-IL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756305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C117B2-83D1-4423-A6A2-917492468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64C33C3C-D79C-760F-F3F3-27BC69974B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410B40BF-1561-1E17-A162-01935042A57F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כט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D866C199-6320-858A-9FF1-3B1ED57D3F73}"/>
              </a:ext>
            </a:extLst>
          </p:cNvPr>
          <p:cNvSpPr txBox="1"/>
          <p:nvPr/>
        </p:nvSpPr>
        <p:spPr>
          <a:xfrm>
            <a:off x="1197487" y="1217553"/>
            <a:ext cx="7372434" cy="564378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00" dirty="0"/>
              <a:t>שלח רב יצחק בר גיורי משמיה דרבי יוחנן: 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אע</a:t>
            </a:r>
            <a:r>
              <a:rPr lang="he-IL" sz="1500" dirty="0"/>
              <a:t>''פ שאמרו כלי פשתן אין בהן משום גיהוץ,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אבל אסור </a:t>
            </a:r>
            <a:r>
              <a:rPr lang="he-IL" sz="1500" dirty="0" err="1"/>
              <a:t>ללובשן</a:t>
            </a:r>
            <a:r>
              <a:rPr lang="he-IL" sz="1500" dirty="0"/>
              <a:t> בשבת שחל תשעה באב להיות בתוכה.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500" dirty="0"/>
              <a:t>אמר רב: לא שנו אלא לפניו אבל לאחריו מותר.                      </a:t>
            </a:r>
            <a:r>
              <a:rPr lang="he-IL" sz="800" dirty="0"/>
              <a:t>(קרן אורה: רב </a:t>
            </a:r>
            <a:r>
              <a:rPr lang="he-IL" sz="800" dirty="0" err="1"/>
              <a:t>קאי</a:t>
            </a:r>
            <a:r>
              <a:rPr lang="he-IL" sz="800" dirty="0"/>
              <a:t> </a:t>
            </a:r>
            <a:r>
              <a:rPr lang="he-IL" sz="800" dirty="0" err="1"/>
              <a:t>אמתניתין</a:t>
            </a:r>
            <a:r>
              <a:rPr lang="he-IL" sz="800" dirty="0"/>
              <a:t> </a:t>
            </a:r>
            <a:r>
              <a:rPr lang="he-IL" sz="800" dirty="0" err="1"/>
              <a:t>דאסור</a:t>
            </a:r>
            <a:r>
              <a:rPr lang="he-IL" sz="800" dirty="0"/>
              <a:t> לכבס [</a:t>
            </a:r>
            <a:r>
              <a:rPr lang="he-IL" sz="800" dirty="0" err="1"/>
              <a:t>ודלא</a:t>
            </a:r>
            <a:r>
              <a:rPr lang="he-IL" sz="800" dirty="0"/>
              <a:t> כרש"י])</a:t>
            </a:r>
            <a:endParaRPr lang="he-IL" sz="1500" dirty="0"/>
          </a:p>
          <a:p>
            <a:pPr>
              <a:lnSpc>
                <a:spcPct val="120000"/>
              </a:lnSpc>
            </a:pPr>
            <a:r>
              <a:rPr lang="he-IL" sz="1500" dirty="0"/>
              <a:t>ושמואל אמר: אפילו לאחריו נמי אסור.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500" dirty="0"/>
              <a:t>מיתיבי: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שבת שחל תשעה באב להיות בתוכה - אסור לספר ולכבס, ובחמישי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מותרין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מפני כבוד השבת.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כיצד?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חל להיות באחד בשבת - מותר לכבס כל השבת כולה,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בשני בשלישי ברביעי ובחמישי - לפניו אסור </a:t>
            </a:r>
            <a:r>
              <a:rPr lang="he-IL" sz="1500" b="1" dirty="0">
                <a:solidFill>
                  <a:srgbClr val="F79646">
                    <a:lumMod val="50000"/>
                  </a:srgbClr>
                </a:solidFill>
              </a:rPr>
              <a:t>לאחריו מותר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חל להיות בערב שבת - מותר לכבס בחמישי מפני כבוד השבת,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                                ואם לא כבס בחמישי בשבת מותר לכבס בערב שבת מן המנחה ולמעלה.</a:t>
            </a:r>
          </a:p>
          <a:p>
            <a:pPr>
              <a:lnSpc>
                <a:spcPct val="120000"/>
              </a:lnSpc>
            </a:pPr>
            <a:endParaRPr lang="he-IL" sz="200" dirty="0"/>
          </a:p>
          <a:p>
            <a:pPr>
              <a:lnSpc>
                <a:spcPct val="120000"/>
              </a:lnSpc>
            </a:pPr>
            <a:r>
              <a:rPr lang="he-IL" sz="1500" dirty="0"/>
              <a:t>                                 לייט עלה </a:t>
            </a:r>
            <a:r>
              <a:rPr lang="he-IL" sz="1500" dirty="0" err="1"/>
              <a:t>אביי</a:t>
            </a:r>
            <a:r>
              <a:rPr lang="he-IL" sz="1500" dirty="0"/>
              <a:t> </a:t>
            </a:r>
            <a:r>
              <a:rPr lang="he-IL" sz="1500" dirty="0" err="1"/>
              <a:t>ואיתימא</a:t>
            </a:r>
            <a:r>
              <a:rPr lang="he-IL" sz="1500" dirty="0"/>
              <a:t> רב אחא בר יעקב </a:t>
            </a:r>
            <a:r>
              <a:rPr lang="he-IL" sz="1500" dirty="0" err="1"/>
              <a:t>אהא</a:t>
            </a:r>
            <a:r>
              <a:rPr lang="he-IL" sz="1500" dirty="0"/>
              <a:t>.</a:t>
            </a:r>
          </a:p>
          <a:p>
            <a:pPr>
              <a:lnSpc>
                <a:spcPct val="120000"/>
              </a:lnSpc>
            </a:pPr>
            <a:endParaRPr lang="he-IL" sz="300" dirty="0"/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חל להיות בשני ובחמישי - קורין שלשה ומפטיר אחד,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בשלישי וברביעי - קורא אחד ומפטיר אחד.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רבי יוסי אומר: לעולם קורין שלשה ומפטיר אחד. 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תיובתא</a:t>
            </a:r>
            <a:r>
              <a:rPr lang="he-IL" sz="1500" dirty="0"/>
              <a:t> </a:t>
            </a:r>
            <a:r>
              <a:rPr lang="he-IL" sz="1500" dirty="0" err="1"/>
              <a:t>דשמואל</a:t>
            </a:r>
            <a:r>
              <a:rPr lang="he-IL" sz="1500" dirty="0"/>
              <a:t>!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500" dirty="0"/>
              <a:t>אמר לך שמואל: תנאי היא...</a:t>
            </a:r>
            <a:endParaRPr lang="he-IL" sz="15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2" name="הסבר מלבני מעוגל 6">
            <a:extLst>
              <a:ext uri="{FF2B5EF4-FFF2-40B4-BE49-F238E27FC236}">
                <a16:creationId xmlns:a16="http://schemas.microsoft.com/office/drawing/2014/main" id="{810A060B-3D93-AEFC-7F94-954DDBC8649D}"/>
              </a:ext>
            </a:extLst>
          </p:cNvPr>
          <p:cNvSpPr/>
          <p:nvPr/>
        </p:nvSpPr>
        <p:spPr>
          <a:xfrm>
            <a:off x="4499992" y="100662"/>
            <a:ext cx="4104456" cy="1087212"/>
          </a:xfrm>
          <a:prstGeom prst="wedgeRoundRectCallout">
            <a:avLst>
              <a:gd name="adj1" fmla="val 55679"/>
              <a:gd name="adj2" fmla="val -37077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schemeClr val="tx1"/>
                </a:solidFill>
              </a:rPr>
              <a:t>ברייתא (לפני 3 שורות):</a:t>
            </a:r>
          </a:p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אסור לכבס לפני תשעה באב אפילו להניח לאחר תשעה באב,</a:t>
            </a:r>
          </a:p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וגיהוץ שלנו ככיבוס שלהן,</a:t>
            </a:r>
          </a:p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וכלי פשתן אין בהם משום גיהוץ.</a:t>
            </a:r>
          </a:p>
        </p:txBody>
      </p:sp>
      <p:sp>
        <p:nvSpPr>
          <p:cNvPr id="4" name="הסבר מלבני מעוגל 6">
            <a:extLst>
              <a:ext uri="{FF2B5EF4-FFF2-40B4-BE49-F238E27FC236}">
                <a16:creationId xmlns:a16="http://schemas.microsoft.com/office/drawing/2014/main" id="{43E4A170-7417-B2A4-619B-F35948653253}"/>
              </a:ext>
            </a:extLst>
          </p:cNvPr>
          <p:cNvSpPr/>
          <p:nvPr/>
        </p:nvSpPr>
        <p:spPr>
          <a:xfrm>
            <a:off x="251520" y="836712"/>
            <a:ext cx="2726441" cy="1008112"/>
          </a:xfrm>
          <a:prstGeom prst="wedgeRoundRectCallout">
            <a:avLst>
              <a:gd name="adj1" fmla="val 55679"/>
              <a:gd name="adj2" fmla="val -37077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prstClr val="black"/>
                </a:solidFill>
              </a:rPr>
              <a:t>משנה </a:t>
            </a:r>
            <a:r>
              <a:rPr lang="he-IL" sz="1300" dirty="0" err="1">
                <a:solidFill>
                  <a:prstClr val="black"/>
                </a:solidFill>
              </a:rPr>
              <a:t>כו</a:t>
            </a:r>
            <a:r>
              <a:rPr lang="he-IL" sz="1300" dirty="0">
                <a:solidFill>
                  <a:prstClr val="black"/>
                </a:solidFill>
              </a:rPr>
              <a:t> ע"ב: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שבת שחל תשעה באב להיות בתוכה -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אסור מלספר ומלכבס, 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ובחמישי </a:t>
            </a:r>
            <a:r>
              <a:rPr lang="he-IL" sz="1300" dirty="0" err="1">
                <a:solidFill>
                  <a:srgbClr val="F79646">
                    <a:lumMod val="50000"/>
                  </a:srgbClr>
                </a:solidFill>
              </a:rPr>
              <a:t>מותרין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מפני כבוד השבת.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321185CA-9B84-597C-0E33-690249BDA963}"/>
              </a:ext>
            </a:extLst>
          </p:cNvPr>
          <p:cNvSpPr txBox="1"/>
          <p:nvPr/>
        </p:nvSpPr>
        <p:spPr>
          <a:xfrm>
            <a:off x="8596554" y="1188859"/>
            <a:ext cx="360040" cy="15081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●</a:t>
            </a:r>
          </a:p>
          <a:p>
            <a:endParaRPr lang="he-IL" dirty="0"/>
          </a:p>
          <a:p>
            <a:endParaRPr lang="he-IL" sz="2000" dirty="0"/>
          </a:p>
          <a:p>
            <a:endParaRPr lang="he-IL" dirty="0"/>
          </a:p>
          <a:p>
            <a:r>
              <a:rPr lang="he-IL" dirty="0"/>
              <a:t>●</a:t>
            </a:r>
          </a:p>
        </p:txBody>
      </p:sp>
      <p:sp>
        <p:nvSpPr>
          <p:cNvPr id="7" name="חץ: שמאלה 6">
            <a:extLst>
              <a:ext uri="{FF2B5EF4-FFF2-40B4-BE49-F238E27FC236}">
                <a16:creationId xmlns:a16="http://schemas.microsoft.com/office/drawing/2014/main" id="{8B3DA6B2-911C-4791-4619-94CFC4AFCF73}"/>
              </a:ext>
            </a:extLst>
          </p:cNvPr>
          <p:cNvSpPr/>
          <p:nvPr/>
        </p:nvSpPr>
        <p:spPr>
          <a:xfrm>
            <a:off x="241658" y="6365116"/>
            <a:ext cx="792088" cy="331862"/>
          </a:xfrm>
          <a:prstGeom prst="leftArrow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14504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C2DAD-28BC-FC4F-5A54-C614E4550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D417CE30-B030-221A-56DC-B4F1D4F709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5DBDD169-29A5-0168-0A92-9404A9801ED6}"/>
              </a:ext>
            </a:extLst>
          </p:cNvPr>
          <p:cNvSpPr txBox="1"/>
          <p:nvPr/>
        </p:nvSpPr>
        <p:spPr>
          <a:xfrm>
            <a:off x="-306788" y="35330"/>
            <a:ext cx="311479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כט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 - דף ל עמוד א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498F30C1-EC30-EF79-8C8A-8B4AAE806B46}"/>
              </a:ext>
            </a:extLst>
          </p:cNvPr>
          <p:cNvSpPr txBox="1"/>
          <p:nvPr/>
        </p:nvSpPr>
        <p:spPr>
          <a:xfrm>
            <a:off x="1331640" y="26523"/>
            <a:ext cx="7372434" cy="67140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50" dirty="0" err="1"/>
              <a:t>דתניא</a:t>
            </a:r>
            <a:r>
              <a:rPr lang="he-IL" sz="1550" dirty="0"/>
              <a:t>: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תשעה באב שחל להיות בשבת, וכן ערב תשעה באב שחל להיות בשבת -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אוכל ושותה כל צרכו ומעלה על שולחנו אפילו כסעודת שלמה בשעתו.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ואסור לספר ולכבס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מר''ח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ועד התענית, דברי רבי מאיר.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רבי יהודה אומר: כל החדש כולו אסור. 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רשב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''ג אומר: אינו אסור אלא אותה שבת בלבד. </a:t>
            </a:r>
          </a:p>
          <a:p>
            <a:pPr>
              <a:lnSpc>
                <a:spcPct val="120000"/>
              </a:lnSpc>
            </a:pPr>
            <a:endParaRPr lang="he-IL" sz="1100" dirty="0"/>
          </a:p>
          <a:p>
            <a:pPr>
              <a:lnSpc>
                <a:spcPct val="120000"/>
              </a:lnSpc>
            </a:pPr>
            <a:r>
              <a:rPr lang="he-IL" sz="1550" dirty="0"/>
              <a:t>ותניא אידך: 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ונוהג אבל מראש חדש ועד התענית, דברי ר' מאיר.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רבי יהודה אומר: כל החדש כולו אסור. 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רשב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''ג אומר: אינו אסור אלא אותה שבת בלבד. </a:t>
            </a:r>
          </a:p>
          <a:p>
            <a:pPr>
              <a:lnSpc>
                <a:spcPct val="120000"/>
              </a:lnSpc>
            </a:pPr>
            <a:endParaRPr lang="he-IL" sz="1100" dirty="0"/>
          </a:p>
          <a:p>
            <a:pPr>
              <a:lnSpc>
                <a:spcPct val="120000"/>
              </a:lnSpc>
            </a:pPr>
            <a:r>
              <a:rPr lang="he-IL" sz="1550" dirty="0"/>
              <a:t>אמר ר' יוחנן: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ושלשתן מקרא אחד דרשו, </a:t>
            </a:r>
            <a:r>
              <a:rPr lang="he-IL" sz="1550" dirty="0" err="1"/>
              <a:t>דכתיב</a:t>
            </a:r>
            <a:r>
              <a:rPr lang="he-IL" sz="1550" dirty="0"/>
              <a:t>: "</a:t>
            </a:r>
            <a:r>
              <a:rPr lang="he-IL" sz="1550" dirty="0">
                <a:solidFill>
                  <a:srgbClr val="002060"/>
                </a:solidFill>
              </a:rPr>
              <a:t>וְהִשְׁבַּתִּי כָּל מְשׂוֹשָׂהּ חַגָּהּ חָדְשָׁהּ וְשַׁבַּתָּהּ וְכֹל מוֹעֲדָהּ</a:t>
            </a:r>
            <a:r>
              <a:rPr lang="he-IL" sz="1550" dirty="0"/>
              <a:t>" -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מאן </a:t>
            </a:r>
            <a:r>
              <a:rPr lang="he-IL" sz="1550" dirty="0" err="1"/>
              <a:t>דאמר</a:t>
            </a:r>
            <a:r>
              <a:rPr lang="he-IL" sz="1550" dirty="0"/>
              <a:t> </a:t>
            </a:r>
            <a:r>
              <a:rPr lang="he-IL" sz="1550" dirty="0" err="1"/>
              <a:t>מר''ח</a:t>
            </a:r>
            <a:r>
              <a:rPr lang="he-IL" sz="1550" dirty="0"/>
              <a:t> ועד התענית </a:t>
            </a:r>
            <a:r>
              <a:rPr lang="he-IL" sz="1550" dirty="0" err="1"/>
              <a:t>מ"</a:t>
            </a:r>
            <a:r>
              <a:rPr lang="he-IL" sz="1550" dirty="0" err="1">
                <a:solidFill>
                  <a:srgbClr val="002060"/>
                </a:solidFill>
              </a:rPr>
              <a:t>חַגָּה</a:t>
            </a:r>
            <a:r>
              <a:rPr lang="he-IL" sz="1550" dirty="0"/>
              <a:t>ּ", </a:t>
            </a:r>
          </a:p>
          <a:p>
            <a:pPr>
              <a:lnSpc>
                <a:spcPct val="120000"/>
              </a:lnSpc>
            </a:pPr>
            <a:r>
              <a:rPr lang="he-IL" sz="1550" dirty="0" err="1"/>
              <a:t>ומ</a:t>
            </a:r>
            <a:r>
              <a:rPr lang="he-IL" sz="1550" dirty="0"/>
              <a:t>''ד כל החדש כולו אסור </a:t>
            </a:r>
            <a:r>
              <a:rPr lang="he-IL" sz="1550" dirty="0" err="1"/>
              <a:t>מ"</a:t>
            </a:r>
            <a:r>
              <a:rPr lang="he-IL" sz="1550" dirty="0" err="1">
                <a:solidFill>
                  <a:srgbClr val="002060"/>
                </a:solidFill>
              </a:rPr>
              <a:t>חָדְשָׁה</a:t>
            </a:r>
            <a:r>
              <a:rPr lang="he-IL" sz="1550" dirty="0"/>
              <a:t>ּ",</a:t>
            </a:r>
          </a:p>
          <a:p>
            <a:pPr>
              <a:lnSpc>
                <a:spcPct val="120000"/>
              </a:lnSpc>
            </a:pPr>
            <a:r>
              <a:rPr lang="he-IL" sz="1550" dirty="0" err="1"/>
              <a:t>ומ</a:t>
            </a:r>
            <a:r>
              <a:rPr lang="he-IL" sz="1550" dirty="0"/>
              <a:t>''ד כל השבת כולה אסור </a:t>
            </a:r>
            <a:r>
              <a:rPr lang="he-IL" sz="1550" dirty="0" err="1"/>
              <a:t>מ"ש</a:t>
            </a:r>
            <a:r>
              <a:rPr lang="he-IL" sz="1550" dirty="0" err="1">
                <a:solidFill>
                  <a:srgbClr val="002060"/>
                </a:solidFill>
              </a:rPr>
              <a:t>ַׁבַּתָּה</a:t>
            </a:r>
            <a:r>
              <a:rPr lang="he-IL" sz="1550" dirty="0"/>
              <a:t>ּ". </a:t>
            </a:r>
          </a:p>
          <a:p>
            <a:pPr>
              <a:lnSpc>
                <a:spcPct val="120000"/>
              </a:lnSpc>
            </a:pPr>
            <a:endParaRPr lang="he-IL" sz="1100" dirty="0"/>
          </a:p>
          <a:p>
            <a:pPr>
              <a:lnSpc>
                <a:spcPct val="120000"/>
              </a:lnSpc>
            </a:pPr>
            <a:r>
              <a:rPr lang="he-IL" sz="1550" dirty="0"/>
              <a:t>אמר רבא: הלכה </a:t>
            </a:r>
            <a:r>
              <a:rPr lang="he-IL" sz="1550" dirty="0" err="1"/>
              <a:t>כרשב</a:t>
            </a:r>
            <a:r>
              <a:rPr lang="he-IL" sz="1550" dirty="0"/>
              <a:t>''ג.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ואמר רבא: הלכה כרבי מאיר. </a:t>
            </a:r>
          </a:p>
          <a:p>
            <a:pPr>
              <a:lnSpc>
                <a:spcPct val="120000"/>
              </a:lnSpc>
            </a:pPr>
            <a:r>
              <a:rPr lang="he-IL" sz="1550" dirty="0" err="1"/>
              <a:t>ותרוייהו</a:t>
            </a:r>
            <a:r>
              <a:rPr lang="he-IL" sz="1550" dirty="0"/>
              <a:t> </a:t>
            </a:r>
            <a:r>
              <a:rPr lang="he-IL" sz="1550" dirty="0" err="1"/>
              <a:t>לקולא</a:t>
            </a:r>
            <a:r>
              <a:rPr lang="he-IL" sz="1550" dirty="0"/>
              <a:t> </a:t>
            </a:r>
            <a:r>
              <a:rPr lang="he-IL" sz="1550" dirty="0" err="1"/>
              <a:t>וצריכא</a:t>
            </a:r>
            <a:r>
              <a:rPr lang="he-IL" sz="1550" dirty="0"/>
              <a:t> -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דאי </a:t>
            </a:r>
            <a:r>
              <a:rPr lang="he-IL" sz="1550" dirty="0" err="1"/>
              <a:t>אשמועינן</a:t>
            </a:r>
            <a:r>
              <a:rPr lang="he-IL" sz="1550" dirty="0"/>
              <a:t> הלכה כר' מאיר </a:t>
            </a:r>
            <a:r>
              <a:rPr lang="he-IL" sz="1550" dirty="0" err="1"/>
              <a:t>הוה</a:t>
            </a:r>
            <a:r>
              <a:rPr lang="he-IL" sz="1550" dirty="0"/>
              <a:t> </a:t>
            </a:r>
            <a:r>
              <a:rPr lang="he-IL" sz="1550" dirty="0" err="1"/>
              <a:t>אמינא</a:t>
            </a:r>
            <a:r>
              <a:rPr lang="he-IL" sz="1550" dirty="0"/>
              <a:t> אפי' </a:t>
            </a:r>
            <a:r>
              <a:rPr lang="he-IL" sz="1550" dirty="0" err="1"/>
              <a:t>מר''ח</a:t>
            </a:r>
            <a:r>
              <a:rPr lang="he-IL" sz="1550" dirty="0"/>
              <a:t>, </a:t>
            </a:r>
            <a:r>
              <a:rPr lang="he-IL" sz="1550" dirty="0" err="1"/>
              <a:t>קמ</a:t>
            </a:r>
            <a:r>
              <a:rPr lang="he-IL" sz="1550" dirty="0"/>
              <a:t>''ל הלכה </a:t>
            </a:r>
            <a:r>
              <a:rPr lang="he-IL" sz="1550" dirty="0" err="1"/>
              <a:t>כרשב</a:t>
            </a:r>
            <a:r>
              <a:rPr lang="he-IL" sz="1550" dirty="0"/>
              <a:t>''ג,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ואי </a:t>
            </a:r>
            <a:r>
              <a:rPr lang="he-IL" sz="1550" dirty="0" err="1"/>
              <a:t>אשמועינן</a:t>
            </a:r>
            <a:r>
              <a:rPr lang="he-IL" sz="1550" dirty="0"/>
              <a:t> הלכה </a:t>
            </a:r>
            <a:r>
              <a:rPr lang="he-IL" sz="1550" dirty="0" err="1"/>
              <a:t>כרשב</a:t>
            </a:r>
            <a:r>
              <a:rPr lang="he-IL" sz="1550" dirty="0"/>
              <a:t>''ג </a:t>
            </a:r>
            <a:r>
              <a:rPr lang="he-IL" sz="1550" dirty="0" err="1"/>
              <a:t>הוה</a:t>
            </a:r>
            <a:r>
              <a:rPr lang="he-IL" sz="1550" dirty="0"/>
              <a:t> </a:t>
            </a:r>
            <a:r>
              <a:rPr lang="he-IL" sz="1550" dirty="0" err="1"/>
              <a:t>אמינא</a:t>
            </a:r>
            <a:r>
              <a:rPr lang="he-IL" sz="1550" dirty="0"/>
              <a:t> אפילו לאחריו, </a:t>
            </a:r>
            <a:r>
              <a:rPr lang="he-IL" sz="1550" dirty="0" err="1"/>
              <a:t>קמ</a:t>
            </a:r>
            <a:r>
              <a:rPr lang="he-IL" sz="1550" dirty="0"/>
              <a:t>''ל הלכה כרבי מאיר.</a:t>
            </a:r>
          </a:p>
        </p:txBody>
      </p:sp>
      <p:sp>
        <p:nvSpPr>
          <p:cNvPr id="7" name="הסבר מלבני מעוגל 6">
            <a:extLst>
              <a:ext uri="{FF2B5EF4-FFF2-40B4-BE49-F238E27FC236}">
                <a16:creationId xmlns:a16="http://schemas.microsoft.com/office/drawing/2014/main" id="{78899742-2494-B74E-C5EB-FAB6BFC25ED6}"/>
              </a:ext>
            </a:extLst>
          </p:cNvPr>
          <p:cNvSpPr/>
          <p:nvPr/>
        </p:nvSpPr>
        <p:spPr>
          <a:xfrm>
            <a:off x="323528" y="1246327"/>
            <a:ext cx="3240360" cy="670505"/>
          </a:xfrm>
          <a:prstGeom prst="wedgeRoundRectCallout">
            <a:avLst>
              <a:gd name="adj1" fmla="val -54377"/>
              <a:gd name="adj2" fmla="val -52965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prstClr val="black"/>
                </a:solidFill>
              </a:rPr>
              <a:t>אמר רב: לא שנו אלא לפניו אבל לאחריו מותר.</a:t>
            </a:r>
          </a:p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prstClr val="black"/>
                </a:solidFill>
              </a:rPr>
              <a:t>ושמואל אמר: אפילו לאחריו נמי אסור. </a:t>
            </a: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6A8D7DBF-278F-AFFA-4C1D-8A85E69386F8}"/>
              </a:ext>
            </a:extLst>
          </p:cNvPr>
          <p:cNvSpPr txBox="1"/>
          <p:nvPr/>
        </p:nvSpPr>
        <p:spPr>
          <a:xfrm>
            <a:off x="8646929" y="4194454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ע"א</a:t>
            </a:r>
          </a:p>
        </p:txBody>
      </p:sp>
      <p:cxnSp>
        <p:nvCxnSpPr>
          <p:cNvPr id="11" name="מחבר חץ ישר 10">
            <a:extLst>
              <a:ext uri="{FF2B5EF4-FFF2-40B4-BE49-F238E27FC236}">
                <a16:creationId xmlns:a16="http://schemas.microsoft.com/office/drawing/2014/main" id="{5966B614-3103-0168-397F-51A9926172AA}"/>
              </a:ext>
            </a:extLst>
          </p:cNvPr>
          <p:cNvCxnSpPr/>
          <p:nvPr/>
        </p:nvCxnSpPr>
        <p:spPr>
          <a:xfrm flipV="1">
            <a:off x="3491880" y="1246327"/>
            <a:ext cx="936104" cy="238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מחבר חץ ישר 14">
            <a:extLst>
              <a:ext uri="{FF2B5EF4-FFF2-40B4-BE49-F238E27FC236}">
                <a16:creationId xmlns:a16="http://schemas.microsoft.com/office/drawing/2014/main" id="{1A906271-B9F7-F9F9-18AE-4D08C9DD7003}"/>
              </a:ext>
            </a:extLst>
          </p:cNvPr>
          <p:cNvCxnSpPr/>
          <p:nvPr/>
        </p:nvCxnSpPr>
        <p:spPr>
          <a:xfrm>
            <a:off x="3491880" y="1700808"/>
            <a:ext cx="1368152" cy="72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מחבר חץ ישר 1">
            <a:extLst>
              <a:ext uri="{FF2B5EF4-FFF2-40B4-BE49-F238E27FC236}">
                <a16:creationId xmlns:a16="http://schemas.microsoft.com/office/drawing/2014/main" id="{CAAEA4AD-4F8E-9EA6-3D03-9733F15948B5}"/>
              </a:ext>
            </a:extLst>
          </p:cNvPr>
          <p:cNvCxnSpPr>
            <a:cxnSpLocks/>
          </p:cNvCxnSpPr>
          <p:nvPr/>
        </p:nvCxnSpPr>
        <p:spPr>
          <a:xfrm flipV="1">
            <a:off x="3491880" y="1556792"/>
            <a:ext cx="1440160" cy="144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9159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push dir="u"/>
      </p:transition>
    </mc:Choice>
    <mc:Fallback xmlns="">
      <p:transition spd="slow">
        <p:push dir="u"/>
      </p:transition>
    </mc:Fallback>
  </mc:AlternateContent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50446</TotalTime>
  <Words>1904</Words>
  <Application>Microsoft Office PowerPoint</Application>
  <PresentationFormat>‫הצגה על המסך (4:3)</PresentationFormat>
  <Paragraphs>333</Paragraphs>
  <Slides>11</Slides>
  <Notes>9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4" baseType="lpstr">
      <vt:lpstr>Arial</vt:lpstr>
      <vt:lpstr>Calibri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נועם שפירא</cp:lastModifiedBy>
  <cp:revision>2950</cp:revision>
  <dcterms:created xsi:type="dcterms:W3CDTF">2015-01-28T10:22:53Z</dcterms:created>
  <dcterms:modified xsi:type="dcterms:W3CDTF">2025-11-23T08:21:47Z</dcterms:modified>
</cp:coreProperties>
</file>