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655" r:id="rId2"/>
    <p:sldId id="645" r:id="rId3"/>
    <p:sldId id="658" r:id="rId4"/>
    <p:sldId id="659" r:id="rId5"/>
    <p:sldId id="661" r:id="rId6"/>
    <p:sldId id="660" r:id="rId7"/>
    <p:sldId id="662" r:id="rId8"/>
    <p:sldId id="663" r:id="rId9"/>
    <p:sldId id="664" r:id="rId10"/>
    <p:sldId id="429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0648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1CF57-E321-7E39-1960-7106D4E3A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F33322F-4F1B-242A-6E11-4EEC80A81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F1EA21EF-D574-9D41-6595-4BE784C13C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676E9D4-4620-8CB4-9D0E-E5C5C9EE28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7176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ED918-5A2B-123B-73C7-FECCC1B56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CBA2935F-B02C-DAAB-F538-0F3D0ADA5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25C3E59F-71E8-7CDD-2212-3B47306DD7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198A036C-953A-751C-8C8B-6FF87AE830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7681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F9F7A-A6F8-541B-A3AB-31DDF16D0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54FC3DA-7556-74AF-9763-49A02B9F16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A260D13-68D8-2861-5E76-519ABD9065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E29A105-BF28-F2FC-94D3-BF6AB51C3F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0715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9E6A3-0735-B44D-0490-C439AD5C2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F1F26FF7-05F1-AF81-C190-1A7B34D16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FAFCF19-B7BC-30B4-6C82-FC9BDF4648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FC77B47-5B22-62E7-A989-FEE43465A0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2281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7B5268-D6E5-DE1F-93DD-5D19AC0F3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2A83526B-AA42-5E30-CC1E-8BE1633533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F30D07B-BA38-0974-7E1C-03927F1237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00FB099-E6B5-F325-5BEE-971CB9B19B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5930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17262-198C-37E3-E729-520BB8C57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85C297CA-333E-7F9A-934F-4CBF0B3592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FE58E26-F8D4-583C-72D9-982E10104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8C79A296-6EDF-B961-0D83-0ECE9BD95D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5184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FF1CF-686B-F35C-7AF0-0F32DE73D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921D0E-31F1-AF7D-328B-9A0D291AEE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AAD07E32-4773-179C-F8B2-DFF57DCAF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0A96A1F-2ACD-F64D-27A0-88A1AB8CD1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8937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C7953-D6EA-1514-3660-D279DE1AE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348ED78-EC0E-6C9A-F5AC-02164E264B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95A08FC-D5F5-86FB-D4EC-6CA8469C78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1D62A52-14F8-50F6-CE94-A7AD464F77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3562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ו'/כסלו/תשפ"ו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323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תענית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ל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ל ע"א (שורה 8) – דף לא ע"א (שורה 13)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>
              <a:defRPr/>
            </a:pPr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57118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ל ע"א (שורה 8) – דף לא ע"א (שורה 13)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לא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388424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30F77-0CA0-5609-6658-A1EA97655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C6792BCB-99F9-80D9-574A-6D5F186504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B3B32E59-B41C-C7D4-04AF-F3A38E4F3677}"/>
              </a:ext>
            </a:extLst>
          </p:cNvPr>
          <p:cNvSpPr txBox="1"/>
          <p:nvPr/>
        </p:nvSpPr>
        <p:spPr>
          <a:xfrm>
            <a:off x="-289032" y="35330"/>
            <a:ext cx="11343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86314420-26DC-BD59-2F8F-DB6D9C8B2695}"/>
              </a:ext>
            </a:extLst>
          </p:cNvPr>
          <p:cNvSpPr txBox="1"/>
          <p:nvPr/>
        </p:nvSpPr>
        <p:spPr>
          <a:xfrm>
            <a:off x="899592" y="874121"/>
            <a:ext cx="7848872" cy="57730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ערב תשעה באב לא יאכל אדם ב' תבשילין </a:t>
            </a:r>
            <a:r>
              <a:rPr lang="he-IL" sz="1500" dirty="0" err="1"/>
              <a:t>כו</a:t>
            </a:r>
            <a:r>
              <a:rPr lang="he-IL" sz="1500" dirty="0"/>
              <a:t>':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רב יהודה: לא שנו אלא מ</a:t>
            </a:r>
            <a:r>
              <a:rPr lang="he-IL" sz="1500" b="1" dirty="0"/>
              <a:t>שש שעות</a:t>
            </a:r>
            <a:r>
              <a:rPr lang="he-IL" sz="1500" dirty="0"/>
              <a:t> ולמעלה, אבל משש שעות ולמטה מותר.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ואמר רב יהודה: לא שנו אלא ב</a:t>
            </a:r>
            <a:r>
              <a:rPr lang="he-IL" sz="1500" b="1" dirty="0"/>
              <a:t>סעודה</a:t>
            </a:r>
            <a:r>
              <a:rPr lang="he-IL" sz="1500" dirty="0"/>
              <a:t> המפסיק בה, אבל בסעודה שאינו מפסיק בה מותר.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ותרוייהו</a:t>
            </a:r>
            <a:r>
              <a:rPr lang="he-IL" sz="1500" dirty="0"/>
              <a:t> </a:t>
            </a:r>
            <a:r>
              <a:rPr lang="he-IL" sz="1500" dirty="0" err="1"/>
              <a:t>לקולא</a:t>
            </a:r>
            <a:r>
              <a:rPr lang="he-IL" sz="1500" dirty="0"/>
              <a:t> </a:t>
            </a:r>
            <a:r>
              <a:rPr lang="he-IL" sz="1500" dirty="0" err="1"/>
              <a:t>וצריכא</a:t>
            </a:r>
            <a:r>
              <a:rPr lang="he-IL" sz="1500" dirty="0"/>
              <a:t> -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דאי </a:t>
            </a:r>
            <a:r>
              <a:rPr lang="he-IL" sz="1500" dirty="0" err="1"/>
              <a:t>אשמעינן</a:t>
            </a:r>
            <a:r>
              <a:rPr lang="he-IL" sz="1500" dirty="0"/>
              <a:t> בסעודה המפסיק בה - </a:t>
            </a:r>
            <a:r>
              <a:rPr lang="he-IL" sz="1500" dirty="0" err="1"/>
              <a:t>הוה</a:t>
            </a:r>
            <a:r>
              <a:rPr lang="he-IL" sz="1500" dirty="0"/>
              <a:t> </a:t>
            </a:r>
            <a:r>
              <a:rPr lang="he-IL" sz="1500" dirty="0" err="1"/>
              <a:t>אמינא</a:t>
            </a:r>
            <a:r>
              <a:rPr lang="he-IL" sz="1500" dirty="0"/>
              <a:t> אפי' משש שעות ולמטה, </a:t>
            </a:r>
            <a:r>
              <a:rPr lang="he-IL" sz="1500" dirty="0" err="1"/>
              <a:t>קמ</a:t>
            </a:r>
            <a:r>
              <a:rPr lang="he-IL" sz="1500" dirty="0"/>
              <a:t>''ל משש שעות ולמעלה.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ואי </a:t>
            </a:r>
            <a:r>
              <a:rPr lang="he-IL" sz="1500" dirty="0" err="1"/>
              <a:t>אשמעינן</a:t>
            </a:r>
            <a:r>
              <a:rPr lang="he-IL" sz="1500" dirty="0"/>
              <a:t> משש שעות ולמעלה - </a:t>
            </a:r>
            <a:r>
              <a:rPr lang="he-IL" sz="1500" dirty="0" err="1"/>
              <a:t>הוה</a:t>
            </a:r>
            <a:r>
              <a:rPr lang="he-IL" sz="1500" dirty="0"/>
              <a:t> </a:t>
            </a:r>
            <a:r>
              <a:rPr lang="he-IL" sz="1500" dirty="0" err="1"/>
              <a:t>אמינא</a:t>
            </a:r>
            <a:r>
              <a:rPr lang="he-IL" sz="1500" dirty="0"/>
              <a:t> אפי' בסעודה שאינו מפסיק בה, </a:t>
            </a:r>
            <a:r>
              <a:rPr lang="he-IL" sz="1500" dirty="0" err="1"/>
              <a:t>קמ</a:t>
            </a:r>
            <a:r>
              <a:rPr lang="he-IL" sz="1500" dirty="0"/>
              <a:t>''ל בסעודה המפסיק בה.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500" dirty="0"/>
              <a:t>תניא </a:t>
            </a:r>
            <a:r>
              <a:rPr lang="he-IL" sz="1500" dirty="0" err="1"/>
              <a:t>כלישנא</a:t>
            </a:r>
            <a:r>
              <a:rPr lang="he-IL" sz="1500" dirty="0"/>
              <a:t> קמא תניא </a:t>
            </a:r>
            <a:r>
              <a:rPr lang="he-IL" sz="1500" dirty="0" err="1"/>
              <a:t>כלישנא</a:t>
            </a:r>
            <a:r>
              <a:rPr lang="he-IL" sz="1500" dirty="0"/>
              <a:t> </a:t>
            </a:r>
            <a:r>
              <a:rPr lang="he-IL" sz="1500" dirty="0" err="1"/>
              <a:t>בתרא</a:t>
            </a:r>
            <a:r>
              <a:rPr lang="he-IL" sz="1500" dirty="0"/>
              <a:t> –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תניא </a:t>
            </a:r>
            <a:r>
              <a:rPr lang="he-IL" sz="1500" dirty="0" err="1"/>
              <a:t>כלישנא</a:t>
            </a:r>
            <a:r>
              <a:rPr lang="he-IL" sz="1500" dirty="0"/>
              <a:t> </a:t>
            </a:r>
            <a:r>
              <a:rPr lang="he-IL" sz="1500" dirty="0" err="1"/>
              <a:t>בתרא</a:t>
            </a:r>
            <a:r>
              <a:rPr lang="he-IL" sz="1500" dirty="0"/>
              <a:t>: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הסועד ערב תשעה באב -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אם עתיד לסעוד </a:t>
            </a:r>
            <a:r>
              <a:rPr lang="he-IL" sz="1500" b="1" dirty="0">
                <a:solidFill>
                  <a:srgbClr val="F79646">
                    <a:lumMod val="50000"/>
                  </a:srgbClr>
                </a:solidFill>
              </a:rPr>
              <a:t>סעודה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אחרת מותר לאכול בשר ולשתות יין, ואם לאו אסור לאכול בשר ולשתות יין. </a:t>
            </a:r>
          </a:p>
          <a:p>
            <a:pPr>
              <a:lnSpc>
                <a:spcPct val="120000"/>
              </a:lnSpc>
            </a:pPr>
            <a:endParaRPr lang="he-IL" sz="700" dirty="0"/>
          </a:p>
          <a:p>
            <a:pPr>
              <a:lnSpc>
                <a:spcPct val="120000"/>
              </a:lnSpc>
            </a:pPr>
            <a:r>
              <a:rPr lang="he-IL" sz="1500" dirty="0"/>
              <a:t>תניא </a:t>
            </a:r>
            <a:r>
              <a:rPr lang="he-IL" sz="1500" dirty="0" err="1"/>
              <a:t>כלישנא</a:t>
            </a:r>
            <a:r>
              <a:rPr lang="he-IL" sz="1500" dirty="0"/>
              <a:t> קמא: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ערב תשעה באב -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לא יאכל אדם שני תבשילין, לא יאכל בשר ולא ישתה יין.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רבן שמעון בן גמליאל אומר: ישנה.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אמר רבי יהודה: כיצד משנה? אם היה רגיל לאכול שני תבשילין יאכל מין אחד, ואם היה רגיל לסעוד בעשרה בני אדם סועד בחמשה, היה רגיל לשתות עשרה כוסות שותה חמשה כוסות.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במה דברים אמורים? מ</a:t>
            </a:r>
            <a:r>
              <a:rPr lang="he-IL" sz="1500" b="1" dirty="0">
                <a:solidFill>
                  <a:srgbClr val="F79646">
                    <a:lumMod val="50000"/>
                  </a:srgbClr>
                </a:solidFill>
              </a:rPr>
              <a:t>שש שעות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ולמעלה, אבל משש שעות ולמטה מותר.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F064CE8B-1186-D2DA-53BD-EEA5D9143040}"/>
              </a:ext>
            </a:extLst>
          </p:cNvPr>
          <p:cNvSpPr/>
          <p:nvPr/>
        </p:nvSpPr>
        <p:spPr>
          <a:xfrm>
            <a:off x="1078136" y="116632"/>
            <a:ext cx="7696962" cy="631858"/>
          </a:xfrm>
          <a:prstGeom prst="wedgeRoundRectCallout">
            <a:avLst>
              <a:gd name="adj1" fmla="val 51609"/>
              <a:gd name="adj2" fmla="val -40097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ע"ב:</a:t>
            </a: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ערב תשעה באב – לא יאכל אדם שני תבשילין, לא יאכל בשר ולא ישתה יין. רבן שמעון בן גמליאל אומר: ישנה. 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26B2EC0-5D5C-DE70-C8C2-418B61C23751}"/>
              </a:ext>
            </a:extLst>
          </p:cNvPr>
          <p:cNvSpPr txBox="1"/>
          <p:nvPr/>
        </p:nvSpPr>
        <p:spPr>
          <a:xfrm>
            <a:off x="8729724" y="1377264"/>
            <a:ext cx="288032" cy="6924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①</a:t>
            </a:r>
          </a:p>
          <a:p>
            <a:endParaRPr lang="he-IL" sz="1450" dirty="0"/>
          </a:p>
          <a:p>
            <a:r>
              <a:rPr lang="he-IL" sz="1200" dirty="0"/>
              <a:t>②</a:t>
            </a:r>
          </a:p>
        </p:txBody>
      </p:sp>
    </p:spTree>
    <p:extLst>
      <p:ext uri="{BB962C8B-B14F-4D97-AF65-F5344CB8AC3E}">
        <p14:creationId xmlns:p14="http://schemas.microsoft.com/office/powerpoint/2010/main" val="336580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93F98-BD81-1E63-434D-250BDA64C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13617B69-0124-E85A-92FD-DCC2A9C2FD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A1025E59-A4E2-4D5A-CC25-275F305354DC}"/>
              </a:ext>
            </a:extLst>
          </p:cNvPr>
          <p:cNvSpPr txBox="1"/>
          <p:nvPr/>
        </p:nvSpPr>
        <p:spPr>
          <a:xfrm>
            <a:off x="-306788" y="35330"/>
            <a:ext cx="17104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036A9562-1E4E-D4A3-FF4B-7A310D7EB74A}"/>
              </a:ext>
            </a:extLst>
          </p:cNvPr>
          <p:cNvSpPr txBox="1"/>
          <p:nvPr/>
        </p:nvSpPr>
        <p:spPr>
          <a:xfrm>
            <a:off x="1234969" y="541448"/>
            <a:ext cx="7344816" cy="53801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/>
              <a:t>תניא אידך: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ערב תשעה באב –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לא יאכל אדם שני תבשילין, לא יאכל בשר ולא ישתה יין, דברי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ר''מ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וחכ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''א: ישנה, וממעט בבשר וביין.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                  כיצד ממעט?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                  אם היה רגיל לאכול ליטרא בשר - יאכל חצי ליטרא,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                  היה רגיל לשתות לוג יין - ישתה חצי לוג יין,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                  ואם אינו רגיל כל עיקר - אסור. </a:t>
            </a:r>
          </a:p>
          <a:p>
            <a:pPr>
              <a:lnSpc>
                <a:spcPct val="120000"/>
              </a:lnSpc>
            </a:pP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''ג אומר: אם היה רגיל לאכול צנון או מליח אחר סעודתו - הרשות בידו. </a:t>
            </a:r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endParaRPr lang="he-IL" dirty="0"/>
          </a:p>
          <a:p>
            <a:pPr>
              <a:lnSpc>
                <a:spcPct val="120000"/>
              </a:lnSpc>
            </a:pPr>
            <a:r>
              <a:rPr lang="he-IL" dirty="0"/>
              <a:t>תניא אידך: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כל שהוא משום תשעה באב - אסור לאכול בשר ואסור לשתות יין ואסור לרחוץ.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כל שאינו משום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ט''ב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- מותר לאכול בשר ולשתות יין ואסור לרחוץ.  </a:t>
            </a:r>
            <a:r>
              <a:rPr lang="he-IL" sz="800" dirty="0"/>
              <a:t>(</a:t>
            </a:r>
            <a:r>
              <a:rPr lang="he-IL" sz="800" dirty="0" err="1"/>
              <a:t>בתוספתא</a:t>
            </a:r>
            <a:r>
              <a:rPr lang="he-IL" sz="800" dirty="0"/>
              <a:t> </a:t>
            </a:r>
            <a:r>
              <a:rPr lang="he-IL" sz="800" dirty="0" err="1"/>
              <a:t>וברא"ש</a:t>
            </a:r>
            <a:r>
              <a:rPr lang="he-IL" sz="800" dirty="0"/>
              <a:t>: ומותר לרחוץ)</a:t>
            </a: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ר' ישמעאל בר' יוסי אומר משום אביו: כל שעה שמותר לאכול בשר מותר לרחוץ.</a:t>
            </a:r>
          </a:p>
          <a:p>
            <a:pPr>
              <a:lnSpc>
                <a:spcPct val="120000"/>
              </a:lnSpc>
            </a:pPr>
            <a:r>
              <a:rPr lang="he-IL" sz="800" dirty="0"/>
              <a:t>                                                                                                                                                                                        (רש"י לא גורס "בשר")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F3BB1AA-2E42-3508-F40E-C55056BF5322}"/>
              </a:ext>
            </a:extLst>
          </p:cNvPr>
          <p:cNvSpPr txBox="1"/>
          <p:nvPr/>
        </p:nvSpPr>
        <p:spPr>
          <a:xfrm>
            <a:off x="8271042" y="567420"/>
            <a:ext cx="648072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600" dirty="0"/>
          </a:p>
          <a:p>
            <a:endParaRPr lang="he-IL" dirty="0"/>
          </a:p>
          <a:p>
            <a:endParaRPr lang="he-IL" sz="2300" dirty="0"/>
          </a:p>
          <a:p>
            <a:r>
              <a:rPr lang="he-IL" dirty="0"/>
              <a:t>●</a:t>
            </a:r>
          </a:p>
        </p:txBody>
      </p:sp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9336F525-A5C3-A6BA-6509-800AD2076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154258"/>
              </p:ext>
            </p:extLst>
          </p:nvPr>
        </p:nvGraphicFramePr>
        <p:xfrm>
          <a:off x="304788" y="1589396"/>
          <a:ext cx="2376264" cy="777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92817">
                  <a:extLst>
                    <a:ext uri="{9D8B030D-6E8A-4147-A177-3AD203B41FA5}">
                      <a16:colId xmlns:a16="http://schemas.microsoft.com/office/drawing/2014/main" val="1476011024"/>
                    </a:ext>
                  </a:extLst>
                </a:gridCol>
                <a:gridCol w="991359">
                  <a:extLst>
                    <a:ext uri="{9D8B030D-6E8A-4147-A177-3AD203B41FA5}">
                      <a16:colId xmlns:a16="http://schemas.microsoft.com/office/drawing/2014/main" val="338256953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727909654"/>
                    </a:ext>
                  </a:extLst>
                </a:gridCol>
              </a:tblGrid>
              <a:tr h="223502">
                <a:tc>
                  <a:txBody>
                    <a:bodyPr/>
                    <a:lstStyle/>
                    <a:p>
                      <a:pPr rtl="1"/>
                      <a:endParaRPr lang="he-I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שני תבשילין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בשר ויין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405109"/>
                  </a:ext>
                </a:extLst>
              </a:tr>
              <a:tr h="223502"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ר"מ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לא יאכל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לא יאכל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554581"/>
                  </a:ext>
                </a:extLst>
              </a:tr>
              <a:tr h="151494"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חכמים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ישנה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1100" dirty="0"/>
                        <a:t>ממעט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080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67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1171E-5899-5010-2182-7EE8D3689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CDE0289E-DAC3-ABCC-2BD2-330905AA77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463C79A2-E23C-DEF3-B524-97DB9CF96833}"/>
              </a:ext>
            </a:extLst>
          </p:cNvPr>
          <p:cNvSpPr txBox="1"/>
          <p:nvPr/>
        </p:nvSpPr>
        <p:spPr>
          <a:xfrm>
            <a:off x="-306788" y="35330"/>
            <a:ext cx="17104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BD357F7E-5897-9C8C-9DB4-BF893F8C8AD7}"/>
              </a:ext>
            </a:extLst>
          </p:cNvPr>
          <p:cNvSpPr txBox="1"/>
          <p:nvPr/>
        </p:nvSpPr>
        <p:spPr>
          <a:xfrm>
            <a:off x="395536" y="846205"/>
            <a:ext cx="8280920" cy="45307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dirty="0" err="1"/>
              <a:t>ת''ר</a:t>
            </a:r>
            <a:r>
              <a:rPr lang="he-IL" dirty="0"/>
              <a:t>: 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כל מצות הנוהגות באבל נוהגות בט' באב: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אסור באכילה </a:t>
            </a:r>
            <a:r>
              <a:rPr lang="he-IL" dirty="0" err="1">
                <a:solidFill>
                  <a:srgbClr val="F79646">
                    <a:lumMod val="50000"/>
                  </a:srgbClr>
                </a:solidFill>
              </a:rPr>
              <a:t>ובשתיה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ובסיכה </a:t>
            </a:r>
            <a:r>
              <a:rPr lang="he-IL" sz="800" dirty="0">
                <a:solidFill>
                  <a:srgbClr val="F79646">
                    <a:lumMod val="50000"/>
                  </a:srgbClr>
                </a:solidFill>
              </a:rPr>
              <a:t>(צ"ל וברחיצה)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 ובנעילת הסנדל ובתשמיש המטה,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ואסור לקרות בתורה בנביאים ובכתובים ולשנות במשנה בתלמוד ובמדרש ובהלכות ובאגדות,</a:t>
            </a:r>
          </a:p>
          <a:p>
            <a:pPr>
              <a:lnSpc>
                <a:spcPct val="120000"/>
              </a:lnSpc>
            </a:pPr>
            <a:r>
              <a:rPr lang="he-IL" b="1" dirty="0">
                <a:solidFill>
                  <a:srgbClr val="F79646">
                    <a:lumMod val="50000"/>
                  </a:srgbClr>
                </a:solidFill>
              </a:rPr>
              <a:t>אבל קורא 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הוא במקום שאינו רגיל לקרות ושונה במקום שאינו רגיל לשנות,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וקורא בקינות באיוב ובדברים הרעים שבירמיה.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ותינוקות של בית רבן בטלין, משום שנאמר: "פִּקּוּדֵי ה' יְשָׁרִים מְשַׂמְּחֵי לֵב". </a:t>
            </a:r>
          </a:p>
          <a:p>
            <a:pPr>
              <a:lnSpc>
                <a:spcPct val="120000"/>
              </a:lnSpc>
            </a:pPr>
            <a:r>
              <a:rPr lang="he-IL" sz="800" dirty="0"/>
              <a:t>                                                                 (</a:t>
            </a:r>
            <a:r>
              <a:rPr lang="he-IL" sz="800" dirty="0" err="1"/>
              <a:t>גירסת</a:t>
            </a:r>
            <a:r>
              <a:rPr lang="he-IL" sz="800" dirty="0"/>
              <a:t> </a:t>
            </a:r>
            <a:r>
              <a:rPr lang="he-IL" sz="800" dirty="0" err="1"/>
              <a:t>רי"ף</a:t>
            </a:r>
            <a:r>
              <a:rPr lang="he-IL" sz="800" dirty="0"/>
              <a:t> </a:t>
            </a:r>
            <a:r>
              <a:rPr lang="he-IL" sz="800" dirty="0" err="1"/>
              <a:t>ורא"ש</a:t>
            </a:r>
            <a:r>
              <a:rPr lang="he-IL" sz="800" dirty="0"/>
              <a:t>: אינן </a:t>
            </a:r>
            <a:r>
              <a:rPr lang="he-IL" sz="800"/>
              <a:t>בטלין בו, </a:t>
            </a:r>
            <a:r>
              <a:rPr lang="he-IL" sz="800" dirty="0"/>
              <a:t>דברי ר"מ.)</a:t>
            </a:r>
          </a:p>
          <a:p>
            <a:pPr>
              <a:lnSpc>
                <a:spcPct val="120000"/>
              </a:lnSpc>
            </a:pPr>
            <a:endParaRPr lang="he-IL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ר' יהודה אומר: </a:t>
            </a:r>
          </a:p>
          <a:p>
            <a:pPr>
              <a:lnSpc>
                <a:spcPct val="120000"/>
              </a:lnSpc>
            </a:pPr>
            <a:r>
              <a:rPr lang="he-IL" b="1" dirty="0">
                <a:solidFill>
                  <a:srgbClr val="F79646">
                    <a:lumMod val="50000"/>
                  </a:srgbClr>
                </a:solidFill>
              </a:rPr>
              <a:t>אף אינו קורא </a:t>
            </a: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במקום שאינו רגיל לקרות ואינו שונה במקום שאינו רגיל לשנות, 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אבל קורא הוא באיוב ובקינות ובדברים הרעים שבירמיהו.</a:t>
            </a:r>
          </a:p>
          <a:p>
            <a:pPr>
              <a:lnSpc>
                <a:spcPct val="120000"/>
              </a:lnSpc>
            </a:pPr>
            <a:r>
              <a:rPr lang="he-IL" dirty="0">
                <a:solidFill>
                  <a:srgbClr val="F79646">
                    <a:lumMod val="50000"/>
                  </a:srgbClr>
                </a:solidFill>
              </a:rPr>
              <a:t>ותינוקות של בית רבן בטלים בו, משום שנאמר: "פִּקּוּדֵי ה' יְשָׁרִים מְשַׂמְּחֵי לֵב".</a:t>
            </a:r>
          </a:p>
        </p:txBody>
      </p:sp>
    </p:spTree>
    <p:extLst>
      <p:ext uri="{BB962C8B-B14F-4D97-AF65-F5344CB8AC3E}">
        <p14:creationId xmlns:p14="http://schemas.microsoft.com/office/powerpoint/2010/main" val="28081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69073-AC81-62A9-3E6E-5E613B8EE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429FD021-70BC-AEC5-26E7-9DF6CBA50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B2BC226F-D6E8-8502-1113-F390FFB78911}"/>
              </a:ext>
            </a:extLst>
          </p:cNvPr>
          <p:cNvSpPr txBox="1"/>
          <p:nvPr/>
        </p:nvSpPr>
        <p:spPr>
          <a:xfrm>
            <a:off x="-306788" y="35330"/>
            <a:ext cx="30065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 עמוד א - דף ל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AE2150DE-023A-1110-1B16-D5B581848F08}"/>
              </a:ext>
            </a:extLst>
          </p:cNvPr>
          <p:cNvSpPr txBox="1"/>
          <p:nvPr/>
        </p:nvSpPr>
        <p:spPr>
          <a:xfrm>
            <a:off x="2051720" y="990590"/>
            <a:ext cx="6192688" cy="56235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לא יאכל בשר ולא ישתה יין: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6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אבל אוכל הוא בשר מליח ושותה יין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מגתו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F79646">
                  <a:lumMod val="50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/>
              <a:t>בשר מליח עד כמה?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</a:t>
            </a:r>
            <a:r>
              <a:rPr lang="he-IL" sz="1600" dirty="0" err="1"/>
              <a:t>חיננא</a:t>
            </a:r>
            <a:r>
              <a:rPr lang="he-IL" sz="1600" dirty="0"/>
              <a:t> בר כהנא משמיה </a:t>
            </a:r>
            <a:r>
              <a:rPr lang="he-IL" sz="1600" dirty="0" err="1"/>
              <a:t>דשמואל</a:t>
            </a:r>
            <a:r>
              <a:rPr lang="he-IL" sz="1600" dirty="0"/>
              <a:t>: כל זמן (שאינו) </a:t>
            </a:r>
            <a:r>
              <a:rPr lang="he-IL" sz="800" dirty="0"/>
              <a:t>(לפי רש"י צ"ל: שהוא)</a:t>
            </a:r>
            <a:r>
              <a:rPr lang="he-IL" sz="1600" dirty="0"/>
              <a:t> כשלמים.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ויין </a:t>
            </a:r>
            <a:r>
              <a:rPr lang="he-IL" sz="1600" dirty="0" err="1"/>
              <a:t>מגתו</a:t>
            </a:r>
            <a:r>
              <a:rPr lang="he-IL" sz="1600" dirty="0"/>
              <a:t> עד כמה?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כל זמן שהוא תוסס. </a:t>
            </a:r>
          </a:p>
          <a:p>
            <a:pPr>
              <a:lnSpc>
                <a:spcPct val="120000"/>
              </a:lnSpc>
            </a:pPr>
            <a:endParaRPr lang="he-IL" sz="600" dirty="0"/>
          </a:p>
          <a:p>
            <a:pPr>
              <a:lnSpc>
                <a:spcPct val="120000"/>
              </a:lnSpc>
            </a:pPr>
            <a:r>
              <a:rPr lang="he-IL" sz="1600" dirty="0"/>
              <a:t>תנא: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יין תוסס אין בו משום גילוי.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וכמה תסיסתו? ג' ימים.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כך היה מנהגו של רבי יהודה ברבי </a:t>
            </a:r>
            <a:r>
              <a:rPr lang="he-IL" sz="1600" dirty="0" err="1"/>
              <a:t>אילעאי</a:t>
            </a:r>
            <a:r>
              <a:rPr lang="he-IL" sz="1600" dirty="0"/>
              <a:t>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ערב תשעה באב </a:t>
            </a:r>
            <a:r>
              <a:rPr lang="he-IL" sz="1600" dirty="0" err="1"/>
              <a:t>מביאין</a:t>
            </a:r>
            <a:r>
              <a:rPr lang="he-IL" sz="1600" dirty="0"/>
              <a:t> לו פת </a:t>
            </a:r>
            <a:r>
              <a:rPr lang="he-IL" sz="1600" dirty="0" err="1"/>
              <a:t>חריבה</a:t>
            </a:r>
            <a:r>
              <a:rPr lang="he-IL" sz="1600" dirty="0"/>
              <a:t> במלח,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ויושב בין תנור לכיריים,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ואוכל ושותה עליה קיתון של מים,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ודומה כמי שמתו מוטל לפניו.</a:t>
            </a:r>
          </a:p>
        </p:txBody>
      </p:sp>
      <p:sp>
        <p:nvSpPr>
          <p:cNvPr id="2" name="הסבר מלבני מעוגל 6">
            <a:extLst>
              <a:ext uri="{FF2B5EF4-FFF2-40B4-BE49-F238E27FC236}">
                <a16:creationId xmlns:a16="http://schemas.microsoft.com/office/drawing/2014/main" id="{F750A51F-9423-80AF-03DD-55AFFD385C06}"/>
              </a:ext>
            </a:extLst>
          </p:cNvPr>
          <p:cNvSpPr/>
          <p:nvPr/>
        </p:nvSpPr>
        <p:spPr>
          <a:xfrm>
            <a:off x="2871141" y="214716"/>
            <a:ext cx="5408779" cy="631858"/>
          </a:xfrm>
          <a:prstGeom prst="wedgeRoundRectCallout">
            <a:avLst>
              <a:gd name="adj1" fmla="val 53907"/>
              <a:gd name="adj2" fmla="val -4431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400" dirty="0">
                <a:solidFill>
                  <a:prstClr val="black"/>
                </a:solidFill>
              </a:rPr>
              <a:t>משנה </a:t>
            </a:r>
            <a:r>
              <a:rPr lang="he-IL" sz="1400" dirty="0" err="1">
                <a:solidFill>
                  <a:prstClr val="black"/>
                </a:solidFill>
              </a:rPr>
              <a:t>כו</a:t>
            </a:r>
            <a:r>
              <a:rPr lang="he-IL" sz="1400" dirty="0">
                <a:solidFill>
                  <a:prstClr val="black"/>
                </a:solidFill>
              </a:rPr>
              <a:t> ע"ב:</a:t>
            </a:r>
            <a:endParaRPr lang="he-IL" sz="2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ערב תשעה באב – לא יאכל אדם שני תבשילין, לא יאכל בשר ולא ישתה יין...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1106A201-0A78-EAFA-2EAA-9757E74C7EA8}"/>
              </a:ext>
            </a:extLst>
          </p:cNvPr>
          <p:cNvSpPr txBox="1"/>
          <p:nvPr/>
        </p:nvSpPr>
        <p:spPr>
          <a:xfrm>
            <a:off x="7938620" y="1476890"/>
            <a:ext cx="648072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6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9B6E64AA-0297-0590-6582-143D1AE6D597}"/>
              </a:ext>
            </a:extLst>
          </p:cNvPr>
          <p:cNvSpPr txBox="1"/>
          <p:nvPr/>
        </p:nvSpPr>
        <p:spPr>
          <a:xfrm>
            <a:off x="8135904" y="5724958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283694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019AB-50E0-7A01-9776-F352420C8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B2134A98-6F40-0A83-16B4-475C2A1663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BA4C3B10-73D0-EE36-7A37-5D27AA66F358}"/>
              </a:ext>
            </a:extLst>
          </p:cNvPr>
          <p:cNvSpPr txBox="1"/>
          <p:nvPr/>
        </p:nvSpPr>
        <p:spPr>
          <a:xfrm>
            <a:off x="-306788" y="35330"/>
            <a:ext cx="17104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CC1DD3-EFB0-4503-5221-BFC26D14C335}"/>
              </a:ext>
            </a:extLst>
          </p:cNvPr>
          <p:cNvSpPr txBox="1"/>
          <p:nvPr/>
        </p:nvSpPr>
        <p:spPr>
          <a:xfrm>
            <a:off x="576048" y="342297"/>
            <a:ext cx="7632848" cy="5678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תנן התם: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מקום שנהגו לעשות מלאכה בט' באב -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עושין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מקום שנהגו שלא לעשות - אין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עושין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ובכל מקום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ת''ח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בטלים.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''ג אומר: לעולם יעשה כל אדם עצמו כתלמיד חכם.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/>
              <a:t>תניא נמי הכי:         </a:t>
            </a:r>
            <a:r>
              <a:rPr lang="he-IL" sz="800" dirty="0"/>
              <a:t>(</a:t>
            </a:r>
            <a:r>
              <a:rPr lang="he-IL" sz="800" dirty="0" err="1"/>
              <a:t>כת"י</a:t>
            </a:r>
            <a:r>
              <a:rPr lang="he-IL" sz="800" dirty="0"/>
              <a:t>: ותניא)</a:t>
            </a: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''ג אומר: לעולם יעשה אדם עצמו כתלמיד חכם כדי שיתענה. </a:t>
            </a:r>
          </a:p>
          <a:p>
            <a:pPr>
              <a:lnSpc>
                <a:spcPct val="120000"/>
              </a:lnSpc>
            </a:pPr>
            <a:endParaRPr lang="he-IL" sz="3200" dirty="0"/>
          </a:p>
          <a:p>
            <a:pPr>
              <a:lnSpc>
                <a:spcPct val="120000"/>
              </a:lnSpc>
            </a:pPr>
            <a:r>
              <a:rPr lang="he-IL" sz="1600" dirty="0"/>
              <a:t>תניא אידך: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רשב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''ג אומר: כל האוכל ושותה בט' באב - כאילו אוכל ושותה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ביוה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''כ.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ר''ע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אומר: כל העושה מלאכה בתשעה באב - אינו רואה סימן ברכה לעולם.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וחכ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''א: כל העושה מלאכה בט' באב ואינו מתאבל על ירושלים - אינו רואה בשמחתה, שנא': "שִׂמְחוּ אֶת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יְרוּשָׁלַ͏ִם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וְגִילוּ בָהּ כָּל אֹהֲבֶיהָ שִׂישׂוּ אִתָּהּ מָשׂוֹשׂ כָּל הַמִּתְאַבְּלִים עָלֶיהָ" - מכאן אמרו: כל המתאבל על ירושלים זוכה ורואה בשמחתה ושאינו מתאבל על ירושלים אינו רואה בשמחתה. </a:t>
            </a:r>
          </a:p>
          <a:p>
            <a:pPr>
              <a:lnSpc>
                <a:spcPct val="120000"/>
              </a:lnSpc>
            </a:pPr>
            <a:endParaRPr lang="he-IL" sz="1400" dirty="0"/>
          </a:p>
          <a:p>
            <a:pPr>
              <a:lnSpc>
                <a:spcPct val="120000"/>
              </a:lnSpc>
            </a:pPr>
            <a:r>
              <a:rPr lang="he-IL" sz="1600" dirty="0"/>
              <a:t>תניא נמי הכי:         </a:t>
            </a:r>
            <a:r>
              <a:rPr lang="he-IL" sz="800" dirty="0"/>
              <a:t>(</a:t>
            </a:r>
            <a:r>
              <a:rPr lang="he-IL" sz="800" dirty="0" err="1"/>
              <a:t>ברי"ף</a:t>
            </a:r>
            <a:r>
              <a:rPr lang="he-IL" sz="800" dirty="0"/>
              <a:t> </a:t>
            </a:r>
            <a:r>
              <a:rPr lang="he-IL" sz="800" dirty="0" err="1"/>
              <a:t>ורא"ש</a:t>
            </a:r>
            <a:r>
              <a:rPr lang="he-IL" sz="800" dirty="0"/>
              <a:t> </a:t>
            </a:r>
            <a:r>
              <a:rPr lang="he-IL" sz="800" dirty="0" err="1"/>
              <a:t>ובכת"י</a:t>
            </a:r>
            <a:r>
              <a:rPr lang="he-IL" sz="800" dirty="0"/>
              <a:t> </a:t>
            </a:r>
            <a:r>
              <a:rPr lang="he-IL" sz="800" dirty="0" err="1"/>
              <a:t>ליתא</a:t>
            </a:r>
            <a:r>
              <a:rPr lang="he-IL" sz="800" dirty="0"/>
              <a:t> לתיבות תניא נמי הכי)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כל האוכל בשר ושותה יין בט' באב - עליו הכתוב אומר: "וַתְּהִי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עֲוֺנֹתָם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עַל עַצְמוֹתָם".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3205C304-9AA4-86A1-DE10-4C69978D75FD}"/>
              </a:ext>
            </a:extLst>
          </p:cNvPr>
          <p:cNvSpPr txBox="1"/>
          <p:nvPr/>
        </p:nvSpPr>
        <p:spPr>
          <a:xfrm>
            <a:off x="7910018" y="333419"/>
            <a:ext cx="648072" cy="32624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●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3000" dirty="0"/>
          </a:p>
          <a:p>
            <a:endParaRPr lang="he-IL" dirty="0"/>
          </a:p>
          <a:p>
            <a:endParaRPr lang="he-IL" dirty="0"/>
          </a:p>
          <a:p>
            <a:endParaRPr lang="he-IL" sz="1600" dirty="0"/>
          </a:p>
          <a:p>
            <a:endParaRPr lang="he-IL" dirty="0"/>
          </a:p>
          <a:p>
            <a:r>
              <a:rPr lang="he-IL" dirty="0"/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47748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8FF34-3772-217B-BE40-1DFD6D424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48AAFC68-1608-9994-9EAB-FF79766A4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467C122C-8A4E-CCE7-6EAC-1CBB7D85A701}"/>
              </a:ext>
            </a:extLst>
          </p:cNvPr>
          <p:cNvSpPr txBox="1"/>
          <p:nvPr/>
        </p:nvSpPr>
        <p:spPr>
          <a:xfrm>
            <a:off x="-306788" y="35330"/>
            <a:ext cx="17104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 עמוד ב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3F16B182-4559-5A18-5AD1-5ACC9D9912C1}"/>
              </a:ext>
            </a:extLst>
          </p:cNvPr>
          <p:cNvSpPr txBox="1"/>
          <p:nvPr/>
        </p:nvSpPr>
        <p:spPr>
          <a:xfrm>
            <a:off x="476422" y="1236127"/>
            <a:ext cx="7632848" cy="44971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רבי יהודה מחייב בכפיית המטה ולא הודו לו חכמים: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תניא: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אמרו לו לרבי יהודה: לדבריך עוברות ומניקות מה תהא עליהן?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אמר להם: אף אני לא אמרתי אלא ביכול.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תניא נמי הכי: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מודה ר' יהודה לחכמים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בשאינו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יכול,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ומודים חכמים לרבי יהודה ביכול.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מאי </a:t>
            </a:r>
            <a:r>
              <a:rPr lang="he-IL" sz="1600" dirty="0" err="1"/>
              <a:t>בינייהו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איכא </a:t>
            </a:r>
            <a:r>
              <a:rPr lang="he-IL" sz="1600" dirty="0" err="1"/>
              <a:t>בינייהו</a:t>
            </a:r>
            <a:r>
              <a:rPr lang="he-IL" sz="1600" dirty="0"/>
              <a:t> שאר מטות,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כדתניא</a:t>
            </a:r>
            <a:r>
              <a:rPr lang="he-IL" sz="1600" dirty="0"/>
              <a:t>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כשאמרו לכפות המטה לא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מטתו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בלבד הוא כופה אלא כל המטות כולן הוא כופה.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רבא: הלכתא כתנא דידן </a:t>
            </a:r>
            <a:r>
              <a:rPr lang="he-IL" sz="800" dirty="0"/>
              <a:t>(</a:t>
            </a:r>
            <a:r>
              <a:rPr lang="he-IL" sz="800" dirty="0" err="1"/>
              <a:t>ס"י</a:t>
            </a:r>
            <a:r>
              <a:rPr lang="he-IL" sz="800" dirty="0"/>
              <a:t>: </a:t>
            </a:r>
            <a:r>
              <a:rPr lang="he-IL" sz="800" dirty="0" err="1"/>
              <a:t>דקאמר</a:t>
            </a:r>
            <a:r>
              <a:rPr lang="he-IL" sz="800" dirty="0"/>
              <a:t>)</a:t>
            </a:r>
            <a:r>
              <a:rPr lang="he-IL" sz="1600" dirty="0"/>
              <a:t> ולא הודו לו חכמים כל עיקר.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20403D7F-0EFC-1A10-AD67-8B2247CB2651}"/>
              </a:ext>
            </a:extLst>
          </p:cNvPr>
          <p:cNvSpPr/>
          <p:nvPr/>
        </p:nvSpPr>
        <p:spPr>
          <a:xfrm>
            <a:off x="3851920" y="214716"/>
            <a:ext cx="4283984" cy="766012"/>
          </a:xfrm>
          <a:prstGeom prst="wedgeRoundRectCallout">
            <a:avLst>
              <a:gd name="adj1" fmla="val 53907"/>
              <a:gd name="adj2" fmla="val -4431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600" dirty="0">
                <a:solidFill>
                  <a:prstClr val="black"/>
                </a:solidFill>
              </a:rPr>
              <a:t>משנה </a:t>
            </a:r>
            <a:r>
              <a:rPr lang="he-IL" sz="1600" dirty="0" err="1">
                <a:solidFill>
                  <a:prstClr val="black"/>
                </a:solidFill>
              </a:rPr>
              <a:t>כו</a:t>
            </a:r>
            <a:r>
              <a:rPr lang="he-IL" sz="1600" dirty="0">
                <a:solidFill>
                  <a:prstClr val="black"/>
                </a:solidFill>
              </a:rPr>
              <a:t> ע"ב:</a:t>
            </a:r>
            <a:endParaRPr lang="he-IL" sz="300" dirty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יהודה מחייב בכפיית המטה, ולא הודו לו חכמים. </a:t>
            </a:r>
          </a:p>
        </p:txBody>
      </p:sp>
    </p:spTree>
    <p:extLst>
      <p:ext uri="{BB962C8B-B14F-4D97-AF65-F5344CB8AC3E}">
        <p14:creationId xmlns:p14="http://schemas.microsoft.com/office/powerpoint/2010/main" val="1929933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694EA-A146-A081-97F7-D0A60A3BE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A3E35689-7C46-A1FD-F4C6-03F0B5D82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5D750038-2194-0234-BAC9-FFBD6F55AECD}"/>
              </a:ext>
            </a:extLst>
          </p:cNvPr>
          <p:cNvSpPr txBox="1"/>
          <p:nvPr/>
        </p:nvSpPr>
        <p:spPr>
          <a:xfrm>
            <a:off x="-235764" y="35330"/>
            <a:ext cx="17104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 עמוד ב - דף לא עמוד א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3948F1E7-8153-634D-3B72-F6B12CAA9B94}"/>
              </a:ext>
            </a:extLst>
          </p:cNvPr>
          <p:cNvSpPr txBox="1"/>
          <p:nvPr/>
        </p:nvSpPr>
        <p:spPr>
          <a:xfrm>
            <a:off x="467544" y="999468"/>
            <a:ext cx="7966254" cy="5680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 err="1"/>
              <a:t>א''ר</a:t>
            </a:r>
            <a:r>
              <a:rPr lang="he-IL" sz="1500" dirty="0"/>
              <a:t> שמעון </a:t>
            </a:r>
            <a:r>
              <a:rPr lang="he-IL" sz="1500" dirty="0" err="1"/>
              <a:t>ב''ג</a:t>
            </a:r>
            <a:r>
              <a:rPr lang="he-IL" sz="1500" dirty="0"/>
              <a:t> לא היו ימים טובים לישראל כחמשה עשר באב </a:t>
            </a:r>
            <a:r>
              <a:rPr lang="he-IL" sz="1500" dirty="0" err="1"/>
              <a:t>וכיוה</a:t>
            </a:r>
            <a:r>
              <a:rPr lang="he-IL" sz="1500" dirty="0"/>
              <a:t>''כ: </a:t>
            </a:r>
          </a:p>
          <a:p>
            <a:pPr>
              <a:lnSpc>
                <a:spcPct val="120000"/>
              </a:lnSpc>
            </a:pPr>
            <a:endParaRPr lang="he-IL" sz="11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בשלמא</a:t>
            </a:r>
            <a:r>
              <a:rPr lang="he-IL" sz="1500" dirty="0"/>
              <a:t> יום הכפורים משום דאית ביה סליחה ומחילה יום שניתנו בו לוחות האחרונות,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אלא </a:t>
            </a:r>
            <a:r>
              <a:rPr lang="he-IL" sz="1500" dirty="0" err="1"/>
              <a:t>ט''ו</a:t>
            </a:r>
            <a:r>
              <a:rPr lang="he-IL" sz="1500" dirty="0"/>
              <a:t> באב מאי היא?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רב יהודה אמר שמואל: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יום שהותרו שבטים לבוא זה בזה,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מאי דרוש? "</a:t>
            </a:r>
            <a:r>
              <a:rPr lang="he-IL" sz="1500" dirty="0">
                <a:solidFill>
                  <a:srgbClr val="002060"/>
                </a:solidFill>
              </a:rPr>
              <a:t>זֶה הַדָּבָר אֲשֶׁר </a:t>
            </a:r>
            <a:r>
              <a:rPr lang="he-IL" sz="1500" dirty="0" err="1">
                <a:solidFill>
                  <a:srgbClr val="002060"/>
                </a:solidFill>
              </a:rPr>
              <a:t>צִוָּה</a:t>
            </a:r>
            <a:r>
              <a:rPr lang="he-IL" sz="1500" dirty="0">
                <a:solidFill>
                  <a:srgbClr val="002060"/>
                </a:solidFill>
              </a:rPr>
              <a:t> ה' לִבְנוֹת </a:t>
            </a:r>
            <a:r>
              <a:rPr lang="he-IL" sz="1500" dirty="0" err="1">
                <a:solidFill>
                  <a:srgbClr val="002060"/>
                </a:solidFill>
              </a:rPr>
              <a:t>צְלָפְחָד</a:t>
            </a:r>
            <a:r>
              <a:rPr lang="he-IL" sz="1500" dirty="0"/>
              <a:t>" וגו' - דבר זה לא יהא נוהג אלא בדור זה.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אמר רב יוסף אמר רב נחמן: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יום שהותר שבט בנימן לבוא בקהל,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שנאמר: "</a:t>
            </a:r>
            <a:r>
              <a:rPr lang="he-IL" sz="1500" dirty="0">
                <a:solidFill>
                  <a:srgbClr val="002060"/>
                </a:solidFill>
              </a:rPr>
              <a:t>וְאִישׁ יִשְׂרָאֵל נִשְׁבַּע בַּמִּצְפָּה </a:t>
            </a:r>
            <a:r>
              <a:rPr lang="he-IL" sz="1500" dirty="0" err="1">
                <a:solidFill>
                  <a:srgbClr val="002060"/>
                </a:solidFill>
              </a:rPr>
              <a:t>לֵאמֹר</a:t>
            </a:r>
            <a:r>
              <a:rPr lang="he-IL" sz="1500" dirty="0">
                <a:solidFill>
                  <a:srgbClr val="002060"/>
                </a:solidFill>
              </a:rPr>
              <a:t> אִישׁ מִמֶּנּוּ לֹא </a:t>
            </a:r>
            <a:r>
              <a:rPr lang="he-IL" sz="1500" dirty="0" err="1">
                <a:solidFill>
                  <a:srgbClr val="002060"/>
                </a:solidFill>
              </a:rPr>
              <a:t>יִתֵּן</a:t>
            </a:r>
            <a:r>
              <a:rPr lang="he-IL" sz="1500" dirty="0">
                <a:solidFill>
                  <a:srgbClr val="002060"/>
                </a:solidFill>
              </a:rPr>
              <a:t> בִּתּוֹ </a:t>
            </a:r>
            <a:r>
              <a:rPr lang="he-IL" sz="1500" dirty="0" err="1">
                <a:solidFill>
                  <a:srgbClr val="002060"/>
                </a:solidFill>
              </a:rPr>
              <a:t>לְבִנְיָמִן</a:t>
            </a:r>
            <a:r>
              <a:rPr lang="he-IL" sz="1500" dirty="0">
                <a:solidFill>
                  <a:srgbClr val="002060"/>
                </a:solidFill>
              </a:rPr>
              <a:t> לְאִשָּׁה</a:t>
            </a:r>
            <a:r>
              <a:rPr lang="he-IL" sz="1500" dirty="0"/>
              <a:t>" - מאי דרוש? אמר רב: "מִמֶּנּוּ" ולא מבנינו.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/>
              <a:t>(אמר) רבה בר </a:t>
            </a:r>
            <a:r>
              <a:rPr lang="he-IL" sz="1500" dirty="0" err="1"/>
              <a:t>בר</a:t>
            </a:r>
            <a:r>
              <a:rPr lang="he-IL" sz="1500" dirty="0"/>
              <a:t> חנה </a:t>
            </a:r>
            <a:r>
              <a:rPr lang="he-IL" sz="1500" dirty="0" err="1"/>
              <a:t>א''ר</a:t>
            </a:r>
            <a:r>
              <a:rPr lang="he-IL" sz="1500" dirty="0"/>
              <a:t> יוחנן: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יום שכלו בו מתי מדבר,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דאמר</a:t>
            </a:r>
            <a:r>
              <a:rPr lang="he-IL" sz="1500" dirty="0"/>
              <a:t> מר: עד שלא כלו מתי מדבר לא היה דבור עם משה, שנאמר: "</a:t>
            </a:r>
            <a:r>
              <a:rPr lang="he-IL" sz="1500" dirty="0">
                <a:solidFill>
                  <a:srgbClr val="002060"/>
                </a:solidFill>
              </a:rPr>
              <a:t>וַיְהִי כַאֲשֶׁר תַּמּוּ כָּל אַנְשֵׁי הַמִּלְחָמָה לָמוּת... וַיְדַבֵּר ה' אֵלַי</a:t>
            </a:r>
            <a:r>
              <a:rPr lang="he-IL" sz="1500" dirty="0"/>
              <a:t>" - אלי היה הדבור.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עולא</a:t>
            </a:r>
            <a:r>
              <a:rPr lang="he-IL" sz="1500" dirty="0"/>
              <a:t> אמר: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יום שביטל הושע בן אלה </a:t>
            </a:r>
            <a:r>
              <a:rPr lang="he-IL" sz="1500" dirty="0" err="1"/>
              <a:t>פרוסדיות</a:t>
            </a:r>
            <a:r>
              <a:rPr lang="he-IL" sz="1500" dirty="0"/>
              <a:t> שהושיב ירבעם בן נבט על הדרכים שלא יעלו ישראל לרגל ואמר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לאיזה שירצו יעלו.</a:t>
            </a:r>
            <a:endParaRPr lang="he-IL" sz="15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220C92DD-3FAD-FCF3-F5C0-B88419B4FC01}"/>
              </a:ext>
            </a:extLst>
          </p:cNvPr>
          <p:cNvSpPr/>
          <p:nvPr/>
        </p:nvSpPr>
        <p:spPr>
          <a:xfrm>
            <a:off x="1907704" y="125936"/>
            <a:ext cx="6552728" cy="819280"/>
          </a:xfrm>
          <a:prstGeom prst="wedgeRoundRectCallout">
            <a:avLst>
              <a:gd name="adj1" fmla="val 53907"/>
              <a:gd name="adj2" fmla="val -44312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lnSpc>
                <a:spcPct val="120000"/>
              </a:lnSpc>
            </a:pPr>
            <a:r>
              <a:rPr lang="he-IL" sz="1300" dirty="0">
                <a:solidFill>
                  <a:prstClr val="black"/>
                </a:solidFill>
              </a:rPr>
              <a:t>משנה </a:t>
            </a:r>
            <a:r>
              <a:rPr lang="he-IL" sz="1300" dirty="0" err="1">
                <a:solidFill>
                  <a:prstClr val="black"/>
                </a:solidFill>
              </a:rPr>
              <a:t>כו</a:t>
            </a:r>
            <a:r>
              <a:rPr lang="he-IL" sz="1300" dirty="0">
                <a:solidFill>
                  <a:prstClr val="black"/>
                </a:solidFill>
              </a:rPr>
              <a:t> ע"ב: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אמר רבן שמעון בן גמליאל: 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לא היו ימים טובים לישראל כחמשה עשר באב </a:t>
            </a:r>
            <a:r>
              <a:rPr lang="he-IL" sz="1300" dirty="0" err="1">
                <a:solidFill>
                  <a:srgbClr val="F79646">
                    <a:lumMod val="50000"/>
                  </a:srgbClr>
                </a:solidFill>
              </a:rPr>
              <a:t>וכיוה</a:t>
            </a:r>
            <a:r>
              <a:rPr lang="he-IL" sz="1300" dirty="0">
                <a:solidFill>
                  <a:srgbClr val="F79646">
                    <a:lumMod val="50000"/>
                  </a:srgbClr>
                </a:solidFill>
              </a:rPr>
              <a:t>''כ, שבהן בנות ירושלים יוצאות בכלי לבן שאולין...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FD5D360-2057-E809-7164-64FEF4238353}"/>
              </a:ext>
            </a:extLst>
          </p:cNvPr>
          <p:cNvSpPr txBox="1"/>
          <p:nvPr/>
        </p:nvSpPr>
        <p:spPr>
          <a:xfrm>
            <a:off x="8407164" y="2252206"/>
            <a:ext cx="386674" cy="38472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①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600" dirty="0"/>
          </a:p>
          <a:p>
            <a:endParaRPr lang="he-IL" sz="1200" dirty="0"/>
          </a:p>
          <a:p>
            <a:r>
              <a:rPr lang="he-IL" sz="1200" dirty="0"/>
              <a:t>②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2300" dirty="0"/>
          </a:p>
          <a:p>
            <a:endParaRPr lang="he-IL" sz="1200" dirty="0"/>
          </a:p>
          <a:p>
            <a:r>
              <a:rPr lang="he-IL" sz="1200" dirty="0"/>
              <a:t>③</a:t>
            </a:r>
          </a:p>
          <a:p>
            <a:endParaRPr lang="he-IL" sz="1200" dirty="0"/>
          </a:p>
          <a:p>
            <a:endParaRPr lang="he-IL" sz="3600" dirty="0"/>
          </a:p>
          <a:p>
            <a:endParaRPr lang="he-IL" sz="1200" dirty="0"/>
          </a:p>
          <a:p>
            <a:endParaRPr lang="he-IL" sz="1200" dirty="0"/>
          </a:p>
          <a:p>
            <a:r>
              <a:rPr lang="he-IL" sz="1200" dirty="0"/>
              <a:t>④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D6E06F1D-8828-CE65-DE81-602B24CC6C46}"/>
              </a:ext>
            </a:extLst>
          </p:cNvPr>
          <p:cNvSpPr txBox="1"/>
          <p:nvPr/>
        </p:nvSpPr>
        <p:spPr>
          <a:xfrm>
            <a:off x="8359881" y="6337518"/>
            <a:ext cx="37970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7" name="חץ: שמאלה 6">
            <a:extLst>
              <a:ext uri="{FF2B5EF4-FFF2-40B4-BE49-F238E27FC236}">
                <a16:creationId xmlns:a16="http://schemas.microsoft.com/office/drawing/2014/main" id="{BC616051-4304-698F-E7BD-459BA43F5D64}"/>
              </a:ext>
            </a:extLst>
          </p:cNvPr>
          <p:cNvSpPr/>
          <p:nvPr/>
        </p:nvSpPr>
        <p:spPr>
          <a:xfrm>
            <a:off x="241658" y="6365116"/>
            <a:ext cx="792088" cy="331862"/>
          </a:xfrm>
          <a:prstGeom prst="leftArrow">
            <a:avLst/>
          </a:prstGeom>
          <a:solidFill>
            <a:schemeClr val="accent1"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0008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DE87E-C3FA-DD4E-A764-1FC783EEC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AD3877F6-A74B-79E1-DC37-0BB28FE880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8" name="TextBox 3">
            <a:extLst>
              <a:ext uri="{FF2B5EF4-FFF2-40B4-BE49-F238E27FC236}">
                <a16:creationId xmlns:a16="http://schemas.microsoft.com/office/drawing/2014/main" id="{D4E3591E-4898-E1B5-27C6-53A912CF3DA8}"/>
              </a:ext>
            </a:extLst>
          </p:cNvPr>
          <p:cNvSpPr txBox="1"/>
          <p:nvPr/>
        </p:nvSpPr>
        <p:spPr>
          <a:xfrm>
            <a:off x="2411760" y="476672"/>
            <a:ext cx="5806014" cy="56051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רב מתנה אמר: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יום שנתנו הרוגי ביתר לקבורה.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ואמר רב מתנה: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אותו יום שנתנו הרוגי ביתר לקבורה תקנו ביבנה 'הטוב והמטיב' – 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'הטוב' - שלא הסריחו, 'והמטיב' - שנתנו לקבורה. </a:t>
            </a:r>
          </a:p>
          <a:p>
            <a:pPr>
              <a:lnSpc>
                <a:spcPct val="120000"/>
              </a:lnSpc>
            </a:pPr>
            <a:endParaRPr lang="he-IL" sz="2800" dirty="0"/>
          </a:p>
          <a:p>
            <a:pPr>
              <a:lnSpc>
                <a:spcPct val="120000"/>
              </a:lnSpc>
            </a:pPr>
            <a:r>
              <a:rPr lang="he-IL" sz="1600" dirty="0"/>
              <a:t>רבה ורב יוסף </a:t>
            </a:r>
            <a:r>
              <a:rPr lang="he-IL" sz="1600" dirty="0" err="1"/>
              <a:t>דאמרי</a:t>
            </a:r>
            <a:r>
              <a:rPr lang="he-IL" sz="1600" dirty="0"/>
              <a:t> </a:t>
            </a:r>
            <a:r>
              <a:rPr lang="he-IL" sz="1600" dirty="0" err="1"/>
              <a:t>תרוייהו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יום שפסקו מלכרות עצים למערכה.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(תניא):   </a:t>
            </a:r>
            <a:r>
              <a:rPr lang="he-IL" sz="800" dirty="0"/>
              <a:t>(</a:t>
            </a:r>
            <a:r>
              <a:rPr lang="he-IL" sz="800" dirty="0" err="1"/>
              <a:t>כת"י</a:t>
            </a:r>
            <a:r>
              <a:rPr lang="he-IL" sz="800" dirty="0"/>
              <a:t>: </a:t>
            </a:r>
            <a:r>
              <a:rPr lang="he-IL" sz="800" dirty="0" err="1"/>
              <a:t>דתניא</a:t>
            </a:r>
            <a:r>
              <a:rPr lang="he-IL" sz="800" dirty="0"/>
              <a:t>)</a:t>
            </a: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רבי אליעזר הגדול אומר: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מחמשה עשר באב ואילך תשש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כחה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של חמה,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ולא היו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כורתין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עצים למערכה לפי שאינן יבשין.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 מנשיא: וקרו ליה יום </a:t>
            </a:r>
            <a:r>
              <a:rPr lang="he-IL" sz="1600" dirty="0" err="1"/>
              <a:t>תבר</a:t>
            </a:r>
            <a:r>
              <a:rPr lang="he-IL" sz="1600" dirty="0"/>
              <a:t> מגל.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מכאן ואילך, </a:t>
            </a:r>
            <a:r>
              <a:rPr lang="he-IL" sz="1600" dirty="0" err="1"/>
              <a:t>דמוסיף</a:t>
            </a:r>
            <a:r>
              <a:rPr lang="he-IL" sz="1600" dirty="0"/>
              <a:t> - יוסיף, </a:t>
            </a:r>
            <a:r>
              <a:rPr lang="he-IL" sz="1600" dirty="0" err="1"/>
              <a:t>ודלא</a:t>
            </a:r>
            <a:r>
              <a:rPr lang="he-IL" sz="1600" dirty="0"/>
              <a:t> מוסיף - (</a:t>
            </a:r>
            <a:r>
              <a:rPr lang="he-IL" sz="1600" dirty="0" err="1"/>
              <a:t>יאסף</a:t>
            </a:r>
            <a:r>
              <a:rPr lang="he-IL" sz="1600"/>
              <a:t>).   </a:t>
            </a:r>
            <a:r>
              <a:rPr lang="he-IL" sz="800" dirty="0"/>
              <a:t>(צ"ל: </a:t>
            </a:r>
            <a:r>
              <a:rPr lang="he-IL" sz="800" dirty="0" err="1"/>
              <a:t>יסיף</a:t>
            </a:r>
            <a:r>
              <a:rPr lang="he-IL" sz="800" dirty="0"/>
              <a:t>)</a:t>
            </a: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(תני רב יוסף) מאי </a:t>
            </a:r>
            <a:r>
              <a:rPr lang="he-IL" sz="1600" dirty="0" err="1"/>
              <a:t>יאסף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אמר רב יוסף: תקבריה </a:t>
            </a:r>
            <a:r>
              <a:rPr lang="he-IL" sz="1600" dirty="0" err="1"/>
              <a:t>אימיה</a:t>
            </a:r>
            <a:r>
              <a:rPr lang="he-IL" sz="1600" dirty="0"/>
              <a:t>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6172883E-6697-5758-E59C-D9E154CB52BE}"/>
              </a:ext>
            </a:extLst>
          </p:cNvPr>
          <p:cNvSpPr txBox="1"/>
          <p:nvPr/>
        </p:nvSpPr>
        <p:spPr>
          <a:xfrm>
            <a:off x="8368004" y="530924"/>
            <a:ext cx="281818" cy="24622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⑤</a:t>
            </a:r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endParaRPr lang="he-IL" sz="1400" dirty="0"/>
          </a:p>
          <a:p>
            <a:r>
              <a:rPr lang="he-IL" sz="1400" dirty="0"/>
              <a:t>⑥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2FD5EA49-ECF0-3716-CCE1-9AE393C35654}"/>
              </a:ext>
            </a:extLst>
          </p:cNvPr>
          <p:cNvSpPr txBox="1"/>
          <p:nvPr/>
        </p:nvSpPr>
        <p:spPr>
          <a:xfrm>
            <a:off x="-306788" y="35330"/>
            <a:ext cx="18544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לא עמוד א</a:t>
            </a:r>
          </a:p>
        </p:txBody>
      </p:sp>
    </p:spTree>
    <p:extLst>
      <p:ext uri="{BB962C8B-B14F-4D97-AF65-F5344CB8AC3E}">
        <p14:creationId xmlns:p14="http://schemas.microsoft.com/office/powerpoint/2010/main" val="157750868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50836</TotalTime>
  <Words>1474</Words>
  <Application>Microsoft Office PowerPoint</Application>
  <PresentationFormat>‫הצגה על המסך (4:3)</PresentationFormat>
  <Paragraphs>274</Paragraphs>
  <Slides>10</Slides>
  <Notes>8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3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2983</cp:revision>
  <dcterms:created xsi:type="dcterms:W3CDTF">2015-01-28T10:22:53Z</dcterms:created>
  <dcterms:modified xsi:type="dcterms:W3CDTF">2025-11-26T17:22:46Z</dcterms:modified>
</cp:coreProperties>
</file>