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666" r:id="rId2"/>
    <p:sldId id="645" r:id="rId3"/>
    <p:sldId id="665" r:id="rId4"/>
    <p:sldId id="429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הראל" initials="ה" lastIdx="1" clrIdx="0">
    <p:extLst>
      <p:ext uri="{19B8F6BF-5375-455C-9EA6-DF929625EA0E}">
        <p15:presenceInfo xmlns:p15="http://schemas.microsoft.com/office/powerpoint/2012/main" userId="הראל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סגנון ערכת נושא 1 - הדגשה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202B0CA-FC54-4496-8BCA-5EF66A818D29}" styleName="סגנון כה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סגנון כהה 2 - הדגשה 1/הדגש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סגנון כהה 2 - הדגשה 3/הדגשה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0" autoAdjust="0"/>
    <p:restoredTop sz="90648" autoAdjust="0"/>
  </p:normalViewPr>
  <p:slideViewPr>
    <p:cSldViewPr>
      <p:cViewPr varScale="1">
        <p:scale>
          <a:sx n="86" d="100"/>
          <a:sy n="86" d="100"/>
        </p:scale>
        <p:origin x="13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2E648E-CA2E-4885-8A88-243AF9A8D75E}" type="datetimeFigureOut">
              <a:rPr lang="he-IL" smtClean="0"/>
              <a:pPr/>
              <a:t>ז'/כסלו/תשפ"ו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125537-8725-4A13-8BEE-395E38D92F7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995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1CF57-E321-7E39-1960-7106D4E3A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F33322F-4F1B-242A-6E11-4EEC80A815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F1EA21EF-D574-9D41-6595-4BE784C13C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6676E9D4-4620-8CB4-9D0E-E5C5C9EE28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77176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298A3-DD05-65BF-ADEB-AA5A7F41C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C2899EA2-9789-C3E2-520D-92B4E5944B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B7E7745E-1CA9-C92C-58D5-FE1DCABD12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07F67C5E-DC2F-636E-22E4-4E076AD393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77780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ז'/כסלו/תשפ"ו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11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ז'/כסלו/תשפ"ו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944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ז'/כסלו/תשפ"ו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31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ז'/כסלו/תשפ"ו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01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ז'/כסלו/תשפ"ו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733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ז'/כסלו/תשפ"ו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54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ז'/כסלו/תשפ"ו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47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ז'/כסלו/תשפ"ו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167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ז'/כסלו/תשפ"ו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139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ז'/כסלו/תשפ"ו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677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ז'/כסלו/תשפ"ו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568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2D9F-8966-4E40-B24B-F4D66135C1D0}" type="datetimeFigureOut">
              <a:rPr lang="he-IL" smtClean="0"/>
              <a:pPr/>
              <a:t>ז'/כסלו/תשפ"ו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1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f-yomi.com/MediaPage.aspx?id=303469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1386064"/>
            <a:ext cx="8820472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מסכת תענית</a:t>
            </a:r>
          </a:p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דף לא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לא ע"א (שורה 13) – דף לא ע"א (סוף המסכת)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מצגת עזר ללימוד הדף היומי</a:t>
            </a:r>
          </a:p>
          <a:p>
            <a:pPr algn="ctr"/>
            <a:endParaRPr lang="he-IL" sz="8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בעריכת: הראל שפירא</a:t>
            </a:r>
          </a:p>
          <a:p>
            <a:pPr algn="ctr"/>
            <a:endParaRPr lang="he-IL" sz="1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>
              <a:defRPr/>
            </a:pPr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לשמיעת השיעור בליווי המצגת – </a:t>
            </a:r>
            <a:r>
              <a:rPr lang="he-IL" sz="2400" dirty="0">
                <a:solidFill>
                  <a:srgbClr val="EEECE1">
                    <a:lumMod val="50000"/>
                  </a:srgbClr>
                </a:solidFill>
                <a:hlinkClick r:id="rId3"/>
              </a:rPr>
              <a:t>לחץ כאן</a:t>
            </a:r>
            <a:endParaRPr lang="he-IL" sz="2400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2248494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130F77-0CA0-5609-6658-A1EA97655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:a16="http://schemas.microsoft.com/office/drawing/2014/main" id="{C6792BCB-99F9-80D9-574A-6D5F186504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B3B32E59-B41C-C7D4-04AF-F3A38E4F3677}"/>
              </a:ext>
            </a:extLst>
          </p:cNvPr>
          <p:cNvSpPr txBox="1"/>
          <p:nvPr/>
        </p:nvSpPr>
        <p:spPr>
          <a:xfrm>
            <a:off x="-289032" y="35330"/>
            <a:ext cx="18366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לא עמוד א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86314420-26DC-BD59-2F8F-DB6D9C8B2695}"/>
              </a:ext>
            </a:extLst>
          </p:cNvPr>
          <p:cNvSpPr txBox="1"/>
          <p:nvPr/>
        </p:nvSpPr>
        <p:spPr>
          <a:xfrm>
            <a:off x="2528158" y="2245325"/>
            <a:ext cx="5688632" cy="464486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שבהן בנות ירושלים </a:t>
            </a:r>
            <a:r>
              <a:rPr lang="he-IL" sz="1600" dirty="0" err="1"/>
              <a:t>כו</a:t>
            </a:r>
            <a:r>
              <a:rPr lang="he-IL" sz="1600" dirty="0"/>
              <a:t>':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ת''ר</a:t>
            </a:r>
            <a:r>
              <a:rPr lang="he-IL" sz="16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בת מלך שואלת מבת כהן גדול,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בת כהן גדול מבת סגן,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ובת סגן מבת משוח מלחמה,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ובת משוח מלחמה מבת כהן הדיוט,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וכל ישראל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שואלין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זה מזה,  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כדי שלא יתבייש את מי שאין לו.</a:t>
            </a:r>
          </a:p>
          <a:p>
            <a:pPr>
              <a:lnSpc>
                <a:spcPct val="120000"/>
              </a:lnSpc>
            </a:pPr>
            <a:endParaRPr lang="he-IL" sz="900" dirty="0"/>
          </a:p>
          <a:p>
            <a:pPr>
              <a:lnSpc>
                <a:spcPct val="120000"/>
              </a:lnSpc>
            </a:pPr>
            <a:r>
              <a:rPr lang="he-IL" sz="1600" dirty="0"/>
              <a:t>כל הכלים </a:t>
            </a:r>
            <a:r>
              <a:rPr lang="he-IL" sz="1600" dirty="0" err="1"/>
              <a:t>טעונין</a:t>
            </a:r>
            <a:r>
              <a:rPr lang="he-IL" sz="1600" dirty="0"/>
              <a:t> טבילה: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רבי אלעזר: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אפילו </a:t>
            </a:r>
            <a:r>
              <a:rPr lang="he-IL" sz="1600" dirty="0" err="1"/>
              <a:t>מקופלין</a:t>
            </a:r>
            <a:r>
              <a:rPr lang="he-IL" sz="1600" dirty="0"/>
              <a:t> </a:t>
            </a:r>
            <a:r>
              <a:rPr lang="he-IL" sz="1600" dirty="0" err="1"/>
              <a:t>ומונחין</a:t>
            </a:r>
            <a:r>
              <a:rPr lang="he-IL" sz="1600" dirty="0"/>
              <a:t> בקופסא.</a:t>
            </a:r>
          </a:p>
          <a:p>
            <a:pPr>
              <a:lnSpc>
                <a:spcPct val="120000"/>
              </a:lnSpc>
            </a:pPr>
            <a:endParaRPr lang="he-IL" sz="900" dirty="0"/>
          </a:p>
          <a:p>
            <a:pPr>
              <a:lnSpc>
                <a:spcPct val="120000"/>
              </a:lnSpc>
            </a:pPr>
            <a:r>
              <a:rPr lang="he-IL" sz="1600" dirty="0"/>
              <a:t>בנות ישראל יוצאות וחולות בכרמים: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תנא: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מי שאין לו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אשה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נפנה לשם.</a:t>
            </a:r>
          </a:p>
        </p:txBody>
      </p:sp>
      <p:sp>
        <p:nvSpPr>
          <p:cNvPr id="4" name="הסבר מלבני מעוגל 6">
            <a:extLst>
              <a:ext uri="{FF2B5EF4-FFF2-40B4-BE49-F238E27FC236}">
                <a16:creationId xmlns:a16="http://schemas.microsoft.com/office/drawing/2014/main" id="{F064CE8B-1186-D2DA-53BD-EEA5D9143040}"/>
              </a:ext>
            </a:extLst>
          </p:cNvPr>
          <p:cNvSpPr/>
          <p:nvPr/>
        </p:nvSpPr>
        <p:spPr>
          <a:xfrm>
            <a:off x="2313118" y="116632"/>
            <a:ext cx="6003298" cy="2088232"/>
          </a:xfrm>
          <a:prstGeom prst="wedgeRoundRectCallout">
            <a:avLst>
              <a:gd name="adj1" fmla="val 51609"/>
              <a:gd name="adj2" fmla="val -40097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400" dirty="0">
                <a:solidFill>
                  <a:prstClr val="black"/>
                </a:solidFill>
              </a:rPr>
              <a:t>משנה </a:t>
            </a:r>
            <a:r>
              <a:rPr lang="he-IL" sz="1400" dirty="0" err="1">
                <a:solidFill>
                  <a:prstClr val="black"/>
                </a:solidFill>
              </a:rPr>
              <a:t>כו</a:t>
            </a:r>
            <a:r>
              <a:rPr lang="he-IL" sz="1400" dirty="0">
                <a:solidFill>
                  <a:prstClr val="black"/>
                </a:solidFill>
              </a:rPr>
              <a:t> ע"ב:</a:t>
            </a:r>
          </a:p>
          <a:p>
            <a:pPr lvl="0">
              <a:lnSpc>
                <a:spcPct val="120000"/>
              </a:lnSpc>
            </a:pPr>
            <a:endParaRPr lang="he-IL" sz="200" dirty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אמר רבן שמעון בן גמליאל: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לא היו ימים טובים לישראל כחמשה עשר באב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וכיוה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''כ,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שבהן בנות ירושלים יוצאות בכלי לבן שאולין שלא לבייש את מי שאין לו.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כל הכלים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טעונין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טבילה. </a:t>
            </a:r>
          </a:p>
          <a:p>
            <a:pPr>
              <a:lnSpc>
                <a:spcPct val="120000"/>
              </a:lnSpc>
            </a:pPr>
            <a:endParaRPr lang="he-IL" sz="3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ובנות ירושלים יוצאות וחולות בכרמים, ומה היו אומרות?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בחור שא נא עיניך וראה מה אתה בורר לך, אל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תתן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עיניך בנוי, תן עיניך במשפחה...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89B983AA-C7E9-ED06-B6AA-F8B2A4F0952A}"/>
              </a:ext>
            </a:extLst>
          </p:cNvPr>
          <p:cNvSpPr txBox="1"/>
          <p:nvPr/>
        </p:nvSpPr>
        <p:spPr>
          <a:xfrm>
            <a:off x="8183250" y="2242344"/>
            <a:ext cx="405414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●</a:t>
            </a:r>
          </a:p>
          <a:p>
            <a:endParaRPr lang="he-IL" dirty="0"/>
          </a:p>
          <a:p>
            <a:endParaRPr lang="he-IL" sz="1700" dirty="0"/>
          </a:p>
          <a:p>
            <a:endParaRPr lang="he-IL" sz="2400" dirty="0"/>
          </a:p>
          <a:p>
            <a:endParaRPr lang="he-IL" dirty="0"/>
          </a:p>
          <a:p>
            <a:endParaRPr lang="he-IL" sz="3300" dirty="0"/>
          </a:p>
          <a:p>
            <a:endParaRPr lang="he-IL" dirty="0"/>
          </a:p>
          <a:p>
            <a:endParaRPr lang="he-IL" dirty="0"/>
          </a:p>
          <a:p>
            <a:r>
              <a:rPr lang="he-IL" dirty="0"/>
              <a:t>●</a:t>
            </a:r>
          </a:p>
          <a:p>
            <a:endParaRPr lang="he-IL" dirty="0"/>
          </a:p>
          <a:p>
            <a:endParaRPr lang="he-IL" sz="1400" dirty="0"/>
          </a:p>
          <a:p>
            <a:endParaRPr lang="he-IL" dirty="0"/>
          </a:p>
          <a:p>
            <a:r>
              <a:rPr lang="he-IL" dirty="0"/>
              <a:t>●</a:t>
            </a:r>
          </a:p>
        </p:txBody>
      </p:sp>
    </p:spTree>
    <p:extLst>
      <p:ext uri="{BB962C8B-B14F-4D97-AF65-F5344CB8AC3E}">
        <p14:creationId xmlns:p14="http://schemas.microsoft.com/office/powerpoint/2010/main" val="3365804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215602-5AF5-F2DA-80EB-B6345285EF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:a16="http://schemas.microsoft.com/office/drawing/2014/main" id="{E14BB518-0E1A-ADF7-DF48-2843D75A24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BA5911CB-44CD-DBFD-61CB-005EF51D84F8}"/>
              </a:ext>
            </a:extLst>
          </p:cNvPr>
          <p:cNvSpPr txBox="1"/>
          <p:nvPr/>
        </p:nvSpPr>
        <p:spPr>
          <a:xfrm>
            <a:off x="-271276" y="35330"/>
            <a:ext cx="111661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לא עמוד א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EAA7B1-E6A6-D33A-486F-EFEC73300E20}"/>
              </a:ext>
            </a:extLst>
          </p:cNvPr>
          <p:cNvSpPr txBox="1"/>
          <p:nvPr/>
        </p:nvSpPr>
        <p:spPr>
          <a:xfrm>
            <a:off x="467544" y="3351204"/>
            <a:ext cx="8136904" cy="33152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מיוחסות שבהן היו אומרות בחור </a:t>
            </a:r>
            <a:r>
              <a:rPr lang="he-IL" sz="1600" dirty="0" err="1"/>
              <a:t>וכו</a:t>
            </a:r>
            <a:r>
              <a:rPr lang="he-IL" sz="1600" dirty="0"/>
              <a:t>':    </a:t>
            </a:r>
            <a:r>
              <a:rPr lang="he-IL" sz="800" dirty="0"/>
              <a:t>(</a:t>
            </a:r>
            <a:r>
              <a:rPr lang="he-IL" sz="800" dirty="0" err="1"/>
              <a:t>כת"י</a:t>
            </a:r>
            <a:r>
              <a:rPr lang="he-IL" sz="800" dirty="0"/>
              <a:t>: מה הן אומרות וכו')</a:t>
            </a:r>
            <a:endParaRPr lang="he-IL" sz="1600" dirty="0"/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600" dirty="0"/>
              <a:t>תנו רבנן: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יפיפיות שבהן מה היו אומרות? - 'תנו עיניכם ליופי שאין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האשה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אלא ליופי'.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מיוחסות שבהן מה היו אומרות? - 'תנו עיניכם למשפחה לפי שאין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האשה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אלא לבנים'.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מכוערות שבהם מה היו אומרות? - 'קחו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מקחכם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לשום שמים ובלבד שתעטרונו בזהובים'.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</a:t>
            </a:r>
            <a:r>
              <a:rPr lang="he-IL" sz="1600" dirty="0" err="1"/>
              <a:t>עולא</a:t>
            </a:r>
            <a:r>
              <a:rPr lang="he-IL" sz="1600" dirty="0"/>
              <a:t> ביראה אמר רבי אלעזר: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עתיד הקדוש ברוך הוא לעשות מחול לצדיקים והוא יושב ביניהם בגן עדן, וכל אחד ואחד מראה באצבעו,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שנאמ</a:t>
            </a:r>
            <a:r>
              <a:rPr lang="he-IL" sz="1600" dirty="0"/>
              <a:t>': "</a:t>
            </a:r>
            <a:r>
              <a:rPr lang="he-IL" sz="1600" dirty="0">
                <a:solidFill>
                  <a:srgbClr val="002060"/>
                </a:solidFill>
              </a:rPr>
              <a:t>וְאָמַר בַּיּוֹם הַהוּא הִנֵּה </a:t>
            </a:r>
            <a:r>
              <a:rPr lang="he-IL" sz="1600" dirty="0" err="1">
                <a:solidFill>
                  <a:srgbClr val="002060"/>
                </a:solidFill>
              </a:rPr>
              <a:t>אֱלֹהֵינו</a:t>
            </a:r>
            <a:r>
              <a:rPr lang="he-IL" sz="1600" dirty="0">
                <a:solidFill>
                  <a:srgbClr val="002060"/>
                </a:solidFill>
              </a:rPr>
              <a:t>ּ זֶה </a:t>
            </a:r>
            <a:r>
              <a:rPr lang="he-IL" sz="1600" dirty="0" err="1">
                <a:solidFill>
                  <a:srgbClr val="002060"/>
                </a:solidFill>
              </a:rPr>
              <a:t>קִוִּינו</a:t>
            </a:r>
            <a:r>
              <a:rPr lang="he-IL" sz="1600" dirty="0">
                <a:solidFill>
                  <a:srgbClr val="002060"/>
                </a:solidFill>
              </a:rPr>
              <a:t>ּ לוֹ וְיוֹשִׁיעֵנוּ זֶה ה' </a:t>
            </a:r>
            <a:r>
              <a:rPr lang="he-IL" sz="1600" dirty="0" err="1">
                <a:solidFill>
                  <a:srgbClr val="002060"/>
                </a:solidFill>
              </a:rPr>
              <a:t>קִוִּינו</a:t>
            </a:r>
            <a:r>
              <a:rPr lang="he-IL" sz="1600" dirty="0">
                <a:solidFill>
                  <a:srgbClr val="002060"/>
                </a:solidFill>
              </a:rPr>
              <a:t>ּ לוֹ נָגִילָה וְנִשְׂמְחָה בִּישׁוּעָתוֹ</a:t>
            </a:r>
            <a:r>
              <a:rPr lang="he-IL" sz="1600" dirty="0"/>
              <a:t>".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הדרן עלך מסכת תענית</a:t>
            </a:r>
          </a:p>
        </p:txBody>
      </p:sp>
      <p:sp>
        <p:nvSpPr>
          <p:cNvPr id="4" name="הסבר מלבני מעוגל 6">
            <a:extLst>
              <a:ext uri="{FF2B5EF4-FFF2-40B4-BE49-F238E27FC236}">
                <a16:creationId xmlns:a16="http://schemas.microsoft.com/office/drawing/2014/main" id="{854F5644-7DE5-A2B4-FE32-E64AAFAA8BD2}"/>
              </a:ext>
            </a:extLst>
          </p:cNvPr>
          <p:cNvSpPr/>
          <p:nvPr/>
        </p:nvSpPr>
        <p:spPr>
          <a:xfrm>
            <a:off x="1331640" y="116632"/>
            <a:ext cx="7443458" cy="3096344"/>
          </a:xfrm>
          <a:prstGeom prst="wedgeRoundRectCallout">
            <a:avLst>
              <a:gd name="adj1" fmla="val 51609"/>
              <a:gd name="adj2" fmla="val -40097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400" dirty="0">
                <a:solidFill>
                  <a:prstClr val="black"/>
                </a:solidFill>
              </a:rPr>
              <a:t>משנה </a:t>
            </a:r>
            <a:r>
              <a:rPr lang="he-IL" sz="1400" dirty="0" err="1">
                <a:solidFill>
                  <a:prstClr val="black"/>
                </a:solidFill>
              </a:rPr>
              <a:t>כו</a:t>
            </a:r>
            <a:r>
              <a:rPr lang="he-IL" sz="1400" dirty="0">
                <a:solidFill>
                  <a:prstClr val="black"/>
                </a:solidFill>
              </a:rPr>
              <a:t> ע"ב:</a:t>
            </a:r>
            <a:endParaRPr lang="he-IL" sz="200" dirty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אמר רבן שמעון בן גמליאל: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לא היו ימים טובים לישראל כחמשה עשר באב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וכיוה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''כ,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שבהן בנות ירושלים יוצאות בכלי לבן שאולין שלא לבייש את מי שאין לו.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כל הכלים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טעונין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טבילה. </a:t>
            </a:r>
          </a:p>
          <a:p>
            <a:pPr>
              <a:lnSpc>
                <a:spcPct val="120000"/>
              </a:lnSpc>
            </a:pPr>
            <a:endParaRPr lang="he-IL" sz="3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ובנות ירושלים יוצאות וחולות בכרמים, ומה היו אומרות?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בחור שא נא עיניך וראה מה אתה בורר לך,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אל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תתן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עיניך בנוי, תן עיניך במשפחה.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"שֶׁקֶר הַחֵן וְהֶבֶל הַיֹּפִי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אִשָּׁה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יִרְאַת ה' הִיא תִתְהַלָּל", ואומר "תְּנוּ לָהּ מִפְּרִי יָדֶיהָ וִיהַלְלוּהָ בַשְּׁעָרִים מַעֲשֶׂיהָ".</a:t>
            </a:r>
          </a:p>
          <a:p>
            <a:pPr>
              <a:lnSpc>
                <a:spcPct val="120000"/>
              </a:lnSpc>
            </a:pPr>
            <a:endParaRPr lang="he-IL" sz="3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וכן הוא אומר "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צְאֶינָה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וּרְאֶינָה בְּנוֹת צִיּוֹן בַּמֶּלֶךְ שְׁלֹמֹה בָּעֲטָרָה שֶׁעִטְּרָה לּוֹ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אִמּו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ֹ בְּיוֹם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חֲתֻנָּתו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ֹ וּבְיוֹם שִׂמְחַת לִבּוֹ", "בְּיוֹם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חֲתֻנָּתו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ֹ" - זה מתן תורה, "וּבְיוֹם שִׂמְחַת לִבּוֹ" - זה בנין בית המקדש, שיבנה במהרה בימינו.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66028C8B-1A78-BD0B-017A-7849B26B09B4}"/>
              </a:ext>
            </a:extLst>
          </p:cNvPr>
          <p:cNvSpPr txBox="1"/>
          <p:nvPr/>
        </p:nvSpPr>
        <p:spPr>
          <a:xfrm>
            <a:off x="8495944" y="3796918"/>
            <a:ext cx="405414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●</a:t>
            </a:r>
          </a:p>
          <a:p>
            <a:endParaRPr lang="he-IL" dirty="0"/>
          </a:p>
          <a:p>
            <a:endParaRPr lang="he-IL" sz="1700" dirty="0"/>
          </a:p>
          <a:p>
            <a:endParaRPr lang="he-IL" sz="1500" dirty="0"/>
          </a:p>
          <a:p>
            <a:endParaRPr lang="he-IL" dirty="0"/>
          </a:p>
          <a:p>
            <a:r>
              <a:rPr lang="he-IL" dirty="0"/>
              <a:t>●</a:t>
            </a:r>
          </a:p>
          <a:p>
            <a:endParaRPr lang="he-IL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71413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2915647"/>
            <a:ext cx="8820472" cy="36317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לא ע"א (שורה 13) – דף לא ע"א (סוף המסכת)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00B050"/>
                </a:solidFill>
              </a:rPr>
              <a:t>להתראות במסכת מגילה דף ב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6E679-A7EC-45BA-8925-0D1259BA82A3}"/>
              </a:ext>
            </a:extLst>
          </p:cNvPr>
          <p:cNvSpPr txBox="1"/>
          <p:nvPr/>
        </p:nvSpPr>
        <p:spPr>
          <a:xfrm>
            <a:off x="8388424" y="2844246"/>
            <a:ext cx="3012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/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104243703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51290</TotalTime>
  <Words>496</Words>
  <Application>Microsoft Office PowerPoint</Application>
  <PresentationFormat>‫הצגה על המסך (4:3)</PresentationFormat>
  <Paragraphs>98</Paragraphs>
  <Slides>4</Slides>
  <Notes>2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7" baseType="lpstr">
      <vt:lpstr>Arial</vt:lpstr>
      <vt:lpstr>Calibri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הראל</dc:creator>
  <cp:lastModifiedBy>נועם שפירא</cp:lastModifiedBy>
  <cp:revision>2990</cp:revision>
  <dcterms:created xsi:type="dcterms:W3CDTF">2015-01-28T10:22:53Z</dcterms:created>
  <dcterms:modified xsi:type="dcterms:W3CDTF">2025-11-27T20:40:49Z</dcterms:modified>
</cp:coreProperties>
</file>