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846" r:id="rId2"/>
    <p:sldId id="515" r:id="rId3"/>
    <p:sldId id="847" r:id="rId4"/>
    <p:sldId id="848" r:id="rId5"/>
    <p:sldId id="849" r:id="rId6"/>
    <p:sldId id="850" r:id="rId7"/>
    <p:sldId id="853" r:id="rId8"/>
    <p:sldId id="851" r:id="rId9"/>
    <p:sldId id="852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77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104E41-042F-E2FA-CDAB-CDAF00E1C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EA101CA-F37A-E8E8-74EE-6DFA7F1028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63DCF6A3-3AFC-63BA-F945-8CF7F93BE8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40DCE85-7B3F-819D-862F-D6D28C528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0645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16787-8657-9022-4173-CF2EC3411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05B45B1-A63C-3F8E-7AEB-8C79AF714E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32405A9E-B5E5-4C53-45E0-7B372D785F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E8B3B88-2A18-BE49-B04C-D48CEA0B66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353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F3B87C-C7AD-AF78-1C77-2BF97FECF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EC40B3DF-7B78-D74B-4217-E6C516E48D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5010648-0D90-B489-D2CE-6221861637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41D0E3A-E7B1-F7E1-A60D-6357715005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6192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0CE67B-7B9C-C52C-F8AC-D032A303A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8B36745-7213-28F2-2D5D-74C795D5ED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CB61114-641A-2D0E-6E1F-26C27BA32A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888FABB-3498-F7CB-C145-C590608655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910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1B078-DA63-B251-4DE7-9D158122BF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83AE358-83F5-208D-C57F-79696A4909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AE89F63-1CD9-7CED-5F9D-3A64A568B9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CE0D8A1-8D53-FF4E-4B2C-4A9D262220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5432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60FFD3-6CBD-9060-9ACA-1B4500959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3C7F0D91-0108-2B54-FF8D-39FDCDAE85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2F4E2B5-F331-91E0-44EB-D1186BB0A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1674031-D929-B6AC-AE85-C2D69EB627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5488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43E89F-86EA-0B66-A3F7-F01A4A48D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0F46A42-173B-AB33-599E-C266B5E018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725480D-39C1-E6ED-D3AF-B988141CD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39AC8D0-4CAD-69D6-6FE7-7A198CA013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129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י"ח/אדר/תשפ"ה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875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4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6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מסכת תענית</a:t>
            </a:r>
          </a:p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ו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ו ע"א (שורה 4) – דף ז ע"א (שורה 2)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מצגת עזר ללימוד הדף היומי</a:t>
            </a:r>
          </a:p>
          <a:p>
            <a:pPr algn="ctr">
              <a:defRPr/>
            </a:pPr>
            <a:endParaRPr lang="he-IL" sz="8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בעריכת: הראל שפירא</a:t>
            </a:r>
          </a:p>
          <a:p>
            <a:pPr algn="ctr">
              <a:defRPr/>
            </a:pPr>
            <a:endParaRPr lang="he-IL" sz="1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2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36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ליצירת קשר: </a:t>
            </a: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טל': 054-4931075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דוא"ל: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rlshapira@gmail.com</a:t>
            </a:r>
            <a:endParaRPr lang="he-IL" sz="1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85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ו ע"א (שורה 4) – דף ז ע"א (שורה 2)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ז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7776395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40" y="188640"/>
            <a:ext cx="8784976" cy="5678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/>
              <a:t>ת''ר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יורה -</a:t>
            </a: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שמורה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הבריות להטיח גגותיהן ולהכניס את פירותיהן ולעשות כל צרכיהן.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דבר אחר: </a:t>
            </a: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שמרוה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הארץ ומשקה עד תהום,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שנאמר: "תְּלָמֶיהָ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רַוֵּה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נַחֵת גְּדוּדֶיהָ בִּרְבִיבִים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תְּמֹגְגֶנָּה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צִמְחָהּ תְּבָרֵךְ".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דבר אחר: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"יוֹרֶה" -</a:t>
            </a: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שיורד בנחת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ואינו יורד בזעף.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 אינו יורה אלא שמשיר את הפירות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ומשטיף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הזרעים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ומשטיף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האילנות?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"מַלְקוֹשׁ" - מה מלקוש לברכה אף יורה לברכה.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 אינו מלקוש אלא שמפיל את הבתים ומשבר את האילנות ומעלה את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הסקאין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"יוֹרֶה" - מה יורה לברכה אף מלקוש לברכה.      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(מראה כהן: צ"ל: ת"ל מורה ומלקוש מה מורה לברכה אף מלקוש לברכה ומורה גופיה </a:t>
            </a:r>
            <a:r>
              <a:rPr lang="he-IL" sz="800" dirty="0" err="1">
                <a:solidFill>
                  <a:srgbClr val="F79646">
                    <a:lumMod val="50000"/>
                  </a:srgbClr>
                </a:solidFill>
              </a:rPr>
              <a:t>מנלן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...)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ויורה גופיה </a:t>
            </a:r>
            <a:r>
              <a:rPr lang="he-IL" sz="1600" dirty="0" err="1"/>
              <a:t>מנלן</a:t>
            </a:r>
            <a:r>
              <a:rPr lang="he-IL" sz="16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וּבְנֵי צִיּוֹן גִּילוּ וְשִׂמְחוּ בַּה' </a:t>
            </a:r>
            <a:r>
              <a:rPr lang="he-IL" sz="1600" dirty="0" err="1">
                <a:solidFill>
                  <a:srgbClr val="002060"/>
                </a:solidFill>
              </a:rPr>
              <a:t>אֱלֹהֵיכֶם</a:t>
            </a:r>
            <a:r>
              <a:rPr lang="he-IL" sz="1600" dirty="0">
                <a:solidFill>
                  <a:srgbClr val="002060"/>
                </a:solidFill>
              </a:rPr>
              <a:t> כִּי נָתַן לָכֶם אֶת </a:t>
            </a:r>
            <a:r>
              <a:rPr lang="he-IL" sz="1600" b="1" dirty="0">
                <a:solidFill>
                  <a:srgbClr val="002060"/>
                </a:solidFill>
              </a:rPr>
              <a:t>הַמּוֹרֶה לִצְדָקָה </a:t>
            </a:r>
            <a:r>
              <a:rPr lang="he-IL" sz="1600" dirty="0">
                <a:solidFill>
                  <a:srgbClr val="002060"/>
                </a:solidFill>
              </a:rPr>
              <a:t>וַיּוֹרֶד לָכֶם גֶּשֶׁם מוֹרֶה וּמַלְקוֹשׁ בָּרִאשׁוֹן</a:t>
            </a:r>
            <a:r>
              <a:rPr lang="he-IL" sz="1600" dirty="0"/>
              <a:t>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א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39B16B1-8F1D-8569-0278-FDDA7746E0C9}"/>
              </a:ext>
            </a:extLst>
          </p:cNvPr>
          <p:cNvSpPr txBox="1"/>
          <p:nvPr/>
        </p:nvSpPr>
        <p:spPr>
          <a:xfrm>
            <a:off x="8918130" y="836712"/>
            <a:ext cx="216024" cy="23544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5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6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C79A09DD-A2CB-8152-6852-6C173F314C2A}"/>
              </a:ext>
            </a:extLst>
          </p:cNvPr>
          <p:cNvSpPr/>
          <p:nvPr/>
        </p:nvSpPr>
        <p:spPr>
          <a:xfrm>
            <a:off x="341284" y="3417981"/>
            <a:ext cx="1926460" cy="1091140"/>
          </a:xfrm>
          <a:prstGeom prst="wedgeRoundRectCallout">
            <a:avLst>
              <a:gd name="adj1" fmla="val 56798"/>
              <a:gd name="adj2" fmla="val 176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דברים יא/יד: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2060"/>
                </a:solidFill>
              </a:rPr>
              <a:t>וְנָתַתִּי מְטַר אַרְצְכֶם בְּעִתּוֹ יוֹרֶה וּמַלְקוֹשׁ וְאָסַפְתָּ דְגָנֶךָ וְתִירֹשְׁךָ וְיִצְהָרֶךָ.</a:t>
            </a:r>
          </a:p>
        </p:txBody>
      </p:sp>
    </p:spTree>
    <p:extLst>
      <p:ext uri="{BB962C8B-B14F-4D97-AF65-F5344CB8AC3E}">
        <p14:creationId xmlns:p14="http://schemas.microsoft.com/office/powerpoint/2010/main" val="32162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F1B38E-3918-4D5E-852E-7BC332E89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745A8AF1-CDE0-814B-34DF-E55173E06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C80923-4AB5-9895-33EF-CA33C086E98F}"/>
              </a:ext>
            </a:extLst>
          </p:cNvPr>
          <p:cNvSpPr txBox="1"/>
          <p:nvPr/>
        </p:nvSpPr>
        <p:spPr>
          <a:xfrm>
            <a:off x="467544" y="404664"/>
            <a:ext cx="8280920" cy="52693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/>
              <a:t>ת''ר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יורה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ומלקוש בניסן.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אתה אומר יורה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ומלקוש בניסן או אינו אלא יורה בתשרי ומלקוש באייר?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: "בְּעִתּוֹ".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dirty="0"/>
              <a:t>מלקוש – </a:t>
            </a:r>
          </a:p>
          <a:p>
            <a:pPr>
              <a:lnSpc>
                <a:spcPct val="120000"/>
              </a:lnSpc>
            </a:pPr>
            <a:r>
              <a:rPr lang="he-IL" dirty="0"/>
              <a:t>אמר רב </a:t>
            </a:r>
            <a:r>
              <a:rPr lang="he-IL" dirty="0" err="1"/>
              <a:t>נהילאי</a:t>
            </a:r>
            <a:r>
              <a:rPr lang="he-IL" dirty="0"/>
              <a:t> בר אידי אמר שמואל: דבר שמל קשיותיהן של ישראל. </a:t>
            </a:r>
          </a:p>
          <a:p>
            <a:pPr>
              <a:lnSpc>
                <a:spcPct val="120000"/>
              </a:lnSpc>
            </a:pPr>
            <a:r>
              <a:rPr lang="he-IL" dirty="0"/>
              <a:t>דבי ר' ישמעאל תנא: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דבר שממלא תבואה בקשיה. 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במתניתא</a:t>
            </a:r>
            <a:r>
              <a:rPr lang="he-IL" dirty="0"/>
              <a:t> תנא: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דבר שיורד על המלילות ועל הקשין. 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dirty="0" err="1"/>
              <a:t>ת''ר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יורה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ומלקוש בניסן.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אתה אומר יורה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או אינו אלא בחדש כסליו?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: "בְּעִתּוֹ יוֹרֶה וּמַלְקוֹשׁ" - מה מלקוש בעתו אף יורה בעתו. (כיון שיצא ניסן וירדו גשמים אינו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                                                                                   סימן ברכה).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530B9F-0DC8-B0FE-23FA-C32C611DDE3B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38FC969-C510-1620-F99D-E70F49581BC1}"/>
              </a:ext>
            </a:extLst>
          </p:cNvPr>
          <p:cNvSpPr txBox="1"/>
          <p:nvPr/>
        </p:nvSpPr>
        <p:spPr>
          <a:xfrm>
            <a:off x="8676456" y="425589"/>
            <a:ext cx="360040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4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30EECF05-95B7-0243-0E95-64FA5562486B}"/>
              </a:ext>
            </a:extLst>
          </p:cNvPr>
          <p:cNvSpPr/>
          <p:nvPr/>
        </p:nvSpPr>
        <p:spPr>
          <a:xfrm>
            <a:off x="341284" y="1545772"/>
            <a:ext cx="1926460" cy="1091140"/>
          </a:xfrm>
          <a:prstGeom prst="wedgeRoundRectCallout">
            <a:avLst>
              <a:gd name="adj1" fmla="val 61406"/>
              <a:gd name="adj2" fmla="val -3765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דברים יא/יד: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2060"/>
                </a:solidFill>
              </a:rPr>
              <a:t>וְנָתַתִּי מְטַר אַרְצְכֶם בְּעִתּוֹ יוֹרֶה וּמַלְקוֹשׁ וְאָסַפְתָּ דְגָנֶךָ וְתִירֹשְׁךָ וְיִצְהָרֶךָ.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56D6FF6C-F7C2-B33E-96F4-9A1D53FD8047}"/>
              </a:ext>
            </a:extLst>
          </p:cNvPr>
          <p:cNvSpPr txBox="1"/>
          <p:nvPr/>
        </p:nvSpPr>
        <p:spPr>
          <a:xfrm>
            <a:off x="8746496" y="2591538"/>
            <a:ext cx="279154" cy="9310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dirty="0"/>
              <a:t>①</a:t>
            </a:r>
          </a:p>
          <a:p>
            <a:endParaRPr lang="he-IL" sz="1100" dirty="0"/>
          </a:p>
          <a:p>
            <a:r>
              <a:rPr lang="he-IL" sz="1050" dirty="0"/>
              <a:t>②</a:t>
            </a:r>
          </a:p>
          <a:p>
            <a:endParaRPr lang="he-IL" sz="1200" dirty="0"/>
          </a:p>
          <a:p>
            <a:r>
              <a:rPr lang="he-IL" sz="105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11799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5A34E-45ED-AF00-F94E-A4DDFA45B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3BC226-1AFB-C02B-A9E6-136DFAA00E4E}"/>
              </a:ext>
            </a:extLst>
          </p:cNvPr>
          <p:cNvSpPr txBox="1"/>
          <p:nvPr/>
        </p:nvSpPr>
        <p:spPr>
          <a:xfrm>
            <a:off x="1106738" y="17990"/>
            <a:ext cx="7497710" cy="67685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תניא אידך: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יורה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ומלקוש בניסן,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יורה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בכסליו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600" dirty="0"/>
              <a:t>מאן חכמים?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חסדא</a:t>
            </a:r>
            <a:r>
              <a:rPr lang="he-IL" sz="1600" dirty="0"/>
              <a:t>: ר' יוסי היא,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דתניא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איזו היא רביעה ראשונה?      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(הגרסה בנדרים: איזוהי זמנה של רביעה?)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הבכירה בשלשה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בינונית בשבעה בו, אפילה בשבעה עשר בו,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בשבעה,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ובי''ז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ובעשרים ושלשה.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יוסי אומר: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בי''ז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ובעשרים ושלשה, ובראש חדש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כסליו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וכן היה ר' יוסי אומר: אין היחידים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עד שיגיע ראש חדש כסליו.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חסדא</a:t>
            </a:r>
            <a:r>
              <a:rPr lang="he-IL" sz="1600" dirty="0"/>
              <a:t>: הלכה כר' יוסי.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אמימר</a:t>
            </a:r>
            <a:r>
              <a:rPr lang="he-IL" sz="1600" dirty="0"/>
              <a:t> מתני להא </a:t>
            </a:r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/>
              <a:t>חסדא</a:t>
            </a:r>
            <a:r>
              <a:rPr lang="he-IL" sz="1600" dirty="0"/>
              <a:t> בהא לישנא: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בשלשה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שואלין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הגשמים.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רבן גמליאל אומר: בשבעה בו.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חסדא</a:t>
            </a:r>
            <a:r>
              <a:rPr lang="he-IL" sz="1600" dirty="0"/>
              <a:t>: הלכה כרבן גמליאל.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600" dirty="0"/>
              <a:t>כמאן אזלא הא </a:t>
            </a:r>
            <a:r>
              <a:rPr lang="he-IL" sz="1600" dirty="0" err="1"/>
              <a:t>דתניא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בן גמליאל אומר:                                              </a:t>
            </a:r>
            <a:r>
              <a:rPr lang="he-IL" sz="800" dirty="0"/>
              <a:t>(</a:t>
            </a:r>
            <a:r>
              <a:rPr lang="he-IL" sz="800" dirty="0" err="1"/>
              <a:t>כת"י</a:t>
            </a:r>
            <a:r>
              <a:rPr lang="he-IL" sz="800" dirty="0"/>
              <a:t>: רביעה ראשונה ושניה או שניה ושלישית...)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גשמים שירדו שבעה ימים זה אחר זה - אתה מונה בהן רביעה ראשונה ושניה ושלישית</a:t>
            </a:r>
            <a:r>
              <a:rPr lang="he-IL" sz="1600" dirty="0"/>
              <a:t> - כמאן?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כר' יוסי.                                                               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8AD9BF-9D56-3FC2-E72F-BD591AE84143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א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EDB5A5FE-0AAA-331E-219B-45AF499F3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35817"/>
              </p:ext>
            </p:extLst>
          </p:nvPr>
        </p:nvGraphicFramePr>
        <p:xfrm>
          <a:off x="251520" y="2708920"/>
          <a:ext cx="2615952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3988">
                  <a:extLst>
                    <a:ext uri="{9D8B030D-6E8A-4147-A177-3AD203B41FA5}">
                      <a16:colId xmlns:a16="http://schemas.microsoft.com/office/drawing/2014/main" val="4218983212"/>
                    </a:ext>
                  </a:extLst>
                </a:gridCol>
                <a:gridCol w="653988">
                  <a:extLst>
                    <a:ext uri="{9D8B030D-6E8A-4147-A177-3AD203B41FA5}">
                      <a16:colId xmlns:a16="http://schemas.microsoft.com/office/drawing/2014/main" val="3625732181"/>
                    </a:ext>
                  </a:extLst>
                </a:gridCol>
                <a:gridCol w="653988">
                  <a:extLst>
                    <a:ext uri="{9D8B030D-6E8A-4147-A177-3AD203B41FA5}">
                      <a16:colId xmlns:a16="http://schemas.microsoft.com/office/drawing/2014/main" val="1000622040"/>
                    </a:ext>
                  </a:extLst>
                </a:gridCol>
                <a:gridCol w="653988">
                  <a:extLst>
                    <a:ext uri="{9D8B030D-6E8A-4147-A177-3AD203B41FA5}">
                      <a16:colId xmlns:a16="http://schemas.microsoft.com/office/drawing/2014/main" val="3678603891"/>
                    </a:ext>
                  </a:extLst>
                </a:gridCol>
              </a:tblGrid>
              <a:tr h="248280">
                <a:tc>
                  <a:txBody>
                    <a:bodyPr/>
                    <a:lstStyle/>
                    <a:p>
                      <a:pPr algn="ctr" rtl="1"/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בכירה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בינונית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אפילה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10645"/>
                  </a:ext>
                </a:extLst>
              </a:tr>
              <a:tr h="248280">
                <a:tc>
                  <a:txBody>
                    <a:bodyPr/>
                    <a:lstStyle/>
                    <a:p>
                      <a:pPr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ר"מ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ג'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ז'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י"ז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109489"/>
                  </a:ext>
                </a:extLst>
              </a:tr>
              <a:tr h="248280">
                <a:tc>
                  <a:txBody>
                    <a:bodyPr/>
                    <a:lstStyle/>
                    <a:p>
                      <a:pPr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ר' יהודה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ז'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י"ז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כ"ג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139013"/>
                  </a:ext>
                </a:extLst>
              </a:tr>
              <a:tr h="248280">
                <a:tc>
                  <a:txBody>
                    <a:bodyPr/>
                    <a:lstStyle/>
                    <a:p>
                      <a:pPr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ר' יוסי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י"ז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כ"ג חשון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א' כסלו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7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41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229F6-6D6F-929F-E469-DD62B0CE5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B4888579-0F80-6A03-953E-9393417E25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8F3244-D30A-C480-6B91-87A2325771C7}"/>
              </a:ext>
            </a:extLst>
          </p:cNvPr>
          <p:cNvSpPr txBox="1"/>
          <p:nvPr/>
        </p:nvSpPr>
        <p:spPr>
          <a:xfrm>
            <a:off x="1115616" y="188640"/>
            <a:ext cx="7497710" cy="6269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חסדא</a:t>
            </a:r>
            <a:r>
              <a:rPr lang="he-IL" sz="1600" dirty="0"/>
              <a:t>: הלכה כר' יוסי.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בשלמא</a:t>
            </a:r>
            <a:r>
              <a:rPr lang="he-IL" sz="1600" dirty="0"/>
              <a:t> רביעה ראשונה - לשאול, שלישית - להתענות. שניה - למאי?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ר' </a:t>
            </a:r>
            <a:r>
              <a:rPr lang="he-IL" sz="1600" dirty="0" err="1"/>
              <a:t>זירא</a:t>
            </a:r>
            <a:r>
              <a:rPr lang="he-IL" sz="1600" dirty="0"/>
              <a:t>: לנדרים,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דתנן</a:t>
            </a:r>
            <a:r>
              <a:rPr lang="he-IL" sz="1600" dirty="0"/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הנודר עד הגשמים, משירדו 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(צ"ל: עד שירדו)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גשמים - עד שתרד רביעה שניה.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 </a:t>
            </a:r>
            <a:r>
              <a:rPr lang="he-IL" sz="1600" dirty="0" err="1"/>
              <a:t>זביד</a:t>
            </a:r>
            <a:r>
              <a:rPr lang="he-IL" sz="1600" dirty="0"/>
              <a:t> אמר: לזיתים,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דתנן</a:t>
            </a:r>
            <a:r>
              <a:rPr lang="he-IL" sz="1600" dirty="0"/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מאימתי כל אדם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מותרין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בלקט בשכחה ובפאה?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משילכו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הנמושות,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בפרט ובעוללות?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משילכו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עניים בכרם ויבואו,  בזיתים? משתרד רביעה שניה.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מאי נמושות?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אמר ר' יוחנן: סבי </a:t>
            </a:r>
            <a:r>
              <a:rPr lang="he-IL" sz="1600" dirty="0" err="1"/>
              <a:t>דאזלי</a:t>
            </a:r>
            <a:r>
              <a:rPr lang="he-IL" sz="1600" dirty="0"/>
              <a:t> </a:t>
            </a:r>
            <a:r>
              <a:rPr lang="he-IL" sz="1600" dirty="0" err="1"/>
              <a:t>אתיגרא</a:t>
            </a:r>
            <a:r>
              <a:rPr lang="he-IL" sz="1600" dirty="0"/>
              <a:t>, </a:t>
            </a:r>
            <a:r>
              <a:rPr lang="he-IL" sz="1600" dirty="0" err="1"/>
              <a:t>ר''ל</a:t>
            </a:r>
            <a:r>
              <a:rPr lang="he-IL" sz="1600" dirty="0"/>
              <a:t> אמר: </a:t>
            </a:r>
            <a:r>
              <a:rPr lang="he-IL" sz="1600" dirty="0" err="1"/>
              <a:t>לקוטי</a:t>
            </a:r>
            <a:r>
              <a:rPr lang="he-IL" sz="1600" dirty="0"/>
              <a:t> בתר </a:t>
            </a:r>
            <a:r>
              <a:rPr lang="he-IL" sz="1600" dirty="0" err="1"/>
              <a:t>לקוטי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 </a:t>
            </a:r>
            <a:r>
              <a:rPr lang="he-IL" sz="1600" dirty="0" err="1"/>
              <a:t>פפא</a:t>
            </a:r>
            <a:r>
              <a:rPr lang="he-IL" sz="1600" dirty="0"/>
              <a:t> אמר: כדי להלך בשבילי הרשות,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דאמר</a:t>
            </a:r>
            <a:r>
              <a:rPr lang="he-IL" sz="1600" dirty="0"/>
              <a:t> מר: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מהלכין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כל אדם בשבילי הרשות עד שתרד רביעה שניה.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 נחמן בר יצחק אמר: לבער פירות שביעית,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דתנן</a:t>
            </a:r>
            <a:r>
              <a:rPr lang="he-IL" sz="1600" dirty="0"/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עד מתי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נהנין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ושורפין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בתבן ובקש של שביעית? עד שתרד רביעה שניה.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מאי טעמא?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>
                <a:solidFill>
                  <a:schemeClr val="tx2"/>
                </a:solidFill>
              </a:rPr>
              <a:t>וְלִבְהֶמְתְּךָ וְלַחַיָּה אֲשֶׁר בְּאַרְצֶךָ</a:t>
            </a:r>
            <a:r>
              <a:rPr lang="he-IL" sz="1600" dirty="0"/>
              <a:t>" - כל זמן שחיה אוכלת בשדה האכל לבהמתך בבית,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כָּלָה לחיה מן השדה כַּלֵּה לבהמתך מן הבית.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EC8A59-60E0-D30C-8DC7-DDE60705384F}"/>
              </a:ext>
            </a:extLst>
          </p:cNvPr>
          <p:cNvSpPr txBox="1"/>
          <p:nvPr/>
        </p:nvSpPr>
        <p:spPr>
          <a:xfrm>
            <a:off x="-396552" y="3533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א - דף ו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8965590D-6D5A-59E7-3FBD-42B78907A429}"/>
              </a:ext>
            </a:extLst>
          </p:cNvPr>
          <p:cNvSpPr/>
          <p:nvPr/>
        </p:nvSpPr>
        <p:spPr>
          <a:xfrm>
            <a:off x="224886" y="548680"/>
            <a:ext cx="2376264" cy="1872208"/>
          </a:xfrm>
          <a:prstGeom prst="wedgeRoundRectCallout">
            <a:avLst>
              <a:gd name="adj1" fmla="val 57259"/>
              <a:gd name="adj2" fmla="val -4497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דתניא</a:t>
            </a:r>
            <a:r>
              <a:rPr lang="he-IL" sz="1200" dirty="0">
                <a:solidFill>
                  <a:schemeClr val="tx1"/>
                </a:solidFill>
              </a:rPr>
              <a:t>...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הבכירה בשלשה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, בינונית בשבעה בו, אפילה בשבעה עשר בו, דברי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ר' יהודה אומר: בשבעה,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ובי''ז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, ובעשרים ושלשה.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ר' יוסי אומר: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בי''ז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, ובעשרים ושלשה, ובראש חדש כסליו.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D4FE3A-BA6B-480A-C732-3C6E02EF256F}"/>
              </a:ext>
            </a:extLst>
          </p:cNvPr>
          <p:cNvSpPr txBox="1"/>
          <p:nvPr/>
        </p:nvSpPr>
        <p:spPr>
          <a:xfrm>
            <a:off x="8466035" y="172842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FCB5C770-0781-0596-A923-F3B291E4BCFB}"/>
              </a:ext>
            </a:extLst>
          </p:cNvPr>
          <p:cNvSpPr txBox="1"/>
          <p:nvPr/>
        </p:nvSpPr>
        <p:spPr>
          <a:xfrm>
            <a:off x="8719862" y="1422391"/>
            <a:ext cx="279154" cy="38164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  <a:p>
            <a:endParaRPr lang="he-IL" sz="1400" dirty="0"/>
          </a:p>
          <a:p>
            <a:endParaRPr lang="he-IL" sz="1600" dirty="0"/>
          </a:p>
          <a:p>
            <a:endParaRPr lang="he-IL" sz="1400" dirty="0"/>
          </a:p>
          <a:p>
            <a:r>
              <a:rPr lang="he-IL" sz="14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17338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5CF44-EB71-8517-02A4-928DFC6A9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7F397E-4136-11E7-516F-FE11E347D081}"/>
              </a:ext>
            </a:extLst>
          </p:cNvPr>
          <p:cNvSpPr txBox="1"/>
          <p:nvPr/>
        </p:nvSpPr>
        <p:spPr>
          <a:xfrm>
            <a:off x="-396552" y="2078594"/>
            <a:ext cx="8928992" cy="3906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רבי אבהו: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מאי לשון רביעה?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דבר שרובע את הקרקע, 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600" dirty="0"/>
              <a:t>   </a:t>
            </a:r>
            <a:r>
              <a:rPr lang="he-IL" sz="1600" dirty="0" err="1"/>
              <a:t>כדרב</a:t>
            </a:r>
            <a:r>
              <a:rPr lang="he-IL" sz="1600" dirty="0"/>
              <a:t> יהודה </a:t>
            </a:r>
            <a:r>
              <a:rPr lang="he-IL" sz="1600" dirty="0" err="1"/>
              <a:t>דאמר</a:t>
            </a:r>
            <a:r>
              <a:rPr lang="he-IL" sz="1600" dirty="0"/>
              <a:t> רב יהודה: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</a:t>
            </a:r>
            <a:r>
              <a:rPr lang="he-IL" sz="1600" dirty="0" err="1"/>
              <a:t>מיטרא</a:t>
            </a:r>
            <a:r>
              <a:rPr lang="he-IL" sz="1600" dirty="0"/>
              <a:t> בעלה דארעא הוא,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שנאמר: "</a:t>
            </a:r>
            <a:r>
              <a:rPr lang="he-IL" sz="1600" dirty="0">
                <a:solidFill>
                  <a:srgbClr val="002060"/>
                </a:solidFill>
              </a:rPr>
              <a:t>כִּי כַּאֲשֶׁר יֵרֵד הַגֶּשֶׁם וְהַשֶּׁלֶג מִן הַשָּׁמַיִם וְשָׁמָּה לֹא יָשׁוּב כִּי אִם </a:t>
            </a:r>
            <a:r>
              <a:rPr lang="he-IL" sz="1600" dirty="0" err="1">
                <a:solidFill>
                  <a:srgbClr val="002060"/>
                </a:solidFill>
              </a:rPr>
              <a:t>הִרְוָה</a:t>
            </a:r>
            <a:r>
              <a:rPr lang="he-IL" sz="1600" dirty="0">
                <a:solidFill>
                  <a:srgbClr val="002060"/>
                </a:solidFill>
              </a:rPr>
              <a:t> אֶת הָאָרֶץ וְהוֹלִידָהּ וְהִצְמִיחָהּ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ואמר רבי אבהו: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רביעה ראשונה - כדי שתרד בקרקע טפח,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שניה - כדי לגוף בה פי חבית.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834FFE-0306-034C-51D1-57CCBA1C7BA3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ב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9D804484-7CF1-93FC-2B37-2AF936FFB63E}"/>
              </a:ext>
            </a:extLst>
          </p:cNvPr>
          <p:cNvSpPr txBox="1"/>
          <p:nvPr/>
        </p:nvSpPr>
        <p:spPr>
          <a:xfrm>
            <a:off x="8647854" y="2140734"/>
            <a:ext cx="279154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22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B90A73BE-5E88-5799-8201-95921524C0DE}"/>
              </a:ext>
            </a:extLst>
          </p:cNvPr>
          <p:cNvSpPr/>
          <p:nvPr/>
        </p:nvSpPr>
        <p:spPr>
          <a:xfrm>
            <a:off x="2699792" y="404664"/>
            <a:ext cx="5858295" cy="1422394"/>
          </a:xfrm>
          <a:prstGeom prst="wedgeRoundRectCallout">
            <a:avLst>
              <a:gd name="adj1" fmla="val 55870"/>
              <a:gd name="adj2" fmla="val -4932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chemeClr val="tx1"/>
                </a:solidFill>
              </a:rPr>
              <a:t>דתניא</a:t>
            </a:r>
            <a:r>
              <a:rPr lang="he-IL" sz="14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איזו היא רביעה ראשונה?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הבכירה בשלשה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במרחשון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בינונית בשבעה בו, אפילה בשבעה עשר בו, דברי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יהודה אומר: בשבעה,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ובי''ז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ובעשרים ושלשה.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יוסי אומר: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בי''ז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ובעשרים ושלשה, ובראש חדש כסליו. 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F2DE941B-364C-4A77-EACA-A4A3A28506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3C097A-237B-E7A3-BDF0-79698C2BB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E4166F-28CD-7C68-D068-4C50AFA2F178}"/>
              </a:ext>
            </a:extLst>
          </p:cNvPr>
          <p:cNvSpPr txBox="1"/>
          <p:nvPr/>
        </p:nvSpPr>
        <p:spPr>
          <a:xfrm>
            <a:off x="251520" y="501180"/>
            <a:ext cx="8424936" cy="5601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אמר רב </a:t>
            </a:r>
            <a:r>
              <a:rPr lang="he-IL" dirty="0" err="1"/>
              <a:t>חסדא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גשמים שירדו כדי לגוף בהן פי חבית - אין בהן </a:t>
            </a:r>
            <a:r>
              <a:rPr lang="he-IL"/>
              <a:t>משום ועצר. 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sz="4400" dirty="0"/>
          </a:p>
          <a:p>
            <a:pPr>
              <a:lnSpc>
                <a:spcPct val="120000"/>
              </a:lnSpc>
            </a:pPr>
            <a:r>
              <a:rPr lang="he-IL" dirty="0"/>
              <a:t>ואמר רב </a:t>
            </a:r>
            <a:r>
              <a:rPr lang="he-IL" dirty="0" err="1"/>
              <a:t>חסדא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גשמים שירדו קודם ועצר - אין בהן משום ועצר.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/>
              <a:t>       אמר </a:t>
            </a:r>
            <a:r>
              <a:rPr lang="he-IL" dirty="0" err="1"/>
              <a:t>אביי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לא אמרן אלא קודם ועצר </a:t>
            </a:r>
            <a:r>
              <a:rPr lang="he-IL" dirty="0" err="1"/>
              <a:t>דאורתא</a:t>
            </a:r>
            <a:r>
              <a:rPr lang="he-IL" dirty="0"/>
              <a:t>,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אבל קודם ועצר </a:t>
            </a:r>
            <a:r>
              <a:rPr lang="he-IL" dirty="0" err="1"/>
              <a:t>דצפרא</a:t>
            </a:r>
            <a:r>
              <a:rPr lang="he-IL" dirty="0"/>
              <a:t> יש בהן משום ועצר,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       </a:t>
            </a:r>
            <a:r>
              <a:rPr lang="he-IL" dirty="0" err="1"/>
              <a:t>דאמר</a:t>
            </a:r>
            <a:r>
              <a:rPr lang="he-IL" dirty="0"/>
              <a:t> רב יהודה בר יצחק: הני ענני </a:t>
            </a:r>
            <a:r>
              <a:rPr lang="he-IL" dirty="0" err="1"/>
              <a:t>דצפרא</a:t>
            </a:r>
            <a:r>
              <a:rPr lang="he-IL" dirty="0"/>
              <a:t> לית בהו </a:t>
            </a:r>
            <a:r>
              <a:rPr lang="he-IL" dirty="0" err="1"/>
              <a:t>מששא</a:t>
            </a:r>
            <a:r>
              <a:rPr lang="he-IL" dirty="0"/>
              <a:t>,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       </a:t>
            </a:r>
            <a:r>
              <a:rPr lang="he-IL" dirty="0" err="1"/>
              <a:t>דכתיב</a:t>
            </a:r>
            <a:r>
              <a:rPr lang="he-IL" dirty="0"/>
              <a:t>: "</a:t>
            </a:r>
            <a:r>
              <a:rPr lang="he-IL" dirty="0">
                <a:solidFill>
                  <a:srgbClr val="002060"/>
                </a:solidFill>
              </a:rPr>
              <a:t>מָה אֶעֱשֶׂה לְּךָ אֶפְרַיִם מָה אֶעֱשֶׂה לְּךָ יְהוּדָה וְחַסְדְּכֶם כַּעֲנַן בֹּקֶר</a:t>
            </a:r>
            <a:r>
              <a:rPr lang="he-IL" dirty="0"/>
              <a:t>" וגו'.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/>
              <a:t>       </a:t>
            </a:r>
            <a:r>
              <a:rPr lang="he-IL" dirty="0" err="1"/>
              <a:t>א''ל</a:t>
            </a:r>
            <a:r>
              <a:rPr lang="he-IL" dirty="0"/>
              <a:t> רב </a:t>
            </a:r>
            <a:r>
              <a:rPr lang="he-IL" dirty="0" err="1"/>
              <a:t>פפא</a:t>
            </a:r>
            <a:r>
              <a:rPr lang="he-IL" dirty="0"/>
              <a:t> </a:t>
            </a:r>
            <a:r>
              <a:rPr lang="he-IL" dirty="0" err="1"/>
              <a:t>לאביי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והא אמרי </a:t>
            </a:r>
            <a:r>
              <a:rPr lang="he-IL" dirty="0" err="1"/>
              <a:t>אינשי</a:t>
            </a:r>
            <a:r>
              <a:rPr lang="he-IL" dirty="0"/>
              <a:t>: במפתח בבי </a:t>
            </a:r>
            <a:r>
              <a:rPr lang="he-IL" dirty="0" err="1"/>
              <a:t>מיטרא</a:t>
            </a:r>
            <a:r>
              <a:rPr lang="he-IL" dirty="0"/>
              <a:t> בר חמרא מוך שקך וגני!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      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לא </a:t>
            </a:r>
            <a:r>
              <a:rPr lang="he-IL" dirty="0" err="1"/>
              <a:t>קשיא</a:t>
            </a:r>
            <a:r>
              <a:rPr lang="he-IL" dirty="0"/>
              <a:t>, הא </a:t>
            </a:r>
            <a:r>
              <a:rPr lang="he-IL" dirty="0" err="1"/>
              <a:t>דקטיר</a:t>
            </a:r>
            <a:r>
              <a:rPr lang="he-IL" dirty="0"/>
              <a:t> </a:t>
            </a:r>
            <a:r>
              <a:rPr lang="he-IL" dirty="0" err="1"/>
              <a:t>בעיבא</a:t>
            </a:r>
            <a:r>
              <a:rPr lang="he-IL" dirty="0"/>
              <a:t> הא </a:t>
            </a:r>
            <a:r>
              <a:rPr lang="he-IL" dirty="0" err="1"/>
              <a:t>דקטיר</a:t>
            </a:r>
            <a:r>
              <a:rPr lang="he-IL" dirty="0"/>
              <a:t> בענני.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A76F2-FD28-9BF3-C706-CEB7E39D44C5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ב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A99E104B-4BF2-16D2-DE93-7005AD4BEBCD}"/>
              </a:ext>
            </a:extLst>
          </p:cNvPr>
          <p:cNvSpPr txBox="1"/>
          <p:nvPr/>
        </p:nvSpPr>
        <p:spPr>
          <a:xfrm>
            <a:off x="8773130" y="566436"/>
            <a:ext cx="279154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6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AD3FB2C-BAE9-3FB6-8346-9B1136811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43908CAD-AC37-06B3-663E-2E8365532240}"/>
              </a:ext>
            </a:extLst>
          </p:cNvPr>
          <p:cNvSpPr/>
          <p:nvPr/>
        </p:nvSpPr>
        <p:spPr>
          <a:xfrm>
            <a:off x="395536" y="6381328"/>
            <a:ext cx="864096" cy="317528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E70A6-80F8-B1A3-C129-7BBF7FAE6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ACB7EF-9E9C-559B-CA45-0FB5C8D9BF82}"/>
              </a:ext>
            </a:extLst>
          </p:cNvPr>
          <p:cNvSpPr txBox="1"/>
          <p:nvPr/>
        </p:nvSpPr>
        <p:spPr>
          <a:xfrm>
            <a:off x="971600" y="162006"/>
            <a:ext cx="7497710" cy="6417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 יהודה: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טבא </a:t>
            </a:r>
            <a:r>
              <a:rPr lang="he-IL" sz="1600" dirty="0" err="1"/>
              <a:t>לשתא</a:t>
            </a:r>
            <a:r>
              <a:rPr lang="he-IL" sz="1600" dirty="0"/>
              <a:t> </a:t>
            </a:r>
            <a:r>
              <a:rPr lang="he-IL" sz="1600" dirty="0" err="1"/>
              <a:t>דטבת</a:t>
            </a:r>
            <a:r>
              <a:rPr lang="he-IL" sz="1600" dirty="0"/>
              <a:t> </a:t>
            </a:r>
            <a:r>
              <a:rPr lang="he-IL" sz="1600" dirty="0" err="1"/>
              <a:t>ארמלתא</a:t>
            </a:r>
            <a:r>
              <a:rPr lang="he-IL" sz="1600" dirty="0"/>
              <a:t>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איכא </a:t>
            </a:r>
            <a:r>
              <a:rPr lang="he-IL" sz="1600" dirty="0" err="1"/>
              <a:t>דאמרי</a:t>
            </a:r>
            <a:r>
              <a:rPr lang="he-IL" sz="1600" dirty="0"/>
              <a:t> דלא </a:t>
            </a:r>
            <a:r>
              <a:rPr lang="he-IL" sz="1600" dirty="0" err="1"/>
              <a:t>ביירי</a:t>
            </a:r>
            <a:r>
              <a:rPr lang="he-IL" sz="1600" dirty="0"/>
              <a:t> תרביצי,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ואיכא </a:t>
            </a:r>
            <a:r>
              <a:rPr lang="he-IL" sz="1600" dirty="0" err="1"/>
              <a:t>דאמרי</a:t>
            </a:r>
            <a:r>
              <a:rPr lang="he-IL" sz="1600" dirty="0"/>
              <a:t> דלא שקיל </a:t>
            </a:r>
            <a:r>
              <a:rPr lang="he-IL" sz="1600" dirty="0" err="1"/>
              <a:t>שודפנא</a:t>
            </a:r>
            <a:r>
              <a:rPr lang="he-IL" sz="1600" dirty="0"/>
              <a:t>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איני?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והאמר רב </a:t>
            </a:r>
            <a:r>
              <a:rPr lang="he-IL" sz="1600" dirty="0" err="1"/>
              <a:t>חסדא</a:t>
            </a:r>
            <a:r>
              <a:rPr lang="he-IL" sz="1600" dirty="0"/>
              <a:t>: טבא </a:t>
            </a:r>
            <a:r>
              <a:rPr lang="he-IL" sz="1600" dirty="0" err="1"/>
              <a:t>לשתא</a:t>
            </a:r>
            <a:r>
              <a:rPr lang="he-IL" sz="1600" dirty="0"/>
              <a:t> </a:t>
            </a:r>
            <a:r>
              <a:rPr lang="he-IL" sz="1600" dirty="0" err="1"/>
              <a:t>דטבת</a:t>
            </a:r>
            <a:r>
              <a:rPr lang="he-IL" sz="1600" dirty="0"/>
              <a:t> </a:t>
            </a:r>
            <a:r>
              <a:rPr lang="he-IL" sz="1600" dirty="0" err="1"/>
              <a:t>מנוולתא</a:t>
            </a:r>
            <a:r>
              <a:rPr lang="he-IL" sz="1600" dirty="0"/>
              <a:t>!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לא </a:t>
            </a:r>
            <a:r>
              <a:rPr lang="he-IL" sz="1600" dirty="0" err="1"/>
              <a:t>קשיא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הא </a:t>
            </a:r>
            <a:r>
              <a:rPr lang="he-IL" sz="1600" dirty="0" err="1"/>
              <a:t>דאתא</a:t>
            </a:r>
            <a:r>
              <a:rPr lang="he-IL" sz="1600" dirty="0"/>
              <a:t> </a:t>
            </a:r>
            <a:r>
              <a:rPr lang="he-IL" sz="1600" dirty="0" err="1"/>
              <a:t>מיטרא</a:t>
            </a:r>
            <a:r>
              <a:rPr lang="he-IL" sz="1600" dirty="0"/>
              <a:t> מעיקרא,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הא דלא אתא </a:t>
            </a:r>
            <a:r>
              <a:rPr lang="he-IL" sz="1600" dirty="0" err="1"/>
              <a:t>מיטרא</a:t>
            </a:r>
            <a:r>
              <a:rPr lang="he-IL" sz="1600" dirty="0"/>
              <a:t> מעיקרא. 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600" dirty="0"/>
              <a:t>ואמר רב </a:t>
            </a:r>
            <a:r>
              <a:rPr lang="he-IL" sz="1600" dirty="0" err="1"/>
              <a:t>חסדא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גשמים שירדו על מקצת מדינה ועל מקצת מדינה לא ירדו - אין בהן משום ועצר.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איני?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והכתיב: "</a:t>
            </a:r>
            <a:r>
              <a:rPr lang="he-IL" sz="1600" dirty="0">
                <a:solidFill>
                  <a:srgbClr val="002060"/>
                </a:solidFill>
              </a:rPr>
              <a:t>וְגַם אָנֹכִי מָנַעְתִּי מִכֶּם אֶת הַגֶּשֶׁם בְּעוֹד שְׁלֹשָׁה חֳדָשִׁים לַקָּצִיר וְהִמְטַרְתִּי עַל עִיר אֶחָת וְעַל עִיר אַחַת לֹא אַמְטִיר חֶלְקָה אַחַת </a:t>
            </a:r>
            <a:r>
              <a:rPr lang="he-IL" sz="1600" dirty="0" err="1">
                <a:solidFill>
                  <a:srgbClr val="002060"/>
                </a:solidFill>
              </a:rPr>
              <a:t>תִּמָּטֵר</a:t>
            </a:r>
            <a:r>
              <a:rPr lang="he-IL" sz="1600" dirty="0"/>
              <a:t>" וגו', ואמר רב יהודה אמר רב: שתיהן לקללה.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לא </a:t>
            </a:r>
            <a:r>
              <a:rPr lang="he-IL" sz="1600" dirty="0" err="1"/>
              <a:t>קשיא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הא </a:t>
            </a:r>
            <a:r>
              <a:rPr lang="he-IL" sz="1600" dirty="0" err="1"/>
              <a:t>דאתא</a:t>
            </a:r>
            <a:r>
              <a:rPr lang="he-IL" sz="1600" dirty="0"/>
              <a:t> </a:t>
            </a:r>
            <a:r>
              <a:rPr lang="he-IL" sz="1600" dirty="0" err="1"/>
              <a:t>טובא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הא </a:t>
            </a:r>
            <a:r>
              <a:rPr lang="he-IL" sz="1600" dirty="0" err="1"/>
              <a:t>דאתא</a:t>
            </a:r>
            <a:r>
              <a:rPr lang="he-IL" sz="1600" dirty="0"/>
              <a:t> </a:t>
            </a:r>
            <a:r>
              <a:rPr lang="he-IL" sz="1600" dirty="0" err="1"/>
              <a:t>כדמבעי</a:t>
            </a:r>
            <a:r>
              <a:rPr lang="he-IL" sz="1600" dirty="0"/>
              <a:t> ליה.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אמר רב אשי: </a:t>
            </a:r>
            <a:r>
              <a:rPr lang="he-IL" sz="1600" dirty="0" err="1"/>
              <a:t>דיקא</a:t>
            </a:r>
            <a:r>
              <a:rPr lang="he-IL" sz="1600" dirty="0"/>
              <a:t> נמי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 err="1"/>
              <a:t>ת</a:t>
            </a:r>
            <a:r>
              <a:rPr lang="he-IL" sz="1600" dirty="0" err="1">
                <a:solidFill>
                  <a:srgbClr val="002060"/>
                </a:solidFill>
              </a:rPr>
              <a:t>ִּמָּטֵר</a:t>
            </a:r>
            <a:r>
              <a:rPr lang="he-IL" sz="1600" dirty="0"/>
              <a:t>" תהא מקום מטר </a:t>
            </a:r>
            <a:r>
              <a:rPr lang="he-IL" sz="1600" dirty="0" err="1"/>
              <a:t>ש''מ</a:t>
            </a:r>
            <a:r>
              <a:rPr lang="he-IL" sz="16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5F243-1D10-4EEF-EB72-E53D9DA44BAE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ב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AB324825-A869-69D6-F67D-E6681AFD1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EA075D9-E61D-D175-51E5-3253E650D507}"/>
              </a:ext>
            </a:extLst>
          </p:cNvPr>
          <p:cNvSpPr txBox="1"/>
          <p:nvPr/>
        </p:nvSpPr>
        <p:spPr>
          <a:xfrm>
            <a:off x="8469310" y="3512838"/>
            <a:ext cx="42317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50789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BA01D-B79E-847D-2DA8-FAB1315AC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CEBDC0-B3C7-EDA0-1492-4502809E6ACD}"/>
              </a:ext>
            </a:extLst>
          </p:cNvPr>
          <p:cNvSpPr txBox="1"/>
          <p:nvPr/>
        </p:nvSpPr>
        <p:spPr>
          <a:xfrm>
            <a:off x="1619672" y="236691"/>
            <a:ext cx="6768752" cy="56387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/>
              <a:t>א''ר</a:t>
            </a:r>
            <a:r>
              <a:rPr lang="he-IL" dirty="0"/>
              <a:t> אבהו: </a:t>
            </a:r>
          </a:p>
          <a:p>
            <a:pPr>
              <a:lnSpc>
                <a:spcPct val="120000"/>
              </a:lnSpc>
            </a:pPr>
            <a:r>
              <a:rPr lang="he-IL" dirty="0"/>
              <a:t>מאימתי </a:t>
            </a:r>
            <a:r>
              <a:rPr lang="he-IL" dirty="0" err="1"/>
              <a:t>מברכין</a:t>
            </a:r>
            <a:r>
              <a:rPr lang="he-IL" dirty="0"/>
              <a:t> על הגשמים? </a:t>
            </a:r>
          </a:p>
          <a:p>
            <a:pPr>
              <a:lnSpc>
                <a:spcPct val="120000"/>
              </a:lnSpc>
            </a:pPr>
            <a:r>
              <a:rPr lang="he-IL" dirty="0"/>
              <a:t>משיצא חתן לקראת כלה.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dirty="0"/>
              <a:t>מאי מברך?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/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dirty="0"/>
              <a:t>מודים אנחנו לך ה' </a:t>
            </a:r>
            <a:r>
              <a:rPr lang="he-IL" dirty="0" err="1"/>
              <a:t>אלהינו</a:t>
            </a:r>
            <a:r>
              <a:rPr lang="he-IL" dirty="0"/>
              <a:t> על כל </a:t>
            </a:r>
            <a:r>
              <a:rPr lang="he-IL" dirty="0" err="1"/>
              <a:t>טפה</a:t>
            </a:r>
            <a:r>
              <a:rPr lang="he-IL" dirty="0"/>
              <a:t> </a:t>
            </a:r>
            <a:r>
              <a:rPr lang="he-IL" dirty="0" err="1"/>
              <a:t>וטפה</a:t>
            </a:r>
            <a:r>
              <a:rPr lang="he-IL" dirty="0"/>
              <a:t> שהורדת לנו.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/>
              <a:t>ור' יוחנן מסיים בה הכי: </a:t>
            </a:r>
          </a:p>
          <a:p>
            <a:pPr>
              <a:lnSpc>
                <a:spcPct val="120000"/>
              </a:lnSpc>
            </a:pPr>
            <a:r>
              <a:rPr lang="he-IL" dirty="0"/>
              <a:t>אילו פינו מלא שירה כים ולשוננו רנה כהמון גליו </a:t>
            </a:r>
            <a:r>
              <a:rPr lang="he-IL" dirty="0" err="1"/>
              <a:t>כו</a:t>
            </a:r>
            <a:r>
              <a:rPr lang="he-IL" dirty="0"/>
              <a:t>' </a:t>
            </a:r>
          </a:p>
          <a:p>
            <a:pPr>
              <a:lnSpc>
                <a:spcPct val="120000"/>
              </a:lnSpc>
            </a:pPr>
            <a:r>
              <a:rPr lang="he-IL" dirty="0"/>
              <a:t>עד אל יעזבונו רחמיך ה' </a:t>
            </a:r>
            <a:r>
              <a:rPr lang="he-IL" dirty="0" err="1"/>
              <a:t>אלהינו</a:t>
            </a:r>
            <a:r>
              <a:rPr lang="he-IL" dirty="0"/>
              <a:t> ולא עזבונו ברוך רוב ההודאות.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/>
              <a:t>       רוב ההודאות ולא כל ההודאות?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אמר רבא: אימא אל ההודאות.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dirty="0"/>
              <a:t>       אמר רב </a:t>
            </a:r>
            <a:r>
              <a:rPr lang="he-IL" dirty="0" err="1"/>
              <a:t>פפא</a:t>
            </a:r>
            <a:r>
              <a:rPr lang="he-IL" dirty="0"/>
              <a:t>: הלכך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נימרינהו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לתרוייהו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 ההודאות ורוב ההודאות.</a:t>
            </a:r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E8847-B49E-47F8-8A31-78FEC6CB2184}"/>
              </a:ext>
            </a:extLst>
          </p:cNvPr>
          <p:cNvSpPr txBox="1"/>
          <p:nvPr/>
        </p:nvSpPr>
        <p:spPr>
          <a:xfrm>
            <a:off x="-396552" y="35330"/>
            <a:ext cx="31147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ו עמוד ב - דף ז עמוד א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BB88DED1-5B87-300C-43ED-B62D3BE7E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33D84893-6601-8C71-2D1D-805A7B3F38AE}"/>
              </a:ext>
            </a:extLst>
          </p:cNvPr>
          <p:cNvSpPr txBox="1"/>
          <p:nvPr/>
        </p:nvSpPr>
        <p:spPr>
          <a:xfrm>
            <a:off x="8236514" y="536491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408042438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34733</TotalTime>
  <Words>1390</Words>
  <Application>Microsoft Office PowerPoint</Application>
  <PresentationFormat>‫הצגה על המסך (4:3)</PresentationFormat>
  <Paragraphs>290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2528</cp:revision>
  <dcterms:created xsi:type="dcterms:W3CDTF">2015-01-28T10:22:53Z</dcterms:created>
  <dcterms:modified xsi:type="dcterms:W3CDTF">2025-03-18T08:25:44Z</dcterms:modified>
</cp:coreProperties>
</file>