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865" r:id="rId2"/>
    <p:sldId id="515" r:id="rId3"/>
    <p:sldId id="854" r:id="rId4"/>
    <p:sldId id="855" r:id="rId5"/>
    <p:sldId id="856" r:id="rId6"/>
    <p:sldId id="857" r:id="rId7"/>
    <p:sldId id="862" r:id="rId8"/>
    <p:sldId id="863" r:id="rId9"/>
    <p:sldId id="860" r:id="rId10"/>
    <p:sldId id="859" r:id="rId11"/>
    <p:sldId id="864" r:id="rId12"/>
    <p:sldId id="429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0785" autoAdjust="0"/>
  </p:normalViewPr>
  <p:slideViewPr>
    <p:cSldViewPr>
      <p:cViewPr varScale="1">
        <p:scale>
          <a:sx n="86" d="100"/>
          <a:sy n="86" d="100"/>
        </p:scale>
        <p:origin x="82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778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46B217-5E46-AF94-EFE2-D26E400B1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E6C41DA-1791-FBB1-E9F3-47916C2026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A240BBCB-3846-DD90-0758-E43ADCCF18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F906A47-57C8-E9A0-988C-4A8E356836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5384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4C7C5-7CDE-9587-CF41-D3BD44AA1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76824E6C-523F-7581-110C-C781158AF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7BF09AB-F62F-0B4F-08CC-7AC29BBEE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507D124-B57C-DB90-C6AC-9623845B5B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5058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E584F-A437-BAF9-0C01-6741D032E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88FD4E57-D71A-92A8-7C8F-6AC1E2166C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4CC0C633-2F8C-68C8-4608-76DE850495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22BCDA9-8160-EB20-9371-995B722522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37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837B9-3235-40B2-3BCC-B8B66F763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8801E74-7527-CA5F-10AC-869FD995A2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D8391F65-86DC-801A-F238-6E676D484A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A98FA1D-1682-CF9E-1FF4-8283DF35AB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3399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C9E03-B34F-A61B-40D8-24A6A2DA5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E56061EB-BDAC-E2EF-F79C-E68A730CD4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3C77E787-17D2-8638-43C1-6F3F2BD76E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B152FC9-F3AB-B2CA-6545-9F3AEC1D8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6408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13780-7999-DDB3-C0F3-0734BDE5F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8B740851-502C-1A15-60E2-3EA3E1F52D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B4E6003-6455-3D3D-8AA1-E81DEF203C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F6CDC68-2DE7-D82D-C7C7-DC60185175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990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0708F-330D-9B74-87E3-F2F32AC79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9449B4A6-CB77-197A-C4FF-26AD9077C2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9744ACF8-0E3D-397D-8333-402266CDBC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50B1831-6E14-07E1-8267-310132B14C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4100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934D3-2281-EFC4-72EE-2B94D9EEE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DF9AE20-29C9-CE98-1E70-A5DF372E71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6C42B0B3-640C-2269-92B7-F1300F8B1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60CB216-16BC-B2A0-393E-1FAEEC3228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021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A7F34-C56E-E590-9D92-36993D20C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7912F2E3-EA82-123D-F0C2-AD5E91E1E4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4BA08093-FFCF-EFE9-F901-2B846E0E6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21FA152-5F6D-76AE-00D2-B47F36DA26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995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י"ט/אדר/תשפ"ה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8761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4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6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מסכת תענית</a:t>
            </a:r>
          </a:p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ז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ז ע"א (שורה 2) – דף ז ע"ב (5 שורות מלמטה)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מצגת עזר ללימוד הדף היומי</a:t>
            </a:r>
          </a:p>
          <a:p>
            <a:pPr algn="ctr">
              <a:defRPr/>
            </a:pPr>
            <a:endParaRPr lang="he-IL" sz="8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בעריכת: הראל שפירא</a:t>
            </a:r>
          </a:p>
          <a:p>
            <a:pPr algn="ctr">
              <a:defRPr/>
            </a:pPr>
            <a:endParaRPr lang="he-IL" sz="1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2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לשמיעת השיעור בליווי המצגת – </a:t>
            </a:r>
            <a:r>
              <a:rPr lang="he-IL" sz="2400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  <a:hlinkClick r:id="rId3"/>
              </a:rPr>
              <a:t>לחץ כאן</a:t>
            </a:r>
            <a:endParaRPr lang="he-IL" sz="2400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36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ליצירת קשר: </a:t>
            </a: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טל': 054-4931075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דוא"ל: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rlshapira@gmail.com</a:t>
            </a:r>
            <a:endParaRPr lang="he-IL" sz="1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96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C4F68E-C33B-B19B-42AD-D95D2A9D6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9039A994-767F-7544-6FE9-BB7751510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89C4F2-16C6-4515-A117-73858B3DDEAF}"/>
              </a:ext>
            </a:extLst>
          </p:cNvPr>
          <p:cNvSpPr txBox="1"/>
          <p:nvPr/>
        </p:nvSpPr>
        <p:spPr>
          <a:xfrm>
            <a:off x="99610" y="45608"/>
            <a:ext cx="8640960" cy="6509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קטינא</a:t>
            </a:r>
            <a:r>
              <a:rPr lang="he-IL" sz="1600" dirty="0"/>
              <a:t>: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</a:t>
            </a:r>
            <a:r>
              <a:rPr lang="he-IL" sz="1600" dirty="0" err="1"/>
              <a:t>נעצרין</a:t>
            </a:r>
            <a:r>
              <a:rPr lang="he-IL" sz="1600" dirty="0"/>
              <a:t> אלא בשביל ביטול תורה, </a:t>
            </a:r>
          </a:p>
          <a:p>
            <a:pPr>
              <a:lnSpc>
                <a:spcPct val="120000"/>
              </a:lnSpc>
            </a:pPr>
            <a:endParaRPr lang="he-IL" sz="800" dirty="0"/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 err="1">
                <a:solidFill>
                  <a:srgbClr val="002060"/>
                </a:solidFill>
              </a:rPr>
              <a:t>בַּעֲצַלְתַּיִם</a:t>
            </a:r>
            <a:r>
              <a:rPr lang="he-IL" sz="1600" dirty="0">
                <a:solidFill>
                  <a:srgbClr val="002060"/>
                </a:solidFill>
              </a:rPr>
              <a:t> יִמַּךְ הַמְּקָרֶה</a:t>
            </a:r>
            <a:r>
              <a:rPr lang="he-IL" sz="1600" dirty="0"/>
              <a:t>" בשביל עצלות שהיה בישראל שלא עסקו בתורה נעשה שונאו של </a:t>
            </a:r>
            <a:r>
              <a:rPr lang="he-IL" sz="1600" dirty="0" err="1"/>
              <a:t>הקב''ה</a:t>
            </a:r>
            <a:r>
              <a:rPr lang="he-IL" sz="1600" dirty="0"/>
              <a:t> מך,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ואין מך אלא עני, שנאמר: "</a:t>
            </a:r>
            <a:r>
              <a:rPr lang="he-IL" sz="1600" dirty="0">
                <a:solidFill>
                  <a:srgbClr val="002060"/>
                </a:solidFill>
              </a:rPr>
              <a:t>וְאִם מָךְ הוּא מֵעֶרְכֶּךָ</a:t>
            </a:r>
            <a:r>
              <a:rPr lang="he-IL" sz="1600" dirty="0"/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ואין מקרה אלא </a:t>
            </a:r>
            <a:r>
              <a:rPr lang="he-IL" sz="1600" dirty="0" err="1"/>
              <a:t>הקב''ה</a:t>
            </a:r>
            <a:r>
              <a:rPr lang="he-IL" sz="1600" dirty="0"/>
              <a:t>, שנאמר: "</a:t>
            </a:r>
            <a:r>
              <a:rPr lang="he-IL" sz="1600" dirty="0">
                <a:solidFill>
                  <a:srgbClr val="002060"/>
                </a:solidFill>
              </a:rPr>
              <a:t>הַמְקָרֶה בַמַּיִם </a:t>
            </a:r>
            <a:r>
              <a:rPr lang="he-IL" sz="1600" dirty="0" err="1">
                <a:solidFill>
                  <a:srgbClr val="002060"/>
                </a:solidFill>
              </a:rPr>
              <a:t>עֲ‍לִיּוֹתָיו</a:t>
            </a:r>
            <a:r>
              <a:rPr lang="he-IL" sz="1600" dirty="0"/>
              <a:t>", </a:t>
            </a:r>
          </a:p>
          <a:p>
            <a:pPr>
              <a:lnSpc>
                <a:spcPct val="120000"/>
              </a:lnSpc>
            </a:pPr>
            <a:endParaRPr lang="he-IL" sz="800" dirty="0"/>
          </a:p>
          <a:p>
            <a:pPr>
              <a:lnSpc>
                <a:spcPct val="120000"/>
              </a:lnSpc>
            </a:pPr>
            <a:r>
              <a:rPr lang="he-IL" sz="1600" dirty="0"/>
              <a:t>רב יוסף אמר מהכא: "</a:t>
            </a:r>
            <a:r>
              <a:rPr lang="he-IL" sz="1600" dirty="0">
                <a:solidFill>
                  <a:srgbClr val="002060"/>
                </a:solidFill>
              </a:rPr>
              <a:t>וְעַתָּה לֹא רָאוּ אוֹר בָּהִיר הוּא בַּשְּׁחָקִים וְרוּחַ עָבְרָה וַתְּטַהֲרֵם</a:t>
            </a:r>
            <a:r>
              <a:rPr lang="he-IL" sz="1600" dirty="0"/>
              <a:t>",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                      ואין אור אלא תורה שנאמר: "</a:t>
            </a:r>
            <a:r>
              <a:rPr lang="he-IL" sz="1600" dirty="0">
                <a:solidFill>
                  <a:srgbClr val="002060"/>
                </a:solidFill>
              </a:rPr>
              <a:t>כִּי נֵר מִצְוָה וְתוֹרָה אוֹר</a:t>
            </a:r>
            <a:r>
              <a:rPr lang="he-IL" sz="1600" dirty="0"/>
              <a:t>".</a:t>
            </a:r>
          </a:p>
          <a:p>
            <a:pPr>
              <a:lnSpc>
                <a:spcPct val="120000"/>
              </a:lnSpc>
            </a:pPr>
            <a:endParaRPr lang="he-IL" sz="2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                      "</a:t>
            </a:r>
            <a:r>
              <a:rPr lang="he-IL" sz="1600" dirty="0">
                <a:solidFill>
                  <a:srgbClr val="002060"/>
                </a:solidFill>
              </a:rPr>
              <a:t>בָּהִיר הוּא בַּשְּׁחָקִים</a:t>
            </a:r>
            <a:r>
              <a:rPr lang="he-IL" sz="1600" dirty="0"/>
              <a:t>" -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                      תנא דבי ר' ישמעאל: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                     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אפילו בשעה שרקיע נעשה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בהורין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בהורין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להוריד טל ומטר רוח עברה ותטהרם. </a:t>
            </a:r>
            <a:endParaRPr lang="he-IL" sz="17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ר' אמי: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</a:t>
            </a:r>
            <a:r>
              <a:rPr lang="he-IL" sz="1600" dirty="0" err="1"/>
              <a:t>נעצרין</a:t>
            </a:r>
            <a:r>
              <a:rPr lang="he-IL" sz="1600" dirty="0"/>
              <a:t> אלא </a:t>
            </a:r>
            <a:r>
              <a:rPr lang="he-IL" sz="1600" dirty="0" err="1"/>
              <a:t>בעון</a:t>
            </a:r>
            <a:r>
              <a:rPr lang="he-IL" sz="1600" dirty="0"/>
              <a:t> גזל,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עַל כַּפַּיִם כִּסָּה אוֹר</a:t>
            </a:r>
            <a:r>
              <a:rPr lang="he-IL" sz="1600" dirty="0"/>
              <a:t>" - </a:t>
            </a:r>
            <a:r>
              <a:rPr lang="he-IL" sz="1600" dirty="0" err="1"/>
              <a:t>בעון</a:t>
            </a:r>
            <a:r>
              <a:rPr lang="he-IL" sz="1600" dirty="0"/>
              <a:t> כפים כסה אור,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ואין כפים אלא חמס, שנאמר: "</a:t>
            </a:r>
            <a:r>
              <a:rPr lang="he-IL" sz="1600" dirty="0">
                <a:solidFill>
                  <a:srgbClr val="002060"/>
                </a:solidFill>
              </a:rPr>
              <a:t>וּמִן הֶחָמָס אֲשֶׁר בְּכַפֵּיהֶם</a:t>
            </a:r>
            <a:r>
              <a:rPr lang="he-IL" sz="1600" dirty="0"/>
              <a:t>",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ואין אור אלא מטר, שנאמר: "</a:t>
            </a:r>
            <a:r>
              <a:rPr lang="he-IL" sz="1600" dirty="0">
                <a:solidFill>
                  <a:srgbClr val="002060"/>
                </a:solidFill>
              </a:rPr>
              <a:t>יָפִיץ עֲנַן אוֹרוֹ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מאי </a:t>
            </a:r>
            <a:r>
              <a:rPr lang="he-IL" sz="1600" dirty="0" err="1"/>
              <a:t>תקנתיה</a:t>
            </a:r>
            <a:r>
              <a:rPr lang="he-IL" sz="1600" dirty="0"/>
              <a:t>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ירבה בתפלה,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שנאמר: "</a:t>
            </a:r>
            <a:r>
              <a:rPr lang="he-IL" sz="1600" dirty="0">
                <a:solidFill>
                  <a:srgbClr val="002060"/>
                </a:solidFill>
              </a:rPr>
              <a:t>וַיְצַו עָלֶיהָ בְמַפְגִּיעַ</a:t>
            </a:r>
            <a:r>
              <a:rPr lang="he-IL" sz="1600" dirty="0"/>
              <a:t>",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ואין פגיעה אלא תפלה, שנאמר: "</a:t>
            </a:r>
            <a:r>
              <a:rPr lang="he-IL" sz="1600" dirty="0">
                <a:solidFill>
                  <a:srgbClr val="002060"/>
                </a:solidFill>
              </a:rPr>
              <a:t>וְאַתָּה אַל תִּתְפַּלֵּל בְּעַד הָעָם הַזֶּה [וגו'] וְאַל תִּפְגַּע בִּי</a:t>
            </a:r>
            <a:r>
              <a:rPr lang="he-IL" sz="1600" dirty="0"/>
              <a:t>".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24F1A9-0FD3-26B8-F42D-5C2FE0CA2E2A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ב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DB0F0B67-2C0F-99E9-527C-6B1248BC9243}"/>
              </a:ext>
            </a:extLst>
          </p:cNvPr>
          <p:cNvSpPr txBox="1"/>
          <p:nvPr/>
        </p:nvSpPr>
        <p:spPr>
          <a:xfrm>
            <a:off x="8676456" y="107668"/>
            <a:ext cx="432048" cy="40010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⑤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900" dirty="0"/>
          </a:p>
          <a:p>
            <a:endParaRPr lang="he-IL" sz="700" dirty="0"/>
          </a:p>
          <a:p>
            <a:endParaRPr lang="he-IL" sz="12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⑥</a:t>
            </a:r>
          </a:p>
        </p:txBody>
      </p:sp>
    </p:spTree>
    <p:extLst>
      <p:ext uri="{BB962C8B-B14F-4D97-AF65-F5344CB8AC3E}">
        <p14:creationId xmlns:p14="http://schemas.microsoft.com/office/powerpoint/2010/main" val="171622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7DD0F-57E4-1892-82DF-C1936C0A6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6F63157-39BA-FB27-DC77-2967FEAEB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5FAD9A-7A7C-DB05-7E24-C3B71FE7BA33}"/>
              </a:ext>
            </a:extLst>
          </p:cNvPr>
          <p:cNvSpPr txBox="1"/>
          <p:nvPr/>
        </p:nvSpPr>
        <p:spPr>
          <a:xfrm>
            <a:off x="107504" y="383869"/>
            <a:ext cx="8712968" cy="64412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300" dirty="0"/>
              <a:t>אמר ר' אבהו: </a:t>
            </a:r>
            <a:r>
              <a:rPr lang="he-IL" sz="1300" dirty="0">
                <a:solidFill>
                  <a:srgbClr val="FF0000"/>
                </a:solidFill>
              </a:rPr>
              <a:t>גדול יום הגשמים </a:t>
            </a:r>
            <a:r>
              <a:rPr lang="he-IL" sz="1300" dirty="0"/>
              <a:t>מתחיית המתים, </a:t>
            </a:r>
            <a:r>
              <a:rPr lang="he-IL" sz="1300" dirty="0" err="1"/>
              <a:t>ופליגא</a:t>
            </a:r>
            <a:r>
              <a:rPr lang="he-IL" sz="1300" dirty="0"/>
              <a:t> </a:t>
            </a:r>
            <a:r>
              <a:rPr lang="he-IL" sz="1300" dirty="0" err="1"/>
              <a:t>דרב</a:t>
            </a:r>
            <a:r>
              <a:rPr lang="he-IL" sz="1300" dirty="0"/>
              <a:t> יוסף </a:t>
            </a:r>
            <a:r>
              <a:rPr lang="he-IL" sz="1300" dirty="0" err="1"/>
              <a:t>דאמר</a:t>
            </a:r>
            <a:r>
              <a:rPr lang="he-IL" sz="1300" dirty="0"/>
              <a:t> רב יוסף: מתוך שהיא שקולה כתחיית המתים... 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רב יהודה: </a:t>
            </a:r>
            <a:r>
              <a:rPr lang="he-IL" sz="1300" dirty="0">
                <a:solidFill>
                  <a:srgbClr val="FF0000"/>
                </a:solidFill>
              </a:rPr>
              <a:t>גדול יום הגשמים</a:t>
            </a:r>
            <a:r>
              <a:rPr lang="he-IL" sz="1300" dirty="0"/>
              <a:t> כיום שניתנה בו תורה... רבא אמר: יותר מיום שניתנה בו תורה...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רבא רמי... </a:t>
            </a:r>
            <a:r>
              <a:rPr lang="he-IL" sz="1300" dirty="0">
                <a:solidFill>
                  <a:srgbClr val="FFC000"/>
                </a:solidFill>
              </a:rPr>
              <a:t>אם תלמיד חכם הגון הוא </a:t>
            </a:r>
            <a:r>
              <a:rPr lang="he-IL" sz="1300" dirty="0"/>
              <a:t>- כטל, ואם לאו - עורפהו כמטר.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אמר רבה בר </a:t>
            </a:r>
            <a:r>
              <a:rPr lang="he-IL" sz="1300" dirty="0" err="1"/>
              <a:t>בר</a:t>
            </a:r>
            <a:r>
              <a:rPr lang="he-IL" sz="1300" dirty="0"/>
              <a:t> חנה: </a:t>
            </a:r>
            <a:r>
              <a:rPr lang="he-IL" sz="1300" dirty="0">
                <a:solidFill>
                  <a:srgbClr val="00B050"/>
                </a:solidFill>
              </a:rPr>
              <a:t>למה נמשלו דברי תורה כאש</a:t>
            </a:r>
            <a:r>
              <a:rPr lang="he-IL" sz="1300" dirty="0"/>
              <a:t>... לומר לך:... דברי תורה אין </a:t>
            </a:r>
            <a:r>
              <a:rPr lang="he-IL" sz="1300" dirty="0" err="1"/>
              <a:t>מתקיימין</a:t>
            </a:r>
            <a:r>
              <a:rPr lang="he-IL" sz="1300" dirty="0"/>
              <a:t> ביחידי...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רב נחמן בר יצחק: </a:t>
            </a:r>
            <a:r>
              <a:rPr lang="he-IL" sz="1300" dirty="0">
                <a:solidFill>
                  <a:srgbClr val="00B050"/>
                </a:solidFill>
              </a:rPr>
              <a:t>למה נמשלו דברי תורה כעץ</a:t>
            </a:r>
            <a:r>
              <a:rPr lang="he-IL" sz="1300" dirty="0"/>
              <a:t>... לומר לך:... אף תלמידי חכמים קטנים מחדדים את הגדולים... 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רבי </a:t>
            </a:r>
            <a:r>
              <a:rPr lang="he-IL" sz="1300" dirty="0" err="1"/>
              <a:t>חנינא</a:t>
            </a:r>
            <a:r>
              <a:rPr lang="he-IL" sz="1300" dirty="0"/>
              <a:t> בר </a:t>
            </a:r>
            <a:r>
              <a:rPr lang="he-IL" sz="1300" dirty="0" err="1"/>
              <a:t>פפא</a:t>
            </a:r>
            <a:r>
              <a:rPr lang="he-IL" sz="1300" dirty="0"/>
              <a:t> רמי... </a:t>
            </a:r>
            <a:r>
              <a:rPr lang="he-IL" sz="1300" dirty="0">
                <a:solidFill>
                  <a:srgbClr val="FFC000"/>
                </a:solidFill>
              </a:rPr>
              <a:t>אם תלמיד הגון הוא </a:t>
            </a:r>
            <a:r>
              <a:rPr lang="he-IL" sz="1300" dirty="0"/>
              <a:t>- "לִקְרַאת צָמֵא הֵתָיוּ מָיִם", ואי לא - "הוֹי כָּל צָמֵא לְכוּ לַמַּיִם".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רבי </a:t>
            </a:r>
            <a:r>
              <a:rPr lang="he-IL" sz="1300" dirty="0" err="1"/>
              <a:t>חנינא</a:t>
            </a:r>
            <a:r>
              <a:rPr lang="he-IL" sz="1300" dirty="0"/>
              <a:t> בר </a:t>
            </a:r>
            <a:r>
              <a:rPr lang="he-IL" sz="1300" dirty="0" err="1"/>
              <a:t>חמא</a:t>
            </a:r>
            <a:r>
              <a:rPr lang="he-IL" sz="1300" dirty="0"/>
              <a:t> רמי... </a:t>
            </a:r>
            <a:r>
              <a:rPr lang="he-IL" sz="1300" dirty="0">
                <a:solidFill>
                  <a:srgbClr val="FFC000"/>
                </a:solidFill>
              </a:rPr>
              <a:t>אם תלמיד הגון הוא </a:t>
            </a:r>
            <a:r>
              <a:rPr lang="he-IL" sz="1300" dirty="0"/>
              <a:t>- "יָפוּצוּ </a:t>
            </a:r>
            <a:r>
              <a:rPr lang="he-IL" sz="1300" dirty="0" err="1"/>
              <a:t>מַעְיְנֹתֶיך</a:t>
            </a:r>
            <a:r>
              <a:rPr lang="he-IL" sz="1300" dirty="0"/>
              <a:t>ָ חוּצָה", ואם לאו - "יִהְיוּ לְךָ לְבַדֶּךָ".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(ואמר) רבי </a:t>
            </a:r>
            <a:r>
              <a:rPr lang="he-IL" sz="1300" dirty="0" err="1"/>
              <a:t>חנינא</a:t>
            </a:r>
            <a:r>
              <a:rPr lang="he-IL" sz="1300" dirty="0"/>
              <a:t> בר אידי: </a:t>
            </a:r>
            <a:r>
              <a:rPr lang="he-IL" sz="1300" dirty="0">
                <a:solidFill>
                  <a:srgbClr val="00B050"/>
                </a:solidFill>
              </a:rPr>
              <a:t>למה נמשלו דברי תורה למים</a:t>
            </a:r>
            <a:r>
              <a:rPr lang="he-IL" sz="1300" dirty="0"/>
              <a:t>... לומר לך:... אין </a:t>
            </a:r>
            <a:r>
              <a:rPr lang="he-IL" sz="1300" dirty="0" err="1"/>
              <a:t>מתקיימין</a:t>
            </a:r>
            <a:r>
              <a:rPr lang="he-IL" sz="1300" dirty="0"/>
              <a:t> אלא במי שדעתו שפלה.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ואמר רבי </a:t>
            </a:r>
            <a:r>
              <a:rPr lang="he-IL" sz="1300" dirty="0" err="1"/>
              <a:t>אושעיא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00B050"/>
                </a:solidFill>
              </a:rPr>
              <a:t>למה נמשלו דברי תורה לשלשה משקין הללו במים וביין ובחלב</a:t>
            </a:r>
            <a:r>
              <a:rPr lang="he-IL" sz="1300" dirty="0"/>
              <a:t>... לומר לך:... אין </a:t>
            </a:r>
            <a:r>
              <a:rPr lang="he-IL" sz="1300" dirty="0" err="1"/>
              <a:t>מתקיימין</a:t>
            </a:r>
            <a:r>
              <a:rPr lang="he-IL" sz="1300" dirty="0"/>
              <a:t> אלא במי שדעתו שפלה...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                          דבר אחר... אף דברי תורה אין </a:t>
            </a:r>
            <a:r>
              <a:rPr lang="he-IL" sz="1300" dirty="0" err="1"/>
              <a:t>משתכחין</a:t>
            </a:r>
            <a:r>
              <a:rPr lang="he-IL" sz="1300" dirty="0"/>
              <a:t> אלא בהיסח הדעת... 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אמר רבי </a:t>
            </a:r>
            <a:r>
              <a:rPr lang="he-IL" sz="1300" dirty="0" err="1"/>
              <a:t>חמא</a:t>
            </a:r>
            <a:r>
              <a:rPr lang="he-IL" sz="1300" dirty="0"/>
              <a:t> בר' </a:t>
            </a:r>
            <a:r>
              <a:rPr lang="he-IL" sz="1300" dirty="0" err="1"/>
              <a:t>חנינא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FF0000"/>
                </a:solidFill>
              </a:rPr>
              <a:t>גדול יום הגשמים </a:t>
            </a:r>
            <a:r>
              <a:rPr lang="he-IL" sz="1300" dirty="0"/>
              <a:t>כיום שנבראו שמים וארץ...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רב </a:t>
            </a:r>
            <a:r>
              <a:rPr lang="he-IL" sz="1300" dirty="0" err="1"/>
              <a:t>אושעיא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FF0000"/>
                </a:solidFill>
              </a:rPr>
              <a:t>גדול יום הגשמים </a:t>
            </a:r>
            <a:r>
              <a:rPr lang="he-IL" sz="1300" dirty="0"/>
              <a:t>שאפי' ישועה פרה ורבה בו...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אמר רבי תנחום בר </a:t>
            </a:r>
            <a:r>
              <a:rPr lang="he-IL" sz="1300" dirty="0" err="1"/>
              <a:t>חנילאי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C00000"/>
                </a:solidFill>
              </a:rPr>
              <a:t>אין הגשמים יורדים אלא </a:t>
            </a:r>
            <a:r>
              <a:rPr lang="he-IL" sz="1300" dirty="0" err="1">
                <a:solidFill>
                  <a:srgbClr val="C00000"/>
                </a:solidFill>
              </a:rPr>
              <a:t>א''כ</a:t>
            </a:r>
            <a:r>
              <a:rPr lang="he-IL" sz="1300" dirty="0">
                <a:solidFill>
                  <a:srgbClr val="C00000"/>
                </a:solidFill>
              </a:rPr>
              <a:t> </a:t>
            </a:r>
            <a:r>
              <a:rPr lang="he-IL" sz="1300" dirty="0"/>
              <a:t>נמחלו עונותיהן של ישראל...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300" dirty="0"/>
              <a:t>אמר ר' תנחום בריה דרבי </a:t>
            </a:r>
            <a:r>
              <a:rPr lang="he-IL" sz="1300" dirty="0" err="1"/>
              <a:t>חייא</a:t>
            </a:r>
            <a:r>
              <a:rPr lang="he-IL" sz="1300" dirty="0"/>
              <a:t> איש כפר עכו: </a:t>
            </a:r>
            <a:r>
              <a:rPr lang="he-IL" sz="1300" dirty="0">
                <a:solidFill>
                  <a:srgbClr val="00B0F0"/>
                </a:solidFill>
              </a:rPr>
              <a:t>אין הגשמים </a:t>
            </a:r>
            <a:r>
              <a:rPr lang="he-IL" sz="1300" dirty="0" err="1">
                <a:solidFill>
                  <a:srgbClr val="00B0F0"/>
                </a:solidFill>
              </a:rPr>
              <a:t>נעצרין</a:t>
            </a:r>
            <a:r>
              <a:rPr lang="he-IL" sz="1300" dirty="0">
                <a:solidFill>
                  <a:srgbClr val="00B0F0"/>
                </a:solidFill>
              </a:rPr>
              <a:t> </a:t>
            </a:r>
            <a:r>
              <a:rPr lang="he-IL" sz="1300" dirty="0" err="1">
                <a:solidFill>
                  <a:srgbClr val="00B0F0"/>
                </a:solidFill>
              </a:rPr>
              <a:t>אא</a:t>
            </a:r>
            <a:r>
              <a:rPr lang="he-IL" sz="1300" dirty="0">
                <a:solidFill>
                  <a:srgbClr val="00B0F0"/>
                </a:solidFill>
              </a:rPr>
              <a:t>''כ </a:t>
            </a:r>
            <a:r>
              <a:rPr lang="he-IL" sz="1300" dirty="0" err="1"/>
              <a:t>נתחייבו</a:t>
            </a:r>
            <a:r>
              <a:rPr lang="he-IL" sz="1300" dirty="0"/>
              <a:t> שונאיהן של ישראל כליה...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רב </a:t>
            </a:r>
            <a:r>
              <a:rPr lang="he-IL" sz="1300" dirty="0" err="1"/>
              <a:t>חסדא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00B0F0"/>
                </a:solidFill>
              </a:rPr>
              <a:t>אין הגשמים </a:t>
            </a:r>
            <a:r>
              <a:rPr lang="he-IL" sz="1300" dirty="0" err="1">
                <a:solidFill>
                  <a:srgbClr val="00B0F0"/>
                </a:solidFill>
              </a:rPr>
              <a:t>נעצרין</a:t>
            </a:r>
            <a:r>
              <a:rPr lang="he-IL" sz="1300" dirty="0">
                <a:solidFill>
                  <a:srgbClr val="00B0F0"/>
                </a:solidFill>
              </a:rPr>
              <a:t> אלא </a:t>
            </a:r>
            <a:r>
              <a:rPr lang="he-IL" sz="1300" dirty="0"/>
              <a:t>בשביל ביטול תרומות ומעשרות...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רבי שמעון בן פזי: </a:t>
            </a:r>
            <a:r>
              <a:rPr lang="he-IL" sz="1300" dirty="0">
                <a:solidFill>
                  <a:srgbClr val="00B0F0"/>
                </a:solidFill>
              </a:rPr>
              <a:t>אין הגשמים </a:t>
            </a:r>
            <a:r>
              <a:rPr lang="he-IL" sz="1300" dirty="0" err="1">
                <a:solidFill>
                  <a:srgbClr val="00B0F0"/>
                </a:solidFill>
              </a:rPr>
              <a:t>נעצרין</a:t>
            </a:r>
            <a:r>
              <a:rPr lang="he-IL" sz="1300" dirty="0">
                <a:solidFill>
                  <a:srgbClr val="00B0F0"/>
                </a:solidFill>
              </a:rPr>
              <a:t> אלא </a:t>
            </a:r>
            <a:r>
              <a:rPr lang="he-IL" sz="1300" dirty="0"/>
              <a:t>בשביל מספרי לשון הרע...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רב </a:t>
            </a:r>
            <a:r>
              <a:rPr lang="he-IL" sz="1300" dirty="0" err="1"/>
              <a:t>סלא</a:t>
            </a:r>
            <a:r>
              <a:rPr lang="he-IL" sz="1300" dirty="0"/>
              <a:t> אמר רב </a:t>
            </a:r>
            <a:r>
              <a:rPr lang="he-IL" sz="1300" dirty="0" err="1"/>
              <a:t>המנונא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00B0F0"/>
                </a:solidFill>
              </a:rPr>
              <a:t>אין הגשמים </a:t>
            </a:r>
            <a:r>
              <a:rPr lang="he-IL" sz="1300" dirty="0" err="1">
                <a:solidFill>
                  <a:srgbClr val="00B0F0"/>
                </a:solidFill>
              </a:rPr>
              <a:t>נעצרין</a:t>
            </a:r>
            <a:r>
              <a:rPr lang="he-IL" sz="1300" dirty="0">
                <a:solidFill>
                  <a:srgbClr val="00B0F0"/>
                </a:solidFill>
              </a:rPr>
              <a:t> אלא </a:t>
            </a:r>
            <a:r>
              <a:rPr lang="he-IL" sz="1300" dirty="0"/>
              <a:t>בשביל עזי פנים...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300" dirty="0"/>
              <a:t>                        ואמר רב </a:t>
            </a:r>
            <a:r>
              <a:rPr lang="he-IL" sz="1300" dirty="0" err="1"/>
              <a:t>סלא</a:t>
            </a:r>
            <a:r>
              <a:rPr lang="he-IL" sz="1300" dirty="0"/>
              <a:t> אמר רב </a:t>
            </a:r>
            <a:r>
              <a:rPr lang="he-IL" sz="1300" dirty="0" err="1"/>
              <a:t>המנונא</a:t>
            </a:r>
            <a:r>
              <a:rPr lang="he-IL" sz="1300" dirty="0"/>
              <a:t>: כל אדם שיש לו עזות פנים - סוף נכשל בעבירה... בידוע שנכשל בעבירה... 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                                                                   מותר לקרותו רשע... מותר </a:t>
            </a:r>
            <a:r>
              <a:rPr lang="he-IL" sz="1300" dirty="0" err="1"/>
              <a:t>לשנאותו</a:t>
            </a:r>
            <a:r>
              <a:rPr lang="he-IL" sz="1300" dirty="0"/>
              <a:t>, 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300" dirty="0"/>
              <a:t>אמר רב </a:t>
            </a:r>
            <a:r>
              <a:rPr lang="he-IL" sz="1300" dirty="0" err="1"/>
              <a:t>קטינא</a:t>
            </a:r>
            <a:r>
              <a:rPr lang="he-IL" sz="1300" dirty="0"/>
              <a:t>: </a:t>
            </a:r>
            <a:r>
              <a:rPr lang="he-IL" sz="1300" dirty="0">
                <a:solidFill>
                  <a:srgbClr val="00B0F0"/>
                </a:solidFill>
              </a:rPr>
              <a:t>אין הגשמים </a:t>
            </a:r>
            <a:r>
              <a:rPr lang="he-IL" sz="1300" dirty="0" err="1">
                <a:solidFill>
                  <a:srgbClr val="00B0F0"/>
                </a:solidFill>
              </a:rPr>
              <a:t>נעצרין</a:t>
            </a:r>
            <a:r>
              <a:rPr lang="he-IL" sz="1300" dirty="0">
                <a:solidFill>
                  <a:srgbClr val="00B0F0"/>
                </a:solidFill>
              </a:rPr>
              <a:t> אלא </a:t>
            </a:r>
            <a:r>
              <a:rPr lang="he-IL" sz="1300" dirty="0"/>
              <a:t>בשביל ביטול תורה...</a:t>
            </a:r>
          </a:p>
          <a:p>
            <a:pPr>
              <a:lnSpc>
                <a:spcPct val="120000"/>
              </a:lnSpc>
            </a:pPr>
            <a:r>
              <a:rPr lang="he-IL" sz="1300" dirty="0"/>
              <a:t>אמר ר' אמי: </a:t>
            </a:r>
            <a:r>
              <a:rPr lang="he-IL" sz="1300" dirty="0">
                <a:solidFill>
                  <a:srgbClr val="00B0F0"/>
                </a:solidFill>
              </a:rPr>
              <a:t>אין הגשמים </a:t>
            </a:r>
            <a:r>
              <a:rPr lang="he-IL" sz="1300" dirty="0" err="1">
                <a:solidFill>
                  <a:srgbClr val="00B0F0"/>
                </a:solidFill>
              </a:rPr>
              <a:t>נעצרין</a:t>
            </a:r>
            <a:r>
              <a:rPr lang="he-IL" sz="1300" dirty="0">
                <a:solidFill>
                  <a:srgbClr val="00B0F0"/>
                </a:solidFill>
              </a:rPr>
              <a:t> אלא </a:t>
            </a:r>
            <a:r>
              <a:rPr lang="he-IL" sz="1300" dirty="0" err="1"/>
              <a:t>בעון</a:t>
            </a:r>
            <a:r>
              <a:rPr lang="he-IL" sz="1300" dirty="0"/>
              <a:t> גזל...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9579CA86-20DF-87E1-2008-F76598B757D6}"/>
              </a:ext>
            </a:extLst>
          </p:cNvPr>
          <p:cNvSpPr txBox="1"/>
          <p:nvPr/>
        </p:nvSpPr>
        <p:spPr>
          <a:xfrm>
            <a:off x="3491880" y="0"/>
            <a:ext cx="18002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>
                <a:solidFill>
                  <a:schemeClr val="bg1">
                    <a:lumMod val="50000"/>
                  </a:schemeClr>
                </a:solidFill>
              </a:rPr>
              <a:t>מבנה רוב הדף</a:t>
            </a:r>
          </a:p>
        </p:txBody>
      </p:sp>
    </p:spTree>
    <p:extLst>
      <p:ext uri="{BB962C8B-B14F-4D97-AF65-F5344CB8AC3E}">
        <p14:creationId xmlns:p14="http://schemas.microsoft.com/office/powerpoint/2010/main" val="2728406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ז ע"א (שורה 2) – דף ז ע"ב (5 שורות מלמטה)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ח</a:t>
            </a: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7776395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7308" y="188640"/>
            <a:ext cx="7831116" cy="60651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אמר ר' אבהו: </a:t>
            </a:r>
          </a:p>
          <a:p>
            <a:pPr>
              <a:lnSpc>
                <a:spcPct val="120000"/>
              </a:lnSpc>
            </a:pPr>
            <a:r>
              <a:rPr lang="he-IL" sz="1700" b="1" dirty="0"/>
              <a:t>גדול</a:t>
            </a:r>
            <a:r>
              <a:rPr lang="he-IL" sz="1700" dirty="0"/>
              <a:t> יום הגשמים מתחיית המתים,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דאילו</a:t>
            </a:r>
            <a:r>
              <a:rPr lang="he-IL" sz="1700" dirty="0"/>
              <a:t> תחיית המתים לצדיקים ואילו גשמים בין לצדיקים בין לרשעים. 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700" dirty="0"/>
              <a:t>       </a:t>
            </a:r>
            <a:r>
              <a:rPr lang="he-IL" sz="1700" dirty="0" err="1"/>
              <a:t>ופליגא</a:t>
            </a:r>
            <a:r>
              <a:rPr lang="he-IL" sz="1700" dirty="0"/>
              <a:t> </a:t>
            </a:r>
            <a:r>
              <a:rPr lang="he-IL" sz="1700" dirty="0" err="1"/>
              <a:t>דרב</a:t>
            </a:r>
            <a:r>
              <a:rPr lang="he-IL" sz="1700" dirty="0"/>
              <a:t> יוסף </a:t>
            </a:r>
            <a:r>
              <a:rPr lang="he-IL" sz="1700" dirty="0" err="1"/>
              <a:t>דאמר</a:t>
            </a:r>
            <a:r>
              <a:rPr lang="he-IL" sz="1700" dirty="0"/>
              <a:t> רב יוסף: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      מתוך שהיא </a:t>
            </a:r>
            <a:r>
              <a:rPr lang="he-IL" sz="1700" b="1" dirty="0"/>
              <a:t>שקולה</a:t>
            </a:r>
            <a:r>
              <a:rPr lang="he-IL" sz="1700" dirty="0"/>
              <a:t> כתחיית המתים קבעוה בתחיית המתים. </a:t>
            </a:r>
          </a:p>
          <a:p>
            <a:pPr>
              <a:lnSpc>
                <a:spcPct val="120000"/>
              </a:lnSpc>
            </a:pPr>
            <a:endParaRPr lang="he-IL" sz="2400" dirty="0"/>
          </a:p>
          <a:p>
            <a:pPr>
              <a:lnSpc>
                <a:spcPct val="120000"/>
              </a:lnSpc>
            </a:pPr>
            <a:r>
              <a:rPr lang="he-IL" sz="1700" dirty="0"/>
              <a:t>אמר רב יהודה: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גדול יום הגשמים </a:t>
            </a:r>
            <a:r>
              <a:rPr lang="he-IL" sz="1700" b="1" dirty="0"/>
              <a:t>כיום</a:t>
            </a:r>
            <a:r>
              <a:rPr lang="he-IL" sz="1700" dirty="0"/>
              <a:t> שניתנה בו תורה,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שנא': "</a:t>
            </a:r>
            <a:r>
              <a:rPr lang="he-IL" sz="1700" dirty="0" err="1">
                <a:solidFill>
                  <a:srgbClr val="002060"/>
                </a:solidFill>
              </a:rPr>
              <a:t>יַעֲרֹף</a:t>
            </a:r>
            <a:r>
              <a:rPr lang="he-IL" sz="1700" dirty="0">
                <a:solidFill>
                  <a:srgbClr val="002060"/>
                </a:solidFill>
              </a:rPr>
              <a:t> כַּמָּטָר לִקְחִי</a:t>
            </a:r>
            <a:r>
              <a:rPr lang="he-IL" sz="1700" dirty="0"/>
              <a:t>",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ואין לקח אלא תורה שנא': "</a:t>
            </a:r>
            <a:r>
              <a:rPr lang="he-IL" sz="1700" dirty="0">
                <a:solidFill>
                  <a:srgbClr val="002060"/>
                </a:solidFill>
              </a:rPr>
              <a:t>כִּי לֶקַח טוֹב נָתַתִּי לָכֶם תּוֹרָתִי אַל תַּעֲזֹבוּ</a:t>
            </a:r>
            <a:r>
              <a:rPr lang="he-IL" sz="1700" dirty="0"/>
              <a:t>". 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700" dirty="0"/>
              <a:t>       רבא אמר: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      </a:t>
            </a:r>
            <a:r>
              <a:rPr lang="he-IL" sz="1700" b="1" dirty="0"/>
              <a:t>יותר מיום </a:t>
            </a:r>
            <a:r>
              <a:rPr lang="he-IL" sz="1700" dirty="0"/>
              <a:t>שניתנה בו תורה,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       שנאמר: "</a:t>
            </a:r>
            <a:r>
              <a:rPr lang="he-IL" sz="1700" dirty="0" err="1">
                <a:solidFill>
                  <a:srgbClr val="002060"/>
                </a:solidFill>
              </a:rPr>
              <a:t>יַעֲרֹף</a:t>
            </a:r>
            <a:r>
              <a:rPr lang="he-IL" sz="1700" dirty="0">
                <a:solidFill>
                  <a:srgbClr val="002060"/>
                </a:solidFill>
              </a:rPr>
              <a:t> כַּמָּטָר לִקְחִי</a:t>
            </a:r>
            <a:r>
              <a:rPr lang="he-IL" sz="1700" dirty="0"/>
              <a:t>" - מי נתלה במי? הוי אומר קטן נתלה בגדול. </a:t>
            </a:r>
          </a:p>
          <a:p>
            <a:pPr>
              <a:lnSpc>
                <a:spcPct val="120000"/>
              </a:lnSpc>
            </a:pPr>
            <a:endParaRPr lang="he-IL" sz="2400" dirty="0"/>
          </a:p>
          <a:p>
            <a:pPr>
              <a:lnSpc>
                <a:spcPct val="120000"/>
              </a:lnSpc>
            </a:pPr>
            <a:r>
              <a:rPr lang="he-IL" sz="1700" dirty="0"/>
              <a:t>רבא רמי: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כתיב "</a:t>
            </a:r>
            <a:r>
              <a:rPr lang="he-IL" sz="1700" dirty="0" err="1">
                <a:solidFill>
                  <a:srgbClr val="002060"/>
                </a:solidFill>
              </a:rPr>
              <a:t>יַעֲרֹף</a:t>
            </a:r>
            <a:r>
              <a:rPr lang="he-IL" sz="1700" dirty="0">
                <a:solidFill>
                  <a:srgbClr val="002060"/>
                </a:solidFill>
              </a:rPr>
              <a:t> כַּמָּטָר לִקְחִי</a:t>
            </a:r>
            <a:r>
              <a:rPr lang="he-IL" sz="1700" dirty="0"/>
              <a:t>" וכתיב "</a:t>
            </a:r>
            <a:r>
              <a:rPr lang="he-IL" sz="1700" dirty="0" err="1">
                <a:solidFill>
                  <a:srgbClr val="002060"/>
                </a:solidFill>
              </a:rPr>
              <a:t>תִּזַּל</a:t>
            </a:r>
            <a:r>
              <a:rPr lang="he-IL" sz="1700" dirty="0">
                <a:solidFill>
                  <a:srgbClr val="002060"/>
                </a:solidFill>
              </a:rPr>
              <a:t> כַּטַּל אִמְרָתִי</a:t>
            </a:r>
            <a:r>
              <a:rPr lang="he-IL" sz="1700" dirty="0"/>
              <a:t>"!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700" dirty="0"/>
              <a:t>אם תלמיד חכם הגון הוא - כטל, ואם לאו - עורפהו כמטר.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א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2DF8EC2E-D5A2-5B5B-2AAF-BBC1FD0AA429}"/>
              </a:ext>
            </a:extLst>
          </p:cNvPr>
          <p:cNvSpPr txBox="1"/>
          <p:nvPr/>
        </p:nvSpPr>
        <p:spPr>
          <a:xfrm>
            <a:off x="8300504" y="197432"/>
            <a:ext cx="432048" cy="53399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1700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●</a:t>
            </a:r>
          </a:p>
        </p:txBody>
      </p:sp>
      <p:sp>
        <p:nvSpPr>
          <p:cNvPr id="3" name="חץ: שמאלה 2">
            <a:extLst>
              <a:ext uri="{FF2B5EF4-FFF2-40B4-BE49-F238E27FC236}">
                <a16:creationId xmlns:a16="http://schemas.microsoft.com/office/drawing/2014/main" id="{AD37B719-78F2-7ABE-4942-B690EE0B8061}"/>
              </a:ext>
            </a:extLst>
          </p:cNvPr>
          <p:cNvSpPr/>
          <p:nvPr/>
        </p:nvSpPr>
        <p:spPr>
          <a:xfrm>
            <a:off x="1115616" y="5877272"/>
            <a:ext cx="864096" cy="317528"/>
          </a:xfrm>
          <a:prstGeom prst="lef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555B3-6606-5E39-81AC-05E1FB097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8A9D4FD-2A6C-1587-BC2D-0912D5D0AF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72902F-E4C8-6E1B-AFC1-27C5A0C91AF9}"/>
              </a:ext>
            </a:extLst>
          </p:cNvPr>
          <p:cNvSpPr txBox="1"/>
          <p:nvPr/>
        </p:nvSpPr>
        <p:spPr>
          <a:xfrm>
            <a:off x="258554" y="107754"/>
            <a:ext cx="8280920" cy="62867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תניא: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היה ר' בנאה אומר: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כל העוסק בתורה לשמה - תורתו נעשית לו סם חיים,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   שנאמר: "עֵץ חַיִּים הִיא לַמַּחֲזִיקִים בָּהּ",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   ואומר: "רִפְאוּת תְּהִי לְשָׁרֶּךָ",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   ואומר: "כִּי מֹצְאִי מָצָא חַיִּים".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וכל העוסק בתורה שלא לשמה - נעשית לו סם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המות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   שנאמר: "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יַעֲרֹף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כַּמָּטָר לִקְחִי", ואין עריפה אלא הריגה, שנאמר: "וְעָרְפוּ שָׁם אֶת הָעֶגְלָה בַּנָּחַל".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700" dirty="0" err="1"/>
              <a:t>א''ל</a:t>
            </a:r>
            <a:r>
              <a:rPr lang="he-IL" sz="1700" dirty="0"/>
              <a:t> ר' ירמיה </a:t>
            </a:r>
            <a:r>
              <a:rPr lang="he-IL" sz="1700" dirty="0" err="1"/>
              <a:t>לר</a:t>
            </a:r>
            <a:r>
              <a:rPr lang="he-IL" sz="1700" dirty="0"/>
              <a:t>' </a:t>
            </a:r>
            <a:r>
              <a:rPr lang="he-IL" sz="1700" dirty="0" err="1"/>
              <a:t>זירא</a:t>
            </a:r>
            <a:r>
              <a:rPr lang="he-IL" sz="1700" dirty="0"/>
              <a:t>: </a:t>
            </a:r>
            <a:r>
              <a:rPr lang="he-IL" sz="1700" dirty="0" err="1"/>
              <a:t>ליתי</a:t>
            </a:r>
            <a:r>
              <a:rPr lang="he-IL" sz="1700" dirty="0"/>
              <a:t> מר </a:t>
            </a:r>
            <a:r>
              <a:rPr lang="he-IL" sz="1700" dirty="0" err="1"/>
              <a:t>ליתני</a:t>
            </a:r>
            <a:r>
              <a:rPr lang="he-IL" sz="1700" dirty="0"/>
              <a:t>.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א''ל</a:t>
            </a:r>
            <a:r>
              <a:rPr lang="he-IL" sz="1700" dirty="0"/>
              <a:t>: חלש לבאי ולא </a:t>
            </a:r>
            <a:r>
              <a:rPr lang="he-IL" sz="1700" dirty="0" err="1"/>
              <a:t>יכילנא</a:t>
            </a:r>
            <a:r>
              <a:rPr lang="he-IL" sz="1700" dirty="0"/>
              <a:t>.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לימא</a:t>
            </a:r>
            <a:r>
              <a:rPr lang="he-IL" sz="1700" dirty="0"/>
              <a:t> מר מילתא </a:t>
            </a:r>
            <a:r>
              <a:rPr lang="he-IL" sz="1700" dirty="0" err="1"/>
              <a:t>דאגדתא</a:t>
            </a:r>
            <a:r>
              <a:rPr lang="he-IL" sz="1700" dirty="0"/>
              <a:t>.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א''ל</a:t>
            </a:r>
            <a:r>
              <a:rPr lang="he-IL" sz="1700" dirty="0"/>
              <a:t>: הכי אמר ר' יוחנן: מאי </a:t>
            </a:r>
            <a:r>
              <a:rPr lang="he-IL" sz="1700" dirty="0" err="1"/>
              <a:t>דכתיב</a:t>
            </a:r>
            <a:r>
              <a:rPr lang="he-IL" sz="1700" dirty="0"/>
              <a:t> "</a:t>
            </a:r>
            <a:r>
              <a:rPr lang="he-IL" sz="1700" dirty="0">
                <a:solidFill>
                  <a:srgbClr val="002060"/>
                </a:solidFill>
              </a:rPr>
              <a:t>כִּי הָאָדָם עֵץ הַשָּׂדֶה</a:t>
            </a:r>
            <a:r>
              <a:rPr lang="he-IL" sz="1700" dirty="0"/>
              <a:t>", וכי אדם עץ שדה הוא? אלא משום </a:t>
            </a:r>
            <a:r>
              <a:rPr lang="he-IL" sz="1700" dirty="0" err="1"/>
              <a:t>דכתיב</a:t>
            </a:r>
            <a:r>
              <a:rPr lang="he-IL" sz="1700" dirty="0"/>
              <a:t> "</a:t>
            </a:r>
            <a:r>
              <a:rPr lang="he-IL" sz="1700" dirty="0">
                <a:solidFill>
                  <a:srgbClr val="002060"/>
                </a:solidFill>
              </a:rPr>
              <a:t>כִּי מִמֶּנּוּ תֹאכֵל וְאֹתוֹ לֹא </a:t>
            </a:r>
            <a:r>
              <a:rPr lang="he-IL" sz="1700" dirty="0" err="1">
                <a:solidFill>
                  <a:srgbClr val="002060"/>
                </a:solidFill>
              </a:rPr>
              <a:t>תִכְרֹת</a:t>
            </a:r>
            <a:r>
              <a:rPr lang="he-IL" sz="1700" dirty="0"/>
              <a:t>" וכתיב "</a:t>
            </a:r>
            <a:r>
              <a:rPr lang="he-IL" sz="1700" dirty="0">
                <a:solidFill>
                  <a:srgbClr val="002060"/>
                </a:solidFill>
              </a:rPr>
              <a:t>אֹתוֹ תַשְׁחִית וְכָרָתָּ</a:t>
            </a:r>
            <a:r>
              <a:rPr lang="he-IL" sz="1700" dirty="0"/>
              <a:t>", הא כיצד? אם </a:t>
            </a:r>
            <a:r>
              <a:rPr lang="he-IL" sz="1700" dirty="0" err="1"/>
              <a:t>ת''ח</a:t>
            </a:r>
            <a:r>
              <a:rPr lang="he-IL" sz="1700" dirty="0"/>
              <a:t> הגון הוא ממנו תאכל ואותו לא </a:t>
            </a:r>
            <a:r>
              <a:rPr lang="he-IL" sz="1700" dirty="0" err="1"/>
              <a:t>תכרת</a:t>
            </a:r>
            <a:r>
              <a:rPr lang="he-IL" sz="1700" dirty="0"/>
              <a:t>, ואם לאו אותו תשחית וכרת. </a:t>
            </a:r>
          </a:p>
          <a:p>
            <a:pPr>
              <a:lnSpc>
                <a:spcPct val="120000"/>
              </a:lnSpc>
            </a:pPr>
            <a:endParaRPr lang="he-IL" sz="2800" dirty="0"/>
          </a:p>
          <a:p>
            <a:pPr>
              <a:lnSpc>
                <a:spcPct val="120000"/>
              </a:lnSpc>
            </a:pPr>
            <a:r>
              <a:rPr lang="he-IL" sz="1700" dirty="0"/>
              <a:t>אמר רבי </a:t>
            </a:r>
            <a:r>
              <a:rPr lang="he-IL" sz="1700" dirty="0" err="1"/>
              <a:t>חמא</a:t>
            </a:r>
            <a:r>
              <a:rPr lang="he-IL" sz="1700" dirty="0"/>
              <a:t> (אמר רבי) </a:t>
            </a:r>
            <a:r>
              <a:rPr lang="he-IL" sz="1700" dirty="0" err="1"/>
              <a:t>חנינא</a:t>
            </a:r>
            <a:r>
              <a:rPr lang="he-IL" sz="17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מאי </a:t>
            </a:r>
            <a:r>
              <a:rPr lang="he-IL" sz="1700" dirty="0" err="1"/>
              <a:t>דכתיב</a:t>
            </a:r>
            <a:r>
              <a:rPr lang="he-IL" sz="1700" dirty="0"/>
              <a:t> "</a:t>
            </a:r>
            <a:r>
              <a:rPr lang="he-IL" sz="1700" dirty="0">
                <a:solidFill>
                  <a:srgbClr val="002060"/>
                </a:solidFill>
              </a:rPr>
              <a:t>בַּרְזֶל בְּבַרְזֶל יָחַד</a:t>
            </a:r>
            <a:r>
              <a:rPr lang="he-IL" sz="17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לומר לך: מה ברזל זה אחד מחדד את </a:t>
            </a:r>
            <a:r>
              <a:rPr lang="he-IL" sz="1700" dirty="0" err="1"/>
              <a:t>חבירו</a:t>
            </a:r>
            <a:r>
              <a:rPr lang="he-IL" sz="1700" dirty="0"/>
              <a:t>, אף שני תלמידי חכמים </a:t>
            </a:r>
            <a:r>
              <a:rPr lang="he-IL" sz="1700" dirty="0" err="1"/>
              <a:t>מחדדין</a:t>
            </a:r>
            <a:r>
              <a:rPr lang="he-IL" sz="1700" dirty="0"/>
              <a:t> זה את זה בהלכה.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5EB8D5-C90F-9B26-B886-E4CEB70B49A1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א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54B49F1-92BA-F9FC-02E2-BA6959F95F63}"/>
              </a:ext>
            </a:extLst>
          </p:cNvPr>
          <p:cNvSpPr txBox="1"/>
          <p:nvPr/>
        </p:nvSpPr>
        <p:spPr>
          <a:xfrm>
            <a:off x="8451554" y="116546"/>
            <a:ext cx="432048" cy="56784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1700" dirty="0"/>
          </a:p>
          <a:p>
            <a:endParaRPr lang="he-IL" sz="1700" dirty="0"/>
          </a:p>
          <a:p>
            <a:endParaRPr lang="he-IL" sz="1400" dirty="0"/>
          </a:p>
          <a:p>
            <a:endParaRPr lang="he-IL" dirty="0"/>
          </a:p>
          <a:p>
            <a:endParaRPr lang="he-IL" dirty="0"/>
          </a:p>
          <a:p>
            <a:endParaRPr lang="he-IL" sz="900" dirty="0"/>
          </a:p>
          <a:p>
            <a:endParaRPr lang="he-IL" dirty="0"/>
          </a:p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3200" dirty="0"/>
          </a:p>
          <a:p>
            <a:endParaRPr lang="he-IL" dirty="0"/>
          </a:p>
          <a:p>
            <a:endParaRPr lang="he-IL" sz="1600" dirty="0"/>
          </a:p>
          <a:p>
            <a:endParaRPr lang="he-IL" dirty="0"/>
          </a:p>
          <a:p>
            <a:r>
              <a:rPr lang="he-IL" dirty="0"/>
              <a:t>●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5162B701-0CA1-43D1-DC8F-F7266F58A837}"/>
              </a:ext>
            </a:extLst>
          </p:cNvPr>
          <p:cNvSpPr/>
          <p:nvPr/>
        </p:nvSpPr>
        <p:spPr>
          <a:xfrm>
            <a:off x="332406" y="4623968"/>
            <a:ext cx="4158708" cy="670506"/>
          </a:xfrm>
          <a:prstGeom prst="wedgeRoundRectCallout">
            <a:avLst>
              <a:gd name="adj1" fmla="val 51586"/>
              <a:gd name="adj2" fmla="val -4692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050" dirty="0">
                <a:solidFill>
                  <a:schemeClr val="tx1"/>
                </a:solidFill>
              </a:rPr>
              <a:t>דברים כ/</a:t>
            </a:r>
            <a:r>
              <a:rPr lang="he-IL" sz="1050" dirty="0" err="1">
                <a:solidFill>
                  <a:schemeClr val="tx1"/>
                </a:solidFill>
              </a:rPr>
              <a:t>יט</a:t>
            </a:r>
            <a:r>
              <a:rPr lang="he-IL" sz="1050" dirty="0">
                <a:solidFill>
                  <a:schemeClr val="tx1"/>
                </a:solidFill>
              </a:rPr>
              <a:t>-כ:   </a:t>
            </a:r>
            <a:r>
              <a:rPr lang="he-IL" sz="1050" dirty="0">
                <a:solidFill>
                  <a:srgbClr val="002060"/>
                </a:solidFill>
              </a:rPr>
              <a:t>כִּי תָצוּר אֶל עִיר יָמִים רַבִּים </a:t>
            </a:r>
            <a:r>
              <a:rPr lang="he-IL" sz="1050" dirty="0" err="1">
                <a:solidFill>
                  <a:srgbClr val="002060"/>
                </a:solidFill>
              </a:rPr>
              <a:t>לְהִלָּחֵם</a:t>
            </a:r>
            <a:r>
              <a:rPr lang="he-IL" sz="1050" dirty="0">
                <a:solidFill>
                  <a:srgbClr val="002060"/>
                </a:solidFill>
              </a:rPr>
              <a:t> עָלֶיהָ </a:t>
            </a:r>
            <a:r>
              <a:rPr lang="he-IL" sz="1050" dirty="0" err="1">
                <a:solidFill>
                  <a:srgbClr val="002060"/>
                </a:solidFill>
              </a:rPr>
              <a:t>לְתָפְשָׂה</a:t>
            </a:r>
            <a:r>
              <a:rPr lang="he-IL" sz="1050" dirty="0">
                <a:solidFill>
                  <a:srgbClr val="002060"/>
                </a:solidFill>
              </a:rPr>
              <a:t>ּ לֹא תַשְׁחִית אֶת עֵצָהּ </a:t>
            </a:r>
            <a:r>
              <a:rPr lang="he-IL" sz="1050" dirty="0" err="1">
                <a:solidFill>
                  <a:srgbClr val="002060"/>
                </a:solidFill>
              </a:rPr>
              <a:t>לִנְדֹּח</a:t>
            </a:r>
            <a:r>
              <a:rPr lang="he-IL" sz="1050" dirty="0">
                <a:solidFill>
                  <a:srgbClr val="002060"/>
                </a:solidFill>
              </a:rPr>
              <a:t>ַ עָלָיו גַּרְזֶן כִּי מִמֶּנּוּ תֹאכֵל וְאֹתוֹ לֹא </a:t>
            </a:r>
            <a:r>
              <a:rPr lang="he-IL" sz="1050" dirty="0" err="1">
                <a:solidFill>
                  <a:srgbClr val="002060"/>
                </a:solidFill>
              </a:rPr>
              <a:t>תִכְרֹת</a:t>
            </a:r>
            <a:r>
              <a:rPr lang="he-IL" sz="1050" dirty="0">
                <a:solidFill>
                  <a:srgbClr val="002060"/>
                </a:solidFill>
              </a:rPr>
              <a:t> כִּי הָאָדָם עֵץ הַשָּׂדֶה לָבֹא מִפָּנֶיךָ בַּמָּצוֹר. רַק עֵץ אֲשֶׁר תֵּדַע כִּי לֹא עֵץ מַאֲכָל הוּא אֹתוֹ תַשְׁחִית וְכָרָתָּ...</a:t>
            </a:r>
          </a:p>
        </p:txBody>
      </p:sp>
      <p:sp>
        <p:nvSpPr>
          <p:cNvPr id="8" name="הסבר מלבני מעוגל 6">
            <a:extLst>
              <a:ext uri="{FF2B5EF4-FFF2-40B4-BE49-F238E27FC236}">
                <a16:creationId xmlns:a16="http://schemas.microsoft.com/office/drawing/2014/main" id="{3F8F1028-9EF6-9F56-C5C8-CF1AE31235A3}"/>
              </a:ext>
            </a:extLst>
          </p:cNvPr>
          <p:cNvSpPr/>
          <p:nvPr/>
        </p:nvSpPr>
        <p:spPr>
          <a:xfrm>
            <a:off x="1907704" y="5447196"/>
            <a:ext cx="2574532" cy="369332"/>
          </a:xfrm>
          <a:prstGeom prst="wedgeRoundRectCallout">
            <a:avLst>
              <a:gd name="adj1" fmla="val 62965"/>
              <a:gd name="adj2" fmla="val -15674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050" dirty="0">
                <a:solidFill>
                  <a:schemeClr val="tx1"/>
                </a:solidFill>
              </a:rPr>
              <a:t>משלי </a:t>
            </a:r>
            <a:r>
              <a:rPr lang="he-IL" sz="1050" dirty="0" err="1">
                <a:solidFill>
                  <a:schemeClr val="tx1"/>
                </a:solidFill>
              </a:rPr>
              <a:t>כז</a:t>
            </a:r>
            <a:r>
              <a:rPr lang="he-IL" sz="1050" dirty="0">
                <a:solidFill>
                  <a:schemeClr val="tx1"/>
                </a:solidFill>
              </a:rPr>
              <a:t>/</a:t>
            </a:r>
            <a:r>
              <a:rPr lang="he-IL" sz="1050" dirty="0" err="1">
                <a:solidFill>
                  <a:schemeClr val="tx1"/>
                </a:solidFill>
              </a:rPr>
              <a:t>יז</a:t>
            </a:r>
            <a:r>
              <a:rPr lang="he-IL" sz="1050" dirty="0">
                <a:solidFill>
                  <a:schemeClr val="tx1"/>
                </a:solidFill>
              </a:rPr>
              <a:t>: </a:t>
            </a:r>
            <a:r>
              <a:rPr lang="he-IL" sz="1050" b="0" i="0" dirty="0">
                <a:solidFill>
                  <a:srgbClr val="00206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בַּרְזֶל בְּבַרְזֶל יָחַד וְאִישׁ יַחַד פְּנֵי רֵעֵהוּ.</a:t>
            </a:r>
            <a:endParaRPr lang="he-IL" sz="10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0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8EBC6-DA12-E39F-CC49-4507E69DC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5539F17A-306F-5422-2D6A-88D339D5DB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0464C0-1982-A720-0947-FCFC771859A8}"/>
              </a:ext>
            </a:extLst>
          </p:cNvPr>
          <p:cNvSpPr txBox="1"/>
          <p:nvPr/>
        </p:nvSpPr>
        <p:spPr>
          <a:xfrm>
            <a:off x="258554" y="107754"/>
            <a:ext cx="8280920" cy="68054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רבה בר </a:t>
            </a:r>
            <a:r>
              <a:rPr lang="he-IL" sz="1600" dirty="0" err="1"/>
              <a:t>בר</a:t>
            </a:r>
            <a:r>
              <a:rPr lang="he-IL" sz="1600" dirty="0"/>
              <a:t> חנה: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למה נמשלו דברי תורה </a:t>
            </a:r>
            <a:r>
              <a:rPr lang="he-IL" sz="1600" b="1" dirty="0"/>
              <a:t>כאש</a:t>
            </a:r>
            <a:r>
              <a:rPr lang="he-IL" sz="1600" dirty="0"/>
              <a:t>, שנאמר: "</a:t>
            </a:r>
            <a:r>
              <a:rPr lang="he-IL" sz="1600" dirty="0">
                <a:solidFill>
                  <a:srgbClr val="002060"/>
                </a:solidFill>
              </a:rPr>
              <a:t>הֲלוֹא כֹה דְבָרִי כָּאֵשׁ נְאֻם ה'</a:t>
            </a:r>
            <a:r>
              <a:rPr lang="he-IL" sz="16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לומר לך: מה אש אינו דולק יחידי, אף דברי תורה אין </a:t>
            </a:r>
            <a:r>
              <a:rPr lang="he-IL" sz="1600" dirty="0" err="1"/>
              <a:t>מתקיימין</a:t>
            </a:r>
            <a:r>
              <a:rPr lang="he-IL" sz="1600" dirty="0"/>
              <a:t> ביחידי.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והיינו </a:t>
            </a:r>
            <a:r>
              <a:rPr lang="he-IL" sz="1600" dirty="0" err="1"/>
              <a:t>דאמר</a:t>
            </a:r>
            <a:r>
              <a:rPr lang="he-IL" sz="1600" dirty="0"/>
              <a:t> רבי יוסי בר </a:t>
            </a:r>
            <a:r>
              <a:rPr lang="he-IL" sz="1600" dirty="0" err="1"/>
              <a:t>חנינא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מאי </a:t>
            </a:r>
            <a:r>
              <a:rPr lang="he-IL" sz="1600" dirty="0" err="1"/>
              <a:t>דכתיב</a:t>
            </a:r>
            <a:r>
              <a:rPr lang="he-IL" sz="1600" dirty="0"/>
              <a:t> "</a:t>
            </a:r>
            <a:r>
              <a:rPr lang="he-IL" sz="1600" dirty="0">
                <a:solidFill>
                  <a:srgbClr val="002060"/>
                </a:solidFill>
              </a:rPr>
              <a:t>חֶרֶב אֶל הַבַּדִּים </a:t>
            </a:r>
            <a:r>
              <a:rPr lang="he-IL" sz="1600" dirty="0" err="1">
                <a:solidFill>
                  <a:srgbClr val="002060"/>
                </a:solidFill>
              </a:rPr>
              <a:t>וְנֹאָלו</a:t>
            </a:r>
            <a:r>
              <a:rPr lang="he-IL" sz="1600" dirty="0">
                <a:solidFill>
                  <a:srgbClr val="002060"/>
                </a:solidFill>
              </a:rPr>
              <a:t>ּ</a:t>
            </a:r>
            <a:r>
              <a:rPr lang="he-IL" sz="1600" dirty="0"/>
              <a:t>"? - חרב על שונאיהן של תלמידי חכמים </a:t>
            </a:r>
            <a:r>
              <a:rPr lang="he-IL" sz="1600" dirty="0" err="1"/>
              <a:t>שעוסקין</a:t>
            </a:r>
            <a:r>
              <a:rPr lang="he-IL" sz="1600" dirty="0"/>
              <a:t> בד בבד בתורה,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ולא עוד אלא </a:t>
            </a:r>
            <a:r>
              <a:rPr lang="he-IL" sz="1600" dirty="0" err="1"/>
              <a:t>שמטפשין</a:t>
            </a:r>
            <a:r>
              <a:rPr lang="he-IL" sz="1600" dirty="0"/>
              <a:t>, שנאמר: "</a:t>
            </a:r>
            <a:r>
              <a:rPr lang="he-IL" sz="1600" dirty="0" err="1">
                <a:solidFill>
                  <a:srgbClr val="002060"/>
                </a:solidFill>
              </a:rPr>
              <a:t>וְנֹאָלו</a:t>
            </a:r>
            <a:r>
              <a:rPr lang="he-IL" sz="1600" dirty="0">
                <a:solidFill>
                  <a:srgbClr val="002060"/>
                </a:solidFill>
              </a:rPr>
              <a:t>ּ</a:t>
            </a:r>
            <a:r>
              <a:rPr lang="he-IL" sz="1600" dirty="0"/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ולא עוד אלא </a:t>
            </a:r>
            <a:r>
              <a:rPr lang="he-IL" sz="1600" dirty="0" err="1"/>
              <a:t>שחוטאין</a:t>
            </a:r>
            <a:r>
              <a:rPr lang="he-IL" sz="1600" dirty="0"/>
              <a:t>, כתיב הכא "</a:t>
            </a:r>
            <a:r>
              <a:rPr lang="he-IL" sz="1600" dirty="0" err="1">
                <a:solidFill>
                  <a:srgbClr val="002060"/>
                </a:solidFill>
              </a:rPr>
              <a:t>וְנֹאָלו</a:t>
            </a:r>
            <a:r>
              <a:rPr lang="he-IL" sz="1600" dirty="0">
                <a:solidFill>
                  <a:srgbClr val="002060"/>
                </a:solidFill>
              </a:rPr>
              <a:t>ּ</a:t>
            </a:r>
            <a:r>
              <a:rPr lang="he-IL" sz="1600" dirty="0"/>
              <a:t>" וכתיב התם "</a:t>
            </a:r>
            <a:r>
              <a:rPr lang="he-IL" sz="1600" dirty="0">
                <a:solidFill>
                  <a:srgbClr val="002060"/>
                </a:solidFill>
              </a:rPr>
              <a:t>אֲשֶׁר </a:t>
            </a:r>
            <a:r>
              <a:rPr lang="he-IL" sz="1600" dirty="0" err="1">
                <a:solidFill>
                  <a:srgbClr val="002060"/>
                </a:solidFill>
              </a:rPr>
              <a:t>נוֹאַלְנו</a:t>
            </a:r>
            <a:r>
              <a:rPr lang="he-IL" sz="1600" dirty="0">
                <a:solidFill>
                  <a:srgbClr val="002060"/>
                </a:solidFill>
              </a:rPr>
              <a:t>ּ וַאֲשֶׁר חָטָאנוּ</a:t>
            </a:r>
            <a:r>
              <a:rPr lang="he-IL" sz="16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                               </a:t>
            </a:r>
            <a:r>
              <a:rPr lang="he-IL" sz="1600" dirty="0" err="1"/>
              <a:t>ואיבעית</a:t>
            </a:r>
            <a:r>
              <a:rPr lang="he-IL" sz="1600" dirty="0"/>
              <a:t> אימא מהכא: "</a:t>
            </a:r>
            <a:r>
              <a:rPr lang="he-IL" sz="1600" dirty="0" err="1">
                <a:solidFill>
                  <a:srgbClr val="002060"/>
                </a:solidFill>
              </a:rPr>
              <a:t>נוֹאֲלו</a:t>
            </a:r>
            <a:r>
              <a:rPr lang="he-IL" sz="1600" dirty="0">
                <a:solidFill>
                  <a:srgbClr val="002060"/>
                </a:solidFill>
              </a:rPr>
              <a:t>ּ שָׂרֵי צֹעַן [וגו'] הִתְעוּ אֶת מִצְרַיִם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 נחמן בר יצחק: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למה נמשלו דברי תורה </a:t>
            </a:r>
            <a:r>
              <a:rPr lang="he-IL" sz="1600" b="1" dirty="0"/>
              <a:t>כעץ</a:t>
            </a:r>
            <a:r>
              <a:rPr lang="he-IL" sz="1600" dirty="0"/>
              <a:t>, שנאמר: "</a:t>
            </a:r>
            <a:r>
              <a:rPr lang="he-IL" sz="1600" dirty="0">
                <a:solidFill>
                  <a:srgbClr val="002060"/>
                </a:solidFill>
              </a:rPr>
              <a:t>עֵץ חַיִּים הִיא לַמַּחֲזִיקִים בָּהּ</a:t>
            </a:r>
            <a:r>
              <a:rPr lang="he-IL" sz="16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לומר לך: מה עץ קטן מדליק את הגדול, אף תלמידי חכמים קטנים מחדדים את הגדולים. 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והיינו </a:t>
            </a:r>
            <a:r>
              <a:rPr lang="he-IL" sz="1600" dirty="0" err="1"/>
              <a:t>דאמר</a:t>
            </a:r>
            <a:r>
              <a:rPr lang="he-IL" sz="1600" dirty="0"/>
              <a:t> ר' </a:t>
            </a:r>
            <a:r>
              <a:rPr lang="he-IL" sz="1600" dirty="0" err="1"/>
              <a:t>חנינא</a:t>
            </a:r>
            <a:r>
              <a:rPr lang="he-IL" sz="1600" dirty="0"/>
              <a:t>: הרבה למדתי </a:t>
            </a:r>
            <a:r>
              <a:rPr lang="he-IL" sz="1600" dirty="0" err="1"/>
              <a:t>מרבותי</a:t>
            </a:r>
            <a:r>
              <a:rPr lang="he-IL" sz="1600" dirty="0"/>
              <a:t>, </a:t>
            </a:r>
            <a:r>
              <a:rPr lang="he-IL" sz="1600" dirty="0" err="1"/>
              <a:t>ומחבירי</a:t>
            </a:r>
            <a:r>
              <a:rPr lang="he-IL" sz="1600" dirty="0"/>
              <a:t> יותר </a:t>
            </a:r>
            <a:r>
              <a:rPr lang="he-IL" sz="1600" dirty="0" err="1"/>
              <a:t>מרבותי</a:t>
            </a:r>
            <a:r>
              <a:rPr lang="he-IL" sz="1600" dirty="0"/>
              <a:t>, ומתלמידי יותר מכולן.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רבי </a:t>
            </a:r>
            <a:r>
              <a:rPr lang="he-IL" sz="1600" dirty="0" err="1"/>
              <a:t>חנינא</a:t>
            </a:r>
            <a:r>
              <a:rPr lang="he-IL" sz="1600" dirty="0"/>
              <a:t> בר </a:t>
            </a:r>
            <a:r>
              <a:rPr lang="he-IL" sz="1600" dirty="0" err="1"/>
              <a:t>פפא</a:t>
            </a:r>
            <a:r>
              <a:rPr lang="he-IL" sz="1600" dirty="0"/>
              <a:t> רמי: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כתיב "</a:t>
            </a:r>
            <a:r>
              <a:rPr lang="he-IL" sz="1600" dirty="0">
                <a:solidFill>
                  <a:srgbClr val="002060"/>
                </a:solidFill>
              </a:rPr>
              <a:t>לִקְרַאת צָמֵא הֵתָיוּ מָיִם</a:t>
            </a:r>
            <a:r>
              <a:rPr lang="he-IL" sz="1600" dirty="0"/>
              <a:t>", וכתיב "</a:t>
            </a:r>
            <a:r>
              <a:rPr lang="he-IL" sz="1600" dirty="0">
                <a:solidFill>
                  <a:srgbClr val="002060"/>
                </a:solidFill>
              </a:rPr>
              <a:t>הוֹי כָּל צָמֵא לְכוּ לַמַּיִם</a:t>
            </a:r>
            <a:r>
              <a:rPr lang="he-IL" sz="1600" dirty="0"/>
              <a:t>"!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600" dirty="0"/>
              <a:t>אם תלמיד הגון הוא - "</a:t>
            </a:r>
            <a:r>
              <a:rPr lang="he-IL" sz="1600" dirty="0">
                <a:solidFill>
                  <a:srgbClr val="002060"/>
                </a:solidFill>
              </a:rPr>
              <a:t>לִקְרַאת צָמֵא הֵתָיוּ מָיִם</a:t>
            </a:r>
            <a:r>
              <a:rPr lang="he-IL" sz="1600" dirty="0"/>
              <a:t>", ואי לא - "</a:t>
            </a:r>
            <a:r>
              <a:rPr lang="he-IL" sz="1600" dirty="0">
                <a:solidFill>
                  <a:srgbClr val="002060"/>
                </a:solidFill>
              </a:rPr>
              <a:t>הוֹי כָּל צָמֵא לְכוּ לַמַּיִם</a:t>
            </a:r>
            <a:r>
              <a:rPr lang="he-IL" sz="1600" dirty="0"/>
              <a:t>".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רבי </a:t>
            </a:r>
            <a:r>
              <a:rPr lang="he-IL" sz="1600" dirty="0" err="1"/>
              <a:t>חנינא</a:t>
            </a:r>
            <a:r>
              <a:rPr lang="he-IL" sz="1600" dirty="0"/>
              <a:t> בר </a:t>
            </a:r>
            <a:r>
              <a:rPr lang="he-IL" sz="1600" dirty="0" err="1"/>
              <a:t>חמא</a:t>
            </a:r>
            <a:r>
              <a:rPr lang="he-IL" sz="1600" dirty="0"/>
              <a:t> רמי: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כתיב "</a:t>
            </a:r>
            <a:r>
              <a:rPr lang="he-IL" sz="1600" dirty="0">
                <a:solidFill>
                  <a:srgbClr val="002060"/>
                </a:solidFill>
              </a:rPr>
              <a:t>יָפוּצוּ </a:t>
            </a:r>
            <a:r>
              <a:rPr lang="he-IL" sz="1600" dirty="0" err="1">
                <a:solidFill>
                  <a:srgbClr val="002060"/>
                </a:solidFill>
              </a:rPr>
              <a:t>מַעְיְנֹתֶיך</a:t>
            </a:r>
            <a:r>
              <a:rPr lang="he-IL" sz="1600" dirty="0">
                <a:solidFill>
                  <a:srgbClr val="002060"/>
                </a:solidFill>
              </a:rPr>
              <a:t>ָ חוּצָה</a:t>
            </a:r>
            <a:r>
              <a:rPr lang="he-IL" sz="1600" dirty="0"/>
              <a:t>", וכתיב "</a:t>
            </a:r>
            <a:r>
              <a:rPr lang="he-IL" sz="1600" dirty="0">
                <a:solidFill>
                  <a:srgbClr val="002060"/>
                </a:solidFill>
              </a:rPr>
              <a:t>יִהְיוּ לְךָ לְבַדֶּךָ</a:t>
            </a:r>
            <a:r>
              <a:rPr lang="he-IL" sz="1600" dirty="0"/>
              <a:t>"! 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600" dirty="0"/>
              <a:t>אם תלמיד הגון הוא - "</a:t>
            </a:r>
            <a:r>
              <a:rPr lang="he-IL" sz="1600" dirty="0">
                <a:solidFill>
                  <a:srgbClr val="002060"/>
                </a:solidFill>
              </a:rPr>
              <a:t>יָפוּצוּ </a:t>
            </a:r>
            <a:r>
              <a:rPr lang="he-IL" sz="1600" dirty="0" err="1">
                <a:solidFill>
                  <a:srgbClr val="002060"/>
                </a:solidFill>
              </a:rPr>
              <a:t>מַעְיְנֹתֶיך</a:t>
            </a:r>
            <a:r>
              <a:rPr lang="he-IL" sz="1600" dirty="0">
                <a:solidFill>
                  <a:srgbClr val="002060"/>
                </a:solidFill>
              </a:rPr>
              <a:t>ָ חוּצָה</a:t>
            </a:r>
            <a:r>
              <a:rPr lang="he-IL" sz="1600" dirty="0"/>
              <a:t>", ואם לאו - "</a:t>
            </a:r>
            <a:r>
              <a:rPr lang="he-IL" sz="1600" dirty="0">
                <a:solidFill>
                  <a:srgbClr val="002060"/>
                </a:solidFill>
              </a:rPr>
              <a:t>יִהְיוּ לְךָ לְבַדֶּךָ</a:t>
            </a:r>
            <a:r>
              <a:rPr lang="he-IL" sz="1600" dirty="0"/>
              <a:t>".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35D359-9980-6047-5AC2-E75795B75F9D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א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DE61545B-5B7A-12C2-7264-6F717284FD92}"/>
              </a:ext>
            </a:extLst>
          </p:cNvPr>
          <p:cNvSpPr txBox="1"/>
          <p:nvPr/>
        </p:nvSpPr>
        <p:spPr>
          <a:xfrm>
            <a:off x="8513700" y="152058"/>
            <a:ext cx="432048" cy="59246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❶</a:t>
            </a:r>
          </a:p>
          <a:p>
            <a:endParaRPr lang="he-IL" dirty="0"/>
          </a:p>
          <a:p>
            <a:endParaRPr lang="he-IL" dirty="0"/>
          </a:p>
          <a:p>
            <a:endParaRPr lang="he-IL" sz="1700" dirty="0"/>
          </a:p>
          <a:p>
            <a:endParaRPr lang="he-IL" sz="1700" dirty="0"/>
          </a:p>
          <a:p>
            <a:endParaRPr lang="he-IL" sz="2700" dirty="0"/>
          </a:p>
          <a:p>
            <a:endParaRPr lang="he-IL" dirty="0"/>
          </a:p>
          <a:p>
            <a:endParaRPr lang="he-IL" sz="1700" dirty="0"/>
          </a:p>
          <a:p>
            <a:endParaRPr lang="he-IL" sz="900" dirty="0"/>
          </a:p>
          <a:p>
            <a:endParaRPr lang="he-IL" sz="2200" dirty="0"/>
          </a:p>
          <a:p>
            <a:r>
              <a:rPr lang="he-IL" sz="1500" dirty="0"/>
              <a:t>❷</a:t>
            </a:r>
          </a:p>
          <a:p>
            <a:endParaRPr lang="he-IL" dirty="0"/>
          </a:p>
          <a:p>
            <a:endParaRPr lang="he-IL" dirty="0"/>
          </a:p>
          <a:p>
            <a:endParaRPr lang="he-IL" sz="3100" dirty="0"/>
          </a:p>
          <a:p>
            <a:endParaRPr lang="he-IL" sz="1600" dirty="0"/>
          </a:p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dirty="0"/>
          </a:p>
          <a:p>
            <a:endParaRPr lang="he-IL" sz="2700" dirty="0"/>
          </a:p>
          <a:p>
            <a:r>
              <a:rPr lang="he-IL" dirty="0"/>
              <a:t>●</a:t>
            </a:r>
          </a:p>
        </p:txBody>
      </p:sp>
      <p:sp>
        <p:nvSpPr>
          <p:cNvPr id="3" name="חץ: שמאלה 2">
            <a:extLst>
              <a:ext uri="{FF2B5EF4-FFF2-40B4-BE49-F238E27FC236}">
                <a16:creationId xmlns:a16="http://schemas.microsoft.com/office/drawing/2014/main" id="{FDC4F6A0-A6E3-686F-E0A1-9482FFECEFAA}"/>
              </a:ext>
            </a:extLst>
          </p:cNvPr>
          <p:cNvSpPr/>
          <p:nvPr/>
        </p:nvSpPr>
        <p:spPr>
          <a:xfrm>
            <a:off x="395536" y="6381328"/>
            <a:ext cx="864096" cy="317528"/>
          </a:xfrm>
          <a:prstGeom prst="lef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12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440F8-4EAA-5C6E-7304-42D346FA5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A6A4D7-5029-18BF-5D5C-E787A59DCB43}"/>
              </a:ext>
            </a:extLst>
          </p:cNvPr>
          <p:cNvSpPr txBox="1"/>
          <p:nvPr/>
        </p:nvSpPr>
        <p:spPr>
          <a:xfrm>
            <a:off x="45358" y="44624"/>
            <a:ext cx="8775114" cy="67131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(ואמר) </a:t>
            </a:r>
            <a:r>
              <a:rPr lang="he-IL" sz="800" dirty="0"/>
              <a:t>(צ"ל: אמר)</a:t>
            </a:r>
            <a:r>
              <a:rPr lang="he-IL" sz="1600" dirty="0"/>
              <a:t> רבי </a:t>
            </a:r>
            <a:r>
              <a:rPr lang="he-IL" sz="1600" dirty="0" err="1"/>
              <a:t>חנינא</a:t>
            </a:r>
            <a:r>
              <a:rPr lang="he-IL" sz="1600" dirty="0"/>
              <a:t> בר אידי: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למה נמשלו דברי תורה </a:t>
            </a:r>
            <a:r>
              <a:rPr lang="he-IL" sz="1600" b="1" dirty="0"/>
              <a:t>למים</a:t>
            </a:r>
            <a:r>
              <a:rPr lang="he-IL" sz="1600" dirty="0"/>
              <a:t>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dirty="0">
                <a:solidFill>
                  <a:srgbClr val="002060"/>
                </a:solidFill>
              </a:rPr>
              <a:t>הוֹי כָּל צָמֵא לְכוּ לַמַּיִם</a:t>
            </a:r>
            <a:r>
              <a:rPr lang="he-IL" sz="16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לומר לך: מה מים </a:t>
            </a:r>
            <a:r>
              <a:rPr lang="he-IL" sz="1600" dirty="0" err="1"/>
              <a:t>מניחין</a:t>
            </a:r>
            <a:r>
              <a:rPr lang="he-IL" sz="1600" dirty="0"/>
              <a:t> מקום גבוה </a:t>
            </a:r>
            <a:r>
              <a:rPr lang="he-IL" sz="1600" dirty="0" err="1"/>
              <a:t>והולכין</a:t>
            </a:r>
            <a:r>
              <a:rPr lang="he-IL" sz="1600" dirty="0"/>
              <a:t> למקום נמוך, אף דברי תורה אין </a:t>
            </a:r>
            <a:r>
              <a:rPr lang="he-IL" sz="1600" dirty="0" err="1"/>
              <a:t>מתקיימין</a:t>
            </a:r>
            <a:r>
              <a:rPr lang="he-IL" sz="1600" dirty="0"/>
              <a:t> אלא במי שדעתו שפלה. </a:t>
            </a:r>
          </a:p>
          <a:p>
            <a:pPr>
              <a:lnSpc>
                <a:spcPct val="120000"/>
              </a:lnSpc>
            </a:pPr>
            <a:endParaRPr lang="he-IL" sz="1200" dirty="0"/>
          </a:p>
          <a:p>
            <a:pPr>
              <a:lnSpc>
                <a:spcPct val="120000"/>
              </a:lnSpc>
            </a:pPr>
            <a:r>
              <a:rPr lang="he-IL" sz="1600" dirty="0"/>
              <a:t>ואמר </a:t>
            </a:r>
            <a:r>
              <a:rPr lang="he-IL" sz="800" dirty="0"/>
              <a:t>(צ"ל: אמר)</a:t>
            </a:r>
            <a:r>
              <a:rPr lang="he-IL" sz="1600" dirty="0"/>
              <a:t> רבי </a:t>
            </a:r>
            <a:r>
              <a:rPr lang="he-IL" sz="1600" dirty="0" err="1"/>
              <a:t>אושעיא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למה נמשלו דברי תורה </a:t>
            </a:r>
            <a:r>
              <a:rPr lang="he-IL" sz="1600" b="1" dirty="0"/>
              <a:t>לשלשה משקין הללו</a:t>
            </a:r>
            <a:r>
              <a:rPr lang="he-IL" sz="1600" dirty="0"/>
              <a:t> במים וביין ובחלב,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dirty="0">
                <a:solidFill>
                  <a:srgbClr val="002060"/>
                </a:solidFill>
              </a:rPr>
              <a:t>הוֹי כָּל צָמֵא לְכוּ לַמַּיִם</a:t>
            </a:r>
            <a:r>
              <a:rPr lang="he-IL" sz="1600" dirty="0"/>
              <a:t>" וכתיב "</a:t>
            </a:r>
            <a:r>
              <a:rPr lang="he-IL" sz="1600" dirty="0">
                <a:solidFill>
                  <a:srgbClr val="002060"/>
                </a:solidFill>
              </a:rPr>
              <a:t>לְכוּ שִׁבְרוּ וֶאֱכֹלוּ וּלְכוּ שִׁבְרוּ </a:t>
            </a:r>
            <a:r>
              <a:rPr lang="he-IL" sz="1600" dirty="0" err="1">
                <a:solidFill>
                  <a:srgbClr val="002060"/>
                </a:solidFill>
              </a:rPr>
              <a:t>בְּלוֹא</a:t>
            </a:r>
            <a:r>
              <a:rPr lang="he-IL" sz="1600" dirty="0">
                <a:solidFill>
                  <a:srgbClr val="002060"/>
                </a:solidFill>
              </a:rPr>
              <a:t> כֶסֶף </a:t>
            </a:r>
            <a:r>
              <a:rPr lang="he-IL" sz="1600" dirty="0" err="1">
                <a:solidFill>
                  <a:srgbClr val="002060"/>
                </a:solidFill>
              </a:rPr>
              <a:t>וּבְלוֹא</a:t>
            </a:r>
            <a:r>
              <a:rPr lang="he-IL" sz="1600" dirty="0">
                <a:solidFill>
                  <a:srgbClr val="002060"/>
                </a:solidFill>
              </a:rPr>
              <a:t> מְחִיר יַיִן וְחָלָב</a:t>
            </a:r>
            <a:r>
              <a:rPr lang="he-IL" sz="16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לומר לך: מה שלשה משקין הללו אין </a:t>
            </a:r>
            <a:r>
              <a:rPr lang="he-IL" sz="1600" dirty="0" err="1"/>
              <a:t>מתקיימין</a:t>
            </a:r>
            <a:r>
              <a:rPr lang="he-IL" sz="1600" dirty="0"/>
              <a:t> אלא בפחות שבכלים, אף דברי תורה אין </a:t>
            </a:r>
            <a:r>
              <a:rPr lang="he-IL" sz="1600" dirty="0" err="1"/>
              <a:t>מתקיימין</a:t>
            </a:r>
            <a:r>
              <a:rPr lang="he-IL" sz="1600" dirty="0"/>
              <a:t> אלא במי שדעתו שפלה.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</a:t>
            </a:r>
            <a:r>
              <a:rPr lang="he-IL" sz="1600" dirty="0" err="1"/>
              <a:t>כדאמרה</a:t>
            </a:r>
            <a:r>
              <a:rPr lang="he-IL" sz="1600" dirty="0"/>
              <a:t> ליה </a:t>
            </a:r>
            <a:r>
              <a:rPr lang="he-IL" sz="1600" dirty="0" err="1"/>
              <a:t>ברתיה</a:t>
            </a:r>
            <a:r>
              <a:rPr lang="he-IL" sz="1600" dirty="0"/>
              <a:t> </a:t>
            </a:r>
            <a:r>
              <a:rPr lang="he-IL" sz="1600" dirty="0" err="1"/>
              <a:t>דקיסר</a:t>
            </a:r>
            <a:r>
              <a:rPr lang="he-IL" sz="1600" dirty="0"/>
              <a:t> </a:t>
            </a:r>
            <a:r>
              <a:rPr lang="he-IL" sz="1600" dirty="0" err="1"/>
              <a:t>לר</a:t>
            </a:r>
            <a:r>
              <a:rPr lang="he-IL" sz="1600" dirty="0"/>
              <a:t>' יהושע בן חנניה: אי חכמה </a:t>
            </a:r>
            <a:r>
              <a:rPr lang="he-IL" sz="1600" dirty="0" err="1"/>
              <a:t>מפוארה</a:t>
            </a:r>
            <a:r>
              <a:rPr lang="he-IL" sz="1600" dirty="0"/>
              <a:t> בכלי מכוער.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אמר לה: אביך רמי חמרא במני </a:t>
            </a:r>
            <a:r>
              <a:rPr lang="he-IL" sz="1600" dirty="0" err="1"/>
              <a:t>דפחרא</a:t>
            </a:r>
            <a:r>
              <a:rPr lang="he-IL" sz="1600" dirty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אמרה ליה: אלא במאי </a:t>
            </a:r>
            <a:r>
              <a:rPr lang="he-IL" sz="1600" dirty="0" err="1"/>
              <a:t>נירמי</a:t>
            </a:r>
            <a:r>
              <a:rPr lang="he-IL" sz="1600" dirty="0"/>
              <a:t>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אמר לה: אתון </a:t>
            </a:r>
            <a:r>
              <a:rPr lang="he-IL" sz="1600" dirty="0" err="1"/>
              <a:t>דחשביתו</a:t>
            </a:r>
            <a:r>
              <a:rPr lang="he-IL" sz="1600" dirty="0"/>
              <a:t> רמו במאני </a:t>
            </a:r>
            <a:r>
              <a:rPr lang="he-IL" sz="1600" dirty="0" err="1"/>
              <a:t>דהבא</a:t>
            </a:r>
            <a:r>
              <a:rPr lang="he-IL" sz="1600" dirty="0"/>
              <a:t> וכספא.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אזלה ואמרה ליה </a:t>
            </a:r>
            <a:r>
              <a:rPr lang="he-IL" sz="1600" dirty="0" err="1"/>
              <a:t>לאבוה</a:t>
            </a:r>
            <a:r>
              <a:rPr lang="he-IL" sz="1600" dirty="0"/>
              <a:t>, </a:t>
            </a:r>
            <a:r>
              <a:rPr lang="he-IL" sz="1600" dirty="0" err="1"/>
              <a:t>רמייא</a:t>
            </a:r>
            <a:r>
              <a:rPr lang="he-IL" sz="1600" dirty="0"/>
              <a:t> לחמרא במני </a:t>
            </a:r>
            <a:r>
              <a:rPr lang="he-IL" sz="1600" dirty="0" err="1"/>
              <a:t>דהבא</a:t>
            </a:r>
            <a:r>
              <a:rPr lang="he-IL" sz="1600" dirty="0"/>
              <a:t> וכספא, ותקיף.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אתו ואמרו ליה, אמר לה </a:t>
            </a:r>
            <a:r>
              <a:rPr lang="he-IL" sz="1600" dirty="0" err="1"/>
              <a:t>לברתיה</a:t>
            </a:r>
            <a:r>
              <a:rPr lang="he-IL" sz="1600" dirty="0"/>
              <a:t>: מאן אמר לך הכי?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אמרה ליה: רבי יהושע בן חנניה.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</a:t>
            </a:r>
            <a:r>
              <a:rPr lang="he-IL" sz="1600" dirty="0" err="1"/>
              <a:t>קריוהו</a:t>
            </a:r>
            <a:r>
              <a:rPr lang="he-IL" sz="1600" dirty="0"/>
              <a:t>, אמר ליה: </a:t>
            </a:r>
            <a:r>
              <a:rPr lang="he-IL" sz="1600" dirty="0" err="1"/>
              <a:t>אמאי</a:t>
            </a:r>
            <a:r>
              <a:rPr lang="he-IL" sz="1600" dirty="0"/>
              <a:t> אמרת לה הכי?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אמר ליה: כי היכי </a:t>
            </a:r>
            <a:r>
              <a:rPr lang="he-IL" sz="1600" dirty="0" err="1"/>
              <a:t>דאמרה</a:t>
            </a:r>
            <a:r>
              <a:rPr lang="he-IL" sz="1600" dirty="0"/>
              <a:t> לי אמרי לה.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והא איכא </a:t>
            </a:r>
            <a:r>
              <a:rPr lang="he-IL" sz="1600" dirty="0" err="1"/>
              <a:t>שפירי</a:t>
            </a:r>
            <a:r>
              <a:rPr lang="he-IL" sz="1600" dirty="0"/>
              <a:t> </a:t>
            </a:r>
            <a:r>
              <a:rPr lang="he-IL" sz="1600" dirty="0" err="1"/>
              <a:t>דגמירי</a:t>
            </a:r>
            <a:r>
              <a:rPr lang="he-IL" sz="1600" dirty="0"/>
              <a:t>!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אי הוו סנו טפי הוו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גמירי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דבר אחר: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מה שלשה משקין הללו אין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נפסלין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אלא בהיסח הדעת, אף דברי תורה אין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משתכחין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אלא בהיסח הדעת.</a:t>
            </a:r>
            <a:endParaRPr lang="he-IL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B82474-67FF-2B3E-6E7A-3380FCCDCEE3}"/>
              </a:ext>
            </a:extLst>
          </p:cNvPr>
          <p:cNvSpPr txBox="1"/>
          <p:nvPr/>
        </p:nvSpPr>
        <p:spPr>
          <a:xfrm>
            <a:off x="-361040" y="35330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א - דף ז עמוד ב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19E02090-DD76-672A-A5EA-59725CCE232C}"/>
              </a:ext>
            </a:extLst>
          </p:cNvPr>
          <p:cNvSpPr txBox="1"/>
          <p:nvPr/>
        </p:nvSpPr>
        <p:spPr>
          <a:xfrm>
            <a:off x="8711968" y="91653"/>
            <a:ext cx="432048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❸</a:t>
            </a:r>
          </a:p>
          <a:p>
            <a:endParaRPr lang="he-IL" sz="1400" dirty="0"/>
          </a:p>
          <a:p>
            <a:endParaRPr lang="he-IL" sz="1700" dirty="0"/>
          </a:p>
          <a:p>
            <a:endParaRPr lang="he-IL" sz="500" dirty="0"/>
          </a:p>
          <a:p>
            <a:endParaRPr lang="he-IL" sz="2000" dirty="0"/>
          </a:p>
          <a:p>
            <a:r>
              <a:rPr lang="he-IL" sz="1500" dirty="0"/>
              <a:t>❹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1600" dirty="0"/>
          </a:p>
          <a:p>
            <a:endParaRPr lang="he-IL" dirty="0"/>
          </a:p>
          <a:p>
            <a:endParaRPr lang="he-IL" sz="2400" dirty="0"/>
          </a:p>
          <a:p>
            <a:endParaRPr lang="he-IL" dirty="0"/>
          </a:p>
          <a:p>
            <a:endParaRPr lang="he-IL" sz="2000" dirty="0"/>
          </a:p>
          <a:p>
            <a:endParaRPr lang="he-IL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DD5028FA-6721-BA3F-5A5E-7E97EBC8EC3B}"/>
              </a:ext>
            </a:extLst>
          </p:cNvPr>
          <p:cNvSpPr txBox="1"/>
          <p:nvPr/>
        </p:nvSpPr>
        <p:spPr>
          <a:xfrm>
            <a:off x="8430523" y="5608560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ע"ב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DA9EFDE8-7809-1939-20A3-CC0E70A0773E}"/>
              </a:ext>
            </a:extLst>
          </p:cNvPr>
          <p:cNvSpPr txBox="1"/>
          <p:nvPr/>
        </p:nvSpPr>
        <p:spPr>
          <a:xfrm>
            <a:off x="8768511" y="2078541"/>
            <a:ext cx="330131" cy="43242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/>
              <a:t>①</a:t>
            </a:r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3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40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endParaRPr lang="he-IL" sz="1250" dirty="0"/>
          </a:p>
          <a:p>
            <a:r>
              <a:rPr lang="he-IL" sz="1100" dirty="0"/>
              <a:t>②</a:t>
            </a:r>
          </a:p>
        </p:txBody>
      </p:sp>
      <p:sp>
        <p:nvSpPr>
          <p:cNvPr id="2" name="הסבר מלבני מעוגל 6">
            <a:extLst>
              <a:ext uri="{FF2B5EF4-FFF2-40B4-BE49-F238E27FC236}">
                <a16:creationId xmlns:a16="http://schemas.microsoft.com/office/drawing/2014/main" id="{10BC6C80-395E-D25E-09CD-12850C8C6F33}"/>
              </a:ext>
            </a:extLst>
          </p:cNvPr>
          <p:cNvSpPr/>
          <p:nvPr/>
        </p:nvSpPr>
        <p:spPr>
          <a:xfrm>
            <a:off x="341284" y="5814068"/>
            <a:ext cx="4158708" cy="369332"/>
          </a:xfrm>
          <a:prstGeom prst="wedgeRoundRectCallout">
            <a:avLst>
              <a:gd name="adj1" fmla="val 57982"/>
              <a:gd name="adj2" fmla="val 42088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900" dirty="0" err="1">
                <a:solidFill>
                  <a:schemeClr val="tx1"/>
                </a:solidFill>
              </a:rPr>
              <a:t>כת"י</a:t>
            </a:r>
            <a:r>
              <a:rPr lang="he-IL" sz="900" dirty="0">
                <a:solidFill>
                  <a:schemeClr val="tx1"/>
                </a:solidFill>
              </a:rPr>
              <a:t>: מה שלשה משקין הללו </a:t>
            </a:r>
            <a:r>
              <a:rPr lang="he-IL" sz="900" dirty="0" err="1">
                <a:solidFill>
                  <a:schemeClr val="tx1"/>
                </a:solidFill>
              </a:rPr>
              <a:t>נפסלין</a:t>
            </a:r>
            <a:r>
              <a:rPr lang="he-IL" sz="900" dirty="0">
                <a:solidFill>
                  <a:schemeClr val="tx1"/>
                </a:solidFill>
              </a:rPr>
              <a:t> בהיסח הדעת, אף דברי תורה </a:t>
            </a:r>
            <a:r>
              <a:rPr lang="he-IL" sz="900" dirty="0" err="1">
                <a:solidFill>
                  <a:schemeClr val="tx1"/>
                </a:solidFill>
              </a:rPr>
              <a:t>משתכחין</a:t>
            </a:r>
            <a:r>
              <a:rPr lang="he-IL" sz="900" dirty="0">
                <a:solidFill>
                  <a:schemeClr val="tx1"/>
                </a:solidFill>
              </a:rPr>
              <a:t> בהיסח הדעת.</a:t>
            </a:r>
            <a:endParaRPr lang="he-IL" sz="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5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4CBC8-74C2-6758-1A0F-136FB2EAD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954BA13-94C8-2F64-782C-19850D56A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9A3B55-286D-3226-620E-99C31797A7A9}"/>
              </a:ext>
            </a:extLst>
          </p:cNvPr>
          <p:cNvSpPr txBox="1"/>
          <p:nvPr/>
        </p:nvSpPr>
        <p:spPr>
          <a:xfrm>
            <a:off x="1817940" y="3789126"/>
            <a:ext cx="6256802" cy="23919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רבי </a:t>
            </a:r>
            <a:r>
              <a:rPr lang="he-IL" sz="1600" dirty="0" err="1"/>
              <a:t>חמא</a:t>
            </a:r>
            <a:r>
              <a:rPr lang="he-IL" sz="1600" dirty="0"/>
              <a:t> בר' </a:t>
            </a:r>
            <a:r>
              <a:rPr lang="he-IL" sz="1600" dirty="0" err="1"/>
              <a:t>חנינא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גדול יום הגשמים כיום </a:t>
            </a:r>
            <a:r>
              <a:rPr lang="he-IL" sz="800" dirty="0"/>
              <a:t>(ס"א: מיום)</a:t>
            </a:r>
            <a:r>
              <a:rPr lang="he-IL" sz="1600" dirty="0"/>
              <a:t> שנבראו שמים וארץ,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הַרְעִיפוּ שָׁמַיִם מִמַּעַל וּשְׁחָקִים </a:t>
            </a:r>
            <a:r>
              <a:rPr lang="he-IL" sz="1600" dirty="0" err="1">
                <a:solidFill>
                  <a:srgbClr val="002060"/>
                </a:solidFill>
              </a:rPr>
              <a:t>יִזְּלו</a:t>
            </a:r>
            <a:r>
              <a:rPr lang="he-IL" sz="1600" dirty="0">
                <a:solidFill>
                  <a:srgbClr val="002060"/>
                </a:solidFill>
              </a:rPr>
              <a:t>ּ צֶדֶק תִּפְתַּח אֶרֶץ וְיִפְרוּ יֶשַׁע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2060"/>
                </a:solidFill>
              </a:rPr>
              <a:t>וּצְדָקָה תַצְמִיחַ יַחַד אֲנִי ה' בְּרָאתִיו</a:t>
            </a:r>
            <a:r>
              <a:rPr lang="he-IL" sz="1600" dirty="0"/>
              <a:t>" – 'בראתים' לא נאמר אלא 'בראתיו'. 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אושעיא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גדול יום הגשמים שאפי' ישועה פרה ורבה בו,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תִּפְתַּח אֶרֶץ וְיִפְרוּ יֶשַׁע</a:t>
            </a:r>
            <a:r>
              <a:rPr lang="he-IL" sz="1600" dirty="0"/>
              <a:t>". </a:t>
            </a:r>
            <a:endParaRPr lang="he-IL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DCB8C-59BF-D6BF-8875-38B4FB399B34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ב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E9C0CE7E-919B-855D-22E7-C6B885FD134D}"/>
              </a:ext>
            </a:extLst>
          </p:cNvPr>
          <p:cNvSpPr/>
          <p:nvPr/>
        </p:nvSpPr>
        <p:spPr>
          <a:xfrm>
            <a:off x="1763688" y="166207"/>
            <a:ext cx="6462964" cy="3334801"/>
          </a:xfrm>
          <a:prstGeom prst="wedgeRoundRectCallout">
            <a:avLst>
              <a:gd name="adj1" fmla="val 53784"/>
              <a:gd name="adj2" fmla="val -3680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300" dirty="0">
                <a:solidFill>
                  <a:schemeClr val="tx1"/>
                </a:solidFill>
              </a:rPr>
              <a:t>דף ז עמוד א:</a:t>
            </a:r>
          </a:p>
          <a:p>
            <a:pPr>
              <a:lnSpc>
                <a:spcPct val="120000"/>
              </a:lnSpc>
            </a:pPr>
            <a:endParaRPr lang="he-IL" sz="600" dirty="0">
              <a:solidFill>
                <a:schemeClr val="tx1"/>
              </a:solidFill>
            </a:endParaRP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אמר ר' אבהו: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גדול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יום הגשמים מתחיית המתים,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דאילו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תחיית המתים לצדיקים ואילו גשמים בין לצדיקים בין לרשעים.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ופליגא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דרב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יוסף 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דאמר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רב יוסף: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מתוך שהיא </a:t>
            </a:r>
            <a:r>
              <a:rPr kumimoji="0" lang="he-I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שקולה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כתחיית המתים קבעוה בתחיית המתים.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אמר רב יהודה: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גדול יום הגשמים </a:t>
            </a:r>
            <a:r>
              <a:rPr kumimoji="0" lang="he-I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כיום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שניתנה בו תורה,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שנא': "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יַעֲרֹף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כַּמָּטָר לִקְחִי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", ואין לקח אלא תורה שנא': "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כִּי לֶקַח טוֹב נָתַתִּי לָכֶם תּוֹרָתִי אַל תַּעֲזֹבוּ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".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רבא אמר: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</a:t>
            </a:r>
            <a:r>
              <a:rPr kumimoji="0" lang="he-IL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יותר מיום 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שניתנה בו תורה,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שנאמר: "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יַעֲרֹף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כַּמָּטָר לִקְחִי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" - מי נתלה במי? הוי אומר קטן נתלה בגדול. </a:t>
            </a:r>
            <a:endParaRPr lang="he-IL" sz="1300" dirty="0">
              <a:solidFill>
                <a:srgbClr val="002060"/>
              </a:solidFill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7C276A9A-E30E-DE4C-2811-2A5FE7847E60}"/>
              </a:ext>
            </a:extLst>
          </p:cNvPr>
          <p:cNvSpPr txBox="1"/>
          <p:nvPr/>
        </p:nvSpPr>
        <p:spPr>
          <a:xfrm>
            <a:off x="8459448" y="595038"/>
            <a:ext cx="360040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②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2600" dirty="0"/>
          </a:p>
          <a:p>
            <a:endParaRPr lang="he-IL" sz="1400" dirty="0"/>
          </a:p>
          <a:p>
            <a:r>
              <a:rPr lang="he-IL" sz="1400" dirty="0"/>
              <a:t>③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2400" dirty="0"/>
          </a:p>
          <a:p>
            <a:endParaRPr lang="he-IL" sz="1400" dirty="0"/>
          </a:p>
          <a:p>
            <a:r>
              <a:rPr lang="he-IL" sz="1400" dirty="0"/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176581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9DFAF-C35F-B11F-1338-21B37BDB5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FD5D8526-00A5-7816-BF2D-ECEC40AF3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59BABE-6E7A-D18C-18EB-F76360038CA5}"/>
              </a:ext>
            </a:extLst>
          </p:cNvPr>
          <p:cNvSpPr txBox="1"/>
          <p:nvPr/>
        </p:nvSpPr>
        <p:spPr>
          <a:xfrm>
            <a:off x="1403648" y="819181"/>
            <a:ext cx="6840760" cy="24658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רבי תנחום בר </a:t>
            </a:r>
            <a:r>
              <a:rPr lang="he-IL" sz="1600" dirty="0" err="1"/>
              <a:t>חנילאי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יורדים אלא </a:t>
            </a:r>
            <a:r>
              <a:rPr lang="he-IL" sz="1600" dirty="0" err="1"/>
              <a:t>א''כ</a:t>
            </a:r>
            <a:r>
              <a:rPr lang="he-IL" sz="1600" dirty="0"/>
              <a:t> נמחלו עונותיהן של ישראל,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רָצִיתָ ה' אַרְצֶךָ שַׁבְתָּ שְׁבִית יַעֲקֹב נָשָׂאתָ </a:t>
            </a:r>
            <a:r>
              <a:rPr lang="he-IL" sz="1600" dirty="0" err="1">
                <a:solidFill>
                  <a:srgbClr val="002060"/>
                </a:solidFill>
              </a:rPr>
              <a:t>עֲוֺן</a:t>
            </a:r>
            <a:r>
              <a:rPr lang="he-IL" sz="1600" dirty="0">
                <a:solidFill>
                  <a:srgbClr val="002060"/>
                </a:solidFill>
              </a:rPr>
              <a:t> עַמֶּךָ </a:t>
            </a:r>
            <a:r>
              <a:rPr lang="he-IL" sz="1600" dirty="0" err="1">
                <a:solidFill>
                  <a:srgbClr val="002060"/>
                </a:solidFill>
              </a:rPr>
              <a:t>כִּסִּית</a:t>
            </a:r>
            <a:r>
              <a:rPr lang="he-IL" sz="1600" dirty="0">
                <a:solidFill>
                  <a:srgbClr val="002060"/>
                </a:solidFill>
              </a:rPr>
              <a:t>ָ כָל חַטָּאתָם סֶלָה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sz="1600" dirty="0"/>
              <a:t>       </a:t>
            </a:r>
            <a:r>
              <a:rPr lang="he-IL" sz="1600" dirty="0" err="1"/>
              <a:t>א''ל</a:t>
            </a:r>
            <a:r>
              <a:rPr lang="he-IL" sz="1600" dirty="0"/>
              <a:t> </a:t>
            </a:r>
            <a:r>
              <a:rPr lang="he-IL" sz="1600" dirty="0" err="1"/>
              <a:t>זעירי</a:t>
            </a:r>
            <a:r>
              <a:rPr lang="he-IL" sz="1600" dirty="0"/>
              <a:t> </a:t>
            </a:r>
            <a:r>
              <a:rPr lang="he-IL" sz="1600" dirty="0" err="1"/>
              <a:t>מדיהבת</a:t>
            </a:r>
            <a:r>
              <a:rPr lang="he-IL" sz="1600" dirty="0"/>
              <a:t> </a:t>
            </a:r>
            <a:r>
              <a:rPr lang="he-IL" sz="1600" dirty="0" err="1"/>
              <a:t>לרבינא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אתון מהכא </a:t>
            </a:r>
            <a:r>
              <a:rPr lang="he-IL" sz="1600" dirty="0" err="1"/>
              <a:t>מתניתו</a:t>
            </a:r>
            <a:r>
              <a:rPr lang="he-IL" sz="1600" dirty="0"/>
              <a:t> לה,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אנן מהכא מתנינן לה: "</a:t>
            </a:r>
            <a:r>
              <a:rPr lang="he-IL" sz="1600" dirty="0">
                <a:solidFill>
                  <a:srgbClr val="002060"/>
                </a:solidFill>
              </a:rPr>
              <a:t>וְאַתָּה תִּשְׁמַע הַשָּׁמַיִם וְסָלַחְתָּ לְחַטַּאת</a:t>
            </a:r>
            <a:r>
              <a:rPr lang="he-IL" sz="1600" dirty="0"/>
              <a:t>" וגו'. </a:t>
            </a:r>
          </a:p>
          <a:p>
            <a:pPr>
              <a:lnSpc>
                <a:spcPct val="120000"/>
              </a:lnSpc>
            </a:pPr>
            <a:endParaRPr lang="he-IL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6892F1-96C8-0570-E1DF-FAD46B8DD480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ב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FF55006-D2A9-3313-9A92-2A7F6AE1A3E3}"/>
              </a:ext>
            </a:extLst>
          </p:cNvPr>
          <p:cNvSpPr txBox="1"/>
          <p:nvPr/>
        </p:nvSpPr>
        <p:spPr>
          <a:xfrm>
            <a:off x="8180294" y="816508"/>
            <a:ext cx="432048" cy="15234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900" dirty="0"/>
          </a:p>
          <a:p>
            <a:endParaRPr lang="he-IL" sz="1000" dirty="0"/>
          </a:p>
          <a:p>
            <a:endParaRPr lang="he-IL" dirty="0"/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88CD1592-69F0-59E9-7504-5FD7ADA67078}"/>
              </a:ext>
            </a:extLst>
          </p:cNvPr>
          <p:cNvSpPr/>
          <p:nvPr/>
        </p:nvSpPr>
        <p:spPr>
          <a:xfrm>
            <a:off x="683568" y="3404586"/>
            <a:ext cx="4446740" cy="1176542"/>
          </a:xfrm>
          <a:prstGeom prst="wedgeRoundRectCallout">
            <a:avLst>
              <a:gd name="adj1" fmla="val 54780"/>
              <a:gd name="adj2" fmla="val -5406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מלכים א ח/לו:  </a:t>
            </a:r>
          </a:p>
          <a:p>
            <a:pPr>
              <a:lnSpc>
                <a:spcPct val="120000"/>
              </a:lnSpc>
            </a:pPr>
            <a:r>
              <a:rPr lang="he-IL" sz="1400" b="1" dirty="0">
                <a:solidFill>
                  <a:srgbClr val="002060"/>
                </a:solidFill>
              </a:rPr>
              <a:t>וְאַתָּה תִּשְׁמַע הַשָּׁמַיִם וְסָלַחְתָּ לְחַטַּאת </a:t>
            </a:r>
            <a:r>
              <a:rPr lang="he-IL" sz="1400" dirty="0">
                <a:solidFill>
                  <a:srgbClr val="002060"/>
                </a:solidFill>
              </a:rPr>
              <a:t>עֲבָדֶיךָ וְעַמְּךָ יִשְׂרָאֵל כִּי תוֹרֵם אֶת הַדֶּרֶךְ הַטּוֹבָה אֲשֶׁר יֵלְכוּ בָהּ </a:t>
            </a:r>
            <a:r>
              <a:rPr lang="he-IL" sz="1400" b="1" dirty="0" err="1">
                <a:solidFill>
                  <a:srgbClr val="002060"/>
                </a:solidFill>
              </a:rPr>
              <a:t>וְנָתַתָּה</a:t>
            </a:r>
            <a:r>
              <a:rPr lang="he-IL" sz="1400" b="1" dirty="0">
                <a:solidFill>
                  <a:srgbClr val="002060"/>
                </a:solidFill>
              </a:rPr>
              <a:t> מָטָר עַל אַרְצְךָ </a:t>
            </a:r>
            <a:r>
              <a:rPr lang="he-IL" sz="1400" dirty="0">
                <a:solidFill>
                  <a:srgbClr val="002060"/>
                </a:solidFill>
              </a:rPr>
              <a:t>אֲשֶׁר </a:t>
            </a:r>
            <a:r>
              <a:rPr lang="he-IL" sz="1400" dirty="0" err="1">
                <a:solidFill>
                  <a:srgbClr val="002060"/>
                </a:solidFill>
              </a:rPr>
              <a:t>נָתַתָּה</a:t>
            </a:r>
            <a:r>
              <a:rPr lang="he-IL" sz="1400" dirty="0">
                <a:solidFill>
                  <a:srgbClr val="002060"/>
                </a:solidFill>
              </a:rPr>
              <a:t> לְעַמְּךָ לְנַחֲלָה.</a:t>
            </a:r>
          </a:p>
        </p:txBody>
      </p:sp>
    </p:spTree>
    <p:extLst>
      <p:ext uri="{BB962C8B-B14F-4D97-AF65-F5344CB8AC3E}">
        <p14:creationId xmlns:p14="http://schemas.microsoft.com/office/powerpoint/2010/main" val="377701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B90C9-91A3-E5F2-47E6-56CFAECD2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B07B046D-BB07-B456-4860-D7CB7AF0E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0EEC3B-7719-CF50-0BF6-D41A833E6793}"/>
              </a:ext>
            </a:extLst>
          </p:cNvPr>
          <p:cNvSpPr txBox="1"/>
          <p:nvPr/>
        </p:nvSpPr>
        <p:spPr>
          <a:xfrm>
            <a:off x="827584" y="143266"/>
            <a:ext cx="7525328" cy="6232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ר' תנחום בריה דרבי </a:t>
            </a:r>
            <a:r>
              <a:rPr lang="he-IL" sz="1600" dirty="0" err="1"/>
              <a:t>חייא</a:t>
            </a:r>
            <a:r>
              <a:rPr lang="he-IL" sz="1600" dirty="0"/>
              <a:t> איש כפר עכו: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</a:t>
            </a:r>
            <a:r>
              <a:rPr lang="he-IL" sz="1600" dirty="0" err="1"/>
              <a:t>נעצרין</a:t>
            </a:r>
            <a:r>
              <a:rPr lang="he-IL" sz="1600" dirty="0"/>
              <a:t> </a:t>
            </a:r>
            <a:r>
              <a:rPr lang="he-IL" sz="1600" dirty="0" err="1"/>
              <a:t>אא</a:t>
            </a:r>
            <a:r>
              <a:rPr lang="he-IL" sz="1600" dirty="0"/>
              <a:t>''כ </a:t>
            </a:r>
            <a:r>
              <a:rPr lang="he-IL" sz="1600" dirty="0" err="1"/>
              <a:t>נתחייבו</a:t>
            </a:r>
            <a:r>
              <a:rPr lang="he-IL" sz="1600" dirty="0"/>
              <a:t> שונאיהן של ישראל כליה,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 err="1">
                <a:solidFill>
                  <a:srgbClr val="002060"/>
                </a:solidFill>
              </a:rPr>
              <a:t>צִיָּה</a:t>
            </a:r>
            <a:r>
              <a:rPr lang="he-IL" sz="1600" dirty="0">
                <a:solidFill>
                  <a:srgbClr val="002060"/>
                </a:solidFill>
              </a:rPr>
              <a:t> גַם חֹם יִגְזְלוּ מֵימֵי שֶׁלֶג שְׁאוֹל חָטָאוּ</a:t>
            </a:r>
            <a:r>
              <a:rPr lang="he-IL" sz="1600" dirty="0"/>
              <a:t>".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</a:t>
            </a:r>
            <a:r>
              <a:rPr lang="he-IL" sz="1600" dirty="0" err="1"/>
              <a:t>א''ל</a:t>
            </a:r>
            <a:r>
              <a:rPr lang="he-IL" sz="1600" dirty="0"/>
              <a:t> </a:t>
            </a:r>
            <a:r>
              <a:rPr lang="he-IL" sz="1600" dirty="0" err="1"/>
              <a:t>זעירי</a:t>
            </a:r>
            <a:r>
              <a:rPr lang="he-IL" sz="1600" dirty="0"/>
              <a:t> </a:t>
            </a:r>
            <a:r>
              <a:rPr lang="he-IL" sz="1600" dirty="0" err="1"/>
              <a:t>מדיהבת</a:t>
            </a:r>
            <a:r>
              <a:rPr lang="he-IL" sz="1600" dirty="0"/>
              <a:t> </a:t>
            </a:r>
            <a:r>
              <a:rPr lang="he-IL" sz="1600" dirty="0" err="1"/>
              <a:t>לרבינא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אתון מהכא </a:t>
            </a:r>
            <a:r>
              <a:rPr lang="he-IL" sz="1600" dirty="0" err="1"/>
              <a:t>מתניתו</a:t>
            </a:r>
            <a:r>
              <a:rPr lang="he-IL" sz="1600" dirty="0"/>
              <a:t> לה,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אנן מהכא מתנינן לה: "</a:t>
            </a:r>
            <a:r>
              <a:rPr lang="he-IL" sz="1600" dirty="0">
                <a:solidFill>
                  <a:srgbClr val="002060"/>
                </a:solidFill>
              </a:rPr>
              <a:t>וְעָצַר אֶת הַשָּׁמַיִם... וַאֲבַדְתֶּם מְהֵרָה</a:t>
            </a:r>
            <a:r>
              <a:rPr lang="he-IL" sz="1600" dirty="0"/>
              <a:t>".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חסדא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</a:t>
            </a:r>
            <a:r>
              <a:rPr lang="he-IL" sz="1600" dirty="0" err="1"/>
              <a:t>נעצרין</a:t>
            </a:r>
            <a:r>
              <a:rPr lang="he-IL" sz="1600" dirty="0"/>
              <a:t> אלא בשביל ביטול תרומות ומעשרות,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 err="1">
                <a:solidFill>
                  <a:srgbClr val="002060"/>
                </a:solidFill>
              </a:rPr>
              <a:t>צִיָּה</a:t>
            </a:r>
            <a:r>
              <a:rPr lang="he-IL" sz="1600" dirty="0">
                <a:solidFill>
                  <a:srgbClr val="002060"/>
                </a:solidFill>
              </a:rPr>
              <a:t> גַם חֹם יִגְזְלוּ מֵימֵי שֶׁלֶג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מאי משמע?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תנא דבי רבי ישמעאל: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בשביל דברים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שצויתי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אתכם בימות החמה ולא עשיתם יגזלו מכם מימי שלג בימות הגשמים. 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רבי שמעון בן פזי: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</a:t>
            </a:r>
            <a:r>
              <a:rPr lang="he-IL" sz="1600" dirty="0" err="1"/>
              <a:t>נעצרין</a:t>
            </a:r>
            <a:r>
              <a:rPr lang="he-IL" sz="1600" dirty="0"/>
              <a:t> אלא בשביל מספרי לשון הרע,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רוּחַ צָפוֹן תְּחוֹלֵל גָּשֶׁם וּפָנִים נִזְעָמִים לְשׁוֹן סָתֶר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רב </a:t>
            </a:r>
            <a:r>
              <a:rPr lang="he-IL" sz="1600" dirty="0" err="1"/>
              <a:t>סלא</a:t>
            </a:r>
            <a:r>
              <a:rPr lang="he-IL" sz="1600" dirty="0"/>
              <a:t> אמר רב </a:t>
            </a:r>
            <a:r>
              <a:rPr lang="he-IL" sz="1600" dirty="0" err="1"/>
              <a:t>המנונא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הגשמים </a:t>
            </a:r>
            <a:r>
              <a:rPr lang="he-IL" sz="1600" dirty="0" err="1"/>
              <a:t>נעצרין</a:t>
            </a:r>
            <a:r>
              <a:rPr lang="he-IL" sz="1600" dirty="0"/>
              <a:t> אלא בשביל עזי פנים,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וַיִּמָּנְעוּ רְבִבִים וּמַלְקוֹשׁ </a:t>
            </a:r>
            <a:r>
              <a:rPr lang="he-IL" sz="1600" dirty="0" err="1">
                <a:solidFill>
                  <a:srgbClr val="002060"/>
                </a:solidFill>
              </a:rPr>
              <a:t>לוֹא</a:t>
            </a:r>
            <a:r>
              <a:rPr lang="he-IL" sz="1600" dirty="0">
                <a:solidFill>
                  <a:srgbClr val="002060"/>
                </a:solidFill>
              </a:rPr>
              <a:t> הָיָה וּמֵצַח </a:t>
            </a:r>
            <a:r>
              <a:rPr lang="he-IL" sz="1600" dirty="0" err="1">
                <a:solidFill>
                  <a:srgbClr val="002060"/>
                </a:solidFill>
              </a:rPr>
              <a:t>אִשָּׁה</a:t>
            </a:r>
            <a:r>
              <a:rPr lang="he-IL" sz="1600" dirty="0">
                <a:solidFill>
                  <a:srgbClr val="002060"/>
                </a:solidFill>
              </a:rPr>
              <a:t> זוֹנָה הָיָה לָךְ</a:t>
            </a:r>
            <a:r>
              <a:rPr lang="he-IL" sz="1600" dirty="0"/>
              <a:t>" וגו'.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0E73EB-81C0-109C-6C41-D6B1208FE42E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ב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136F6591-4508-A3A2-18DA-AB998E5BE168}"/>
              </a:ext>
            </a:extLst>
          </p:cNvPr>
          <p:cNvSpPr txBox="1"/>
          <p:nvPr/>
        </p:nvSpPr>
        <p:spPr>
          <a:xfrm>
            <a:off x="8396318" y="214204"/>
            <a:ext cx="432048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05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②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2000" dirty="0"/>
          </a:p>
          <a:p>
            <a:endParaRPr lang="he-IL" sz="1400" dirty="0"/>
          </a:p>
          <a:p>
            <a:r>
              <a:rPr lang="he-IL" sz="1400" dirty="0"/>
              <a:t>③</a:t>
            </a:r>
          </a:p>
          <a:p>
            <a:endParaRPr lang="he-IL" sz="1400" dirty="0"/>
          </a:p>
          <a:p>
            <a:endParaRPr lang="he-IL" sz="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④</a:t>
            </a:r>
          </a:p>
        </p:txBody>
      </p:sp>
      <p:sp>
        <p:nvSpPr>
          <p:cNvPr id="6" name="חץ: שמאלה 5">
            <a:extLst>
              <a:ext uri="{FF2B5EF4-FFF2-40B4-BE49-F238E27FC236}">
                <a16:creationId xmlns:a16="http://schemas.microsoft.com/office/drawing/2014/main" id="{163421A8-9E90-D50F-1DAB-43D5413DC871}"/>
              </a:ext>
            </a:extLst>
          </p:cNvPr>
          <p:cNvSpPr/>
          <p:nvPr/>
        </p:nvSpPr>
        <p:spPr>
          <a:xfrm>
            <a:off x="395536" y="6381328"/>
            <a:ext cx="864096" cy="317528"/>
          </a:xfrm>
          <a:prstGeom prst="lef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7" name="הסבר מלבני מעוגל 6">
            <a:extLst>
              <a:ext uri="{FF2B5EF4-FFF2-40B4-BE49-F238E27FC236}">
                <a16:creationId xmlns:a16="http://schemas.microsoft.com/office/drawing/2014/main" id="{AA62C12C-570C-3A5F-98C6-A57188748A6E}"/>
              </a:ext>
            </a:extLst>
          </p:cNvPr>
          <p:cNvSpPr/>
          <p:nvPr/>
        </p:nvSpPr>
        <p:spPr>
          <a:xfrm>
            <a:off x="539552" y="5085185"/>
            <a:ext cx="2419670" cy="792088"/>
          </a:xfrm>
          <a:prstGeom prst="wedgeRoundRectCallout">
            <a:avLst>
              <a:gd name="adj1" fmla="val 59480"/>
              <a:gd name="adj2" fmla="val 4970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200" dirty="0">
                <a:solidFill>
                  <a:schemeClr val="tx1"/>
                </a:solidFill>
              </a:rPr>
              <a:t>ירמיהו ג/ג:  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2060"/>
                </a:solidFill>
              </a:rPr>
              <a:t>וַיִּמָּנְעוּ רְבִבִים וּמַלְקוֹשׁ </a:t>
            </a:r>
            <a:r>
              <a:rPr lang="he-IL" sz="1200" dirty="0" err="1">
                <a:solidFill>
                  <a:srgbClr val="002060"/>
                </a:solidFill>
              </a:rPr>
              <a:t>לוֹא</a:t>
            </a:r>
            <a:r>
              <a:rPr lang="he-IL" sz="1200" dirty="0">
                <a:solidFill>
                  <a:srgbClr val="002060"/>
                </a:solidFill>
              </a:rPr>
              <a:t> הָיָה וּמֵצַח </a:t>
            </a:r>
            <a:r>
              <a:rPr lang="he-IL" sz="1200" dirty="0" err="1">
                <a:solidFill>
                  <a:srgbClr val="002060"/>
                </a:solidFill>
              </a:rPr>
              <a:t>אִשָּׁה</a:t>
            </a:r>
            <a:r>
              <a:rPr lang="he-IL" sz="1200" dirty="0">
                <a:solidFill>
                  <a:srgbClr val="002060"/>
                </a:solidFill>
              </a:rPr>
              <a:t> זוֹנָה הָיָה לָךְ </a:t>
            </a:r>
            <a:r>
              <a:rPr lang="he-IL" sz="1200" dirty="0" err="1">
                <a:solidFill>
                  <a:srgbClr val="002060"/>
                </a:solidFill>
              </a:rPr>
              <a:t>מֵאַנְת</a:t>
            </a:r>
            <a:r>
              <a:rPr lang="he-IL" sz="1200" dirty="0">
                <a:solidFill>
                  <a:srgbClr val="002060"/>
                </a:solidFill>
              </a:rPr>
              <a:t>ְּ הִכָּלֵם.</a:t>
            </a:r>
          </a:p>
        </p:txBody>
      </p:sp>
    </p:spTree>
    <p:extLst>
      <p:ext uri="{BB962C8B-B14F-4D97-AF65-F5344CB8AC3E}">
        <p14:creationId xmlns:p14="http://schemas.microsoft.com/office/powerpoint/2010/main" val="260797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CB288-D6C6-AB3B-9871-5457B35AC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1737775-305B-A0D6-DC67-FE475DED5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66B42E-EFD4-F895-FFA1-F2FBCA62ABCC}"/>
              </a:ext>
            </a:extLst>
          </p:cNvPr>
          <p:cNvSpPr txBox="1"/>
          <p:nvPr/>
        </p:nvSpPr>
        <p:spPr>
          <a:xfrm>
            <a:off x="2691898" y="1484870"/>
            <a:ext cx="5472608" cy="47523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ואמר רב </a:t>
            </a:r>
            <a:r>
              <a:rPr lang="he-IL" dirty="0" err="1"/>
              <a:t>סלא</a:t>
            </a:r>
            <a:r>
              <a:rPr lang="he-IL" dirty="0"/>
              <a:t> אמר רב </a:t>
            </a:r>
            <a:r>
              <a:rPr lang="he-IL" dirty="0" err="1"/>
              <a:t>המנונא</a:t>
            </a:r>
            <a:r>
              <a:rPr lang="he-IL" dirty="0"/>
              <a:t>: </a:t>
            </a:r>
          </a:p>
          <a:p>
            <a:pPr>
              <a:lnSpc>
                <a:spcPct val="120000"/>
              </a:lnSpc>
            </a:pPr>
            <a:r>
              <a:rPr lang="he-IL" dirty="0"/>
              <a:t>כל אדם שיש לו עזות פנים - סוף נכשל בעבירה, </a:t>
            </a:r>
          </a:p>
          <a:p>
            <a:pPr>
              <a:lnSpc>
                <a:spcPct val="120000"/>
              </a:lnSpc>
            </a:pPr>
            <a:r>
              <a:rPr lang="he-IL" dirty="0"/>
              <a:t>שנאמר: "</a:t>
            </a:r>
            <a:r>
              <a:rPr lang="he-IL" dirty="0">
                <a:solidFill>
                  <a:srgbClr val="002060"/>
                </a:solidFill>
              </a:rPr>
              <a:t>וּמֵצַח </a:t>
            </a:r>
            <a:r>
              <a:rPr lang="he-IL" dirty="0" err="1">
                <a:solidFill>
                  <a:srgbClr val="002060"/>
                </a:solidFill>
              </a:rPr>
              <a:t>אִשָּׁה</a:t>
            </a:r>
            <a:r>
              <a:rPr lang="he-IL" dirty="0">
                <a:solidFill>
                  <a:srgbClr val="002060"/>
                </a:solidFill>
              </a:rPr>
              <a:t> זוֹנָה הָיָה לָךְ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dirty="0"/>
              <a:t>       רב נחמן אמר: </a:t>
            </a:r>
          </a:p>
          <a:p>
            <a:pPr>
              <a:lnSpc>
                <a:spcPct val="120000"/>
              </a:lnSpc>
            </a:pPr>
            <a:r>
              <a:rPr lang="he-IL" dirty="0"/>
              <a:t>       בידוע שנכשל בעבירה, </a:t>
            </a:r>
          </a:p>
          <a:p>
            <a:pPr>
              <a:lnSpc>
                <a:spcPct val="120000"/>
              </a:lnSpc>
            </a:pPr>
            <a:r>
              <a:rPr lang="he-IL" dirty="0"/>
              <a:t>       שנאמר 'היה לך' ולא נאמר 'יהיה לך'. </a:t>
            </a:r>
          </a:p>
          <a:p>
            <a:pPr>
              <a:lnSpc>
                <a:spcPct val="120000"/>
              </a:lnSpc>
            </a:pPr>
            <a:endParaRPr lang="he-IL" sz="2400" dirty="0"/>
          </a:p>
          <a:p>
            <a:pPr>
              <a:lnSpc>
                <a:spcPct val="120000"/>
              </a:lnSpc>
            </a:pPr>
            <a:r>
              <a:rPr lang="he-IL" dirty="0"/>
              <a:t>אמר רבה בר רב </a:t>
            </a:r>
            <a:r>
              <a:rPr lang="he-IL" dirty="0" err="1"/>
              <a:t>הונא</a:t>
            </a:r>
            <a:r>
              <a:rPr lang="he-IL" dirty="0"/>
              <a:t>: </a:t>
            </a:r>
          </a:p>
          <a:p>
            <a:pPr>
              <a:lnSpc>
                <a:spcPct val="120000"/>
              </a:lnSpc>
            </a:pPr>
            <a:r>
              <a:rPr lang="he-IL" dirty="0"/>
              <a:t>כל אדם שיש לו עזות פנים - מותר לקרותו רשע, </a:t>
            </a:r>
          </a:p>
          <a:p>
            <a:pPr>
              <a:lnSpc>
                <a:spcPct val="120000"/>
              </a:lnSpc>
            </a:pPr>
            <a:r>
              <a:rPr lang="he-IL" dirty="0"/>
              <a:t>שנאמר: "</a:t>
            </a:r>
            <a:r>
              <a:rPr lang="he-IL" dirty="0">
                <a:solidFill>
                  <a:srgbClr val="002060"/>
                </a:solidFill>
              </a:rPr>
              <a:t>הֵעֵז אִישׁ רָשָׁע בְּפָנָיו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dirty="0"/>
              <a:t>       רב נחמן בר יצחק אמר: </a:t>
            </a:r>
          </a:p>
          <a:p>
            <a:pPr>
              <a:lnSpc>
                <a:spcPct val="120000"/>
              </a:lnSpc>
            </a:pPr>
            <a:r>
              <a:rPr lang="he-IL" dirty="0"/>
              <a:t>       מותר </a:t>
            </a:r>
            <a:r>
              <a:rPr lang="he-IL" dirty="0" err="1"/>
              <a:t>לשנאותו</a:t>
            </a:r>
            <a:r>
              <a:rPr lang="he-IL" dirty="0"/>
              <a:t>, </a:t>
            </a:r>
          </a:p>
          <a:p>
            <a:pPr>
              <a:lnSpc>
                <a:spcPct val="120000"/>
              </a:lnSpc>
            </a:pPr>
            <a:r>
              <a:rPr lang="he-IL" dirty="0"/>
              <a:t>       שנאמר: "</a:t>
            </a:r>
            <a:r>
              <a:rPr lang="he-IL" dirty="0">
                <a:solidFill>
                  <a:srgbClr val="002060"/>
                </a:solidFill>
              </a:rPr>
              <a:t>וְעֹז פָּנָיו יְשֻׁנֶּא</a:t>
            </a:r>
            <a:r>
              <a:rPr lang="he-IL" dirty="0"/>
              <a:t>" אל תקרי '</a:t>
            </a:r>
            <a:r>
              <a:rPr lang="he-IL" dirty="0" err="1"/>
              <a:t>ישונא</a:t>
            </a:r>
            <a:r>
              <a:rPr lang="he-IL" dirty="0"/>
              <a:t>' אלא 'ישנא'.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5D3583-F7B1-924A-62AF-F088840641A2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ב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7F4BD31-B2E0-54CF-8273-37037C95F29A}"/>
              </a:ext>
            </a:extLst>
          </p:cNvPr>
          <p:cNvSpPr txBox="1"/>
          <p:nvPr/>
        </p:nvSpPr>
        <p:spPr>
          <a:xfrm>
            <a:off x="8100392" y="1484784"/>
            <a:ext cx="432048" cy="29084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50" dirty="0"/>
          </a:p>
          <a:p>
            <a:endParaRPr lang="he-IL" sz="4000" dirty="0"/>
          </a:p>
          <a:p>
            <a:r>
              <a:rPr lang="he-IL" dirty="0"/>
              <a:t>●</a:t>
            </a:r>
          </a:p>
        </p:txBody>
      </p:sp>
      <p:sp>
        <p:nvSpPr>
          <p:cNvPr id="6" name="חץ: שמאלה 5">
            <a:extLst>
              <a:ext uri="{FF2B5EF4-FFF2-40B4-BE49-F238E27FC236}">
                <a16:creationId xmlns:a16="http://schemas.microsoft.com/office/drawing/2014/main" id="{E361D02E-60B7-2671-F920-CA5A3CB27D37}"/>
              </a:ext>
            </a:extLst>
          </p:cNvPr>
          <p:cNvSpPr/>
          <p:nvPr/>
        </p:nvSpPr>
        <p:spPr>
          <a:xfrm>
            <a:off x="395536" y="6381328"/>
            <a:ext cx="864096" cy="317528"/>
          </a:xfrm>
          <a:prstGeom prst="leftArrow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7" name="הסבר מלבני מעוגל 6">
            <a:extLst>
              <a:ext uri="{FF2B5EF4-FFF2-40B4-BE49-F238E27FC236}">
                <a16:creationId xmlns:a16="http://schemas.microsoft.com/office/drawing/2014/main" id="{CC22D726-DDD7-B3EA-FA61-538AAA0A76FB}"/>
              </a:ext>
            </a:extLst>
          </p:cNvPr>
          <p:cNvSpPr/>
          <p:nvPr/>
        </p:nvSpPr>
        <p:spPr>
          <a:xfrm>
            <a:off x="3275856" y="166207"/>
            <a:ext cx="4950796" cy="1016981"/>
          </a:xfrm>
          <a:prstGeom prst="wedgeRoundRectCallout">
            <a:avLst>
              <a:gd name="adj1" fmla="val 53784"/>
              <a:gd name="adj2" fmla="val -3680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אמר רב </a:t>
            </a:r>
            <a:r>
              <a:rPr kumimoji="0" lang="he-I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סלא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אמר רב </a:t>
            </a:r>
            <a:r>
              <a:rPr kumimoji="0" lang="he-I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המנונא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אין הגשמים </a:t>
            </a:r>
            <a:r>
              <a:rPr kumimoji="0" lang="he-I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נעצרין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אלא בשביל עזי פנים,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שנאמר: "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וַיִּמָּנְעוּ רְבִבִים וּמַלְקוֹשׁ </a:t>
            </a:r>
            <a:r>
              <a:rPr kumimoji="0" lang="he-I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לוֹא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הָיָה וּמֵצַח </a:t>
            </a:r>
            <a:r>
              <a:rPr kumimoji="0" lang="he-I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אִשָּׁה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זוֹנָה הָיָה לָךְ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" וגו'. </a:t>
            </a:r>
          </a:p>
        </p:txBody>
      </p:sp>
    </p:spTree>
    <p:extLst>
      <p:ext uri="{BB962C8B-B14F-4D97-AF65-F5344CB8AC3E}">
        <p14:creationId xmlns:p14="http://schemas.microsoft.com/office/powerpoint/2010/main" val="218975990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35734</TotalTime>
  <Words>2275</Words>
  <Application>Microsoft Office PowerPoint</Application>
  <PresentationFormat>‫הצגה על המסך (4:3)</PresentationFormat>
  <Paragraphs>445</Paragraphs>
  <Slides>12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Calibri</vt:lpstr>
      <vt:lpstr>David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2562</cp:revision>
  <dcterms:created xsi:type="dcterms:W3CDTF">2015-01-28T10:22:53Z</dcterms:created>
  <dcterms:modified xsi:type="dcterms:W3CDTF">2025-03-19T12:24:52Z</dcterms:modified>
</cp:coreProperties>
</file>