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871" r:id="rId2"/>
    <p:sldId id="515" r:id="rId3"/>
    <p:sldId id="854" r:id="rId4"/>
    <p:sldId id="866" r:id="rId5"/>
    <p:sldId id="867" r:id="rId6"/>
    <p:sldId id="868" r:id="rId7"/>
    <p:sldId id="860" r:id="rId8"/>
    <p:sldId id="869" r:id="rId9"/>
    <p:sldId id="870" r:id="rId10"/>
    <p:sldId id="429" r:id="rId11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0785" autoAdjust="0"/>
  </p:normalViewPr>
  <p:slideViewPr>
    <p:cSldViewPr>
      <p:cViewPr varScale="1">
        <p:scale>
          <a:sx n="86" d="100"/>
          <a:sy n="86" d="100"/>
        </p:scale>
        <p:origin x="13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77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4C7C5-7CDE-9587-CF41-D3BD44AA1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76824E6C-523F-7581-110C-C781158AF7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C7BF09AB-F62F-0B4F-08CC-7AC29BBEE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507D124-B57C-DB90-C6AC-9623845B5B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5058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92162-DF99-77C1-8CC4-D1E185140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CD6284E1-1E13-611A-9FD6-27CBA1D9DF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37D76619-6B0D-9BB9-1CF7-D746CC29E9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98518A5-DD60-EEDF-9430-60ADBA7628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1126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5CE2A-FC2A-F61A-243F-0BA23BDD8A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2C50AA3-A9C3-08FA-887F-07DFABFB52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2F8B1351-A1A4-7601-0551-1CA37AF924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419DDF4-18C5-1558-D7AC-7B428CCD05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270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571F5-C576-E0AA-3435-BC58CEE74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B59B731-B95A-32AB-5458-E9D98B936E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E43EB93-646F-0F78-CE81-BFA522BD3A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C8FB316-CE44-DD89-D671-7D0A0B4CC7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6638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934D3-2281-EFC4-72EE-2B94D9EEE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DF9AE20-29C9-CE98-1E70-A5DF372E71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6C42B0B3-640C-2269-92B7-F1300F8B1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60CB216-16BC-B2A0-393E-1FAEEC3228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021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5502D-A778-DA69-017B-319A6E719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40F8A452-5C7C-F27C-DDDC-FCE844C60D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B07EB984-A8A7-7028-1849-3C38049722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88B395E-3193-7B61-DCBB-7AFD4D5A4B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55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72C1F-FC85-AF40-6F61-95E81FC76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0D8ABBB8-B97A-08D4-C98F-37D4F07192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278878EB-76DB-3A8A-A2F5-90EE7DE28A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C4B6DCA-E569-EDB5-487C-227092A043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8922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כ"ו/אדר/תשפ"ה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8761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4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6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מסכת תענית</a:t>
            </a:r>
          </a:p>
          <a:p>
            <a:pPr algn="ctr">
              <a:defRPr/>
            </a:pPr>
            <a:r>
              <a:rPr lang="he-IL" sz="40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ח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דף ז ע"ב (5 שורות מלמטה) – דף ח ע"ב (6 שורות מלמטה)</a:t>
            </a:r>
          </a:p>
          <a:p>
            <a:pPr algn="ctr">
              <a:defRPr/>
            </a:pPr>
            <a:endParaRPr lang="he-IL" sz="20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מצגת עזר ללימוד הדף היומי</a:t>
            </a:r>
          </a:p>
          <a:p>
            <a:pPr algn="ctr">
              <a:defRPr/>
            </a:pPr>
            <a:endParaRPr lang="he-IL" sz="8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בעריכת: הראל שפירא</a:t>
            </a:r>
          </a:p>
          <a:p>
            <a:pPr algn="ctr">
              <a:defRPr/>
            </a:pPr>
            <a:endParaRPr lang="he-IL" sz="1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2400" b="1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he-IL" sz="2400" b="1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</a:rPr>
              <a:t>לשמיעת השיעור בליווי המצגת – </a:t>
            </a:r>
            <a:r>
              <a:rPr lang="he-IL" sz="2400" dirty="0">
                <a:solidFill>
                  <a:srgbClr val="EEECE1">
                    <a:lumMod val="50000"/>
                  </a:srgbClr>
                </a:solidFill>
                <a:latin typeface="Calibri"/>
                <a:cs typeface="Arial" panose="020B0604020202020204" pitchFamily="34" charset="0"/>
                <a:hlinkClick r:id="rId3"/>
              </a:rPr>
              <a:t>לחץ כאן</a:t>
            </a:r>
            <a:endParaRPr lang="he-IL" sz="2400" dirty="0">
              <a:solidFill>
                <a:srgbClr val="EEECE1">
                  <a:lumMod val="50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endParaRPr lang="he-IL" sz="3600" b="1" dirty="0">
              <a:solidFill>
                <a:srgbClr val="C0504D">
                  <a:lumMod val="75000"/>
                </a:srgbClr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ליצירת קשר: </a:t>
            </a: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טל': 054-4931075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he-IL" sz="1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דוא"ל: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rlshapira@gmail.com</a:t>
            </a:r>
            <a:endParaRPr lang="he-IL" sz="1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60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ז ע"ב (5 שורות מלמטה) – דף ח ע"ב (6 שורות מלמטה)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ט</a:t>
            </a: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388424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513168"/>
            <a:ext cx="7831116" cy="63270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 err="1"/>
              <a:t>וא</a:t>
            </a:r>
            <a:r>
              <a:rPr lang="he-IL" sz="1500" dirty="0"/>
              <a:t>''ר אמי: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מאי </a:t>
            </a:r>
            <a:r>
              <a:rPr lang="he-IL" sz="1500" dirty="0" err="1"/>
              <a:t>דכתיב</a:t>
            </a:r>
            <a:r>
              <a:rPr lang="he-IL" sz="1500" dirty="0"/>
              <a:t> "</a:t>
            </a:r>
            <a:r>
              <a:rPr lang="he-IL" sz="1500" dirty="0">
                <a:solidFill>
                  <a:srgbClr val="002060"/>
                </a:solidFill>
              </a:rPr>
              <a:t>אִם קֵהָה הַבַּרְזֶל וְהוּא לֹא פָנִים קִלְקַל</a:t>
            </a:r>
            <a:r>
              <a:rPr lang="he-IL" sz="15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אם ראית רקיע </a:t>
            </a:r>
            <a:r>
              <a:rPr lang="he-IL" sz="1500" dirty="0" err="1"/>
              <a:t>שקיהה</a:t>
            </a:r>
            <a:r>
              <a:rPr lang="he-IL" sz="1500" dirty="0"/>
              <a:t> כברזל מלהוריד טל ומטר - בשביל מעשה הדור שהן </a:t>
            </a:r>
            <a:r>
              <a:rPr lang="he-IL" sz="1500" dirty="0" err="1"/>
              <a:t>מקולקלין</a:t>
            </a:r>
            <a:r>
              <a:rPr lang="he-IL" sz="1500" dirty="0"/>
              <a:t>,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שנא': "</a:t>
            </a:r>
            <a:r>
              <a:rPr lang="he-IL" sz="1500" dirty="0">
                <a:solidFill>
                  <a:srgbClr val="002060"/>
                </a:solidFill>
              </a:rPr>
              <a:t>וְהוּא לֹא פָנִים קִלְקַל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מה תקנתן?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יתגברו ברחמים, שנא': "</a:t>
            </a:r>
            <a:r>
              <a:rPr lang="he-IL" sz="1500" dirty="0" err="1">
                <a:solidFill>
                  <a:srgbClr val="002060"/>
                </a:solidFill>
              </a:rPr>
              <a:t>וַחֲיָלִים</a:t>
            </a:r>
            <a:r>
              <a:rPr lang="he-IL" sz="1500" dirty="0">
                <a:solidFill>
                  <a:srgbClr val="002060"/>
                </a:solidFill>
              </a:rPr>
              <a:t> יְגַבֵּר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"</a:t>
            </a:r>
            <a:r>
              <a:rPr lang="he-IL" sz="1500" dirty="0">
                <a:solidFill>
                  <a:srgbClr val="002060"/>
                </a:solidFill>
              </a:rPr>
              <a:t>וְיִתְרוֹן הַכְשֵׁיר חָכְמָה</a:t>
            </a:r>
            <a:r>
              <a:rPr lang="he-IL" sz="1500" dirty="0"/>
              <a:t>" - כל שכן אם הוכשרו מעשיהן מעיקרא. </a:t>
            </a:r>
          </a:p>
          <a:p>
            <a:pPr>
              <a:lnSpc>
                <a:spcPct val="120000"/>
              </a:lnSpc>
            </a:pPr>
            <a:endParaRPr lang="he-IL" sz="1000" dirty="0"/>
          </a:p>
          <a:p>
            <a:pPr>
              <a:lnSpc>
                <a:spcPct val="120000"/>
              </a:lnSpc>
            </a:pPr>
            <a:r>
              <a:rPr lang="he-IL" sz="1500" dirty="0"/>
              <a:t>ריש לקיש אמר: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אם ראית תלמיד </a:t>
            </a:r>
            <a:r>
              <a:rPr lang="he-IL" sz="1500" dirty="0" err="1"/>
              <a:t>שלמודו</a:t>
            </a:r>
            <a:r>
              <a:rPr lang="he-IL" sz="1500" dirty="0"/>
              <a:t> קשה עליו כברזל - בשביל משנתו שאינה סדורה עליו,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שנאמר: "</a:t>
            </a:r>
            <a:r>
              <a:rPr lang="he-IL" sz="1500" dirty="0">
                <a:solidFill>
                  <a:srgbClr val="002060"/>
                </a:solidFill>
              </a:rPr>
              <a:t>וְהוּא לֹא פָנִים קִלְקַל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מאי </a:t>
            </a:r>
            <a:r>
              <a:rPr lang="he-IL" sz="1500" dirty="0" err="1"/>
              <a:t>תקנתיה</a:t>
            </a:r>
            <a:r>
              <a:rPr lang="he-IL" sz="1500" dirty="0"/>
              <a:t>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ירבה בישיבה, שנאמר: "</a:t>
            </a:r>
            <a:r>
              <a:rPr lang="he-IL" sz="1500" dirty="0" err="1">
                <a:solidFill>
                  <a:srgbClr val="002060"/>
                </a:solidFill>
              </a:rPr>
              <a:t>וַחֲיָלִים</a:t>
            </a:r>
            <a:r>
              <a:rPr lang="he-IL" sz="1500" dirty="0">
                <a:solidFill>
                  <a:srgbClr val="002060"/>
                </a:solidFill>
              </a:rPr>
              <a:t> יְגַבֵּר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"</a:t>
            </a:r>
            <a:r>
              <a:rPr lang="he-IL" sz="1500" dirty="0">
                <a:solidFill>
                  <a:srgbClr val="002060"/>
                </a:solidFill>
              </a:rPr>
              <a:t>וְיִתְרוֹן הַכְשֵׁיר חָכְמָה</a:t>
            </a:r>
            <a:r>
              <a:rPr lang="he-IL" sz="1500" dirty="0"/>
              <a:t>" - </a:t>
            </a:r>
            <a:r>
              <a:rPr lang="he-IL" sz="1500" dirty="0" err="1"/>
              <a:t>כ''ש</a:t>
            </a:r>
            <a:r>
              <a:rPr lang="he-IL" sz="1500" dirty="0"/>
              <a:t> אם משנתו סדורה לו מעיקרא,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       כי הא </a:t>
            </a:r>
            <a:r>
              <a:rPr lang="he-IL" sz="1500" dirty="0" err="1"/>
              <a:t>דריש</a:t>
            </a:r>
            <a:r>
              <a:rPr lang="he-IL" sz="1500" dirty="0"/>
              <a:t> לקיש </a:t>
            </a:r>
            <a:r>
              <a:rPr lang="he-IL" sz="1500" dirty="0" err="1"/>
              <a:t>הוה</a:t>
            </a:r>
            <a:r>
              <a:rPr lang="he-IL" sz="1500" dirty="0"/>
              <a:t> מסדר מתני' </a:t>
            </a:r>
            <a:r>
              <a:rPr lang="he-IL" sz="1500" dirty="0" err="1"/>
              <a:t>ארבעין</a:t>
            </a:r>
            <a:r>
              <a:rPr lang="he-IL" sz="1500" dirty="0"/>
              <a:t> זמנין כנגד מ' יום שניתנה תורה ועייל </a:t>
            </a:r>
            <a:r>
              <a:rPr lang="he-IL" sz="1500" dirty="0" err="1"/>
              <a:t>לקמיה</a:t>
            </a:r>
            <a:r>
              <a:rPr lang="he-IL" sz="1500" dirty="0"/>
              <a:t> דר' יוחנן,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       רב </a:t>
            </a:r>
            <a:r>
              <a:rPr lang="he-IL" sz="1500" dirty="0" err="1"/>
              <a:t>אדא</a:t>
            </a:r>
            <a:r>
              <a:rPr lang="he-IL" sz="1500" dirty="0"/>
              <a:t> בר אהבה מסדר מתני' עשרין וארבע זמנין כנגד תורה נביאים וכתובים ועייל </a:t>
            </a:r>
            <a:r>
              <a:rPr lang="he-IL" sz="1500" dirty="0" err="1"/>
              <a:t>לקמיה</a:t>
            </a:r>
            <a:r>
              <a:rPr lang="he-IL" sz="1500" dirty="0"/>
              <a:t> </a:t>
            </a:r>
            <a:r>
              <a:rPr lang="he-IL" sz="1500" dirty="0" err="1"/>
              <a:t>דרבא</a:t>
            </a:r>
            <a:r>
              <a:rPr lang="he-IL" sz="1500" dirty="0"/>
              <a:t>. </a:t>
            </a:r>
          </a:p>
          <a:p>
            <a:pPr>
              <a:lnSpc>
                <a:spcPct val="120000"/>
              </a:lnSpc>
            </a:pPr>
            <a:endParaRPr lang="he-IL" sz="1000" dirty="0"/>
          </a:p>
          <a:p>
            <a:pPr>
              <a:lnSpc>
                <a:spcPct val="120000"/>
              </a:lnSpc>
            </a:pPr>
            <a:r>
              <a:rPr lang="he-IL" sz="1500" dirty="0"/>
              <a:t>רבא אמר: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אם ראית תלמיד </a:t>
            </a:r>
            <a:r>
              <a:rPr lang="he-IL" sz="1500" dirty="0" err="1"/>
              <a:t>שלמודו</a:t>
            </a:r>
            <a:r>
              <a:rPr lang="he-IL" sz="1500" dirty="0"/>
              <a:t> קשה עליו כברזל - בשביל רבו שאינו מסביר לו פנים,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שנאמר: "</a:t>
            </a:r>
            <a:r>
              <a:rPr lang="he-IL" sz="1500" dirty="0">
                <a:solidFill>
                  <a:srgbClr val="002060"/>
                </a:solidFill>
              </a:rPr>
              <a:t>וְהוּא לֹא פָנִים קִלְקַל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מאי </a:t>
            </a:r>
            <a:r>
              <a:rPr lang="he-IL" sz="1500" dirty="0" err="1"/>
              <a:t>תקנתיה</a:t>
            </a:r>
            <a:r>
              <a:rPr lang="he-IL" sz="1500" dirty="0"/>
              <a:t>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ירבה עליו רעים, שנאמר: "</a:t>
            </a:r>
            <a:r>
              <a:rPr lang="he-IL" sz="1500" dirty="0" err="1">
                <a:solidFill>
                  <a:srgbClr val="002060"/>
                </a:solidFill>
              </a:rPr>
              <a:t>וַחֲיָלִים</a:t>
            </a:r>
            <a:r>
              <a:rPr lang="he-IL" sz="1500" dirty="0">
                <a:solidFill>
                  <a:srgbClr val="002060"/>
                </a:solidFill>
              </a:rPr>
              <a:t> יְגַבֵּר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"</a:t>
            </a:r>
            <a:r>
              <a:rPr lang="he-IL" sz="1500" dirty="0">
                <a:solidFill>
                  <a:srgbClr val="002060"/>
                </a:solidFill>
              </a:rPr>
              <a:t>וְיִתְרוֹן הַכְשֵׁיר חָכְמָה</a:t>
            </a:r>
            <a:r>
              <a:rPr lang="he-IL" sz="1500" dirty="0"/>
              <a:t>" - </a:t>
            </a:r>
            <a:r>
              <a:rPr lang="he-IL" sz="1500" dirty="0" err="1"/>
              <a:t>כ''ש</a:t>
            </a:r>
            <a:r>
              <a:rPr lang="he-IL" sz="1500" dirty="0"/>
              <a:t> אם הוכשרו מעשיו בפני רבו מעיקרא.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96553" y="35330"/>
            <a:ext cx="31147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ז עמוד ב - דף ח עמוד א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C9596118-8002-954E-E6F9-07B9A55C7A7D}"/>
              </a:ext>
            </a:extLst>
          </p:cNvPr>
          <p:cNvSpPr/>
          <p:nvPr/>
        </p:nvSpPr>
        <p:spPr>
          <a:xfrm>
            <a:off x="4572000" y="81121"/>
            <a:ext cx="3816424" cy="369332"/>
          </a:xfrm>
          <a:prstGeom prst="wedgeRoundRectCallout">
            <a:avLst>
              <a:gd name="adj1" fmla="val 53784"/>
              <a:gd name="adj2" fmla="val -3680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אמר ר' אמי: אין הגשמים 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נעצרין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אלא </a:t>
            </a:r>
            <a:r>
              <a:rPr kumimoji="0" lang="he-IL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בעון</a:t>
            </a:r>
            <a:r>
              <a:rPr kumimoji="0" lang="he-I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גזל, שנאמר...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374CDF94-E863-2CA2-7DB6-96DAE8915FD7}"/>
              </a:ext>
            </a:extLst>
          </p:cNvPr>
          <p:cNvSpPr txBox="1"/>
          <p:nvPr/>
        </p:nvSpPr>
        <p:spPr>
          <a:xfrm>
            <a:off x="8532440" y="135372"/>
            <a:ext cx="43204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r>
              <a:rPr lang="he-IL" sz="1400" dirty="0"/>
              <a:t>②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639ED6EC-66BA-96C9-D1FD-BA3439EF05C6}"/>
              </a:ext>
            </a:extLst>
          </p:cNvPr>
          <p:cNvSpPr txBox="1"/>
          <p:nvPr/>
        </p:nvSpPr>
        <p:spPr>
          <a:xfrm>
            <a:off x="8344034" y="522304"/>
            <a:ext cx="23378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▪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1400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▪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sz="1600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▪</a:t>
            </a: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8EDD191F-6F28-D588-CC8E-EC35CEBECA95}"/>
              </a:ext>
            </a:extLst>
          </p:cNvPr>
          <p:cNvSpPr txBox="1"/>
          <p:nvPr/>
        </p:nvSpPr>
        <p:spPr>
          <a:xfrm>
            <a:off x="8395011" y="2970898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ע"א</a:t>
            </a:r>
          </a:p>
        </p:txBody>
      </p:sp>
      <p:sp>
        <p:nvSpPr>
          <p:cNvPr id="11" name="הסבר מלבני מעוגל 6">
            <a:extLst>
              <a:ext uri="{FF2B5EF4-FFF2-40B4-BE49-F238E27FC236}">
                <a16:creationId xmlns:a16="http://schemas.microsoft.com/office/drawing/2014/main" id="{DF60669F-4822-6F00-5286-487FFE658206}"/>
              </a:ext>
            </a:extLst>
          </p:cNvPr>
          <p:cNvSpPr/>
          <p:nvPr/>
        </p:nvSpPr>
        <p:spPr>
          <a:xfrm>
            <a:off x="323528" y="1763524"/>
            <a:ext cx="2736304" cy="873388"/>
          </a:xfrm>
          <a:prstGeom prst="wedgeRoundRectCallout">
            <a:avLst>
              <a:gd name="adj1" fmla="val 52486"/>
              <a:gd name="adj2" fmla="val -3985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קהלת י/י: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אִם קֵהָה הַבַּרְזֶל וְהוּא לֹא פָנִים קִלְקַל </a:t>
            </a:r>
            <a:r>
              <a:rPr kumimoji="0" lang="he-I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וַחֲיָלִים</a:t>
            </a: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יְגַבֵּר וְיִתְרוֹן הַכְשֵׁיר חָכְמָה.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555B3-6606-5E39-81AC-05E1FB097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8A9D4FD-2A6C-1587-BC2D-0912D5D0AF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72902F-E4C8-6E1B-AFC1-27C5A0C91AF9}"/>
              </a:ext>
            </a:extLst>
          </p:cNvPr>
          <p:cNvSpPr txBox="1"/>
          <p:nvPr/>
        </p:nvSpPr>
        <p:spPr>
          <a:xfrm>
            <a:off x="323528" y="81120"/>
            <a:ext cx="8280920" cy="66225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/>
              <a:t>ואמר ר' אמי: 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500" dirty="0"/>
              <a:t>מאי </a:t>
            </a:r>
            <a:r>
              <a:rPr lang="he-IL" sz="1500" dirty="0" err="1"/>
              <a:t>דכתיב</a:t>
            </a:r>
            <a:r>
              <a:rPr lang="he-IL" sz="1500" dirty="0"/>
              <a:t> "</a:t>
            </a:r>
            <a:r>
              <a:rPr lang="he-IL" sz="1500" dirty="0">
                <a:solidFill>
                  <a:srgbClr val="002060"/>
                </a:solidFill>
              </a:rPr>
              <a:t>אִם </a:t>
            </a:r>
            <a:r>
              <a:rPr lang="he-IL" sz="1500" dirty="0" err="1">
                <a:solidFill>
                  <a:srgbClr val="002060"/>
                </a:solidFill>
              </a:rPr>
              <a:t>יִשֹּׁך</a:t>
            </a:r>
            <a:r>
              <a:rPr lang="he-IL" sz="1500" dirty="0">
                <a:solidFill>
                  <a:srgbClr val="002060"/>
                </a:solidFill>
              </a:rPr>
              <a:t>ְ הַנָּחָשׁ </a:t>
            </a:r>
            <a:r>
              <a:rPr lang="he-IL" sz="1500" dirty="0" err="1">
                <a:solidFill>
                  <a:srgbClr val="002060"/>
                </a:solidFill>
              </a:rPr>
              <a:t>בְּלוֹא</a:t>
            </a:r>
            <a:r>
              <a:rPr lang="he-IL" sz="1500" dirty="0">
                <a:solidFill>
                  <a:srgbClr val="002060"/>
                </a:solidFill>
              </a:rPr>
              <a:t> לָחַשׁ וְאֵין יִתְרוֹן לְבַעַל הַלָּשׁוֹן</a:t>
            </a:r>
            <a:r>
              <a:rPr lang="he-IL" sz="15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אם ראית דור שהשמים </a:t>
            </a:r>
            <a:r>
              <a:rPr lang="he-IL" sz="1500" dirty="0" err="1"/>
              <a:t>משתכין</a:t>
            </a:r>
            <a:r>
              <a:rPr lang="he-IL" sz="1500" dirty="0"/>
              <a:t> </a:t>
            </a:r>
            <a:r>
              <a:rPr lang="he-IL" sz="1500" dirty="0" err="1"/>
              <a:t>כנחשת</a:t>
            </a:r>
            <a:r>
              <a:rPr lang="he-IL" sz="1500" dirty="0"/>
              <a:t> מלהוריד טל ומטר - בשביל לוחשי לחישות שאין בדור.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500" dirty="0"/>
              <a:t>מאי תקנתן?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ילכו אצל מי שיודע ללחוש, </a:t>
            </a:r>
            <a:r>
              <a:rPr lang="he-IL" sz="1500" dirty="0" err="1"/>
              <a:t>דכתיב</a:t>
            </a:r>
            <a:r>
              <a:rPr lang="he-IL" sz="1500" dirty="0"/>
              <a:t>: "</a:t>
            </a:r>
            <a:r>
              <a:rPr lang="he-IL" sz="1500" dirty="0">
                <a:solidFill>
                  <a:srgbClr val="002060"/>
                </a:solidFill>
              </a:rPr>
              <a:t>יַגִּיד עָלָיו רֵעוֹ</a:t>
            </a:r>
            <a:r>
              <a:rPr lang="he-IL" sz="1500" dirty="0"/>
              <a:t>".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"</a:t>
            </a:r>
            <a:r>
              <a:rPr lang="he-IL" sz="1500" dirty="0">
                <a:solidFill>
                  <a:srgbClr val="002060"/>
                </a:solidFill>
              </a:rPr>
              <a:t>וְאֵין יִתְרוֹן לְבַעַל הַלָּשׁוֹן</a:t>
            </a:r>
            <a:r>
              <a:rPr lang="he-IL" sz="1500" dirty="0"/>
              <a:t>" – ומי שאפשר לו ללחוש ואינו לוחש - מה הנאה יש לו?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500" dirty="0"/>
              <a:t>ואם לחש ולא נענה - מאי </a:t>
            </a:r>
            <a:r>
              <a:rPr lang="he-IL" sz="1500" dirty="0" err="1"/>
              <a:t>תקנתיה</a:t>
            </a:r>
            <a:r>
              <a:rPr lang="he-IL" sz="1500" dirty="0"/>
              <a:t>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ילך אצל חסיד שבדור וירבה עליו בתפלה,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שנאמר: "</a:t>
            </a:r>
            <a:r>
              <a:rPr lang="he-IL" sz="1500" dirty="0">
                <a:solidFill>
                  <a:srgbClr val="002060"/>
                </a:solidFill>
              </a:rPr>
              <a:t>וַיְצַו עָלֶיהָ בְמַפְגִּיעַ</a:t>
            </a:r>
            <a:r>
              <a:rPr lang="he-IL" sz="1500" dirty="0"/>
              <a:t>", ואין פגיעה אלא תפלה, שנאמר: "</a:t>
            </a:r>
            <a:r>
              <a:rPr lang="he-IL" sz="1500" dirty="0">
                <a:solidFill>
                  <a:srgbClr val="002060"/>
                </a:solidFill>
              </a:rPr>
              <a:t>וְאַתָּה אַל תִּתְפַּלֵּל בְּעַד הָעָם הַזֶּה וְאַל </a:t>
            </a:r>
            <a:r>
              <a:rPr lang="he-IL" sz="1500" dirty="0" err="1">
                <a:solidFill>
                  <a:srgbClr val="002060"/>
                </a:solidFill>
              </a:rPr>
              <a:t>תִּשָּׂא</a:t>
            </a:r>
            <a:r>
              <a:rPr lang="he-IL" sz="1500" dirty="0">
                <a:solidFill>
                  <a:srgbClr val="002060"/>
                </a:solidFill>
              </a:rPr>
              <a:t> בַעֲדָם רִנָּה וּתְפִלָּה וְאַל תִּפְגַּע בִּי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endParaRPr lang="he-IL" sz="600" dirty="0"/>
          </a:p>
          <a:p>
            <a:pPr>
              <a:lnSpc>
                <a:spcPct val="120000"/>
              </a:lnSpc>
            </a:pPr>
            <a:r>
              <a:rPr lang="he-IL" sz="1500" dirty="0"/>
              <a:t>ואם לחש ועלתה בידו ומגיס דעתו עליו - מביא אף לעולם, שנאמר: "</a:t>
            </a:r>
            <a:r>
              <a:rPr lang="he-IL" sz="1500" dirty="0">
                <a:solidFill>
                  <a:srgbClr val="002060"/>
                </a:solidFill>
              </a:rPr>
              <a:t>מִקְנֶה אַף עַל עוֹלֶה</a:t>
            </a:r>
            <a:r>
              <a:rPr lang="he-IL" sz="1500" dirty="0"/>
              <a:t>". </a:t>
            </a: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500" dirty="0"/>
              <a:t>       רבא אמר: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       שני </a:t>
            </a:r>
            <a:r>
              <a:rPr lang="he-IL" sz="1500" dirty="0" err="1"/>
              <a:t>ת''ח</a:t>
            </a:r>
            <a:r>
              <a:rPr lang="he-IL" sz="1500" dirty="0"/>
              <a:t> </a:t>
            </a:r>
            <a:r>
              <a:rPr lang="he-IL" sz="1500" dirty="0" err="1"/>
              <a:t>שיושבין</a:t>
            </a:r>
            <a:r>
              <a:rPr lang="he-IL" sz="1500" dirty="0"/>
              <a:t> בעיר אחת ואין </a:t>
            </a:r>
            <a:r>
              <a:rPr lang="he-IL" sz="1500" dirty="0" err="1"/>
              <a:t>נוחין</a:t>
            </a:r>
            <a:r>
              <a:rPr lang="he-IL" sz="1500" dirty="0"/>
              <a:t> זה לזה בהלכה - </a:t>
            </a:r>
            <a:r>
              <a:rPr lang="he-IL" sz="1500" dirty="0" err="1"/>
              <a:t>מתקנאין</a:t>
            </a:r>
            <a:r>
              <a:rPr lang="he-IL" sz="1500" dirty="0"/>
              <a:t> באף ומעלין אותו,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       שנאמר: "</a:t>
            </a:r>
            <a:r>
              <a:rPr lang="he-IL" sz="1500" dirty="0">
                <a:solidFill>
                  <a:srgbClr val="002060"/>
                </a:solidFill>
              </a:rPr>
              <a:t>מִקְנֶה אַף עַל עוֹלֶה</a:t>
            </a:r>
            <a:r>
              <a:rPr lang="he-IL" sz="1500" dirty="0"/>
              <a:t>".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500" dirty="0"/>
              <a:t>אמר </a:t>
            </a:r>
            <a:r>
              <a:rPr lang="he-IL" sz="1500" dirty="0" err="1"/>
              <a:t>ר''ל</a:t>
            </a:r>
            <a:r>
              <a:rPr lang="he-IL" sz="1500" dirty="0"/>
              <a:t>: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מאי </a:t>
            </a:r>
            <a:r>
              <a:rPr lang="he-IL" sz="1500" dirty="0" err="1"/>
              <a:t>דכתיב</a:t>
            </a:r>
            <a:r>
              <a:rPr lang="he-IL" sz="1500" dirty="0"/>
              <a:t> "</a:t>
            </a:r>
            <a:r>
              <a:rPr lang="he-IL" sz="1500" dirty="0">
                <a:solidFill>
                  <a:srgbClr val="002060"/>
                </a:solidFill>
              </a:rPr>
              <a:t>אִם </a:t>
            </a:r>
            <a:r>
              <a:rPr lang="he-IL" sz="1500" dirty="0" err="1">
                <a:solidFill>
                  <a:srgbClr val="002060"/>
                </a:solidFill>
              </a:rPr>
              <a:t>יִשֹּׁך</a:t>
            </a:r>
            <a:r>
              <a:rPr lang="he-IL" sz="1500" dirty="0">
                <a:solidFill>
                  <a:srgbClr val="002060"/>
                </a:solidFill>
              </a:rPr>
              <a:t>ְ הַנָּחָשׁ </a:t>
            </a:r>
            <a:r>
              <a:rPr lang="he-IL" sz="1500" dirty="0" err="1">
                <a:solidFill>
                  <a:srgbClr val="002060"/>
                </a:solidFill>
              </a:rPr>
              <a:t>בְּלוֹא</a:t>
            </a:r>
            <a:r>
              <a:rPr lang="he-IL" sz="1500" dirty="0">
                <a:solidFill>
                  <a:srgbClr val="002060"/>
                </a:solidFill>
              </a:rPr>
              <a:t> לָחַשׁ וְאֵין יִתְרוֹן לְבַעַל הַלָּשׁוֹן</a:t>
            </a:r>
            <a:r>
              <a:rPr lang="he-IL" sz="15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לעתיד לבא מתקבצות ובאות כל החיות אצל הנחש ואומרים לו: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ארי - דורס ואוכל, זאב - טורף ואוכל, אתה - מה הנאה יש לך?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אמר להם: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"</a:t>
            </a:r>
            <a:r>
              <a:rPr lang="he-IL" sz="1500" dirty="0">
                <a:solidFill>
                  <a:srgbClr val="002060"/>
                </a:solidFill>
              </a:rPr>
              <a:t>וְאֵין יִתְרוֹן לְבַעַל הַלָּשׁוֹן</a:t>
            </a:r>
            <a:r>
              <a:rPr lang="he-IL" sz="1500" dirty="0"/>
              <a:t>".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5EB8D5-C90F-9B26-B886-E4CEB70B49A1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א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2BD8C94D-1516-7C43-56F5-1512C1A73204}"/>
              </a:ext>
            </a:extLst>
          </p:cNvPr>
          <p:cNvSpPr txBox="1"/>
          <p:nvPr/>
        </p:nvSpPr>
        <p:spPr>
          <a:xfrm>
            <a:off x="8663890" y="134388"/>
            <a:ext cx="4899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③</a:t>
            </a:r>
            <a:endParaRPr lang="he-IL" dirty="0"/>
          </a:p>
        </p:txBody>
      </p:sp>
      <p:sp>
        <p:nvSpPr>
          <p:cNvPr id="10" name="הסבר מלבני מעוגל 6">
            <a:extLst>
              <a:ext uri="{FF2B5EF4-FFF2-40B4-BE49-F238E27FC236}">
                <a16:creationId xmlns:a16="http://schemas.microsoft.com/office/drawing/2014/main" id="{99B48019-D499-3D3D-2278-4B09B6321128}"/>
              </a:ext>
            </a:extLst>
          </p:cNvPr>
          <p:cNvSpPr/>
          <p:nvPr/>
        </p:nvSpPr>
        <p:spPr>
          <a:xfrm>
            <a:off x="196284" y="1196752"/>
            <a:ext cx="2232248" cy="1224136"/>
          </a:xfrm>
          <a:prstGeom prst="wedgeRoundRectCallout">
            <a:avLst>
              <a:gd name="adj1" fmla="val 52486"/>
              <a:gd name="adj2" fmla="val -3985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קהלת י/יא: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אִם </a:t>
            </a:r>
            <a:r>
              <a:rPr kumimoji="0" lang="he-IL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יִשֹּׁך</a:t>
            </a:r>
            <a:r>
              <a:rPr kumimoji="0" lang="he-IL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ְ הַנָּחָשׁ </a:t>
            </a:r>
            <a:r>
              <a:rPr kumimoji="0" lang="he-IL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בְּלוֹא</a:t>
            </a:r>
            <a:r>
              <a:rPr kumimoji="0" lang="he-IL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לָחַשׁ וְאֵין יִתְרוֹן לְבַעַל הַלָּשׁוֹן.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500" dirty="0">
              <a:solidFill>
                <a:srgbClr val="002060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>
                <a:solidFill>
                  <a:schemeClr val="tx1"/>
                </a:solidFill>
                <a:latin typeface="Calibri"/>
                <a:cs typeface="Arial" panose="020B0604020202020204" pitchFamily="34" charset="0"/>
              </a:rPr>
              <a:t>איוב לו/לג: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1200" dirty="0">
                <a:solidFill>
                  <a:srgbClr val="002060"/>
                </a:solidFill>
                <a:latin typeface="Calibri"/>
                <a:cs typeface="Arial" panose="020B0604020202020204" pitchFamily="34" charset="0"/>
              </a:rPr>
              <a:t>יַגִּיד עָלָיו רֵעוֹ מִקְנֶה אַף עַל עוֹלֶה.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A027164-3F3D-0DBC-F2D6-F005F48405A0}"/>
              </a:ext>
            </a:extLst>
          </p:cNvPr>
          <p:cNvSpPr txBox="1"/>
          <p:nvPr/>
        </p:nvSpPr>
        <p:spPr>
          <a:xfrm>
            <a:off x="8631082" y="144250"/>
            <a:ext cx="208990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00" dirty="0"/>
              <a:t>❶</a:t>
            </a:r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5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6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r>
              <a:rPr lang="he-IL" sz="1000" dirty="0"/>
              <a:t>❷</a:t>
            </a:r>
          </a:p>
        </p:txBody>
      </p:sp>
    </p:spTree>
    <p:extLst>
      <p:ext uri="{BB962C8B-B14F-4D97-AF65-F5344CB8AC3E}">
        <p14:creationId xmlns:p14="http://schemas.microsoft.com/office/powerpoint/2010/main" val="296010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DDA20-136B-692B-D476-120F8D410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22BBBF1-FAF4-493C-F199-F75B0A56F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F9888A-5D3A-9780-2737-1F8F942B60F2}"/>
              </a:ext>
            </a:extLst>
          </p:cNvPr>
          <p:cNvSpPr txBox="1"/>
          <p:nvPr/>
        </p:nvSpPr>
        <p:spPr>
          <a:xfrm>
            <a:off x="107504" y="260648"/>
            <a:ext cx="8280920" cy="59005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</a:t>
            </a:r>
            <a:r>
              <a:rPr lang="he-IL" sz="800" dirty="0"/>
              <a:t>(</a:t>
            </a:r>
            <a:r>
              <a:rPr lang="he-IL" sz="800" dirty="0" err="1"/>
              <a:t>כת"י</a:t>
            </a:r>
            <a:r>
              <a:rPr lang="he-IL" sz="800" dirty="0"/>
              <a:t>: ואמר)</a:t>
            </a:r>
            <a:r>
              <a:rPr lang="he-IL" sz="1600" dirty="0"/>
              <a:t> רבי אמי: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תפלתו של אדם נשמעת אלא אם כן משים נפשו בכפו,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נִשָּׂא לְבָבֵנוּ אֶל כַּפָּיִם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[איני?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והא] </a:t>
            </a:r>
            <a:r>
              <a:rPr lang="he-IL" sz="1600" dirty="0" err="1"/>
              <a:t>אוקים</a:t>
            </a:r>
            <a:r>
              <a:rPr lang="he-IL" sz="1600" dirty="0"/>
              <a:t> שמואל אמורא עליה ודרש: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"</a:t>
            </a:r>
            <a:r>
              <a:rPr lang="he-IL" sz="1600" dirty="0">
                <a:solidFill>
                  <a:srgbClr val="002060"/>
                </a:solidFill>
              </a:rPr>
              <a:t>וַיְפַתּוּהוּ בְּפִיהֶם וּבִלְשׁוֹנָם יְכַזְּבוּ לוֹ וְלִבָּם לֹא נָכוֹן עִמּוֹ וְלֹא נֶאֶמְנוּ בִּבְרִיתוֹ</a:t>
            </a:r>
            <a:r>
              <a:rPr lang="he-IL" sz="1600" dirty="0"/>
              <a:t>",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ואף על פי כן "</a:t>
            </a:r>
            <a:r>
              <a:rPr lang="he-IL" sz="1600" dirty="0">
                <a:solidFill>
                  <a:srgbClr val="002060"/>
                </a:solidFill>
              </a:rPr>
              <a:t>וְהוּא רַחוּם יְכַפֵּר </a:t>
            </a:r>
            <a:r>
              <a:rPr lang="he-IL" sz="1600" dirty="0" err="1">
                <a:solidFill>
                  <a:srgbClr val="002060"/>
                </a:solidFill>
              </a:rPr>
              <a:t>עָוֺן</a:t>
            </a:r>
            <a:r>
              <a:rPr lang="he-IL" sz="1600" dirty="0"/>
              <a:t>" וגו'!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לא </a:t>
            </a:r>
            <a:r>
              <a:rPr lang="he-IL" sz="1600" dirty="0" err="1"/>
              <a:t>קשיא</a:t>
            </a:r>
            <a:r>
              <a:rPr lang="he-IL" sz="1600" dirty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כאן ביחיד כאן בציבור. </a:t>
            </a:r>
          </a:p>
          <a:p>
            <a:pPr>
              <a:lnSpc>
                <a:spcPct val="120000"/>
              </a:lnSpc>
            </a:pPr>
            <a:endParaRPr lang="he-IL" sz="2300" dirty="0"/>
          </a:p>
          <a:p>
            <a:pPr>
              <a:lnSpc>
                <a:spcPct val="120000"/>
              </a:lnSpc>
            </a:pPr>
            <a:r>
              <a:rPr lang="he-IL" sz="1600" dirty="0"/>
              <a:t>אמר </a:t>
            </a:r>
            <a:r>
              <a:rPr lang="he-IL" sz="800" dirty="0"/>
              <a:t>(</a:t>
            </a:r>
            <a:r>
              <a:rPr lang="he-IL" sz="800" dirty="0" err="1"/>
              <a:t>כת"י</a:t>
            </a:r>
            <a:r>
              <a:rPr lang="he-IL" sz="800" dirty="0"/>
              <a:t>: ואמר)</a:t>
            </a:r>
            <a:r>
              <a:rPr lang="he-IL" sz="1600" dirty="0"/>
              <a:t> ר' אמי: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אין גשמים </a:t>
            </a:r>
            <a:r>
              <a:rPr lang="he-IL" sz="1600" dirty="0" err="1"/>
              <a:t>יורדין</a:t>
            </a:r>
            <a:r>
              <a:rPr lang="he-IL" sz="1600" dirty="0"/>
              <a:t> אלא בשביל בעלי אמנה,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שנאמר: "</a:t>
            </a:r>
            <a:r>
              <a:rPr lang="he-IL" sz="1600" dirty="0">
                <a:solidFill>
                  <a:srgbClr val="002060"/>
                </a:solidFill>
              </a:rPr>
              <a:t>אֱמֶת מֵאֶרֶץ תִּצְמָח וְצֶדֶק מִשָּׁמַיִם נִשְׁקָף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2300" dirty="0"/>
          </a:p>
          <a:p>
            <a:pPr>
              <a:lnSpc>
                <a:spcPct val="120000"/>
              </a:lnSpc>
            </a:pPr>
            <a:r>
              <a:rPr lang="he-IL" sz="1600" dirty="0" err="1"/>
              <a:t>וא</a:t>
            </a:r>
            <a:r>
              <a:rPr lang="he-IL" sz="1600" dirty="0"/>
              <a:t>''ר אמי: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בא וראה כמה גדולים בעלי אמנה,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מניין?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מחולדה ובור - ומה המאמין בחולדה ובור כך, המאמין </a:t>
            </a:r>
            <a:r>
              <a:rPr lang="he-IL" sz="1600" dirty="0" err="1"/>
              <a:t>בהקב</a:t>
            </a:r>
            <a:r>
              <a:rPr lang="he-IL" sz="1600" dirty="0"/>
              <a:t>''ה </a:t>
            </a:r>
            <a:r>
              <a:rPr lang="he-IL" sz="1600" dirty="0" err="1"/>
              <a:t>עאכ</a:t>
            </a:r>
            <a:r>
              <a:rPr lang="he-IL" sz="1600" dirty="0"/>
              <a:t>''ו.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1D28AC-A92F-2B9F-8799-D83DE338D749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א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9DFF5A8-43E1-2E07-BF21-9551F7FE8F0F}"/>
              </a:ext>
            </a:extLst>
          </p:cNvPr>
          <p:cNvSpPr txBox="1"/>
          <p:nvPr/>
        </p:nvSpPr>
        <p:spPr>
          <a:xfrm>
            <a:off x="8353256" y="305189"/>
            <a:ext cx="489988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④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600" dirty="0"/>
          </a:p>
          <a:p>
            <a:endParaRPr lang="he-IL" sz="29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⑤</a:t>
            </a:r>
          </a:p>
          <a:p>
            <a:endParaRPr lang="he-IL" sz="1300" dirty="0"/>
          </a:p>
          <a:p>
            <a:endParaRPr lang="he-IL" sz="1400" dirty="0"/>
          </a:p>
          <a:p>
            <a:endParaRPr lang="he-IL" sz="16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400" dirty="0"/>
              <a:t>⑥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8175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FEAEA-3D2F-7B09-40B8-B115EDDA8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8E90F884-109A-43E9-0D71-3A35F67C3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544313-5D17-A71D-B205-BF4A1414C045}"/>
              </a:ext>
            </a:extLst>
          </p:cNvPr>
          <p:cNvSpPr txBox="1"/>
          <p:nvPr/>
        </p:nvSpPr>
        <p:spPr>
          <a:xfrm>
            <a:off x="413292" y="1635014"/>
            <a:ext cx="7920880" cy="44937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אמר רבי יוחנן: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dirty="0"/>
              <a:t>כל המצדיק את עצמו מלמטה - </a:t>
            </a:r>
            <a:r>
              <a:rPr lang="he-IL" dirty="0" err="1"/>
              <a:t>מצדיקין</a:t>
            </a:r>
            <a:r>
              <a:rPr lang="he-IL" dirty="0"/>
              <a:t> עליו הדין מלמעלה,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dirty="0"/>
              <a:t>     שנאמר: "</a:t>
            </a:r>
            <a:r>
              <a:rPr lang="he-IL" dirty="0">
                <a:solidFill>
                  <a:srgbClr val="002060"/>
                </a:solidFill>
              </a:rPr>
              <a:t>אֱמֶת מֵאֶרֶץ תִּצְמָח וְצֶדֶק מִשָּׁמַיִם נִשְׁקָף</a:t>
            </a:r>
            <a:r>
              <a:rPr lang="he-IL" dirty="0"/>
              <a:t>".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dirty="0"/>
              <a:t>     רבי </a:t>
            </a:r>
            <a:r>
              <a:rPr lang="he-IL" dirty="0" err="1"/>
              <a:t>חייא</a:t>
            </a:r>
            <a:r>
              <a:rPr lang="he-IL" dirty="0"/>
              <a:t> בר אבין אמר רב </a:t>
            </a:r>
            <a:r>
              <a:rPr lang="he-IL" dirty="0" err="1"/>
              <a:t>הונא</a:t>
            </a:r>
            <a:r>
              <a:rPr lang="he-IL" dirty="0"/>
              <a:t> מהכא:</a:t>
            </a:r>
          </a:p>
          <a:p>
            <a:pPr>
              <a:lnSpc>
                <a:spcPct val="120000"/>
              </a:lnSpc>
            </a:pPr>
            <a:r>
              <a:rPr lang="he-IL" dirty="0"/>
              <a:t>     "</a:t>
            </a:r>
            <a:r>
              <a:rPr lang="he-IL" dirty="0">
                <a:solidFill>
                  <a:srgbClr val="002060"/>
                </a:solidFill>
              </a:rPr>
              <a:t>וּכְיִרְאָתְךָ עֶבְרָתֶךָ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dirty="0"/>
              <a:t>     ריש לקיש אמר מהכא:</a:t>
            </a:r>
          </a:p>
          <a:p>
            <a:pPr>
              <a:lnSpc>
                <a:spcPct val="120000"/>
              </a:lnSpc>
            </a:pPr>
            <a:r>
              <a:rPr lang="he-IL" dirty="0"/>
              <a:t>     "</a:t>
            </a:r>
            <a:r>
              <a:rPr lang="he-IL" dirty="0">
                <a:solidFill>
                  <a:srgbClr val="002060"/>
                </a:solidFill>
              </a:rPr>
              <a:t>פָּגַעְתָּ אֶת שָׂשׂ וְעֹשֵׂה צֶדֶק בִּדְרָכֶיךָ יִזְכְּרוּךָ הֵן אַתָּה קָצַפְתָּ וַנֶּחֱטָא בָּהֶם עוֹלָם וְנִוָּשֵׁעַ</a:t>
            </a:r>
            <a:r>
              <a:rPr lang="he-IL" dirty="0"/>
              <a:t>". </a:t>
            </a:r>
          </a:p>
          <a:p>
            <a:pPr>
              <a:lnSpc>
                <a:spcPct val="120000"/>
              </a:lnSpc>
            </a:pPr>
            <a:endParaRPr lang="he-IL" sz="3600" dirty="0"/>
          </a:p>
          <a:p>
            <a:pPr>
              <a:lnSpc>
                <a:spcPct val="120000"/>
              </a:lnSpc>
            </a:pPr>
            <a:r>
              <a:rPr lang="he-IL" dirty="0"/>
              <a:t>אמר </a:t>
            </a:r>
            <a:r>
              <a:rPr lang="he-IL" dirty="0" err="1"/>
              <a:t>ריב''ל</a:t>
            </a:r>
            <a:r>
              <a:rPr lang="he-IL" dirty="0"/>
              <a:t>: </a:t>
            </a:r>
          </a:p>
          <a:p>
            <a:pPr>
              <a:lnSpc>
                <a:spcPct val="120000"/>
              </a:lnSpc>
            </a:pPr>
            <a:r>
              <a:rPr lang="he-IL" dirty="0"/>
              <a:t>כל השמח </a:t>
            </a:r>
            <a:r>
              <a:rPr lang="he-IL" dirty="0" err="1"/>
              <a:t>ביסורין</a:t>
            </a:r>
            <a:r>
              <a:rPr lang="he-IL" dirty="0"/>
              <a:t> שבאין עליו - מביא ישועה לעולם,</a:t>
            </a:r>
          </a:p>
          <a:p>
            <a:pPr>
              <a:lnSpc>
                <a:spcPct val="120000"/>
              </a:lnSpc>
            </a:pPr>
            <a:r>
              <a:rPr lang="he-IL" dirty="0"/>
              <a:t>שנאמר: "</a:t>
            </a:r>
            <a:r>
              <a:rPr lang="he-IL" dirty="0">
                <a:solidFill>
                  <a:srgbClr val="002060"/>
                </a:solidFill>
              </a:rPr>
              <a:t>בָּהֶם עוֹלָם וְנִוָּשֵׁעַ</a:t>
            </a:r>
            <a:r>
              <a:rPr lang="he-IL" dirty="0"/>
              <a:t>".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3CADCE-7458-BF34-D9A4-B399323F35D7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א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D9BF6A12-8241-02FB-6334-32FDD439883B}"/>
              </a:ext>
            </a:extLst>
          </p:cNvPr>
          <p:cNvSpPr txBox="1"/>
          <p:nvPr/>
        </p:nvSpPr>
        <p:spPr>
          <a:xfrm>
            <a:off x="8271042" y="1662632"/>
            <a:ext cx="432048" cy="38549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800" dirty="0"/>
          </a:p>
          <a:p>
            <a:endParaRPr lang="he-IL" sz="1000" dirty="0"/>
          </a:p>
          <a:p>
            <a:endParaRPr lang="he-IL" sz="1000" dirty="0"/>
          </a:p>
          <a:p>
            <a:endParaRPr lang="he-IL" sz="900" dirty="0"/>
          </a:p>
          <a:p>
            <a:endParaRPr lang="he-IL" sz="800" dirty="0"/>
          </a:p>
          <a:p>
            <a:endParaRPr lang="he-IL" sz="1000" dirty="0"/>
          </a:p>
          <a:p>
            <a:endParaRPr lang="he-IL" sz="1100" dirty="0"/>
          </a:p>
          <a:p>
            <a:endParaRPr lang="he-IL" sz="1000" dirty="0"/>
          </a:p>
          <a:p>
            <a:endParaRPr lang="he-IL" sz="600" dirty="0"/>
          </a:p>
          <a:p>
            <a:endParaRPr lang="he-IL" sz="1050" dirty="0"/>
          </a:p>
          <a:p>
            <a:endParaRPr lang="he-IL" sz="4000" dirty="0"/>
          </a:p>
          <a:p>
            <a:r>
              <a:rPr lang="he-IL" dirty="0"/>
              <a:t>●</a:t>
            </a:r>
          </a:p>
        </p:txBody>
      </p:sp>
      <p:sp>
        <p:nvSpPr>
          <p:cNvPr id="3" name="הסבר מלבני מעוגל 6">
            <a:extLst>
              <a:ext uri="{FF2B5EF4-FFF2-40B4-BE49-F238E27FC236}">
                <a16:creationId xmlns:a16="http://schemas.microsoft.com/office/drawing/2014/main" id="{6372FE9F-525B-6804-D6EB-AD232589E6F3}"/>
              </a:ext>
            </a:extLst>
          </p:cNvPr>
          <p:cNvSpPr/>
          <p:nvPr/>
        </p:nvSpPr>
        <p:spPr>
          <a:xfrm>
            <a:off x="4283968" y="332656"/>
            <a:ext cx="4104456" cy="971315"/>
          </a:xfrm>
          <a:prstGeom prst="wedgeRoundRectCallout">
            <a:avLst>
              <a:gd name="adj1" fmla="val 55947"/>
              <a:gd name="adj2" fmla="val -4076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אמר ר' אמי: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אין גשמים </a:t>
            </a:r>
            <a:r>
              <a:rPr kumimoji="0" lang="he-I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יורדין</a:t>
            </a: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אלא בשביל בעלי אמנה, </a:t>
            </a:r>
          </a:p>
          <a:p>
            <a:pPr marL="0" marR="0" lvl="0" indent="0" algn="r" defTabSz="914400" rtl="1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שנאמר: "</a:t>
            </a: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אֱמֶת מֵאֶרֶץ תִּצְמָח וְצֶדֶק מִשָּׁמַיִם נִשְׁקָף</a:t>
            </a:r>
            <a:r>
              <a:rPr kumimoji="0" lang="he-I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". </a:t>
            </a:r>
          </a:p>
        </p:txBody>
      </p:sp>
    </p:spTree>
    <p:extLst>
      <p:ext uri="{BB962C8B-B14F-4D97-AF65-F5344CB8AC3E}">
        <p14:creationId xmlns:p14="http://schemas.microsoft.com/office/powerpoint/2010/main" val="488949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AF70F-4308-ECFB-4020-84E03E860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C104B402-05B2-8756-7457-7563FD28A4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470AAC-2B56-7D96-A42A-269B746C62AF}"/>
              </a:ext>
            </a:extLst>
          </p:cNvPr>
          <p:cNvSpPr txBox="1"/>
          <p:nvPr/>
        </p:nvSpPr>
        <p:spPr>
          <a:xfrm>
            <a:off x="467544" y="401414"/>
            <a:ext cx="7920880" cy="54758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אמר ריש לקיש: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מאי </a:t>
            </a:r>
            <a:r>
              <a:rPr lang="he-IL" sz="1600" dirty="0" err="1"/>
              <a:t>דכתיב</a:t>
            </a:r>
            <a:r>
              <a:rPr lang="he-IL" sz="1600" dirty="0"/>
              <a:t> "</a:t>
            </a:r>
            <a:r>
              <a:rPr lang="he-IL" sz="1600" dirty="0">
                <a:solidFill>
                  <a:srgbClr val="002060"/>
                </a:solidFill>
              </a:rPr>
              <a:t>וְעָצַר אֶת הַשָּׁמַיִם</a:t>
            </a:r>
            <a:r>
              <a:rPr lang="he-IL" sz="16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בשעה שהשמים </a:t>
            </a:r>
            <a:r>
              <a:rPr lang="he-IL" sz="1600" dirty="0" err="1"/>
              <a:t>נעצרין</a:t>
            </a:r>
            <a:r>
              <a:rPr lang="he-IL" sz="1600" dirty="0"/>
              <a:t> מלהוריד (טל ומטר) - דומה לאשה שמחבלת ואינה יולדת.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והיינו </a:t>
            </a:r>
            <a:r>
              <a:rPr lang="he-IL" sz="1600" dirty="0" err="1"/>
              <a:t>דאמר</a:t>
            </a:r>
            <a:r>
              <a:rPr lang="he-IL" sz="1600" dirty="0"/>
              <a:t> ריש לקיש משום בר </a:t>
            </a:r>
            <a:r>
              <a:rPr lang="he-IL" sz="1600" dirty="0" err="1"/>
              <a:t>קפרא</a:t>
            </a:r>
            <a:r>
              <a:rPr lang="he-IL" sz="1600" dirty="0"/>
              <a:t>: 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נאמרה עצירה בגשמים ונאמרה עצירה באשה -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נאמרה עצירה באשה, שנאמר: "</a:t>
            </a:r>
            <a:r>
              <a:rPr lang="he-IL" sz="1600" dirty="0">
                <a:solidFill>
                  <a:srgbClr val="002060"/>
                </a:solidFill>
              </a:rPr>
              <a:t>כִּי </a:t>
            </a:r>
            <a:r>
              <a:rPr lang="he-IL" sz="1600" b="1" dirty="0">
                <a:solidFill>
                  <a:srgbClr val="002060"/>
                </a:solidFill>
              </a:rPr>
              <a:t>עָצֹר</a:t>
            </a:r>
            <a:r>
              <a:rPr lang="he-IL" sz="1600" dirty="0">
                <a:solidFill>
                  <a:srgbClr val="002060"/>
                </a:solidFill>
              </a:rPr>
              <a:t> </a:t>
            </a:r>
            <a:r>
              <a:rPr lang="he-IL" sz="1600" b="1" dirty="0" err="1">
                <a:solidFill>
                  <a:srgbClr val="002060"/>
                </a:solidFill>
              </a:rPr>
              <a:t>עָצַר</a:t>
            </a:r>
            <a:r>
              <a:rPr lang="he-IL" sz="1600" dirty="0">
                <a:solidFill>
                  <a:srgbClr val="002060"/>
                </a:solidFill>
              </a:rPr>
              <a:t> ה' בְּעַד כָּל רֶחֶם</a:t>
            </a:r>
            <a:r>
              <a:rPr lang="he-IL" sz="1600" dirty="0"/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ונאמרה עצירה בגשמים,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b="1" dirty="0">
                <a:solidFill>
                  <a:srgbClr val="002060"/>
                </a:solidFill>
              </a:rPr>
              <a:t>וְעָצַר</a:t>
            </a:r>
            <a:r>
              <a:rPr lang="he-IL" sz="1600" dirty="0">
                <a:solidFill>
                  <a:srgbClr val="002060"/>
                </a:solidFill>
              </a:rPr>
              <a:t> אֶת הַשָּׁמַיִם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נאמר לידה באשה ונאמר לידה בגשמים -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נאמר לידה באשה,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dirty="0" err="1">
                <a:solidFill>
                  <a:srgbClr val="002060"/>
                </a:solidFill>
              </a:rPr>
              <a:t>וַתַּהַר</a:t>
            </a:r>
            <a:r>
              <a:rPr lang="he-IL" sz="1600" dirty="0">
                <a:solidFill>
                  <a:srgbClr val="002060"/>
                </a:solidFill>
              </a:rPr>
              <a:t> </a:t>
            </a:r>
            <a:r>
              <a:rPr lang="he-IL" sz="1600" b="1" dirty="0">
                <a:solidFill>
                  <a:srgbClr val="002060"/>
                </a:solidFill>
              </a:rPr>
              <a:t>וַתֵּלֶד</a:t>
            </a:r>
            <a:r>
              <a:rPr lang="he-IL" sz="1600" dirty="0">
                <a:solidFill>
                  <a:srgbClr val="002060"/>
                </a:solidFill>
              </a:rPr>
              <a:t> בֵּן</a:t>
            </a:r>
            <a:r>
              <a:rPr lang="he-IL" sz="1600" dirty="0"/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ונאמר לידה בגשמים,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b="1" dirty="0">
                <a:solidFill>
                  <a:srgbClr val="002060"/>
                </a:solidFill>
              </a:rPr>
              <a:t>וְהוֹלִידָהּ</a:t>
            </a:r>
            <a:r>
              <a:rPr lang="he-IL" sz="1600" dirty="0">
                <a:solidFill>
                  <a:srgbClr val="002060"/>
                </a:solidFill>
              </a:rPr>
              <a:t> וְהִצְמִיחָהּ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7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נאמר פקידה באשה ונאמר פקידה בגשמים -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נאמר פקידה באשה,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dirty="0">
                <a:solidFill>
                  <a:srgbClr val="002060"/>
                </a:solidFill>
              </a:rPr>
              <a:t>וַה' </a:t>
            </a:r>
            <a:r>
              <a:rPr lang="he-IL" sz="1600" b="1" dirty="0">
                <a:solidFill>
                  <a:srgbClr val="002060"/>
                </a:solidFill>
              </a:rPr>
              <a:t>פָּקַד</a:t>
            </a:r>
            <a:r>
              <a:rPr lang="he-IL" sz="1600" dirty="0">
                <a:solidFill>
                  <a:srgbClr val="002060"/>
                </a:solidFill>
              </a:rPr>
              <a:t> אֶת שָׂרָה</a:t>
            </a:r>
            <a:r>
              <a:rPr lang="he-IL" sz="1600" dirty="0"/>
              <a:t>",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ונאמר פקידה בגשמים, </a:t>
            </a:r>
            <a:r>
              <a:rPr lang="he-IL" sz="1600" dirty="0" err="1"/>
              <a:t>דכתיב</a:t>
            </a:r>
            <a:r>
              <a:rPr lang="he-IL" sz="1600" dirty="0"/>
              <a:t>: "</a:t>
            </a:r>
            <a:r>
              <a:rPr lang="he-IL" sz="1600" b="1" dirty="0">
                <a:solidFill>
                  <a:srgbClr val="002060"/>
                </a:solidFill>
              </a:rPr>
              <a:t>פָּקַדְתָּ</a:t>
            </a:r>
            <a:r>
              <a:rPr lang="he-IL" sz="1600" dirty="0">
                <a:solidFill>
                  <a:srgbClr val="002060"/>
                </a:solidFill>
              </a:rPr>
              <a:t> הָאָרֶץ וַתְּשֹׁקְקֶהָ רַבַּת תַּעְשְׁרֶנָּה פֶּלֶג </a:t>
            </a:r>
            <a:r>
              <a:rPr lang="he-IL" sz="1600" dirty="0" err="1">
                <a:solidFill>
                  <a:srgbClr val="002060"/>
                </a:solidFill>
              </a:rPr>
              <a:t>אֱלֹהִים</a:t>
            </a:r>
            <a:r>
              <a:rPr lang="he-IL" sz="1600" dirty="0">
                <a:solidFill>
                  <a:srgbClr val="002060"/>
                </a:solidFill>
              </a:rPr>
              <a:t> מָלֵא מָיִם</a:t>
            </a:r>
            <a:r>
              <a:rPr lang="he-IL" sz="1600" dirty="0"/>
              <a:t>".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600" dirty="0"/>
              <a:t>       מאי "</a:t>
            </a:r>
            <a:r>
              <a:rPr lang="he-IL" sz="1600" dirty="0">
                <a:solidFill>
                  <a:srgbClr val="002060"/>
                </a:solidFill>
              </a:rPr>
              <a:t>פֶּלֶג </a:t>
            </a:r>
            <a:r>
              <a:rPr lang="he-IL" sz="1600" dirty="0" err="1">
                <a:solidFill>
                  <a:srgbClr val="002060"/>
                </a:solidFill>
              </a:rPr>
              <a:t>אֱלֹהִים</a:t>
            </a:r>
            <a:r>
              <a:rPr lang="he-IL" sz="1600" dirty="0">
                <a:solidFill>
                  <a:srgbClr val="002060"/>
                </a:solidFill>
              </a:rPr>
              <a:t> מָלֵא מָיִם</a:t>
            </a:r>
            <a:r>
              <a:rPr lang="he-IL" sz="16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600" dirty="0"/>
              <a:t>       תנא: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כמין קובה יש ברקיע שממנה גשמים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יוצאין</a:t>
            </a:r>
            <a:r>
              <a:rPr lang="he-IL" sz="16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7D3CB-A162-B0FB-C5B4-DF9CA1E434FB}"/>
              </a:ext>
            </a:extLst>
          </p:cNvPr>
          <p:cNvSpPr txBox="1"/>
          <p:nvPr/>
        </p:nvSpPr>
        <p:spPr>
          <a:xfrm>
            <a:off x="-396552" y="35330"/>
            <a:ext cx="31683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א - דף ח עמוד ב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DB819196-C368-A565-C819-63427E17D2CA}"/>
              </a:ext>
            </a:extLst>
          </p:cNvPr>
          <p:cNvSpPr txBox="1"/>
          <p:nvPr/>
        </p:nvSpPr>
        <p:spPr>
          <a:xfrm>
            <a:off x="8137554" y="2372264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ע"ב</a:t>
            </a:r>
          </a:p>
        </p:txBody>
      </p:sp>
    </p:spTree>
    <p:extLst>
      <p:ext uri="{BB962C8B-B14F-4D97-AF65-F5344CB8AC3E}">
        <p14:creationId xmlns:p14="http://schemas.microsoft.com/office/powerpoint/2010/main" val="336720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CB288-D6C6-AB3B-9871-5457B35AC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1737775-305B-A0D6-DC67-FE475DED5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66B42E-EFD4-F895-FFA1-F2FBCA62ABCC}"/>
              </a:ext>
            </a:extLst>
          </p:cNvPr>
          <p:cNvSpPr txBox="1"/>
          <p:nvPr/>
        </p:nvSpPr>
        <p:spPr>
          <a:xfrm>
            <a:off x="755576" y="260648"/>
            <a:ext cx="7768970" cy="6138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/>
              <a:t>אמר רבי שמואל בר נחמני: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מאי </a:t>
            </a:r>
            <a:r>
              <a:rPr lang="he-IL" sz="1700" dirty="0" err="1"/>
              <a:t>דכתיב</a:t>
            </a:r>
            <a:r>
              <a:rPr lang="he-IL" sz="1700" dirty="0"/>
              <a:t> "</a:t>
            </a:r>
            <a:r>
              <a:rPr lang="he-IL" sz="1700" dirty="0">
                <a:solidFill>
                  <a:srgbClr val="002060"/>
                </a:solidFill>
              </a:rPr>
              <a:t>אִם לְשֵׁבֶט אִם לְאַרְצוֹ אִם לְחֶסֶד יַמְצִאֵהוּ</a:t>
            </a:r>
            <a:r>
              <a:rPr lang="he-IL" sz="1700" dirty="0"/>
              <a:t>"?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אם לשבט - בהרים ובגבעות, אם לחסד ימציאהו לארצו - בשדות ובכרמים,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אם לשבט - לאילנות, אם לארצו - לזרעים, אם לחסד ימציאהו - בורות </a:t>
            </a:r>
            <a:r>
              <a:rPr lang="he-IL" sz="1700" dirty="0" err="1"/>
              <a:t>שיחין</a:t>
            </a:r>
            <a:r>
              <a:rPr lang="he-IL" sz="1700" dirty="0"/>
              <a:t> ומערות.</a:t>
            </a:r>
          </a:p>
          <a:p>
            <a:pPr>
              <a:lnSpc>
                <a:spcPct val="120000"/>
              </a:lnSpc>
            </a:pPr>
            <a:endParaRPr lang="he-IL" sz="2800" dirty="0"/>
          </a:p>
          <a:p>
            <a:pPr>
              <a:lnSpc>
                <a:spcPct val="120000"/>
              </a:lnSpc>
            </a:pPr>
            <a:r>
              <a:rPr lang="he-IL" sz="1700" dirty="0"/>
              <a:t>בימי רבי שמואל בר נחמני </a:t>
            </a:r>
            <a:r>
              <a:rPr lang="he-IL" sz="1700" dirty="0" err="1"/>
              <a:t>הוה</a:t>
            </a:r>
            <a:r>
              <a:rPr lang="he-IL" sz="1700" dirty="0"/>
              <a:t> </a:t>
            </a:r>
            <a:r>
              <a:rPr lang="he-IL" sz="1700" dirty="0" err="1"/>
              <a:t>כפנא</a:t>
            </a:r>
            <a:r>
              <a:rPr lang="he-IL" sz="1700" dirty="0"/>
              <a:t> </a:t>
            </a:r>
            <a:r>
              <a:rPr lang="he-IL" sz="1700" dirty="0" err="1"/>
              <a:t>ומותנא</a:t>
            </a:r>
            <a:r>
              <a:rPr lang="he-IL" sz="1700" dirty="0"/>
              <a:t>, 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700" dirty="0"/>
              <a:t>אמרי: 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היכי נעביד?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ניבעי</a:t>
            </a:r>
            <a:r>
              <a:rPr lang="he-IL" sz="1700" dirty="0"/>
              <a:t> רחמי </a:t>
            </a:r>
            <a:r>
              <a:rPr lang="he-IL" sz="1700" dirty="0" err="1"/>
              <a:t>אתרתי</a:t>
            </a:r>
            <a:r>
              <a:rPr lang="he-IL" sz="1700" dirty="0"/>
              <a:t> - לא אפשר,</a:t>
            </a:r>
          </a:p>
          <a:p>
            <a:pPr>
              <a:lnSpc>
                <a:spcPct val="120000"/>
              </a:lnSpc>
            </a:pPr>
            <a:r>
              <a:rPr lang="he-IL" sz="1700" dirty="0"/>
              <a:t>אלא </a:t>
            </a:r>
            <a:r>
              <a:rPr lang="he-IL" sz="1700" dirty="0" err="1"/>
              <a:t>ליבעי</a:t>
            </a:r>
            <a:r>
              <a:rPr lang="he-IL" sz="1700" dirty="0"/>
              <a:t> רחמי </a:t>
            </a:r>
            <a:r>
              <a:rPr lang="he-IL" sz="1700" dirty="0" err="1"/>
              <a:t>אמותנא</a:t>
            </a:r>
            <a:r>
              <a:rPr lang="he-IL" sz="1700" dirty="0"/>
              <a:t> </a:t>
            </a:r>
            <a:r>
              <a:rPr lang="he-IL" sz="1700" dirty="0" err="1"/>
              <a:t>וכפנא</a:t>
            </a:r>
            <a:r>
              <a:rPr lang="he-IL" sz="1700" dirty="0"/>
              <a:t> </a:t>
            </a:r>
            <a:r>
              <a:rPr lang="he-IL" sz="1700" dirty="0" err="1"/>
              <a:t>ניסבול</a:t>
            </a:r>
            <a:r>
              <a:rPr lang="he-IL" sz="1700" dirty="0"/>
              <a:t>. </a:t>
            </a:r>
          </a:p>
          <a:p>
            <a:pPr>
              <a:lnSpc>
                <a:spcPct val="120000"/>
              </a:lnSpc>
            </a:pPr>
            <a:endParaRPr lang="he-IL" sz="400" dirty="0"/>
          </a:p>
          <a:p>
            <a:pPr>
              <a:lnSpc>
                <a:spcPct val="120000"/>
              </a:lnSpc>
            </a:pPr>
            <a:r>
              <a:rPr lang="he-IL" sz="1700" dirty="0"/>
              <a:t>אמר להו ר' שמואל בר נחמני: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ניבעי</a:t>
            </a:r>
            <a:r>
              <a:rPr lang="he-IL" sz="1700" dirty="0"/>
              <a:t> רחמי </a:t>
            </a:r>
            <a:r>
              <a:rPr lang="he-IL" sz="1700" dirty="0" err="1"/>
              <a:t>אכפנא</a:t>
            </a:r>
            <a:r>
              <a:rPr lang="he-IL" sz="1700" dirty="0"/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דכי</a:t>
            </a:r>
            <a:r>
              <a:rPr lang="he-IL" sz="1700" dirty="0"/>
              <a:t> </a:t>
            </a:r>
            <a:r>
              <a:rPr lang="he-IL" sz="1700" dirty="0" err="1"/>
              <a:t>יהיב</a:t>
            </a:r>
            <a:r>
              <a:rPr lang="he-IL" sz="1700" dirty="0"/>
              <a:t> רחמנא </a:t>
            </a:r>
            <a:r>
              <a:rPr lang="he-IL" sz="1700" dirty="0" err="1"/>
              <a:t>שובעא</a:t>
            </a:r>
            <a:r>
              <a:rPr lang="he-IL" sz="1700" dirty="0"/>
              <a:t> לחיי הוא </a:t>
            </a:r>
            <a:r>
              <a:rPr lang="he-IL" sz="1700" dirty="0" err="1"/>
              <a:t>דיהיב</a:t>
            </a:r>
            <a:r>
              <a:rPr lang="he-IL" sz="1700" dirty="0"/>
              <a:t>, </a:t>
            </a:r>
            <a:r>
              <a:rPr lang="he-IL" sz="1700" dirty="0" err="1"/>
              <a:t>דכתיב</a:t>
            </a:r>
            <a:r>
              <a:rPr lang="he-IL" sz="1700" dirty="0"/>
              <a:t>: "</a:t>
            </a:r>
            <a:r>
              <a:rPr lang="he-IL" sz="1700" dirty="0">
                <a:solidFill>
                  <a:srgbClr val="002060"/>
                </a:solidFill>
              </a:rPr>
              <a:t>פּוֹתֵחַ אֶת יָדֶךָ וּמַשְׂבִּיעַ לְכָל חַי רָצוֹן</a:t>
            </a:r>
            <a:r>
              <a:rPr lang="he-IL" sz="1700" dirty="0"/>
              <a:t>".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700" dirty="0" err="1"/>
              <a:t>ומנלן</a:t>
            </a:r>
            <a:r>
              <a:rPr lang="he-IL" sz="1700" dirty="0"/>
              <a:t> דלא </a:t>
            </a:r>
            <a:r>
              <a:rPr lang="he-IL" sz="1700" dirty="0" err="1"/>
              <a:t>מצלינן</a:t>
            </a:r>
            <a:r>
              <a:rPr lang="he-IL" sz="1700" dirty="0"/>
              <a:t> </a:t>
            </a:r>
            <a:r>
              <a:rPr lang="he-IL" sz="1700" dirty="0" err="1"/>
              <a:t>אתרתי</a:t>
            </a:r>
            <a:r>
              <a:rPr lang="he-IL" sz="1700" dirty="0"/>
              <a:t>? 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דכתיב</a:t>
            </a:r>
            <a:r>
              <a:rPr lang="he-IL" sz="1700" dirty="0"/>
              <a:t>: "</a:t>
            </a:r>
            <a:r>
              <a:rPr lang="he-IL" sz="1700" dirty="0" err="1">
                <a:solidFill>
                  <a:srgbClr val="002060"/>
                </a:solidFill>
              </a:rPr>
              <a:t>וַנָּצוּמָה</a:t>
            </a:r>
            <a:r>
              <a:rPr lang="he-IL" sz="1700" dirty="0">
                <a:solidFill>
                  <a:srgbClr val="002060"/>
                </a:solidFill>
              </a:rPr>
              <a:t> וַנְּבַקְשָׁה </a:t>
            </a:r>
            <a:r>
              <a:rPr lang="he-IL" sz="1700" dirty="0" err="1">
                <a:solidFill>
                  <a:srgbClr val="002060"/>
                </a:solidFill>
              </a:rPr>
              <a:t>מֵאֱלֹהֵינו</a:t>
            </a:r>
            <a:r>
              <a:rPr lang="he-IL" sz="1700" dirty="0">
                <a:solidFill>
                  <a:srgbClr val="002060"/>
                </a:solidFill>
              </a:rPr>
              <a:t>ּ עַל זֹאת</a:t>
            </a:r>
            <a:r>
              <a:rPr lang="he-IL" sz="1700" dirty="0"/>
              <a:t>" - מכלל </a:t>
            </a:r>
            <a:r>
              <a:rPr lang="he-IL" sz="1700" dirty="0" err="1"/>
              <a:t>דאיכא</a:t>
            </a:r>
            <a:r>
              <a:rPr lang="he-IL" sz="1700" dirty="0"/>
              <a:t> אחריתי.</a:t>
            </a:r>
          </a:p>
          <a:p>
            <a:pPr>
              <a:lnSpc>
                <a:spcPct val="120000"/>
              </a:lnSpc>
            </a:pPr>
            <a:r>
              <a:rPr lang="he-IL" sz="1700" dirty="0" err="1"/>
              <a:t>במערבא</a:t>
            </a:r>
            <a:r>
              <a:rPr lang="he-IL" sz="1700" dirty="0"/>
              <a:t> אמרי משמיה דר' חגי מהכא: "</a:t>
            </a:r>
            <a:r>
              <a:rPr lang="he-IL" sz="1700" dirty="0">
                <a:solidFill>
                  <a:srgbClr val="002060"/>
                </a:solidFill>
              </a:rPr>
              <a:t>וְרַחֲמִין </a:t>
            </a:r>
            <a:r>
              <a:rPr lang="he-IL" sz="1700" dirty="0" err="1">
                <a:solidFill>
                  <a:srgbClr val="002060"/>
                </a:solidFill>
              </a:rPr>
              <a:t>לְמִבְעֵא</a:t>
            </a:r>
            <a:r>
              <a:rPr lang="he-IL" sz="1700" dirty="0">
                <a:solidFill>
                  <a:srgbClr val="002060"/>
                </a:solidFill>
              </a:rPr>
              <a:t> מִן קֳדָם אֱלָהּ שְׁמַיָּא עַל רָזָה דְּנָה</a:t>
            </a:r>
            <a:r>
              <a:rPr lang="he-IL" sz="1700" dirty="0"/>
              <a:t>" - מכלל </a:t>
            </a:r>
            <a:r>
              <a:rPr lang="he-IL" sz="1700" dirty="0" err="1"/>
              <a:t>דאיכא</a:t>
            </a:r>
            <a:r>
              <a:rPr lang="he-IL" sz="1700" dirty="0"/>
              <a:t> אחריתי.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5D3583-F7B1-924A-62AF-F088840641A2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ב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97F4BD31-B2E0-54CF-8273-37037C95F29A}"/>
              </a:ext>
            </a:extLst>
          </p:cNvPr>
          <p:cNvSpPr txBox="1"/>
          <p:nvPr/>
        </p:nvSpPr>
        <p:spPr>
          <a:xfrm>
            <a:off x="8433798" y="269526"/>
            <a:ext cx="432048" cy="21313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●</a:t>
            </a:r>
          </a:p>
          <a:p>
            <a:endParaRPr lang="he-IL" dirty="0"/>
          </a:p>
          <a:p>
            <a:endParaRPr lang="he-IL" sz="2000" dirty="0"/>
          </a:p>
          <a:p>
            <a:endParaRPr lang="he-IL" sz="1050" dirty="0"/>
          </a:p>
          <a:p>
            <a:endParaRPr lang="he-IL" sz="4800" dirty="0"/>
          </a:p>
          <a:p>
            <a:r>
              <a:rPr lang="he-IL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18975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08B34-D36C-7509-36D6-038C05636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F6B7069-2F17-1432-FA77-BD3DBDB9E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862A7E-8744-3903-D282-F6CFC211A133}"/>
              </a:ext>
            </a:extLst>
          </p:cNvPr>
          <p:cNvSpPr txBox="1"/>
          <p:nvPr/>
        </p:nvSpPr>
        <p:spPr>
          <a:xfrm>
            <a:off x="611560" y="862931"/>
            <a:ext cx="7768970" cy="37181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/>
              <a:t>בימי ר' </a:t>
            </a:r>
            <a:r>
              <a:rPr lang="he-IL" dirty="0" err="1"/>
              <a:t>זירא</a:t>
            </a:r>
            <a:r>
              <a:rPr lang="he-IL" dirty="0"/>
              <a:t> גזור גזרה וגזור דלא </a:t>
            </a:r>
            <a:r>
              <a:rPr lang="he-IL" dirty="0" err="1"/>
              <a:t>למיתב</a:t>
            </a:r>
            <a:r>
              <a:rPr lang="he-IL" dirty="0"/>
              <a:t> </a:t>
            </a:r>
            <a:r>
              <a:rPr lang="he-IL" dirty="0" err="1"/>
              <a:t>בתעניתא</a:t>
            </a:r>
            <a:r>
              <a:rPr lang="he-IL" dirty="0"/>
              <a:t>.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אמר להו ר' </a:t>
            </a:r>
            <a:r>
              <a:rPr lang="he-IL" dirty="0" err="1"/>
              <a:t>זירא</a:t>
            </a:r>
            <a:r>
              <a:rPr lang="he-IL" dirty="0"/>
              <a:t>: </a:t>
            </a:r>
          </a:p>
          <a:p>
            <a:pPr>
              <a:lnSpc>
                <a:spcPct val="120000"/>
              </a:lnSpc>
            </a:pPr>
            <a:r>
              <a:rPr lang="he-IL" dirty="0" err="1"/>
              <a:t>נקבליה</a:t>
            </a:r>
            <a:r>
              <a:rPr lang="he-IL" dirty="0"/>
              <a:t> </a:t>
            </a:r>
            <a:r>
              <a:rPr lang="he-IL" dirty="0" err="1"/>
              <a:t>עילוון</a:t>
            </a:r>
            <a:r>
              <a:rPr lang="he-IL" dirty="0"/>
              <a:t> ולכי בטיל הגזירה </a:t>
            </a:r>
            <a:r>
              <a:rPr lang="he-IL" dirty="0" err="1"/>
              <a:t>ליתביה</a:t>
            </a:r>
            <a:r>
              <a:rPr lang="he-IL" dirty="0"/>
              <a:t>.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אמרי ליה: </a:t>
            </a:r>
          </a:p>
          <a:p>
            <a:pPr>
              <a:lnSpc>
                <a:spcPct val="120000"/>
              </a:lnSpc>
            </a:pPr>
            <a:r>
              <a:rPr lang="he-IL" dirty="0"/>
              <a:t>מנא לך הא? </a:t>
            </a:r>
          </a:p>
          <a:p>
            <a:pPr>
              <a:lnSpc>
                <a:spcPct val="120000"/>
              </a:lnSpc>
            </a:pPr>
            <a:endParaRPr lang="he-IL" dirty="0"/>
          </a:p>
          <a:p>
            <a:pPr>
              <a:lnSpc>
                <a:spcPct val="120000"/>
              </a:lnSpc>
            </a:pPr>
            <a:r>
              <a:rPr lang="he-IL" dirty="0"/>
              <a:t>אמר להו: </a:t>
            </a:r>
          </a:p>
          <a:p>
            <a:pPr>
              <a:lnSpc>
                <a:spcPct val="120000"/>
              </a:lnSpc>
            </a:pPr>
            <a:r>
              <a:rPr lang="he-IL" dirty="0" err="1"/>
              <a:t>דכתיב</a:t>
            </a:r>
            <a:r>
              <a:rPr lang="he-IL" dirty="0"/>
              <a:t>: "</a:t>
            </a:r>
            <a:r>
              <a:rPr lang="he-IL" dirty="0">
                <a:solidFill>
                  <a:srgbClr val="002060"/>
                </a:solidFill>
              </a:rPr>
              <a:t>וַיֹּאמֶר אֵלַי אַל תִּירָא דָנִיֵּאל כִּי מִן הַיּוֹם הָרִאשׁוֹן אֲשֶׁר נָתַתָּ אֶת </a:t>
            </a:r>
            <a:r>
              <a:rPr lang="he-IL" dirty="0" err="1">
                <a:solidFill>
                  <a:srgbClr val="002060"/>
                </a:solidFill>
              </a:rPr>
              <a:t>לִבְּך</a:t>
            </a:r>
            <a:r>
              <a:rPr lang="he-IL" dirty="0">
                <a:solidFill>
                  <a:srgbClr val="002060"/>
                </a:solidFill>
              </a:rPr>
              <a:t>ָ לְהָבִין וּלְהִתְעַנּוֹת לִפְנֵי </a:t>
            </a:r>
            <a:r>
              <a:rPr lang="he-IL" dirty="0" err="1">
                <a:solidFill>
                  <a:srgbClr val="002060"/>
                </a:solidFill>
              </a:rPr>
              <a:t>אֱלֹהֶיך</a:t>
            </a:r>
            <a:r>
              <a:rPr lang="he-IL" dirty="0">
                <a:solidFill>
                  <a:srgbClr val="002060"/>
                </a:solidFill>
              </a:rPr>
              <a:t>ָ נִשְׁמְעוּ דְבָרֶיךָ</a:t>
            </a:r>
            <a:r>
              <a:rPr lang="he-IL" dirty="0"/>
              <a:t>".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7DE6A8-5102-BCBE-CA2E-6D0FD6A54000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ב</a:t>
            </a:r>
          </a:p>
        </p:txBody>
      </p:sp>
    </p:spTree>
    <p:extLst>
      <p:ext uri="{BB962C8B-B14F-4D97-AF65-F5344CB8AC3E}">
        <p14:creationId xmlns:p14="http://schemas.microsoft.com/office/powerpoint/2010/main" val="917711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BBBD0A-69DE-B891-E8E7-B95CA49CC5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D7710C-7344-84E0-CA2F-C3830914A593}"/>
              </a:ext>
            </a:extLst>
          </p:cNvPr>
          <p:cNvSpPr txBox="1"/>
          <p:nvPr/>
        </p:nvSpPr>
        <p:spPr>
          <a:xfrm>
            <a:off x="251520" y="44624"/>
            <a:ext cx="7768970" cy="66686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/>
              <a:t>אמר רבי יצחק: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אפילו שנים כשני אליהו וירדו גשמים בערבי שבתות - אינן אלא סימן קללה.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       היינו </a:t>
            </a:r>
            <a:r>
              <a:rPr lang="he-IL" sz="1500" dirty="0" err="1"/>
              <a:t>דאמר</a:t>
            </a:r>
            <a:r>
              <a:rPr lang="he-IL" sz="1500" dirty="0"/>
              <a:t> רבה בר </a:t>
            </a:r>
            <a:r>
              <a:rPr lang="he-IL" sz="1500" dirty="0" err="1"/>
              <a:t>שילא</a:t>
            </a:r>
            <a:r>
              <a:rPr lang="he-IL" sz="1500" dirty="0"/>
              <a:t>: קשה יומא </a:t>
            </a:r>
            <a:r>
              <a:rPr lang="he-IL" sz="1500" dirty="0" err="1"/>
              <a:t>דמיטרא</a:t>
            </a:r>
            <a:r>
              <a:rPr lang="he-IL" sz="1500" dirty="0"/>
              <a:t> </a:t>
            </a:r>
            <a:r>
              <a:rPr lang="he-IL" sz="1500" dirty="0" err="1"/>
              <a:t>כיומא</a:t>
            </a:r>
            <a:r>
              <a:rPr lang="he-IL" sz="1500" dirty="0"/>
              <a:t> </a:t>
            </a:r>
            <a:r>
              <a:rPr lang="he-IL" sz="1500" dirty="0" err="1"/>
              <a:t>דדינא</a:t>
            </a:r>
            <a:r>
              <a:rPr lang="he-IL" sz="1500" dirty="0"/>
              <a:t>. </a:t>
            </a:r>
          </a:p>
          <a:p>
            <a:pPr>
              <a:lnSpc>
                <a:spcPct val="120000"/>
              </a:lnSpc>
            </a:pPr>
            <a:r>
              <a:rPr lang="he-IL" sz="1500" dirty="0"/>
              <a:t>       אמר </a:t>
            </a:r>
            <a:r>
              <a:rPr lang="he-IL" sz="1500" dirty="0" err="1"/>
              <a:t>אמימר</a:t>
            </a:r>
            <a:r>
              <a:rPr lang="he-IL" sz="1500" dirty="0"/>
              <a:t>: אי לא </a:t>
            </a:r>
            <a:r>
              <a:rPr lang="he-IL" sz="1500" dirty="0" err="1"/>
              <a:t>דצריך</a:t>
            </a:r>
            <a:r>
              <a:rPr lang="he-IL" sz="1500" dirty="0"/>
              <a:t> לברייתא בעינן רחמי </a:t>
            </a:r>
            <a:r>
              <a:rPr lang="he-IL" sz="1500" dirty="0" err="1"/>
              <a:t>ומבטלינן</a:t>
            </a:r>
            <a:r>
              <a:rPr lang="he-IL" sz="1500" dirty="0"/>
              <a:t> ליה.</a:t>
            </a:r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ואמר רבי יצחק: 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שמש בשבת - צדקה לעניים,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שנאמר: 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וְזָרְחָה לָכֶם יִרְאֵי שְׁמִי שֶׁמֶשׁ צְדָקָה וּמַרְפֵּא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ואמר רבי יצחק: 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גדול יום הגשמים שאפילו פרוטה שבכיס מתברכת בו,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שנאמר: 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לָתֵת מְטַר אַרְצְךָ בְּעִתּוֹ וּלְבָרֵךְ אֵת כָּל מַעֲשֵׂה יָדֶךָ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ואמר רבי יצחק: 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אין הברכה מצויה אלא בדבר הסמוי מן העין,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שנאמר: "</a:t>
            </a:r>
            <a:r>
              <a:rPr lang="he-IL" sz="15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יְצַו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ה' אִתְּךָ אֶת הַבְּרָכָה בַּאֲסָמֶיךָ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תנא דבי ר' ישמעאל: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      אין הברכה מצויה אלא בדבר שאין העין שולטת בו,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      שנאמר: "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יְצַו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ה' אִתְּךָ אֶת הַבְּרָכָה בַּאֲסָמֶיךָ".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ת''ר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      הנכנס למוד את גרנו - אומר: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יר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''מ ה'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אלהינו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שתשלח ברכה במעשה ידינו.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      התחיל למוד - אומר: ברוך השולח ברכה בכרי הזה.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      מדד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ואח''כ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בירך - הרי זו תפלת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שוא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, לפי שאין הברכה מצויה לא בדבר השקול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      ולא בדבר המדוד ולא בדבר המנוי אלא בדבר הסמוי מן העין.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D4F6BC-78E2-967C-E8DE-8EC0C39FCA8D}"/>
              </a:ext>
            </a:extLst>
          </p:cNvPr>
          <p:cNvSpPr txBox="1"/>
          <p:nvPr/>
        </p:nvSpPr>
        <p:spPr>
          <a:xfrm>
            <a:off x="-396552" y="35330"/>
            <a:ext cx="1800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דף ח עמוד ב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8289202-CF84-2344-738E-CA28DD7EDC2E}"/>
              </a:ext>
            </a:extLst>
          </p:cNvPr>
          <p:cNvSpPr txBox="1"/>
          <p:nvPr/>
        </p:nvSpPr>
        <p:spPr>
          <a:xfrm>
            <a:off x="8028384" y="98876"/>
            <a:ext cx="432048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500" dirty="0"/>
          </a:p>
          <a:p>
            <a:endParaRPr lang="he-IL" sz="1400" dirty="0"/>
          </a:p>
          <a:p>
            <a:r>
              <a:rPr lang="he-IL" sz="1400" dirty="0"/>
              <a:t>②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150" dirty="0"/>
          </a:p>
          <a:p>
            <a:endParaRPr lang="he-IL" sz="1400" dirty="0"/>
          </a:p>
          <a:p>
            <a:r>
              <a:rPr lang="he-IL" sz="1400" dirty="0"/>
              <a:t>③</a:t>
            </a:r>
          </a:p>
          <a:p>
            <a:endParaRPr lang="he-IL" sz="1400" dirty="0"/>
          </a:p>
          <a:p>
            <a:endParaRPr lang="he-IL" sz="1100" dirty="0"/>
          </a:p>
          <a:p>
            <a:endParaRPr lang="he-IL" sz="1300" dirty="0"/>
          </a:p>
          <a:p>
            <a:endParaRPr lang="he-IL" sz="1400" dirty="0"/>
          </a:p>
          <a:p>
            <a:r>
              <a:rPr lang="he-IL" sz="1400" dirty="0"/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142273028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36372</TotalTime>
  <Words>1482</Words>
  <Application>Microsoft Office PowerPoint</Application>
  <PresentationFormat>‫הצגה על המסך (4:3)</PresentationFormat>
  <Paragraphs>329</Paragraphs>
  <Slides>10</Slides>
  <Notes>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3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2596</cp:revision>
  <dcterms:created xsi:type="dcterms:W3CDTF">2015-01-28T10:22:53Z</dcterms:created>
  <dcterms:modified xsi:type="dcterms:W3CDTF">2025-03-26T10:51:11Z</dcterms:modified>
</cp:coreProperties>
</file>