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878" r:id="rId2"/>
    <p:sldId id="515" r:id="rId3"/>
    <p:sldId id="872" r:id="rId4"/>
    <p:sldId id="873" r:id="rId5"/>
    <p:sldId id="874" r:id="rId6"/>
    <p:sldId id="875" r:id="rId7"/>
    <p:sldId id="876" r:id="rId8"/>
    <p:sldId id="877" r:id="rId9"/>
    <p:sldId id="429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0785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77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374EF-EF7C-32E7-3062-5805225A3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AF1E136D-8972-6A29-A337-8536C5BA0A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57D4C1B9-A957-E5EF-CC7E-B7D6E7D09F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B66C231-9054-C84E-CE94-A2409F985E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495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B39FA-8E86-B3CD-C166-CD381D24E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770A6AFA-5A27-C63F-DBBD-A200EB185E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F7112B00-C70B-F8CF-F52E-8D46E207EA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C8D8E49-2694-2C5C-6E05-3475975C6F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2551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F6389-8A67-D6A6-C992-DD85487C5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23BDDF5B-0A3E-0F83-8C8E-ABCD0E60E0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18666BE3-0600-230C-1F04-0222B506E2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DD5D01B-33F1-EBF2-493B-9AFFFBA1F3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1639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5222B-D765-5664-3F64-EDC8A044D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AAF42A17-9F3C-8D2F-7B55-CB53846B90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176C3073-A962-A9ED-5337-2FEC7CB51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506714D-8B8E-7DDB-83B6-A8FBEA2F6A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7784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D40BD-7131-8B8B-A9E4-B42ECCCD6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D17BAC7-694E-DE16-A312-CB5BCE4DB7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0DB26740-EFF2-0084-39E6-2BB88F66B7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B264CC2-8FF1-6309-E575-61A0D15CC9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873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4631E4-F43B-0F2D-2516-E96DC9F6F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DB9A5535-E57E-E1AD-6946-D6E9C98F38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8B744376-9688-AF9F-4A80-CC9E08548B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8000064-0CF9-A808-4186-3F4A062950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5184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כ"ג/ניסן/תשפ"ה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8901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4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6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מסכת תענית</a:t>
            </a:r>
          </a:p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ט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ח ע"ב (6 שורות מלמטה) – דף י ע"א (שורה ראשונה)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מצגת עזר ללימוד הדף היומי</a:t>
            </a:r>
          </a:p>
          <a:p>
            <a:pPr algn="ctr">
              <a:defRPr/>
            </a:pPr>
            <a:endParaRPr lang="he-IL" sz="8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בעריכת: הראל שפירא</a:t>
            </a:r>
          </a:p>
          <a:p>
            <a:pPr algn="ctr">
              <a:defRPr/>
            </a:pPr>
            <a:endParaRPr lang="he-IL" sz="1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2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לשמיעת השיעור בליווי המצגת – </a:t>
            </a:r>
            <a:r>
              <a:rPr lang="he-IL" sz="2400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  <a:hlinkClick r:id="rId3"/>
              </a:rPr>
              <a:t>לחץ כאן</a:t>
            </a:r>
            <a:endParaRPr lang="he-IL" sz="2400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36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ליצירת קשר: </a:t>
            </a: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טל': 054-4931075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דוא"ל: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rlshapira@gmail.com</a:t>
            </a:r>
            <a:endParaRPr lang="he-IL" sz="14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6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53282" y="245569"/>
            <a:ext cx="8729738" cy="57125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קיבוץ גייסות צדקה (מעשה) </a:t>
            </a:r>
            <a:r>
              <a:rPr lang="he-IL" sz="800" dirty="0"/>
              <a:t>(צ"ל: מעשר)</a:t>
            </a:r>
            <a:r>
              <a:rPr lang="he-IL" dirty="0"/>
              <a:t> פרנס סימן: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אמר רבי יוחנן: </a:t>
            </a:r>
          </a:p>
          <a:p>
            <a:pPr>
              <a:lnSpc>
                <a:spcPct val="120000"/>
              </a:lnSpc>
            </a:pPr>
            <a:r>
              <a:rPr lang="he-IL" dirty="0"/>
              <a:t>גדול יום הגשמים כיום קבוץ גליות, </a:t>
            </a:r>
          </a:p>
          <a:p>
            <a:pPr>
              <a:lnSpc>
                <a:spcPct val="120000"/>
              </a:lnSpc>
            </a:pPr>
            <a:r>
              <a:rPr lang="he-IL" dirty="0"/>
              <a:t>שנאמר: "</a:t>
            </a:r>
            <a:r>
              <a:rPr lang="he-IL" dirty="0">
                <a:solidFill>
                  <a:srgbClr val="002060"/>
                </a:solidFill>
              </a:rPr>
              <a:t>שׁוּבָה ה' אֶת שְׁבִיתֵנוּ כַּאֲפִיקִים בַּנֶּגֶב</a:t>
            </a:r>
            <a:r>
              <a:rPr lang="he-IL" dirty="0"/>
              <a:t>", ואין אפיקים אלא מטר, שנאמר: "</a:t>
            </a:r>
            <a:r>
              <a:rPr lang="he-IL" dirty="0">
                <a:solidFill>
                  <a:srgbClr val="002060"/>
                </a:solidFill>
              </a:rPr>
              <a:t>וַיֵּרָאוּ אֲפִיקֵי מַיִם</a:t>
            </a:r>
            <a:r>
              <a:rPr lang="he-IL" dirty="0"/>
              <a:t>".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ואמר רבי יוחנן: </a:t>
            </a:r>
          </a:p>
          <a:p>
            <a:pPr>
              <a:lnSpc>
                <a:spcPct val="120000"/>
              </a:lnSpc>
            </a:pPr>
            <a:r>
              <a:rPr lang="he-IL" dirty="0"/>
              <a:t>גדול יום הגשמים שאפילו גייסות פוסקות בו, </a:t>
            </a:r>
          </a:p>
          <a:p>
            <a:pPr>
              <a:lnSpc>
                <a:spcPct val="120000"/>
              </a:lnSpc>
            </a:pPr>
            <a:r>
              <a:rPr lang="he-IL" dirty="0"/>
              <a:t>שנאמר: "</a:t>
            </a:r>
            <a:r>
              <a:rPr lang="he-IL" dirty="0">
                <a:solidFill>
                  <a:srgbClr val="002060"/>
                </a:solidFill>
              </a:rPr>
              <a:t>תְּלָמֶיהָ </a:t>
            </a:r>
            <a:r>
              <a:rPr lang="he-IL" dirty="0" err="1">
                <a:solidFill>
                  <a:srgbClr val="002060"/>
                </a:solidFill>
              </a:rPr>
              <a:t>רַוֵּה</a:t>
            </a:r>
            <a:r>
              <a:rPr lang="he-IL" dirty="0">
                <a:solidFill>
                  <a:srgbClr val="002060"/>
                </a:solidFill>
              </a:rPr>
              <a:t> נַחֵת גְּדוּדֶיהָ</a:t>
            </a:r>
            <a:r>
              <a:rPr lang="he-IL" dirty="0"/>
              <a:t>".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ואמר רבי יוחנן: </a:t>
            </a:r>
          </a:p>
          <a:p>
            <a:pPr>
              <a:lnSpc>
                <a:spcPct val="120000"/>
              </a:lnSpc>
            </a:pPr>
            <a:r>
              <a:rPr lang="he-IL" dirty="0"/>
              <a:t>אין הגשמים </a:t>
            </a:r>
            <a:r>
              <a:rPr lang="he-IL" dirty="0" err="1"/>
              <a:t>נעצרין</a:t>
            </a:r>
            <a:r>
              <a:rPr lang="he-IL" dirty="0"/>
              <a:t> אלא בשביל פוסקי צדקה ברבים ואין </a:t>
            </a:r>
            <a:r>
              <a:rPr lang="he-IL" dirty="0" err="1"/>
              <a:t>נותנין</a:t>
            </a:r>
            <a:r>
              <a:rPr lang="he-IL" dirty="0"/>
              <a:t>, </a:t>
            </a:r>
          </a:p>
          <a:p>
            <a:pPr>
              <a:lnSpc>
                <a:spcPct val="120000"/>
              </a:lnSpc>
            </a:pPr>
            <a:r>
              <a:rPr lang="he-IL" dirty="0"/>
              <a:t>שנאמר: "</a:t>
            </a:r>
            <a:r>
              <a:rPr lang="he-IL" dirty="0">
                <a:solidFill>
                  <a:srgbClr val="002060"/>
                </a:solidFill>
              </a:rPr>
              <a:t>נְשִׂיאִים וְרוּחַ וְגֶשֶׁם אָיִן אִישׁ מִתְהַלֵּל בְּמַתַּת שָׁקֶר</a:t>
            </a:r>
            <a:r>
              <a:rPr lang="he-IL" dirty="0"/>
              <a:t>".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 err="1"/>
              <a:t>וא</a:t>
            </a:r>
            <a:r>
              <a:rPr lang="he-IL" dirty="0"/>
              <a:t>''ר יוחנן: </a:t>
            </a:r>
          </a:p>
          <a:p>
            <a:pPr>
              <a:lnSpc>
                <a:spcPct val="120000"/>
              </a:lnSpc>
            </a:pPr>
            <a:r>
              <a:rPr lang="he-IL" dirty="0"/>
              <a:t>מאי </a:t>
            </a:r>
            <a:r>
              <a:rPr lang="he-IL" dirty="0" err="1"/>
              <a:t>דכתיב</a:t>
            </a:r>
            <a:r>
              <a:rPr lang="he-IL" dirty="0"/>
              <a:t> "</a:t>
            </a:r>
            <a:r>
              <a:rPr lang="he-IL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עַשֵּׂר תְּעַשֵּׂר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עשר בשביל שתתעשר.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34407" y="35330"/>
            <a:ext cx="31147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ב - דף ט עמוד א</a:t>
            </a: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8EDD191F-6F28-D588-CC8E-EC35CEBECA95}"/>
              </a:ext>
            </a:extLst>
          </p:cNvPr>
          <p:cNvSpPr txBox="1"/>
          <p:nvPr/>
        </p:nvSpPr>
        <p:spPr>
          <a:xfrm>
            <a:off x="8424920" y="5364338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ע"א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063A80D-D313-E406-BEFD-8258B114E41D}"/>
              </a:ext>
            </a:extLst>
          </p:cNvPr>
          <p:cNvSpPr txBox="1"/>
          <p:nvPr/>
        </p:nvSpPr>
        <p:spPr>
          <a:xfrm>
            <a:off x="8595570" y="983882"/>
            <a:ext cx="432048" cy="43011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700" dirty="0"/>
          </a:p>
          <a:p>
            <a:endParaRPr lang="he-IL" sz="1400" dirty="0"/>
          </a:p>
          <a:p>
            <a:r>
              <a:rPr lang="he-IL" sz="1400" dirty="0"/>
              <a:t>②</a:t>
            </a:r>
          </a:p>
          <a:p>
            <a:endParaRPr lang="he-IL" sz="1400" dirty="0"/>
          </a:p>
          <a:p>
            <a:endParaRPr lang="he-IL" sz="3200" dirty="0"/>
          </a:p>
          <a:p>
            <a:endParaRPr lang="he-IL" sz="1150" dirty="0"/>
          </a:p>
          <a:p>
            <a:endParaRPr lang="he-IL" sz="1400" dirty="0"/>
          </a:p>
          <a:p>
            <a:r>
              <a:rPr lang="he-IL" sz="1400" dirty="0"/>
              <a:t>③</a:t>
            </a:r>
          </a:p>
          <a:p>
            <a:endParaRPr lang="he-IL" sz="1400" dirty="0"/>
          </a:p>
          <a:p>
            <a:endParaRPr lang="he-IL" sz="1700" dirty="0"/>
          </a:p>
          <a:p>
            <a:endParaRPr lang="he-IL" sz="13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④</a:t>
            </a:r>
          </a:p>
        </p:txBody>
      </p:sp>
      <p:sp>
        <p:nvSpPr>
          <p:cNvPr id="7" name="חץ: שמאלה 6">
            <a:extLst>
              <a:ext uri="{FF2B5EF4-FFF2-40B4-BE49-F238E27FC236}">
                <a16:creationId xmlns:a16="http://schemas.microsoft.com/office/drawing/2014/main" id="{D3D1A4C4-667A-CCCC-66B9-77EA3C792A9F}"/>
              </a:ext>
            </a:extLst>
          </p:cNvPr>
          <p:cNvSpPr/>
          <p:nvPr/>
        </p:nvSpPr>
        <p:spPr>
          <a:xfrm>
            <a:off x="1187624" y="5581346"/>
            <a:ext cx="864096" cy="317528"/>
          </a:xfrm>
          <a:prstGeom prst="leftArrow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6437D-E7FB-9BC1-1885-E2C30AF7B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F71CB759-B4EE-A205-A043-D2E4376921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BD37A5-CEBB-6621-9082-80CC804330C5}"/>
              </a:ext>
            </a:extLst>
          </p:cNvPr>
          <p:cNvSpPr txBox="1"/>
          <p:nvPr/>
        </p:nvSpPr>
        <p:spPr>
          <a:xfrm>
            <a:off x="233780" y="765688"/>
            <a:ext cx="8370668" cy="59744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אשכחיה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ר' יוחנן לינוקא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דריש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לקיש,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ליה: אימא לי פסוקיך.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עַשֵּׂר תְּעַשֵּׂר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ומאי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עַשֵּׂר תְּעַשֵּׂר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עשר בשביל שתתעשר.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ליה: מנא לך?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זיל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נסי.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ליה: ומי שרי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לנסוייה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להקב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''ה? והכתיב: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לֹא תְנַסּוּ אֶת ה'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הכי אמר רבי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הושעיא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חוץ מזו, שנאמר: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הָבִיאוּ אֶת כָּל הַמַּעֲשֵׂר אֶל בֵּית הָאוֹצָר וִיהִי טֶרֶף בְּבֵיתִי וּבְחָנוּנִי נָא בָּזֹאת אָמַר ה' צְבָאוֹת אִם לֹא אֶפְתַּח לָכֶם אֵת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אֲרֻבּוֹת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הַשָּׁמַיִם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וַהֲרִיקֹתִי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לָכֶם בְּרָכָה עַד בְּלִי דָי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מאי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עַד בְּלִי דָי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אמר רמי בר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חמא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אמר רב: עד שיבלו שפתותיכם מלומר די.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אי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הות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מטי התם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להאי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פסוקא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הוית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צריכנא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לך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ולהושעיא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רבך. </a:t>
            </a:r>
          </a:p>
          <a:p>
            <a:pPr>
              <a:lnSpc>
                <a:spcPct val="120000"/>
              </a:lnSpc>
            </a:pPr>
            <a:endParaRPr lang="he-IL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ותו,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אשכחיה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ר' יוחנן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לינוקיה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דריש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לקיש,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דיתיב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ואמר: "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אִוֶּלֶת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אָדָם תְּסַלֵּף דַּרְכּוֹ וְעַל ה' יִזְעַף לִבּוֹ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יתיב רבי יוחנן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וקא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מתמה אמר: מי איכא מידי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בכתובי דלא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רמיזי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באורייתא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אטו הא מי לא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רמיזי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 והכתיב: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וַיֵּצֵא לִבָּם וַיֶּחֶרְדוּ אִישׁ אֶל אָחִיו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לֵאמֹר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מַה זֹּאת עָשָׂה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אֱלֹהִים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לָנוּ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דל עיניה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וחזא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ביה,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אתיא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אימיה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אפיקתיה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אמרה ליה: תא מקמיה דלא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ליעבד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לך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כדעבד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לאבוך.</a:t>
            </a:r>
            <a:endParaRPr lang="he-IL" sz="1600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1FE224C-C428-2E5E-C686-DE4F0F716F2E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ט עמוד א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206DE095-519E-FEFA-BB8C-20B7848DB9FF}"/>
              </a:ext>
            </a:extLst>
          </p:cNvPr>
          <p:cNvSpPr/>
          <p:nvPr/>
        </p:nvSpPr>
        <p:spPr>
          <a:xfrm>
            <a:off x="4651902" y="116632"/>
            <a:ext cx="4005814" cy="576064"/>
          </a:xfrm>
          <a:prstGeom prst="wedgeRoundRectCallout">
            <a:avLst>
              <a:gd name="adj1" fmla="val 55947"/>
              <a:gd name="adj2" fmla="val -4076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וא</a:t>
            </a:r>
            <a:r>
              <a:rPr kumimoji="0" lang="he-IL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''ר יוחנן: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מאי </a:t>
            </a:r>
            <a:r>
              <a:rPr kumimoji="0" lang="he-IL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דכתיב</a:t>
            </a:r>
            <a:r>
              <a:rPr kumimoji="0" lang="he-IL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"</a:t>
            </a:r>
            <a:r>
              <a:rPr kumimoji="0" lang="he-IL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עַשֵּׂר תְּעַשֵּׂר</a:t>
            </a:r>
            <a:r>
              <a:rPr kumimoji="0" lang="he-IL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"? - עשר בשביל שתתעשר.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B1CF9646-3AAA-7DD5-3B52-8BAC99746211}"/>
              </a:ext>
            </a:extLst>
          </p:cNvPr>
          <p:cNvSpPr txBox="1"/>
          <p:nvPr/>
        </p:nvSpPr>
        <p:spPr>
          <a:xfrm>
            <a:off x="8478188" y="757095"/>
            <a:ext cx="432048" cy="44396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sz="2000" dirty="0"/>
          </a:p>
          <a:p>
            <a:endParaRPr lang="he-IL" sz="1050" dirty="0"/>
          </a:p>
          <a:p>
            <a:endParaRPr lang="he-IL" sz="4800" dirty="0"/>
          </a:p>
          <a:p>
            <a:endParaRPr lang="he-IL" sz="4800" dirty="0"/>
          </a:p>
          <a:p>
            <a:endParaRPr lang="he-IL" sz="4800" dirty="0"/>
          </a:p>
          <a:p>
            <a:endParaRPr lang="he-IL" sz="5300" dirty="0"/>
          </a:p>
          <a:p>
            <a:r>
              <a:rPr lang="he-IL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179317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62131D-9B2C-1DD4-A149-CC52B8D10C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FA43FDB5-44A0-4AF7-12B3-389DC5C1E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A58C18-582A-21E6-5435-588511D024EF}"/>
              </a:ext>
            </a:extLst>
          </p:cNvPr>
          <p:cNvSpPr txBox="1"/>
          <p:nvPr/>
        </p:nvSpPr>
        <p:spPr>
          <a:xfrm>
            <a:off x="123292" y="116632"/>
            <a:ext cx="8705074" cy="64915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א''ר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he-IL" sz="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(צ"ל ואמר רבי)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יוחנן: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מטר בשביל יחיד, פרנסה בשביל רבים.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מטר בשביל יחיד,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יִפְתַּח ה' </a:t>
            </a:r>
            <a:r>
              <a:rPr lang="he-IL" sz="16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לְךָ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אֶת אוֹצָרוֹ הַטּוֹב... לָתֵת מְטַר </a:t>
            </a:r>
            <a:r>
              <a:rPr lang="he-IL" sz="16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אַרְצְךָ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פרנסה בשביל רבים,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הִנְנִי מַמְטִיר </a:t>
            </a:r>
            <a:r>
              <a:rPr lang="he-IL" sz="16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לָכֶם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לֶחֶם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מיתיבי: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ר' יוסי בר' יהודה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שלשה פרנסים טובים עמדו לישראל, אלו הן: משה ואהרן ומרים,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וג' מתנות טובות ניתנו על ידם, ואלו הן: באר וענן ומן.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באר - בזכות מרים, עמוד ענן - בזכות אהרן, מן - בזכות משה.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מתה מרים - נסתלק הבאר, שנאמר: "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וַתָּמָת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שָׁם מִרְיָם" וכתיב בתריה: "וְלֹא הָיָה מַיִם לָעֵדָה",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וחזרה בזכות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שניהן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מת אהרן - נסתלקו ענני כבוד, שנאמר: "וַיִּשְׁמַע הַכְּנַעֲנִי מֶלֶךְ עֲרָד", מה שמועה שמע? שמע שמת אהרן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ונסתלקו ענני כבוד וכסבור ניתנה לו רשות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להלחם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בישראל,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והיינו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דכתיב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וַיִּרְאוּ כָּל הָעֵדָה כִּי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גָוַע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אַהֲרֹן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אמר ר' אבהו: אל תקרי ויראו אלא וייראו,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כדדריש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ר''ל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דאר''ל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כי משמש בארבע לשונות אי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דלמא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אלא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דהא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חזרו שניהם בזכות משה.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מת משה - נסתלקו כולן, שנאמר: "וָאַכְחִד אֶת שְׁלֹשֶׁת הָרֹעִים בְּיֶרַח אֶחָד" וכי בירח אחד מתו? והלא מרים מתה בניסן ואהרן באב ומשה באדר! אלא מלמד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שנתבטלו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ג' מתנות טובות שנתנו על ידן ונסתלקו כולן בירח אחד.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אלמא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אשכחן פרנסה בשביל יחיד!</a:t>
            </a:r>
          </a:p>
          <a:p>
            <a:pPr>
              <a:lnSpc>
                <a:spcPct val="120000"/>
              </a:lnSpc>
            </a:pPr>
            <a:endParaRPr lang="he-IL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שאני משה, כיון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דלרבים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הוא בעי כרבים דמי.</a:t>
            </a:r>
            <a:endParaRPr lang="he-IL" sz="1600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D8644A76-7F83-5E9C-3B7C-7FD7402E8E7D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ט עמוד א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75E7E9B5-8C0C-051A-313D-84C861340B8B}"/>
              </a:ext>
            </a:extLst>
          </p:cNvPr>
          <p:cNvSpPr txBox="1"/>
          <p:nvPr/>
        </p:nvSpPr>
        <p:spPr>
          <a:xfrm>
            <a:off x="8730708" y="170884"/>
            <a:ext cx="43204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137644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7B5D60-A1E0-C90F-5802-2795CC0A2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469B9D1-D5E7-F1F4-37C7-54CD7AF16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A6D1AA-7E55-9D41-F858-94FD6363F956}"/>
              </a:ext>
            </a:extLst>
          </p:cNvPr>
          <p:cNvSpPr txBox="1"/>
          <p:nvPr/>
        </p:nvSpPr>
        <p:spPr>
          <a:xfrm>
            <a:off x="1008096" y="1616227"/>
            <a:ext cx="7352710" cy="39028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רב </a:t>
            </a:r>
            <a:r>
              <a:rPr lang="he-IL" dirty="0" err="1"/>
              <a:t>הונא</a:t>
            </a:r>
            <a:r>
              <a:rPr lang="he-IL" dirty="0"/>
              <a:t> בר מנוח ורב שמואל בר אידי ורב </a:t>
            </a:r>
            <a:r>
              <a:rPr lang="he-IL" dirty="0" err="1"/>
              <a:t>חייא</a:t>
            </a:r>
            <a:r>
              <a:rPr lang="he-IL" dirty="0"/>
              <a:t> </a:t>
            </a:r>
            <a:r>
              <a:rPr lang="he-IL" dirty="0" err="1"/>
              <a:t>מווסתניא</a:t>
            </a:r>
            <a:r>
              <a:rPr lang="he-IL" dirty="0"/>
              <a:t> הוו שכיחי </a:t>
            </a:r>
            <a:r>
              <a:rPr lang="he-IL" dirty="0" err="1"/>
              <a:t>קמיה</a:t>
            </a:r>
            <a:r>
              <a:rPr lang="he-IL" dirty="0"/>
              <a:t> </a:t>
            </a:r>
            <a:r>
              <a:rPr lang="he-IL" dirty="0" err="1"/>
              <a:t>דרבא</a:t>
            </a:r>
            <a:r>
              <a:rPr lang="he-IL" dirty="0"/>
              <a:t>, </a:t>
            </a:r>
          </a:p>
          <a:p>
            <a:pPr>
              <a:lnSpc>
                <a:spcPct val="120000"/>
              </a:lnSpc>
            </a:pPr>
            <a:r>
              <a:rPr lang="he-IL" dirty="0"/>
              <a:t>כי נח נפשיה </a:t>
            </a:r>
            <a:r>
              <a:rPr lang="he-IL" dirty="0" err="1"/>
              <a:t>דרבא</a:t>
            </a:r>
            <a:r>
              <a:rPr lang="he-IL" dirty="0"/>
              <a:t> אתו </a:t>
            </a:r>
            <a:r>
              <a:rPr lang="he-IL" dirty="0" err="1"/>
              <a:t>לקמיה</a:t>
            </a:r>
            <a:r>
              <a:rPr lang="he-IL" dirty="0"/>
              <a:t> </a:t>
            </a:r>
            <a:r>
              <a:rPr lang="he-IL" dirty="0" err="1"/>
              <a:t>דרב</a:t>
            </a:r>
            <a:r>
              <a:rPr lang="he-IL" dirty="0"/>
              <a:t> </a:t>
            </a:r>
            <a:r>
              <a:rPr lang="he-IL" dirty="0" err="1"/>
              <a:t>פפא</a:t>
            </a:r>
            <a:r>
              <a:rPr lang="he-IL" dirty="0"/>
              <a:t>. </a:t>
            </a:r>
          </a:p>
          <a:p>
            <a:pPr>
              <a:lnSpc>
                <a:spcPct val="120000"/>
              </a:lnSpc>
            </a:pPr>
            <a:r>
              <a:rPr lang="he-IL" dirty="0"/>
              <a:t>כל אימת דהוה אמר להו </a:t>
            </a:r>
            <a:r>
              <a:rPr lang="he-IL" dirty="0" err="1"/>
              <a:t>שמעתא</a:t>
            </a:r>
            <a:r>
              <a:rPr lang="he-IL" dirty="0"/>
              <a:t> ולא </a:t>
            </a:r>
            <a:r>
              <a:rPr lang="he-IL" dirty="0" err="1"/>
              <a:t>הוה</a:t>
            </a:r>
            <a:r>
              <a:rPr lang="he-IL" dirty="0"/>
              <a:t> מסתברא להו הוו מרמזי אהדדי. </a:t>
            </a:r>
          </a:p>
          <a:p>
            <a:pPr>
              <a:lnSpc>
                <a:spcPct val="120000"/>
              </a:lnSpc>
            </a:pPr>
            <a:r>
              <a:rPr lang="he-IL" dirty="0"/>
              <a:t>חלש </a:t>
            </a:r>
            <a:r>
              <a:rPr lang="he-IL" dirty="0" err="1"/>
              <a:t>דעתיה</a:t>
            </a:r>
            <a:r>
              <a:rPr lang="he-IL" dirty="0"/>
              <a:t>.</a:t>
            </a:r>
          </a:p>
          <a:p>
            <a:pPr>
              <a:lnSpc>
                <a:spcPct val="120000"/>
              </a:lnSpc>
            </a:pPr>
            <a:r>
              <a:rPr lang="he-IL" dirty="0" err="1"/>
              <a:t>אקרויה</a:t>
            </a:r>
            <a:r>
              <a:rPr lang="he-IL" dirty="0"/>
              <a:t> </a:t>
            </a:r>
            <a:r>
              <a:rPr lang="he-IL" dirty="0" err="1"/>
              <a:t>בחלמיה</a:t>
            </a:r>
            <a:r>
              <a:rPr lang="he-IL" dirty="0"/>
              <a:t> "</a:t>
            </a:r>
            <a:r>
              <a:rPr lang="he-IL" dirty="0">
                <a:solidFill>
                  <a:srgbClr val="002060"/>
                </a:solidFill>
              </a:rPr>
              <a:t>וָאַכְחִד אֶת שְׁלֹשֶׁת הָרֹעִים</a:t>
            </a:r>
            <a:r>
              <a:rPr lang="he-IL" dirty="0"/>
              <a:t>". </a:t>
            </a:r>
          </a:p>
          <a:p>
            <a:pPr>
              <a:lnSpc>
                <a:spcPct val="120000"/>
              </a:lnSpc>
            </a:pPr>
            <a:r>
              <a:rPr lang="he-IL" dirty="0"/>
              <a:t>למחר, כי הוו </a:t>
            </a:r>
            <a:r>
              <a:rPr lang="he-IL" dirty="0" err="1"/>
              <a:t>מיפטרי</a:t>
            </a:r>
            <a:r>
              <a:rPr lang="he-IL" dirty="0"/>
              <a:t> מיניה אמר להו: </a:t>
            </a:r>
            <a:r>
              <a:rPr lang="he-IL" dirty="0" err="1"/>
              <a:t>ליזלו</a:t>
            </a:r>
            <a:r>
              <a:rPr lang="he-IL" dirty="0"/>
              <a:t> רבנן </a:t>
            </a:r>
            <a:r>
              <a:rPr lang="he-IL" dirty="0" err="1"/>
              <a:t>בשלמא</a:t>
            </a:r>
            <a:r>
              <a:rPr lang="he-IL" dirty="0"/>
              <a:t>.</a:t>
            </a:r>
          </a:p>
          <a:p>
            <a:pPr>
              <a:lnSpc>
                <a:spcPct val="120000"/>
              </a:lnSpc>
            </a:pPr>
            <a:endParaRPr lang="he-IL" sz="2800" dirty="0"/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רב שימי בר אשי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הוה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שכיח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קמיה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דרב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פפא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הוה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מקשי ליה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טובא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יומא חד חזייה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דנפל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על אפיה, שמעיה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דאמר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רחמנא ליצלן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מכיסופא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דשימי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קביל עליה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שתיקותא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ותו לא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אקשי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ליה.</a:t>
            </a:r>
            <a:endParaRPr lang="he-IL" dirty="0"/>
          </a:p>
        </p:txBody>
      </p:sp>
      <p:sp>
        <p:nvSpPr>
          <p:cNvPr id="5" name="הסבר מלבני מעוגל 6">
            <a:extLst>
              <a:ext uri="{FF2B5EF4-FFF2-40B4-BE49-F238E27FC236}">
                <a16:creationId xmlns:a16="http://schemas.microsoft.com/office/drawing/2014/main" id="{D0AA39E0-BF6F-96FF-E9A5-7455713121BD}"/>
              </a:ext>
            </a:extLst>
          </p:cNvPr>
          <p:cNvSpPr/>
          <p:nvPr/>
        </p:nvSpPr>
        <p:spPr>
          <a:xfrm>
            <a:off x="4411212" y="548680"/>
            <a:ext cx="4013708" cy="720080"/>
          </a:xfrm>
          <a:prstGeom prst="wedgeRoundRectCallout">
            <a:avLst>
              <a:gd name="adj1" fmla="val 55947"/>
              <a:gd name="adj2" fmla="val -4076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מת משה - נסתלקו כולן,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שנאמר: "וָאַכְחִד אֶת שְׁלֹשֶׁת הָרֹעִים בְּיֶרַח אֶחָד"...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D52F5240-8235-AAD1-6856-99EB3623A223}"/>
              </a:ext>
            </a:extLst>
          </p:cNvPr>
          <p:cNvSpPr txBox="1"/>
          <p:nvPr/>
        </p:nvSpPr>
        <p:spPr>
          <a:xfrm>
            <a:off x="8280904" y="1644741"/>
            <a:ext cx="432048" cy="28469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sz="2000" dirty="0"/>
          </a:p>
          <a:p>
            <a:endParaRPr lang="he-IL" sz="2000" dirty="0"/>
          </a:p>
          <a:p>
            <a:endParaRPr lang="he-IL" sz="2100" dirty="0"/>
          </a:p>
          <a:p>
            <a:endParaRPr lang="he-IL" sz="2400" dirty="0"/>
          </a:p>
          <a:p>
            <a:endParaRPr lang="he-IL" sz="2000" dirty="0"/>
          </a:p>
          <a:p>
            <a:endParaRPr lang="he-IL" sz="2100" dirty="0"/>
          </a:p>
          <a:p>
            <a:r>
              <a:rPr lang="he-IL" dirty="0"/>
              <a:t>●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A6C563C9-30A0-4073-6FB3-D18953A6A36A}"/>
              </a:ext>
            </a:extLst>
          </p:cNvPr>
          <p:cNvSpPr txBox="1"/>
          <p:nvPr/>
        </p:nvSpPr>
        <p:spPr>
          <a:xfrm>
            <a:off x="-334407" y="35330"/>
            <a:ext cx="31147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ט עמוד א - דף ט עמוד ב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26E962A0-B5DF-5696-5EC5-1F153CA61B0E}"/>
              </a:ext>
            </a:extLst>
          </p:cNvPr>
          <p:cNvSpPr txBox="1"/>
          <p:nvPr/>
        </p:nvSpPr>
        <p:spPr>
          <a:xfrm>
            <a:off x="8128676" y="3033044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ע"ב</a:t>
            </a:r>
          </a:p>
        </p:txBody>
      </p:sp>
    </p:spTree>
    <p:extLst>
      <p:ext uri="{BB962C8B-B14F-4D97-AF65-F5344CB8AC3E}">
        <p14:creationId xmlns:p14="http://schemas.microsoft.com/office/powerpoint/2010/main" val="193127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9A334-9D5F-345C-5E6A-791937AAE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A90A294C-FE54-E655-D10F-7A2524D7A9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A79B9B-FB06-DC09-B2C7-778864076410}"/>
              </a:ext>
            </a:extLst>
          </p:cNvPr>
          <p:cNvSpPr txBox="1"/>
          <p:nvPr/>
        </p:nvSpPr>
        <p:spPr>
          <a:xfrm>
            <a:off x="539552" y="987020"/>
            <a:ext cx="7840978" cy="58082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ואף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סבר מטר בשביל יחיד,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דאמר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ר''ל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מנין למטר בשביל יחיד?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שַׁאֲלוּ מֵה' מָטָר בְּעֵת מַלְקוֹשׁ ה' עֹשֶׂה חֲזִיזִים וּמְטַר גֶּשֶׁם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יִתֵּן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לָהֶם לְאִישׁ עֵשֶׂב בַּשָּׂדֶה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יכול לכל? תלמוד לומר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לְאִישׁ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3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ותניא: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אי "לְאִישׁ" יכול לכל שדותיו?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ת''ל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"שָּׂדֶה", אי "שָּׂדֶה" יכול לכל השדה?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ת''ל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"עֵשֶׂב".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כי הא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דרב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דניאל בר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קטינא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 ההיא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גינתא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he-I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כל יומא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הוה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אזיל וסייר לה, אמר: הא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מישרא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בעיא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והא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מישרא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בעיא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ואתא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וקמשקי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כל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היכא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דמיבעי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ליה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1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מאי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ה' עֹשֶׂה חֲזִיזִים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 </a:t>
            </a:r>
          </a:p>
          <a:p>
            <a:pPr>
              <a:lnSpc>
                <a:spcPct val="120000"/>
              </a:lnSpc>
            </a:pP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א''ר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יוסי (בר)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חנינא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מלמד שכל צדיק וצדיק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הקב''ה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עושה לו חזיז בפני עצמו.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מאי חזיזים?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 יהודה: פורחות.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רבי יוחנן: סימן למטר פורחות. 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מאי פורחות?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פפא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עיבא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קלישא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תותי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עיבא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סמיכתא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E09FD338-923A-BDE6-E0C1-0C0F523EF500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ט עמוד ב</a:t>
            </a:r>
          </a:p>
        </p:txBody>
      </p:sp>
      <p:sp>
        <p:nvSpPr>
          <p:cNvPr id="5" name="הסבר מלבני מעוגל 6">
            <a:extLst>
              <a:ext uri="{FF2B5EF4-FFF2-40B4-BE49-F238E27FC236}">
                <a16:creationId xmlns:a16="http://schemas.microsoft.com/office/drawing/2014/main" id="{210C7195-26A2-8EFA-09BC-AF9B09E23984}"/>
              </a:ext>
            </a:extLst>
          </p:cNvPr>
          <p:cNvSpPr/>
          <p:nvPr/>
        </p:nvSpPr>
        <p:spPr>
          <a:xfrm>
            <a:off x="5103674" y="188640"/>
            <a:ext cx="3312368" cy="720080"/>
          </a:xfrm>
          <a:prstGeom prst="wedgeRoundRectCallout">
            <a:avLst>
              <a:gd name="adj1" fmla="val 55947"/>
              <a:gd name="adj2" fmla="val -4076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רבי יוחנן: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מטר בשביל יחיד, פרנסה בשביל רבים. </a:t>
            </a:r>
          </a:p>
        </p:txBody>
      </p:sp>
    </p:spTree>
    <p:extLst>
      <p:ext uri="{BB962C8B-B14F-4D97-AF65-F5344CB8AC3E}">
        <p14:creationId xmlns:p14="http://schemas.microsoft.com/office/powerpoint/2010/main" val="4017202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DD045-23C7-4878-034C-30D90C479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EB76B934-745E-8457-9FAE-A617E2986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1064A3-4438-EF33-E89A-1551143A69E3}"/>
              </a:ext>
            </a:extLst>
          </p:cNvPr>
          <p:cNvSpPr txBox="1"/>
          <p:nvPr/>
        </p:nvSpPr>
        <p:spPr>
          <a:xfrm>
            <a:off x="2798434" y="208932"/>
            <a:ext cx="5336486" cy="61003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 יהודה: </a:t>
            </a:r>
          </a:p>
          <a:p>
            <a:pPr>
              <a:lnSpc>
                <a:spcPct val="120000"/>
              </a:lnSpc>
            </a:pP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נהילא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מקמי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אתי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בתר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פסיק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3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מקמי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אתי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וסימניך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מהולתא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דבתר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פסיק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וסימניך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חריא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דעיזי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dirty="0"/>
          </a:p>
          <a:p>
            <a:pPr>
              <a:lnSpc>
                <a:spcPct val="120000"/>
              </a:lnSpc>
            </a:pPr>
            <a:endParaRPr lang="he-I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עולא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איקלע לבבל, </a:t>
            </a:r>
          </a:p>
          <a:p>
            <a:pPr>
              <a:lnSpc>
                <a:spcPct val="120000"/>
              </a:lnSpc>
            </a:pP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חזא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פורחות.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להו: פנו מאני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דהשתא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אתי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לסוף לא אתי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אמר: כי היכי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דמשקרי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בבלאי הכי משקרי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מיטרייהו</a:t>
            </a: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עולא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איקלע לבבל,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חזי מלא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צנא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דתמרי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בזוזא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אמר: מלא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צנא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דדובשא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בזוזא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ובבלאי לא עסקי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באורייתא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 </a:t>
            </a:r>
          </a:p>
          <a:p>
            <a:pPr>
              <a:lnSpc>
                <a:spcPct val="120000"/>
              </a:lnSpc>
            </a:pP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בליליא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צערוהו,</a:t>
            </a:r>
          </a:p>
          <a:p>
            <a:pPr>
              <a:lnSpc>
                <a:spcPct val="12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אמר: מלא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צנא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דסכינא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בזוזא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ובבלאי עסקי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באורייתא</a:t>
            </a:r>
            <a:r>
              <a:rPr lang="he-I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</a:t>
            </a:r>
            <a:endParaRPr lang="he-IL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A202CCA-50F1-2185-0B71-C3A2988BB22D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ט עמוד ב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C4BD6C89-3620-695B-A646-E658F9A8DA1C}"/>
              </a:ext>
            </a:extLst>
          </p:cNvPr>
          <p:cNvSpPr txBox="1"/>
          <p:nvPr/>
        </p:nvSpPr>
        <p:spPr>
          <a:xfrm>
            <a:off x="8028384" y="230859"/>
            <a:ext cx="432048" cy="4770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sz="2000" dirty="0"/>
          </a:p>
          <a:p>
            <a:endParaRPr lang="he-IL" sz="2000" dirty="0"/>
          </a:p>
          <a:p>
            <a:endParaRPr lang="he-IL" sz="2100" dirty="0"/>
          </a:p>
          <a:p>
            <a:endParaRPr lang="he-IL" sz="1600" dirty="0"/>
          </a:p>
          <a:p>
            <a:endParaRPr lang="he-IL" sz="2000" dirty="0"/>
          </a:p>
          <a:p>
            <a:endParaRPr lang="he-IL" sz="2100" dirty="0"/>
          </a:p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2200" dirty="0"/>
          </a:p>
          <a:p>
            <a:endParaRPr lang="he-IL" dirty="0"/>
          </a:p>
          <a:p>
            <a:r>
              <a:rPr lang="he-IL" dirty="0"/>
              <a:t>●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55658D3D-F9EA-EC78-FBFF-328C47C750CC}"/>
              </a:ext>
            </a:extLst>
          </p:cNvPr>
          <p:cNvSpPr/>
          <p:nvPr/>
        </p:nvSpPr>
        <p:spPr>
          <a:xfrm>
            <a:off x="1331640" y="2636912"/>
            <a:ext cx="2592288" cy="432048"/>
          </a:xfrm>
          <a:prstGeom prst="wedgeRoundRectCallout">
            <a:avLst>
              <a:gd name="adj1" fmla="val 64166"/>
              <a:gd name="adj2" fmla="val 35258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רבי יוחנן: סימן למטר פורחות. </a:t>
            </a:r>
          </a:p>
        </p:txBody>
      </p:sp>
    </p:spTree>
    <p:extLst>
      <p:ext uri="{BB962C8B-B14F-4D97-AF65-F5344CB8AC3E}">
        <p14:creationId xmlns:p14="http://schemas.microsoft.com/office/powerpoint/2010/main" val="1471992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53535-79C4-3CF6-68F5-B0ED1750B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8268958-A7B2-9502-55BE-1EB37EB9D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C297B6-888A-7010-30C7-F0E4DF80055D}"/>
              </a:ext>
            </a:extLst>
          </p:cNvPr>
          <p:cNvSpPr txBox="1"/>
          <p:nvPr/>
        </p:nvSpPr>
        <p:spPr>
          <a:xfrm>
            <a:off x="73976" y="148945"/>
            <a:ext cx="8828366" cy="65662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ר' אליעזר אומר: כל העולם כולו ממימי אוקיינוס הוא שותה, שנאמר: "וְאֵד יַעֲלֶה מִן הָאָרֶץ וְהִשְׁקָה אֶת כָּל פְּנֵי הָאֲדָמָה".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אמר לו רבי יהושע: והלא מימי אוקיינוס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מלוחין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הן!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אמר לו: ממתקין בעבים. 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ר' יהושע אומר: כל העולם כולו ממים העליונים הוא שותה, שנאמר: "לִמְטַר הַשָּׁמַיִם תִּשְׁתֶּה מָּיִם",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אלא מה אני מקיים "וְאֵד יַעֲלֶה מִן הָאָרֶץ"? מלמד שהעננים מתגברים ועולים לרקיע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ופותחין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פיהן כנוד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ומקבלין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מי מטר, שנאמר: "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יָזֹקּו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ּ מָטָר לְאֵדוֹ", ומנוקבות הן ככברה ובאות ומחשרות מים על גבי קרקע, שנאמר: "חַשְׁרַת מַיִם עָבֵי שְׁחָקִים". ואין בין טיפה לטיפה אלא כמלא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נימא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ללמדך שגדול יום הגשמים כיום שנבראו בו שמים וארץ, שנאמר: "עֹשֶׂה גְדֹלוֹת עַד אֵין חֵקֶר" </a:t>
            </a:r>
            <a:r>
              <a:rPr lang="he-IL" sz="800" dirty="0">
                <a:solidFill>
                  <a:srgbClr val="F79646">
                    <a:lumMod val="50000"/>
                  </a:srgbClr>
                </a:solidFill>
              </a:rPr>
              <a:t>(צ"ל: "עֹשֶׂה גְדֹלוֹת וְאֵין חֵקֶר")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, וכתיב: "הַנֹּתֵן מָטָר עַל פְּנֵי אָרֶץ", וכתיב להלן: "הֲלוֹא יָדַעְתָּ אִם לֹא שָׁמַעְתָּ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אֱלֹהֵי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עוֹלָם ה'... אֵין חֵקֶר לִתְבוּנָתוֹ", (וכתיב: "מֵכִין הָרִים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בְּכֹחו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ֹ" וגו').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כמאן אזלא הא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55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55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מַשְׁקֶה הָרִים מֵעֲלִיּוֹתָיו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''ר יוחנן: מעליותיו של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הקב''ה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כמאן? כרבי יהושע.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ור' אליעזר: כיון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דסלקי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להתם משקה מעליותיו קרי להו,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דאי לא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תימא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הכי </a:t>
            </a:r>
            <a:r>
              <a:rPr lang="he-IL" sz="155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55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אָבָק וְעָפָר מִן הַשָּׁמַיִם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היכי משכחת לה?  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אלא כיון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דמדלי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להתם מן השמים קרי ליה, הכא נמי כיון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דסלקי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להתם מעליותיו קרי ליה. </a:t>
            </a:r>
          </a:p>
          <a:p>
            <a:pPr>
              <a:lnSpc>
                <a:spcPct val="120000"/>
              </a:lnSpc>
            </a:pPr>
            <a:endParaRPr lang="he-I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כמאן אזלא [הא]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דא''ר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5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חנינא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"</a:t>
            </a:r>
            <a:r>
              <a:rPr lang="he-IL" sz="155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כֹּנֵס כַּנֵּד מֵי הַיָּם נֹתֵן </a:t>
            </a:r>
            <a:r>
              <a:rPr lang="he-IL" sz="155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בְּאֹצָרוֹת</a:t>
            </a:r>
            <a:r>
              <a:rPr lang="he-IL" sz="155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תְּהוֹמוֹת</a:t>
            </a: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- מי גרם לאוצרות שיתמלאו בר, תהומות?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כרבי אליעזר. </a:t>
            </a:r>
          </a:p>
          <a:p>
            <a:pPr>
              <a:lnSpc>
                <a:spcPct val="120000"/>
              </a:lnSpc>
            </a:pPr>
            <a:r>
              <a:rPr lang="he-IL" sz="15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ור' יהושע: ההוא בברייתו של עולם. </a:t>
            </a:r>
            <a:endParaRPr lang="he-IL" sz="1550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9C7CB91-D170-D5D6-12E1-B721CE475A18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ט עמוד ב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4C79D8C2-4C61-A3B7-AE51-E23447B65BF1}"/>
              </a:ext>
            </a:extLst>
          </p:cNvPr>
          <p:cNvSpPr txBox="1"/>
          <p:nvPr/>
        </p:nvSpPr>
        <p:spPr>
          <a:xfrm>
            <a:off x="8560058" y="6255648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ע"א</a:t>
            </a:r>
          </a:p>
        </p:txBody>
      </p:sp>
    </p:spTree>
    <p:extLst>
      <p:ext uri="{BB962C8B-B14F-4D97-AF65-F5344CB8AC3E}">
        <p14:creationId xmlns:p14="http://schemas.microsoft.com/office/powerpoint/2010/main" val="205386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ח ע"ב (6 שורות מלמטה) – דף י ע"א (שורה ראשונה)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בדף י</a:t>
            </a: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8244408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36942</TotalTime>
  <Words>1494</Words>
  <Application>Microsoft Office PowerPoint</Application>
  <PresentationFormat>‫הצגה על המסך (4:3)</PresentationFormat>
  <Paragraphs>231</Paragraphs>
  <Slides>9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2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2633</cp:revision>
  <dcterms:created xsi:type="dcterms:W3CDTF">2015-01-28T10:22:53Z</dcterms:created>
  <dcterms:modified xsi:type="dcterms:W3CDTF">2025-04-21T08:22:23Z</dcterms:modified>
</cp:coreProperties>
</file>