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63" r:id="rId4"/>
    <p:sldId id="259" r:id="rId5"/>
    <p:sldId id="264" r:id="rId6"/>
    <p:sldId id="260" r:id="rId7"/>
    <p:sldId id="266" r:id="rId8"/>
    <p:sldId id="267" r:id="rId9"/>
    <p:sldId id="268" r:id="rId10"/>
    <p:sldId id="261" r:id="rId11"/>
    <p:sldId id="262"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3" d="100"/>
          <a:sy n="83" d="100"/>
        </p:scale>
        <p:origin x="2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31155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242160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29049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360667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228089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32834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256505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3340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253276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129005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9965508D-B490-4111-B5E2-84A5084455EE}" type="datetimeFigureOut">
              <a:rPr lang="he-IL" smtClean="0"/>
              <a:t>כ"א/תמוז/תשפ"ג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A18DAFA-FCCA-4783-810E-80CA68FE2FE4}" type="slidenum">
              <a:rPr lang="he-IL" smtClean="0"/>
              <a:t>‹#›</a:t>
            </a:fld>
            <a:endParaRPr lang="he-IL"/>
          </a:p>
        </p:txBody>
      </p:sp>
    </p:spTree>
    <p:extLst>
      <p:ext uri="{BB962C8B-B14F-4D97-AF65-F5344CB8AC3E}">
        <p14:creationId xmlns:p14="http://schemas.microsoft.com/office/powerpoint/2010/main" val="331217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965508D-B490-4111-B5E2-84A5084455EE}" type="datetimeFigureOut">
              <a:rPr lang="he-IL" smtClean="0"/>
              <a:t>כ"א/תמוז/תשפ"ג</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18DAFA-FCCA-4783-810E-80CA68FE2FE4}" type="slidenum">
              <a:rPr lang="he-IL" smtClean="0"/>
              <a:t>‹#›</a:t>
            </a:fld>
            <a:endParaRPr lang="he-IL"/>
          </a:p>
        </p:txBody>
      </p:sp>
    </p:spTree>
    <p:extLst>
      <p:ext uri="{BB962C8B-B14F-4D97-AF65-F5344CB8AC3E}">
        <p14:creationId xmlns:p14="http://schemas.microsoft.com/office/powerpoint/2010/main" val="3653973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zakrossle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353127" y="231054"/>
            <a:ext cx="9144000" cy="238760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dirty="0" smtClean="0"/>
              <a:t>בבא קמא</a:t>
            </a:r>
            <a:br>
              <a:rPr lang="he-IL" dirty="0" smtClean="0"/>
            </a:br>
            <a:r>
              <a:rPr lang="he-IL" dirty="0" smtClean="0"/>
              <a:t>דף ד'</a:t>
            </a:r>
            <a:endParaRPr lang="he-IL" dirty="0"/>
          </a:p>
        </p:txBody>
      </p:sp>
      <p:sp>
        <p:nvSpPr>
          <p:cNvPr id="5" name="כותרת משנה 2"/>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mtClean="0"/>
              <a:t>יצחק רסלר</a:t>
            </a:r>
          </a:p>
          <a:p>
            <a:r>
              <a:rPr lang="en-US" smtClean="0">
                <a:hlinkClick r:id="rId2"/>
              </a:rPr>
              <a:t>izakrossler@gmail.com</a:t>
            </a:r>
            <a:endParaRPr lang="he-IL" smtClean="0"/>
          </a:p>
          <a:p>
            <a:endParaRPr lang="he-IL" dirty="0"/>
          </a:p>
        </p:txBody>
      </p:sp>
    </p:spTree>
    <p:extLst>
      <p:ext uri="{BB962C8B-B14F-4D97-AF65-F5344CB8AC3E}">
        <p14:creationId xmlns:p14="http://schemas.microsoft.com/office/powerpoint/2010/main" val="3020375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8683" y="117731"/>
            <a:ext cx="1477818" cy="369332"/>
          </a:xfrm>
          <a:prstGeom prst="rect">
            <a:avLst/>
          </a:prstGeom>
          <a:noFill/>
        </p:spPr>
        <p:txBody>
          <a:bodyPr wrap="square" rtlCol="1">
            <a:spAutoFit/>
          </a:bodyPr>
          <a:lstStyle/>
          <a:p>
            <a:r>
              <a:rPr lang="he-IL" dirty="0" smtClean="0"/>
              <a:t>דף ד' עמ' א'</a:t>
            </a:r>
            <a:endParaRPr lang="he-IL" dirty="0"/>
          </a:p>
        </p:txBody>
      </p:sp>
      <p:pic>
        <p:nvPicPr>
          <p:cNvPr id="7" name="תמונה 6"/>
          <p:cNvPicPr>
            <a:picLocks noChangeAspect="1"/>
          </p:cNvPicPr>
          <p:nvPr/>
        </p:nvPicPr>
        <p:blipFill>
          <a:blip r:embed="rId2"/>
          <a:stretch>
            <a:fillRect/>
          </a:stretch>
        </p:blipFill>
        <p:spPr>
          <a:xfrm>
            <a:off x="3459999" y="1108365"/>
            <a:ext cx="6541550" cy="3347290"/>
          </a:xfrm>
          <a:prstGeom prst="rect">
            <a:avLst/>
          </a:prstGeom>
        </p:spPr>
      </p:pic>
      <p:sp>
        <p:nvSpPr>
          <p:cNvPr id="8" name="מלבן 7"/>
          <p:cNvSpPr/>
          <p:nvPr/>
        </p:nvSpPr>
        <p:spPr>
          <a:xfrm>
            <a:off x="7123341" y="3503128"/>
            <a:ext cx="2462533" cy="307777"/>
          </a:xfrm>
          <a:prstGeom prst="rect">
            <a:avLst/>
          </a:prstGeom>
          <a:solidFill>
            <a:schemeClr val="accent5">
              <a:lumMod val="20000"/>
              <a:lumOff val="80000"/>
            </a:schemeClr>
          </a:solidFill>
        </p:spPr>
        <p:txBody>
          <a:bodyPr wrap="none">
            <a:spAutoFit/>
          </a:bodyPr>
          <a:lstStyle/>
          <a:p>
            <a:r>
              <a:rPr lang="he-IL" sz="1400" dirty="0">
                <a:solidFill>
                  <a:srgbClr val="000000"/>
                </a:solidFill>
                <a:latin typeface="Arial" panose="020B0604020202020204" pitchFamily="34" charset="0"/>
              </a:rPr>
              <a:t>לֹא רְאִי הַשּׁוֹר שֶׁמְּשַׁלֵּם אֶת הַכּוֹפֶר </a:t>
            </a:r>
            <a:endParaRPr lang="he-IL" sz="1400" dirty="0"/>
          </a:p>
        </p:txBody>
      </p:sp>
      <p:sp>
        <p:nvSpPr>
          <p:cNvPr id="9" name="מלבן 8"/>
          <p:cNvSpPr/>
          <p:nvPr/>
        </p:nvSpPr>
        <p:spPr>
          <a:xfrm>
            <a:off x="4116893" y="3492680"/>
            <a:ext cx="2590773" cy="307777"/>
          </a:xfrm>
          <a:prstGeom prst="rect">
            <a:avLst/>
          </a:prstGeom>
          <a:solidFill>
            <a:schemeClr val="accent5">
              <a:lumMod val="20000"/>
              <a:lumOff val="80000"/>
            </a:schemeClr>
          </a:solidFill>
        </p:spPr>
        <p:txBody>
          <a:bodyPr wrap="none">
            <a:spAutoFit/>
          </a:bodyPr>
          <a:lstStyle/>
          <a:p>
            <a:r>
              <a:rPr lang="he-IL" sz="1400" dirty="0">
                <a:solidFill>
                  <a:srgbClr val="000000"/>
                </a:solidFill>
                <a:latin typeface="Arial" panose="020B0604020202020204" pitchFamily="34" charset="0"/>
              </a:rPr>
              <a:t>כִּרְאִי הָאָדָם שֶׁאֵין מְשַׁלֵּם אֶת הַכּוֹפֶר </a:t>
            </a:r>
            <a:endParaRPr lang="he-IL" sz="1400" dirty="0"/>
          </a:p>
        </p:txBody>
      </p:sp>
      <p:sp>
        <p:nvSpPr>
          <p:cNvPr id="10" name="מלבן 9"/>
          <p:cNvSpPr/>
          <p:nvPr/>
        </p:nvSpPr>
        <p:spPr>
          <a:xfrm>
            <a:off x="7123341" y="4204406"/>
            <a:ext cx="2550075" cy="738664"/>
          </a:xfrm>
          <a:prstGeom prst="rect">
            <a:avLst/>
          </a:prstGeom>
          <a:solidFill>
            <a:schemeClr val="accent5">
              <a:lumMod val="20000"/>
              <a:lumOff val="80000"/>
            </a:schemeClr>
          </a:solidFill>
        </p:spPr>
        <p:txBody>
          <a:bodyPr wrap="square">
            <a:spAutoFit/>
          </a:bodyPr>
          <a:lstStyle/>
          <a:p>
            <a:r>
              <a:rPr lang="he-IL" sz="1400" dirty="0" smtClean="0"/>
              <a:t> לא </a:t>
            </a:r>
            <a:r>
              <a:rPr lang="he-IL" sz="1400" dirty="0"/>
              <a:t>הרי השור שיש בו חומרה</a:t>
            </a:r>
            <a:r>
              <a:rPr lang="he-IL" sz="1400" dirty="0" smtClean="0"/>
              <a:t>,</a:t>
            </a:r>
          </a:p>
          <a:p>
            <a:r>
              <a:rPr lang="he-IL" sz="1400" dirty="0" smtClean="0"/>
              <a:t> </a:t>
            </a:r>
            <a:r>
              <a:rPr lang="he-IL" sz="1400" dirty="0"/>
              <a:t>שאם שור מועד הרג אדם, </a:t>
            </a:r>
            <a:endParaRPr lang="he-IL" sz="1400" dirty="0" smtClean="0"/>
          </a:p>
          <a:p>
            <a:r>
              <a:rPr lang="he-IL" sz="1400" dirty="0" smtClean="0"/>
              <a:t>הדין </a:t>
            </a:r>
            <a:r>
              <a:rPr lang="he-IL" sz="1400" dirty="0"/>
              <a:t>הוא שמשלם בעליו את הכופר </a:t>
            </a:r>
          </a:p>
        </p:txBody>
      </p:sp>
      <p:sp>
        <p:nvSpPr>
          <p:cNvPr id="11" name="מלבן 10"/>
          <p:cNvSpPr/>
          <p:nvPr/>
        </p:nvSpPr>
        <p:spPr>
          <a:xfrm>
            <a:off x="2142836" y="4204406"/>
            <a:ext cx="4564830" cy="738664"/>
          </a:xfrm>
          <a:prstGeom prst="rect">
            <a:avLst/>
          </a:prstGeom>
          <a:solidFill>
            <a:schemeClr val="accent5">
              <a:lumMod val="20000"/>
              <a:lumOff val="80000"/>
            </a:schemeClr>
          </a:solidFill>
        </p:spPr>
        <p:txBody>
          <a:bodyPr wrap="square">
            <a:spAutoFit/>
          </a:bodyPr>
          <a:lstStyle/>
          <a:p>
            <a:r>
              <a:rPr lang="he-IL" sz="1400" dirty="0" smtClean="0"/>
              <a:t>שאם </a:t>
            </a:r>
            <a:r>
              <a:rPr lang="he-IL" sz="1400" dirty="0"/>
              <a:t>אדם הרג אדם, הוא אינו משלם את הכופר, </a:t>
            </a:r>
            <a:endParaRPr lang="he-IL" sz="1400" dirty="0" smtClean="0"/>
          </a:p>
          <a:p>
            <a:r>
              <a:rPr lang="he-IL" sz="1400" dirty="0" smtClean="0"/>
              <a:t>אלא </a:t>
            </a:r>
            <a:r>
              <a:rPr lang="he-IL" sz="1400" dirty="0"/>
              <a:t>אם במזיד הרג הרי הוא נהרג, </a:t>
            </a:r>
            <a:endParaRPr lang="he-IL" sz="1400" dirty="0" smtClean="0"/>
          </a:p>
          <a:p>
            <a:r>
              <a:rPr lang="he-IL" sz="1400" dirty="0" smtClean="0"/>
              <a:t>ואם </a:t>
            </a:r>
            <a:r>
              <a:rPr lang="he-IL" sz="1400" dirty="0"/>
              <a:t>בשוגג הרג הרי הוא גולה, </a:t>
            </a:r>
            <a:r>
              <a:rPr lang="he-IL" sz="1400" dirty="0" smtClean="0"/>
              <a:t>אך </a:t>
            </a:r>
            <a:r>
              <a:rPr lang="he-IL" sz="1400" dirty="0"/>
              <a:t>בכל ענין הוא אינו משלם כופר. </a:t>
            </a:r>
            <a:endParaRPr lang="he-IL" sz="1400" dirty="0" smtClean="0"/>
          </a:p>
        </p:txBody>
      </p:sp>
      <p:sp>
        <p:nvSpPr>
          <p:cNvPr id="12" name="מלבן 11"/>
          <p:cNvSpPr/>
          <p:nvPr/>
        </p:nvSpPr>
        <p:spPr>
          <a:xfrm>
            <a:off x="1450026" y="5686930"/>
            <a:ext cx="9837566" cy="648690"/>
          </a:xfrm>
          <a:prstGeom prst="rect">
            <a:avLst/>
          </a:prstGeom>
        </p:spPr>
        <p:txBody>
          <a:bodyPr wrap="square">
            <a:spAutoFit/>
          </a:bodyPr>
          <a:lstStyle/>
          <a:p>
            <a:r>
              <a:rPr lang="he-IL" dirty="0"/>
              <a:t>ולפיכך, אילו היה נאמר במשנה רק שור המזיק, לא הייתי לומד ממנו את האדם המזיק</a:t>
            </a:r>
            <a:r>
              <a:rPr lang="he-IL" dirty="0" smtClean="0"/>
              <a:t>,</a:t>
            </a:r>
          </a:p>
          <a:p>
            <a:r>
              <a:rPr lang="he-IL" dirty="0" smtClean="0"/>
              <a:t> </a:t>
            </a:r>
            <a:r>
              <a:rPr lang="he-IL" dirty="0"/>
              <a:t>כי הרי מצאנו </a:t>
            </a:r>
            <a:r>
              <a:rPr lang="he-IL" dirty="0" err="1"/>
              <a:t>לענין</a:t>
            </a:r>
            <a:r>
              <a:rPr lang="he-IL" dirty="0"/>
              <a:t> הריגת אדם על ידי שור, שהחמירה התורה בדין בעל השור יותר מדין האדם שהרג אדם.</a:t>
            </a:r>
          </a:p>
        </p:txBody>
      </p:sp>
      <p:sp>
        <p:nvSpPr>
          <p:cNvPr id="14" name="מלבן 13"/>
          <p:cNvSpPr/>
          <p:nvPr/>
        </p:nvSpPr>
        <p:spPr>
          <a:xfrm>
            <a:off x="2163200" y="211363"/>
            <a:ext cx="7912579" cy="369332"/>
          </a:xfrm>
          <a:prstGeom prst="rect">
            <a:avLst/>
          </a:prstGeom>
        </p:spPr>
        <p:txBody>
          <a:bodyPr wrap="square">
            <a:spAutoFit/>
          </a:bodyPr>
          <a:lstStyle/>
          <a:p>
            <a:r>
              <a:rPr lang="he-IL" dirty="0" smtClean="0"/>
              <a:t>הגמרא </a:t>
            </a:r>
            <a:r>
              <a:rPr lang="he-IL" dirty="0"/>
              <a:t>משיבה: </a:t>
            </a:r>
            <a:r>
              <a:rPr lang="he-IL" dirty="0" smtClean="0"/>
              <a:t>כך </a:t>
            </a:r>
            <a:r>
              <a:rPr lang="he-IL" dirty="0"/>
              <a:t>אמר התנא: אילו לא היה נאמר אדם, לא היינו למדים דינו מן השור, </a:t>
            </a:r>
          </a:p>
        </p:txBody>
      </p:sp>
      <p:sp>
        <p:nvSpPr>
          <p:cNvPr id="15" name="מלבן 14"/>
          <p:cNvSpPr/>
          <p:nvPr/>
        </p:nvSpPr>
        <p:spPr>
          <a:xfrm>
            <a:off x="9511145" y="674327"/>
            <a:ext cx="1129269" cy="375808"/>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הָכִי </a:t>
            </a:r>
            <a:r>
              <a:rPr lang="he-IL" dirty="0" err="1">
                <a:solidFill>
                  <a:srgbClr val="000000"/>
                </a:solidFill>
                <a:latin typeface="Arial" panose="020B0604020202020204" pitchFamily="34" charset="0"/>
              </a:rPr>
              <a:t>קָאָמַר</a:t>
            </a:r>
            <a:r>
              <a:rPr lang="he-IL" dirty="0">
                <a:solidFill>
                  <a:srgbClr val="000000"/>
                </a:solidFill>
                <a:latin typeface="Arial" panose="020B0604020202020204" pitchFamily="34" charset="0"/>
              </a:rPr>
              <a:t> </a:t>
            </a:r>
            <a:endParaRPr lang="he-IL" dirty="0"/>
          </a:p>
        </p:txBody>
      </p:sp>
      <p:sp>
        <p:nvSpPr>
          <p:cNvPr id="16" name="מלבן 15"/>
          <p:cNvSpPr/>
          <p:nvPr/>
        </p:nvSpPr>
        <p:spPr>
          <a:xfrm>
            <a:off x="4294908" y="5040599"/>
            <a:ext cx="5115513" cy="646331"/>
          </a:xfrm>
          <a:prstGeom prst="rect">
            <a:avLst/>
          </a:prstGeom>
        </p:spPr>
        <p:txBody>
          <a:bodyPr wrap="square">
            <a:spAutoFit/>
          </a:bodyPr>
          <a:lstStyle/>
          <a:p>
            <a:r>
              <a:rPr lang="he-IL" dirty="0" smtClean="0"/>
              <a:t>מצאנו </a:t>
            </a:r>
            <a:r>
              <a:rPr lang="he-IL" dirty="0"/>
              <a:t>חומרה מיוחדת שיש בדין שור יותר </a:t>
            </a:r>
            <a:r>
              <a:rPr lang="he-IL" dirty="0" err="1"/>
              <a:t>מבדין</a:t>
            </a:r>
            <a:r>
              <a:rPr lang="he-IL" dirty="0"/>
              <a:t> האדם, </a:t>
            </a:r>
            <a:endParaRPr lang="he-IL" dirty="0" smtClean="0"/>
          </a:p>
          <a:p>
            <a:r>
              <a:rPr lang="he-IL" dirty="0" smtClean="0"/>
              <a:t>שהשור </a:t>
            </a:r>
            <a:r>
              <a:rPr lang="he-IL" dirty="0"/>
              <a:t>משלם את הכופר, ואילו האדם פטור מן הכופר</a:t>
            </a:r>
          </a:p>
        </p:txBody>
      </p:sp>
    </p:spTree>
    <p:extLst>
      <p:ext uri="{BB962C8B-B14F-4D97-AF65-F5344CB8AC3E}">
        <p14:creationId xmlns:p14="http://schemas.microsoft.com/office/powerpoint/2010/main" val="3807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2250"/>
                            </p:stCondLst>
                            <p:childTnLst>
                              <p:par>
                                <p:cTn id="15" presetID="6" presetClass="entr" presetSubtype="16" fill="hold" nodeType="afterEffect">
                                  <p:stCondLst>
                                    <p:cond delay="125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250"/>
                                        <p:tgtEl>
                                          <p:spTgt spid="7"/>
                                        </p:tgtEl>
                                      </p:cBhvr>
                                    </p:animEffect>
                                  </p:childTnLst>
                                </p:cTn>
                              </p:par>
                            </p:childTnLst>
                          </p:cTn>
                        </p:par>
                        <p:par>
                          <p:cTn id="18" fill="hold">
                            <p:stCondLst>
                              <p:cond delay="4750"/>
                            </p:stCondLst>
                            <p:childTnLst>
                              <p:par>
                                <p:cTn id="19" presetID="45" presetClass="entr" presetSubtype="0" fill="hold" grpId="0"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par>
                          <p:cTn id="24" fill="hold">
                            <p:stCondLst>
                              <p:cond delay="7750"/>
                            </p:stCondLst>
                            <p:childTnLst>
                              <p:par>
                                <p:cTn id="25" presetID="16" presetClass="entr" presetSubtype="21" fill="hold" grpId="0"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9250"/>
                            </p:stCondLst>
                            <p:childTnLst>
                              <p:par>
                                <p:cTn id="29" presetID="45" presetClass="entr" presetSubtype="0" fill="hold" grpId="0" nodeType="afterEffect">
                                  <p:stCondLst>
                                    <p:cond delay="2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13750"/>
                            </p:stCondLst>
                            <p:childTnLst>
                              <p:par>
                                <p:cTn id="35" presetID="16" presetClass="entr" presetSubtype="21" fill="hold" grpId="0" nodeType="afterEffect">
                                  <p:stCondLst>
                                    <p:cond delay="150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6"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4"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3200" y="249382"/>
            <a:ext cx="1477818" cy="369332"/>
          </a:xfrm>
          <a:prstGeom prst="rect">
            <a:avLst/>
          </a:prstGeom>
          <a:noFill/>
        </p:spPr>
        <p:txBody>
          <a:bodyPr wrap="square" rtlCol="1">
            <a:spAutoFit/>
          </a:bodyPr>
          <a:lstStyle/>
          <a:p>
            <a:r>
              <a:rPr lang="he-IL" dirty="0" smtClean="0"/>
              <a:t>דף ד' עמ' א'</a:t>
            </a:r>
            <a:endParaRPr lang="he-IL" dirty="0"/>
          </a:p>
        </p:txBody>
      </p:sp>
      <p:pic>
        <p:nvPicPr>
          <p:cNvPr id="10" name="תמונה 9"/>
          <p:cNvPicPr>
            <a:picLocks noChangeAspect="1"/>
          </p:cNvPicPr>
          <p:nvPr/>
        </p:nvPicPr>
        <p:blipFill>
          <a:blip r:embed="rId2"/>
          <a:stretch>
            <a:fillRect/>
          </a:stretch>
        </p:blipFill>
        <p:spPr>
          <a:xfrm>
            <a:off x="3033490" y="532874"/>
            <a:ext cx="6395404" cy="3272507"/>
          </a:xfrm>
          <a:prstGeom prst="rect">
            <a:avLst/>
          </a:prstGeom>
        </p:spPr>
      </p:pic>
      <p:sp>
        <p:nvSpPr>
          <p:cNvPr id="11" name="מלבן 10"/>
          <p:cNvSpPr/>
          <p:nvPr/>
        </p:nvSpPr>
        <p:spPr>
          <a:xfrm>
            <a:off x="5683257" y="83298"/>
            <a:ext cx="1655321" cy="369332"/>
          </a:xfrm>
          <a:prstGeom prst="rect">
            <a:avLst/>
          </a:prstGeom>
        </p:spPr>
        <p:txBody>
          <a:bodyPr wrap="square">
            <a:spAutoFit/>
          </a:bodyPr>
          <a:lstStyle/>
          <a:p>
            <a:r>
              <a:rPr lang="he-IL" dirty="0" err="1" smtClean="0"/>
              <a:t>צריכותא</a:t>
            </a:r>
            <a:r>
              <a:rPr lang="he-IL" dirty="0" smtClean="0"/>
              <a:t> הפוכה</a:t>
            </a:r>
            <a:endParaRPr lang="he-IL" dirty="0"/>
          </a:p>
        </p:txBody>
      </p:sp>
      <p:sp>
        <p:nvSpPr>
          <p:cNvPr id="12" name="מלבן 11"/>
          <p:cNvSpPr/>
          <p:nvPr/>
        </p:nvSpPr>
        <p:spPr>
          <a:xfrm>
            <a:off x="6778732" y="2871507"/>
            <a:ext cx="2807179" cy="307777"/>
          </a:xfrm>
          <a:prstGeom prst="rect">
            <a:avLst/>
          </a:prstGeom>
          <a:solidFill>
            <a:schemeClr val="accent5">
              <a:lumMod val="20000"/>
              <a:lumOff val="80000"/>
            </a:schemeClr>
          </a:solidFill>
        </p:spPr>
        <p:txBody>
          <a:bodyPr wrap="none">
            <a:spAutoFit/>
          </a:bodyPr>
          <a:lstStyle/>
          <a:p>
            <a:r>
              <a:rPr lang="he-IL" sz="1400" dirty="0">
                <a:solidFill>
                  <a:srgbClr val="000000"/>
                </a:solidFill>
                <a:latin typeface="Arial" panose="020B0604020202020204" pitchFamily="34" charset="0"/>
              </a:rPr>
              <a:t>וְלֹא רְאִי הָאָדָם שֶׁחַיָּיב בְּאַרְבָּעָה דְּבָרִים </a:t>
            </a:r>
            <a:endParaRPr lang="he-IL" sz="1400" dirty="0"/>
          </a:p>
        </p:txBody>
      </p:sp>
      <p:sp>
        <p:nvSpPr>
          <p:cNvPr id="13" name="מלבן 12"/>
          <p:cNvSpPr/>
          <p:nvPr/>
        </p:nvSpPr>
        <p:spPr>
          <a:xfrm>
            <a:off x="3573894" y="2717619"/>
            <a:ext cx="2507417" cy="307777"/>
          </a:xfrm>
          <a:prstGeom prst="rect">
            <a:avLst/>
          </a:prstGeom>
          <a:solidFill>
            <a:schemeClr val="accent5">
              <a:lumMod val="20000"/>
              <a:lumOff val="80000"/>
            </a:schemeClr>
          </a:solidFill>
        </p:spPr>
        <p:txBody>
          <a:bodyPr wrap="none">
            <a:spAutoFit/>
          </a:bodyPr>
          <a:lstStyle/>
          <a:p>
            <a:r>
              <a:rPr lang="he-IL" sz="1400" dirty="0">
                <a:solidFill>
                  <a:srgbClr val="000000"/>
                </a:solidFill>
                <a:latin typeface="Arial" panose="020B0604020202020204" pitchFamily="34" charset="0"/>
              </a:rPr>
              <a:t>כִּרְאִי הַשּׁוֹר שֶׁאֵין בּוֹ אַרְבָּעָה דְּבָרִים</a:t>
            </a:r>
            <a:endParaRPr lang="he-IL" sz="1400" dirty="0"/>
          </a:p>
        </p:txBody>
      </p:sp>
      <p:sp>
        <p:nvSpPr>
          <p:cNvPr id="14" name="מלבן 13"/>
          <p:cNvSpPr/>
          <p:nvPr/>
        </p:nvSpPr>
        <p:spPr>
          <a:xfrm>
            <a:off x="6701917" y="3448086"/>
            <a:ext cx="4058446" cy="1169551"/>
          </a:xfrm>
          <a:prstGeom prst="rect">
            <a:avLst/>
          </a:prstGeom>
          <a:solidFill>
            <a:schemeClr val="accent5">
              <a:lumMod val="20000"/>
              <a:lumOff val="80000"/>
            </a:schemeClr>
          </a:solidFill>
        </p:spPr>
        <p:txBody>
          <a:bodyPr wrap="square">
            <a:spAutoFit/>
          </a:bodyPr>
          <a:lstStyle/>
          <a:p>
            <a:r>
              <a:rPr lang="he-IL" sz="1400" dirty="0" smtClean="0"/>
              <a:t>אילו </a:t>
            </a:r>
            <a:r>
              <a:rPr lang="he-IL" sz="1400" dirty="0"/>
              <a:t>לא היה נאמר שור, לא היינו למדים דינו מן האדם, </a:t>
            </a:r>
            <a:endParaRPr lang="he-IL" sz="1400" dirty="0" smtClean="0"/>
          </a:p>
          <a:p>
            <a:r>
              <a:rPr lang="he-IL" sz="1400" dirty="0" smtClean="0"/>
              <a:t>כי </a:t>
            </a:r>
            <a:r>
              <a:rPr lang="he-IL" sz="1400" dirty="0"/>
              <a:t>"ולא ראי האדם, שחייב בארבעה דברים, כראי השור, </a:t>
            </a:r>
            <a:endParaRPr lang="he-IL" sz="1400" dirty="0" smtClean="0"/>
          </a:p>
          <a:p>
            <a:r>
              <a:rPr lang="he-IL" sz="1400" dirty="0" smtClean="0"/>
              <a:t>שאין </a:t>
            </a:r>
            <a:r>
              <a:rPr lang="he-IL" sz="1400" dirty="0"/>
              <a:t>בו ארבעה דברים". שאדם החובל בחברו </a:t>
            </a:r>
            <a:endParaRPr lang="he-IL" sz="1400" dirty="0" smtClean="0"/>
          </a:p>
          <a:p>
            <a:r>
              <a:rPr lang="he-IL" sz="1400" dirty="0" smtClean="0"/>
              <a:t>חייב </a:t>
            </a:r>
            <a:r>
              <a:rPr lang="he-IL" sz="1400" dirty="0"/>
              <a:t>לשלם לניזק תשלום עבור ארבעה דברים</a:t>
            </a:r>
            <a:r>
              <a:rPr lang="he-IL" sz="1400" dirty="0" smtClean="0"/>
              <a:t>:</a:t>
            </a:r>
          </a:p>
          <a:p>
            <a:r>
              <a:rPr lang="he-IL" sz="1400" dirty="0" smtClean="0"/>
              <a:t> </a:t>
            </a:r>
            <a:r>
              <a:rPr lang="he-IL" sz="1400" dirty="0"/>
              <a:t>'צער</a:t>
            </a:r>
            <a:r>
              <a:rPr lang="he-IL" sz="1400" dirty="0" smtClean="0"/>
              <a:t>', 'ריפוי', </a:t>
            </a:r>
            <a:r>
              <a:rPr lang="he-IL" sz="1400" dirty="0"/>
              <a:t>'שבת</a:t>
            </a:r>
            <a:r>
              <a:rPr lang="he-IL" sz="1400" dirty="0" smtClean="0"/>
              <a:t>', ו'בושת'.</a:t>
            </a:r>
          </a:p>
        </p:txBody>
      </p:sp>
      <p:sp>
        <p:nvSpPr>
          <p:cNvPr id="15" name="מלבן 14"/>
          <p:cNvSpPr/>
          <p:nvPr/>
        </p:nvSpPr>
        <p:spPr>
          <a:xfrm>
            <a:off x="2956377" y="3408600"/>
            <a:ext cx="3203485" cy="523220"/>
          </a:xfrm>
          <a:prstGeom prst="rect">
            <a:avLst/>
          </a:prstGeom>
          <a:solidFill>
            <a:schemeClr val="accent5">
              <a:lumMod val="20000"/>
              <a:lumOff val="80000"/>
            </a:schemeClr>
          </a:solidFill>
        </p:spPr>
        <p:txBody>
          <a:bodyPr wrap="square">
            <a:spAutoFit/>
          </a:bodyPr>
          <a:lstStyle/>
          <a:p>
            <a:r>
              <a:rPr lang="he-IL" sz="1400" dirty="0"/>
              <a:t>ואילו שור החובל באדם פטור בעליו מתשלום </a:t>
            </a:r>
            <a:endParaRPr lang="he-IL" sz="1400" dirty="0" smtClean="0"/>
          </a:p>
          <a:p>
            <a:r>
              <a:rPr lang="he-IL" sz="1400" dirty="0" smtClean="0"/>
              <a:t>עבור </a:t>
            </a:r>
            <a:r>
              <a:rPr lang="he-IL" sz="1400" dirty="0"/>
              <a:t>כל ארבעת הדברים הללו. </a:t>
            </a:r>
          </a:p>
        </p:txBody>
      </p:sp>
      <p:grpSp>
        <p:nvGrpSpPr>
          <p:cNvPr id="16" name="קבוצה 15"/>
          <p:cNvGrpSpPr/>
          <p:nvPr/>
        </p:nvGrpSpPr>
        <p:grpSpPr>
          <a:xfrm>
            <a:off x="55390" y="4216871"/>
            <a:ext cx="5107709" cy="1192464"/>
            <a:chOff x="715817" y="2423609"/>
            <a:chExt cx="5107709" cy="1192464"/>
          </a:xfrm>
        </p:grpSpPr>
        <p:sp>
          <p:nvSpPr>
            <p:cNvPr id="17" name="הסבר מלבני מעוגל 16"/>
            <p:cNvSpPr/>
            <p:nvPr/>
          </p:nvSpPr>
          <p:spPr>
            <a:xfrm>
              <a:off x="715817" y="2423609"/>
              <a:ext cx="5107709" cy="1192464"/>
            </a:xfrm>
            <a:prstGeom prst="wedgeRoundRectCallout">
              <a:avLst>
                <a:gd name="adj1" fmla="val 60722"/>
                <a:gd name="adj2" fmla="val -6607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52109" y="2493817"/>
              <a:ext cx="4578874" cy="916873"/>
            </a:xfrm>
            <a:prstGeom prst="rect">
              <a:avLst/>
            </a:prstGeom>
          </p:spPr>
          <p:txBody>
            <a:bodyPr wrap="square">
              <a:spAutoFit/>
            </a:bodyPr>
            <a:lstStyle/>
            <a:p>
              <a:r>
                <a:rPr lang="he-IL" dirty="0"/>
                <a:t>שנאמר ויקרא פרק </a:t>
              </a:r>
              <a:r>
                <a:rPr lang="he-IL" dirty="0" smtClean="0"/>
                <a:t>כד (</a:t>
              </a:r>
              <a:r>
                <a:rPr lang="he-IL" dirty="0" err="1"/>
                <a:t>יט</a:t>
              </a:r>
              <a:r>
                <a:rPr lang="he-IL" dirty="0"/>
                <a:t>) </a:t>
              </a:r>
              <a:endParaRPr lang="he-IL" dirty="0" smtClean="0"/>
            </a:p>
            <a:p>
              <a:r>
                <a:rPr lang="he-IL" dirty="0" smtClean="0"/>
                <a:t>"ו</a:t>
              </a:r>
              <a:r>
                <a:rPr lang="he-IL" b="1" dirty="0" smtClean="0"/>
                <a:t>ְאִ֕ישׁ </a:t>
              </a:r>
              <a:r>
                <a:rPr lang="he-IL" dirty="0" err="1"/>
                <a:t>כִּֽי־יִתֵּ֥ן</a:t>
              </a:r>
              <a:r>
                <a:rPr lang="he-IL" dirty="0"/>
                <a:t> מ֖וּם בַּעֲמִית֑וֹ כַּאֲשֶׁ֣ר עָשָׂ֔ה כֵּ֖ן יֵעָ֥שֶׂה </a:t>
              </a:r>
              <a:r>
                <a:rPr lang="he-IL" dirty="0" smtClean="0"/>
                <a:t>לּֽוֹ":</a:t>
              </a:r>
            </a:p>
            <a:p>
              <a:r>
                <a:rPr lang="he-IL" dirty="0" smtClean="0"/>
                <a:t> </a:t>
              </a:r>
              <a:r>
                <a:rPr lang="he-IL" dirty="0"/>
                <a:t>וממעטים</a:t>
              </a:r>
              <a:r>
                <a:rPr lang="he-IL" b="1" dirty="0"/>
                <a:t> איש </a:t>
              </a:r>
              <a:r>
                <a:rPr lang="he-IL" dirty="0"/>
                <a:t>בעמיתו ולא שור בעמיתו </a:t>
              </a:r>
            </a:p>
          </p:txBody>
        </p:sp>
      </p:grpSp>
      <p:sp>
        <p:nvSpPr>
          <p:cNvPr id="19" name="מלבן 18"/>
          <p:cNvSpPr/>
          <p:nvPr/>
        </p:nvSpPr>
        <p:spPr>
          <a:xfrm>
            <a:off x="5415403" y="5851375"/>
            <a:ext cx="2977394"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הַצַּד </a:t>
            </a:r>
            <a:r>
              <a:rPr lang="he-IL" dirty="0" err="1" smtClean="0">
                <a:solidFill>
                  <a:srgbClr val="000000"/>
                </a:solidFill>
                <a:latin typeface="Arial" panose="020B0604020202020204" pitchFamily="34" charset="0"/>
              </a:rPr>
              <a:t>הַשָּׁוֶה</a:t>
            </a:r>
            <a:r>
              <a:rPr lang="he-IL" dirty="0" smtClean="0">
                <a:solidFill>
                  <a:srgbClr val="000000"/>
                </a:solidFill>
                <a:latin typeface="Arial" panose="020B0604020202020204" pitchFamily="34" charset="0"/>
              </a:rPr>
              <a:t> שֶׁבָּהֶן שֶׁדַּרְכָּן לְהַזִּיק</a:t>
            </a:r>
            <a:endParaRPr lang="he-IL" dirty="0"/>
          </a:p>
        </p:txBody>
      </p:sp>
      <p:sp>
        <p:nvSpPr>
          <p:cNvPr id="20" name="הסבר מלבני מעוגל 19"/>
          <p:cNvSpPr/>
          <p:nvPr/>
        </p:nvSpPr>
        <p:spPr>
          <a:xfrm>
            <a:off x="10825018" y="4720434"/>
            <a:ext cx="1366982" cy="944508"/>
          </a:xfrm>
          <a:prstGeom prst="wedgeRoundRectCallout">
            <a:avLst>
              <a:gd name="adj1" fmla="val -302590"/>
              <a:gd name="adj2" fmla="val 761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a:t>באבות המזיקין שהוזכרו,</a:t>
            </a:r>
          </a:p>
        </p:txBody>
      </p:sp>
      <p:sp>
        <p:nvSpPr>
          <p:cNvPr id="21" name="מלבן 20"/>
          <p:cNvSpPr/>
          <p:nvPr/>
        </p:nvSpPr>
        <p:spPr>
          <a:xfrm>
            <a:off x="4859847" y="6334460"/>
            <a:ext cx="3969355" cy="369332"/>
          </a:xfrm>
          <a:prstGeom prst="rect">
            <a:avLst/>
          </a:prstGeom>
        </p:spPr>
        <p:txBody>
          <a:bodyPr wrap="none">
            <a:spAutoFit/>
          </a:bodyPr>
          <a:lstStyle/>
          <a:p>
            <a:r>
              <a:rPr lang="he-IL" dirty="0" smtClean="0"/>
              <a:t>השור </a:t>
            </a:r>
            <a:r>
              <a:rPr lang="he-IL" dirty="0"/>
              <a:t>שהוזכר במשנה הכוונה היא גם לקרן,</a:t>
            </a:r>
          </a:p>
        </p:txBody>
      </p:sp>
    </p:spTree>
    <p:extLst>
      <p:ext uri="{BB962C8B-B14F-4D97-AF65-F5344CB8AC3E}">
        <p14:creationId xmlns:p14="http://schemas.microsoft.com/office/powerpoint/2010/main" val="366914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750"/>
                            </p:stCondLst>
                            <p:childTnLst>
                              <p:par>
                                <p:cTn id="9" presetID="6" presetClass="entr" presetSubtype="16"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1250"/>
                                        <p:tgtEl>
                                          <p:spTgt spid="10"/>
                                        </p:tgtEl>
                                      </p:cBhvr>
                                    </p:animEffect>
                                  </p:childTnLst>
                                </p:cTn>
                              </p:par>
                            </p:childTnLst>
                          </p:cTn>
                        </p:par>
                        <p:par>
                          <p:cTn id="12" fill="hold">
                            <p:stCondLst>
                              <p:cond delay="2250"/>
                            </p:stCondLst>
                            <p:childTnLst>
                              <p:par>
                                <p:cTn id="13" presetID="31"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par>
                          <p:cTn id="19" fill="hold">
                            <p:stCondLst>
                              <p:cond delay="3750"/>
                            </p:stCondLst>
                            <p:childTnLst>
                              <p:par>
                                <p:cTn id="20" presetID="22" presetClass="entr" presetSubtype="2" fill="hold" grpId="0" nodeType="after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5250"/>
                            </p:stCondLst>
                            <p:childTnLst>
                              <p:par>
                                <p:cTn id="24" presetID="31" presetClass="entr" presetSubtype="0" fill="hold" grpId="0" nodeType="afterEffect">
                                  <p:stCondLst>
                                    <p:cond delay="25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par>
                          <p:cTn id="30" fill="hold">
                            <p:stCondLst>
                              <p:cond delay="8750"/>
                            </p:stCondLst>
                            <p:childTnLst>
                              <p:par>
                                <p:cTn id="31" presetID="22" presetClass="entr" presetSubtype="2" fill="hold" grpId="0" nodeType="afterEffect">
                                  <p:stCondLst>
                                    <p:cond delay="150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10750"/>
                            </p:stCondLst>
                            <p:childTnLst>
                              <p:par>
                                <p:cTn id="35" presetID="21" presetClass="entr" presetSubtype="1" fill="hold" nodeType="afterEffect">
                                  <p:stCondLst>
                                    <p:cond delay="175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par>
                          <p:cTn id="38" fill="hold">
                            <p:stCondLst>
                              <p:cond delay="14500"/>
                            </p:stCondLst>
                            <p:childTnLst>
                              <p:par>
                                <p:cTn id="39" presetID="31" presetClass="entr" presetSubtype="0" fill="hold" grpId="0" nodeType="afterEffect">
                                  <p:stCondLst>
                                    <p:cond delay="150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par>
                          <p:cTn id="45" fill="hold">
                            <p:stCondLst>
                              <p:cond delay="17000"/>
                            </p:stCondLst>
                            <p:childTnLst>
                              <p:par>
                                <p:cTn id="46" presetID="22" presetClass="entr" presetSubtype="2" fill="hold" grpId="0" nodeType="afterEffect">
                                  <p:stCondLst>
                                    <p:cond delay="100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18500"/>
                            </p:stCondLst>
                            <p:childTnLst>
                              <p:par>
                                <p:cTn id="50" presetID="22" presetClass="entr" presetSubtype="2" fill="hold" grpId="0" nodeType="afterEffect">
                                  <p:stCondLst>
                                    <p:cond delay="1250"/>
                                  </p:stCondLst>
                                  <p:childTnLst>
                                    <p:set>
                                      <p:cBhvr>
                                        <p:cTn id="51" dur="1" fill="hold">
                                          <p:stCondLst>
                                            <p:cond delay="0"/>
                                          </p:stCondLst>
                                        </p:cTn>
                                        <p:tgtEl>
                                          <p:spTgt spid="21"/>
                                        </p:tgtEl>
                                        <p:attrNameLst>
                                          <p:attrName>style.visibility</p:attrName>
                                        </p:attrNameLst>
                                      </p:cBhvr>
                                      <p:to>
                                        <p:strVal val="visible"/>
                                      </p:to>
                                    </p:set>
                                    <p:animEffect transition="in" filter="wipe(righ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9" grpId="0" animBg="1"/>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552729" y="1560802"/>
            <a:ext cx="7042723" cy="369332"/>
          </a:xfrm>
          <a:prstGeom prst="rect">
            <a:avLst/>
          </a:prstGeom>
        </p:spPr>
        <p:txBody>
          <a:bodyPr wrap="square">
            <a:spAutoFit/>
          </a:bodyPr>
          <a:lstStyle/>
          <a:p>
            <a:r>
              <a:rPr lang="he-IL" dirty="0" smtClean="0"/>
              <a:t> </a:t>
            </a:r>
            <a:r>
              <a:rPr lang="he-IL" dirty="0"/>
              <a:t>מדוע אמרה המשנה "שדרכן להזיק", וכי שור דרכו להזיק בנגיחת קרן</a:t>
            </a:r>
            <a:r>
              <a:rPr lang="he-IL" dirty="0" smtClean="0"/>
              <a:t>?! </a:t>
            </a:r>
          </a:p>
        </p:txBody>
      </p:sp>
      <p:sp>
        <p:nvSpPr>
          <p:cNvPr id="3" name="מלבן 2"/>
          <p:cNvSpPr/>
          <p:nvPr/>
        </p:nvSpPr>
        <p:spPr>
          <a:xfrm>
            <a:off x="8319660" y="820832"/>
            <a:ext cx="2229022"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וְכִי שׁוֹר דַּרְכּוֹ </a:t>
            </a:r>
            <a:r>
              <a:rPr lang="he-IL" dirty="0" smtClean="0">
                <a:solidFill>
                  <a:srgbClr val="000000"/>
                </a:solidFill>
                <a:latin typeface="Arial" panose="020B0604020202020204" pitchFamily="34" charset="0"/>
              </a:rPr>
              <a:t>לְהַזִּיק</a:t>
            </a:r>
            <a:endParaRPr lang="he-IL" dirty="0"/>
          </a:p>
        </p:txBody>
      </p:sp>
      <p:sp>
        <p:nvSpPr>
          <p:cNvPr id="4" name="הסבר מלבני מעוגל 3"/>
          <p:cNvSpPr/>
          <p:nvPr/>
        </p:nvSpPr>
        <p:spPr>
          <a:xfrm>
            <a:off x="349024" y="380809"/>
            <a:ext cx="7786254" cy="1031417"/>
          </a:xfrm>
          <a:prstGeom prst="wedgeRoundRectCallout">
            <a:avLst>
              <a:gd name="adj1" fmla="val 19332"/>
              <a:gd name="adj2" fmla="val 7741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אבל </a:t>
            </a:r>
            <a:r>
              <a:rPr lang="he-IL" dirty="0">
                <a:solidFill>
                  <a:schemeClr val="tx1"/>
                </a:solidFill>
              </a:rPr>
              <a:t>לשמואל ניחא, כי שור, לדבריו, הכוונה היא לרגל, ושור דרכו להזיק ברגל. והנה לקמן טו א נחלקו בגמרא האם סתם שוורים [</a:t>
            </a:r>
            <a:r>
              <a:rPr lang="he-IL" dirty="0" smtClean="0">
                <a:solidFill>
                  <a:schemeClr val="tx1"/>
                </a:solidFill>
              </a:rPr>
              <a:t>תמים] </a:t>
            </a:r>
            <a:r>
              <a:rPr lang="he-IL" dirty="0">
                <a:solidFill>
                  <a:schemeClr val="tx1"/>
                </a:solidFill>
              </a:rPr>
              <a:t>בחזקת שימור קיימי או לא. ואילו כאן משמע, שהגמרא מקשה שלכולי עלמא אין דרכו להזיק, ומשמע שגם למאן </a:t>
            </a:r>
            <a:r>
              <a:rPr lang="he-IL" dirty="0" err="1">
                <a:solidFill>
                  <a:schemeClr val="tx1"/>
                </a:solidFill>
              </a:rPr>
              <a:t>דאמר</a:t>
            </a:r>
            <a:r>
              <a:rPr lang="he-IL" dirty="0">
                <a:solidFill>
                  <a:schemeClr val="tx1"/>
                </a:solidFill>
              </a:rPr>
              <a:t> "לאו בחזקת שימור קיימי", מכל מקום, אין נחשב דרכן להזיק </a:t>
            </a:r>
            <a:r>
              <a:rPr lang="he-IL" dirty="0" smtClean="0">
                <a:solidFill>
                  <a:schemeClr val="tx1"/>
                </a:solidFill>
              </a:rPr>
              <a:t>נחלת </a:t>
            </a:r>
            <a:r>
              <a:rPr lang="he-IL" dirty="0">
                <a:solidFill>
                  <a:schemeClr val="tx1"/>
                </a:solidFill>
              </a:rPr>
              <a:t>דוד </a:t>
            </a:r>
          </a:p>
        </p:txBody>
      </p:sp>
      <p:sp>
        <p:nvSpPr>
          <p:cNvPr id="5" name="TextBox 4"/>
          <p:cNvSpPr txBox="1"/>
          <p:nvPr/>
        </p:nvSpPr>
        <p:spPr>
          <a:xfrm>
            <a:off x="10548683" y="117731"/>
            <a:ext cx="1477818" cy="369332"/>
          </a:xfrm>
          <a:prstGeom prst="rect">
            <a:avLst/>
          </a:prstGeom>
          <a:noFill/>
        </p:spPr>
        <p:txBody>
          <a:bodyPr wrap="square" rtlCol="1">
            <a:spAutoFit/>
          </a:bodyPr>
          <a:lstStyle/>
          <a:p>
            <a:r>
              <a:rPr lang="he-IL" dirty="0" smtClean="0"/>
              <a:t>דף ד' עמ' א'</a:t>
            </a:r>
            <a:endParaRPr lang="he-IL" dirty="0"/>
          </a:p>
        </p:txBody>
      </p:sp>
      <p:sp>
        <p:nvSpPr>
          <p:cNvPr id="6" name="מלבן 5"/>
          <p:cNvSpPr/>
          <p:nvPr/>
        </p:nvSpPr>
        <p:spPr>
          <a:xfrm>
            <a:off x="8800296" y="2442208"/>
            <a:ext cx="224131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כֵּיוָן </a:t>
            </a:r>
            <a:r>
              <a:rPr lang="he-IL" dirty="0" err="1">
                <a:solidFill>
                  <a:srgbClr val="000000"/>
                </a:solidFill>
                <a:latin typeface="Arial" panose="020B0604020202020204" pitchFamily="34" charset="0"/>
              </a:rPr>
              <a:t>דְּאִיַּיעַד</a:t>
            </a:r>
            <a:r>
              <a:rPr lang="he-IL" dirty="0">
                <a:solidFill>
                  <a:srgbClr val="000000"/>
                </a:solidFill>
                <a:latin typeface="Arial" panose="020B0604020202020204" pitchFamily="34" charset="0"/>
              </a:rPr>
              <a:t> אוֹרְחֵיהּ הוּא</a:t>
            </a:r>
            <a:endParaRPr lang="he-IL" dirty="0"/>
          </a:p>
        </p:txBody>
      </p:sp>
      <p:sp>
        <p:nvSpPr>
          <p:cNvPr id="8" name="מלבן 7"/>
          <p:cNvSpPr/>
          <p:nvPr/>
        </p:nvSpPr>
        <p:spPr>
          <a:xfrm>
            <a:off x="10273168" y="1851935"/>
            <a:ext cx="755335"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בְּמוּעָד</a:t>
            </a:r>
            <a:endParaRPr lang="he-IL" dirty="0"/>
          </a:p>
        </p:txBody>
      </p:sp>
      <p:sp>
        <p:nvSpPr>
          <p:cNvPr id="9" name="TextBox 8"/>
          <p:cNvSpPr txBox="1"/>
          <p:nvPr/>
        </p:nvSpPr>
        <p:spPr>
          <a:xfrm>
            <a:off x="11118746" y="1831892"/>
            <a:ext cx="840509" cy="369332"/>
          </a:xfrm>
          <a:prstGeom prst="rect">
            <a:avLst/>
          </a:prstGeom>
          <a:noFill/>
        </p:spPr>
        <p:txBody>
          <a:bodyPr wrap="square" rtlCol="1">
            <a:spAutoFit/>
          </a:bodyPr>
          <a:lstStyle/>
          <a:p>
            <a:r>
              <a:rPr lang="he-IL" dirty="0" smtClean="0"/>
              <a:t>תירוץ:</a:t>
            </a:r>
            <a:endParaRPr lang="he-IL" dirty="0"/>
          </a:p>
        </p:txBody>
      </p:sp>
      <p:sp>
        <p:nvSpPr>
          <p:cNvPr id="10" name="מלבן 9"/>
          <p:cNvSpPr/>
          <p:nvPr/>
        </p:nvSpPr>
        <p:spPr>
          <a:xfrm>
            <a:off x="1187342" y="1979682"/>
            <a:ext cx="3269673" cy="369332"/>
          </a:xfrm>
          <a:prstGeom prst="rect">
            <a:avLst/>
          </a:prstGeom>
        </p:spPr>
        <p:txBody>
          <a:bodyPr wrap="square">
            <a:spAutoFit/>
          </a:bodyPr>
          <a:lstStyle/>
          <a:p>
            <a:r>
              <a:rPr lang="he-IL" dirty="0" smtClean="0"/>
              <a:t>וכי </a:t>
            </a:r>
            <a:r>
              <a:rPr lang="he-IL" dirty="0"/>
              <a:t>שור מועד דרכו להזיק בנגיחה?</a:t>
            </a:r>
          </a:p>
        </p:txBody>
      </p:sp>
      <p:sp>
        <p:nvSpPr>
          <p:cNvPr id="11" name="מלבן 10"/>
          <p:cNvSpPr/>
          <p:nvPr/>
        </p:nvSpPr>
        <p:spPr>
          <a:xfrm>
            <a:off x="4791664" y="2005612"/>
            <a:ext cx="193995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וּמוּעָד דַּרְכּוֹ </a:t>
            </a:r>
            <a:r>
              <a:rPr lang="he-IL" dirty="0" smtClean="0">
                <a:solidFill>
                  <a:srgbClr val="000000"/>
                </a:solidFill>
                <a:latin typeface="Arial" panose="020B0604020202020204" pitchFamily="34" charset="0"/>
              </a:rPr>
              <a:t>לְהַזִּיק ?</a:t>
            </a:r>
            <a:endParaRPr lang="he-IL" dirty="0"/>
          </a:p>
        </p:txBody>
      </p:sp>
      <p:sp>
        <p:nvSpPr>
          <p:cNvPr id="12" name="TextBox 11"/>
          <p:cNvSpPr txBox="1"/>
          <p:nvPr/>
        </p:nvSpPr>
        <p:spPr>
          <a:xfrm>
            <a:off x="6846581" y="1997449"/>
            <a:ext cx="837592" cy="369332"/>
          </a:xfrm>
          <a:prstGeom prst="rect">
            <a:avLst/>
          </a:prstGeom>
          <a:noFill/>
        </p:spPr>
        <p:txBody>
          <a:bodyPr wrap="square" rtlCol="1">
            <a:spAutoFit/>
          </a:bodyPr>
          <a:lstStyle/>
          <a:p>
            <a:r>
              <a:rPr lang="he-IL" dirty="0" smtClean="0"/>
              <a:t>שאלה:</a:t>
            </a:r>
            <a:endParaRPr lang="he-IL" dirty="0"/>
          </a:p>
        </p:txBody>
      </p:sp>
      <p:sp>
        <p:nvSpPr>
          <p:cNvPr id="13" name="TextBox 12"/>
          <p:cNvSpPr txBox="1"/>
          <p:nvPr/>
        </p:nvSpPr>
        <p:spPr>
          <a:xfrm>
            <a:off x="7684173" y="1842017"/>
            <a:ext cx="2484582" cy="369332"/>
          </a:xfrm>
          <a:prstGeom prst="rect">
            <a:avLst/>
          </a:prstGeom>
          <a:noFill/>
        </p:spPr>
        <p:txBody>
          <a:bodyPr wrap="square" rtlCol="1">
            <a:spAutoFit/>
          </a:bodyPr>
          <a:lstStyle/>
          <a:p>
            <a:r>
              <a:rPr lang="he-IL" dirty="0" smtClean="0"/>
              <a:t>מדובר רק בשור מועד</a:t>
            </a:r>
            <a:endParaRPr lang="he-IL" dirty="0"/>
          </a:p>
        </p:txBody>
      </p:sp>
      <p:sp>
        <p:nvSpPr>
          <p:cNvPr id="14" name="מלבן 13"/>
          <p:cNvSpPr/>
          <p:nvPr/>
        </p:nvSpPr>
        <p:spPr>
          <a:xfrm>
            <a:off x="4878705" y="2450422"/>
            <a:ext cx="3860800" cy="369332"/>
          </a:xfrm>
          <a:prstGeom prst="rect">
            <a:avLst/>
          </a:prstGeom>
        </p:spPr>
        <p:txBody>
          <a:bodyPr wrap="square">
            <a:spAutoFit/>
          </a:bodyPr>
          <a:lstStyle/>
          <a:p>
            <a:r>
              <a:rPr lang="he-IL" dirty="0" smtClean="0"/>
              <a:t>כיון </a:t>
            </a:r>
            <a:r>
              <a:rPr lang="he-IL" dirty="0"/>
              <a:t>שנעשה מועד, מעתה דרכו היא לנגוח </a:t>
            </a:r>
          </a:p>
        </p:txBody>
      </p:sp>
      <p:sp>
        <p:nvSpPr>
          <p:cNvPr id="15" name="מלבן 14"/>
          <p:cNvSpPr/>
          <p:nvPr/>
        </p:nvSpPr>
        <p:spPr>
          <a:xfrm>
            <a:off x="5074090" y="2851018"/>
            <a:ext cx="5424128" cy="646331"/>
          </a:xfrm>
          <a:prstGeom prst="rect">
            <a:avLst/>
          </a:prstGeom>
        </p:spPr>
        <p:txBody>
          <a:bodyPr wrap="square">
            <a:spAutoFit/>
          </a:bodyPr>
          <a:lstStyle/>
          <a:p>
            <a:r>
              <a:rPr lang="he-IL" dirty="0" smtClean="0"/>
              <a:t>הגמרא מקשה לשיטת רב</a:t>
            </a:r>
            <a:r>
              <a:rPr lang="he-IL" dirty="0"/>
              <a:t>, הסובר שמבעה זה אדם, </a:t>
            </a:r>
            <a:endParaRPr lang="he-IL" dirty="0" smtClean="0"/>
          </a:p>
          <a:p>
            <a:r>
              <a:rPr lang="he-IL" dirty="0" smtClean="0"/>
              <a:t>אם </a:t>
            </a:r>
            <a:r>
              <a:rPr lang="he-IL" dirty="0"/>
              <a:t>כן, הצד </a:t>
            </a:r>
            <a:r>
              <a:rPr lang="he-IL" dirty="0" smtClean="0"/>
              <a:t>השווה </a:t>
            </a:r>
            <a:r>
              <a:rPr lang="he-IL" dirty="0"/>
              <a:t>שבהן שדרכן להזיק נאמר גם על האדם. </a:t>
            </a:r>
          </a:p>
        </p:txBody>
      </p:sp>
      <p:sp>
        <p:nvSpPr>
          <p:cNvPr id="16" name="מלבן 15"/>
          <p:cNvSpPr/>
          <p:nvPr/>
        </p:nvSpPr>
        <p:spPr>
          <a:xfrm>
            <a:off x="9352760" y="3759757"/>
            <a:ext cx="187743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אָדָם דַּרְכּוֹ </a:t>
            </a:r>
            <a:r>
              <a:rPr lang="he-IL" dirty="0" smtClean="0">
                <a:solidFill>
                  <a:srgbClr val="000000"/>
                </a:solidFill>
                <a:latin typeface="Arial" panose="020B0604020202020204" pitchFamily="34" charset="0"/>
              </a:rPr>
              <a:t>לְהַזִּיק ? </a:t>
            </a:r>
            <a:endParaRPr lang="he-IL" dirty="0"/>
          </a:p>
        </p:txBody>
      </p:sp>
      <p:sp>
        <p:nvSpPr>
          <p:cNvPr id="17" name="TextBox 16"/>
          <p:cNvSpPr txBox="1"/>
          <p:nvPr/>
        </p:nvSpPr>
        <p:spPr>
          <a:xfrm>
            <a:off x="11188909" y="3738803"/>
            <a:ext cx="837592" cy="369332"/>
          </a:xfrm>
          <a:prstGeom prst="rect">
            <a:avLst/>
          </a:prstGeom>
          <a:noFill/>
        </p:spPr>
        <p:txBody>
          <a:bodyPr wrap="square" rtlCol="1">
            <a:spAutoFit/>
          </a:bodyPr>
          <a:lstStyle/>
          <a:p>
            <a:r>
              <a:rPr lang="he-IL" dirty="0" smtClean="0"/>
              <a:t>שאלה:</a:t>
            </a:r>
            <a:endParaRPr lang="he-IL" dirty="0"/>
          </a:p>
        </p:txBody>
      </p:sp>
      <p:sp>
        <p:nvSpPr>
          <p:cNvPr id="18" name="TextBox 17"/>
          <p:cNvSpPr txBox="1"/>
          <p:nvPr/>
        </p:nvSpPr>
        <p:spPr>
          <a:xfrm>
            <a:off x="10946179" y="2399803"/>
            <a:ext cx="1080322" cy="369332"/>
          </a:xfrm>
          <a:prstGeom prst="rect">
            <a:avLst/>
          </a:prstGeom>
          <a:noFill/>
        </p:spPr>
        <p:txBody>
          <a:bodyPr wrap="square" rtlCol="1">
            <a:spAutoFit/>
          </a:bodyPr>
          <a:lstStyle/>
          <a:p>
            <a:r>
              <a:rPr lang="he-IL" dirty="0" smtClean="0"/>
              <a:t>תשובה:</a:t>
            </a:r>
            <a:endParaRPr lang="he-IL" dirty="0"/>
          </a:p>
        </p:txBody>
      </p:sp>
      <p:sp>
        <p:nvSpPr>
          <p:cNvPr id="19" name="TextBox 18"/>
          <p:cNvSpPr txBox="1"/>
          <p:nvPr/>
        </p:nvSpPr>
        <p:spPr>
          <a:xfrm>
            <a:off x="11108767" y="4334680"/>
            <a:ext cx="1080322" cy="369332"/>
          </a:xfrm>
          <a:prstGeom prst="rect">
            <a:avLst/>
          </a:prstGeom>
          <a:noFill/>
        </p:spPr>
        <p:txBody>
          <a:bodyPr wrap="square" rtlCol="1">
            <a:spAutoFit/>
          </a:bodyPr>
          <a:lstStyle/>
          <a:p>
            <a:r>
              <a:rPr lang="he-IL" dirty="0" smtClean="0"/>
              <a:t>תשובה:</a:t>
            </a:r>
            <a:endParaRPr lang="he-IL" dirty="0"/>
          </a:p>
        </p:txBody>
      </p:sp>
      <p:sp>
        <p:nvSpPr>
          <p:cNvPr id="20" name="מלבן 19"/>
          <p:cNvSpPr/>
          <p:nvPr/>
        </p:nvSpPr>
        <p:spPr>
          <a:xfrm>
            <a:off x="10735794" y="4355634"/>
            <a:ext cx="58541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בְּיָשֵׁן</a:t>
            </a:r>
            <a:endParaRPr lang="he-IL" dirty="0"/>
          </a:p>
        </p:txBody>
      </p:sp>
      <p:sp>
        <p:nvSpPr>
          <p:cNvPr id="21" name="TextBox 20"/>
          <p:cNvSpPr txBox="1"/>
          <p:nvPr/>
        </p:nvSpPr>
        <p:spPr>
          <a:xfrm>
            <a:off x="9111481" y="4349535"/>
            <a:ext cx="1662545" cy="369332"/>
          </a:xfrm>
          <a:prstGeom prst="rect">
            <a:avLst/>
          </a:prstGeom>
          <a:noFill/>
        </p:spPr>
        <p:txBody>
          <a:bodyPr wrap="square" rtlCol="1">
            <a:spAutoFit/>
          </a:bodyPr>
          <a:lstStyle/>
          <a:p>
            <a:r>
              <a:rPr lang="he-IL" dirty="0" smtClean="0"/>
              <a:t>מדובר באדם ישן</a:t>
            </a:r>
            <a:endParaRPr lang="he-IL" dirty="0"/>
          </a:p>
        </p:txBody>
      </p:sp>
      <p:sp>
        <p:nvSpPr>
          <p:cNvPr id="22" name="מלבן 21"/>
          <p:cNvSpPr/>
          <p:nvPr/>
        </p:nvSpPr>
        <p:spPr>
          <a:xfrm>
            <a:off x="9388951" y="5841209"/>
            <a:ext cx="1768434"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יָשֵׁן דַּרְכּוֹ </a:t>
            </a:r>
            <a:r>
              <a:rPr lang="he-IL" dirty="0" smtClean="0">
                <a:solidFill>
                  <a:srgbClr val="000000"/>
                </a:solidFill>
                <a:latin typeface="Arial" panose="020B0604020202020204" pitchFamily="34" charset="0"/>
              </a:rPr>
              <a:t>לְהַזִּיק ? </a:t>
            </a:r>
            <a:endParaRPr lang="he-IL" dirty="0"/>
          </a:p>
        </p:txBody>
      </p:sp>
      <p:sp>
        <p:nvSpPr>
          <p:cNvPr id="23" name="TextBox 22"/>
          <p:cNvSpPr txBox="1"/>
          <p:nvPr/>
        </p:nvSpPr>
        <p:spPr>
          <a:xfrm>
            <a:off x="11250474" y="5841209"/>
            <a:ext cx="837592" cy="369332"/>
          </a:xfrm>
          <a:prstGeom prst="rect">
            <a:avLst/>
          </a:prstGeom>
          <a:noFill/>
        </p:spPr>
        <p:txBody>
          <a:bodyPr wrap="square" rtlCol="1">
            <a:spAutoFit/>
          </a:bodyPr>
          <a:lstStyle/>
          <a:p>
            <a:r>
              <a:rPr lang="he-IL" dirty="0" smtClean="0"/>
              <a:t>שאלה:</a:t>
            </a:r>
            <a:endParaRPr lang="he-IL" dirty="0"/>
          </a:p>
        </p:txBody>
      </p:sp>
      <p:sp>
        <p:nvSpPr>
          <p:cNvPr id="24" name="TextBox 23"/>
          <p:cNvSpPr txBox="1"/>
          <p:nvPr/>
        </p:nvSpPr>
        <p:spPr>
          <a:xfrm>
            <a:off x="8131853" y="5841209"/>
            <a:ext cx="1080322" cy="369332"/>
          </a:xfrm>
          <a:prstGeom prst="rect">
            <a:avLst/>
          </a:prstGeom>
          <a:noFill/>
        </p:spPr>
        <p:txBody>
          <a:bodyPr wrap="square" rtlCol="1">
            <a:spAutoFit/>
          </a:bodyPr>
          <a:lstStyle/>
          <a:p>
            <a:r>
              <a:rPr lang="he-IL" dirty="0" smtClean="0"/>
              <a:t>תשובה:</a:t>
            </a:r>
            <a:endParaRPr lang="he-IL" dirty="0"/>
          </a:p>
        </p:txBody>
      </p:sp>
      <p:sp>
        <p:nvSpPr>
          <p:cNvPr id="25" name="מלבן 24"/>
          <p:cNvSpPr/>
          <p:nvPr/>
        </p:nvSpPr>
        <p:spPr>
          <a:xfrm>
            <a:off x="440175" y="5702709"/>
            <a:ext cx="4764008" cy="646331"/>
          </a:xfrm>
          <a:prstGeom prst="rect">
            <a:avLst/>
          </a:prstGeom>
        </p:spPr>
        <p:txBody>
          <a:bodyPr wrap="square">
            <a:spAutoFit/>
          </a:bodyPr>
          <a:lstStyle/>
          <a:p>
            <a:r>
              <a:rPr lang="he-IL" dirty="0" smtClean="0"/>
              <a:t>אכן</a:t>
            </a:r>
            <a:r>
              <a:rPr lang="he-IL" dirty="0"/>
              <a:t>, כיון </a:t>
            </a:r>
            <a:r>
              <a:rPr lang="he-IL" dirty="0" smtClean="0"/>
              <a:t>שכופף ופושט </a:t>
            </a:r>
            <a:r>
              <a:rPr lang="he-IL" dirty="0"/>
              <a:t>את רגליו תוך כדי </a:t>
            </a:r>
            <a:r>
              <a:rPr lang="he-IL" dirty="0" smtClean="0"/>
              <a:t>שינה דרכו </a:t>
            </a:r>
            <a:r>
              <a:rPr lang="he-IL" dirty="0"/>
              <a:t>להזיק בשנתו את הכלים הנמצאים בסמיכות אליו </a:t>
            </a:r>
          </a:p>
        </p:txBody>
      </p:sp>
      <p:sp>
        <p:nvSpPr>
          <p:cNvPr id="26" name="מלבן 25"/>
          <p:cNvSpPr/>
          <p:nvPr/>
        </p:nvSpPr>
        <p:spPr>
          <a:xfrm>
            <a:off x="5297272" y="5846744"/>
            <a:ext cx="271099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כֵּיוָן </a:t>
            </a:r>
            <a:r>
              <a:rPr lang="he-IL" dirty="0" err="1">
                <a:solidFill>
                  <a:srgbClr val="000000"/>
                </a:solidFill>
                <a:latin typeface="Arial" panose="020B0604020202020204" pitchFamily="34" charset="0"/>
              </a:rPr>
              <a:t>דְּכָיֵיף</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וּפָשֵׁיט</a:t>
            </a:r>
            <a:r>
              <a:rPr lang="he-IL" dirty="0">
                <a:solidFill>
                  <a:srgbClr val="000000"/>
                </a:solidFill>
                <a:latin typeface="Arial" panose="020B0604020202020204" pitchFamily="34" charset="0"/>
              </a:rPr>
              <a:t> אוֹרְחֵיהּ הוּא</a:t>
            </a:r>
            <a:endParaRPr lang="he-IL" dirty="0"/>
          </a:p>
        </p:txBody>
      </p:sp>
      <p:sp>
        <p:nvSpPr>
          <p:cNvPr id="27" name="הסבר אליפטי 26"/>
          <p:cNvSpPr/>
          <p:nvPr/>
        </p:nvSpPr>
        <p:spPr>
          <a:xfrm>
            <a:off x="208875" y="3803711"/>
            <a:ext cx="4627418" cy="1832537"/>
          </a:xfrm>
          <a:prstGeom prst="wedgeEllipseCallout">
            <a:avLst>
              <a:gd name="adj1" fmla="val 23278"/>
              <a:gd name="adj2" fmla="val 621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FF0000"/>
                </a:solidFill>
              </a:rPr>
              <a:t>תוספי </a:t>
            </a:r>
            <a:r>
              <a:rPr lang="he-IL" dirty="0" err="1">
                <a:solidFill>
                  <a:srgbClr val="FF0000"/>
                </a:solidFill>
              </a:rPr>
              <a:t>הרא"ש</a:t>
            </a:r>
            <a:endParaRPr lang="he-IL" dirty="0">
              <a:solidFill>
                <a:srgbClr val="FF0000"/>
              </a:solidFill>
            </a:endParaRPr>
          </a:p>
          <a:p>
            <a:pPr algn="ctr"/>
            <a:r>
              <a:rPr lang="he-IL" dirty="0" smtClean="0">
                <a:solidFill>
                  <a:srgbClr val="FF0000"/>
                </a:solidFill>
              </a:rPr>
              <a:t>ומה </a:t>
            </a:r>
            <a:r>
              <a:rPr lang="he-IL" dirty="0">
                <a:solidFill>
                  <a:srgbClr val="FF0000"/>
                </a:solidFill>
              </a:rPr>
              <a:t>ששנינו במשנה שדרכן לילך ולהזיק, הפירוש הוא שאדם דרכו לילך לישון ליד אדם או כלים, ומזיקם. או שהכוונה היא, משום שפושט ומוליך אבריו בשעה שהוא ישן הנה והנה. </a:t>
            </a:r>
          </a:p>
        </p:txBody>
      </p:sp>
      <p:sp>
        <p:nvSpPr>
          <p:cNvPr id="28" name="הסבר אליפטי 27"/>
          <p:cNvSpPr/>
          <p:nvPr/>
        </p:nvSpPr>
        <p:spPr>
          <a:xfrm>
            <a:off x="4398420" y="3951890"/>
            <a:ext cx="2521527" cy="1280397"/>
          </a:xfrm>
          <a:prstGeom prst="wedgeEllipseCallout">
            <a:avLst>
              <a:gd name="adj1" fmla="val -56730"/>
              <a:gd name="adj2" fmla="val 8774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err="1" smtClean="0">
                <a:solidFill>
                  <a:srgbClr val="FF0000"/>
                </a:solidFill>
              </a:rPr>
              <a:t>והתוס</a:t>
            </a:r>
            <a:r>
              <a:rPr lang="he-IL" sz="1400" dirty="0">
                <a:solidFill>
                  <a:srgbClr val="FF0000"/>
                </a:solidFill>
              </a:rPr>
              <a:t>' </a:t>
            </a:r>
            <a:r>
              <a:rPr lang="he-IL" sz="1400" dirty="0" smtClean="0">
                <a:solidFill>
                  <a:srgbClr val="FF0000"/>
                </a:solidFill>
              </a:rPr>
              <a:t>בשם הירושלמי</a:t>
            </a:r>
            <a:r>
              <a:rPr lang="he-IL" sz="1400" dirty="0">
                <a:solidFill>
                  <a:srgbClr val="FF0000"/>
                </a:solidFill>
              </a:rPr>
              <a:t>, שהישן חייב רק על כלים שהיו לידו בעת שהלך לישון, אבל על כלים שהביאו אחר כך, פטור. </a:t>
            </a:r>
          </a:p>
        </p:txBody>
      </p:sp>
      <p:sp>
        <p:nvSpPr>
          <p:cNvPr id="32" name="TextBox 31"/>
          <p:cNvSpPr txBox="1"/>
          <p:nvPr/>
        </p:nvSpPr>
        <p:spPr>
          <a:xfrm>
            <a:off x="10868796" y="810255"/>
            <a:ext cx="837592" cy="369332"/>
          </a:xfrm>
          <a:prstGeom prst="rect">
            <a:avLst/>
          </a:prstGeom>
          <a:noFill/>
        </p:spPr>
        <p:txBody>
          <a:bodyPr wrap="square" rtlCol="1">
            <a:spAutoFit/>
          </a:bodyPr>
          <a:lstStyle/>
          <a:p>
            <a:r>
              <a:rPr lang="he-IL" dirty="0" smtClean="0"/>
              <a:t>שאלה:</a:t>
            </a:r>
            <a:endParaRPr lang="he-IL" dirty="0"/>
          </a:p>
        </p:txBody>
      </p:sp>
      <p:pic>
        <p:nvPicPr>
          <p:cNvPr id="7" name="תמונה 6"/>
          <p:cNvPicPr>
            <a:picLocks noChangeAspect="1"/>
          </p:cNvPicPr>
          <p:nvPr/>
        </p:nvPicPr>
        <p:blipFill>
          <a:blip r:embed="rId2"/>
          <a:stretch>
            <a:fillRect/>
          </a:stretch>
        </p:blipFill>
        <p:spPr>
          <a:xfrm>
            <a:off x="6835674" y="3585046"/>
            <a:ext cx="2345194" cy="2069289"/>
          </a:xfrm>
          <a:prstGeom prst="rect">
            <a:avLst/>
          </a:prstGeom>
        </p:spPr>
      </p:pic>
    </p:spTree>
    <p:extLst>
      <p:ext uri="{BB962C8B-B14F-4D97-AF65-F5344CB8AC3E}">
        <p14:creationId xmlns:p14="http://schemas.microsoft.com/office/powerpoint/2010/main" val="35822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31" presetClass="entr" presetSubtype="0" fill="hold" grpId="0" nodeType="after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2500"/>
                            </p:stCondLst>
                            <p:childTnLst>
                              <p:par>
                                <p:cTn id="18" presetID="22" presetClass="entr" presetSubtype="2" fill="hold" grpId="0" nodeType="afterEffect">
                                  <p:stCondLst>
                                    <p:cond delay="7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3750"/>
                            </p:stCondLst>
                            <p:childTnLst>
                              <p:par>
                                <p:cTn id="22" presetID="22" presetClass="entr" presetSubtype="4" fill="hold" grpId="0" nodeType="after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5250"/>
                            </p:stCondLst>
                            <p:childTnLst>
                              <p:par>
                                <p:cTn id="26" presetID="47"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6250"/>
                            </p:stCondLst>
                            <p:childTnLst>
                              <p:par>
                                <p:cTn id="32" presetID="31" presetClass="entr" presetSubtype="0" fill="hold" grpId="0" nodeType="afterEffect">
                                  <p:stCondLst>
                                    <p:cond delay="50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par>
                          <p:cTn id="38" fill="hold">
                            <p:stCondLst>
                              <p:cond delay="7750"/>
                            </p:stCondLst>
                            <p:childTnLst>
                              <p:par>
                                <p:cTn id="39" presetID="22" presetClass="entr" presetSubtype="2" fill="hold" grpId="0" nodeType="after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par>
                          <p:cTn id="42" fill="hold">
                            <p:stCondLst>
                              <p:cond delay="8750"/>
                            </p:stCondLst>
                            <p:childTnLst>
                              <p:par>
                                <p:cTn id="43" presetID="47" presetClass="entr" presetSubtype="0" fill="hold" grpId="0" nodeType="afterEffect">
                                  <p:stCondLst>
                                    <p:cond delay="10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10750"/>
                            </p:stCondLst>
                            <p:childTnLst>
                              <p:par>
                                <p:cTn id="49" presetID="31" presetClass="entr" presetSubtype="0" fill="hold" grpId="0" nodeType="afterEffect">
                                  <p:stCondLst>
                                    <p:cond delay="5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style.rotation</p:attrName>
                                        </p:attrNameLst>
                                      </p:cBhvr>
                                      <p:tavLst>
                                        <p:tav tm="0">
                                          <p:val>
                                            <p:fltVal val="90"/>
                                          </p:val>
                                        </p:tav>
                                        <p:tav tm="100000">
                                          <p:val>
                                            <p:fltVal val="0"/>
                                          </p:val>
                                        </p:tav>
                                      </p:tavLst>
                                    </p:anim>
                                    <p:animEffect transition="in" filter="fade">
                                      <p:cBhvr>
                                        <p:cTn id="54" dur="1000"/>
                                        <p:tgtEl>
                                          <p:spTgt spid="11"/>
                                        </p:tgtEl>
                                      </p:cBhvr>
                                    </p:animEffect>
                                  </p:childTnLst>
                                </p:cTn>
                              </p:par>
                            </p:childTnLst>
                          </p:cTn>
                        </p:par>
                        <p:par>
                          <p:cTn id="55" fill="hold">
                            <p:stCondLst>
                              <p:cond delay="12250"/>
                            </p:stCondLst>
                            <p:childTnLst>
                              <p:par>
                                <p:cTn id="56" presetID="22" presetClass="entr" presetSubtype="2" fill="hold" grpId="0" nodeType="afterEffect">
                                  <p:stCondLst>
                                    <p:cond delay="1000"/>
                                  </p:stCondLst>
                                  <p:childTnLst>
                                    <p:set>
                                      <p:cBhvr>
                                        <p:cTn id="57" dur="1" fill="hold">
                                          <p:stCondLst>
                                            <p:cond delay="0"/>
                                          </p:stCondLst>
                                        </p:cTn>
                                        <p:tgtEl>
                                          <p:spTgt spid="10"/>
                                        </p:tgtEl>
                                        <p:attrNameLst>
                                          <p:attrName>style.visibility</p:attrName>
                                        </p:attrNameLst>
                                      </p:cBhvr>
                                      <p:to>
                                        <p:strVal val="visible"/>
                                      </p:to>
                                    </p:set>
                                    <p:animEffect transition="in" filter="wipe(right)">
                                      <p:cBhvr>
                                        <p:cTn id="58" dur="500"/>
                                        <p:tgtEl>
                                          <p:spTgt spid="10"/>
                                        </p:tgtEl>
                                      </p:cBhvr>
                                    </p:animEffect>
                                  </p:childTnLst>
                                </p:cTn>
                              </p:par>
                            </p:childTnLst>
                          </p:cTn>
                        </p:par>
                        <p:par>
                          <p:cTn id="59" fill="hold">
                            <p:stCondLst>
                              <p:cond delay="13750"/>
                            </p:stCondLst>
                            <p:childTnLst>
                              <p:par>
                                <p:cTn id="60" presetID="47" presetClass="entr" presetSubtype="0" fill="hold" grpId="0" nodeType="afterEffect">
                                  <p:stCondLst>
                                    <p:cond delay="100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par>
                          <p:cTn id="65" fill="hold">
                            <p:stCondLst>
                              <p:cond delay="15750"/>
                            </p:stCondLst>
                            <p:childTnLst>
                              <p:par>
                                <p:cTn id="66" presetID="31" presetClass="entr" presetSubtype="0" fill="hold" grpId="0" nodeType="afterEffect">
                                  <p:stCondLst>
                                    <p:cond delay="500"/>
                                  </p:stCondLst>
                                  <p:childTnLst>
                                    <p:set>
                                      <p:cBhvr>
                                        <p:cTn id="67" dur="1" fill="hold">
                                          <p:stCondLst>
                                            <p:cond delay="0"/>
                                          </p:stCondLst>
                                        </p:cTn>
                                        <p:tgtEl>
                                          <p:spTgt spid="6"/>
                                        </p:tgtEl>
                                        <p:attrNameLst>
                                          <p:attrName>style.visibility</p:attrName>
                                        </p:attrNameLst>
                                      </p:cBhvr>
                                      <p:to>
                                        <p:strVal val="visible"/>
                                      </p:to>
                                    </p:set>
                                    <p:anim calcmode="lin" valueType="num">
                                      <p:cBhvr>
                                        <p:cTn id="68" dur="1000" fill="hold"/>
                                        <p:tgtEl>
                                          <p:spTgt spid="6"/>
                                        </p:tgtEl>
                                        <p:attrNameLst>
                                          <p:attrName>ppt_w</p:attrName>
                                        </p:attrNameLst>
                                      </p:cBhvr>
                                      <p:tavLst>
                                        <p:tav tm="0">
                                          <p:val>
                                            <p:fltVal val="0"/>
                                          </p:val>
                                        </p:tav>
                                        <p:tav tm="100000">
                                          <p:val>
                                            <p:strVal val="#ppt_w"/>
                                          </p:val>
                                        </p:tav>
                                      </p:tavLst>
                                    </p:anim>
                                    <p:anim calcmode="lin" valueType="num">
                                      <p:cBhvr>
                                        <p:cTn id="69" dur="1000" fill="hold"/>
                                        <p:tgtEl>
                                          <p:spTgt spid="6"/>
                                        </p:tgtEl>
                                        <p:attrNameLst>
                                          <p:attrName>ppt_h</p:attrName>
                                        </p:attrNameLst>
                                      </p:cBhvr>
                                      <p:tavLst>
                                        <p:tav tm="0">
                                          <p:val>
                                            <p:fltVal val="0"/>
                                          </p:val>
                                        </p:tav>
                                        <p:tav tm="100000">
                                          <p:val>
                                            <p:strVal val="#ppt_h"/>
                                          </p:val>
                                        </p:tav>
                                      </p:tavLst>
                                    </p:anim>
                                    <p:anim calcmode="lin" valueType="num">
                                      <p:cBhvr>
                                        <p:cTn id="70" dur="1000" fill="hold"/>
                                        <p:tgtEl>
                                          <p:spTgt spid="6"/>
                                        </p:tgtEl>
                                        <p:attrNameLst>
                                          <p:attrName>style.rotation</p:attrName>
                                        </p:attrNameLst>
                                      </p:cBhvr>
                                      <p:tavLst>
                                        <p:tav tm="0">
                                          <p:val>
                                            <p:fltVal val="90"/>
                                          </p:val>
                                        </p:tav>
                                        <p:tav tm="100000">
                                          <p:val>
                                            <p:fltVal val="0"/>
                                          </p:val>
                                        </p:tav>
                                      </p:tavLst>
                                    </p:anim>
                                    <p:animEffect transition="in" filter="fade">
                                      <p:cBhvr>
                                        <p:cTn id="71" dur="1000"/>
                                        <p:tgtEl>
                                          <p:spTgt spid="6"/>
                                        </p:tgtEl>
                                      </p:cBhvr>
                                    </p:animEffect>
                                  </p:childTnLst>
                                </p:cTn>
                              </p:par>
                            </p:childTnLst>
                          </p:cTn>
                        </p:par>
                        <p:par>
                          <p:cTn id="72" fill="hold">
                            <p:stCondLst>
                              <p:cond delay="17250"/>
                            </p:stCondLst>
                            <p:childTnLst>
                              <p:par>
                                <p:cTn id="73" presetID="22" presetClass="entr" presetSubtype="2" fill="hold" grpId="0" nodeType="afterEffect">
                                  <p:stCondLst>
                                    <p:cond delay="1000"/>
                                  </p:stCondLst>
                                  <p:childTnLst>
                                    <p:set>
                                      <p:cBhvr>
                                        <p:cTn id="74" dur="1" fill="hold">
                                          <p:stCondLst>
                                            <p:cond delay="0"/>
                                          </p:stCondLst>
                                        </p:cTn>
                                        <p:tgtEl>
                                          <p:spTgt spid="14"/>
                                        </p:tgtEl>
                                        <p:attrNameLst>
                                          <p:attrName>style.visibility</p:attrName>
                                        </p:attrNameLst>
                                      </p:cBhvr>
                                      <p:to>
                                        <p:strVal val="visible"/>
                                      </p:to>
                                    </p:set>
                                    <p:animEffect transition="in" filter="wipe(right)">
                                      <p:cBhvr>
                                        <p:cTn id="75" dur="500"/>
                                        <p:tgtEl>
                                          <p:spTgt spid="14"/>
                                        </p:tgtEl>
                                      </p:cBhvr>
                                    </p:animEffect>
                                  </p:childTnLst>
                                </p:cTn>
                              </p:par>
                            </p:childTnLst>
                          </p:cTn>
                        </p:par>
                        <p:par>
                          <p:cTn id="76" fill="hold">
                            <p:stCondLst>
                              <p:cond delay="18750"/>
                            </p:stCondLst>
                            <p:childTnLst>
                              <p:par>
                                <p:cTn id="77" presetID="16" presetClass="entr" presetSubtype="21" fill="hold" grpId="0" nodeType="after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par>
                          <p:cTn id="80" fill="hold">
                            <p:stCondLst>
                              <p:cond delay="20250"/>
                            </p:stCondLst>
                            <p:childTnLst>
                              <p:par>
                                <p:cTn id="81" presetID="47" presetClass="entr" presetSubtype="0" fill="hold" grpId="0" nodeType="afterEffect">
                                  <p:stCondLst>
                                    <p:cond delay="200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childTnLst>
                          </p:cTn>
                        </p:par>
                        <p:par>
                          <p:cTn id="86" fill="hold">
                            <p:stCondLst>
                              <p:cond delay="23250"/>
                            </p:stCondLst>
                            <p:childTnLst>
                              <p:par>
                                <p:cTn id="87" presetID="31"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 calcmode="lin" valueType="num">
                                      <p:cBhvr>
                                        <p:cTn id="89" dur="1000" fill="hold"/>
                                        <p:tgtEl>
                                          <p:spTgt spid="16"/>
                                        </p:tgtEl>
                                        <p:attrNameLst>
                                          <p:attrName>ppt_w</p:attrName>
                                        </p:attrNameLst>
                                      </p:cBhvr>
                                      <p:tavLst>
                                        <p:tav tm="0">
                                          <p:val>
                                            <p:fltVal val="0"/>
                                          </p:val>
                                        </p:tav>
                                        <p:tav tm="100000">
                                          <p:val>
                                            <p:strVal val="#ppt_w"/>
                                          </p:val>
                                        </p:tav>
                                      </p:tavLst>
                                    </p:anim>
                                    <p:anim calcmode="lin" valueType="num">
                                      <p:cBhvr>
                                        <p:cTn id="90" dur="1000" fill="hold"/>
                                        <p:tgtEl>
                                          <p:spTgt spid="16"/>
                                        </p:tgtEl>
                                        <p:attrNameLst>
                                          <p:attrName>ppt_h</p:attrName>
                                        </p:attrNameLst>
                                      </p:cBhvr>
                                      <p:tavLst>
                                        <p:tav tm="0">
                                          <p:val>
                                            <p:fltVal val="0"/>
                                          </p:val>
                                        </p:tav>
                                        <p:tav tm="100000">
                                          <p:val>
                                            <p:strVal val="#ppt_h"/>
                                          </p:val>
                                        </p:tav>
                                      </p:tavLst>
                                    </p:anim>
                                    <p:anim calcmode="lin" valueType="num">
                                      <p:cBhvr>
                                        <p:cTn id="91" dur="1000" fill="hold"/>
                                        <p:tgtEl>
                                          <p:spTgt spid="16"/>
                                        </p:tgtEl>
                                        <p:attrNameLst>
                                          <p:attrName>style.rotation</p:attrName>
                                        </p:attrNameLst>
                                      </p:cBhvr>
                                      <p:tavLst>
                                        <p:tav tm="0">
                                          <p:val>
                                            <p:fltVal val="90"/>
                                          </p:val>
                                        </p:tav>
                                        <p:tav tm="100000">
                                          <p:val>
                                            <p:fltVal val="0"/>
                                          </p:val>
                                        </p:tav>
                                      </p:tavLst>
                                    </p:anim>
                                    <p:animEffect transition="in" filter="fade">
                                      <p:cBhvr>
                                        <p:cTn id="92" dur="1000"/>
                                        <p:tgtEl>
                                          <p:spTgt spid="16"/>
                                        </p:tgtEl>
                                      </p:cBhvr>
                                    </p:animEffect>
                                  </p:childTnLst>
                                </p:cTn>
                              </p:par>
                            </p:childTnLst>
                          </p:cTn>
                        </p:par>
                        <p:par>
                          <p:cTn id="93" fill="hold">
                            <p:stCondLst>
                              <p:cond delay="24750"/>
                            </p:stCondLst>
                            <p:childTnLst>
                              <p:par>
                                <p:cTn id="94" presetID="2" presetClass="entr" presetSubtype="2" fill="hold" grpId="0" nodeType="afterEffect">
                                  <p:stCondLst>
                                    <p:cond delay="50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1+#ppt_w/2"/>
                                          </p:val>
                                        </p:tav>
                                        <p:tav tm="100000">
                                          <p:val>
                                            <p:strVal val="#ppt_x"/>
                                          </p:val>
                                        </p:tav>
                                      </p:tavLst>
                                    </p:anim>
                                    <p:anim calcmode="lin" valueType="num">
                                      <p:cBhvr additive="base">
                                        <p:cTn id="97" dur="500" fill="hold"/>
                                        <p:tgtEl>
                                          <p:spTgt spid="19"/>
                                        </p:tgtEl>
                                        <p:attrNameLst>
                                          <p:attrName>ppt_y</p:attrName>
                                        </p:attrNameLst>
                                      </p:cBhvr>
                                      <p:tavLst>
                                        <p:tav tm="0">
                                          <p:val>
                                            <p:strVal val="#ppt_y"/>
                                          </p:val>
                                        </p:tav>
                                        <p:tav tm="100000">
                                          <p:val>
                                            <p:strVal val="#ppt_y"/>
                                          </p:val>
                                        </p:tav>
                                      </p:tavLst>
                                    </p:anim>
                                  </p:childTnLst>
                                </p:cTn>
                              </p:par>
                            </p:childTnLst>
                          </p:cTn>
                        </p:par>
                        <p:par>
                          <p:cTn id="98" fill="hold">
                            <p:stCondLst>
                              <p:cond delay="25750"/>
                            </p:stCondLst>
                            <p:childTnLst>
                              <p:par>
                                <p:cTn id="99" presetID="31" presetClass="entr" presetSubtype="0" fill="hold" grpId="0" nodeType="afterEffect">
                                  <p:stCondLst>
                                    <p:cond delay="50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 calcmode="lin" valueType="num">
                                      <p:cBhvr>
                                        <p:cTn id="103" dur="1000" fill="hold"/>
                                        <p:tgtEl>
                                          <p:spTgt spid="20"/>
                                        </p:tgtEl>
                                        <p:attrNameLst>
                                          <p:attrName>style.rotation</p:attrName>
                                        </p:attrNameLst>
                                      </p:cBhvr>
                                      <p:tavLst>
                                        <p:tav tm="0">
                                          <p:val>
                                            <p:fltVal val="90"/>
                                          </p:val>
                                        </p:tav>
                                        <p:tav tm="100000">
                                          <p:val>
                                            <p:fltVal val="0"/>
                                          </p:val>
                                        </p:tav>
                                      </p:tavLst>
                                    </p:anim>
                                    <p:animEffect transition="in" filter="fade">
                                      <p:cBhvr>
                                        <p:cTn id="104" dur="1000"/>
                                        <p:tgtEl>
                                          <p:spTgt spid="20"/>
                                        </p:tgtEl>
                                      </p:cBhvr>
                                    </p:animEffect>
                                  </p:childTnLst>
                                </p:cTn>
                              </p:par>
                            </p:childTnLst>
                          </p:cTn>
                        </p:par>
                        <p:par>
                          <p:cTn id="105" fill="hold">
                            <p:stCondLst>
                              <p:cond delay="27250"/>
                            </p:stCondLst>
                            <p:childTnLst>
                              <p:par>
                                <p:cTn id="106" presetID="22" presetClass="entr" presetSubtype="2" fill="hold" grpId="0" nodeType="afterEffect">
                                  <p:stCondLst>
                                    <p:cond delay="500"/>
                                  </p:stCondLst>
                                  <p:childTnLst>
                                    <p:set>
                                      <p:cBhvr>
                                        <p:cTn id="107" dur="1" fill="hold">
                                          <p:stCondLst>
                                            <p:cond delay="0"/>
                                          </p:stCondLst>
                                        </p:cTn>
                                        <p:tgtEl>
                                          <p:spTgt spid="21"/>
                                        </p:tgtEl>
                                        <p:attrNameLst>
                                          <p:attrName>style.visibility</p:attrName>
                                        </p:attrNameLst>
                                      </p:cBhvr>
                                      <p:to>
                                        <p:strVal val="visible"/>
                                      </p:to>
                                    </p:set>
                                    <p:animEffect transition="in" filter="wipe(right)">
                                      <p:cBhvr>
                                        <p:cTn id="108" dur="500"/>
                                        <p:tgtEl>
                                          <p:spTgt spid="21"/>
                                        </p:tgtEl>
                                      </p:cBhvr>
                                    </p:animEffect>
                                  </p:childTnLst>
                                </p:cTn>
                              </p:par>
                            </p:childTnLst>
                          </p:cTn>
                        </p:par>
                        <p:par>
                          <p:cTn id="109" fill="hold">
                            <p:stCondLst>
                              <p:cond delay="28250"/>
                            </p:stCondLst>
                            <p:childTnLst>
                              <p:par>
                                <p:cTn id="110" presetID="47" presetClass="entr" presetSubtype="0" fill="hold" grpId="0" nodeType="afterEffect">
                                  <p:stCondLst>
                                    <p:cond delay="5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childTnLst>
                          </p:cTn>
                        </p:par>
                        <p:par>
                          <p:cTn id="115" fill="hold">
                            <p:stCondLst>
                              <p:cond delay="29750"/>
                            </p:stCondLst>
                            <p:childTnLst>
                              <p:par>
                                <p:cTn id="116" presetID="31" presetClass="entr" presetSubtype="0" fill="hold" grpId="0" nodeType="afterEffect">
                                  <p:stCondLst>
                                    <p:cond delay="500"/>
                                  </p:stCondLst>
                                  <p:childTnLst>
                                    <p:set>
                                      <p:cBhvr>
                                        <p:cTn id="117" dur="1" fill="hold">
                                          <p:stCondLst>
                                            <p:cond delay="0"/>
                                          </p:stCondLst>
                                        </p:cTn>
                                        <p:tgtEl>
                                          <p:spTgt spid="22"/>
                                        </p:tgtEl>
                                        <p:attrNameLst>
                                          <p:attrName>style.visibility</p:attrName>
                                        </p:attrNameLst>
                                      </p:cBhvr>
                                      <p:to>
                                        <p:strVal val="visible"/>
                                      </p:to>
                                    </p:set>
                                    <p:anim calcmode="lin" valueType="num">
                                      <p:cBhvr>
                                        <p:cTn id="118" dur="1000" fill="hold"/>
                                        <p:tgtEl>
                                          <p:spTgt spid="22"/>
                                        </p:tgtEl>
                                        <p:attrNameLst>
                                          <p:attrName>ppt_w</p:attrName>
                                        </p:attrNameLst>
                                      </p:cBhvr>
                                      <p:tavLst>
                                        <p:tav tm="0">
                                          <p:val>
                                            <p:fltVal val="0"/>
                                          </p:val>
                                        </p:tav>
                                        <p:tav tm="100000">
                                          <p:val>
                                            <p:strVal val="#ppt_w"/>
                                          </p:val>
                                        </p:tav>
                                      </p:tavLst>
                                    </p:anim>
                                    <p:anim calcmode="lin" valueType="num">
                                      <p:cBhvr>
                                        <p:cTn id="119" dur="1000" fill="hold"/>
                                        <p:tgtEl>
                                          <p:spTgt spid="22"/>
                                        </p:tgtEl>
                                        <p:attrNameLst>
                                          <p:attrName>ppt_h</p:attrName>
                                        </p:attrNameLst>
                                      </p:cBhvr>
                                      <p:tavLst>
                                        <p:tav tm="0">
                                          <p:val>
                                            <p:fltVal val="0"/>
                                          </p:val>
                                        </p:tav>
                                        <p:tav tm="100000">
                                          <p:val>
                                            <p:strVal val="#ppt_h"/>
                                          </p:val>
                                        </p:tav>
                                      </p:tavLst>
                                    </p:anim>
                                    <p:anim calcmode="lin" valueType="num">
                                      <p:cBhvr>
                                        <p:cTn id="120" dur="1000" fill="hold"/>
                                        <p:tgtEl>
                                          <p:spTgt spid="22"/>
                                        </p:tgtEl>
                                        <p:attrNameLst>
                                          <p:attrName>style.rotation</p:attrName>
                                        </p:attrNameLst>
                                      </p:cBhvr>
                                      <p:tavLst>
                                        <p:tav tm="0">
                                          <p:val>
                                            <p:fltVal val="90"/>
                                          </p:val>
                                        </p:tav>
                                        <p:tav tm="100000">
                                          <p:val>
                                            <p:fltVal val="0"/>
                                          </p:val>
                                        </p:tav>
                                      </p:tavLst>
                                    </p:anim>
                                    <p:animEffect transition="in" filter="fade">
                                      <p:cBhvr>
                                        <p:cTn id="121" dur="1000"/>
                                        <p:tgtEl>
                                          <p:spTgt spid="22"/>
                                        </p:tgtEl>
                                      </p:cBhvr>
                                    </p:animEffect>
                                  </p:childTnLst>
                                </p:cTn>
                              </p:par>
                            </p:childTnLst>
                          </p:cTn>
                        </p:par>
                        <p:par>
                          <p:cTn id="122" fill="hold">
                            <p:stCondLst>
                              <p:cond delay="31250"/>
                            </p:stCondLst>
                            <p:childTnLst>
                              <p:par>
                                <p:cTn id="123" presetID="2" presetClass="entr" presetSubtype="2" fill="hold" grpId="0" nodeType="afterEffect">
                                  <p:stCondLst>
                                    <p:cond delay="50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1+#ppt_w/2"/>
                                          </p:val>
                                        </p:tav>
                                        <p:tav tm="100000">
                                          <p:val>
                                            <p:strVal val="#ppt_x"/>
                                          </p:val>
                                        </p:tav>
                                      </p:tavLst>
                                    </p:anim>
                                    <p:anim calcmode="lin" valueType="num">
                                      <p:cBhvr additive="base">
                                        <p:cTn id="126" dur="500" fill="hold"/>
                                        <p:tgtEl>
                                          <p:spTgt spid="24"/>
                                        </p:tgtEl>
                                        <p:attrNameLst>
                                          <p:attrName>ppt_y</p:attrName>
                                        </p:attrNameLst>
                                      </p:cBhvr>
                                      <p:tavLst>
                                        <p:tav tm="0">
                                          <p:val>
                                            <p:strVal val="#ppt_y"/>
                                          </p:val>
                                        </p:tav>
                                        <p:tav tm="100000">
                                          <p:val>
                                            <p:strVal val="#ppt_y"/>
                                          </p:val>
                                        </p:tav>
                                      </p:tavLst>
                                    </p:anim>
                                  </p:childTnLst>
                                </p:cTn>
                              </p:par>
                            </p:childTnLst>
                          </p:cTn>
                        </p:par>
                        <p:par>
                          <p:cTn id="127" fill="hold">
                            <p:stCondLst>
                              <p:cond delay="32250"/>
                            </p:stCondLst>
                            <p:childTnLst>
                              <p:par>
                                <p:cTn id="128" presetID="22" presetClass="entr" presetSubtype="2" fill="hold" grpId="0" nodeType="afterEffect">
                                  <p:stCondLst>
                                    <p:cond delay="500"/>
                                  </p:stCondLst>
                                  <p:childTnLst>
                                    <p:set>
                                      <p:cBhvr>
                                        <p:cTn id="129" dur="1" fill="hold">
                                          <p:stCondLst>
                                            <p:cond delay="0"/>
                                          </p:stCondLst>
                                        </p:cTn>
                                        <p:tgtEl>
                                          <p:spTgt spid="26"/>
                                        </p:tgtEl>
                                        <p:attrNameLst>
                                          <p:attrName>style.visibility</p:attrName>
                                        </p:attrNameLst>
                                      </p:cBhvr>
                                      <p:to>
                                        <p:strVal val="visible"/>
                                      </p:to>
                                    </p:set>
                                    <p:animEffect transition="in" filter="wipe(right)">
                                      <p:cBhvr>
                                        <p:cTn id="130" dur="500"/>
                                        <p:tgtEl>
                                          <p:spTgt spid="26"/>
                                        </p:tgtEl>
                                      </p:cBhvr>
                                    </p:animEffect>
                                  </p:childTnLst>
                                </p:cTn>
                              </p:par>
                            </p:childTnLst>
                          </p:cTn>
                        </p:par>
                        <p:par>
                          <p:cTn id="131" fill="hold">
                            <p:stCondLst>
                              <p:cond delay="33250"/>
                            </p:stCondLst>
                            <p:childTnLst>
                              <p:par>
                                <p:cTn id="132" presetID="4" presetClass="entr" presetSubtype="16" fill="hold" nodeType="afterEffect">
                                  <p:stCondLst>
                                    <p:cond delay="1000"/>
                                  </p:stCondLst>
                                  <p:childTnLst>
                                    <p:set>
                                      <p:cBhvr>
                                        <p:cTn id="133" dur="1" fill="hold">
                                          <p:stCondLst>
                                            <p:cond delay="0"/>
                                          </p:stCondLst>
                                        </p:cTn>
                                        <p:tgtEl>
                                          <p:spTgt spid="7"/>
                                        </p:tgtEl>
                                        <p:attrNameLst>
                                          <p:attrName>style.visibility</p:attrName>
                                        </p:attrNameLst>
                                      </p:cBhvr>
                                      <p:to>
                                        <p:strVal val="visible"/>
                                      </p:to>
                                    </p:set>
                                    <p:animEffect transition="in" filter="box(in)">
                                      <p:cBhvr>
                                        <p:cTn id="134" dur="2000"/>
                                        <p:tgtEl>
                                          <p:spTgt spid="7"/>
                                        </p:tgtEl>
                                      </p:cBhvr>
                                    </p:animEffect>
                                  </p:childTnLst>
                                </p:cTn>
                              </p:par>
                            </p:childTnLst>
                          </p:cTn>
                        </p:par>
                        <p:par>
                          <p:cTn id="135" fill="hold">
                            <p:stCondLst>
                              <p:cond delay="36250"/>
                            </p:stCondLst>
                            <p:childTnLst>
                              <p:par>
                                <p:cTn id="136" presetID="22" presetClass="entr" presetSubtype="2" fill="hold" grpId="0" nodeType="afterEffect">
                                  <p:stCondLst>
                                    <p:cond delay="1000"/>
                                  </p:stCondLst>
                                  <p:childTnLst>
                                    <p:set>
                                      <p:cBhvr>
                                        <p:cTn id="137" dur="1" fill="hold">
                                          <p:stCondLst>
                                            <p:cond delay="0"/>
                                          </p:stCondLst>
                                        </p:cTn>
                                        <p:tgtEl>
                                          <p:spTgt spid="25"/>
                                        </p:tgtEl>
                                        <p:attrNameLst>
                                          <p:attrName>style.visibility</p:attrName>
                                        </p:attrNameLst>
                                      </p:cBhvr>
                                      <p:to>
                                        <p:strVal val="visible"/>
                                      </p:to>
                                    </p:set>
                                    <p:animEffect transition="in" filter="wipe(right)">
                                      <p:cBhvr>
                                        <p:cTn id="138" dur="500"/>
                                        <p:tgtEl>
                                          <p:spTgt spid="25"/>
                                        </p:tgtEl>
                                      </p:cBhvr>
                                    </p:animEffect>
                                  </p:childTnLst>
                                </p:cTn>
                              </p:par>
                            </p:childTnLst>
                          </p:cTn>
                        </p:par>
                        <p:par>
                          <p:cTn id="139" fill="hold">
                            <p:stCondLst>
                              <p:cond delay="37750"/>
                            </p:stCondLst>
                            <p:childTnLst>
                              <p:par>
                                <p:cTn id="140" presetID="22" presetClass="entr" presetSubtype="1" fill="hold" grpId="0" nodeType="afterEffect">
                                  <p:stCondLst>
                                    <p:cond delay="1500"/>
                                  </p:stCondLst>
                                  <p:childTnLst>
                                    <p:set>
                                      <p:cBhvr>
                                        <p:cTn id="141" dur="1" fill="hold">
                                          <p:stCondLst>
                                            <p:cond delay="0"/>
                                          </p:stCondLst>
                                        </p:cTn>
                                        <p:tgtEl>
                                          <p:spTgt spid="27"/>
                                        </p:tgtEl>
                                        <p:attrNameLst>
                                          <p:attrName>style.visibility</p:attrName>
                                        </p:attrNameLst>
                                      </p:cBhvr>
                                      <p:to>
                                        <p:strVal val="visible"/>
                                      </p:to>
                                    </p:set>
                                    <p:animEffect transition="in" filter="wipe(up)">
                                      <p:cBhvr>
                                        <p:cTn id="142" dur="1000"/>
                                        <p:tgtEl>
                                          <p:spTgt spid="27"/>
                                        </p:tgtEl>
                                      </p:cBhvr>
                                    </p:animEffect>
                                  </p:childTnLst>
                                </p:cTn>
                              </p:par>
                            </p:childTnLst>
                          </p:cTn>
                        </p:par>
                        <p:par>
                          <p:cTn id="143" fill="hold">
                            <p:stCondLst>
                              <p:cond delay="40250"/>
                            </p:stCondLst>
                            <p:childTnLst>
                              <p:par>
                                <p:cTn id="144" presetID="22" presetClass="entr" presetSubtype="1" fill="hold" grpId="0" nodeType="afterEffect">
                                  <p:stCondLst>
                                    <p:cond delay="2500"/>
                                  </p:stCondLst>
                                  <p:childTnLst>
                                    <p:set>
                                      <p:cBhvr>
                                        <p:cTn id="145" dur="1" fill="hold">
                                          <p:stCondLst>
                                            <p:cond delay="0"/>
                                          </p:stCondLst>
                                        </p:cTn>
                                        <p:tgtEl>
                                          <p:spTgt spid="28"/>
                                        </p:tgtEl>
                                        <p:attrNameLst>
                                          <p:attrName>style.visibility</p:attrName>
                                        </p:attrNameLst>
                                      </p:cBhvr>
                                      <p:to>
                                        <p:strVal val="visible"/>
                                      </p:to>
                                    </p:set>
                                    <p:animEffect transition="in" filter="wipe(up)">
                                      <p:cBhvr>
                                        <p:cTn id="14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8" grpId="0" animBg="1"/>
      <p:bldP spid="9" grpId="0"/>
      <p:bldP spid="10" grpId="0"/>
      <p:bldP spid="11" grpId="0" animBg="1"/>
      <p:bldP spid="12" grpId="0"/>
      <p:bldP spid="13" grpId="0"/>
      <p:bldP spid="14" grpId="0"/>
      <p:bldP spid="15" grpId="0"/>
      <p:bldP spid="16" grpId="0" animBg="1"/>
      <p:bldP spid="17" grpId="0"/>
      <p:bldP spid="18" grpId="0"/>
      <p:bldP spid="19" grpId="0"/>
      <p:bldP spid="20" grpId="0" animBg="1"/>
      <p:bldP spid="21" grpId="0"/>
      <p:bldP spid="22" grpId="0" animBg="1"/>
      <p:bldP spid="23" grpId="0"/>
      <p:bldP spid="24" grpId="0"/>
      <p:bldP spid="25" grpId="0"/>
      <p:bldP spid="26" grpId="0" animBg="1"/>
      <p:bldP spid="27" grpId="0" animBg="1"/>
      <p:bldP spid="28"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735819" y="475656"/>
            <a:ext cx="3864836"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וּשְׁמִירָתָן </a:t>
            </a:r>
            <a:r>
              <a:rPr lang="he-IL" dirty="0">
                <a:solidFill>
                  <a:srgbClr val="000000"/>
                </a:solidFill>
                <a:latin typeface="Arial" panose="020B0604020202020204" pitchFamily="34" charset="0"/>
              </a:rPr>
              <a:t>עָלֶיךָ אָדָם שְׁמִירַת גּוּפוֹ עָלָיו הוּא</a:t>
            </a:r>
            <a:endParaRPr lang="he-IL" dirty="0"/>
          </a:p>
        </p:txBody>
      </p:sp>
      <p:sp>
        <p:nvSpPr>
          <p:cNvPr id="3" name="מלבן 2"/>
          <p:cNvSpPr/>
          <p:nvPr/>
        </p:nvSpPr>
        <p:spPr>
          <a:xfrm>
            <a:off x="1213973" y="585860"/>
            <a:ext cx="6096000" cy="1754326"/>
          </a:xfrm>
          <a:prstGeom prst="rect">
            <a:avLst/>
          </a:prstGeom>
        </p:spPr>
        <p:txBody>
          <a:bodyPr>
            <a:spAutoFit/>
          </a:bodyPr>
          <a:lstStyle/>
          <a:p>
            <a:r>
              <a:rPr lang="he-IL" dirty="0" smtClean="0"/>
              <a:t>הגמרא מקשה לשיטת רב </a:t>
            </a:r>
            <a:r>
              <a:rPr lang="he-IL" dirty="0"/>
              <a:t>מהמשך המשנה, שהרי שנינו במשנתנו: הצד </a:t>
            </a:r>
            <a:r>
              <a:rPr lang="he-IL" dirty="0" err="1"/>
              <a:t>השוה</a:t>
            </a:r>
            <a:r>
              <a:rPr lang="he-IL" dirty="0"/>
              <a:t> וכו' ושמירתן עליך. ולשון </a:t>
            </a:r>
            <a:r>
              <a:rPr lang="he-IL" dirty="0" smtClean="0"/>
              <a:t>זו </a:t>
            </a:r>
            <a:r>
              <a:rPr lang="he-IL" dirty="0"/>
              <a:t>מתאימה רק לגבי נזקי ממונו של אדם, שפירושו, והשמירה שלהם מוטלת עליך. אבל לרב, הסובר שהמשנה כוללת גם את אדם המזיק, הרי אין לשון זו נכונה, שהרי אדם, שמירת גופו עליו הוא </a:t>
            </a:r>
            <a:r>
              <a:rPr lang="he-IL" dirty="0" smtClean="0"/>
              <a:t>והיה </a:t>
            </a:r>
            <a:r>
              <a:rPr lang="he-IL" dirty="0"/>
              <a:t>צריך התנא לומר את הלשון "שמירתך עליך", בלשון </a:t>
            </a:r>
            <a:r>
              <a:rPr lang="he-IL" dirty="0" smtClean="0"/>
              <a:t>נוכח. </a:t>
            </a:r>
            <a:endParaRPr lang="he-IL" dirty="0"/>
          </a:p>
        </p:txBody>
      </p:sp>
      <p:sp>
        <p:nvSpPr>
          <p:cNvPr id="4" name="הסבר אליפטי 3"/>
          <p:cNvSpPr/>
          <p:nvPr/>
        </p:nvSpPr>
        <p:spPr>
          <a:xfrm>
            <a:off x="7481818" y="879285"/>
            <a:ext cx="4372837" cy="1803818"/>
          </a:xfrm>
          <a:prstGeom prst="wedgeEllipseCallout">
            <a:avLst>
              <a:gd name="adj1" fmla="val -52305"/>
              <a:gd name="adj2" fmla="val -3527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rgbClr val="FF0000"/>
                </a:solidFill>
              </a:rPr>
              <a:t>בסוכת </a:t>
            </a:r>
            <a:r>
              <a:rPr lang="he-IL" dirty="0">
                <a:solidFill>
                  <a:srgbClr val="FF0000"/>
                </a:solidFill>
              </a:rPr>
              <a:t>דוד [אות לט] מפרש </a:t>
            </a:r>
            <a:r>
              <a:rPr lang="he-IL" dirty="0" smtClean="0">
                <a:solidFill>
                  <a:srgbClr val="FF0000"/>
                </a:solidFill>
              </a:rPr>
              <a:t>שהקושיה הייתה</a:t>
            </a:r>
            <a:r>
              <a:rPr lang="he-IL" dirty="0">
                <a:solidFill>
                  <a:srgbClr val="FF0000"/>
                </a:solidFill>
              </a:rPr>
              <a:t>, </a:t>
            </a:r>
            <a:r>
              <a:rPr lang="he-IL" dirty="0" smtClean="0">
                <a:solidFill>
                  <a:srgbClr val="FF0000"/>
                </a:solidFill>
              </a:rPr>
              <a:t>שהמשנה הייתה צריכה </a:t>
            </a:r>
            <a:r>
              <a:rPr lang="he-IL" dirty="0">
                <a:solidFill>
                  <a:srgbClr val="FF0000"/>
                </a:solidFill>
              </a:rPr>
              <a:t>לנקוט "וחייב בשמירה", שלשון זו מתאימה לכל סוגי המזיקים </a:t>
            </a:r>
          </a:p>
        </p:txBody>
      </p:sp>
      <p:sp>
        <p:nvSpPr>
          <p:cNvPr id="5" name="TextBox 4"/>
          <p:cNvSpPr txBox="1"/>
          <p:nvPr/>
        </p:nvSpPr>
        <p:spPr>
          <a:xfrm>
            <a:off x="10548683" y="117731"/>
            <a:ext cx="1477818" cy="369332"/>
          </a:xfrm>
          <a:prstGeom prst="rect">
            <a:avLst/>
          </a:prstGeom>
          <a:noFill/>
        </p:spPr>
        <p:txBody>
          <a:bodyPr wrap="square" rtlCol="1">
            <a:spAutoFit/>
          </a:bodyPr>
          <a:lstStyle/>
          <a:p>
            <a:r>
              <a:rPr lang="he-IL" dirty="0" smtClean="0"/>
              <a:t>דף ד' עמ' א'</a:t>
            </a:r>
            <a:endParaRPr lang="he-IL" dirty="0"/>
          </a:p>
        </p:txBody>
      </p:sp>
      <p:sp>
        <p:nvSpPr>
          <p:cNvPr id="6" name="מלבן 5"/>
          <p:cNvSpPr/>
          <p:nvPr/>
        </p:nvSpPr>
        <p:spPr>
          <a:xfrm>
            <a:off x="8953197" y="4679215"/>
            <a:ext cx="3269673"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אֶלָּא </a:t>
            </a:r>
            <a:r>
              <a:rPr lang="he-IL" dirty="0" err="1">
                <a:solidFill>
                  <a:srgbClr val="000000"/>
                </a:solidFill>
                <a:latin typeface="Arial" panose="020B0604020202020204" pitchFamily="34" charset="0"/>
              </a:rPr>
              <a:t>כְּדַאֲמַר</a:t>
            </a:r>
            <a:r>
              <a:rPr lang="he-IL" dirty="0">
                <a:solidFill>
                  <a:srgbClr val="000000"/>
                </a:solidFill>
                <a:latin typeface="Arial" panose="020B0604020202020204" pitchFamily="34" charset="0"/>
              </a:rPr>
              <a:t> לֵיהּ רַבִּי </a:t>
            </a:r>
            <a:r>
              <a:rPr lang="he-IL" dirty="0" err="1">
                <a:solidFill>
                  <a:srgbClr val="000000"/>
                </a:solidFill>
                <a:latin typeface="Arial" panose="020B0604020202020204" pitchFamily="34" charset="0"/>
              </a:rPr>
              <a:t>אֲבָהו</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לְתַנָּא</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תְּנִי אָדָם שְׁמִירַת גּוּפוֹ עָלָיו</a:t>
            </a:r>
            <a:endParaRPr lang="he-IL" dirty="0"/>
          </a:p>
        </p:txBody>
      </p:sp>
      <p:sp>
        <p:nvSpPr>
          <p:cNvPr id="8" name="מלבן 7"/>
          <p:cNvSpPr/>
          <p:nvPr/>
        </p:nvSpPr>
        <p:spPr>
          <a:xfrm>
            <a:off x="3510742" y="2683103"/>
            <a:ext cx="6096000" cy="646331"/>
          </a:xfrm>
          <a:prstGeom prst="rect">
            <a:avLst/>
          </a:prstGeom>
        </p:spPr>
        <p:txBody>
          <a:bodyPr>
            <a:spAutoFit/>
          </a:bodyPr>
          <a:lstStyle/>
          <a:p>
            <a:r>
              <a:rPr lang="he-IL" dirty="0" smtClean="0"/>
              <a:t>ולטעמיך</a:t>
            </a:r>
            <a:r>
              <a:rPr lang="he-IL" dirty="0"/>
              <a:t>, לפי טעמך, </a:t>
            </a:r>
            <a:r>
              <a:rPr lang="he-IL" dirty="0" err="1"/>
              <a:t>המקשן</a:t>
            </a:r>
            <a:r>
              <a:rPr lang="he-IL" dirty="0"/>
              <a:t>, שהקשית מלשון המשנה לרב, ורצית להוכיח כשמואל, שמבעה זה השן, הרי גם לדבריך </a:t>
            </a:r>
            <a:r>
              <a:rPr lang="he-IL" dirty="0" smtClean="0"/>
              <a:t>יקשה</a:t>
            </a:r>
            <a:endParaRPr lang="he-IL" dirty="0"/>
          </a:p>
        </p:txBody>
      </p:sp>
      <p:sp>
        <p:nvSpPr>
          <p:cNvPr id="10" name="מלבן 9"/>
          <p:cNvSpPr/>
          <p:nvPr/>
        </p:nvSpPr>
        <p:spPr>
          <a:xfrm>
            <a:off x="10226179" y="2758947"/>
            <a:ext cx="99578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וּלְטַעְמָיךְ </a:t>
            </a:r>
            <a:endParaRPr lang="he-IL" dirty="0"/>
          </a:p>
        </p:txBody>
      </p:sp>
      <p:sp>
        <p:nvSpPr>
          <p:cNvPr id="11" name="מלבן 10"/>
          <p:cNvSpPr/>
          <p:nvPr/>
        </p:nvSpPr>
        <p:spPr>
          <a:xfrm>
            <a:off x="1462598" y="3413729"/>
            <a:ext cx="6724277" cy="1200329"/>
          </a:xfrm>
          <a:prstGeom prst="rect">
            <a:avLst/>
          </a:prstGeom>
        </p:spPr>
        <p:txBody>
          <a:bodyPr wrap="square">
            <a:spAutoFit/>
          </a:bodyPr>
          <a:lstStyle/>
          <a:p>
            <a:r>
              <a:rPr lang="he-IL" dirty="0"/>
              <a:t>הברייתא ששנה </a:t>
            </a:r>
            <a:r>
              <a:rPr lang="he-IL" dirty="0" err="1"/>
              <a:t>קרנא</a:t>
            </a:r>
            <a:r>
              <a:rPr lang="he-IL" dirty="0"/>
              <a:t>: </a:t>
            </a:r>
            <a:r>
              <a:rPr lang="he-IL" dirty="0" smtClean="0"/>
              <a:t>שמזכירה </a:t>
            </a:r>
            <a:r>
              <a:rPr lang="he-IL" dirty="0"/>
              <a:t>במפורש את האדם בין ארבעת </a:t>
            </a:r>
            <a:r>
              <a:rPr lang="he-IL" dirty="0" err="1"/>
              <a:t>המזיקין</a:t>
            </a:r>
            <a:r>
              <a:rPr lang="he-IL" dirty="0"/>
              <a:t>, ואף ברייתא זו מסיימת כמו המשנה: הצד </a:t>
            </a:r>
            <a:r>
              <a:rPr lang="he-IL" dirty="0" err="1"/>
              <a:t>השוה</a:t>
            </a:r>
            <a:r>
              <a:rPr lang="he-IL" dirty="0"/>
              <a:t> שבהן </a:t>
            </a:r>
            <a:r>
              <a:rPr lang="he-IL" dirty="0" err="1"/>
              <a:t>וכו</a:t>
            </a:r>
            <a:r>
              <a:rPr lang="he-IL" dirty="0"/>
              <a:t>', ושמירתן עליך. </a:t>
            </a:r>
            <a:endParaRPr lang="he-IL" dirty="0" smtClean="0"/>
          </a:p>
          <a:p>
            <a:r>
              <a:rPr lang="he-IL" dirty="0" smtClean="0"/>
              <a:t>ואם </a:t>
            </a:r>
            <a:r>
              <a:rPr lang="he-IL" dirty="0"/>
              <a:t>כן יקשה לפי כולם, למה נאמר "ושמירתן עליך</a:t>
            </a:r>
            <a:r>
              <a:rPr lang="he-IL" dirty="0" smtClean="0"/>
              <a:t>"?</a:t>
            </a:r>
          </a:p>
          <a:p>
            <a:r>
              <a:rPr lang="he-IL" dirty="0" smtClean="0"/>
              <a:t>והרי </a:t>
            </a:r>
            <a:r>
              <a:rPr lang="he-IL" dirty="0"/>
              <a:t>אדם, שמירת גופו עליו הוא?! </a:t>
            </a:r>
          </a:p>
        </p:txBody>
      </p:sp>
      <p:sp>
        <p:nvSpPr>
          <p:cNvPr id="12" name="מלבן 11"/>
          <p:cNvSpPr/>
          <p:nvPr/>
        </p:nvSpPr>
        <p:spPr>
          <a:xfrm>
            <a:off x="8380543" y="3567487"/>
            <a:ext cx="3842327"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הָא </a:t>
            </a:r>
            <a:r>
              <a:rPr lang="he-IL" dirty="0" err="1">
                <a:solidFill>
                  <a:srgbClr val="000000"/>
                </a:solidFill>
                <a:latin typeface="Arial" panose="020B0604020202020204" pitchFamily="34" charset="0"/>
              </a:rPr>
              <a:t>דְּתָנֵי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קַרְנָא</a:t>
            </a:r>
            <a:r>
              <a:rPr lang="he-IL" dirty="0">
                <a:solidFill>
                  <a:srgbClr val="000000"/>
                </a:solidFill>
                <a:latin typeface="Arial" panose="020B0604020202020204" pitchFamily="34" charset="0"/>
              </a:rPr>
              <a:t> אַרְבָּעָה אֲבוֹת נְזִיקִין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ְאָדָם </a:t>
            </a:r>
            <a:r>
              <a:rPr lang="he-IL" dirty="0">
                <a:solidFill>
                  <a:srgbClr val="000000"/>
                </a:solidFill>
                <a:latin typeface="Arial" panose="020B0604020202020204" pitchFamily="34" charset="0"/>
              </a:rPr>
              <a:t>אֶחָד מֵהֶן </a:t>
            </a:r>
            <a:r>
              <a:rPr lang="he-IL" dirty="0" smtClean="0">
                <a:solidFill>
                  <a:srgbClr val="000000"/>
                </a:solidFill>
                <a:latin typeface="Arial" panose="020B0604020202020204" pitchFamily="34" charset="0"/>
              </a:rPr>
              <a:t>אָדָם  </a:t>
            </a:r>
            <a:r>
              <a:rPr lang="he-IL" dirty="0">
                <a:solidFill>
                  <a:srgbClr val="000000"/>
                </a:solidFill>
                <a:latin typeface="Arial" panose="020B0604020202020204" pitchFamily="34" charset="0"/>
              </a:rPr>
              <a:t>שְׁמִירַת גּוּפוֹ עָלָיו הוּא </a:t>
            </a:r>
            <a:endParaRPr lang="he-IL" dirty="0"/>
          </a:p>
        </p:txBody>
      </p:sp>
      <p:sp>
        <p:nvSpPr>
          <p:cNvPr id="13" name="מלבן 12"/>
          <p:cNvSpPr/>
          <p:nvPr/>
        </p:nvSpPr>
        <p:spPr>
          <a:xfrm>
            <a:off x="484908" y="4606579"/>
            <a:ext cx="8368145" cy="923330"/>
          </a:xfrm>
          <a:prstGeom prst="rect">
            <a:avLst/>
          </a:prstGeom>
        </p:spPr>
        <p:txBody>
          <a:bodyPr wrap="square">
            <a:spAutoFit/>
          </a:bodyPr>
          <a:lstStyle/>
          <a:p>
            <a:r>
              <a:rPr lang="he-IL" dirty="0" smtClean="0"/>
              <a:t>אלא</a:t>
            </a:r>
            <a:r>
              <a:rPr lang="he-IL" dirty="0"/>
              <a:t>, בהכרח, עלינו ליישב את הברייתא </a:t>
            </a:r>
            <a:r>
              <a:rPr lang="he-IL" dirty="0" smtClean="0"/>
              <a:t>כפי שאמר רבי </a:t>
            </a:r>
            <a:r>
              <a:rPr lang="he-IL" dirty="0" err="1"/>
              <a:t>אבהו</a:t>
            </a:r>
            <a:r>
              <a:rPr lang="he-IL" dirty="0"/>
              <a:t> לתנא </a:t>
            </a:r>
            <a:r>
              <a:rPr lang="he-IL" dirty="0" smtClean="0"/>
              <a:t>זה ששנה </a:t>
            </a:r>
            <a:r>
              <a:rPr lang="he-IL" dirty="0"/>
              <a:t>את הברייתא </a:t>
            </a:r>
            <a:r>
              <a:rPr lang="he-IL" dirty="0" smtClean="0"/>
              <a:t>הזאת: יש </a:t>
            </a:r>
            <a:r>
              <a:rPr lang="he-IL" dirty="0"/>
              <a:t>לך לשנות את הברייתא </a:t>
            </a:r>
            <a:r>
              <a:rPr lang="he-IL" dirty="0" smtClean="0"/>
              <a:t>כך: </a:t>
            </a:r>
          </a:p>
          <a:p>
            <a:r>
              <a:rPr lang="he-IL" dirty="0" smtClean="0"/>
              <a:t>אדם</a:t>
            </a:r>
            <a:r>
              <a:rPr lang="he-IL" dirty="0"/>
              <a:t>, שמירת גופו עליו. ומה שנאמר "ושמירתן עליך", הכוונה היא רק לגבי שאר אבות </a:t>
            </a:r>
            <a:r>
              <a:rPr lang="he-IL" dirty="0" err="1"/>
              <a:t>הנזיקין</a:t>
            </a:r>
            <a:r>
              <a:rPr lang="he-IL" dirty="0"/>
              <a:t>.</a:t>
            </a:r>
          </a:p>
        </p:txBody>
      </p:sp>
      <p:sp>
        <p:nvSpPr>
          <p:cNvPr id="14" name="מלבן 13"/>
          <p:cNvSpPr/>
          <p:nvPr/>
        </p:nvSpPr>
        <p:spPr>
          <a:xfrm>
            <a:off x="554181" y="5652444"/>
            <a:ext cx="8229600" cy="646331"/>
          </a:xfrm>
          <a:prstGeom prst="rect">
            <a:avLst/>
          </a:prstGeom>
        </p:spPr>
        <p:txBody>
          <a:bodyPr wrap="square">
            <a:spAutoFit/>
          </a:bodyPr>
          <a:lstStyle/>
          <a:p>
            <a:r>
              <a:rPr lang="he-IL" dirty="0" smtClean="0"/>
              <a:t>וכשם </a:t>
            </a:r>
            <a:r>
              <a:rPr lang="he-IL" dirty="0"/>
              <a:t>שתירצנו את הברייתא, </a:t>
            </a:r>
            <a:r>
              <a:rPr lang="he-IL" dirty="0" smtClean="0"/>
              <a:t>כך </a:t>
            </a:r>
            <a:r>
              <a:rPr lang="he-IL" dirty="0"/>
              <a:t>גם נאמר ביחס למשנתנו, לפי רב: </a:t>
            </a:r>
            <a:r>
              <a:rPr lang="he-IL" dirty="0" smtClean="0"/>
              <a:t>ויש </a:t>
            </a:r>
            <a:r>
              <a:rPr lang="he-IL" dirty="0"/>
              <a:t>לך לשנות </a:t>
            </a:r>
            <a:r>
              <a:rPr lang="he-IL" dirty="0" smtClean="0"/>
              <a:t>כך: </a:t>
            </a:r>
            <a:r>
              <a:rPr lang="he-IL" dirty="0"/>
              <a:t>אדם שמירת גופו עליו, ומה שאמרה המשנה "ושמירתן עליך", הכוונה היא לגבי שאר אבות </a:t>
            </a:r>
            <a:r>
              <a:rPr lang="he-IL" dirty="0" err="1"/>
              <a:t>הנזיקין</a:t>
            </a:r>
            <a:r>
              <a:rPr lang="he-IL" dirty="0"/>
              <a:t> </a:t>
            </a:r>
          </a:p>
        </p:txBody>
      </p:sp>
      <p:sp>
        <p:nvSpPr>
          <p:cNvPr id="15" name="מלבן 14"/>
          <p:cNvSpPr/>
          <p:nvPr/>
        </p:nvSpPr>
        <p:spPr>
          <a:xfrm>
            <a:off x="8953197" y="5790943"/>
            <a:ext cx="320792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הָכָא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תְּנִי אָדָם שְׁמִירַת גּוּפוֹ עָלָיו</a:t>
            </a:r>
            <a:endParaRPr lang="he-IL" dirty="0"/>
          </a:p>
        </p:txBody>
      </p:sp>
    </p:spTree>
    <p:extLst>
      <p:ext uri="{BB962C8B-B14F-4D97-AF65-F5344CB8AC3E}">
        <p14:creationId xmlns:p14="http://schemas.microsoft.com/office/powerpoint/2010/main" val="21369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250"/>
                            </p:stCondLst>
                            <p:childTnLst>
                              <p:par>
                                <p:cTn id="12" presetID="22" presetClass="entr" presetSubtype="2" fill="hold" grpId="0" nodeType="after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p:stCondLst>
                              <p:cond delay="2500"/>
                            </p:stCondLst>
                            <p:childTnLst>
                              <p:par>
                                <p:cTn id="16" presetID="22" presetClass="entr" presetSubtype="2" fill="hold" grpId="0" nodeType="afterEffect">
                                  <p:stCondLst>
                                    <p:cond delay="300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1000"/>
                                        <p:tgtEl>
                                          <p:spTgt spid="4"/>
                                        </p:tgtEl>
                                      </p:cBhvr>
                                    </p:animEffect>
                                  </p:childTnLst>
                                </p:cTn>
                              </p:par>
                            </p:childTnLst>
                          </p:cTn>
                        </p:par>
                        <p:par>
                          <p:cTn id="19" fill="hold">
                            <p:stCondLst>
                              <p:cond delay="6500"/>
                            </p:stCondLst>
                            <p:childTnLst>
                              <p:par>
                                <p:cTn id="20" presetID="31" presetClass="entr" presetSubtype="0" fill="hold" grpId="0" nodeType="afterEffect">
                                  <p:stCondLst>
                                    <p:cond delay="3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par>
                          <p:cTn id="26" fill="hold">
                            <p:stCondLst>
                              <p:cond delay="10500"/>
                            </p:stCondLst>
                            <p:childTnLst>
                              <p:par>
                                <p:cTn id="27" presetID="22" presetClass="entr" presetSubtype="2" fill="hold" grpId="0" nodeType="after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par>
                          <p:cTn id="30" fill="hold">
                            <p:stCondLst>
                              <p:cond delay="12000"/>
                            </p:stCondLst>
                            <p:childTnLst>
                              <p:par>
                                <p:cTn id="31" presetID="31" presetClass="entr" presetSubtype="0" fill="hold" grpId="0" nodeType="afterEffect">
                                  <p:stCondLst>
                                    <p:cond delay="20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childTnLst>
                          </p:cTn>
                        </p:par>
                        <p:par>
                          <p:cTn id="37" fill="hold">
                            <p:stCondLst>
                              <p:cond delay="15000"/>
                            </p:stCondLst>
                            <p:childTnLst>
                              <p:par>
                                <p:cTn id="38" presetID="22" presetClass="entr" presetSubtype="2" fill="hold" grpId="0" nodeType="afterEffect">
                                  <p:stCondLst>
                                    <p:cond delay="200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500"/>
                            </p:stCondLst>
                            <p:childTnLst>
                              <p:par>
                                <p:cTn id="49" presetID="22" presetClass="entr" presetSubtype="2" fill="hold" grpId="0" nodeType="afterEffect">
                                  <p:stCondLst>
                                    <p:cond delay="125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2250"/>
                            </p:stCondLst>
                            <p:childTnLst>
                              <p:par>
                                <p:cTn id="53" presetID="53" presetClass="entr" presetSubtype="16" fill="hold" grpId="0" nodeType="afterEffect">
                                  <p:stCondLst>
                                    <p:cond delay="3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5750"/>
                            </p:stCondLst>
                            <p:childTnLst>
                              <p:par>
                                <p:cTn id="59" presetID="22" presetClass="entr" presetSubtype="2" fill="hold" grpId="0" nodeType="afterEffect">
                                  <p:stCondLst>
                                    <p:cond delay="1500"/>
                                  </p:stCondLst>
                                  <p:childTnLst>
                                    <p:set>
                                      <p:cBhvr>
                                        <p:cTn id="60" dur="1" fill="hold">
                                          <p:stCondLst>
                                            <p:cond delay="0"/>
                                          </p:stCondLst>
                                        </p:cTn>
                                        <p:tgtEl>
                                          <p:spTgt spid="14"/>
                                        </p:tgtEl>
                                        <p:attrNameLst>
                                          <p:attrName>style.visibility</p:attrName>
                                        </p:attrNameLst>
                                      </p:cBhvr>
                                      <p:to>
                                        <p:strVal val="visible"/>
                                      </p:to>
                                    </p:set>
                                    <p:animEffect transition="in" filter="wipe(righ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8" grpId="0"/>
      <p:bldP spid="10" grpId="0" animBg="1"/>
      <p:bldP spid="11" grpId="0"/>
      <p:bldP spid="12" grpId="0" animBg="1"/>
      <p:bldP spid="13"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0218" y="25397"/>
            <a:ext cx="1506283" cy="369332"/>
          </a:xfrm>
          <a:prstGeom prst="rect">
            <a:avLst/>
          </a:prstGeom>
          <a:noFill/>
        </p:spPr>
        <p:txBody>
          <a:bodyPr wrap="square" rtlCol="1">
            <a:spAutoFit/>
          </a:bodyPr>
          <a:lstStyle/>
          <a:p>
            <a:r>
              <a:rPr lang="he-IL" dirty="0" smtClean="0"/>
              <a:t>דף ד' עמ' ב'</a:t>
            </a:r>
            <a:endParaRPr lang="he-IL" dirty="0"/>
          </a:p>
        </p:txBody>
      </p:sp>
      <p:sp>
        <p:nvSpPr>
          <p:cNvPr id="4" name="מלבן 3"/>
          <p:cNvSpPr/>
          <p:nvPr/>
        </p:nvSpPr>
        <p:spPr>
          <a:xfrm>
            <a:off x="7961745" y="487063"/>
            <a:ext cx="4147128"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מַתְקֵיף לַהּ רַב </a:t>
            </a:r>
            <a:r>
              <a:rPr lang="he-IL" dirty="0" smtClean="0">
                <a:solidFill>
                  <a:srgbClr val="000000"/>
                </a:solidFill>
                <a:latin typeface="Arial" panose="020B0604020202020204" pitchFamily="34" charset="0"/>
              </a:rPr>
              <a:t>מָרִי: </a:t>
            </a:r>
            <a:r>
              <a:rPr lang="he-IL" dirty="0">
                <a:solidFill>
                  <a:srgbClr val="000000"/>
                </a:solidFill>
                <a:latin typeface="Arial" panose="020B0604020202020204" pitchFamily="34" charset="0"/>
              </a:rPr>
              <a:t>וְאֵימָא מַבְעֶה זֶה </a:t>
            </a:r>
            <a:r>
              <a:rPr lang="he-IL" dirty="0" smtClean="0">
                <a:solidFill>
                  <a:srgbClr val="000000"/>
                </a:solidFill>
                <a:latin typeface="Arial" panose="020B0604020202020204" pitchFamily="34" charset="0"/>
              </a:rPr>
              <a:t>הַמַּיִם ? </a:t>
            </a:r>
          </a:p>
          <a:p>
            <a:r>
              <a:rPr lang="he-IL" dirty="0" err="1" smtClean="0">
                <a:solidFill>
                  <a:srgbClr val="000000"/>
                </a:solidFill>
                <a:latin typeface="Arial" panose="020B0604020202020204" pitchFamily="34" charset="0"/>
              </a:rPr>
              <a:t>כְּדִכְתִיב</a:t>
            </a:r>
            <a:r>
              <a:rPr lang="he-IL" dirty="0" smtClean="0">
                <a:solidFill>
                  <a:srgbClr val="000000"/>
                </a:solidFill>
                <a:latin typeface="Arial" panose="020B0604020202020204" pitchFamily="34" charset="0"/>
              </a:rPr>
              <a:t>:  "כִּקְדֹחַ אֵשׁ הֲמָסִים מַיִם </a:t>
            </a:r>
            <a:r>
              <a:rPr lang="he-IL" b="1" dirty="0">
                <a:solidFill>
                  <a:srgbClr val="000000"/>
                </a:solidFill>
                <a:latin typeface="Arial" panose="020B0604020202020204" pitchFamily="34" charset="0"/>
              </a:rPr>
              <a:t>תִּבְעֶה</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אֵשׁ" </a:t>
            </a:r>
            <a:endParaRPr lang="he-IL" dirty="0"/>
          </a:p>
        </p:txBody>
      </p:sp>
      <p:sp>
        <p:nvSpPr>
          <p:cNvPr id="5" name="מלבן 4"/>
          <p:cNvSpPr/>
          <p:nvPr/>
        </p:nvSpPr>
        <p:spPr>
          <a:xfrm>
            <a:off x="110835" y="394730"/>
            <a:ext cx="7530893" cy="3139321"/>
          </a:xfrm>
          <a:prstGeom prst="rect">
            <a:avLst/>
          </a:prstGeom>
        </p:spPr>
        <p:txBody>
          <a:bodyPr wrap="square">
            <a:spAutoFit/>
          </a:bodyPr>
          <a:lstStyle/>
          <a:p>
            <a:r>
              <a:rPr lang="he-IL" dirty="0" smtClean="0"/>
              <a:t>הקשה </a:t>
            </a:r>
            <a:r>
              <a:rPr lang="he-IL" dirty="0"/>
              <a:t>רב </a:t>
            </a:r>
            <a:r>
              <a:rPr lang="he-IL" dirty="0" smtClean="0"/>
              <a:t>מרי: </a:t>
            </a:r>
            <a:r>
              <a:rPr lang="he-IL" dirty="0"/>
              <a:t>מאחר ונתבאר לעיל [ג ב], </a:t>
            </a:r>
            <a:endParaRPr lang="he-IL" dirty="0" smtClean="0"/>
          </a:p>
          <a:p>
            <a:r>
              <a:rPr lang="he-IL" dirty="0" smtClean="0"/>
              <a:t>שגם </a:t>
            </a:r>
            <a:r>
              <a:rPr lang="he-IL" dirty="0"/>
              <a:t>הפסוק שהביא רב לסמוך את פירושו שמבעה זה אדם, </a:t>
            </a:r>
            <a:endParaRPr lang="he-IL" dirty="0" smtClean="0"/>
          </a:p>
          <a:p>
            <a:r>
              <a:rPr lang="he-IL" dirty="0" smtClean="0"/>
              <a:t>וגם </a:t>
            </a:r>
            <a:r>
              <a:rPr lang="he-IL" dirty="0"/>
              <a:t>הפסוק שהביא שמואל לסמוך את פירושו שמבעה זה השן, </a:t>
            </a:r>
            <a:endParaRPr lang="he-IL" dirty="0" smtClean="0"/>
          </a:p>
          <a:p>
            <a:r>
              <a:rPr lang="he-IL" dirty="0" smtClean="0"/>
              <a:t>אינם </a:t>
            </a:r>
            <a:r>
              <a:rPr lang="he-IL" dirty="0"/>
              <a:t>תואמים בדיוק את </a:t>
            </a:r>
            <a:r>
              <a:rPr lang="he-IL" dirty="0" smtClean="0"/>
              <a:t>פירושם,</a:t>
            </a:r>
          </a:p>
          <a:p>
            <a:r>
              <a:rPr lang="he-IL" dirty="0" smtClean="0"/>
              <a:t>יש להקשות: אפשר להציע  </a:t>
            </a:r>
            <a:r>
              <a:rPr lang="he-IL" dirty="0"/>
              <a:t>שפירוש מבעה ששנינו במשנתנו אינו אדם, ואינו שן, </a:t>
            </a:r>
            <a:endParaRPr lang="he-IL" dirty="0" smtClean="0"/>
          </a:p>
          <a:p>
            <a:r>
              <a:rPr lang="he-IL" dirty="0" smtClean="0"/>
              <a:t>אלא </a:t>
            </a:r>
            <a:r>
              <a:rPr lang="he-IL" dirty="0"/>
              <a:t>זה המים. שאם שפך אדם מימיו לרשות הרבים, ובא אדם אחר </a:t>
            </a:r>
            <a:r>
              <a:rPr lang="he-IL" dirty="0" err="1" smtClean="0"/>
              <a:t>וניטנפו</a:t>
            </a:r>
            <a:r>
              <a:rPr lang="he-IL" dirty="0" smtClean="0"/>
              <a:t> </a:t>
            </a:r>
            <a:r>
              <a:rPr lang="he-IL" dirty="0"/>
              <a:t>כליו במים הללו, </a:t>
            </a:r>
            <a:r>
              <a:rPr lang="he-IL" dirty="0" smtClean="0"/>
              <a:t>חייב </a:t>
            </a:r>
            <a:r>
              <a:rPr lang="he-IL" dirty="0" err="1"/>
              <a:t>השופכן</a:t>
            </a:r>
            <a:r>
              <a:rPr lang="he-IL" dirty="0"/>
              <a:t> בתשלום </a:t>
            </a:r>
            <a:r>
              <a:rPr lang="he-IL" dirty="0" smtClean="0"/>
              <a:t>הנזק </a:t>
            </a:r>
          </a:p>
          <a:p>
            <a:r>
              <a:rPr lang="he-IL" dirty="0" smtClean="0"/>
              <a:t>והראיה </a:t>
            </a:r>
            <a:r>
              <a:rPr lang="he-IL" dirty="0"/>
              <a:t>לפירוש זה, </a:t>
            </a:r>
            <a:r>
              <a:rPr lang="he-IL" dirty="0" smtClean="0"/>
              <a:t>שכתוב </a:t>
            </a:r>
            <a:r>
              <a:rPr lang="he-IL" dirty="0"/>
              <a:t>בספר ישעיה [פרק סד] </a:t>
            </a:r>
            <a:r>
              <a:rPr lang="he-IL" dirty="0" smtClean="0">
                <a:solidFill>
                  <a:srgbClr val="000000"/>
                </a:solidFill>
                <a:latin typeface="Arial" panose="020B0604020202020204" pitchFamily="34" charset="0"/>
              </a:rPr>
              <a:t>:</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"כִּקְדֹחַ אֵשׁ הֲמָסִים </a:t>
            </a:r>
            <a:r>
              <a:rPr lang="he-IL" dirty="0" smtClean="0"/>
              <a:t>כשם </a:t>
            </a:r>
            <a:r>
              <a:rPr lang="he-IL" dirty="0"/>
              <a:t>שהאש שורף את הדבר </a:t>
            </a:r>
            <a:r>
              <a:rPr lang="he-IL" dirty="0" smtClean="0"/>
              <a:t>הנמס, </a:t>
            </a:r>
            <a:r>
              <a:rPr lang="he-IL" dirty="0">
                <a:solidFill>
                  <a:srgbClr val="000000"/>
                </a:solidFill>
                <a:latin typeface="Arial" panose="020B0604020202020204" pitchFamily="34" charset="0"/>
              </a:rPr>
              <a:t>מַיִם </a:t>
            </a:r>
            <a:r>
              <a:rPr lang="he-IL" b="1" dirty="0">
                <a:solidFill>
                  <a:srgbClr val="000000"/>
                </a:solidFill>
                <a:latin typeface="Arial" panose="020B0604020202020204" pitchFamily="34" charset="0"/>
              </a:rPr>
              <a:t>תִּבְעֶה</a:t>
            </a:r>
            <a:r>
              <a:rPr lang="he-IL" dirty="0">
                <a:solidFill>
                  <a:srgbClr val="000000"/>
                </a:solidFill>
                <a:latin typeface="Arial" panose="020B0604020202020204" pitchFamily="34" charset="0"/>
              </a:rPr>
              <a:t> אֵשׁ" </a:t>
            </a:r>
            <a:endParaRPr lang="he-IL" dirty="0"/>
          </a:p>
          <a:p>
            <a:r>
              <a:rPr lang="he-IL" dirty="0" smtClean="0"/>
              <a:t>[</a:t>
            </a:r>
            <a:r>
              <a:rPr lang="he-IL" dirty="0"/>
              <a:t>כמים היוצרים אבעבועות כשניתנים על </a:t>
            </a:r>
            <a:r>
              <a:rPr lang="he-IL" dirty="0" smtClean="0"/>
              <a:t>האש</a:t>
            </a:r>
          </a:p>
          <a:p>
            <a:r>
              <a:rPr lang="he-IL" dirty="0" smtClean="0"/>
              <a:t>הרי </a:t>
            </a:r>
            <a:r>
              <a:rPr lang="he-IL" dirty="0"/>
              <a:t>שלשון תבעה נאמר על מים</a:t>
            </a:r>
            <a:r>
              <a:rPr lang="he-IL" dirty="0" smtClean="0"/>
              <a:t>.</a:t>
            </a:r>
            <a:endParaRPr lang="he-IL" dirty="0"/>
          </a:p>
        </p:txBody>
      </p:sp>
      <p:sp>
        <p:nvSpPr>
          <p:cNvPr id="7" name="מלבן 6"/>
          <p:cNvSpPr/>
          <p:nvPr/>
        </p:nvSpPr>
        <p:spPr>
          <a:xfrm>
            <a:off x="683492" y="4981140"/>
            <a:ext cx="9134762" cy="1754326"/>
          </a:xfrm>
          <a:prstGeom prst="rect">
            <a:avLst/>
          </a:prstGeom>
        </p:spPr>
        <p:txBody>
          <a:bodyPr wrap="square">
            <a:spAutoFit/>
          </a:bodyPr>
          <a:lstStyle/>
          <a:p>
            <a:r>
              <a:rPr lang="he-IL" dirty="0" smtClean="0"/>
              <a:t>התוס</a:t>
            </a:r>
            <a:r>
              <a:rPr lang="he-IL" dirty="0"/>
              <a:t>' שואלים, כיצד יתכן לפרש שמבעה זה המים? </a:t>
            </a:r>
            <a:r>
              <a:rPr lang="he-IL" dirty="0" smtClean="0"/>
              <a:t>והרי </a:t>
            </a:r>
            <a:r>
              <a:rPr lang="he-IL" dirty="0"/>
              <a:t>"אב" הוא אך ורק דבר הכתוב בתורה, והיכן מצאנו בתורה שחייבים על היזק של מים? </a:t>
            </a:r>
            <a:endParaRPr lang="he-IL" dirty="0" smtClean="0"/>
          </a:p>
          <a:p>
            <a:r>
              <a:rPr lang="he-IL" dirty="0" smtClean="0"/>
              <a:t>ומתרצים</a:t>
            </a:r>
            <a:r>
              <a:rPr lang="he-IL" dirty="0"/>
              <a:t>, שהיינו לומדים את חיובם מהפסוק </a:t>
            </a:r>
            <a:r>
              <a:rPr lang="he-IL" dirty="0" smtClean="0"/>
              <a:t>"וְשִׁלַּח֙ </a:t>
            </a:r>
            <a:r>
              <a:rPr lang="he-IL" dirty="0" err="1"/>
              <a:t>אֶת־בעירה</a:t>
            </a:r>
            <a:r>
              <a:rPr lang="he-IL" dirty="0"/>
              <a:t> בְּעִיר֔וֹ ", </a:t>
            </a:r>
            <a:r>
              <a:rPr lang="he-IL" dirty="0" smtClean="0"/>
              <a:t>(</a:t>
            </a:r>
            <a:r>
              <a:rPr lang="he-IL" dirty="0"/>
              <a:t>שמות פרק </a:t>
            </a:r>
            <a:r>
              <a:rPr lang="he-IL" dirty="0" err="1" smtClean="0"/>
              <a:t>כב</a:t>
            </a:r>
            <a:r>
              <a:rPr lang="he-IL" dirty="0" smtClean="0"/>
              <a:t>, ד')</a:t>
            </a:r>
            <a:endParaRPr lang="he-IL" dirty="0"/>
          </a:p>
          <a:p>
            <a:r>
              <a:rPr lang="he-IL" dirty="0" smtClean="0"/>
              <a:t>שכן </a:t>
            </a:r>
            <a:r>
              <a:rPr lang="he-IL" dirty="0"/>
              <a:t>מצאנו את הלשון "שילוח" לגבי מים, שנאמר </a:t>
            </a:r>
            <a:r>
              <a:rPr lang="he-IL" dirty="0" smtClean="0"/>
              <a:t>"וְשֹׁ֥לֵֽחַ </a:t>
            </a:r>
            <a:r>
              <a:rPr lang="he-IL" dirty="0"/>
              <a:t>מַ֝יִם עַל־פְּנֵ֥י חוּצֽוֹת: ". </a:t>
            </a:r>
            <a:r>
              <a:rPr lang="he-IL" dirty="0" smtClean="0"/>
              <a:t>(</a:t>
            </a:r>
            <a:r>
              <a:rPr lang="he-IL" dirty="0"/>
              <a:t>איוב פרק </a:t>
            </a:r>
            <a:r>
              <a:rPr lang="he-IL" dirty="0" smtClean="0"/>
              <a:t>ה', י')</a:t>
            </a:r>
            <a:endParaRPr lang="he-IL" dirty="0"/>
          </a:p>
          <a:p>
            <a:r>
              <a:rPr lang="he-IL" dirty="0" smtClean="0"/>
              <a:t>ואף </a:t>
            </a:r>
            <a:r>
              <a:rPr lang="he-IL" dirty="0"/>
              <a:t>על פי שהפסוק הזה מדבר על נזקי בהמה, שהרי פירשה התורה "בעירה" [בהמתו], מכל מקום, מזה שהתורה השתמשה בלשון "ושלח", ולא בלשון הליכה, היה מקום לומר שהיא באה לרבות את המים. </a:t>
            </a:r>
          </a:p>
        </p:txBody>
      </p:sp>
      <p:pic>
        <p:nvPicPr>
          <p:cNvPr id="11" name="תמונה 10"/>
          <p:cNvPicPr>
            <a:picLocks noChangeAspect="1"/>
          </p:cNvPicPr>
          <p:nvPr/>
        </p:nvPicPr>
        <p:blipFill>
          <a:blip r:embed="rId2"/>
          <a:stretch>
            <a:fillRect/>
          </a:stretch>
        </p:blipFill>
        <p:spPr>
          <a:xfrm>
            <a:off x="7722517" y="1225727"/>
            <a:ext cx="4386356" cy="3678782"/>
          </a:xfrm>
          <a:prstGeom prst="rect">
            <a:avLst/>
          </a:prstGeom>
        </p:spPr>
      </p:pic>
    </p:spTree>
    <p:extLst>
      <p:ext uri="{BB962C8B-B14F-4D97-AF65-F5344CB8AC3E}">
        <p14:creationId xmlns:p14="http://schemas.microsoft.com/office/powerpoint/2010/main" val="2633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16" presetClass="entr" presetSubtype="21" fill="hold" grpId="0" nodeType="after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2750"/>
                            </p:stCondLst>
                            <p:childTnLst>
                              <p:par>
                                <p:cTn id="15" presetID="6" presetClass="entr" presetSubtype="32" fill="hold" nodeType="afterEffect">
                                  <p:stCondLst>
                                    <p:cond delay="350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2000"/>
                                        <p:tgtEl>
                                          <p:spTgt spid="11"/>
                                        </p:tgtEl>
                                      </p:cBhvr>
                                    </p:animEffect>
                                  </p:childTnLst>
                                </p:cTn>
                              </p:par>
                            </p:childTnLst>
                          </p:cTn>
                        </p:par>
                        <p:par>
                          <p:cTn id="18" fill="hold">
                            <p:stCondLst>
                              <p:cond delay="8250"/>
                            </p:stCondLst>
                            <p:childTnLst>
                              <p:par>
                                <p:cTn id="19" presetID="22" presetClass="entr" presetSubtype="2"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225672" y="4379334"/>
            <a:ext cx="4726938" cy="923330"/>
          </a:xfrm>
          <a:prstGeom prst="rect">
            <a:avLst/>
          </a:prstGeom>
          <a:solidFill>
            <a:schemeClr val="accent5">
              <a:lumMod val="20000"/>
              <a:lumOff val="80000"/>
            </a:schemeClr>
          </a:solidFill>
        </p:spPr>
        <p:txBody>
          <a:bodyPr wrap="square">
            <a:spAutoFit/>
          </a:bodyPr>
          <a:lstStyle/>
          <a:p>
            <a:r>
              <a:rPr lang="he-IL" dirty="0" smtClean="0"/>
              <a:t/>
            </a:r>
            <a:br>
              <a:rPr lang="he-IL" dirty="0" smtClean="0"/>
            </a:br>
            <a:r>
              <a:rPr lang="he-IL" dirty="0" smtClean="0">
                <a:solidFill>
                  <a:srgbClr val="000000"/>
                </a:solidFill>
                <a:latin typeface="Arial" panose="020B0604020202020204" pitchFamily="34" charset="0"/>
              </a:rPr>
              <a:t>אִי הָכִי מַאי הַמַּבְעֶה </a:t>
            </a:r>
            <a:r>
              <a:rPr lang="he-IL" dirty="0" err="1" smtClean="0">
                <a:solidFill>
                  <a:srgbClr val="000000"/>
                </a:solidFill>
                <a:latin typeface="Arial" panose="020B0604020202020204" pitchFamily="34" charset="0"/>
              </a:rPr>
              <a:t>וְהַהֶבְעֵר</a:t>
            </a:r>
            <a:r>
              <a:rPr lang="he-IL" dirty="0" smtClean="0">
                <a:solidFill>
                  <a:srgbClr val="000000"/>
                </a:solidFill>
                <a:latin typeface="Arial" panose="020B0604020202020204" pitchFamily="34" charset="0"/>
              </a:rPr>
              <a:t> </a:t>
            </a:r>
          </a:p>
          <a:p>
            <a:r>
              <a:rPr lang="he-IL" dirty="0" smtClean="0">
                <a:solidFill>
                  <a:srgbClr val="000000"/>
                </a:solidFill>
                <a:latin typeface="Arial" panose="020B0604020202020204" pitchFamily="34" charset="0"/>
              </a:rPr>
              <a:t>וְכִי </a:t>
            </a:r>
            <a:r>
              <a:rPr lang="he-IL" dirty="0" err="1" smtClean="0">
                <a:solidFill>
                  <a:srgbClr val="000000"/>
                </a:solidFill>
                <a:latin typeface="Arial" panose="020B0604020202020204" pitchFamily="34" charset="0"/>
              </a:rPr>
              <a:t>תֵּימָא</a:t>
            </a:r>
            <a:r>
              <a:rPr lang="he-IL" dirty="0" smtClean="0">
                <a:solidFill>
                  <a:srgbClr val="000000"/>
                </a:solidFill>
                <a:latin typeface="Arial" panose="020B0604020202020204" pitchFamily="34" charset="0"/>
              </a:rPr>
              <a:t> פָּרוֹשֵׁי </a:t>
            </a:r>
            <a:r>
              <a:rPr lang="he-IL" dirty="0" err="1" smtClean="0">
                <a:solidFill>
                  <a:srgbClr val="000000"/>
                </a:solidFill>
                <a:latin typeface="Arial" panose="020B0604020202020204" pitchFamily="34" charset="0"/>
              </a:rPr>
              <a:t>קָמְפָרֵש</a:t>
            </a:r>
            <a:r>
              <a:rPr lang="he-IL" dirty="0" smtClean="0">
                <a:solidFill>
                  <a:srgbClr val="000000"/>
                </a:solidFill>
                <a:latin typeface="Arial" panose="020B0604020202020204" pitchFamily="34" charset="0"/>
              </a:rPr>
              <a:t>ׁ אִי הָכִי אַרְבָּעָה ? שְׁלֹשָׁה הָווּ</a:t>
            </a:r>
            <a:endParaRPr lang="he-IL" dirty="0"/>
          </a:p>
        </p:txBody>
      </p:sp>
      <p:sp>
        <p:nvSpPr>
          <p:cNvPr id="11" name="מלבן 10"/>
          <p:cNvSpPr/>
          <p:nvPr/>
        </p:nvSpPr>
        <p:spPr>
          <a:xfrm>
            <a:off x="8496527" y="668829"/>
            <a:ext cx="339067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מִי כְּתִיב מַיִם </a:t>
            </a:r>
            <a:r>
              <a:rPr lang="he-IL" dirty="0" smtClean="0">
                <a:solidFill>
                  <a:srgbClr val="000000"/>
                </a:solidFill>
                <a:latin typeface="Arial" panose="020B0604020202020204" pitchFamily="34" charset="0"/>
              </a:rPr>
              <a:t>נִבְעוּ ? </a:t>
            </a:r>
            <a:r>
              <a:rPr lang="he-IL" dirty="0">
                <a:solidFill>
                  <a:srgbClr val="000000"/>
                </a:solidFill>
                <a:latin typeface="Arial" panose="020B0604020202020204" pitchFamily="34" charset="0"/>
              </a:rPr>
              <a:t>תִּבְעֶה אֵשׁ כְּתִיב</a:t>
            </a:r>
            <a:endParaRPr lang="he-IL" dirty="0"/>
          </a:p>
        </p:txBody>
      </p:sp>
      <p:sp>
        <p:nvSpPr>
          <p:cNvPr id="12" name="TextBox 11"/>
          <p:cNvSpPr txBox="1"/>
          <p:nvPr/>
        </p:nvSpPr>
        <p:spPr>
          <a:xfrm>
            <a:off x="10520218" y="25397"/>
            <a:ext cx="1506283" cy="369332"/>
          </a:xfrm>
          <a:prstGeom prst="rect">
            <a:avLst/>
          </a:prstGeom>
          <a:noFill/>
        </p:spPr>
        <p:txBody>
          <a:bodyPr wrap="square" rtlCol="1">
            <a:spAutoFit/>
          </a:bodyPr>
          <a:lstStyle/>
          <a:p>
            <a:r>
              <a:rPr lang="he-IL" dirty="0" smtClean="0"/>
              <a:t>דף ד' עמ' ב'</a:t>
            </a:r>
            <a:endParaRPr lang="he-IL" dirty="0"/>
          </a:p>
        </p:txBody>
      </p:sp>
      <p:sp>
        <p:nvSpPr>
          <p:cNvPr id="13" name="מלבן 12"/>
          <p:cNvSpPr/>
          <p:nvPr/>
        </p:nvSpPr>
        <p:spPr>
          <a:xfrm>
            <a:off x="680489" y="263047"/>
            <a:ext cx="7278254" cy="1200329"/>
          </a:xfrm>
          <a:prstGeom prst="rect">
            <a:avLst/>
          </a:prstGeom>
        </p:spPr>
        <p:txBody>
          <a:bodyPr wrap="square">
            <a:spAutoFit/>
          </a:bodyPr>
          <a:lstStyle/>
          <a:p>
            <a:r>
              <a:rPr lang="he-IL" dirty="0" smtClean="0"/>
              <a:t>מתרצת </a:t>
            </a:r>
            <a:r>
              <a:rPr lang="he-IL" dirty="0"/>
              <a:t>הגמרא: </a:t>
            </a:r>
            <a:r>
              <a:rPr lang="he-IL" dirty="0" smtClean="0"/>
              <a:t>האם כתוב </a:t>
            </a:r>
            <a:r>
              <a:rPr lang="he-IL" dirty="0"/>
              <a:t>"מים נבעו" בלשון רבים, </a:t>
            </a:r>
            <a:r>
              <a:rPr lang="he-IL" dirty="0" smtClean="0"/>
              <a:t>עד </a:t>
            </a:r>
            <a:r>
              <a:rPr lang="he-IL" dirty="0"/>
              <a:t>שישתמע שהמילה 'נבעו' נסובה על המים שהן </a:t>
            </a:r>
            <a:r>
              <a:rPr lang="he-IL" dirty="0" err="1"/>
              <a:t>מבעבעין</a:t>
            </a:r>
            <a:r>
              <a:rPr lang="he-IL" dirty="0"/>
              <a:t> את האש? </a:t>
            </a:r>
            <a:endParaRPr lang="he-IL" dirty="0" smtClean="0"/>
          </a:p>
          <a:p>
            <a:r>
              <a:rPr lang="he-IL" dirty="0" smtClean="0"/>
              <a:t>והרי </a:t>
            </a:r>
            <a:r>
              <a:rPr lang="he-IL" dirty="0"/>
              <a:t>לא כתוב כך, אלא </a:t>
            </a:r>
            <a:r>
              <a:rPr lang="he-IL" dirty="0" smtClean="0"/>
              <a:t>"</a:t>
            </a:r>
            <a:r>
              <a:rPr lang="he-IL" dirty="0">
                <a:solidFill>
                  <a:srgbClr val="000000"/>
                </a:solidFill>
                <a:latin typeface="Arial" panose="020B0604020202020204" pitchFamily="34" charset="0"/>
              </a:rPr>
              <a:t> תִּבְעֶה אֵשׁ </a:t>
            </a:r>
            <a:r>
              <a:rPr lang="he-IL" dirty="0" smtClean="0"/>
              <a:t>", בלשון </a:t>
            </a:r>
            <a:r>
              <a:rPr lang="he-IL" dirty="0"/>
              <a:t>יחיד ובלשון </a:t>
            </a:r>
            <a:r>
              <a:rPr lang="he-IL" dirty="0" smtClean="0"/>
              <a:t>נקבה, </a:t>
            </a:r>
          </a:p>
          <a:p>
            <a:r>
              <a:rPr lang="he-IL" dirty="0" smtClean="0"/>
              <a:t>שמשמעותו נסובה </a:t>
            </a:r>
            <a:r>
              <a:rPr lang="he-IL" dirty="0"/>
              <a:t>על האש, שהיא המבעבעת את </a:t>
            </a:r>
            <a:r>
              <a:rPr lang="he-IL" dirty="0" smtClean="0"/>
              <a:t>המים.</a:t>
            </a:r>
            <a:endParaRPr lang="he-IL" dirty="0"/>
          </a:p>
        </p:txBody>
      </p:sp>
      <p:sp>
        <p:nvSpPr>
          <p:cNvPr id="14" name="מלבן 13"/>
          <p:cNvSpPr/>
          <p:nvPr/>
        </p:nvSpPr>
        <p:spPr>
          <a:xfrm>
            <a:off x="4569920" y="1661012"/>
            <a:ext cx="3388823" cy="1477328"/>
          </a:xfrm>
          <a:prstGeom prst="rect">
            <a:avLst/>
          </a:prstGeom>
        </p:spPr>
        <p:txBody>
          <a:bodyPr wrap="square">
            <a:spAutoFit/>
          </a:bodyPr>
          <a:lstStyle/>
          <a:p>
            <a:r>
              <a:rPr lang="he-IL" dirty="0" smtClean="0"/>
              <a:t>הגמרא מקשה</a:t>
            </a:r>
            <a:r>
              <a:rPr lang="he-IL" dirty="0"/>
              <a:t>:</a:t>
            </a:r>
          </a:p>
          <a:p>
            <a:r>
              <a:rPr lang="he-IL" dirty="0" smtClean="0"/>
              <a:t>הקשה </a:t>
            </a:r>
            <a:r>
              <a:rPr lang="he-IL" dirty="0"/>
              <a:t>רב </a:t>
            </a:r>
            <a:r>
              <a:rPr lang="he-IL" dirty="0" err="1"/>
              <a:t>זביד</a:t>
            </a:r>
            <a:r>
              <a:rPr lang="he-IL" dirty="0"/>
              <a:t>: ואם כן, </a:t>
            </a:r>
            <a:r>
              <a:rPr lang="he-IL" dirty="0" smtClean="0"/>
              <a:t>נאמר, </a:t>
            </a:r>
          </a:p>
          <a:p>
            <a:r>
              <a:rPr lang="he-IL" dirty="0" smtClean="0"/>
              <a:t>מבעה </a:t>
            </a:r>
            <a:r>
              <a:rPr lang="he-IL" dirty="0"/>
              <a:t>ששנינו במשנתנו זה ה"אש"!?</a:t>
            </a:r>
          </a:p>
          <a:p>
            <a:r>
              <a:rPr lang="he-IL" dirty="0" smtClean="0"/>
              <a:t>שהרי </a:t>
            </a:r>
            <a:r>
              <a:rPr lang="he-IL" dirty="0"/>
              <a:t>"תבעה" נסוב על ה"אש", כפי </a:t>
            </a:r>
            <a:r>
              <a:rPr lang="he-IL" dirty="0" smtClean="0"/>
              <a:t>שנתבאר.</a:t>
            </a:r>
            <a:endParaRPr lang="he-IL" dirty="0"/>
          </a:p>
        </p:txBody>
      </p:sp>
      <p:sp>
        <p:nvSpPr>
          <p:cNvPr id="15" name="מלבן 14"/>
          <p:cNvSpPr/>
          <p:nvPr/>
        </p:nvSpPr>
        <p:spPr>
          <a:xfrm>
            <a:off x="8098045" y="1700067"/>
            <a:ext cx="3928456"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מַתְקֵיף לַהּ רַב </a:t>
            </a:r>
            <a:r>
              <a:rPr lang="he-IL" dirty="0" err="1">
                <a:solidFill>
                  <a:srgbClr val="000000"/>
                </a:solidFill>
                <a:latin typeface="Arial" panose="020B0604020202020204" pitchFamily="34" charset="0"/>
              </a:rPr>
              <a:t>זְבִיד</a:t>
            </a:r>
            <a:r>
              <a:rPr lang="he-IL" dirty="0">
                <a:solidFill>
                  <a:srgbClr val="000000"/>
                </a:solidFill>
                <a:latin typeface="Arial" panose="020B0604020202020204" pitchFamily="34" charset="0"/>
              </a:rPr>
              <a:t> וְאֵימָא מַבְעֶה זֶה הָאֵשׁ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דְּכִי</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כְּתִיב תִּבְעֶה בְּאֵשׁ הוּא </a:t>
            </a:r>
            <a:r>
              <a:rPr lang="he-IL" dirty="0" err="1">
                <a:solidFill>
                  <a:srgbClr val="000000"/>
                </a:solidFill>
                <a:latin typeface="Arial" panose="020B0604020202020204" pitchFamily="34" charset="0"/>
              </a:rPr>
              <a:t>דִּכְתִיב</a:t>
            </a:r>
            <a:endParaRPr lang="he-IL" dirty="0"/>
          </a:p>
        </p:txBody>
      </p:sp>
      <p:sp>
        <p:nvSpPr>
          <p:cNvPr id="4" name="הסבר מלבני מעוגל 3"/>
          <p:cNvSpPr/>
          <p:nvPr/>
        </p:nvSpPr>
        <p:spPr>
          <a:xfrm>
            <a:off x="140706" y="1559444"/>
            <a:ext cx="4359563" cy="2585323"/>
          </a:xfrm>
          <a:prstGeom prst="wedgeRoundRectCallout">
            <a:avLst>
              <a:gd name="adj1" fmla="val 65396"/>
              <a:gd name="adj2" fmla="val 105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rgbClr val="FF0000"/>
                </a:solidFill>
              </a:rPr>
              <a:t>לפי רש"י </a:t>
            </a:r>
            <a:r>
              <a:rPr lang="he-IL" dirty="0" err="1">
                <a:solidFill>
                  <a:srgbClr val="FF0000"/>
                </a:solidFill>
              </a:rPr>
              <a:t>ותוס</a:t>
            </a:r>
            <a:r>
              <a:rPr lang="he-IL" dirty="0">
                <a:solidFill>
                  <a:srgbClr val="FF0000"/>
                </a:solidFill>
              </a:rPr>
              <a:t>', שהפירוש בגמרא הוא כפשוטו, שנפרש שמבעה זה המים או האש</a:t>
            </a:r>
            <a:endParaRPr lang="en-US" dirty="0">
              <a:solidFill>
                <a:srgbClr val="FF0000"/>
              </a:solidFill>
            </a:endParaRPr>
          </a:p>
          <a:p>
            <a:r>
              <a:rPr lang="he-IL" dirty="0">
                <a:solidFill>
                  <a:srgbClr val="FF0000"/>
                </a:solidFill>
              </a:rPr>
              <a:t>שאלה: וכי לא ידע רב </a:t>
            </a:r>
            <a:r>
              <a:rPr lang="he-IL" dirty="0" err="1">
                <a:solidFill>
                  <a:srgbClr val="FF0000"/>
                </a:solidFill>
              </a:rPr>
              <a:t>זביד</a:t>
            </a:r>
            <a:r>
              <a:rPr lang="he-IL" dirty="0">
                <a:solidFill>
                  <a:srgbClr val="FF0000"/>
                </a:solidFill>
              </a:rPr>
              <a:t> שנאמר במשנה ה"הבער"? </a:t>
            </a:r>
          </a:p>
          <a:p>
            <a:r>
              <a:rPr lang="he-IL" dirty="0">
                <a:solidFill>
                  <a:srgbClr val="FF0000"/>
                </a:solidFill>
              </a:rPr>
              <a:t>ומפרש הפני יהושע, שרב </a:t>
            </a:r>
            <a:r>
              <a:rPr lang="he-IL" dirty="0" err="1">
                <a:solidFill>
                  <a:srgbClr val="FF0000"/>
                </a:solidFill>
              </a:rPr>
              <a:t>זביד</a:t>
            </a:r>
            <a:r>
              <a:rPr lang="he-IL" dirty="0">
                <a:solidFill>
                  <a:srgbClr val="FF0000"/>
                </a:solidFill>
              </a:rPr>
              <a:t> חשב לחלק, ש"מבעה" זה המדליק בידיים, ו"הבער" זו אש שיצאה מעצמה. </a:t>
            </a:r>
          </a:p>
          <a:p>
            <a:r>
              <a:rPr lang="he-IL" dirty="0">
                <a:solidFill>
                  <a:srgbClr val="FF0000"/>
                </a:solidFill>
              </a:rPr>
              <a:t>והגמרא מקשה על קושייתו, שדין אחד להם, ולמה נקט אותם בנפרד. </a:t>
            </a:r>
          </a:p>
        </p:txBody>
      </p:sp>
      <p:sp>
        <p:nvSpPr>
          <p:cNvPr id="5" name="מלבן 4"/>
          <p:cNvSpPr/>
          <p:nvPr/>
        </p:nvSpPr>
        <p:spPr>
          <a:xfrm>
            <a:off x="1034473" y="4296253"/>
            <a:ext cx="6096000" cy="1200329"/>
          </a:xfrm>
          <a:prstGeom prst="rect">
            <a:avLst/>
          </a:prstGeom>
        </p:spPr>
        <p:txBody>
          <a:bodyPr>
            <a:spAutoFit/>
          </a:bodyPr>
          <a:lstStyle/>
          <a:p>
            <a:r>
              <a:rPr lang="he-IL" dirty="0" smtClean="0"/>
              <a:t>הגמרא </a:t>
            </a:r>
            <a:r>
              <a:rPr lang="he-IL" dirty="0"/>
              <a:t>מיישבת: אין אפשרות לומר שמבעה זה האש, כי </a:t>
            </a:r>
            <a:r>
              <a:rPr lang="he-IL" dirty="0" smtClean="0"/>
              <a:t>אם </a:t>
            </a:r>
            <a:r>
              <a:rPr lang="he-IL" dirty="0"/>
              <a:t>תאמר כן, יקשה, </a:t>
            </a:r>
            <a:r>
              <a:rPr lang="he-IL" dirty="0" smtClean="0"/>
              <a:t>מהו </a:t>
            </a:r>
            <a:r>
              <a:rPr lang="he-IL" dirty="0"/>
              <a:t>הביאור במה ששנינו במשנה "המבעה </a:t>
            </a:r>
            <a:r>
              <a:rPr lang="he-IL" dirty="0" err="1"/>
              <a:t>וההבער</a:t>
            </a:r>
            <a:r>
              <a:rPr lang="he-IL" dirty="0"/>
              <a:t>"? שהרי אם תאמר שמבעה זה האש, מהו "</a:t>
            </a:r>
            <a:r>
              <a:rPr lang="he-IL" dirty="0" err="1"/>
              <a:t>ההבער</a:t>
            </a:r>
            <a:r>
              <a:rPr lang="he-IL" dirty="0"/>
              <a:t>"? אלא ודאי "הבער" הוא האש, ו"מבעה" זה או אדם או שן, כרב וכשמואל.</a:t>
            </a:r>
          </a:p>
        </p:txBody>
      </p:sp>
      <p:sp>
        <p:nvSpPr>
          <p:cNvPr id="6" name="מלבן 5"/>
          <p:cNvSpPr/>
          <p:nvPr/>
        </p:nvSpPr>
        <p:spPr>
          <a:xfrm>
            <a:off x="1034473" y="5537232"/>
            <a:ext cx="6096000" cy="923330"/>
          </a:xfrm>
          <a:prstGeom prst="rect">
            <a:avLst/>
          </a:prstGeom>
        </p:spPr>
        <p:txBody>
          <a:bodyPr>
            <a:spAutoFit/>
          </a:bodyPr>
          <a:lstStyle/>
          <a:p>
            <a:r>
              <a:rPr lang="he-IL" dirty="0" smtClean="0"/>
              <a:t>הרי </a:t>
            </a:r>
            <a:r>
              <a:rPr lang="he-IL" dirty="0"/>
              <a:t>אי אפשר לומר כך! </a:t>
            </a:r>
            <a:r>
              <a:rPr lang="he-IL" dirty="0" smtClean="0"/>
              <a:t>אם </a:t>
            </a:r>
            <a:r>
              <a:rPr lang="he-IL" dirty="0"/>
              <a:t>תאמר כך, יקשה, וכי ארבעה אבות נזיקין נשנו במשנה, הרי לדבריך רק שלשה אבות </a:t>
            </a:r>
            <a:r>
              <a:rPr lang="he-IL" dirty="0" smtClean="0"/>
              <a:t>הם</a:t>
            </a:r>
            <a:r>
              <a:rPr lang="he-IL" dirty="0"/>
              <a:t>: השור, הבור והאש. ואילו התנא של המשנה פתח ואמר "ארבעה אבות נזיקין".</a:t>
            </a:r>
          </a:p>
        </p:txBody>
      </p:sp>
    </p:spTree>
    <p:extLst>
      <p:ext uri="{BB962C8B-B14F-4D97-AF65-F5344CB8AC3E}">
        <p14:creationId xmlns:p14="http://schemas.microsoft.com/office/powerpoint/2010/main" val="119534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250"/>
                            </p:stCondLst>
                            <p:childTnLst>
                              <p:par>
                                <p:cTn id="12" presetID="22" presetClass="entr" presetSubtype="2" fill="hold" grpId="0" nodeType="afterEffect">
                                  <p:stCondLst>
                                    <p:cond delay="125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par>
                          <p:cTn id="15" fill="hold">
                            <p:stCondLst>
                              <p:cond delay="3000"/>
                            </p:stCondLst>
                            <p:childTnLst>
                              <p:par>
                                <p:cTn id="16" presetID="31" presetClass="entr" presetSubtype="0" fill="hold" grpId="0" nodeType="afterEffect">
                                  <p:stCondLst>
                                    <p:cond delay="30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par>
                          <p:cTn id="22" fill="hold">
                            <p:stCondLst>
                              <p:cond delay="7000"/>
                            </p:stCondLst>
                            <p:childTnLst>
                              <p:par>
                                <p:cTn id="23" presetID="22" presetClass="entr" presetSubtype="2" fill="hold" grpId="0" nodeType="after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9000"/>
                            </p:stCondLst>
                            <p:childTnLst>
                              <p:par>
                                <p:cTn id="27" presetID="22" presetClass="entr" presetSubtype="8" fill="hold" grpId="0" nodeType="afterEffect">
                                  <p:stCondLst>
                                    <p:cond delay="200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par>
                          <p:cTn id="30" fill="hold">
                            <p:stCondLst>
                              <p:cond delay="12000"/>
                            </p:stCondLst>
                            <p:childTnLst>
                              <p:par>
                                <p:cTn id="31" presetID="53" presetClass="entr" presetSubtype="16" fill="hold" grpId="0" nodeType="afterEffect">
                                  <p:stCondLst>
                                    <p:cond delay="375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16250"/>
                            </p:stCondLst>
                            <p:childTnLst>
                              <p:par>
                                <p:cTn id="37" presetID="22" presetClass="entr" presetSubtype="2" fill="hold" grpId="0" nodeType="afterEffect">
                                  <p:stCondLst>
                                    <p:cond delay="300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childTnLst>
                          </p:cTn>
                        </p:par>
                        <p:par>
                          <p:cTn id="40" fill="hold">
                            <p:stCondLst>
                              <p:cond delay="19750"/>
                            </p:stCondLst>
                            <p:childTnLst>
                              <p:par>
                                <p:cTn id="41" presetID="22" presetClass="entr" presetSubtype="2" fill="hold" grpId="0" nodeType="afterEffect">
                                  <p:stCondLst>
                                    <p:cond delay="225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p:bldP spid="14" grpId="0"/>
      <p:bldP spid="15" grpId="0" animBg="1"/>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0218" y="25396"/>
            <a:ext cx="1533237" cy="381003"/>
          </a:xfrm>
          <a:prstGeom prst="rect">
            <a:avLst/>
          </a:prstGeom>
          <a:noFill/>
        </p:spPr>
        <p:txBody>
          <a:bodyPr wrap="square" rtlCol="1">
            <a:spAutoFit/>
          </a:bodyPr>
          <a:lstStyle/>
          <a:p>
            <a:r>
              <a:rPr lang="he-IL" dirty="0" smtClean="0"/>
              <a:t>דף ד' עמ' ב'</a:t>
            </a:r>
            <a:endParaRPr lang="he-IL" dirty="0"/>
          </a:p>
        </p:txBody>
      </p:sp>
      <p:sp>
        <p:nvSpPr>
          <p:cNvPr id="4" name="מלבן 3"/>
          <p:cNvSpPr/>
          <p:nvPr/>
        </p:nvSpPr>
        <p:spPr>
          <a:xfrm>
            <a:off x="8266546" y="912902"/>
            <a:ext cx="3565236"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וְכִי </a:t>
            </a:r>
            <a:r>
              <a:rPr lang="he-IL" dirty="0" err="1">
                <a:solidFill>
                  <a:srgbClr val="000000"/>
                </a:solidFill>
                <a:latin typeface="Arial" panose="020B0604020202020204" pitchFamily="34" charset="0"/>
              </a:rPr>
              <a:t>תֵּימָא</a:t>
            </a:r>
            <a:r>
              <a:rPr lang="he-IL" dirty="0">
                <a:solidFill>
                  <a:srgbClr val="000000"/>
                </a:solidFill>
                <a:latin typeface="Arial" panose="020B0604020202020204" pitchFamily="34" charset="0"/>
              </a:rPr>
              <a:t> תְּנָא שׁוֹר דְּאִית בֵּיהּ תַּרְתֵּי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אִי </a:t>
            </a:r>
            <a:r>
              <a:rPr lang="he-IL" dirty="0">
                <a:solidFill>
                  <a:srgbClr val="000000"/>
                </a:solidFill>
                <a:latin typeface="Arial" panose="020B0604020202020204" pitchFamily="34" charset="0"/>
              </a:rPr>
              <a:t>הָכִי לָא זֶה וְזֶה שֶׁיֵּשׁ בָּהֶן רוּחַ חַיִּים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אֵשׁ </a:t>
            </a:r>
            <a:r>
              <a:rPr lang="he-IL" dirty="0">
                <a:solidFill>
                  <a:srgbClr val="000000"/>
                </a:solidFill>
                <a:latin typeface="Arial" panose="020B0604020202020204" pitchFamily="34" charset="0"/>
              </a:rPr>
              <a:t>מַאי רוּחַ חַיִּים </a:t>
            </a:r>
            <a:r>
              <a:rPr lang="he-IL" dirty="0" err="1">
                <a:solidFill>
                  <a:srgbClr val="000000"/>
                </a:solidFill>
                <a:latin typeface="Arial" panose="020B0604020202020204" pitchFamily="34" charset="0"/>
              </a:rPr>
              <a:t>אִית</a:t>
            </a:r>
            <a:r>
              <a:rPr lang="he-IL" dirty="0">
                <a:solidFill>
                  <a:srgbClr val="000000"/>
                </a:solidFill>
                <a:latin typeface="Arial" panose="020B0604020202020204" pitchFamily="34" charset="0"/>
              </a:rPr>
              <a:t> בֵּיהּ </a:t>
            </a:r>
            <a:endParaRPr lang="he-IL" dirty="0"/>
          </a:p>
        </p:txBody>
      </p:sp>
      <p:sp>
        <p:nvSpPr>
          <p:cNvPr id="5" name="מלבן 4"/>
          <p:cNvSpPr/>
          <p:nvPr/>
        </p:nvSpPr>
        <p:spPr>
          <a:xfrm>
            <a:off x="198582" y="762806"/>
            <a:ext cx="7943272" cy="1477328"/>
          </a:xfrm>
          <a:prstGeom prst="rect">
            <a:avLst/>
          </a:prstGeom>
        </p:spPr>
        <p:txBody>
          <a:bodyPr wrap="square">
            <a:spAutoFit/>
          </a:bodyPr>
          <a:lstStyle/>
          <a:p>
            <a:r>
              <a:rPr lang="he-IL" dirty="0" smtClean="0"/>
              <a:t>שמא </a:t>
            </a:r>
            <a:r>
              <a:rPr lang="he-IL" dirty="0"/>
              <a:t>תאמר לפרש שמבעה זה האש, </a:t>
            </a:r>
            <a:r>
              <a:rPr lang="he-IL" dirty="0" smtClean="0"/>
              <a:t>ותיישב </a:t>
            </a:r>
            <a:r>
              <a:rPr lang="he-IL" dirty="0"/>
              <a:t>שהתנא אמנם שונה ארבעה אבות נזיקין</a:t>
            </a:r>
            <a:r>
              <a:rPr lang="he-IL" dirty="0" smtClean="0"/>
              <a:t>, </a:t>
            </a:r>
            <a:r>
              <a:rPr lang="he-IL" dirty="0"/>
              <a:t>מה ששנה התנא "שור" הוא כלל בכך את שני האבות, ה"שן" </a:t>
            </a:r>
            <a:r>
              <a:rPr lang="he-IL" dirty="0" err="1"/>
              <a:t>וה"רגל</a:t>
            </a:r>
            <a:r>
              <a:rPr lang="he-IL" dirty="0" smtClean="0"/>
              <a:t>", ובצירוף </a:t>
            </a:r>
            <a:r>
              <a:rPr lang="he-IL" dirty="0"/>
              <a:t>הבור והאש הרי הם ארבעה</a:t>
            </a:r>
          </a:p>
          <a:p>
            <a:r>
              <a:rPr lang="he-IL" dirty="0"/>
              <a:t>הרי אי אפשר לומר כך! </a:t>
            </a:r>
            <a:r>
              <a:rPr lang="he-IL" dirty="0" smtClean="0"/>
              <a:t>אם </a:t>
            </a:r>
            <a:r>
              <a:rPr lang="he-IL" dirty="0"/>
              <a:t>תאמר כך, אין הבנה </a:t>
            </a:r>
            <a:r>
              <a:rPr lang="he-IL" dirty="0" err="1"/>
              <a:t>לצריכותא</a:t>
            </a:r>
            <a:r>
              <a:rPr lang="he-IL" dirty="0"/>
              <a:t> שעשתה המשנה: "ולא זה וזה [לא השור ולא המבעה] שיש בהם רוח חיים", ואם מבעה זה אש, </a:t>
            </a:r>
            <a:r>
              <a:rPr lang="he-IL" dirty="0" smtClean="0"/>
              <a:t>איזו </a:t>
            </a:r>
            <a:r>
              <a:rPr lang="he-IL" dirty="0"/>
              <a:t>רוח חיים יש באש?</a:t>
            </a:r>
          </a:p>
        </p:txBody>
      </p:sp>
      <p:sp>
        <p:nvSpPr>
          <p:cNvPr id="6" name="מלבן 5"/>
          <p:cNvSpPr/>
          <p:nvPr/>
        </p:nvSpPr>
        <p:spPr>
          <a:xfrm>
            <a:off x="0" y="4661999"/>
            <a:ext cx="8340437" cy="1754326"/>
          </a:xfrm>
          <a:prstGeom prst="rect">
            <a:avLst/>
          </a:prstGeom>
        </p:spPr>
        <p:txBody>
          <a:bodyPr wrap="square">
            <a:spAutoFit/>
          </a:bodyPr>
          <a:lstStyle/>
          <a:p>
            <a:r>
              <a:rPr lang="he-IL" dirty="0" smtClean="0"/>
              <a:t>ועוד, </a:t>
            </a:r>
            <a:r>
              <a:rPr lang="he-IL" dirty="0"/>
              <a:t>הרי גם המשך </a:t>
            </a:r>
            <a:r>
              <a:rPr lang="he-IL" dirty="0" err="1"/>
              <a:t>הצריכותא</a:t>
            </a:r>
            <a:r>
              <a:rPr lang="he-IL" dirty="0"/>
              <a:t> לא מובן לפי זה, כי המשנה מבארת </a:t>
            </a:r>
            <a:endParaRPr lang="he-IL" dirty="0" smtClean="0"/>
          </a:p>
          <a:p>
            <a:r>
              <a:rPr lang="he-IL" dirty="0" smtClean="0"/>
              <a:t>שאין </a:t>
            </a:r>
            <a:r>
              <a:rPr lang="he-IL" dirty="0"/>
              <a:t>השור והמבעה "כהרי האש שאין בו רוח חיים" </a:t>
            </a:r>
            <a:endParaRPr lang="he-IL" dirty="0" smtClean="0"/>
          </a:p>
          <a:p>
            <a:r>
              <a:rPr lang="he-IL" dirty="0" smtClean="0"/>
              <a:t>[</a:t>
            </a:r>
            <a:r>
              <a:rPr lang="he-IL" dirty="0"/>
              <a:t>אם היה כתוב "שור ומבעה" לא הייתי יודע אש], </a:t>
            </a:r>
            <a:endParaRPr lang="he-IL" dirty="0" smtClean="0"/>
          </a:p>
          <a:p>
            <a:r>
              <a:rPr lang="he-IL" dirty="0" smtClean="0"/>
              <a:t>ואם </a:t>
            </a:r>
            <a:r>
              <a:rPr lang="he-IL" dirty="0"/>
              <a:t>מבעה זה האש, </a:t>
            </a:r>
            <a:r>
              <a:rPr lang="he-IL" dirty="0" smtClean="0"/>
              <a:t>מה פירוש </a:t>
            </a:r>
            <a:r>
              <a:rPr lang="he-IL" dirty="0"/>
              <a:t>"כהרי האש", שלא ניתן ללמוד ממבעה את האש. </a:t>
            </a:r>
            <a:endParaRPr lang="he-IL" dirty="0" smtClean="0"/>
          </a:p>
          <a:p>
            <a:r>
              <a:rPr lang="he-IL" dirty="0" smtClean="0"/>
              <a:t>והרי </a:t>
            </a:r>
            <a:r>
              <a:rPr lang="he-IL" dirty="0"/>
              <a:t>מבעה זה האש </a:t>
            </a:r>
            <a:r>
              <a:rPr lang="he-IL" dirty="0" smtClean="0"/>
              <a:t>עצמה !? </a:t>
            </a:r>
          </a:p>
          <a:p>
            <a:r>
              <a:rPr lang="he-IL" dirty="0" smtClean="0"/>
              <a:t>לפיכך</a:t>
            </a:r>
            <a:r>
              <a:rPr lang="he-IL" dirty="0"/>
              <a:t>, לא יתכן לומר שמבעה זה האש, </a:t>
            </a:r>
            <a:r>
              <a:rPr lang="he-IL" dirty="0" smtClean="0"/>
              <a:t>אלא יש לומר שזה </a:t>
            </a:r>
            <a:r>
              <a:rPr lang="he-IL" dirty="0"/>
              <a:t>או אדם [כרב], או שן [כשמואל</a:t>
            </a:r>
            <a:r>
              <a:rPr lang="he-IL" dirty="0" smtClean="0"/>
              <a:t>].</a:t>
            </a:r>
            <a:endParaRPr lang="he-IL" dirty="0"/>
          </a:p>
        </p:txBody>
      </p:sp>
      <p:sp>
        <p:nvSpPr>
          <p:cNvPr id="8" name="מלבן 7"/>
          <p:cNvSpPr/>
          <p:nvPr/>
        </p:nvSpPr>
        <p:spPr>
          <a:xfrm>
            <a:off x="9730152" y="5169830"/>
            <a:ext cx="201850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וְתוּ מַאי כַּהֲרֵי הָאֵשׁ ?</a:t>
            </a:r>
            <a:endParaRPr lang="he-IL" dirty="0"/>
          </a:p>
        </p:txBody>
      </p:sp>
      <p:sp>
        <p:nvSpPr>
          <p:cNvPr id="11" name="הסבר מלבני מעוגל 10"/>
          <p:cNvSpPr/>
          <p:nvPr/>
        </p:nvSpPr>
        <p:spPr>
          <a:xfrm>
            <a:off x="3435927" y="2925964"/>
            <a:ext cx="8395855" cy="1628065"/>
          </a:xfrm>
          <a:prstGeom prst="wedgeRoundRectCallout">
            <a:avLst>
              <a:gd name="adj1" fmla="val 5239"/>
              <a:gd name="adj2" fmla="val -15024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rgbClr val="FF0000"/>
                </a:solidFill>
              </a:rPr>
              <a:t>רש"י:  אבל קרן לא, כי המשנה מדברת בתמים. </a:t>
            </a:r>
          </a:p>
          <a:p>
            <a:r>
              <a:rPr lang="he-IL" dirty="0" err="1">
                <a:solidFill>
                  <a:srgbClr val="FF0000"/>
                </a:solidFill>
              </a:rPr>
              <a:t>הרשב"א</a:t>
            </a:r>
            <a:r>
              <a:rPr lang="he-IL" dirty="0">
                <a:solidFill>
                  <a:srgbClr val="FF0000"/>
                </a:solidFill>
              </a:rPr>
              <a:t> מוסיף, שהגמרא נקטה כאן </a:t>
            </a:r>
            <a:r>
              <a:rPr lang="he-IL" dirty="0" smtClean="0">
                <a:solidFill>
                  <a:srgbClr val="FF0000"/>
                </a:solidFill>
              </a:rPr>
              <a:t>לשיטת </a:t>
            </a:r>
            <a:r>
              <a:rPr lang="he-IL" dirty="0">
                <a:solidFill>
                  <a:srgbClr val="FF0000"/>
                </a:solidFill>
              </a:rPr>
              <a:t>שמואל ששייר התנא במשנה את </a:t>
            </a:r>
            <a:r>
              <a:rPr lang="he-IL" dirty="0" smtClean="0">
                <a:solidFill>
                  <a:srgbClr val="FF0000"/>
                </a:solidFill>
              </a:rPr>
              <a:t>הקרן. </a:t>
            </a:r>
          </a:p>
          <a:p>
            <a:r>
              <a:rPr lang="he-IL" dirty="0" smtClean="0">
                <a:solidFill>
                  <a:srgbClr val="FF0000"/>
                </a:solidFill>
              </a:rPr>
              <a:t>כי </a:t>
            </a:r>
            <a:r>
              <a:rPr lang="he-IL" dirty="0">
                <a:solidFill>
                  <a:srgbClr val="FF0000"/>
                </a:solidFill>
              </a:rPr>
              <a:t>לפי רב השור כולל גם את הקרן, ואם כן יש חמישה אבות. </a:t>
            </a:r>
          </a:p>
          <a:p>
            <a:r>
              <a:rPr lang="he-IL" dirty="0">
                <a:solidFill>
                  <a:srgbClr val="FF0000"/>
                </a:solidFill>
              </a:rPr>
              <a:t>רבנו פרץ מפרש שנקט גם לשיטת רב, כי אם היינו מחלקים את השור רק לשני אבות, זה היה לשן ולרגל, וגם רב היה מודה שנשייר קרן ולא שן או רגל. </a:t>
            </a:r>
          </a:p>
        </p:txBody>
      </p:sp>
    </p:spTree>
    <p:extLst>
      <p:ext uri="{BB962C8B-B14F-4D97-AF65-F5344CB8AC3E}">
        <p14:creationId xmlns:p14="http://schemas.microsoft.com/office/powerpoint/2010/main" val="35326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3250"/>
                            </p:stCondLst>
                            <p:childTnLst>
                              <p:par>
                                <p:cTn id="15" presetID="22" presetClass="entr" presetSubtype="4" fill="hold" grpId="0" nodeType="afterEffect">
                                  <p:stCondLst>
                                    <p:cond delay="25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par>
                          <p:cTn id="18" fill="hold">
                            <p:stCondLst>
                              <p:cond delay="6750"/>
                            </p:stCondLst>
                            <p:childTnLst>
                              <p:par>
                                <p:cTn id="19" presetID="53" presetClass="entr" presetSubtype="16"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0250"/>
                            </p:stCondLst>
                            <p:childTnLst>
                              <p:par>
                                <p:cTn id="25" presetID="22" presetClass="entr" presetSubtype="2" fill="hold" grpId="0"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0218" y="25396"/>
            <a:ext cx="1533237" cy="381003"/>
          </a:xfrm>
          <a:prstGeom prst="rect">
            <a:avLst/>
          </a:prstGeom>
          <a:noFill/>
        </p:spPr>
        <p:txBody>
          <a:bodyPr wrap="square" rtlCol="1">
            <a:spAutoFit/>
          </a:bodyPr>
          <a:lstStyle/>
          <a:p>
            <a:r>
              <a:rPr lang="he-IL" dirty="0" smtClean="0"/>
              <a:t>דף ד' עמ' ב'</a:t>
            </a:r>
            <a:endParaRPr lang="he-IL" dirty="0"/>
          </a:p>
        </p:txBody>
      </p:sp>
      <p:sp>
        <p:nvSpPr>
          <p:cNvPr id="5" name="מלבן 4"/>
          <p:cNvSpPr/>
          <p:nvPr/>
        </p:nvSpPr>
        <p:spPr>
          <a:xfrm>
            <a:off x="2681544" y="174546"/>
            <a:ext cx="3943928"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תָּנֵי </a:t>
            </a:r>
            <a:r>
              <a:rPr lang="he-IL" dirty="0">
                <a:solidFill>
                  <a:srgbClr val="000000"/>
                </a:solidFill>
                <a:latin typeface="Arial" panose="020B0604020202020204" pitchFamily="34" charset="0"/>
              </a:rPr>
              <a:t>רַבִּי </a:t>
            </a:r>
            <a:r>
              <a:rPr lang="he-IL" dirty="0" err="1">
                <a:solidFill>
                  <a:srgbClr val="000000"/>
                </a:solidFill>
                <a:latin typeface="Arial" panose="020B0604020202020204" pitchFamily="34" charset="0"/>
              </a:rPr>
              <a:t>אוֹשַׁעְיָא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שְׁלֹשָׁה </a:t>
            </a:r>
            <a:r>
              <a:rPr lang="he-IL" dirty="0">
                <a:solidFill>
                  <a:srgbClr val="000000"/>
                </a:solidFill>
                <a:latin typeface="Arial" panose="020B0604020202020204" pitchFamily="34" charset="0"/>
              </a:rPr>
              <a:t>עָשָׂר אֲבוֹת </a:t>
            </a:r>
            <a:r>
              <a:rPr lang="he-IL" dirty="0" smtClean="0">
                <a:solidFill>
                  <a:srgbClr val="000000"/>
                </a:solidFill>
                <a:latin typeface="Arial" panose="020B0604020202020204" pitchFamily="34" charset="0"/>
              </a:rPr>
              <a:t>נְזִיקִין:</a:t>
            </a:r>
            <a:endParaRPr lang="he-IL" sz="2000" b="1" dirty="0" smtClean="0">
              <a:solidFill>
                <a:srgbClr val="000000"/>
              </a:solidFill>
              <a:latin typeface="Arial" panose="020B0604020202020204" pitchFamily="34" charset="0"/>
            </a:endParaRPr>
          </a:p>
        </p:txBody>
      </p:sp>
      <p:sp>
        <p:nvSpPr>
          <p:cNvPr id="6" name="מלבן 5"/>
          <p:cNvSpPr/>
          <p:nvPr/>
        </p:nvSpPr>
        <p:spPr>
          <a:xfrm>
            <a:off x="6405514" y="23792"/>
            <a:ext cx="4359563" cy="646331"/>
          </a:xfrm>
          <a:prstGeom prst="rect">
            <a:avLst/>
          </a:prstGeom>
        </p:spPr>
        <p:txBody>
          <a:bodyPr wrap="square">
            <a:spAutoFit/>
          </a:bodyPr>
          <a:lstStyle/>
          <a:p>
            <a:r>
              <a:rPr lang="he-IL" dirty="0" smtClean="0"/>
              <a:t>הגמרא </a:t>
            </a:r>
            <a:r>
              <a:rPr lang="he-IL" dirty="0"/>
              <a:t>מביאה ברייתא המונה שלושה עשר אבות נזיקין, ולא כמשנתנו המונה רק ארבעה: </a:t>
            </a:r>
          </a:p>
        </p:txBody>
      </p:sp>
      <p:sp>
        <p:nvSpPr>
          <p:cNvPr id="7" name="מלבן 6"/>
          <p:cNvSpPr/>
          <p:nvPr/>
        </p:nvSpPr>
        <p:spPr>
          <a:xfrm>
            <a:off x="10520218" y="1246339"/>
            <a:ext cx="150073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a:solidFill>
                  <a:srgbClr val="000000"/>
                </a:solidFill>
                <a:latin typeface="Arial" panose="020B0604020202020204" pitchFamily="34" charset="0"/>
              </a:rPr>
              <a:t> 1. שׁוֹמֵר חִנָּם </a:t>
            </a:r>
            <a:endParaRPr lang="he-IL" dirty="0"/>
          </a:p>
        </p:txBody>
      </p:sp>
      <p:sp>
        <p:nvSpPr>
          <p:cNvPr id="8" name="מלבן 7"/>
          <p:cNvSpPr/>
          <p:nvPr/>
        </p:nvSpPr>
        <p:spPr>
          <a:xfrm>
            <a:off x="10609850" y="1789121"/>
            <a:ext cx="14199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b="1" dirty="0">
                <a:solidFill>
                  <a:srgbClr val="000000"/>
                </a:solidFill>
                <a:latin typeface="Arial" panose="020B0604020202020204" pitchFamily="34" charset="0"/>
              </a:rPr>
              <a:t>2. ְהַשּׁוֹאֵל </a:t>
            </a:r>
            <a:endParaRPr lang="he-IL" dirty="0"/>
          </a:p>
        </p:txBody>
      </p:sp>
      <p:sp>
        <p:nvSpPr>
          <p:cNvPr id="9" name="מלבן 8"/>
          <p:cNvSpPr/>
          <p:nvPr/>
        </p:nvSpPr>
        <p:spPr>
          <a:xfrm>
            <a:off x="10601011" y="2943695"/>
            <a:ext cx="14199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b="1" dirty="0">
                <a:solidFill>
                  <a:srgbClr val="000000"/>
                </a:solidFill>
                <a:latin typeface="Arial" panose="020B0604020202020204" pitchFamily="34" charset="0"/>
              </a:rPr>
              <a:t>4.  וְהַשּׂוֹכֵר</a:t>
            </a:r>
          </a:p>
        </p:txBody>
      </p:sp>
      <p:sp>
        <p:nvSpPr>
          <p:cNvPr id="10" name="מלבן 9"/>
          <p:cNvSpPr/>
          <p:nvPr/>
        </p:nvSpPr>
        <p:spPr>
          <a:xfrm>
            <a:off x="10609850" y="3848416"/>
            <a:ext cx="14199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marL="342900" indent="-342900" algn="ctr">
              <a:buAutoNum type="arabicPeriod" startAt="5"/>
            </a:pPr>
            <a:r>
              <a:rPr lang="he-IL" b="1" dirty="0" smtClean="0">
                <a:solidFill>
                  <a:srgbClr val="000000"/>
                </a:solidFill>
                <a:latin typeface="Arial" panose="020B0604020202020204" pitchFamily="34" charset="0"/>
              </a:rPr>
              <a:t>נֶזֶק</a:t>
            </a:r>
            <a:endParaRPr lang="he-IL" dirty="0"/>
          </a:p>
        </p:txBody>
      </p:sp>
      <p:sp>
        <p:nvSpPr>
          <p:cNvPr id="11" name="מלבן 10"/>
          <p:cNvSpPr/>
          <p:nvPr/>
        </p:nvSpPr>
        <p:spPr>
          <a:xfrm>
            <a:off x="10576867" y="6195081"/>
            <a:ext cx="14199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b="1" dirty="0">
                <a:solidFill>
                  <a:srgbClr val="000000"/>
                </a:solidFill>
                <a:latin typeface="Arial" panose="020B0604020202020204" pitchFamily="34" charset="0"/>
              </a:rPr>
              <a:t>9. וּבוֹשֶׁת</a:t>
            </a:r>
            <a:endParaRPr lang="he-IL" dirty="0"/>
          </a:p>
        </p:txBody>
      </p:sp>
      <p:sp>
        <p:nvSpPr>
          <p:cNvPr id="12" name="מלבן 11"/>
          <p:cNvSpPr/>
          <p:nvPr/>
        </p:nvSpPr>
        <p:spPr>
          <a:xfrm>
            <a:off x="10609850" y="5621225"/>
            <a:ext cx="14199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b="1" dirty="0">
                <a:solidFill>
                  <a:srgbClr val="000000"/>
                </a:solidFill>
                <a:latin typeface="Arial" panose="020B0604020202020204" pitchFamily="34" charset="0"/>
              </a:rPr>
              <a:t>8. שֶׁבֶת</a:t>
            </a:r>
            <a:endParaRPr lang="he-IL" dirty="0"/>
          </a:p>
        </p:txBody>
      </p:sp>
      <p:sp>
        <p:nvSpPr>
          <p:cNvPr id="13" name="מלבן 12"/>
          <p:cNvSpPr/>
          <p:nvPr/>
        </p:nvSpPr>
        <p:spPr>
          <a:xfrm>
            <a:off x="10601011" y="5028484"/>
            <a:ext cx="14199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b="1" dirty="0">
                <a:solidFill>
                  <a:srgbClr val="000000"/>
                </a:solidFill>
                <a:latin typeface="Arial" panose="020B0604020202020204" pitchFamily="34" charset="0"/>
              </a:rPr>
              <a:t>7. וְרִיפּוּי</a:t>
            </a:r>
            <a:endParaRPr lang="he-IL" dirty="0"/>
          </a:p>
        </p:txBody>
      </p:sp>
      <p:sp>
        <p:nvSpPr>
          <p:cNvPr id="14" name="מלבן 13"/>
          <p:cNvSpPr/>
          <p:nvPr/>
        </p:nvSpPr>
        <p:spPr>
          <a:xfrm>
            <a:off x="10601011" y="4448689"/>
            <a:ext cx="14199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b="1" dirty="0">
                <a:solidFill>
                  <a:srgbClr val="000000"/>
                </a:solidFill>
                <a:latin typeface="Arial" panose="020B0604020202020204" pitchFamily="34" charset="0"/>
              </a:rPr>
              <a:t>6. צַעַר</a:t>
            </a:r>
            <a:endParaRPr lang="he-IL" dirty="0"/>
          </a:p>
        </p:txBody>
      </p:sp>
      <p:sp>
        <p:nvSpPr>
          <p:cNvPr id="15" name="מלבן 14"/>
          <p:cNvSpPr/>
          <p:nvPr/>
        </p:nvSpPr>
        <p:spPr>
          <a:xfrm>
            <a:off x="10601011" y="2385248"/>
            <a:ext cx="14199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b="1" dirty="0">
                <a:solidFill>
                  <a:srgbClr val="000000"/>
                </a:solidFill>
                <a:latin typeface="Arial" panose="020B0604020202020204" pitchFamily="34" charset="0"/>
              </a:rPr>
              <a:t>3.נוֹשֵׂא שָׂכָר</a:t>
            </a:r>
            <a:endParaRPr lang="he-IL" dirty="0"/>
          </a:p>
        </p:txBody>
      </p:sp>
      <p:sp>
        <p:nvSpPr>
          <p:cNvPr id="17" name="מלבן 16"/>
          <p:cNvSpPr/>
          <p:nvPr/>
        </p:nvSpPr>
        <p:spPr>
          <a:xfrm>
            <a:off x="3123698" y="4501973"/>
            <a:ext cx="2056436"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b="1" dirty="0">
                <a:solidFill>
                  <a:srgbClr val="000000"/>
                </a:solidFill>
                <a:latin typeface="Arial" panose="020B0604020202020204" pitchFamily="34" charset="0"/>
              </a:rPr>
              <a:t>ְאַרְבָּעָה </a:t>
            </a:r>
            <a:r>
              <a:rPr lang="he-IL" b="1" dirty="0" err="1">
                <a:solidFill>
                  <a:srgbClr val="000000"/>
                </a:solidFill>
                <a:latin typeface="Arial" panose="020B0604020202020204" pitchFamily="34" charset="0"/>
              </a:rPr>
              <a:t>דְמַתְנִיתִין</a:t>
            </a:r>
            <a:r>
              <a:rPr lang="he-IL" b="1" dirty="0">
                <a:solidFill>
                  <a:srgbClr val="000000"/>
                </a:solidFill>
                <a:latin typeface="Arial" panose="020B0604020202020204" pitchFamily="34" charset="0"/>
              </a:rPr>
              <a:t> </a:t>
            </a:r>
            <a:endParaRPr lang="he-IL" dirty="0"/>
          </a:p>
        </p:txBody>
      </p:sp>
      <p:sp>
        <p:nvSpPr>
          <p:cNvPr id="18" name="מלבן 17"/>
          <p:cNvSpPr/>
          <p:nvPr/>
        </p:nvSpPr>
        <p:spPr>
          <a:xfrm>
            <a:off x="3917989" y="6251614"/>
            <a:ext cx="1180130"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והָא </a:t>
            </a:r>
            <a:r>
              <a:rPr lang="he-IL" dirty="0" err="1">
                <a:solidFill>
                  <a:srgbClr val="000000"/>
                </a:solidFill>
                <a:latin typeface="Arial" panose="020B0604020202020204" pitchFamily="34" charset="0"/>
              </a:rPr>
              <a:t>תְּלֵיסַר</a:t>
            </a:r>
            <a:endParaRPr lang="he-IL" dirty="0"/>
          </a:p>
        </p:txBody>
      </p:sp>
      <p:sp>
        <p:nvSpPr>
          <p:cNvPr id="19" name="מלבן 18"/>
          <p:cNvSpPr/>
          <p:nvPr/>
        </p:nvSpPr>
        <p:spPr>
          <a:xfrm>
            <a:off x="0" y="6251614"/>
            <a:ext cx="3775953" cy="369332"/>
          </a:xfrm>
          <a:prstGeom prst="rect">
            <a:avLst/>
          </a:prstGeom>
        </p:spPr>
        <p:txBody>
          <a:bodyPr wrap="square">
            <a:spAutoFit/>
          </a:bodyPr>
          <a:lstStyle/>
          <a:p>
            <a:r>
              <a:rPr lang="he-IL" dirty="0" smtClean="0"/>
              <a:t>הרי </a:t>
            </a:r>
            <a:r>
              <a:rPr lang="he-IL" dirty="0"/>
              <a:t>הם ביחד שלושה עשר אבות נזיקין.</a:t>
            </a:r>
          </a:p>
        </p:txBody>
      </p:sp>
      <p:sp>
        <p:nvSpPr>
          <p:cNvPr id="20" name="מלבן 19"/>
          <p:cNvSpPr/>
          <p:nvPr/>
        </p:nvSpPr>
        <p:spPr>
          <a:xfrm>
            <a:off x="1887976" y="721878"/>
            <a:ext cx="10148475" cy="369332"/>
          </a:xfrm>
          <a:prstGeom prst="rect">
            <a:avLst/>
          </a:prstGeom>
        </p:spPr>
        <p:txBody>
          <a:bodyPr wrap="square">
            <a:spAutoFit/>
          </a:bodyPr>
          <a:lstStyle/>
          <a:p>
            <a:r>
              <a:rPr lang="he-IL" dirty="0"/>
              <a:t>ארבעת הראשונים שהברייתא מונה הם ארבעת השומרים, החייבים על נזקי הפיקדון כשלא שמרו אותו כראוי, והם:</a:t>
            </a:r>
          </a:p>
        </p:txBody>
      </p:sp>
      <p:sp>
        <p:nvSpPr>
          <p:cNvPr id="21" name="מלבן 20"/>
          <p:cNvSpPr/>
          <p:nvPr/>
        </p:nvSpPr>
        <p:spPr>
          <a:xfrm>
            <a:off x="4184595" y="1151838"/>
            <a:ext cx="6096000" cy="646331"/>
          </a:xfrm>
          <a:prstGeom prst="rect">
            <a:avLst/>
          </a:prstGeom>
        </p:spPr>
        <p:txBody>
          <a:bodyPr>
            <a:spAutoFit/>
          </a:bodyPr>
          <a:lstStyle/>
          <a:p>
            <a:r>
              <a:rPr lang="he-IL" dirty="0" smtClean="0"/>
              <a:t>מי </a:t>
            </a:r>
            <a:r>
              <a:rPr lang="he-IL" dirty="0"/>
              <a:t>שנתחייב לשמור על חפצי חברו ללא תמורה, וחייב לשלם למפקיד אם </a:t>
            </a:r>
            <a:r>
              <a:rPr lang="he-IL" dirty="0" err="1"/>
              <a:t>הוזק</a:t>
            </a:r>
            <a:r>
              <a:rPr lang="he-IL" dirty="0"/>
              <a:t> הפיקדון מחמת פשיעתו בשמירה.</a:t>
            </a:r>
          </a:p>
        </p:txBody>
      </p:sp>
      <p:sp>
        <p:nvSpPr>
          <p:cNvPr id="22" name="מלבן 21"/>
          <p:cNvSpPr/>
          <p:nvPr/>
        </p:nvSpPr>
        <p:spPr>
          <a:xfrm>
            <a:off x="1459843" y="1833808"/>
            <a:ext cx="8820752" cy="369332"/>
          </a:xfrm>
          <a:prstGeom prst="rect">
            <a:avLst/>
          </a:prstGeom>
        </p:spPr>
        <p:txBody>
          <a:bodyPr wrap="square">
            <a:spAutoFit/>
          </a:bodyPr>
          <a:lstStyle/>
          <a:p>
            <a:r>
              <a:rPr lang="he-IL" dirty="0" smtClean="0"/>
              <a:t>המקבל </a:t>
            </a:r>
            <a:r>
              <a:rPr lang="he-IL" dirty="0"/>
              <a:t>חפץ מחברו להשתמש בו בחינם, וחייב לשלם על נזקי הפיקדון אף אם אירעו באונס</a:t>
            </a:r>
          </a:p>
        </p:txBody>
      </p:sp>
      <p:sp>
        <p:nvSpPr>
          <p:cNvPr id="23" name="מלבן 22"/>
          <p:cNvSpPr/>
          <p:nvPr/>
        </p:nvSpPr>
        <p:spPr>
          <a:xfrm>
            <a:off x="1065894" y="2211931"/>
            <a:ext cx="9214701" cy="646331"/>
          </a:xfrm>
          <a:prstGeom prst="rect">
            <a:avLst/>
          </a:prstGeom>
        </p:spPr>
        <p:txBody>
          <a:bodyPr wrap="square">
            <a:spAutoFit/>
          </a:bodyPr>
          <a:lstStyle/>
          <a:p>
            <a:r>
              <a:rPr lang="he-IL" dirty="0" smtClean="0"/>
              <a:t>מי </a:t>
            </a:r>
            <a:r>
              <a:rPr lang="he-IL" dirty="0"/>
              <a:t>שנתחייב לשמור על חפצי חברו תמורת תשלום ["שומר שכר"], וחייב לשלם אם הפיקדון נגנב או נאבד, וכל שכן אם ניזוק מחמת פשיעתו בשמירה.</a:t>
            </a:r>
          </a:p>
        </p:txBody>
      </p:sp>
      <p:sp>
        <p:nvSpPr>
          <p:cNvPr id="24" name="מלבן 23"/>
          <p:cNvSpPr/>
          <p:nvPr/>
        </p:nvSpPr>
        <p:spPr>
          <a:xfrm>
            <a:off x="3128793" y="2943695"/>
            <a:ext cx="7151802" cy="369332"/>
          </a:xfrm>
          <a:prstGeom prst="rect">
            <a:avLst/>
          </a:prstGeom>
        </p:spPr>
        <p:txBody>
          <a:bodyPr wrap="square">
            <a:spAutoFit/>
          </a:bodyPr>
          <a:lstStyle/>
          <a:p>
            <a:r>
              <a:rPr lang="he-IL" dirty="0"/>
              <a:t>המקבל חפץ מחברו להשתמש בו תמורת תשלום דמי שכירות, ודינו כשומר </a:t>
            </a:r>
            <a:r>
              <a:rPr lang="he-IL" dirty="0" smtClean="0"/>
              <a:t>שכר.</a:t>
            </a:r>
            <a:endParaRPr lang="he-IL" dirty="0"/>
          </a:p>
        </p:txBody>
      </p:sp>
      <p:sp>
        <p:nvSpPr>
          <p:cNvPr id="25" name="מלבן 24"/>
          <p:cNvSpPr/>
          <p:nvPr/>
        </p:nvSpPr>
        <p:spPr>
          <a:xfrm>
            <a:off x="4531072" y="3380719"/>
            <a:ext cx="7328291" cy="369332"/>
          </a:xfrm>
          <a:prstGeom prst="rect">
            <a:avLst/>
          </a:prstGeom>
        </p:spPr>
        <p:txBody>
          <a:bodyPr wrap="square">
            <a:spAutoFit/>
          </a:bodyPr>
          <a:lstStyle/>
          <a:p>
            <a:r>
              <a:rPr lang="he-IL" dirty="0"/>
              <a:t>הברייתא מונה גם את חמשת סוגי תשלומי </a:t>
            </a:r>
            <a:r>
              <a:rPr lang="he-IL" dirty="0" err="1"/>
              <a:t>הנזיקין</a:t>
            </a:r>
            <a:r>
              <a:rPr lang="he-IL" dirty="0"/>
              <a:t> שאדם החובל </a:t>
            </a:r>
            <a:r>
              <a:rPr lang="he-IL" dirty="0" err="1"/>
              <a:t>בחבירו</a:t>
            </a:r>
            <a:r>
              <a:rPr lang="he-IL" dirty="0"/>
              <a:t> חייב:</a:t>
            </a:r>
          </a:p>
        </p:txBody>
      </p:sp>
      <p:sp>
        <p:nvSpPr>
          <p:cNvPr id="26" name="מלבן 25"/>
          <p:cNvSpPr/>
          <p:nvPr/>
        </p:nvSpPr>
        <p:spPr>
          <a:xfrm>
            <a:off x="2875175" y="3785155"/>
            <a:ext cx="7405420" cy="369332"/>
          </a:xfrm>
          <a:prstGeom prst="rect">
            <a:avLst/>
          </a:prstGeom>
        </p:spPr>
        <p:txBody>
          <a:bodyPr wrap="square">
            <a:spAutoFit/>
          </a:bodyPr>
          <a:lstStyle/>
          <a:p>
            <a:r>
              <a:rPr lang="he-IL" dirty="0"/>
              <a:t>נזק החובל בגופו של חברו משלם לנחבל על מה שהוא </a:t>
            </a:r>
            <a:r>
              <a:rPr lang="he-IL" dirty="0" err="1"/>
              <a:t>שוה</a:t>
            </a:r>
            <a:r>
              <a:rPr lang="he-IL" dirty="0"/>
              <a:t> עכשיו פחות </a:t>
            </a:r>
            <a:r>
              <a:rPr lang="he-IL" dirty="0" err="1"/>
              <a:t>מבתחילה</a:t>
            </a:r>
            <a:r>
              <a:rPr lang="he-IL" dirty="0" smtClean="0"/>
              <a:t>.</a:t>
            </a:r>
            <a:endParaRPr lang="he-IL" dirty="0"/>
          </a:p>
        </p:txBody>
      </p:sp>
      <p:sp>
        <p:nvSpPr>
          <p:cNvPr id="27" name="מלבן 26"/>
          <p:cNvSpPr/>
          <p:nvPr/>
        </p:nvSpPr>
        <p:spPr>
          <a:xfrm>
            <a:off x="6787367" y="4501973"/>
            <a:ext cx="3595856" cy="369332"/>
          </a:xfrm>
          <a:prstGeom prst="rect">
            <a:avLst/>
          </a:prstGeom>
        </p:spPr>
        <p:txBody>
          <a:bodyPr wrap="none">
            <a:spAutoFit/>
          </a:bodyPr>
          <a:lstStyle/>
          <a:p>
            <a:r>
              <a:rPr lang="he-IL" dirty="0"/>
              <a:t>צער משלם לנחבל עבור הצער שהיה לו</a:t>
            </a:r>
          </a:p>
        </p:txBody>
      </p:sp>
      <p:sp>
        <p:nvSpPr>
          <p:cNvPr id="28" name="מלבן 27"/>
          <p:cNvSpPr/>
          <p:nvPr/>
        </p:nvSpPr>
        <p:spPr>
          <a:xfrm>
            <a:off x="7224009" y="5018439"/>
            <a:ext cx="3147015" cy="369332"/>
          </a:xfrm>
          <a:prstGeom prst="rect">
            <a:avLst/>
          </a:prstGeom>
        </p:spPr>
        <p:txBody>
          <a:bodyPr wrap="none">
            <a:spAutoFit/>
          </a:bodyPr>
          <a:lstStyle/>
          <a:p>
            <a:r>
              <a:rPr lang="he-IL" dirty="0"/>
              <a:t>וריפוי משלם עבור הוצאות הריפוי.</a:t>
            </a:r>
          </a:p>
        </p:txBody>
      </p:sp>
      <p:sp>
        <p:nvSpPr>
          <p:cNvPr id="29" name="מלבן 28"/>
          <p:cNvSpPr/>
          <p:nvPr/>
        </p:nvSpPr>
        <p:spPr>
          <a:xfrm>
            <a:off x="5429839" y="5570361"/>
            <a:ext cx="4850756" cy="646331"/>
          </a:xfrm>
          <a:prstGeom prst="rect">
            <a:avLst/>
          </a:prstGeom>
        </p:spPr>
        <p:txBody>
          <a:bodyPr wrap="square">
            <a:spAutoFit/>
          </a:bodyPr>
          <a:lstStyle/>
          <a:p>
            <a:r>
              <a:rPr lang="he-IL" dirty="0" smtClean="0"/>
              <a:t>משלם </a:t>
            </a:r>
            <a:r>
              <a:rPr lang="he-IL" dirty="0"/>
              <a:t>לו דמי בטלה עבור הימים שהניזק נפל למשכב </a:t>
            </a:r>
            <a:endParaRPr lang="he-IL" dirty="0" smtClean="0"/>
          </a:p>
          <a:p>
            <a:r>
              <a:rPr lang="he-IL" dirty="0" smtClean="0"/>
              <a:t>ולא </a:t>
            </a:r>
            <a:r>
              <a:rPr lang="he-IL" dirty="0"/>
              <a:t>היה יכול לעבוד ולהשתכר </a:t>
            </a:r>
            <a:r>
              <a:rPr lang="he-IL" dirty="0" smtClean="0"/>
              <a:t>בהם</a:t>
            </a:r>
            <a:endParaRPr lang="he-IL" dirty="0"/>
          </a:p>
        </p:txBody>
      </p:sp>
      <p:sp>
        <p:nvSpPr>
          <p:cNvPr id="30" name="מלבן 29"/>
          <p:cNvSpPr/>
          <p:nvPr/>
        </p:nvSpPr>
        <p:spPr>
          <a:xfrm>
            <a:off x="7422734" y="6287179"/>
            <a:ext cx="2857861" cy="369332"/>
          </a:xfrm>
          <a:prstGeom prst="rect">
            <a:avLst/>
          </a:prstGeom>
        </p:spPr>
        <p:txBody>
          <a:bodyPr wrap="square">
            <a:spAutoFit/>
          </a:bodyPr>
          <a:lstStyle/>
          <a:p>
            <a:r>
              <a:rPr lang="he-IL" dirty="0" smtClean="0"/>
              <a:t>תשלום </a:t>
            </a:r>
            <a:r>
              <a:rPr lang="he-IL" dirty="0"/>
              <a:t>עבור הבושה </a:t>
            </a:r>
            <a:r>
              <a:rPr lang="he-IL" dirty="0" smtClean="0"/>
              <a:t>שביישו.</a:t>
            </a:r>
            <a:endParaRPr lang="he-IL" dirty="0"/>
          </a:p>
        </p:txBody>
      </p:sp>
      <p:sp>
        <p:nvSpPr>
          <p:cNvPr id="31" name="מלבן 30"/>
          <p:cNvSpPr/>
          <p:nvPr/>
        </p:nvSpPr>
        <p:spPr>
          <a:xfrm>
            <a:off x="1178007" y="5614694"/>
            <a:ext cx="1419938" cy="40011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sz="2000" b="1" dirty="0" smtClean="0"/>
              <a:t>13. </a:t>
            </a:r>
            <a:r>
              <a:rPr lang="he-IL" sz="2000" b="1" dirty="0" err="1" smtClean="0"/>
              <a:t>וההבער</a:t>
            </a:r>
            <a:endParaRPr lang="he-IL" sz="2000" b="1" dirty="0"/>
          </a:p>
        </p:txBody>
      </p:sp>
      <p:sp>
        <p:nvSpPr>
          <p:cNvPr id="32" name="מלבן 31"/>
          <p:cNvSpPr/>
          <p:nvPr/>
        </p:nvSpPr>
        <p:spPr>
          <a:xfrm>
            <a:off x="1178007" y="5067227"/>
            <a:ext cx="1419938" cy="40011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sz="2000" b="1" dirty="0" smtClean="0"/>
              <a:t>12. המבעה</a:t>
            </a:r>
            <a:endParaRPr lang="he-IL" sz="2000" b="1" dirty="0"/>
          </a:p>
        </p:txBody>
      </p:sp>
      <p:sp>
        <p:nvSpPr>
          <p:cNvPr id="33" name="מלבן 32"/>
          <p:cNvSpPr/>
          <p:nvPr/>
        </p:nvSpPr>
        <p:spPr>
          <a:xfrm>
            <a:off x="3441947" y="5614694"/>
            <a:ext cx="1419938" cy="40011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sz="2000" b="1" dirty="0" smtClean="0"/>
              <a:t>11. הבור</a:t>
            </a:r>
            <a:endParaRPr lang="he-IL" sz="2000" b="1" dirty="0"/>
          </a:p>
        </p:txBody>
      </p:sp>
      <p:sp>
        <p:nvSpPr>
          <p:cNvPr id="34" name="מלבן 33"/>
          <p:cNvSpPr/>
          <p:nvPr/>
        </p:nvSpPr>
        <p:spPr>
          <a:xfrm>
            <a:off x="3441947" y="5067227"/>
            <a:ext cx="1419938" cy="40011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pPr algn="ctr"/>
            <a:r>
              <a:rPr lang="he-IL" sz="2000" b="1" dirty="0" smtClean="0"/>
              <a:t>10. השור</a:t>
            </a:r>
            <a:endParaRPr lang="he-IL" sz="2000" b="1" dirty="0"/>
          </a:p>
        </p:txBody>
      </p:sp>
      <p:sp>
        <p:nvSpPr>
          <p:cNvPr id="3" name="TextBox 2"/>
          <p:cNvSpPr txBox="1"/>
          <p:nvPr/>
        </p:nvSpPr>
        <p:spPr>
          <a:xfrm>
            <a:off x="5246255" y="6251614"/>
            <a:ext cx="1653309" cy="369332"/>
          </a:xfrm>
          <a:prstGeom prst="rect">
            <a:avLst/>
          </a:prstGeom>
          <a:noFill/>
        </p:spPr>
        <p:txBody>
          <a:bodyPr wrap="square" rtlCol="1">
            <a:spAutoFit/>
          </a:bodyPr>
          <a:lstStyle/>
          <a:p>
            <a:r>
              <a:rPr lang="he-IL" dirty="0" smtClean="0"/>
              <a:t>שואלת הגמרא:</a:t>
            </a:r>
            <a:endParaRPr lang="he-IL" dirty="0"/>
          </a:p>
        </p:txBody>
      </p:sp>
    </p:spTree>
    <p:extLst>
      <p:ext uri="{BB962C8B-B14F-4D97-AF65-F5344CB8AC3E}">
        <p14:creationId xmlns:p14="http://schemas.microsoft.com/office/powerpoint/2010/main" val="25856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750"/>
                            </p:stCondLst>
                            <p:childTnLst>
                              <p:par>
                                <p:cTn id="9" presetID="31" presetClass="entr" presetSubtype="0" fill="hold" grpId="0" nodeType="afterEffect">
                                  <p:stCondLst>
                                    <p:cond delay="1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3000"/>
                            </p:stCondLst>
                            <p:childTnLst>
                              <p:par>
                                <p:cTn id="16" presetID="22" presetClass="entr" presetSubtype="2" fill="hold" grpId="0" nodeType="afterEffect">
                                  <p:stCondLst>
                                    <p:cond delay="125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par>
                          <p:cTn id="19" fill="hold">
                            <p:stCondLst>
                              <p:cond delay="4750"/>
                            </p:stCondLst>
                            <p:childTnLst>
                              <p:par>
                                <p:cTn id="20" presetID="53" presetClass="entr" presetSubtype="16" fill="hold" grpId="0" nodeType="afterEffect">
                                  <p:stCondLst>
                                    <p:cond delay="15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6750"/>
                            </p:stCondLst>
                            <p:childTnLst>
                              <p:par>
                                <p:cTn id="26" presetID="22" presetClass="entr" presetSubtype="2" fill="hold" grpId="0"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wipe(right)">
                                      <p:cBhvr>
                                        <p:cTn id="28" dur="1000"/>
                                        <p:tgtEl>
                                          <p:spTgt spid="21"/>
                                        </p:tgtEl>
                                      </p:cBhvr>
                                    </p:animEffect>
                                  </p:childTnLst>
                                </p:cTn>
                              </p:par>
                            </p:childTnLst>
                          </p:cTn>
                        </p:par>
                        <p:par>
                          <p:cTn id="29" fill="hold">
                            <p:stCondLst>
                              <p:cond delay="8250"/>
                            </p:stCondLst>
                            <p:childTnLst>
                              <p:par>
                                <p:cTn id="30" presetID="53" presetClass="entr" presetSubtype="16" fill="hold" grpId="0" nodeType="afterEffect">
                                  <p:stCondLst>
                                    <p:cond delay="20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10750"/>
                            </p:stCondLst>
                            <p:childTnLst>
                              <p:par>
                                <p:cTn id="36" presetID="22" presetClass="entr" presetSubtype="2" fill="hold" grpId="0" nodeType="afterEffect">
                                  <p:stCondLst>
                                    <p:cond delay="500"/>
                                  </p:stCondLst>
                                  <p:childTnLst>
                                    <p:set>
                                      <p:cBhvr>
                                        <p:cTn id="37" dur="1" fill="hold">
                                          <p:stCondLst>
                                            <p:cond delay="0"/>
                                          </p:stCondLst>
                                        </p:cTn>
                                        <p:tgtEl>
                                          <p:spTgt spid="22"/>
                                        </p:tgtEl>
                                        <p:attrNameLst>
                                          <p:attrName>style.visibility</p:attrName>
                                        </p:attrNameLst>
                                      </p:cBhvr>
                                      <p:to>
                                        <p:strVal val="visible"/>
                                      </p:to>
                                    </p:set>
                                    <p:animEffect transition="in" filter="wipe(right)">
                                      <p:cBhvr>
                                        <p:cTn id="38" dur="1000"/>
                                        <p:tgtEl>
                                          <p:spTgt spid="22"/>
                                        </p:tgtEl>
                                      </p:cBhvr>
                                    </p:animEffect>
                                  </p:childTnLst>
                                </p:cTn>
                              </p:par>
                            </p:childTnLst>
                          </p:cTn>
                        </p:par>
                        <p:par>
                          <p:cTn id="39" fill="hold">
                            <p:stCondLst>
                              <p:cond delay="12250"/>
                            </p:stCondLst>
                            <p:childTnLst>
                              <p:par>
                                <p:cTn id="40" presetID="53" presetClass="entr" presetSubtype="16" fill="hold" grpId="0" nodeType="afterEffect">
                                  <p:stCondLst>
                                    <p:cond delay="175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14500"/>
                            </p:stCondLst>
                            <p:childTnLst>
                              <p:par>
                                <p:cTn id="46" presetID="22" presetClass="entr" presetSubtype="2" fill="hold" grpId="0" nodeType="after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1000"/>
                                        <p:tgtEl>
                                          <p:spTgt spid="23"/>
                                        </p:tgtEl>
                                      </p:cBhvr>
                                    </p:animEffect>
                                  </p:childTnLst>
                                </p:cTn>
                              </p:par>
                            </p:childTnLst>
                          </p:cTn>
                        </p:par>
                        <p:par>
                          <p:cTn id="49" fill="hold">
                            <p:stCondLst>
                              <p:cond delay="16000"/>
                            </p:stCondLst>
                            <p:childTnLst>
                              <p:par>
                                <p:cTn id="50" presetID="53" presetClass="entr" presetSubtype="16" fill="hold" grpId="0" nodeType="afterEffect">
                                  <p:stCondLst>
                                    <p:cond delay="200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18500"/>
                            </p:stCondLst>
                            <p:childTnLst>
                              <p:par>
                                <p:cTn id="56" presetID="22" presetClass="entr" presetSubtype="2" fill="hold" grpId="0" nodeType="after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1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outVertical)">
                                      <p:cBhvr>
                                        <p:cTn id="63" dur="500"/>
                                        <p:tgtEl>
                                          <p:spTgt spid="25"/>
                                        </p:tgtEl>
                                      </p:cBhvr>
                                    </p:animEffect>
                                  </p:childTnLst>
                                </p:cTn>
                              </p:par>
                            </p:childTnLst>
                          </p:cTn>
                        </p:par>
                        <p:par>
                          <p:cTn id="64" fill="hold">
                            <p:stCondLst>
                              <p:cond delay="500"/>
                            </p:stCondLst>
                            <p:childTnLst>
                              <p:par>
                                <p:cTn id="65" presetID="53" presetClass="entr" presetSubtype="16" fill="hold" grpId="0" nodeType="afterEffect">
                                  <p:stCondLst>
                                    <p:cond delay="150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par>
                          <p:cTn id="70" fill="hold">
                            <p:stCondLst>
                              <p:cond delay="2500"/>
                            </p:stCondLst>
                            <p:childTnLst>
                              <p:par>
                                <p:cTn id="71" presetID="22" presetClass="entr" presetSubtype="2" fill="hold" grpId="0" nodeType="afterEffect">
                                  <p:stCondLst>
                                    <p:cond delay="500"/>
                                  </p:stCondLst>
                                  <p:childTnLst>
                                    <p:set>
                                      <p:cBhvr>
                                        <p:cTn id="72" dur="1" fill="hold">
                                          <p:stCondLst>
                                            <p:cond delay="0"/>
                                          </p:stCondLst>
                                        </p:cTn>
                                        <p:tgtEl>
                                          <p:spTgt spid="26"/>
                                        </p:tgtEl>
                                        <p:attrNameLst>
                                          <p:attrName>style.visibility</p:attrName>
                                        </p:attrNameLst>
                                      </p:cBhvr>
                                      <p:to>
                                        <p:strVal val="visible"/>
                                      </p:to>
                                    </p:set>
                                    <p:animEffect transition="in" filter="wipe(right)">
                                      <p:cBhvr>
                                        <p:cTn id="73" dur="1000"/>
                                        <p:tgtEl>
                                          <p:spTgt spid="26"/>
                                        </p:tgtEl>
                                      </p:cBhvr>
                                    </p:animEffect>
                                  </p:childTnLst>
                                </p:cTn>
                              </p:par>
                            </p:childTnLst>
                          </p:cTn>
                        </p:par>
                        <p:par>
                          <p:cTn id="74" fill="hold">
                            <p:stCondLst>
                              <p:cond delay="4000"/>
                            </p:stCondLst>
                            <p:childTnLst>
                              <p:par>
                                <p:cTn id="75" presetID="53" presetClass="entr" presetSubtype="16" fill="hold" grpId="0" nodeType="afterEffect">
                                  <p:stCondLst>
                                    <p:cond delay="175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par>
                          <p:cTn id="80" fill="hold">
                            <p:stCondLst>
                              <p:cond delay="6250"/>
                            </p:stCondLst>
                            <p:childTnLst>
                              <p:par>
                                <p:cTn id="81" presetID="22" presetClass="entr" presetSubtype="2" fill="hold" grpId="0" nodeType="afterEffect">
                                  <p:stCondLst>
                                    <p:cond delay="500"/>
                                  </p:stCondLst>
                                  <p:childTnLst>
                                    <p:set>
                                      <p:cBhvr>
                                        <p:cTn id="82" dur="1" fill="hold">
                                          <p:stCondLst>
                                            <p:cond delay="0"/>
                                          </p:stCondLst>
                                        </p:cTn>
                                        <p:tgtEl>
                                          <p:spTgt spid="27"/>
                                        </p:tgtEl>
                                        <p:attrNameLst>
                                          <p:attrName>style.visibility</p:attrName>
                                        </p:attrNameLst>
                                      </p:cBhvr>
                                      <p:to>
                                        <p:strVal val="visible"/>
                                      </p:to>
                                    </p:set>
                                    <p:animEffect transition="in" filter="wipe(right)">
                                      <p:cBhvr>
                                        <p:cTn id="83" dur="1000"/>
                                        <p:tgtEl>
                                          <p:spTgt spid="27"/>
                                        </p:tgtEl>
                                      </p:cBhvr>
                                    </p:animEffect>
                                  </p:childTnLst>
                                </p:cTn>
                              </p:par>
                            </p:childTnLst>
                          </p:cTn>
                        </p:par>
                        <p:par>
                          <p:cTn id="84" fill="hold">
                            <p:stCondLst>
                              <p:cond delay="7750"/>
                            </p:stCondLst>
                            <p:childTnLst>
                              <p:par>
                                <p:cTn id="85" presetID="53" presetClass="entr" presetSubtype="16" fill="hold" grpId="0" nodeType="afterEffect">
                                  <p:stCondLst>
                                    <p:cond delay="125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Effect transition="in" filter="fade">
                                      <p:cBhvr>
                                        <p:cTn id="89" dur="500"/>
                                        <p:tgtEl>
                                          <p:spTgt spid="13"/>
                                        </p:tgtEl>
                                      </p:cBhvr>
                                    </p:animEffect>
                                  </p:childTnLst>
                                </p:cTn>
                              </p:par>
                            </p:childTnLst>
                          </p:cTn>
                        </p:par>
                        <p:par>
                          <p:cTn id="90" fill="hold">
                            <p:stCondLst>
                              <p:cond delay="9500"/>
                            </p:stCondLst>
                            <p:childTnLst>
                              <p:par>
                                <p:cTn id="91" presetID="22" presetClass="entr" presetSubtype="2" fill="hold" grpId="0" nodeType="afterEffect">
                                  <p:stCondLst>
                                    <p:cond delay="500"/>
                                  </p:stCondLst>
                                  <p:childTnLst>
                                    <p:set>
                                      <p:cBhvr>
                                        <p:cTn id="92" dur="1" fill="hold">
                                          <p:stCondLst>
                                            <p:cond delay="0"/>
                                          </p:stCondLst>
                                        </p:cTn>
                                        <p:tgtEl>
                                          <p:spTgt spid="28"/>
                                        </p:tgtEl>
                                        <p:attrNameLst>
                                          <p:attrName>style.visibility</p:attrName>
                                        </p:attrNameLst>
                                      </p:cBhvr>
                                      <p:to>
                                        <p:strVal val="visible"/>
                                      </p:to>
                                    </p:set>
                                    <p:animEffect transition="in" filter="wipe(right)">
                                      <p:cBhvr>
                                        <p:cTn id="93" dur="1000"/>
                                        <p:tgtEl>
                                          <p:spTgt spid="28"/>
                                        </p:tgtEl>
                                      </p:cBhvr>
                                    </p:animEffect>
                                  </p:childTnLst>
                                </p:cTn>
                              </p:par>
                            </p:childTnLst>
                          </p:cTn>
                        </p:par>
                        <p:par>
                          <p:cTn id="94" fill="hold">
                            <p:stCondLst>
                              <p:cond delay="11000"/>
                            </p:stCondLst>
                            <p:childTnLst>
                              <p:par>
                                <p:cTn id="95" presetID="53" presetClass="entr" presetSubtype="16" fill="hold" grpId="0" nodeType="afterEffect">
                                  <p:stCondLst>
                                    <p:cond delay="150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childTnLst>
                          </p:cTn>
                        </p:par>
                        <p:par>
                          <p:cTn id="100" fill="hold">
                            <p:stCondLst>
                              <p:cond delay="13000"/>
                            </p:stCondLst>
                            <p:childTnLst>
                              <p:par>
                                <p:cTn id="101" presetID="22" presetClass="entr" presetSubtype="2" fill="hold" grpId="0" nodeType="afterEffect">
                                  <p:stCondLst>
                                    <p:cond delay="500"/>
                                  </p:stCondLst>
                                  <p:childTnLst>
                                    <p:set>
                                      <p:cBhvr>
                                        <p:cTn id="102" dur="1" fill="hold">
                                          <p:stCondLst>
                                            <p:cond delay="0"/>
                                          </p:stCondLst>
                                        </p:cTn>
                                        <p:tgtEl>
                                          <p:spTgt spid="29"/>
                                        </p:tgtEl>
                                        <p:attrNameLst>
                                          <p:attrName>style.visibility</p:attrName>
                                        </p:attrNameLst>
                                      </p:cBhvr>
                                      <p:to>
                                        <p:strVal val="visible"/>
                                      </p:to>
                                    </p:set>
                                    <p:animEffect transition="in" filter="wipe(right)">
                                      <p:cBhvr>
                                        <p:cTn id="103" dur="1000"/>
                                        <p:tgtEl>
                                          <p:spTgt spid="29"/>
                                        </p:tgtEl>
                                      </p:cBhvr>
                                    </p:animEffect>
                                  </p:childTnLst>
                                </p:cTn>
                              </p:par>
                            </p:childTnLst>
                          </p:cTn>
                        </p:par>
                        <p:par>
                          <p:cTn id="104" fill="hold">
                            <p:stCondLst>
                              <p:cond delay="14500"/>
                            </p:stCondLst>
                            <p:childTnLst>
                              <p:par>
                                <p:cTn id="105" presetID="53" presetClass="entr" presetSubtype="16" fill="hold" grpId="0" nodeType="afterEffect">
                                  <p:stCondLst>
                                    <p:cond delay="175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childTnLst>
                          </p:cTn>
                        </p:par>
                        <p:par>
                          <p:cTn id="110" fill="hold">
                            <p:stCondLst>
                              <p:cond delay="16750"/>
                            </p:stCondLst>
                            <p:childTnLst>
                              <p:par>
                                <p:cTn id="111" presetID="22" presetClass="entr" presetSubtype="2" fill="hold" grpId="0" nodeType="afterEffect">
                                  <p:stCondLst>
                                    <p:cond delay="500"/>
                                  </p:stCondLst>
                                  <p:childTnLst>
                                    <p:set>
                                      <p:cBhvr>
                                        <p:cTn id="112" dur="1" fill="hold">
                                          <p:stCondLst>
                                            <p:cond delay="0"/>
                                          </p:stCondLst>
                                        </p:cTn>
                                        <p:tgtEl>
                                          <p:spTgt spid="30"/>
                                        </p:tgtEl>
                                        <p:attrNameLst>
                                          <p:attrName>style.visibility</p:attrName>
                                        </p:attrNameLst>
                                      </p:cBhvr>
                                      <p:to>
                                        <p:strVal val="visible"/>
                                      </p:to>
                                    </p:set>
                                    <p:animEffect transition="in" filter="wipe(right)">
                                      <p:cBhvr>
                                        <p:cTn id="113" dur="10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1000" fill="hold"/>
                                        <p:tgtEl>
                                          <p:spTgt spid="17"/>
                                        </p:tgtEl>
                                        <p:attrNameLst>
                                          <p:attrName>ppt_w</p:attrName>
                                        </p:attrNameLst>
                                      </p:cBhvr>
                                      <p:tavLst>
                                        <p:tav tm="0">
                                          <p:val>
                                            <p:fltVal val="0"/>
                                          </p:val>
                                        </p:tav>
                                        <p:tav tm="100000">
                                          <p:val>
                                            <p:strVal val="#ppt_w"/>
                                          </p:val>
                                        </p:tav>
                                      </p:tavLst>
                                    </p:anim>
                                    <p:anim calcmode="lin" valueType="num">
                                      <p:cBhvr>
                                        <p:cTn id="119" dur="1000" fill="hold"/>
                                        <p:tgtEl>
                                          <p:spTgt spid="17"/>
                                        </p:tgtEl>
                                        <p:attrNameLst>
                                          <p:attrName>ppt_h</p:attrName>
                                        </p:attrNameLst>
                                      </p:cBhvr>
                                      <p:tavLst>
                                        <p:tav tm="0">
                                          <p:val>
                                            <p:fltVal val="0"/>
                                          </p:val>
                                        </p:tav>
                                        <p:tav tm="100000">
                                          <p:val>
                                            <p:strVal val="#ppt_h"/>
                                          </p:val>
                                        </p:tav>
                                      </p:tavLst>
                                    </p:anim>
                                    <p:anim calcmode="lin" valueType="num">
                                      <p:cBhvr>
                                        <p:cTn id="120" dur="1000" fill="hold"/>
                                        <p:tgtEl>
                                          <p:spTgt spid="17"/>
                                        </p:tgtEl>
                                        <p:attrNameLst>
                                          <p:attrName>style.rotation</p:attrName>
                                        </p:attrNameLst>
                                      </p:cBhvr>
                                      <p:tavLst>
                                        <p:tav tm="0">
                                          <p:val>
                                            <p:fltVal val="90"/>
                                          </p:val>
                                        </p:tav>
                                        <p:tav tm="100000">
                                          <p:val>
                                            <p:fltVal val="0"/>
                                          </p:val>
                                        </p:tav>
                                      </p:tavLst>
                                    </p:anim>
                                    <p:animEffect transition="in" filter="fade">
                                      <p:cBhvr>
                                        <p:cTn id="121" dur="1000"/>
                                        <p:tgtEl>
                                          <p:spTgt spid="17"/>
                                        </p:tgtEl>
                                      </p:cBhvr>
                                    </p:animEffect>
                                  </p:childTnLst>
                                </p:cTn>
                              </p:par>
                            </p:childTnLst>
                          </p:cTn>
                        </p:par>
                        <p:par>
                          <p:cTn id="122" fill="hold">
                            <p:stCondLst>
                              <p:cond delay="1000"/>
                            </p:stCondLst>
                            <p:childTnLst>
                              <p:par>
                                <p:cTn id="123" presetID="53" presetClass="entr" presetSubtype="16" fill="hold" grpId="0" nodeType="afterEffect">
                                  <p:stCondLst>
                                    <p:cond delay="1000"/>
                                  </p:stCondLst>
                                  <p:childTnLst>
                                    <p:set>
                                      <p:cBhvr>
                                        <p:cTn id="124" dur="1" fill="hold">
                                          <p:stCondLst>
                                            <p:cond delay="0"/>
                                          </p:stCondLst>
                                        </p:cTn>
                                        <p:tgtEl>
                                          <p:spTgt spid="34"/>
                                        </p:tgtEl>
                                        <p:attrNameLst>
                                          <p:attrName>style.visibility</p:attrName>
                                        </p:attrNameLst>
                                      </p:cBhvr>
                                      <p:to>
                                        <p:strVal val="visible"/>
                                      </p:to>
                                    </p:set>
                                    <p:anim calcmode="lin" valueType="num">
                                      <p:cBhvr>
                                        <p:cTn id="125" dur="500" fill="hold"/>
                                        <p:tgtEl>
                                          <p:spTgt spid="34"/>
                                        </p:tgtEl>
                                        <p:attrNameLst>
                                          <p:attrName>ppt_w</p:attrName>
                                        </p:attrNameLst>
                                      </p:cBhvr>
                                      <p:tavLst>
                                        <p:tav tm="0">
                                          <p:val>
                                            <p:fltVal val="0"/>
                                          </p:val>
                                        </p:tav>
                                        <p:tav tm="100000">
                                          <p:val>
                                            <p:strVal val="#ppt_w"/>
                                          </p:val>
                                        </p:tav>
                                      </p:tavLst>
                                    </p:anim>
                                    <p:anim calcmode="lin" valueType="num">
                                      <p:cBhvr>
                                        <p:cTn id="126" dur="500" fill="hold"/>
                                        <p:tgtEl>
                                          <p:spTgt spid="34"/>
                                        </p:tgtEl>
                                        <p:attrNameLst>
                                          <p:attrName>ppt_h</p:attrName>
                                        </p:attrNameLst>
                                      </p:cBhvr>
                                      <p:tavLst>
                                        <p:tav tm="0">
                                          <p:val>
                                            <p:fltVal val="0"/>
                                          </p:val>
                                        </p:tav>
                                        <p:tav tm="100000">
                                          <p:val>
                                            <p:strVal val="#ppt_h"/>
                                          </p:val>
                                        </p:tav>
                                      </p:tavLst>
                                    </p:anim>
                                    <p:animEffect transition="in" filter="fade">
                                      <p:cBhvr>
                                        <p:cTn id="127" dur="500"/>
                                        <p:tgtEl>
                                          <p:spTgt spid="34"/>
                                        </p:tgtEl>
                                      </p:cBhvr>
                                    </p:animEffect>
                                  </p:childTnLst>
                                </p:cTn>
                              </p:par>
                            </p:childTnLst>
                          </p:cTn>
                        </p:par>
                        <p:par>
                          <p:cTn id="128" fill="hold">
                            <p:stCondLst>
                              <p:cond delay="2500"/>
                            </p:stCondLst>
                            <p:childTnLst>
                              <p:par>
                                <p:cTn id="129" presetID="53" presetClass="entr" presetSubtype="16" fill="hold" grpId="0" nodeType="afterEffect">
                                  <p:stCondLst>
                                    <p:cond delay="50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750"/>
                                  </p:stCondLst>
                                  <p:childTnLst>
                                    <p:set>
                                      <p:cBhvr>
                                        <p:cTn id="136" dur="1" fill="hold">
                                          <p:stCondLst>
                                            <p:cond delay="0"/>
                                          </p:stCondLst>
                                        </p:cTn>
                                        <p:tgtEl>
                                          <p:spTgt spid="32"/>
                                        </p:tgtEl>
                                        <p:attrNameLst>
                                          <p:attrName>style.visibility</p:attrName>
                                        </p:attrNameLst>
                                      </p:cBhvr>
                                      <p:to>
                                        <p:strVal val="visible"/>
                                      </p:to>
                                    </p:set>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fltVal val="0"/>
                                          </p:val>
                                        </p:tav>
                                        <p:tav tm="100000">
                                          <p:val>
                                            <p:strVal val="#ppt_h"/>
                                          </p:val>
                                        </p:tav>
                                      </p:tavLst>
                                    </p:anim>
                                    <p:animEffect transition="in" filter="fade">
                                      <p:cBhvr>
                                        <p:cTn id="139" dur="500"/>
                                        <p:tgtEl>
                                          <p:spTgt spid="32"/>
                                        </p:tgtEl>
                                      </p:cBhvr>
                                    </p:animEffect>
                                  </p:childTnLst>
                                </p:cTn>
                              </p:par>
                            </p:childTnLst>
                          </p:cTn>
                        </p:par>
                        <p:par>
                          <p:cTn id="140" fill="hold">
                            <p:stCondLst>
                              <p:cond delay="4750"/>
                            </p:stCondLst>
                            <p:childTnLst>
                              <p:par>
                                <p:cTn id="141" presetID="53" presetClass="entr" presetSubtype="16" fill="hold" grpId="0" nodeType="afterEffect">
                                  <p:stCondLst>
                                    <p:cond delay="750"/>
                                  </p:stCondLst>
                                  <p:childTnLst>
                                    <p:set>
                                      <p:cBhvr>
                                        <p:cTn id="142" dur="1" fill="hold">
                                          <p:stCondLst>
                                            <p:cond delay="0"/>
                                          </p:stCondLst>
                                        </p:cTn>
                                        <p:tgtEl>
                                          <p:spTgt spid="31"/>
                                        </p:tgtEl>
                                        <p:attrNameLst>
                                          <p:attrName>style.visibility</p:attrName>
                                        </p:attrNameLst>
                                      </p:cBhvr>
                                      <p:to>
                                        <p:strVal val="visible"/>
                                      </p:to>
                                    </p:set>
                                    <p:anim calcmode="lin" valueType="num">
                                      <p:cBhvr>
                                        <p:cTn id="143" dur="500" fill="hold"/>
                                        <p:tgtEl>
                                          <p:spTgt spid="31"/>
                                        </p:tgtEl>
                                        <p:attrNameLst>
                                          <p:attrName>ppt_w</p:attrName>
                                        </p:attrNameLst>
                                      </p:cBhvr>
                                      <p:tavLst>
                                        <p:tav tm="0">
                                          <p:val>
                                            <p:fltVal val="0"/>
                                          </p:val>
                                        </p:tav>
                                        <p:tav tm="100000">
                                          <p:val>
                                            <p:strVal val="#ppt_w"/>
                                          </p:val>
                                        </p:tav>
                                      </p:tavLst>
                                    </p:anim>
                                    <p:anim calcmode="lin" valueType="num">
                                      <p:cBhvr>
                                        <p:cTn id="144" dur="500" fill="hold"/>
                                        <p:tgtEl>
                                          <p:spTgt spid="31"/>
                                        </p:tgtEl>
                                        <p:attrNameLst>
                                          <p:attrName>ppt_h</p:attrName>
                                        </p:attrNameLst>
                                      </p:cBhvr>
                                      <p:tavLst>
                                        <p:tav tm="0">
                                          <p:val>
                                            <p:fltVal val="0"/>
                                          </p:val>
                                        </p:tav>
                                        <p:tav tm="100000">
                                          <p:val>
                                            <p:strVal val="#ppt_h"/>
                                          </p:val>
                                        </p:tav>
                                      </p:tavLst>
                                    </p:anim>
                                    <p:animEffect transition="in" filter="fade">
                                      <p:cBhvr>
                                        <p:cTn id="145" dur="500"/>
                                        <p:tgtEl>
                                          <p:spTgt spid="31"/>
                                        </p:tgtEl>
                                      </p:cBhvr>
                                    </p:animEffect>
                                  </p:childTnLst>
                                </p:cTn>
                              </p:par>
                            </p:childTnLst>
                          </p:cTn>
                        </p:par>
                        <p:par>
                          <p:cTn id="146" fill="hold">
                            <p:stCondLst>
                              <p:cond delay="6000"/>
                            </p:stCondLst>
                            <p:childTnLst>
                              <p:par>
                                <p:cTn id="147" presetID="47" presetClass="entr" presetSubtype="0" fill="hold" grpId="0" nodeType="afterEffect">
                                  <p:stCondLst>
                                    <p:cond delay="1000"/>
                                  </p:stCondLst>
                                  <p:childTnLst>
                                    <p:set>
                                      <p:cBhvr>
                                        <p:cTn id="148" dur="1" fill="hold">
                                          <p:stCondLst>
                                            <p:cond delay="0"/>
                                          </p:stCondLst>
                                        </p:cTn>
                                        <p:tgtEl>
                                          <p:spTgt spid="3"/>
                                        </p:tgtEl>
                                        <p:attrNameLst>
                                          <p:attrName>style.visibility</p:attrName>
                                        </p:attrNameLst>
                                      </p:cBhvr>
                                      <p:to>
                                        <p:strVal val="visible"/>
                                      </p:to>
                                    </p:set>
                                    <p:animEffect transition="in" filter="fade">
                                      <p:cBhvr>
                                        <p:cTn id="149" dur="1000"/>
                                        <p:tgtEl>
                                          <p:spTgt spid="3"/>
                                        </p:tgtEl>
                                      </p:cBhvr>
                                    </p:animEffect>
                                    <p:anim calcmode="lin" valueType="num">
                                      <p:cBhvr>
                                        <p:cTn id="150" dur="1000" fill="hold"/>
                                        <p:tgtEl>
                                          <p:spTgt spid="3"/>
                                        </p:tgtEl>
                                        <p:attrNameLst>
                                          <p:attrName>ppt_x</p:attrName>
                                        </p:attrNameLst>
                                      </p:cBhvr>
                                      <p:tavLst>
                                        <p:tav tm="0">
                                          <p:val>
                                            <p:strVal val="#ppt_x"/>
                                          </p:val>
                                        </p:tav>
                                        <p:tav tm="100000">
                                          <p:val>
                                            <p:strVal val="#ppt_x"/>
                                          </p:val>
                                        </p:tav>
                                      </p:tavLst>
                                    </p:anim>
                                    <p:anim calcmode="lin" valueType="num">
                                      <p:cBhvr>
                                        <p:cTn id="151" dur="1000" fill="hold"/>
                                        <p:tgtEl>
                                          <p:spTgt spid="3"/>
                                        </p:tgtEl>
                                        <p:attrNameLst>
                                          <p:attrName>ppt_y</p:attrName>
                                        </p:attrNameLst>
                                      </p:cBhvr>
                                      <p:tavLst>
                                        <p:tav tm="0">
                                          <p:val>
                                            <p:strVal val="#ppt_y-.1"/>
                                          </p:val>
                                        </p:tav>
                                        <p:tav tm="100000">
                                          <p:val>
                                            <p:strVal val="#ppt_y"/>
                                          </p:val>
                                        </p:tav>
                                      </p:tavLst>
                                    </p:anim>
                                  </p:childTnLst>
                                </p:cTn>
                              </p:par>
                            </p:childTnLst>
                          </p:cTn>
                        </p:par>
                        <p:par>
                          <p:cTn id="152" fill="hold">
                            <p:stCondLst>
                              <p:cond delay="8000"/>
                            </p:stCondLst>
                            <p:childTnLst>
                              <p:par>
                                <p:cTn id="153" presetID="31" presetClass="entr" presetSubtype="0" fill="hold" grpId="0" nodeType="afterEffect">
                                  <p:stCondLst>
                                    <p:cond delay="75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 calcmode="lin" valueType="num">
                                      <p:cBhvr>
                                        <p:cTn id="157" dur="1000" fill="hold"/>
                                        <p:tgtEl>
                                          <p:spTgt spid="18"/>
                                        </p:tgtEl>
                                        <p:attrNameLst>
                                          <p:attrName>style.rotation</p:attrName>
                                        </p:attrNameLst>
                                      </p:cBhvr>
                                      <p:tavLst>
                                        <p:tav tm="0">
                                          <p:val>
                                            <p:fltVal val="90"/>
                                          </p:val>
                                        </p:tav>
                                        <p:tav tm="100000">
                                          <p:val>
                                            <p:fltVal val="0"/>
                                          </p:val>
                                        </p:tav>
                                      </p:tavLst>
                                    </p:anim>
                                    <p:animEffect transition="in" filter="fade">
                                      <p:cBhvr>
                                        <p:cTn id="158" dur="1000"/>
                                        <p:tgtEl>
                                          <p:spTgt spid="18"/>
                                        </p:tgtEl>
                                      </p:cBhvr>
                                    </p:animEffect>
                                  </p:childTnLst>
                                </p:cTn>
                              </p:par>
                            </p:childTnLst>
                          </p:cTn>
                        </p:par>
                        <p:par>
                          <p:cTn id="159" fill="hold">
                            <p:stCondLst>
                              <p:cond delay="9750"/>
                            </p:stCondLst>
                            <p:childTnLst>
                              <p:par>
                                <p:cTn id="160" presetID="22" presetClass="entr" presetSubtype="2" fill="hold" grpId="0" nodeType="afterEffect">
                                  <p:stCondLst>
                                    <p:cond delay="500"/>
                                  </p:stCondLst>
                                  <p:childTnLst>
                                    <p:set>
                                      <p:cBhvr>
                                        <p:cTn id="161" dur="1" fill="hold">
                                          <p:stCondLst>
                                            <p:cond delay="0"/>
                                          </p:stCondLst>
                                        </p:cTn>
                                        <p:tgtEl>
                                          <p:spTgt spid="19"/>
                                        </p:tgtEl>
                                        <p:attrNameLst>
                                          <p:attrName>style.visibility</p:attrName>
                                        </p:attrNameLst>
                                      </p:cBhvr>
                                      <p:to>
                                        <p:strVal val="visible"/>
                                      </p:to>
                                    </p:set>
                                    <p:animEffect transition="in" filter="wipe(right)">
                                      <p:cBhvr>
                                        <p:cTn id="1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animBg="1"/>
      <p:bldP spid="32" grpId="0" animBg="1"/>
      <p:bldP spid="33" grpId="0" animBg="1"/>
      <p:bldP spid="3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972927" y="803788"/>
            <a:ext cx="3062056"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וְתַנָּא </a:t>
            </a:r>
            <a:r>
              <a:rPr lang="he-IL" dirty="0" err="1">
                <a:solidFill>
                  <a:srgbClr val="000000"/>
                </a:solidFill>
                <a:latin typeface="Arial" panose="020B0604020202020204" pitchFamily="34" charset="0"/>
              </a:rPr>
              <a:t>דִּידַן</a:t>
            </a:r>
            <a:r>
              <a:rPr lang="he-IL" dirty="0">
                <a:solidFill>
                  <a:srgbClr val="000000"/>
                </a:solidFill>
                <a:latin typeface="Arial" panose="020B0604020202020204" pitchFamily="34" charset="0"/>
              </a:rPr>
              <a:t> מַאי טַעְמָא לָא תָּנֵי הָנֵי </a:t>
            </a:r>
            <a:endParaRPr lang="he-IL" dirty="0"/>
          </a:p>
        </p:txBody>
      </p:sp>
      <p:sp>
        <p:nvSpPr>
          <p:cNvPr id="4" name="TextBox 3"/>
          <p:cNvSpPr txBox="1"/>
          <p:nvPr/>
        </p:nvSpPr>
        <p:spPr>
          <a:xfrm>
            <a:off x="10566400" y="25396"/>
            <a:ext cx="1487055" cy="369332"/>
          </a:xfrm>
          <a:prstGeom prst="rect">
            <a:avLst/>
          </a:prstGeom>
          <a:noFill/>
        </p:spPr>
        <p:txBody>
          <a:bodyPr wrap="square" rtlCol="1">
            <a:spAutoFit/>
          </a:bodyPr>
          <a:lstStyle/>
          <a:p>
            <a:r>
              <a:rPr lang="he-IL" dirty="0" smtClean="0"/>
              <a:t>דף ד' עמ' ב'</a:t>
            </a:r>
            <a:endParaRPr lang="he-IL" dirty="0"/>
          </a:p>
        </p:txBody>
      </p:sp>
      <p:sp>
        <p:nvSpPr>
          <p:cNvPr id="5" name="מלבן 4"/>
          <p:cNvSpPr/>
          <p:nvPr/>
        </p:nvSpPr>
        <p:spPr>
          <a:xfrm>
            <a:off x="3709938" y="653110"/>
            <a:ext cx="5106372" cy="646331"/>
          </a:xfrm>
          <a:prstGeom prst="rect">
            <a:avLst/>
          </a:prstGeom>
        </p:spPr>
        <p:txBody>
          <a:bodyPr wrap="square">
            <a:spAutoFit/>
          </a:bodyPr>
          <a:lstStyle/>
          <a:p>
            <a:r>
              <a:rPr lang="he-IL" dirty="0" smtClean="0"/>
              <a:t>מדוע </a:t>
            </a:r>
            <a:r>
              <a:rPr lang="he-IL" dirty="0"/>
              <a:t>התנא של משנתנו</a:t>
            </a:r>
            <a:r>
              <a:rPr lang="he-IL" dirty="0" smtClean="0"/>
              <a:t> </a:t>
            </a:r>
            <a:r>
              <a:rPr lang="he-IL" dirty="0"/>
              <a:t>אינו שונה גם את </a:t>
            </a:r>
            <a:r>
              <a:rPr lang="he-IL" dirty="0" smtClean="0"/>
              <a:t>תשעת </a:t>
            </a:r>
            <a:r>
              <a:rPr lang="he-IL" dirty="0"/>
              <a:t>אבות </a:t>
            </a:r>
            <a:r>
              <a:rPr lang="he-IL" dirty="0" err="1"/>
              <a:t>הנזיקין</a:t>
            </a:r>
            <a:r>
              <a:rPr lang="he-IL" dirty="0"/>
              <a:t> הנוספים שרבי </a:t>
            </a:r>
            <a:r>
              <a:rPr lang="he-IL" dirty="0" err="1"/>
              <a:t>אושעיא</a:t>
            </a:r>
            <a:r>
              <a:rPr lang="he-IL" dirty="0"/>
              <a:t> </a:t>
            </a:r>
            <a:r>
              <a:rPr lang="he-IL" dirty="0" smtClean="0"/>
              <a:t>שנה </a:t>
            </a:r>
            <a:r>
              <a:rPr lang="he-IL" dirty="0"/>
              <a:t>בברייתא שלו</a:t>
            </a:r>
            <a:r>
              <a:rPr lang="he-IL" dirty="0" smtClean="0"/>
              <a:t>?</a:t>
            </a:r>
            <a:endParaRPr lang="he-IL" dirty="0"/>
          </a:p>
        </p:txBody>
      </p:sp>
      <p:sp>
        <p:nvSpPr>
          <p:cNvPr id="6" name="מלבן 5"/>
          <p:cNvSpPr/>
          <p:nvPr/>
        </p:nvSpPr>
        <p:spPr>
          <a:xfrm>
            <a:off x="5146399" y="1547083"/>
            <a:ext cx="5357556" cy="369332"/>
          </a:xfrm>
          <a:prstGeom prst="rect">
            <a:avLst/>
          </a:prstGeom>
        </p:spPr>
        <p:txBody>
          <a:bodyPr wrap="none">
            <a:spAutoFit/>
          </a:bodyPr>
          <a:lstStyle/>
          <a:p>
            <a:r>
              <a:rPr lang="he-IL" dirty="0"/>
              <a:t>והגמרא מבארת ששאלתה היא רק לפי רב, ולא לפי שמואל:</a:t>
            </a:r>
          </a:p>
        </p:txBody>
      </p:sp>
      <p:sp>
        <p:nvSpPr>
          <p:cNvPr id="7" name="מלבן 6"/>
          <p:cNvSpPr/>
          <p:nvPr/>
        </p:nvSpPr>
        <p:spPr>
          <a:xfrm>
            <a:off x="1875217" y="2132189"/>
            <a:ext cx="6834909" cy="1754326"/>
          </a:xfrm>
          <a:prstGeom prst="rect">
            <a:avLst/>
          </a:prstGeom>
        </p:spPr>
        <p:txBody>
          <a:bodyPr wrap="square">
            <a:spAutoFit/>
          </a:bodyPr>
          <a:lstStyle/>
          <a:p>
            <a:r>
              <a:rPr lang="he-IL" dirty="0" smtClean="0"/>
              <a:t>שמואל</a:t>
            </a:r>
            <a:r>
              <a:rPr lang="he-IL" dirty="0"/>
              <a:t>, המפרש שמבעה זה השן, ניחא</a:t>
            </a:r>
            <a:r>
              <a:rPr lang="he-IL" dirty="0" smtClean="0"/>
              <a:t>,  </a:t>
            </a:r>
            <a:r>
              <a:rPr lang="he-IL" dirty="0"/>
              <a:t>כי משנתנו </a:t>
            </a:r>
            <a:r>
              <a:rPr lang="he-IL" dirty="0" smtClean="0"/>
              <a:t>מדברת </a:t>
            </a:r>
          </a:p>
          <a:p>
            <a:r>
              <a:rPr lang="he-IL" dirty="0" smtClean="0"/>
              <a:t>שרק </a:t>
            </a:r>
            <a:r>
              <a:rPr lang="he-IL" dirty="0" err="1"/>
              <a:t>בנזיקין</a:t>
            </a:r>
            <a:r>
              <a:rPr lang="he-IL" dirty="0"/>
              <a:t> שנעשו על ידי ממונו, </a:t>
            </a:r>
            <a:endParaRPr lang="he-IL" dirty="0" smtClean="0"/>
          </a:p>
          <a:p>
            <a:r>
              <a:rPr lang="he-IL" dirty="0" smtClean="0"/>
              <a:t>אבל. אינה </a:t>
            </a:r>
            <a:r>
              <a:rPr lang="he-IL" dirty="0"/>
              <a:t>מדברת </a:t>
            </a:r>
            <a:r>
              <a:rPr lang="he-IL" dirty="0" err="1"/>
              <a:t>בנזיקין</a:t>
            </a:r>
            <a:r>
              <a:rPr lang="he-IL" dirty="0"/>
              <a:t> שנעשו על ידי האדם עצמו, </a:t>
            </a:r>
            <a:endParaRPr lang="he-IL" dirty="0" smtClean="0"/>
          </a:p>
          <a:p>
            <a:r>
              <a:rPr lang="he-IL" dirty="0" smtClean="0"/>
              <a:t>לפיכך </a:t>
            </a:r>
            <a:r>
              <a:rPr lang="he-IL" dirty="0"/>
              <a:t>לא הזכירה המשנה את חמשת התשלומים </a:t>
            </a:r>
            <a:r>
              <a:rPr lang="he-IL" dirty="0" smtClean="0"/>
              <a:t>שאדם </a:t>
            </a:r>
            <a:r>
              <a:rPr lang="he-IL" dirty="0"/>
              <a:t>החובל בחברו חייב, וכן לא את חיוב ארבעת השומרים, לפי שחיובם הוא מחמת שהם לא שמרו כראוי, ולכן נחשב הנזק כאילו עשו אותו השומרים </a:t>
            </a:r>
            <a:r>
              <a:rPr lang="he-IL" dirty="0" smtClean="0"/>
              <a:t>בעצמם.</a:t>
            </a:r>
            <a:endParaRPr lang="he-IL" dirty="0"/>
          </a:p>
        </p:txBody>
      </p:sp>
      <p:sp>
        <p:nvSpPr>
          <p:cNvPr id="8" name="מלבן 7"/>
          <p:cNvSpPr/>
          <p:nvPr/>
        </p:nvSpPr>
        <p:spPr>
          <a:xfrm>
            <a:off x="8816310" y="2402445"/>
            <a:ext cx="3375690" cy="646331"/>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בִּשְׁלָמָא</a:t>
            </a:r>
            <a:r>
              <a:rPr lang="he-IL" dirty="0">
                <a:solidFill>
                  <a:srgbClr val="000000"/>
                </a:solidFill>
                <a:latin typeface="Arial" panose="020B0604020202020204" pitchFamily="34" charset="0"/>
              </a:rPr>
              <a:t> לִשְׁמוּאֵל בְּנִזְקֵי מָמוֹן </a:t>
            </a:r>
            <a:r>
              <a:rPr lang="he-IL" dirty="0" err="1">
                <a:solidFill>
                  <a:srgbClr val="000000"/>
                </a:solidFill>
                <a:latin typeface="Arial" panose="020B0604020202020204" pitchFamily="34" charset="0"/>
              </a:rPr>
              <a:t>קָמַיְירֵי</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בְּנִזְקֵי </a:t>
            </a:r>
            <a:r>
              <a:rPr lang="he-IL" dirty="0">
                <a:solidFill>
                  <a:srgbClr val="000000"/>
                </a:solidFill>
                <a:latin typeface="Arial" panose="020B0604020202020204" pitchFamily="34" charset="0"/>
              </a:rPr>
              <a:t>גוּפוֹ לָא </a:t>
            </a:r>
            <a:r>
              <a:rPr lang="he-IL" dirty="0" err="1" smtClean="0">
                <a:solidFill>
                  <a:srgbClr val="000000"/>
                </a:solidFill>
                <a:latin typeface="Arial" panose="020B0604020202020204" pitchFamily="34" charset="0"/>
              </a:rPr>
              <a:t>קָמַיְירֵי</a:t>
            </a:r>
            <a:endParaRPr lang="he-IL" dirty="0"/>
          </a:p>
        </p:txBody>
      </p:sp>
      <p:sp>
        <p:nvSpPr>
          <p:cNvPr id="9" name="מלבן 8"/>
          <p:cNvSpPr/>
          <p:nvPr/>
        </p:nvSpPr>
        <p:spPr>
          <a:xfrm>
            <a:off x="8285019" y="4548009"/>
            <a:ext cx="1690254"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אֶלָּא לְרַב </a:t>
            </a:r>
            <a:r>
              <a:rPr lang="he-IL" dirty="0" err="1" smtClean="0">
                <a:solidFill>
                  <a:srgbClr val="000000"/>
                </a:solidFill>
                <a:latin typeface="Arial" panose="020B0604020202020204" pitchFamily="34" charset="0"/>
              </a:rPr>
              <a:t>לִיתְנֵי</a:t>
            </a:r>
            <a:endParaRPr lang="he-IL" dirty="0"/>
          </a:p>
        </p:txBody>
      </p:sp>
      <p:sp>
        <p:nvSpPr>
          <p:cNvPr id="11" name="הסבר אליפטי 10"/>
          <p:cNvSpPr/>
          <p:nvPr/>
        </p:nvSpPr>
        <p:spPr>
          <a:xfrm>
            <a:off x="63802" y="287374"/>
            <a:ext cx="2965725" cy="2115071"/>
          </a:xfrm>
          <a:prstGeom prst="wedgeEllipseCallout">
            <a:avLst>
              <a:gd name="adj1" fmla="val 75496"/>
              <a:gd name="adj2" fmla="val 6605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rgbClr val="FF0000"/>
                </a:solidFill>
              </a:rPr>
              <a:t>מכאן הוכיחו האחרונים שהחיוב על נזקי </a:t>
            </a:r>
            <a:r>
              <a:rPr lang="he-IL" dirty="0" smtClean="0">
                <a:solidFill>
                  <a:srgbClr val="FF0000"/>
                </a:solidFill>
              </a:rPr>
              <a:t>ממונו אינו </a:t>
            </a:r>
            <a:r>
              <a:rPr lang="he-IL" dirty="0">
                <a:solidFill>
                  <a:srgbClr val="FF0000"/>
                </a:solidFill>
              </a:rPr>
              <a:t>מפאת שלא שמר, אלא </a:t>
            </a:r>
            <a:r>
              <a:rPr lang="he-IL" dirty="0" smtClean="0">
                <a:solidFill>
                  <a:srgbClr val="FF0000"/>
                </a:solidFill>
              </a:rPr>
              <a:t>מפאת </a:t>
            </a:r>
            <a:r>
              <a:rPr lang="he-IL" dirty="0">
                <a:solidFill>
                  <a:srgbClr val="FF0000"/>
                </a:solidFill>
              </a:rPr>
              <a:t>שממונו הזיק </a:t>
            </a:r>
          </a:p>
        </p:txBody>
      </p:sp>
      <p:sp>
        <p:nvSpPr>
          <p:cNvPr id="12" name="מלבן 11"/>
          <p:cNvSpPr/>
          <p:nvPr/>
        </p:nvSpPr>
        <p:spPr>
          <a:xfrm>
            <a:off x="1133767" y="4457796"/>
            <a:ext cx="6493163" cy="646331"/>
          </a:xfrm>
          <a:prstGeom prst="rect">
            <a:avLst/>
          </a:prstGeom>
        </p:spPr>
        <p:txBody>
          <a:bodyPr wrap="square">
            <a:spAutoFit/>
          </a:bodyPr>
          <a:lstStyle/>
          <a:p>
            <a:r>
              <a:rPr lang="he-IL" dirty="0" smtClean="0"/>
              <a:t>רב שאמר </a:t>
            </a:r>
            <a:r>
              <a:rPr lang="he-IL" dirty="0"/>
              <a:t>מבעה זה אדם המזיק, ומשנתנו מדברת גם בנזקי גופו, </a:t>
            </a:r>
            <a:endParaRPr lang="he-IL" dirty="0" smtClean="0"/>
          </a:p>
          <a:p>
            <a:r>
              <a:rPr lang="he-IL" dirty="0" smtClean="0"/>
              <a:t>יקשה</a:t>
            </a:r>
            <a:r>
              <a:rPr lang="he-IL" dirty="0"/>
              <a:t>, </a:t>
            </a:r>
            <a:r>
              <a:rPr lang="he-IL" dirty="0" smtClean="0"/>
              <a:t>למה </a:t>
            </a:r>
            <a:r>
              <a:rPr lang="he-IL" dirty="0"/>
              <a:t>התנא </a:t>
            </a:r>
            <a:r>
              <a:rPr lang="he-IL" dirty="0" smtClean="0"/>
              <a:t>אינו </a:t>
            </a:r>
            <a:r>
              <a:rPr lang="he-IL" dirty="0"/>
              <a:t>שונה </a:t>
            </a:r>
            <a:r>
              <a:rPr lang="he-IL" dirty="0" smtClean="0"/>
              <a:t>במשנה </a:t>
            </a:r>
            <a:r>
              <a:rPr lang="he-IL" dirty="0"/>
              <a:t>גם את תשעת אבות נזיקין האלו?</a:t>
            </a:r>
          </a:p>
        </p:txBody>
      </p:sp>
      <p:sp>
        <p:nvSpPr>
          <p:cNvPr id="13" name="מלבן 12"/>
          <p:cNvSpPr/>
          <p:nvPr/>
        </p:nvSpPr>
        <p:spPr>
          <a:xfrm>
            <a:off x="7904756" y="5856615"/>
            <a:ext cx="232146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תַּנָּא אָדָם </a:t>
            </a:r>
            <a:r>
              <a:rPr lang="he-IL" dirty="0" err="1">
                <a:solidFill>
                  <a:srgbClr val="000000"/>
                </a:solidFill>
                <a:latin typeface="Arial" panose="020B0604020202020204" pitchFamily="34" charset="0"/>
              </a:rPr>
              <a:t>וְכׇל</a:t>
            </a:r>
            <a:r>
              <a:rPr lang="he-IL" dirty="0">
                <a:solidFill>
                  <a:srgbClr val="000000"/>
                </a:solidFill>
                <a:latin typeface="Arial" panose="020B0604020202020204" pitchFamily="34" charset="0"/>
              </a:rPr>
              <a:t> מִילֵּי </a:t>
            </a:r>
            <a:r>
              <a:rPr lang="he-IL" dirty="0" err="1">
                <a:solidFill>
                  <a:srgbClr val="000000"/>
                </a:solidFill>
                <a:latin typeface="Arial" panose="020B0604020202020204" pitchFamily="34" charset="0"/>
              </a:rPr>
              <a:t>דְאָדָם</a:t>
            </a:r>
            <a:endParaRPr lang="he-IL" dirty="0"/>
          </a:p>
        </p:txBody>
      </p:sp>
      <p:sp>
        <p:nvSpPr>
          <p:cNvPr id="14" name="מלבן 13"/>
          <p:cNvSpPr/>
          <p:nvPr/>
        </p:nvSpPr>
        <p:spPr>
          <a:xfrm>
            <a:off x="258617" y="5718116"/>
            <a:ext cx="7305965" cy="646331"/>
          </a:xfrm>
          <a:prstGeom prst="rect">
            <a:avLst/>
          </a:prstGeom>
        </p:spPr>
        <p:txBody>
          <a:bodyPr wrap="square">
            <a:spAutoFit/>
          </a:bodyPr>
          <a:lstStyle/>
          <a:p>
            <a:r>
              <a:rPr lang="he-IL" dirty="0" smtClean="0"/>
              <a:t>התנא </a:t>
            </a:r>
            <a:r>
              <a:rPr lang="he-IL" dirty="0"/>
              <a:t>במשנתנו </a:t>
            </a:r>
            <a:r>
              <a:rPr lang="he-IL" dirty="0" smtClean="0"/>
              <a:t>, </a:t>
            </a:r>
            <a:r>
              <a:rPr lang="he-IL" dirty="0"/>
              <a:t>שנה </a:t>
            </a:r>
            <a:r>
              <a:rPr lang="he-IL" dirty="0" smtClean="0"/>
              <a:t>את </a:t>
            </a:r>
            <a:r>
              <a:rPr lang="he-IL" dirty="0"/>
              <a:t>ה"מבעה", שפירושו אדם, וכלל בזה </a:t>
            </a:r>
            <a:r>
              <a:rPr lang="he-IL" dirty="0" smtClean="0"/>
              <a:t>את </a:t>
            </a:r>
            <a:r>
              <a:rPr lang="he-IL" dirty="0"/>
              <a:t>כל אופני הנזק של אדם, שבהם נכללים גם תשעה אבות נזיקין האלו, ולא </a:t>
            </a:r>
            <a:r>
              <a:rPr lang="he-IL" dirty="0" err="1"/>
              <a:t>פירטם</a:t>
            </a:r>
            <a:r>
              <a:rPr lang="he-IL" dirty="0"/>
              <a:t> בנפרד.</a:t>
            </a:r>
          </a:p>
        </p:txBody>
      </p:sp>
      <p:sp>
        <p:nvSpPr>
          <p:cNvPr id="15" name="מלבן 14"/>
          <p:cNvSpPr/>
          <p:nvPr/>
        </p:nvSpPr>
        <p:spPr>
          <a:xfrm>
            <a:off x="10363200" y="5876758"/>
            <a:ext cx="1723549" cy="369332"/>
          </a:xfrm>
          <a:prstGeom prst="rect">
            <a:avLst/>
          </a:prstGeom>
        </p:spPr>
        <p:txBody>
          <a:bodyPr wrap="none">
            <a:spAutoFit/>
          </a:bodyPr>
          <a:lstStyle/>
          <a:p>
            <a:r>
              <a:rPr lang="he-IL" dirty="0"/>
              <a:t>הגמרא מתרצת : </a:t>
            </a:r>
          </a:p>
        </p:txBody>
      </p:sp>
      <p:sp>
        <p:nvSpPr>
          <p:cNvPr id="16" name="TextBox 15"/>
          <p:cNvSpPr txBox="1"/>
          <p:nvPr/>
        </p:nvSpPr>
        <p:spPr>
          <a:xfrm>
            <a:off x="10220037" y="4512730"/>
            <a:ext cx="1801091" cy="369332"/>
          </a:xfrm>
          <a:prstGeom prst="rect">
            <a:avLst/>
          </a:prstGeom>
          <a:noFill/>
        </p:spPr>
        <p:txBody>
          <a:bodyPr wrap="square" rtlCol="1">
            <a:spAutoFit/>
          </a:bodyPr>
          <a:lstStyle/>
          <a:p>
            <a:r>
              <a:rPr lang="he-IL" dirty="0" smtClean="0"/>
              <a:t>הגמרא מקשה:</a:t>
            </a:r>
            <a:endParaRPr lang="he-IL" dirty="0"/>
          </a:p>
        </p:txBody>
      </p:sp>
    </p:spTree>
    <p:extLst>
      <p:ext uri="{BB962C8B-B14F-4D97-AF65-F5344CB8AC3E}">
        <p14:creationId xmlns:p14="http://schemas.microsoft.com/office/powerpoint/2010/main" val="41857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250"/>
                            </p:stCondLst>
                            <p:childTnLst>
                              <p:par>
                                <p:cTn id="12" presetID="22" presetClass="entr" presetSubtype="2"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2750"/>
                            </p:stCondLst>
                            <p:childTnLst>
                              <p:par>
                                <p:cTn id="16" presetID="16" presetClass="entr" presetSubtype="21" fill="hold" grpId="0" nodeType="afterEffect">
                                  <p:stCondLst>
                                    <p:cond delay="175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par>
                          <p:cTn id="19" fill="hold">
                            <p:stCondLst>
                              <p:cond delay="5000"/>
                            </p:stCondLst>
                            <p:childTnLst>
                              <p:par>
                                <p:cTn id="20" presetID="31" presetClass="entr" presetSubtype="0" fill="hold" grpId="0" nodeType="afterEffect">
                                  <p:stCondLst>
                                    <p:cond delay="150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7500"/>
                            </p:stCondLst>
                            <p:childTnLst>
                              <p:par>
                                <p:cTn id="27" presetID="22" presetClass="entr" presetSubtype="2" fill="hold" grpId="0" nodeType="after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par>
                          <p:cTn id="30" fill="hold">
                            <p:stCondLst>
                              <p:cond delay="9000"/>
                            </p:stCondLst>
                            <p:childTnLst>
                              <p:par>
                                <p:cTn id="31" presetID="22" presetClass="entr" presetSubtype="8" fill="hold" grpId="0" nodeType="afterEffect">
                                  <p:stCondLst>
                                    <p:cond delay="300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25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31" presetClass="entr" presetSubtype="0" fill="hold" grpId="0" nodeType="afterEffect">
                                  <p:stCondLst>
                                    <p:cond delay="75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par>
                          <p:cTn id="48" fill="hold">
                            <p:stCondLst>
                              <p:cond delay="2750"/>
                            </p:stCondLst>
                            <p:childTnLst>
                              <p:par>
                                <p:cTn id="49" presetID="22" presetClass="entr" presetSubtype="2" fill="hold" grpId="0" nodeType="afterEffect">
                                  <p:stCondLst>
                                    <p:cond delay="100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childTnLst>
                          </p:cTn>
                        </p:par>
                        <p:par>
                          <p:cTn id="52" fill="hold">
                            <p:stCondLst>
                              <p:cond delay="4250"/>
                            </p:stCondLst>
                            <p:childTnLst>
                              <p:par>
                                <p:cTn id="53" presetID="42" presetClass="entr" presetSubtype="0" fill="hold" grpId="0" nodeType="afterEffect">
                                  <p:stCondLst>
                                    <p:cond delay="20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31" presetClass="entr" presetSubtype="0" fill="hold" grpId="0" nodeType="afterEffect">
                                  <p:stCondLst>
                                    <p:cond delay="75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childTnLst>
                          </p:cTn>
                        </p:par>
                        <p:par>
                          <p:cTn id="65" fill="hold">
                            <p:stCondLst>
                              <p:cond delay="9000"/>
                            </p:stCondLst>
                            <p:childTnLst>
                              <p:par>
                                <p:cTn id="66" presetID="22" presetClass="entr" presetSubtype="2" fill="hold" grpId="0" nodeType="afterEffect">
                                  <p:stCondLst>
                                    <p:cond delay="1000"/>
                                  </p:stCondLst>
                                  <p:childTnLst>
                                    <p:set>
                                      <p:cBhvr>
                                        <p:cTn id="67" dur="1" fill="hold">
                                          <p:stCondLst>
                                            <p:cond delay="0"/>
                                          </p:stCondLst>
                                        </p:cTn>
                                        <p:tgtEl>
                                          <p:spTgt spid="14"/>
                                        </p:tgtEl>
                                        <p:attrNameLst>
                                          <p:attrName>style.visibility</p:attrName>
                                        </p:attrNameLst>
                                      </p:cBhvr>
                                      <p:to>
                                        <p:strVal val="visible"/>
                                      </p:to>
                                    </p:set>
                                    <p:animEffect transition="in" filter="wipe(righ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animBg="1"/>
      <p:bldP spid="9" grpId="0" animBg="1"/>
      <p:bldP spid="11" grpId="0" animBg="1"/>
      <p:bldP spid="12" grpId="0"/>
      <p:bldP spid="13" grpId="0" animBg="1"/>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395949" y="1091393"/>
            <a:ext cx="4147127"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תְּרֵי </a:t>
            </a:r>
            <a:r>
              <a:rPr lang="he-IL" dirty="0">
                <a:solidFill>
                  <a:srgbClr val="000000"/>
                </a:solidFill>
                <a:latin typeface="Arial" panose="020B0604020202020204" pitchFamily="34" charset="0"/>
              </a:rPr>
              <a:t>גַוְונֵי </a:t>
            </a:r>
            <a:r>
              <a:rPr lang="he-IL" dirty="0" smtClean="0">
                <a:solidFill>
                  <a:srgbClr val="000000"/>
                </a:solidFill>
                <a:latin typeface="Arial" panose="020B0604020202020204" pitchFamily="34" charset="0"/>
              </a:rPr>
              <a:t>אָדָם</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תְּנָא אָדָם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אָדָם וְתַנָּא אָדָם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שׁוֹר</a:t>
            </a:r>
            <a:endParaRPr lang="he-IL" dirty="0"/>
          </a:p>
        </p:txBody>
      </p:sp>
      <p:sp>
        <p:nvSpPr>
          <p:cNvPr id="3" name="TextBox 2"/>
          <p:cNvSpPr txBox="1"/>
          <p:nvPr/>
        </p:nvSpPr>
        <p:spPr>
          <a:xfrm>
            <a:off x="10566400" y="25396"/>
            <a:ext cx="1487055" cy="369332"/>
          </a:xfrm>
          <a:prstGeom prst="rect">
            <a:avLst/>
          </a:prstGeom>
          <a:noFill/>
        </p:spPr>
        <p:txBody>
          <a:bodyPr wrap="square" rtlCol="1">
            <a:spAutoFit/>
          </a:bodyPr>
          <a:lstStyle/>
          <a:p>
            <a:r>
              <a:rPr lang="he-IL" dirty="0" smtClean="0"/>
              <a:t>דף ד' עמ' ב'</a:t>
            </a:r>
            <a:endParaRPr lang="he-IL" dirty="0"/>
          </a:p>
        </p:txBody>
      </p:sp>
      <p:sp>
        <p:nvSpPr>
          <p:cNvPr id="4" name="מלבן 3"/>
          <p:cNvSpPr/>
          <p:nvPr/>
        </p:nvSpPr>
        <p:spPr>
          <a:xfrm>
            <a:off x="233746" y="152132"/>
            <a:ext cx="6096000" cy="646331"/>
          </a:xfrm>
          <a:prstGeom prst="rect">
            <a:avLst/>
          </a:prstGeom>
        </p:spPr>
        <p:txBody>
          <a:bodyPr>
            <a:spAutoFit/>
          </a:bodyPr>
          <a:lstStyle/>
          <a:p>
            <a:r>
              <a:rPr lang="he-IL" dirty="0" smtClean="0"/>
              <a:t>ולרבי </a:t>
            </a:r>
            <a:r>
              <a:rPr lang="he-IL" dirty="0" err="1"/>
              <a:t>אושעיא</a:t>
            </a:r>
            <a:r>
              <a:rPr lang="he-IL" dirty="0"/>
              <a:t> </a:t>
            </a:r>
            <a:r>
              <a:rPr lang="he-IL" dirty="0" smtClean="0"/>
              <a:t>הכולל </a:t>
            </a:r>
            <a:r>
              <a:rPr lang="he-IL" dirty="0"/>
              <a:t>את כל הנזקים שעשה האדם, </a:t>
            </a:r>
            <a:endParaRPr lang="he-IL" dirty="0" smtClean="0"/>
          </a:p>
          <a:p>
            <a:r>
              <a:rPr lang="he-IL" dirty="0" smtClean="0"/>
              <a:t>לשם </a:t>
            </a:r>
            <a:r>
              <a:rPr lang="he-IL" dirty="0"/>
              <a:t>מה הוא שונה בברייתא את התשעה הנוספים בנפרד?</a:t>
            </a:r>
          </a:p>
        </p:txBody>
      </p:sp>
      <p:sp>
        <p:nvSpPr>
          <p:cNvPr id="5" name="מלבן 4"/>
          <p:cNvSpPr/>
          <p:nvPr/>
        </p:nvSpPr>
        <p:spPr>
          <a:xfrm>
            <a:off x="7242670" y="349039"/>
            <a:ext cx="3291286"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וּלְרַבִּי </a:t>
            </a:r>
            <a:r>
              <a:rPr lang="he-IL" dirty="0" err="1">
                <a:solidFill>
                  <a:srgbClr val="000000"/>
                </a:solidFill>
                <a:latin typeface="Arial" panose="020B0604020202020204" pitchFamily="34" charset="0"/>
              </a:rPr>
              <a:t>אוֹשַׁעְיָא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הָא תָּנֵי לֵיהּ אָדָם </a:t>
            </a:r>
            <a:endParaRPr lang="he-IL" dirty="0"/>
          </a:p>
        </p:txBody>
      </p:sp>
      <p:sp>
        <p:nvSpPr>
          <p:cNvPr id="6" name="מלבן 5"/>
          <p:cNvSpPr/>
          <p:nvPr/>
        </p:nvSpPr>
        <p:spPr>
          <a:xfrm>
            <a:off x="1696432" y="942078"/>
            <a:ext cx="4581236" cy="1754326"/>
          </a:xfrm>
          <a:prstGeom prst="rect">
            <a:avLst/>
          </a:prstGeom>
        </p:spPr>
        <p:txBody>
          <a:bodyPr wrap="square">
            <a:spAutoFit/>
          </a:bodyPr>
          <a:lstStyle/>
          <a:p>
            <a:r>
              <a:rPr lang="he-IL" dirty="0" smtClean="0"/>
              <a:t>יש </a:t>
            </a:r>
            <a:r>
              <a:rPr lang="he-IL" dirty="0"/>
              <a:t>שני אופני חיוב של אדם </a:t>
            </a:r>
            <a:r>
              <a:rPr lang="he-IL" dirty="0" smtClean="0"/>
              <a:t>המזיק:</a:t>
            </a:r>
          </a:p>
          <a:p>
            <a:pPr marL="342900" indent="-342900">
              <a:buAutoNum type="arabicPeriod"/>
            </a:pPr>
            <a:r>
              <a:rPr lang="he-IL" dirty="0" smtClean="0"/>
              <a:t>אדם </a:t>
            </a:r>
            <a:r>
              <a:rPr lang="he-IL" dirty="0"/>
              <a:t>המזיק את גוף חברו</a:t>
            </a:r>
            <a:r>
              <a:rPr lang="he-IL" dirty="0" smtClean="0"/>
              <a:t>,</a:t>
            </a:r>
          </a:p>
          <a:p>
            <a:pPr marL="342900" indent="-342900">
              <a:buAutoNum type="arabicPeriod"/>
            </a:pPr>
            <a:r>
              <a:rPr lang="he-IL" dirty="0" smtClean="0"/>
              <a:t>. ואדם </a:t>
            </a:r>
            <a:r>
              <a:rPr lang="he-IL" dirty="0"/>
              <a:t>המזיק את ממון חברו. </a:t>
            </a:r>
            <a:endParaRPr lang="he-IL" dirty="0" smtClean="0"/>
          </a:p>
          <a:p>
            <a:r>
              <a:rPr lang="he-IL" dirty="0" smtClean="0"/>
              <a:t>ולכן</a:t>
            </a:r>
            <a:r>
              <a:rPr lang="he-IL" dirty="0"/>
              <a:t>, </a:t>
            </a:r>
            <a:r>
              <a:rPr lang="he-IL" dirty="0" smtClean="0"/>
              <a:t>שנה </a:t>
            </a:r>
            <a:r>
              <a:rPr lang="he-IL" dirty="0"/>
              <a:t>רבי </a:t>
            </a:r>
            <a:r>
              <a:rPr lang="he-IL" dirty="0" err="1"/>
              <a:t>אושעיא</a:t>
            </a:r>
            <a:r>
              <a:rPr lang="he-IL" dirty="0"/>
              <a:t> </a:t>
            </a:r>
            <a:r>
              <a:rPr lang="he-IL" dirty="0" smtClean="0"/>
              <a:t>את </a:t>
            </a:r>
            <a:r>
              <a:rPr lang="he-IL" dirty="0"/>
              <a:t>חיובי אדם המזיק אדם, </a:t>
            </a:r>
            <a:endParaRPr lang="he-IL" dirty="0" smtClean="0"/>
          </a:p>
          <a:p>
            <a:r>
              <a:rPr lang="he-IL" dirty="0" smtClean="0"/>
              <a:t>שהם </a:t>
            </a:r>
            <a:r>
              <a:rPr lang="he-IL" dirty="0"/>
              <a:t>נזק, צער, ריפוי, שבת </a:t>
            </a:r>
            <a:r>
              <a:rPr lang="he-IL" dirty="0" smtClean="0"/>
              <a:t>ובושת.</a:t>
            </a:r>
          </a:p>
          <a:p>
            <a:r>
              <a:rPr lang="he-IL" dirty="0" smtClean="0"/>
              <a:t>ושנה </a:t>
            </a:r>
            <a:r>
              <a:rPr lang="he-IL" dirty="0"/>
              <a:t>גם את חיוב אדם </a:t>
            </a:r>
            <a:r>
              <a:rPr lang="he-IL" dirty="0" smtClean="0"/>
              <a:t>שהזיק </a:t>
            </a:r>
            <a:r>
              <a:rPr lang="he-IL" dirty="0"/>
              <a:t>שור.</a:t>
            </a:r>
          </a:p>
        </p:txBody>
      </p:sp>
      <p:sp>
        <p:nvSpPr>
          <p:cNvPr id="7" name="מלבן 6"/>
          <p:cNvSpPr/>
          <p:nvPr/>
        </p:nvSpPr>
        <p:spPr>
          <a:xfrm>
            <a:off x="10454221" y="1058081"/>
            <a:ext cx="1659429" cy="369332"/>
          </a:xfrm>
          <a:prstGeom prst="rect">
            <a:avLst/>
          </a:prstGeom>
        </p:spPr>
        <p:txBody>
          <a:bodyPr wrap="none">
            <a:spAutoFit/>
          </a:bodyPr>
          <a:lstStyle/>
          <a:p>
            <a:r>
              <a:rPr lang="he-IL" dirty="0"/>
              <a:t>הגמרא מתרצת: </a:t>
            </a:r>
          </a:p>
        </p:txBody>
      </p:sp>
      <p:sp>
        <p:nvSpPr>
          <p:cNvPr id="8" name="מלבן 7"/>
          <p:cNvSpPr/>
          <p:nvPr/>
        </p:nvSpPr>
        <p:spPr>
          <a:xfrm>
            <a:off x="10501512" y="295542"/>
            <a:ext cx="1598516" cy="369332"/>
          </a:xfrm>
          <a:prstGeom prst="rect">
            <a:avLst/>
          </a:prstGeom>
        </p:spPr>
        <p:txBody>
          <a:bodyPr wrap="none">
            <a:spAutoFit/>
          </a:bodyPr>
          <a:lstStyle/>
          <a:p>
            <a:r>
              <a:rPr lang="he-IL" dirty="0"/>
              <a:t>הגמרא </a:t>
            </a:r>
            <a:r>
              <a:rPr lang="he-IL" dirty="0" smtClean="0"/>
              <a:t>שואלת: </a:t>
            </a:r>
            <a:endParaRPr lang="he-IL" dirty="0"/>
          </a:p>
        </p:txBody>
      </p:sp>
      <p:sp>
        <p:nvSpPr>
          <p:cNvPr id="9" name="מלבן 8"/>
          <p:cNvSpPr/>
          <p:nvPr/>
        </p:nvSpPr>
        <p:spPr>
          <a:xfrm>
            <a:off x="6460838" y="2975495"/>
            <a:ext cx="4105562"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אִי הָכִי שׁוֹר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לִיתְנֵי</a:t>
            </a:r>
            <a:r>
              <a:rPr lang="he-IL" dirty="0">
                <a:solidFill>
                  <a:srgbClr val="000000"/>
                </a:solidFill>
                <a:latin typeface="Arial" panose="020B0604020202020204" pitchFamily="34" charset="0"/>
              </a:rPr>
              <a:t> תְּרֵי גַוְונֵי שׁוֹר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לִיתְנֵי</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שׁוֹר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שׁוֹר </a:t>
            </a:r>
            <a:r>
              <a:rPr lang="he-IL" dirty="0" err="1">
                <a:solidFill>
                  <a:srgbClr val="000000"/>
                </a:solidFill>
                <a:latin typeface="Arial" panose="020B0604020202020204" pitchFamily="34" charset="0"/>
              </a:rPr>
              <a:t>וְלִיתְנֵי</a:t>
            </a:r>
            <a:r>
              <a:rPr lang="he-IL" dirty="0">
                <a:solidFill>
                  <a:srgbClr val="000000"/>
                </a:solidFill>
                <a:latin typeface="Arial" panose="020B0604020202020204" pitchFamily="34" charset="0"/>
              </a:rPr>
              <a:t> שׁוֹר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אָדָם</a:t>
            </a:r>
            <a:endParaRPr lang="he-IL" dirty="0"/>
          </a:p>
        </p:txBody>
      </p:sp>
      <p:sp>
        <p:nvSpPr>
          <p:cNvPr id="10" name="מלבן 9"/>
          <p:cNvSpPr/>
          <p:nvPr/>
        </p:nvSpPr>
        <p:spPr>
          <a:xfrm>
            <a:off x="181668" y="2816936"/>
            <a:ext cx="6096000" cy="1200329"/>
          </a:xfrm>
          <a:prstGeom prst="rect">
            <a:avLst/>
          </a:prstGeom>
        </p:spPr>
        <p:txBody>
          <a:bodyPr>
            <a:spAutoFit/>
          </a:bodyPr>
          <a:lstStyle/>
          <a:p>
            <a:r>
              <a:rPr lang="he-IL" dirty="0" smtClean="0"/>
              <a:t> </a:t>
            </a:r>
            <a:r>
              <a:rPr lang="he-IL" dirty="0"/>
              <a:t>אי הכי, אם רבי </a:t>
            </a:r>
            <a:r>
              <a:rPr lang="he-IL" dirty="0" err="1"/>
              <a:t>אושעיא</a:t>
            </a:r>
            <a:r>
              <a:rPr lang="he-IL" dirty="0"/>
              <a:t> מחלק בין אדם המזיק שור לאדם המזיק אדם, להזכירם </a:t>
            </a:r>
            <a:r>
              <a:rPr lang="he-IL" dirty="0" smtClean="0"/>
              <a:t>בנפרד אם </a:t>
            </a:r>
            <a:r>
              <a:rPr lang="he-IL" dirty="0"/>
              <a:t>כך; </a:t>
            </a:r>
            <a:r>
              <a:rPr lang="he-IL" dirty="0" smtClean="0"/>
              <a:t>שיחלק </a:t>
            </a:r>
            <a:r>
              <a:rPr lang="he-IL" dirty="0"/>
              <a:t>רבי </a:t>
            </a:r>
            <a:r>
              <a:rPr lang="he-IL" dirty="0" err="1"/>
              <a:t>אושעיא</a:t>
            </a:r>
            <a:r>
              <a:rPr lang="he-IL" dirty="0"/>
              <a:t> גם את שור המזיק לשני אופני נזק; </a:t>
            </a:r>
            <a:r>
              <a:rPr lang="he-IL" dirty="0" smtClean="0"/>
              <a:t>ישנה שור שהזיק </a:t>
            </a:r>
            <a:r>
              <a:rPr lang="he-IL" dirty="0"/>
              <a:t>שור, </a:t>
            </a:r>
            <a:r>
              <a:rPr lang="he-IL" dirty="0" smtClean="0"/>
              <a:t>וישנה  </a:t>
            </a:r>
            <a:r>
              <a:rPr lang="he-IL" dirty="0"/>
              <a:t>שור </a:t>
            </a:r>
            <a:r>
              <a:rPr lang="he-IL" dirty="0" smtClean="0"/>
              <a:t>שהזיק </a:t>
            </a:r>
            <a:r>
              <a:rPr lang="he-IL" dirty="0"/>
              <a:t>אדם, ומדוע לא הזכירם בנפרד, אלא כלל את כולם ב"שור"?</a:t>
            </a:r>
          </a:p>
        </p:txBody>
      </p:sp>
      <p:sp>
        <p:nvSpPr>
          <p:cNvPr id="11" name="מלבן 10"/>
          <p:cNvSpPr/>
          <p:nvPr/>
        </p:nvSpPr>
        <p:spPr>
          <a:xfrm>
            <a:off x="10576047" y="2912121"/>
            <a:ext cx="1598516" cy="369332"/>
          </a:xfrm>
          <a:prstGeom prst="rect">
            <a:avLst/>
          </a:prstGeom>
        </p:spPr>
        <p:txBody>
          <a:bodyPr wrap="none">
            <a:spAutoFit/>
          </a:bodyPr>
          <a:lstStyle/>
          <a:p>
            <a:r>
              <a:rPr lang="he-IL" dirty="0"/>
              <a:t>הגמרא </a:t>
            </a:r>
            <a:r>
              <a:rPr lang="he-IL" dirty="0" smtClean="0"/>
              <a:t>שואלת: </a:t>
            </a:r>
            <a:endParaRPr lang="he-IL" dirty="0"/>
          </a:p>
        </p:txBody>
      </p:sp>
      <p:sp>
        <p:nvSpPr>
          <p:cNvPr id="12" name="מלבן 11"/>
          <p:cNvSpPr/>
          <p:nvPr/>
        </p:nvSpPr>
        <p:spPr>
          <a:xfrm>
            <a:off x="6643773" y="4390354"/>
            <a:ext cx="3857739"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הַאי מַאי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בִּשְׁלָמָא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אָדָם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שׁוֹר נֵזֶק הוּא </a:t>
            </a:r>
            <a:r>
              <a:rPr lang="he-IL" dirty="0" err="1">
                <a:solidFill>
                  <a:srgbClr val="000000"/>
                </a:solidFill>
                <a:latin typeface="Arial" panose="020B0604020202020204" pitchFamily="34" charset="0"/>
              </a:rPr>
              <a:t>דִּמְשַׁלֵּם</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אָדָם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אָדָם מְשַׁלֵּם אַרְבָּעָה דְּבָרִים</a:t>
            </a:r>
            <a:endParaRPr lang="he-IL" dirty="0"/>
          </a:p>
        </p:txBody>
      </p:sp>
      <p:sp>
        <p:nvSpPr>
          <p:cNvPr id="13" name="מלבן 12"/>
          <p:cNvSpPr/>
          <p:nvPr/>
        </p:nvSpPr>
        <p:spPr>
          <a:xfrm>
            <a:off x="181668" y="4258329"/>
            <a:ext cx="6087478" cy="1200329"/>
          </a:xfrm>
          <a:prstGeom prst="rect">
            <a:avLst/>
          </a:prstGeom>
        </p:spPr>
        <p:txBody>
          <a:bodyPr wrap="square">
            <a:spAutoFit/>
          </a:bodyPr>
          <a:lstStyle/>
          <a:p>
            <a:r>
              <a:rPr lang="he-IL" dirty="0" smtClean="0"/>
              <a:t>חילוק </a:t>
            </a:r>
            <a:r>
              <a:rPr lang="he-IL" dirty="0"/>
              <a:t>זה, לשם מה יש לחלקו? </a:t>
            </a:r>
            <a:r>
              <a:rPr lang="he-IL" dirty="0" err="1"/>
              <a:t>בשלמא</a:t>
            </a:r>
            <a:r>
              <a:rPr lang="he-IL" dirty="0"/>
              <a:t> יש </a:t>
            </a:r>
            <a:r>
              <a:rPr lang="he-IL" dirty="0" smtClean="0"/>
              <a:t>לשנות את החילוק </a:t>
            </a:r>
            <a:r>
              <a:rPr lang="he-IL" dirty="0"/>
              <a:t>לשני האופנים של אדם המזיק </a:t>
            </a:r>
            <a:r>
              <a:rPr lang="he-IL" dirty="0" smtClean="0"/>
              <a:t>כיון </a:t>
            </a:r>
            <a:r>
              <a:rPr lang="he-IL" dirty="0"/>
              <a:t>שמחולקים הם בדיניהם, שכן, אדם </a:t>
            </a:r>
            <a:r>
              <a:rPr lang="he-IL" dirty="0" smtClean="0"/>
              <a:t>שהזיק </a:t>
            </a:r>
            <a:r>
              <a:rPr lang="he-IL" dirty="0"/>
              <a:t>שור </a:t>
            </a:r>
            <a:r>
              <a:rPr lang="he-IL" dirty="0" smtClean="0"/>
              <a:t>משלם </a:t>
            </a:r>
            <a:r>
              <a:rPr lang="he-IL" dirty="0"/>
              <a:t>רק נזק </a:t>
            </a:r>
            <a:r>
              <a:rPr lang="he-IL" dirty="0" smtClean="0"/>
              <a:t>, </a:t>
            </a:r>
            <a:r>
              <a:rPr lang="he-IL" dirty="0"/>
              <a:t>ותו לא, ואילו אדם </a:t>
            </a:r>
            <a:r>
              <a:rPr lang="he-IL" dirty="0" smtClean="0"/>
              <a:t>שהזיק </a:t>
            </a:r>
            <a:r>
              <a:rPr lang="he-IL" dirty="0"/>
              <a:t>אדם משלם מלבד הנזק עוד ארבעה דברים, לפיכך יש מקום להזכירם בנפרד.</a:t>
            </a:r>
          </a:p>
        </p:txBody>
      </p:sp>
      <p:sp>
        <p:nvSpPr>
          <p:cNvPr id="14" name="מלבן 13"/>
          <p:cNvSpPr/>
          <p:nvPr/>
        </p:nvSpPr>
        <p:spPr>
          <a:xfrm>
            <a:off x="10532571" y="4396829"/>
            <a:ext cx="1659429" cy="369332"/>
          </a:xfrm>
          <a:prstGeom prst="rect">
            <a:avLst/>
          </a:prstGeom>
        </p:spPr>
        <p:txBody>
          <a:bodyPr wrap="none">
            <a:spAutoFit/>
          </a:bodyPr>
          <a:lstStyle/>
          <a:p>
            <a:r>
              <a:rPr lang="he-IL" dirty="0"/>
              <a:t>הגמרא מתרצת: </a:t>
            </a:r>
          </a:p>
        </p:txBody>
      </p:sp>
      <p:sp>
        <p:nvSpPr>
          <p:cNvPr id="18" name="מלבן 17"/>
          <p:cNvSpPr/>
          <p:nvPr/>
        </p:nvSpPr>
        <p:spPr>
          <a:xfrm>
            <a:off x="7499926" y="5699722"/>
            <a:ext cx="3093557"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אֶלָּא שׁוֹר מָה לִי שׁוֹר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שׁוֹר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מָה </a:t>
            </a:r>
            <a:r>
              <a:rPr lang="he-IL" dirty="0">
                <a:solidFill>
                  <a:srgbClr val="000000"/>
                </a:solidFill>
                <a:latin typeface="Arial" panose="020B0604020202020204" pitchFamily="34" charset="0"/>
              </a:rPr>
              <a:t>לִי שׁוֹר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אָדָם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אִידֵּי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וְאִידֵּי</a:t>
            </a:r>
            <a:r>
              <a:rPr lang="he-IL" dirty="0">
                <a:solidFill>
                  <a:srgbClr val="000000"/>
                </a:solidFill>
                <a:latin typeface="Arial" panose="020B0604020202020204" pitchFamily="34" charset="0"/>
              </a:rPr>
              <a:t> נֶזֶק הוּא </a:t>
            </a:r>
            <a:r>
              <a:rPr lang="he-IL" dirty="0" err="1">
                <a:solidFill>
                  <a:srgbClr val="000000"/>
                </a:solidFill>
                <a:latin typeface="Arial" panose="020B0604020202020204" pitchFamily="34" charset="0"/>
              </a:rPr>
              <a:t>דִּמְשַׁלֵּם</a:t>
            </a:r>
            <a:endParaRPr lang="he-IL" dirty="0"/>
          </a:p>
        </p:txBody>
      </p:sp>
      <p:sp>
        <p:nvSpPr>
          <p:cNvPr id="19" name="מלבן 18"/>
          <p:cNvSpPr/>
          <p:nvPr/>
        </p:nvSpPr>
        <p:spPr>
          <a:xfrm>
            <a:off x="173146" y="5699722"/>
            <a:ext cx="6287692" cy="923330"/>
          </a:xfrm>
          <a:prstGeom prst="rect">
            <a:avLst/>
          </a:prstGeom>
        </p:spPr>
        <p:txBody>
          <a:bodyPr wrap="square">
            <a:spAutoFit/>
          </a:bodyPr>
          <a:lstStyle/>
          <a:p>
            <a:r>
              <a:rPr lang="he-IL" dirty="0" smtClean="0"/>
              <a:t>אלא </a:t>
            </a:r>
            <a:r>
              <a:rPr lang="he-IL" dirty="0"/>
              <a:t>לשם מה </a:t>
            </a:r>
            <a:r>
              <a:rPr lang="he-IL" dirty="0" smtClean="0"/>
              <a:t>נזכיר חילוקי </a:t>
            </a:r>
            <a:r>
              <a:rPr lang="he-IL" dirty="0"/>
              <a:t>דין השור, </a:t>
            </a:r>
            <a:r>
              <a:rPr lang="he-IL" dirty="0" smtClean="0"/>
              <a:t>בנפרד ? </a:t>
            </a:r>
          </a:p>
          <a:p>
            <a:r>
              <a:rPr lang="he-IL" dirty="0" smtClean="0"/>
              <a:t>מה </a:t>
            </a:r>
            <a:r>
              <a:rPr lang="he-IL" dirty="0"/>
              <a:t>חילוק יש אם השור הזיק שור או הזיק אדם, והרי </a:t>
            </a:r>
            <a:r>
              <a:rPr lang="he-IL" dirty="0" smtClean="0"/>
              <a:t>זה </a:t>
            </a:r>
            <a:r>
              <a:rPr lang="he-IL" dirty="0"/>
              <a:t>וזה דינם </a:t>
            </a:r>
            <a:r>
              <a:rPr lang="he-IL" dirty="0" smtClean="0"/>
              <a:t>שווה </a:t>
            </a:r>
            <a:r>
              <a:rPr lang="he-IL" dirty="0"/>
              <a:t>שמשלם רק נזק. וכיון שדינם שווה, לשם מה </a:t>
            </a:r>
            <a:r>
              <a:rPr lang="he-IL" dirty="0" smtClean="0"/>
              <a:t>יש צורך לחלק אותם?</a:t>
            </a:r>
            <a:endParaRPr lang="he-IL" dirty="0"/>
          </a:p>
        </p:txBody>
      </p:sp>
    </p:spTree>
    <p:extLst>
      <p:ext uri="{BB962C8B-B14F-4D97-AF65-F5344CB8AC3E}">
        <p14:creationId xmlns:p14="http://schemas.microsoft.com/office/powerpoint/2010/main" val="388026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750"/>
                            </p:stCondLst>
                            <p:childTnLst>
                              <p:par>
                                <p:cTn id="9" presetID="31"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2250"/>
                            </p:stCondLst>
                            <p:childTnLst>
                              <p:par>
                                <p:cTn id="16" presetID="22" presetClass="entr" presetSubtype="2" fill="hold" grpId="0" nodeType="after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3750"/>
                            </p:stCondLst>
                            <p:childTnLst>
                              <p:par>
                                <p:cTn id="20" presetID="22" presetClass="entr" presetSubtype="2" fill="hold" grpId="0" nodeType="after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5750"/>
                            </p:stCondLst>
                            <p:childTnLst>
                              <p:par>
                                <p:cTn id="24" presetID="31" presetClass="entr" presetSubtype="0" fill="hold" grpId="0" nodeType="afterEffect">
                                  <p:stCondLst>
                                    <p:cond delay="50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par>
                          <p:cTn id="30" fill="hold">
                            <p:stCondLst>
                              <p:cond delay="7250"/>
                            </p:stCondLst>
                            <p:childTnLst>
                              <p:par>
                                <p:cTn id="31" presetID="16" presetClass="entr" presetSubtype="21" fill="hold" grpId="0" nodeType="afterEffect">
                                  <p:stCondLst>
                                    <p:cond delay="100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par>
                          <p:cTn id="34" fill="hold">
                            <p:stCondLst>
                              <p:cond delay="8750"/>
                            </p:stCondLst>
                            <p:childTnLst>
                              <p:par>
                                <p:cTn id="35" presetID="22" presetClass="entr" presetSubtype="2" fill="hold" grpId="0" nodeType="afterEffect">
                                  <p:stCondLst>
                                    <p:cond delay="300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par>
                          <p:cTn id="38" fill="hold">
                            <p:stCondLst>
                              <p:cond delay="12250"/>
                            </p:stCondLst>
                            <p:childTnLst>
                              <p:par>
                                <p:cTn id="39" presetID="31" presetClass="entr" presetSubtype="0" fill="hold" grpId="0" nodeType="afterEffect">
                                  <p:stCondLst>
                                    <p:cond delay="100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par>
                          <p:cTn id="45" fill="hold">
                            <p:stCondLst>
                              <p:cond delay="14250"/>
                            </p:stCondLst>
                            <p:childTnLst>
                              <p:par>
                                <p:cTn id="46" presetID="16" presetClass="entr" presetSubtype="21" fill="hold" grpId="0" nodeType="afterEffect">
                                  <p:stCondLst>
                                    <p:cond delay="125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par>
                          <p:cTn id="49" fill="hold">
                            <p:stCondLst>
                              <p:cond delay="16000"/>
                            </p:stCondLst>
                            <p:childTnLst>
                              <p:par>
                                <p:cTn id="50" presetID="22" presetClass="entr" presetSubtype="2" fill="hold" grpId="0" nodeType="afterEffect">
                                  <p:stCondLst>
                                    <p:cond delay="300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par>
                          <p:cTn id="53" fill="hold">
                            <p:stCondLst>
                              <p:cond delay="19500"/>
                            </p:stCondLst>
                            <p:childTnLst>
                              <p:par>
                                <p:cTn id="54" presetID="53" presetClass="entr" presetSubtype="16" fill="hold" grpId="0" nodeType="afterEffect">
                                  <p:stCondLst>
                                    <p:cond delay="10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21000"/>
                            </p:stCondLst>
                            <p:childTnLst>
                              <p:par>
                                <p:cTn id="60" presetID="22" presetClass="entr" presetSubtype="2" fill="hold" grpId="0" nodeType="afterEffect">
                                  <p:stCondLst>
                                    <p:cond delay="2250"/>
                                  </p:stCondLst>
                                  <p:childTnLst>
                                    <p:set>
                                      <p:cBhvr>
                                        <p:cTn id="61" dur="1" fill="hold">
                                          <p:stCondLst>
                                            <p:cond delay="0"/>
                                          </p:stCondLst>
                                        </p:cTn>
                                        <p:tgtEl>
                                          <p:spTgt spid="13"/>
                                        </p:tgtEl>
                                        <p:attrNameLst>
                                          <p:attrName>style.visibility</p:attrName>
                                        </p:attrNameLst>
                                      </p:cBhvr>
                                      <p:to>
                                        <p:strVal val="visible"/>
                                      </p:to>
                                    </p:set>
                                    <p:animEffect transition="in" filter="wipe(right)">
                                      <p:cBhvr>
                                        <p:cTn id="62" dur="500"/>
                                        <p:tgtEl>
                                          <p:spTgt spid="13"/>
                                        </p:tgtEl>
                                      </p:cBhvr>
                                    </p:animEffect>
                                  </p:childTnLst>
                                </p:cTn>
                              </p:par>
                            </p:childTnLst>
                          </p:cTn>
                        </p:par>
                        <p:par>
                          <p:cTn id="63" fill="hold">
                            <p:stCondLst>
                              <p:cond delay="23750"/>
                            </p:stCondLst>
                            <p:childTnLst>
                              <p:par>
                                <p:cTn id="64" presetID="53" presetClass="entr" presetSubtype="16" fill="hold" grpId="0" nodeType="afterEffect">
                                  <p:stCondLst>
                                    <p:cond delay="325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par>
                          <p:cTn id="69" fill="hold">
                            <p:stCondLst>
                              <p:cond delay="27500"/>
                            </p:stCondLst>
                            <p:childTnLst>
                              <p:par>
                                <p:cTn id="70" presetID="22" presetClass="entr" presetSubtype="2" fill="hold" grpId="0" nodeType="afterEffect">
                                  <p:stCondLst>
                                    <p:cond delay="2000"/>
                                  </p:stCondLst>
                                  <p:childTnLst>
                                    <p:set>
                                      <p:cBhvr>
                                        <p:cTn id="71" dur="1" fill="hold">
                                          <p:stCondLst>
                                            <p:cond delay="0"/>
                                          </p:stCondLst>
                                        </p:cTn>
                                        <p:tgtEl>
                                          <p:spTgt spid="19"/>
                                        </p:tgtEl>
                                        <p:attrNameLst>
                                          <p:attrName>style.visibility</p:attrName>
                                        </p:attrNameLst>
                                      </p:cBhvr>
                                      <p:to>
                                        <p:strVal val="visible"/>
                                      </p:to>
                                    </p:set>
                                    <p:animEffect transition="in" filter="wipe(righ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8" grpId="0"/>
      <p:bldP spid="9" grpId="0" animBg="1"/>
      <p:bldP spid="10" grpId="0"/>
      <p:bldP spid="11" grpId="0"/>
      <p:bldP spid="12" grpId="0" animBg="1"/>
      <p:bldP spid="13" grpId="0"/>
      <p:bldP spid="14" grpId="0"/>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72626" y="3065204"/>
            <a:ext cx="4029369" cy="646331"/>
          </a:xfrm>
          <a:prstGeom prst="rect">
            <a:avLst/>
          </a:prstGeom>
        </p:spPr>
        <p:txBody>
          <a:bodyPr wrap="square">
            <a:spAutoFit/>
          </a:bodyPr>
          <a:lstStyle/>
          <a:p>
            <a:r>
              <a:rPr lang="he-IL" dirty="0"/>
              <a:t>לפיכך, אילו כתבה התורה רק את דין השן, </a:t>
            </a:r>
            <a:endParaRPr lang="he-IL" dirty="0" smtClean="0"/>
          </a:p>
          <a:p>
            <a:r>
              <a:rPr lang="he-IL" dirty="0" smtClean="0"/>
              <a:t>לא </a:t>
            </a:r>
            <a:r>
              <a:rPr lang="he-IL" dirty="0"/>
              <a:t>היינו יכולים ללמוד את דין הקרן ממנו.</a:t>
            </a:r>
          </a:p>
        </p:txBody>
      </p:sp>
      <p:pic>
        <p:nvPicPr>
          <p:cNvPr id="3" name="תמונה 2"/>
          <p:cNvPicPr>
            <a:picLocks noChangeAspect="1"/>
          </p:cNvPicPr>
          <p:nvPr/>
        </p:nvPicPr>
        <p:blipFill>
          <a:blip r:embed="rId2"/>
          <a:stretch>
            <a:fillRect/>
          </a:stretch>
        </p:blipFill>
        <p:spPr>
          <a:xfrm>
            <a:off x="7371739" y="729652"/>
            <a:ext cx="4542714" cy="2324492"/>
          </a:xfrm>
          <a:prstGeom prst="rect">
            <a:avLst/>
          </a:prstGeom>
        </p:spPr>
      </p:pic>
      <p:sp>
        <p:nvSpPr>
          <p:cNvPr id="4" name="מלבן 3"/>
          <p:cNvSpPr/>
          <p:nvPr/>
        </p:nvSpPr>
        <p:spPr>
          <a:xfrm>
            <a:off x="10104340" y="2166028"/>
            <a:ext cx="1821440" cy="307777"/>
          </a:xfrm>
          <a:prstGeom prst="rect">
            <a:avLst/>
          </a:prstGeom>
          <a:solidFill>
            <a:schemeClr val="accent5">
              <a:lumMod val="20000"/>
              <a:lumOff val="80000"/>
            </a:schemeClr>
          </a:solidFill>
        </p:spPr>
        <p:txBody>
          <a:bodyPr wrap="square">
            <a:spAutoFit/>
          </a:bodyPr>
          <a:lstStyle/>
          <a:p>
            <a:r>
              <a:rPr lang="he-IL" sz="1400" dirty="0" smtClean="0"/>
              <a:t>הַקֶּרֶן שֶׁאֵין הֲנָאָה </a:t>
            </a:r>
            <a:r>
              <a:rPr lang="he-IL" sz="1400" dirty="0" err="1" smtClean="0"/>
              <a:t>לְהֶזֵּיקו</a:t>
            </a:r>
            <a:r>
              <a:rPr lang="he-IL" sz="1400" dirty="0" smtClean="0"/>
              <a:t>ֹ </a:t>
            </a:r>
          </a:p>
        </p:txBody>
      </p:sp>
      <p:sp>
        <p:nvSpPr>
          <p:cNvPr id="5" name="TextBox 4"/>
          <p:cNvSpPr txBox="1"/>
          <p:nvPr/>
        </p:nvSpPr>
        <p:spPr>
          <a:xfrm>
            <a:off x="10553914" y="2623030"/>
            <a:ext cx="608436" cy="307777"/>
          </a:xfrm>
          <a:prstGeom prst="rect">
            <a:avLst/>
          </a:prstGeom>
          <a:solidFill>
            <a:schemeClr val="accent4">
              <a:lumMod val="20000"/>
              <a:lumOff val="80000"/>
            </a:schemeClr>
          </a:solidFill>
          <a:scene3d>
            <a:camera prst="orthographicFront"/>
            <a:lightRig rig="threePt" dir="t"/>
          </a:scene3d>
          <a:sp3d>
            <a:bevelT prst="convex"/>
          </a:sp3d>
        </p:spPr>
        <p:txBody>
          <a:bodyPr wrap="square" rtlCol="1">
            <a:spAutoFit/>
          </a:bodyPr>
          <a:lstStyle/>
          <a:p>
            <a:r>
              <a:rPr lang="he-IL" sz="1400" dirty="0" smtClean="0"/>
              <a:t>חמור</a:t>
            </a:r>
            <a:endParaRPr lang="he-IL" sz="1400" dirty="0"/>
          </a:p>
        </p:txBody>
      </p:sp>
      <p:sp>
        <p:nvSpPr>
          <p:cNvPr id="6" name="מלבן 5"/>
          <p:cNvSpPr/>
          <p:nvPr/>
        </p:nvSpPr>
        <p:spPr>
          <a:xfrm>
            <a:off x="7926716" y="2166028"/>
            <a:ext cx="1806905" cy="307777"/>
          </a:xfrm>
          <a:prstGeom prst="rect">
            <a:avLst/>
          </a:prstGeom>
          <a:solidFill>
            <a:schemeClr val="accent5">
              <a:lumMod val="20000"/>
              <a:lumOff val="80000"/>
            </a:schemeClr>
          </a:solidFill>
        </p:spPr>
        <p:txBody>
          <a:bodyPr wrap="none">
            <a:spAutoFit/>
          </a:bodyPr>
          <a:lstStyle/>
          <a:p>
            <a:r>
              <a:rPr lang="he-IL" sz="1400" dirty="0"/>
              <a:t>הַשֵּׁן שֶׁיֵּשׁ הֲנָאָה </a:t>
            </a:r>
            <a:r>
              <a:rPr lang="he-IL" sz="1400" dirty="0" err="1"/>
              <a:t>לְהֶזֵּיקָה</a:t>
            </a:r>
            <a:r>
              <a:rPr lang="he-IL" sz="1400" dirty="0"/>
              <a:t>ּ</a:t>
            </a:r>
          </a:p>
        </p:txBody>
      </p:sp>
      <p:sp>
        <p:nvSpPr>
          <p:cNvPr id="7" name="TextBox 6"/>
          <p:cNvSpPr txBox="1"/>
          <p:nvPr/>
        </p:nvSpPr>
        <p:spPr>
          <a:xfrm>
            <a:off x="8637717" y="2607910"/>
            <a:ext cx="517235" cy="307777"/>
          </a:xfrm>
          <a:prstGeom prst="rect">
            <a:avLst/>
          </a:prstGeom>
          <a:solidFill>
            <a:schemeClr val="accent4">
              <a:lumMod val="20000"/>
              <a:lumOff val="80000"/>
            </a:schemeClr>
          </a:solidFill>
          <a:scene3d>
            <a:camera prst="orthographicFront"/>
            <a:lightRig rig="threePt" dir="t"/>
          </a:scene3d>
          <a:sp3d>
            <a:bevelT prst="convex"/>
          </a:sp3d>
        </p:spPr>
        <p:txBody>
          <a:bodyPr wrap="square" rtlCol="1">
            <a:spAutoFit/>
          </a:bodyPr>
          <a:lstStyle/>
          <a:p>
            <a:pPr algn="ctr"/>
            <a:r>
              <a:rPr lang="he-IL" sz="1400" dirty="0" smtClean="0"/>
              <a:t>קל</a:t>
            </a:r>
            <a:endParaRPr lang="he-IL" sz="1400" dirty="0"/>
          </a:p>
        </p:txBody>
      </p:sp>
      <p:sp>
        <p:nvSpPr>
          <p:cNvPr id="8" name="מלבן 7"/>
          <p:cNvSpPr/>
          <p:nvPr/>
        </p:nvSpPr>
        <p:spPr>
          <a:xfrm>
            <a:off x="6437745" y="3028825"/>
            <a:ext cx="5754255" cy="646331"/>
          </a:xfrm>
          <a:prstGeom prst="rect">
            <a:avLst/>
          </a:prstGeom>
        </p:spPr>
        <p:txBody>
          <a:bodyPr wrap="square">
            <a:spAutoFit/>
          </a:bodyPr>
          <a:lstStyle/>
          <a:p>
            <a:r>
              <a:rPr lang="he-IL" dirty="0"/>
              <a:t>ולכן, אילו כתבה התורה רק את חיוב התשלום על היזק הקרן, </a:t>
            </a:r>
          </a:p>
          <a:p>
            <a:r>
              <a:rPr lang="he-IL" dirty="0"/>
              <a:t>לא היינו יכולים ללמוד את חיוב התשלום עבור היזק השן ממנו.</a:t>
            </a:r>
          </a:p>
        </p:txBody>
      </p:sp>
      <p:pic>
        <p:nvPicPr>
          <p:cNvPr id="9" name="תמונה 8"/>
          <p:cNvPicPr>
            <a:picLocks noChangeAspect="1"/>
          </p:cNvPicPr>
          <p:nvPr/>
        </p:nvPicPr>
        <p:blipFill>
          <a:blip r:embed="rId2"/>
          <a:stretch>
            <a:fillRect/>
          </a:stretch>
        </p:blipFill>
        <p:spPr>
          <a:xfrm>
            <a:off x="1172626" y="762978"/>
            <a:ext cx="4373948" cy="2324492"/>
          </a:xfrm>
          <a:prstGeom prst="rect">
            <a:avLst/>
          </a:prstGeom>
        </p:spPr>
      </p:pic>
      <p:sp>
        <p:nvSpPr>
          <p:cNvPr id="10" name="מלבן 9"/>
          <p:cNvSpPr/>
          <p:nvPr/>
        </p:nvSpPr>
        <p:spPr>
          <a:xfrm>
            <a:off x="3861332" y="2248392"/>
            <a:ext cx="1602284" cy="307777"/>
          </a:xfrm>
          <a:prstGeom prst="rect">
            <a:avLst/>
          </a:prstGeom>
          <a:solidFill>
            <a:schemeClr val="accent5">
              <a:lumMod val="20000"/>
              <a:lumOff val="80000"/>
            </a:schemeClr>
          </a:solidFill>
        </p:spPr>
        <p:txBody>
          <a:bodyPr wrap="square">
            <a:spAutoFit/>
          </a:bodyPr>
          <a:lstStyle/>
          <a:p>
            <a:r>
              <a:rPr lang="he-IL" sz="1400" dirty="0" smtClean="0">
                <a:solidFill>
                  <a:srgbClr val="000000"/>
                </a:solidFill>
                <a:latin typeface="Arial" panose="020B0604020202020204" pitchFamily="34" charset="0"/>
              </a:rPr>
              <a:t>הַקֶּרֶן כַּוּוֹנָתוֹ </a:t>
            </a:r>
            <a:r>
              <a:rPr lang="he-IL" sz="1400" dirty="0">
                <a:solidFill>
                  <a:srgbClr val="000000"/>
                </a:solidFill>
                <a:latin typeface="Arial" panose="020B0604020202020204" pitchFamily="34" charset="0"/>
              </a:rPr>
              <a:t>לְהַזִּיק</a:t>
            </a:r>
            <a:endParaRPr lang="he-IL" sz="1400" dirty="0"/>
          </a:p>
        </p:txBody>
      </p:sp>
      <p:sp>
        <p:nvSpPr>
          <p:cNvPr id="11" name="TextBox 10"/>
          <p:cNvSpPr txBox="1"/>
          <p:nvPr/>
        </p:nvSpPr>
        <p:spPr>
          <a:xfrm>
            <a:off x="4233524" y="2634813"/>
            <a:ext cx="517235" cy="307777"/>
          </a:xfrm>
          <a:prstGeom prst="rect">
            <a:avLst/>
          </a:prstGeom>
          <a:solidFill>
            <a:schemeClr val="accent4">
              <a:lumMod val="20000"/>
              <a:lumOff val="80000"/>
            </a:schemeClr>
          </a:solidFill>
          <a:scene3d>
            <a:camera prst="orthographicFront"/>
            <a:lightRig rig="threePt" dir="t"/>
          </a:scene3d>
          <a:sp3d>
            <a:bevelT prst="convex"/>
          </a:sp3d>
        </p:spPr>
        <p:txBody>
          <a:bodyPr wrap="square" rtlCol="1">
            <a:spAutoFit/>
          </a:bodyPr>
          <a:lstStyle/>
          <a:p>
            <a:pPr algn="ctr"/>
            <a:r>
              <a:rPr lang="he-IL" sz="1400" dirty="0" smtClean="0"/>
              <a:t>קל</a:t>
            </a:r>
            <a:endParaRPr lang="he-IL" sz="1400" dirty="0"/>
          </a:p>
        </p:txBody>
      </p:sp>
      <p:sp>
        <p:nvSpPr>
          <p:cNvPr id="12" name="מלבן 11"/>
          <p:cNvSpPr/>
          <p:nvPr/>
        </p:nvSpPr>
        <p:spPr>
          <a:xfrm>
            <a:off x="1541014" y="2202588"/>
            <a:ext cx="1646296" cy="307777"/>
          </a:xfrm>
          <a:prstGeom prst="rect">
            <a:avLst/>
          </a:prstGeom>
          <a:solidFill>
            <a:schemeClr val="accent5">
              <a:lumMod val="20000"/>
              <a:lumOff val="80000"/>
            </a:schemeClr>
          </a:solidFill>
        </p:spPr>
        <p:txBody>
          <a:bodyPr wrap="square">
            <a:spAutoFit/>
          </a:bodyPr>
          <a:lstStyle/>
          <a:p>
            <a:r>
              <a:rPr lang="he-IL" sz="1400" dirty="0" smtClean="0">
                <a:solidFill>
                  <a:srgbClr val="000000"/>
                </a:solidFill>
                <a:latin typeface="Arial" panose="020B0604020202020204" pitchFamily="34" charset="0"/>
              </a:rPr>
              <a:t>ַשֵּׁן </a:t>
            </a:r>
            <a:r>
              <a:rPr lang="he-IL" sz="1400" dirty="0">
                <a:solidFill>
                  <a:srgbClr val="000000"/>
                </a:solidFill>
                <a:latin typeface="Arial" panose="020B0604020202020204" pitchFamily="34" charset="0"/>
              </a:rPr>
              <a:t>שֶׁאֵין כַּוּוֹנָתוֹ </a:t>
            </a:r>
            <a:r>
              <a:rPr lang="he-IL" sz="1400" dirty="0" smtClean="0">
                <a:solidFill>
                  <a:srgbClr val="000000"/>
                </a:solidFill>
                <a:latin typeface="Arial" panose="020B0604020202020204" pitchFamily="34" charset="0"/>
              </a:rPr>
              <a:t>לְהַזִּיק</a:t>
            </a:r>
            <a:endParaRPr lang="he-IL" sz="1400" dirty="0"/>
          </a:p>
        </p:txBody>
      </p:sp>
      <p:sp>
        <p:nvSpPr>
          <p:cNvPr id="13" name="TextBox 12"/>
          <p:cNvSpPr txBox="1"/>
          <p:nvPr/>
        </p:nvSpPr>
        <p:spPr>
          <a:xfrm>
            <a:off x="2395145" y="2542232"/>
            <a:ext cx="578351" cy="307777"/>
          </a:xfrm>
          <a:prstGeom prst="rect">
            <a:avLst/>
          </a:prstGeom>
          <a:solidFill>
            <a:schemeClr val="accent4">
              <a:lumMod val="20000"/>
              <a:lumOff val="80000"/>
            </a:schemeClr>
          </a:solidFill>
          <a:scene3d>
            <a:camera prst="orthographicFront"/>
            <a:lightRig rig="threePt" dir="t"/>
          </a:scene3d>
          <a:sp3d>
            <a:bevelT prst="convex"/>
          </a:sp3d>
        </p:spPr>
        <p:txBody>
          <a:bodyPr wrap="square" rtlCol="1">
            <a:spAutoFit/>
          </a:bodyPr>
          <a:lstStyle/>
          <a:p>
            <a:r>
              <a:rPr lang="he-IL" sz="1400" dirty="0" smtClean="0"/>
              <a:t>חמור</a:t>
            </a:r>
            <a:endParaRPr lang="he-IL" sz="1400" dirty="0"/>
          </a:p>
        </p:txBody>
      </p:sp>
      <p:pic>
        <p:nvPicPr>
          <p:cNvPr id="14" name="תמונה 13"/>
          <p:cNvPicPr>
            <a:picLocks noChangeAspect="1"/>
          </p:cNvPicPr>
          <p:nvPr/>
        </p:nvPicPr>
        <p:blipFill>
          <a:blip r:embed="rId2"/>
          <a:stretch>
            <a:fillRect/>
          </a:stretch>
        </p:blipFill>
        <p:spPr>
          <a:xfrm>
            <a:off x="221156" y="3825221"/>
            <a:ext cx="5325418" cy="3054578"/>
          </a:xfrm>
          <a:prstGeom prst="rect">
            <a:avLst/>
          </a:prstGeom>
        </p:spPr>
      </p:pic>
      <p:sp>
        <p:nvSpPr>
          <p:cNvPr id="15" name="מלבן 14"/>
          <p:cNvSpPr/>
          <p:nvPr/>
        </p:nvSpPr>
        <p:spPr>
          <a:xfrm>
            <a:off x="3118736" y="5353101"/>
            <a:ext cx="2179782"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ַשֵּׁן </a:t>
            </a:r>
            <a:r>
              <a:rPr lang="he-IL" dirty="0">
                <a:solidFill>
                  <a:srgbClr val="000000"/>
                </a:solidFill>
                <a:latin typeface="Arial" panose="020B0604020202020204" pitchFamily="34" charset="0"/>
              </a:rPr>
              <a:t>שֶׁאֵין כַּוּוֹנָתוֹ </a:t>
            </a:r>
            <a:r>
              <a:rPr lang="he-IL" dirty="0" smtClean="0">
                <a:solidFill>
                  <a:srgbClr val="000000"/>
                </a:solidFill>
                <a:latin typeface="Arial" panose="020B0604020202020204" pitchFamily="34" charset="0"/>
              </a:rPr>
              <a:t>לְהַזִּיק</a:t>
            </a:r>
            <a:endParaRPr lang="he-IL" dirty="0"/>
          </a:p>
        </p:txBody>
      </p:sp>
      <p:sp>
        <p:nvSpPr>
          <p:cNvPr id="16" name="TextBox 15"/>
          <p:cNvSpPr txBox="1"/>
          <p:nvPr/>
        </p:nvSpPr>
        <p:spPr>
          <a:xfrm>
            <a:off x="1726114" y="5753926"/>
            <a:ext cx="729672" cy="369332"/>
          </a:xfrm>
          <a:prstGeom prst="rect">
            <a:avLst/>
          </a:prstGeom>
          <a:solidFill>
            <a:schemeClr val="accent4">
              <a:lumMod val="20000"/>
              <a:lumOff val="80000"/>
            </a:schemeClr>
          </a:solidFill>
          <a:scene3d>
            <a:camera prst="orthographicFront"/>
            <a:lightRig rig="threePt" dir="t"/>
          </a:scene3d>
          <a:sp3d>
            <a:bevelT prst="convex"/>
          </a:sp3d>
        </p:spPr>
        <p:txBody>
          <a:bodyPr wrap="square" rtlCol="1">
            <a:spAutoFit/>
          </a:bodyPr>
          <a:lstStyle/>
          <a:p>
            <a:r>
              <a:rPr lang="he-IL" dirty="0" smtClean="0"/>
              <a:t>חמור</a:t>
            </a:r>
            <a:endParaRPr lang="he-IL" dirty="0"/>
          </a:p>
        </p:txBody>
      </p:sp>
      <p:sp>
        <p:nvSpPr>
          <p:cNvPr id="17" name="מלבן 16"/>
          <p:cNvSpPr/>
          <p:nvPr/>
        </p:nvSpPr>
        <p:spPr>
          <a:xfrm>
            <a:off x="949519" y="5398532"/>
            <a:ext cx="1865745"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הַקֶּרֶן כַּוּוֹנָתוֹ </a:t>
            </a:r>
            <a:r>
              <a:rPr lang="he-IL" dirty="0">
                <a:solidFill>
                  <a:srgbClr val="000000"/>
                </a:solidFill>
                <a:latin typeface="Arial" panose="020B0604020202020204" pitchFamily="34" charset="0"/>
              </a:rPr>
              <a:t>לְהַזִּיק</a:t>
            </a:r>
            <a:endParaRPr lang="he-IL" dirty="0"/>
          </a:p>
        </p:txBody>
      </p:sp>
      <p:sp>
        <p:nvSpPr>
          <p:cNvPr id="18" name="TextBox 17"/>
          <p:cNvSpPr txBox="1"/>
          <p:nvPr/>
        </p:nvSpPr>
        <p:spPr>
          <a:xfrm>
            <a:off x="3960744" y="5687018"/>
            <a:ext cx="517235" cy="369332"/>
          </a:xfrm>
          <a:prstGeom prst="rect">
            <a:avLst/>
          </a:prstGeom>
          <a:solidFill>
            <a:schemeClr val="accent4">
              <a:lumMod val="20000"/>
              <a:lumOff val="80000"/>
            </a:schemeClr>
          </a:solidFill>
          <a:scene3d>
            <a:camera prst="orthographicFront"/>
            <a:lightRig rig="threePt" dir="t"/>
          </a:scene3d>
          <a:sp3d>
            <a:bevelT prst="convex"/>
          </a:sp3d>
        </p:spPr>
        <p:txBody>
          <a:bodyPr wrap="square" rtlCol="1">
            <a:spAutoFit/>
          </a:bodyPr>
          <a:lstStyle/>
          <a:p>
            <a:pPr algn="ctr"/>
            <a:r>
              <a:rPr lang="he-IL" dirty="0" smtClean="0"/>
              <a:t>קל</a:t>
            </a:r>
            <a:endParaRPr lang="he-IL" dirty="0"/>
          </a:p>
        </p:txBody>
      </p:sp>
      <p:sp>
        <p:nvSpPr>
          <p:cNvPr id="19" name="TextBox 18"/>
          <p:cNvSpPr txBox="1"/>
          <p:nvPr/>
        </p:nvSpPr>
        <p:spPr>
          <a:xfrm>
            <a:off x="3678645" y="6032492"/>
            <a:ext cx="1102638" cy="369332"/>
          </a:xfrm>
          <a:prstGeom prst="rect">
            <a:avLst/>
          </a:prstGeom>
          <a:solidFill>
            <a:schemeClr val="bg1"/>
          </a:solidFill>
        </p:spPr>
        <p:txBody>
          <a:bodyPr wrap="square" rtlCol="1">
            <a:spAutoFit/>
          </a:bodyPr>
          <a:lstStyle/>
          <a:p>
            <a:r>
              <a:rPr lang="he-IL" dirty="0" smtClean="0"/>
              <a:t>הדין: חייב</a:t>
            </a:r>
            <a:endParaRPr lang="he-IL" dirty="0"/>
          </a:p>
        </p:txBody>
      </p:sp>
      <p:sp>
        <p:nvSpPr>
          <p:cNvPr id="20" name="מלבן 19"/>
          <p:cNvSpPr/>
          <p:nvPr/>
        </p:nvSpPr>
        <p:spPr>
          <a:xfrm>
            <a:off x="725275" y="6203135"/>
            <a:ext cx="2449252"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לֹא </a:t>
            </a:r>
            <a:r>
              <a:rPr lang="he-IL" dirty="0" err="1">
                <a:solidFill>
                  <a:srgbClr val="000000"/>
                </a:solidFill>
                <a:latin typeface="Arial" panose="020B0604020202020204" pitchFamily="34" charset="0"/>
              </a:rPr>
              <a:t>כׇּל</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שֶׁכֵּן שיהיה חייב ?</a:t>
            </a:r>
            <a:endParaRPr lang="he-IL" dirty="0"/>
          </a:p>
        </p:txBody>
      </p:sp>
      <p:sp>
        <p:nvSpPr>
          <p:cNvPr id="22" name="TextBox 21"/>
          <p:cNvSpPr txBox="1"/>
          <p:nvPr/>
        </p:nvSpPr>
        <p:spPr>
          <a:xfrm>
            <a:off x="10653444" y="128236"/>
            <a:ext cx="1468582" cy="369332"/>
          </a:xfrm>
          <a:prstGeom prst="rect">
            <a:avLst/>
          </a:prstGeom>
          <a:noFill/>
        </p:spPr>
        <p:txBody>
          <a:bodyPr wrap="square" rtlCol="1">
            <a:spAutoFit/>
          </a:bodyPr>
          <a:lstStyle/>
          <a:p>
            <a:r>
              <a:rPr lang="he-IL" dirty="0" smtClean="0"/>
              <a:t>דף ד' עמ' א'</a:t>
            </a:r>
            <a:endParaRPr lang="he-IL" dirty="0"/>
          </a:p>
        </p:txBody>
      </p:sp>
      <p:grpSp>
        <p:nvGrpSpPr>
          <p:cNvPr id="26" name="קבוצה 25"/>
          <p:cNvGrpSpPr/>
          <p:nvPr/>
        </p:nvGrpSpPr>
        <p:grpSpPr>
          <a:xfrm>
            <a:off x="6323168" y="5057135"/>
            <a:ext cx="5591283" cy="1942773"/>
            <a:chOff x="6940514" y="4744099"/>
            <a:chExt cx="5364086" cy="1718128"/>
          </a:xfrm>
        </p:grpSpPr>
        <p:sp>
          <p:nvSpPr>
            <p:cNvPr id="24" name="הסבר מלבני מעוגל 23"/>
            <p:cNvSpPr/>
            <p:nvPr/>
          </p:nvSpPr>
          <p:spPr>
            <a:xfrm>
              <a:off x="7098492" y="4744099"/>
              <a:ext cx="5206108" cy="1441256"/>
            </a:xfrm>
            <a:prstGeom prst="wedgeRoundRectCallout">
              <a:avLst>
                <a:gd name="adj1" fmla="val -15095"/>
                <a:gd name="adj2" fmla="val -6547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6940514" y="4786163"/>
              <a:ext cx="5246818" cy="1676064"/>
            </a:xfrm>
            <a:prstGeom prst="rect">
              <a:avLst/>
            </a:prstGeom>
          </p:spPr>
          <p:txBody>
            <a:bodyPr wrap="square">
              <a:spAutoFit/>
            </a:bodyPr>
            <a:lstStyle/>
            <a:p>
              <a:r>
                <a:rPr lang="he-IL" dirty="0" err="1" smtClean="0"/>
                <a:t>המהר"ם</a:t>
              </a:r>
              <a:r>
                <a:rPr lang="he-IL" dirty="0" smtClean="0"/>
                <a:t> מסביר מדוע </a:t>
              </a:r>
              <a:r>
                <a:rPr lang="he-IL" dirty="0"/>
                <a:t>כוונה להזיק, </a:t>
              </a:r>
              <a:endParaRPr lang="he-IL" dirty="0" smtClean="0"/>
            </a:p>
            <a:p>
              <a:r>
                <a:rPr lang="he-IL" dirty="0" smtClean="0"/>
                <a:t>וכן </a:t>
              </a:r>
              <a:r>
                <a:rPr lang="he-IL" dirty="0"/>
                <a:t>"יש הנאה </a:t>
              </a:r>
              <a:r>
                <a:rPr lang="he-IL" dirty="0" err="1"/>
                <a:t>להזיקה</a:t>
              </a:r>
              <a:r>
                <a:rPr lang="he-IL" dirty="0"/>
                <a:t>", הוי </a:t>
              </a:r>
              <a:r>
                <a:rPr lang="he-IL" dirty="0" err="1"/>
                <a:t>חומרא</a:t>
              </a:r>
              <a:r>
                <a:rPr lang="he-IL" dirty="0"/>
                <a:t>: </a:t>
              </a:r>
              <a:endParaRPr lang="he-IL" dirty="0" smtClean="0"/>
            </a:p>
            <a:p>
              <a:r>
                <a:rPr lang="he-IL" dirty="0" smtClean="0"/>
                <a:t>שהסברה </a:t>
              </a:r>
              <a:r>
                <a:rPr lang="he-IL" dirty="0"/>
                <a:t>הפשוטה היא, שכוונתו להזיק יתחייב יותר </a:t>
              </a:r>
              <a:r>
                <a:rPr lang="he-IL" dirty="0" smtClean="0"/>
                <a:t>משאין </a:t>
              </a:r>
              <a:r>
                <a:rPr lang="he-IL" dirty="0"/>
                <a:t>כוונתו להזיק. </a:t>
              </a:r>
              <a:endParaRPr lang="he-IL" dirty="0" smtClean="0"/>
            </a:p>
            <a:p>
              <a:r>
                <a:rPr lang="he-IL" dirty="0" smtClean="0"/>
                <a:t>וכן </a:t>
              </a:r>
              <a:r>
                <a:rPr lang="he-IL" dirty="0"/>
                <a:t>כשיש הנאה </a:t>
              </a:r>
              <a:r>
                <a:rPr lang="he-IL" dirty="0" err="1"/>
                <a:t>להזיקו</a:t>
              </a:r>
              <a:r>
                <a:rPr lang="he-IL" dirty="0"/>
                <a:t> יתחייב יותר </a:t>
              </a:r>
              <a:r>
                <a:rPr lang="he-IL" dirty="0" err="1"/>
                <a:t>מכשאין</a:t>
              </a:r>
              <a:r>
                <a:rPr lang="he-IL" dirty="0"/>
                <a:t> הנאה </a:t>
              </a:r>
              <a:r>
                <a:rPr lang="he-IL" dirty="0" err="1"/>
                <a:t>להזיקו</a:t>
              </a:r>
              <a:r>
                <a:rPr lang="he-IL" dirty="0"/>
                <a:t>. </a:t>
              </a:r>
              <a:endParaRPr lang="he-IL" dirty="0" smtClean="0"/>
            </a:p>
          </p:txBody>
        </p:sp>
      </p:grpSp>
      <p:sp>
        <p:nvSpPr>
          <p:cNvPr id="28" name="מלבן 27"/>
          <p:cNvSpPr/>
          <p:nvPr/>
        </p:nvSpPr>
        <p:spPr>
          <a:xfrm>
            <a:off x="951345" y="-108376"/>
            <a:ext cx="9328728" cy="923330"/>
          </a:xfrm>
          <a:prstGeom prst="rect">
            <a:avLst/>
          </a:prstGeom>
        </p:spPr>
        <p:txBody>
          <a:bodyPr wrap="square">
            <a:spAutoFit/>
          </a:bodyPr>
          <a:lstStyle/>
          <a:p>
            <a:r>
              <a:rPr lang="he-IL" dirty="0"/>
              <a:t>בסוף דף ג' עמ' ב' המשנה עשתה </a:t>
            </a:r>
            <a:r>
              <a:rPr lang="he-IL" dirty="0" err="1"/>
              <a:t>צריכותא</a:t>
            </a:r>
            <a:r>
              <a:rPr lang="he-IL" dirty="0"/>
              <a:t> בין השור למבעה: </a:t>
            </a:r>
          </a:p>
          <a:p>
            <a:r>
              <a:rPr lang="he-IL" dirty="0"/>
              <a:t>"לא הרי השור כהרי המבעה". וכפי שנתבאר שם, הכוונה היא, שהשור חמור יותר מהמבעה. </a:t>
            </a:r>
          </a:p>
          <a:p>
            <a:r>
              <a:rPr lang="he-IL" dirty="0"/>
              <a:t>לאחר שפירש רב יהודה מהו השור ומהו המבעה, מביאה הגמרא כיצד לפרש את </a:t>
            </a:r>
            <a:r>
              <a:rPr lang="he-IL" dirty="0" err="1"/>
              <a:t>הצריכותא</a:t>
            </a:r>
            <a:r>
              <a:rPr lang="he-IL" dirty="0"/>
              <a:t> לפי שמואל</a:t>
            </a:r>
          </a:p>
        </p:txBody>
      </p:sp>
      <p:sp>
        <p:nvSpPr>
          <p:cNvPr id="23" name="מלבן 22"/>
          <p:cNvSpPr/>
          <p:nvPr/>
        </p:nvSpPr>
        <p:spPr>
          <a:xfrm>
            <a:off x="5902512" y="4097730"/>
            <a:ext cx="6096000" cy="646331"/>
          </a:xfrm>
          <a:prstGeom prst="rect">
            <a:avLst/>
          </a:prstGeom>
        </p:spPr>
        <p:txBody>
          <a:bodyPr>
            <a:spAutoFit/>
          </a:bodyPr>
          <a:lstStyle/>
          <a:p>
            <a:r>
              <a:rPr lang="he-IL" dirty="0"/>
              <a:t>ולפי ההסבר של רב יהודה, אם לא היה כתוב קרן, הייתי לומדו משן: וכי אין הסברות הפוכות? והרי זה לימוד של דבר חמור מן דבר הקל</a:t>
            </a:r>
            <a:r>
              <a:rPr lang="he-IL" dirty="0" smtClean="0"/>
              <a:t>!</a:t>
            </a:r>
            <a:endParaRPr lang="he-IL" dirty="0"/>
          </a:p>
        </p:txBody>
      </p:sp>
    </p:spTree>
    <p:extLst>
      <p:ext uri="{BB962C8B-B14F-4D97-AF65-F5344CB8AC3E}">
        <p14:creationId xmlns:p14="http://schemas.microsoft.com/office/powerpoint/2010/main" val="418702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par>
                          <p:cTn id="8" fill="hold">
                            <p:stCondLst>
                              <p:cond delay="750"/>
                            </p:stCondLst>
                            <p:childTnLst>
                              <p:par>
                                <p:cTn id="9" presetID="6" presetClass="entr" presetSubtype="16" fill="hold" nodeType="afterEffect">
                                  <p:stCondLst>
                                    <p:cond delay="35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par>
                          <p:cTn id="12" fill="hold">
                            <p:stCondLst>
                              <p:cond delay="5250"/>
                            </p:stCondLst>
                            <p:childTnLst>
                              <p:par>
                                <p:cTn id="13" presetID="2" presetClass="entr" presetSubtype="1"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6250"/>
                            </p:stCondLst>
                            <p:childTnLst>
                              <p:par>
                                <p:cTn id="18" presetID="45" presetClass="entr" presetSubtype="0"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par>
                          <p:cTn id="23" fill="hold">
                            <p:stCondLst>
                              <p:cond delay="8750"/>
                            </p:stCondLst>
                            <p:childTnLst>
                              <p:par>
                                <p:cTn id="24" presetID="2" presetClass="entr" presetSubtype="9" fill="hold" grpId="0" nodeType="afterEffect">
                                  <p:stCondLst>
                                    <p:cond delay="75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childTnLst>
                          </p:cTn>
                        </p:par>
                        <p:par>
                          <p:cTn id="28" fill="hold">
                            <p:stCondLst>
                              <p:cond delay="10000"/>
                            </p:stCondLst>
                            <p:childTnLst>
                              <p:par>
                                <p:cTn id="29" presetID="45" presetClass="entr" presetSubtype="0" fill="hold" grpId="0" nodeType="after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par>
                          <p:cTn id="34" fill="hold">
                            <p:stCondLst>
                              <p:cond delay="12500"/>
                            </p:stCondLst>
                            <p:childTnLst>
                              <p:par>
                                <p:cTn id="35" presetID="22" presetClass="entr" presetSubtype="2" fill="hold" grpId="0" nodeType="after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par>
                          <p:cTn id="38" fill="hold">
                            <p:stCondLst>
                              <p:cond delay="13500"/>
                            </p:stCondLst>
                            <p:childTnLst>
                              <p:par>
                                <p:cTn id="39" presetID="6" presetClass="entr" presetSubtype="32" fill="hold" nodeType="afterEffect">
                                  <p:stCondLst>
                                    <p:cond delay="2500"/>
                                  </p:stCondLst>
                                  <p:childTnLst>
                                    <p:set>
                                      <p:cBhvr>
                                        <p:cTn id="40" dur="1" fill="hold">
                                          <p:stCondLst>
                                            <p:cond delay="0"/>
                                          </p:stCondLst>
                                        </p:cTn>
                                        <p:tgtEl>
                                          <p:spTgt spid="9"/>
                                        </p:tgtEl>
                                        <p:attrNameLst>
                                          <p:attrName>style.visibility</p:attrName>
                                        </p:attrNameLst>
                                      </p:cBhvr>
                                      <p:to>
                                        <p:strVal val="visible"/>
                                      </p:to>
                                    </p:set>
                                    <p:animEffect transition="in" filter="circle(out)">
                                      <p:cBhvr>
                                        <p:cTn id="41" dur="1250"/>
                                        <p:tgtEl>
                                          <p:spTgt spid="9"/>
                                        </p:tgtEl>
                                      </p:cBhvr>
                                    </p:animEffect>
                                  </p:childTnLst>
                                </p:cTn>
                              </p:par>
                            </p:childTnLst>
                          </p:cTn>
                        </p:par>
                        <p:par>
                          <p:cTn id="42" fill="hold">
                            <p:stCondLst>
                              <p:cond delay="17250"/>
                            </p:stCondLst>
                            <p:childTnLst>
                              <p:par>
                                <p:cTn id="43" presetID="2" presetClass="entr" presetSubtype="3" fill="hold" grpId="0" nodeType="afterEffect">
                                  <p:stCondLst>
                                    <p:cond delay="5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childTnLst>
                          </p:cTn>
                        </p:par>
                        <p:par>
                          <p:cTn id="47" fill="hold">
                            <p:stCondLst>
                              <p:cond delay="18250"/>
                            </p:stCondLst>
                            <p:childTnLst>
                              <p:par>
                                <p:cTn id="48" presetID="45" presetClass="entr" presetSubtype="0" fill="hold" grpId="0" nodeType="afterEffect">
                                  <p:stCondLst>
                                    <p:cond delay="5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anim calcmode="lin" valueType="num">
                                      <p:cBhvr>
                                        <p:cTn id="51" dur="2000" fill="hold"/>
                                        <p:tgtEl>
                                          <p:spTgt spid="11"/>
                                        </p:tgtEl>
                                        <p:attrNameLst>
                                          <p:attrName>ppt_w</p:attrName>
                                        </p:attrNameLst>
                                      </p:cBhvr>
                                      <p:tavLst>
                                        <p:tav tm="0" fmla="#ppt_w*sin(2.5*pi*$)">
                                          <p:val>
                                            <p:fltVal val="0"/>
                                          </p:val>
                                        </p:tav>
                                        <p:tav tm="100000">
                                          <p:val>
                                            <p:fltVal val="1"/>
                                          </p:val>
                                        </p:tav>
                                      </p:tavLst>
                                    </p:anim>
                                    <p:anim calcmode="lin" valueType="num">
                                      <p:cBhvr>
                                        <p:cTn id="52" dur="2000" fill="hold"/>
                                        <p:tgtEl>
                                          <p:spTgt spid="11"/>
                                        </p:tgtEl>
                                        <p:attrNameLst>
                                          <p:attrName>ppt_h</p:attrName>
                                        </p:attrNameLst>
                                      </p:cBhvr>
                                      <p:tavLst>
                                        <p:tav tm="0">
                                          <p:val>
                                            <p:strVal val="#ppt_h"/>
                                          </p:val>
                                        </p:tav>
                                        <p:tav tm="100000">
                                          <p:val>
                                            <p:strVal val="#ppt_h"/>
                                          </p:val>
                                        </p:tav>
                                      </p:tavLst>
                                    </p:anim>
                                  </p:childTnLst>
                                </p:cTn>
                              </p:par>
                            </p:childTnLst>
                          </p:cTn>
                        </p:par>
                        <p:par>
                          <p:cTn id="53" fill="hold">
                            <p:stCondLst>
                              <p:cond delay="20750"/>
                            </p:stCondLst>
                            <p:childTnLst>
                              <p:par>
                                <p:cTn id="54" presetID="2" presetClass="entr" presetSubtype="9" fill="hold" grpId="0" nodeType="afterEffect">
                                  <p:stCondLst>
                                    <p:cond delay="75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22000"/>
                            </p:stCondLst>
                            <p:childTnLst>
                              <p:par>
                                <p:cTn id="59" presetID="45" presetClass="entr" presetSubtype="0" fill="hold" grpId="0" nodeType="afterEffect">
                                  <p:stCondLst>
                                    <p:cond delay="50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000"/>
                                        <p:tgtEl>
                                          <p:spTgt spid="13"/>
                                        </p:tgtEl>
                                      </p:cBhvr>
                                    </p:animEffect>
                                    <p:anim calcmode="lin" valueType="num">
                                      <p:cBhvr>
                                        <p:cTn id="62" dur="2000" fill="hold"/>
                                        <p:tgtEl>
                                          <p:spTgt spid="13"/>
                                        </p:tgtEl>
                                        <p:attrNameLst>
                                          <p:attrName>ppt_w</p:attrName>
                                        </p:attrNameLst>
                                      </p:cBhvr>
                                      <p:tavLst>
                                        <p:tav tm="0" fmla="#ppt_w*sin(2.5*pi*$)">
                                          <p:val>
                                            <p:fltVal val="0"/>
                                          </p:val>
                                        </p:tav>
                                        <p:tav tm="100000">
                                          <p:val>
                                            <p:fltVal val="1"/>
                                          </p:val>
                                        </p:tav>
                                      </p:tavLst>
                                    </p:anim>
                                    <p:anim calcmode="lin" valueType="num">
                                      <p:cBhvr>
                                        <p:cTn id="63" dur="2000" fill="hold"/>
                                        <p:tgtEl>
                                          <p:spTgt spid="13"/>
                                        </p:tgtEl>
                                        <p:attrNameLst>
                                          <p:attrName>ppt_h</p:attrName>
                                        </p:attrNameLst>
                                      </p:cBhvr>
                                      <p:tavLst>
                                        <p:tav tm="0">
                                          <p:val>
                                            <p:strVal val="#ppt_h"/>
                                          </p:val>
                                        </p:tav>
                                        <p:tav tm="100000">
                                          <p:val>
                                            <p:strVal val="#ppt_h"/>
                                          </p:val>
                                        </p:tav>
                                      </p:tavLst>
                                    </p:anim>
                                  </p:childTnLst>
                                </p:cTn>
                              </p:par>
                            </p:childTnLst>
                          </p:cTn>
                        </p:par>
                        <p:par>
                          <p:cTn id="64" fill="hold">
                            <p:stCondLst>
                              <p:cond delay="24500"/>
                            </p:stCondLst>
                            <p:childTnLst>
                              <p:par>
                                <p:cTn id="65" presetID="22" presetClass="entr" presetSubtype="2" fill="hold" grpId="0" nodeType="afterEffect">
                                  <p:stCondLst>
                                    <p:cond delay="500"/>
                                  </p:stCondLst>
                                  <p:childTnLst>
                                    <p:set>
                                      <p:cBhvr>
                                        <p:cTn id="66" dur="1" fill="hold">
                                          <p:stCondLst>
                                            <p:cond delay="0"/>
                                          </p:stCondLst>
                                        </p:cTn>
                                        <p:tgtEl>
                                          <p:spTgt spid="2"/>
                                        </p:tgtEl>
                                        <p:attrNameLst>
                                          <p:attrName>style.visibility</p:attrName>
                                        </p:attrNameLst>
                                      </p:cBhvr>
                                      <p:to>
                                        <p:strVal val="visible"/>
                                      </p:to>
                                    </p:set>
                                    <p:animEffect transition="in" filter="wipe(right)">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right)">
                                      <p:cBhvr>
                                        <p:cTn id="72" dur="500"/>
                                        <p:tgtEl>
                                          <p:spTgt spid="23"/>
                                        </p:tgtEl>
                                      </p:cBhvr>
                                    </p:animEffect>
                                  </p:childTnLst>
                                </p:cTn>
                              </p:par>
                            </p:childTnLst>
                          </p:cTn>
                        </p:par>
                        <p:par>
                          <p:cTn id="73" fill="hold">
                            <p:stCondLst>
                              <p:cond delay="500"/>
                            </p:stCondLst>
                            <p:childTnLst>
                              <p:par>
                                <p:cTn id="74" presetID="6" presetClass="entr" presetSubtype="16" fill="hold" nodeType="afterEffect">
                                  <p:stCondLst>
                                    <p:cond delay="500"/>
                                  </p:stCondLst>
                                  <p:childTnLst>
                                    <p:set>
                                      <p:cBhvr>
                                        <p:cTn id="75" dur="1" fill="hold">
                                          <p:stCondLst>
                                            <p:cond delay="0"/>
                                          </p:stCondLst>
                                        </p:cTn>
                                        <p:tgtEl>
                                          <p:spTgt spid="14"/>
                                        </p:tgtEl>
                                        <p:attrNameLst>
                                          <p:attrName>style.visibility</p:attrName>
                                        </p:attrNameLst>
                                      </p:cBhvr>
                                      <p:to>
                                        <p:strVal val="visible"/>
                                      </p:to>
                                    </p:set>
                                    <p:animEffect transition="in" filter="circle(in)">
                                      <p:cBhvr>
                                        <p:cTn id="76" dur="1500"/>
                                        <p:tgtEl>
                                          <p:spTgt spid="14"/>
                                        </p:tgtEl>
                                      </p:cBhvr>
                                    </p:animEffect>
                                  </p:childTnLst>
                                </p:cTn>
                              </p:par>
                            </p:childTnLst>
                          </p:cTn>
                        </p:par>
                        <p:par>
                          <p:cTn id="77" fill="hold">
                            <p:stCondLst>
                              <p:cond delay="2500"/>
                            </p:stCondLst>
                            <p:childTnLst>
                              <p:par>
                                <p:cTn id="78" presetID="53" presetClass="entr" presetSubtype="16" fill="hold" grpId="0" nodeType="afterEffect">
                                  <p:stCondLst>
                                    <p:cond delay="200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5000"/>
                            </p:stCondLst>
                            <p:childTnLst>
                              <p:par>
                                <p:cTn id="84" presetID="45" presetClass="entr" presetSubtype="0" fill="hold" grpId="0" nodeType="afterEffect">
                                  <p:stCondLst>
                                    <p:cond delay="125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2000"/>
                                        <p:tgtEl>
                                          <p:spTgt spid="18"/>
                                        </p:tgtEl>
                                      </p:cBhvr>
                                    </p:animEffect>
                                    <p:anim calcmode="lin" valueType="num">
                                      <p:cBhvr>
                                        <p:cTn id="87" dur="2000" fill="hold"/>
                                        <p:tgtEl>
                                          <p:spTgt spid="18"/>
                                        </p:tgtEl>
                                        <p:attrNameLst>
                                          <p:attrName>ppt_w</p:attrName>
                                        </p:attrNameLst>
                                      </p:cBhvr>
                                      <p:tavLst>
                                        <p:tav tm="0" fmla="#ppt_w*sin(2.5*pi*$)">
                                          <p:val>
                                            <p:fltVal val="0"/>
                                          </p:val>
                                        </p:tav>
                                        <p:tav tm="100000">
                                          <p:val>
                                            <p:fltVal val="1"/>
                                          </p:val>
                                        </p:tav>
                                      </p:tavLst>
                                    </p:anim>
                                    <p:anim calcmode="lin" valueType="num">
                                      <p:cBhvr>
                                        <p:cTn id="88" dur="2000" fill="hold"/>
                                        <p:tgtEl>
                                          <p:spTgt spid="18"/>
                                        </p:tgtEl>
                                        <p:attrNameLst>
                                          <p:attrName>ppt_h</p:attrName>
                                        </p:attrNameLst>
                                      </p:cBhvr>
                                      <p:tavLst>
                                        <p:tav tm="0">
                                          <p:val>
                                            <p:strVal val="#ppt_h"/>
                                          </p:val>
                                        </p:tav>
                                        <p:tav tm="100000">
                                          <p:val>
                                            <p:strVal val="#ppt_h"/>
                                          </p:val>
                                        </p:tav>
                                      </p:tavLst>
                                    </p:anim>
                                  </p:childTnLst>
                                </p:cTn>
                              </p:par>
                            </p:childTnLst>
                          </p:cTn>
                        </p:par>
                        <p:par>
                          <p:cTn id="89" fill="hold">
                            <p:stCondLst>
                              <p:cond delay="8250"/>
                            </p:stCondLst>
                            <p:childTnLst>
                              <p:par>
                                <p:cTn id="90" presetID="16" presetClass="entr" presetSubtype="21" fill="hold" grpId="0" nodeType="afterEffect">
                                  <p:stCondLst>
                                    <p:cond delay="100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par>
                          <p:cTn id="93" fill="hold">
                            <p:stCondLst>
                              <p:cond delay="9750"/>
                            </p:stCondLst>
                            <p:childTnLst>
                              <p:par>
                                <p:cTn id="94" presetID="53" presetClass="entr" presetSubtype="16" fill="hold" grpId="0" nodeType="afterEffect">
                                  <p:stCondLst>
                                    <p:cond delay="200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childTnLst>
                          </p:cTn>
                        </p:par>
                        <p:par>
                          <p:cTn id="99" fill="hold">
                            <p:stCondLst>
                              <p:cond delay="12250"/>
                            </p:stCondLst>
                            <p:childTnLst>
                              <p:par>
                                <p:cTn id="100" presetID="45" presetClass="entr" presetSubtype="0" fill="hold" grpId="0" nodeType="afterEffect">
                                  <p:stCondLst>
                                    <p:cond delay="125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000"/>
                                        <p:tgtEl>
                                          <p:spTgt spid="16"/>
                                        </p:tgtEl>
                                      </p:cBhvr>
                                    </p:animEffect>
                                    <p:anim calcmode="lin" valueType="num">
                                      <p:cBhvr>
                                        <p:cTn id="103" dur="2000" fill="hold"/>
                                        <p:tgtEl>
                                          <p:spTgt spid="16"/>
                                        </p:tgtEl>
                                        <p:attrNameLst>
                                          <p:attrName>ppt_w</p:attrName>
                                        </p:attrNameLst>
                                      </p:cBhvr>
                                      <p:tavLst>
                                        <p:tav tm="0" fmla="#ppt_w*sin(2.5*pi*$)">
                                          <p:val>
                                            <p:fltVal val="0"/>
                                          </p:val>
                                        </p:tav>
                                        <p:tav tm="100000">
                                          <p:val>
                                            <p:fltVal val="1"/>
                                          </p:val>
                                        </p:tav>
                                      </p:tavLst>
                                    </p:anim>
                                    <p:anim calcmode="lin" valueType="num">
                                      <p:cBhvr>
                                        <p:cTn id="104" dur="2000" fill="hold"/>
                                        <p:tgtEl>
                                          <p:spTgt spid="16"/>
                                        </p:tgtEl>
                                        <p:attrNameLst>
                                          <p:attrName>ppt_h</p:attrName>
                                        </p:attrNameLst>
                                      </p:cBhvr>
                                      <p:tavLst>
                                        <p:tav tm="0">
                                          <p:val>
                                            <p:strVal val="#ppt_h"/>
                                          </p:val>
                                        </p:tav>
                                        <p:tav tm="100000">
                                          <p:val>
                                            <p:strVal val="#ppt_h"/>
                                          </p:val>
                                        </p:tav>
                                      </p:tavLst>
                                    </p:anim>
                                  </p:childTnLst>
                                </p:cTn>
                              </p:par>
                            </p:childTnLst>
                          </p:cTn>
                        </p:par>
                        <p:par>
                          <p:cTn id="105" fill="hold">
                            <p:stCondLst>
                              <p:cond delay="15500"/>
                            </p:stCondLst>
                            <p:childTnLst>
                              <p:par>
                                <p:cTn id="106" presetID="31" presetClass="entr" presetSubtype="0" fill="hold" grpId="0" nodeType="afterEffect">
                                  <p:stCondLst>
                                    <p:cond delay="100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1000" fill="hold"/>
                                        <p:tgtEl>
                                          <p:spTgt spid="20"/>
                                        </p:tgtEl>
                                        <p:attrNameLst>
                                          <p:attrName>ppt_w</p:attrName>
                                        </p:attrNameLst>
                                      </p:cBhvr>
                                      <p:tavLst>
                                        <p:tav tm="0">
                                          <p:val>
                                            <p:fltVal val="0"/>
                                          </p:val>
                                        </p:tav>
                                        <p:tav tm="100000">
                                          <p:val>
                                            <p:strVal val="#ppt_w"/>
                                          </p:val>
                                        </p:tav>
                                      </p:tavLst>
                                    </p:anim>
                                    <p:anim calcmode="lin" valueType="num">
                                      <p:cBhvr>
                                        <p:cTn id="109" dur="1000" fill="hold"/>
                                        <p:tgtEl>
                                          <p:spTgt spid="20"/>
                                        </p:tgtEl>
                                        <p:attrNameLst>
                                          <p:attrName>ppt_h</p:attrName>
                                        </p:attrNameLst>
                                      </p:cBhvr>
                                      <p:tavLst>
                                        <p:tav tm="0">
                                          <p:val>
                                            <p:fltVal val="0"/>
                                          </p:val>
                                        </p:tav>
                                        <p:tav tm="100000">
                                          <p:val>
                                            <p:strVal val="#ppt_h"/>
                                          </p:val>
                                        </p:tav>
                                      </p:tavLst>
                                    </p:anim>
                                    <p:anim calcmode="lin" valueType="num">
                                      <p:cBhvr>
                                        <p:cTn id="110" dur="1000" fill="hold"/>
                                        <p:tgtEl>
                                          <p:spTgt spid="20"/>
                                        </p:tgtEl>
                                        <p:attrNameLst>
                                          <p:attrName>style.rotation</p:attrName>
                                        </p:attrNameLst>
                                      </p:cBhvr>
                                      <p:tavLst>
                                        <p:tav tm="0">
                                          <p:val>
                                            <p:fltVal val="90"/>
                                          </p:val>
                                        </p:tav>
                                        <p:tav tm="100000">
                                          <p:val>
                                            <p:fltVal val="0"/>
                                          </p:val>
                                        </p:tav>
                                      </p:tavLst>
                                    </p:anim>
                                    <p:animEffect transition="in" filter="fade">
                                      <p:cBhvr>
                                        <p:cTn id="111" dur="1000"/>
                                        <p:tgtEl>
                                          <p:spTgt spid="20"/>
                                        </p:tgtEl>
                                      </p:cBhvr>
                                    </p:animEffect>
                                  </p:childTnLst>
                                </p:cTn>
                              </p:par>
                            </p:childTnLst>
                          </p:cTn>
                        </p:par>
                        <p:par>
                          <p:cTn id="112" fill="hold">
                            <p:stCondLst>
                              <p:cond delay="17500"/>
                            </p:stCondLst>
                            <p:childTnLst>
                              <p:par>
                                <p:cTn id="113" presetID="22" presetClass="entr" presetSubtype="4" fill="hold" nodeType="afterEffect">
                                  <p:stCondLst>
                                    <p:cond delay="500"/>
                                  </p:stCondLst>
                                  <p:childTnLst>
                                    <p:set>
                                      <p:cBhvr>
                                        <p:cTn id="114" dur="1" fill="hold">
                                          <p:stCondLst>
                                            <p:cond delay="0"/>
                                          </p:stCondLst>
                                        </p:cTn>
                                        <p:tgtEl>
                                          <p:spTgt spid="26"/>
                                        </p:tgtEl>
                                        <p:attrNameLst>
                                          <p:attrName>style.visibility</p:attrName>
                                        </p:attrNameLst>
                                      </p:cBhvr>
                                      <p:to>
                                        <p:strVal val="visible"/>
                                      </p:to>
                                    </p:set>
                                    <p:animEffect transition="in" filter="wipe(down)">
                                      <p:cBhvr>
                                        <p:cTn id="1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8"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66400" y="25396"/>
            <a:ext cx="1487055" cy="369332"/>
          </a:xfrm>
          <a:prstGeom prst="rect">
            <a:avLst/>
          </a:prstGeom>
          <a:noFill/>
        </p:spPr>
        <p:txBody>
          <a:bodyPr wrap="square" rtlCol="1">
            <a:spAutoFit/>
          </a:bodyPr>
          <a:lstStyle/>
          <a:p>
            <a:r>
              <a:rPr lang="he-IL" dirty="0" smtClean="0"/>
              <a:t>דף ד' עמ' ב'</a:t>
            </a:r>
            <a:endParaRPr lang="he-IL" dirty="0"/>
          </a:p>
        </p:txBody>
      </p:sp>
      <p:sp>
        <p:nvSpPr>
          <p:cNvPr id="11" name="מלבן 10"/>
          <p:cNvSpPr/>
          <p:nvPr/>
        </p:nvSpPr>
        <p:spPr>
          <a:xfrm>
            <a:off x="8118764" y="1102869"/>
            <a:ext cx="3860799"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וְהָא שׁוֹמֵר חִנָּם וְהַשּׁוֹאֵל נוֹשֵׂא שָׂכָר וְהַשּׂוֹכֵר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דְּאָדָם</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דְּאַזֵּיק</a:t>
            </a:r>
            <a:r>
              <a:rPr lang="he-IL" dirty="0">
                <a:solidFill>
                  <a:srgbClr val="000000"/>
                </a:solidFill>
                <a:latin typeface="Arial" panose="020B0604020202020204" pitchFamily="34" charset="0"/>
              </a:rPr>
              <a:t> שׁוֹר הוּא </a:t>
            </a:r>
            <a:r>
              <a:rPr lang="he-IL" dirty="0" err="1">
                <a:solidFill>
                  <a:srgbClr val="000000"/>
                </a:solidFill>
                <a:latin typeface="Arial" panose="020B0604020202020204" pitchFamily="34" charset="0"/>
              </a:rPr>
              <a:t>וְקָתָנֵי</a:t>
            </a:r>
            <a:endParaRPr lang="he-IL" dirty="0"/>
          </a:p>
        </p:txBody>
      </p:sp>
      <p:sp>
        <p:nvSpPr>
          <p:cNvPr id="12" name="מלבן 11"/>
          <p:cNvSpPr/>
          <p:nvPr/>
        </p:nvSpPr>
        <p:spPr>
          <a:xfrm>
            <a:off x="609600" y="964370"/>
            <a:ext cx="7426036" cy="923330"/>
          </a:xfrm>
          <a:prstGeom prst="rect">
            <a:avLst/>
          </a:prstGeom>
        </p:spPr>
        <p:txBody>
          <a:bodyPr wrap="square">
            <a:spAutoFit/>
          </a:bodyPr>
          <a:lstStyle/>
          <a:p>
            <a:r>
              <a:rPr lang="he-IL" dirty="0" smtClean="0"/>
              <a:t>הרי </a:t>
            </a:r>
            <a:r>
              <a:rPr lang="he-IL" dirty="0"/>
              <a:t>ארבעת השומרים </a:t>
            </a:r>
            <a:r>
              <a:rPr lang="he-IL" dirty="0">
                <a:solidFill>
                  <a:srgbClr val="000000"/>
                </a:solidFill>
                <a:latin typeface="Arial" panose="020B0604020202020204" pitchFamily="34" charset="0"/>
              </a:rPr>
              <a:t>שׁוֹמֵר חִנָּם וְהַשּׁוֹאֵל נוֹשֵׂא שָׂכָר וְהַשּׂוֹכֵר </a:t>
            </a:r>
            <a:endParaRPr lang="he-IL" dirty="0" smtClean="0"/>
          </a:p>
          <a:p>
            <a:r>
              <a:rPr lang="he-IL" dirty="0" smtClean="0"/>
              <a:t>שחייבים </a:t>
            </a:r>
            <a:r>
              <a:rPr lang="he-IL" dirty="0"/>
              <a:t>לשלם עבור הפיקדון </a:t>
            </a:r>
            <a:r>
              <a:rPr lang="he-IL" dirty="0" err="1"/>
              <a:t>שהוזק</a:t>
            </a:r>
            <a:r>
              <a:rPr lang="he-IL" dirty="0"/>
              <a:t>, "אדם </a:t>
            </a:r>
            <a:r>
              <a:rPr lang="he-IL" dirty="0" err="1"/>
              <a:t>דאזיק</a:t>
            </a:r>
            <a:r>
              <a:rPr lang="he-IL" dirty="0"/>
              <a:t> שור" הם, </a:t>
            </a:r>
            <a:endParaRPr lang="he-IL" dirty="0" smtClean="0"/>
          </a:p>
          <a:p>
            <a:r>
              <a:rPr lang="he-IL" dirty="0" smtClean="0"/>
              <a:t>ואם </a:t>
            </a:r>
            <a:r>
              <a:rPr lang="he-IL" dirty="0"/>
              <a:t>כן, מדוע שנה אותם רב </a:t>
            </a:r>
            <a:r>
              <a:rPr lang="he-IL" dirty="0" err="1"/>
              <a:t>אושעיא</a:t>
            </a:r>
            <a:r>
              <a:rPr lang="he-IL" dirty="0"/>
              <a:t> בנפרד, הרי הם </a:t>
            </a:r>
            <a:r>
              <a:rPr lang="he-IL" dirty="0" smtClean="0"/>
              <a:t>כלולים באדם </a:t>
            </a:r>
            <a:r>
              <a:rPr lang="he-IL" dirty="0"/>
              <a:t>המוזכר במשנה?</a:t>
            </a:r>
          </a:p>
        </p:txBody>
      </p:sp>
      <p:sp>
        <p:nvSpPr>
          <p:cNvPr id="13" name="מלבן 12"/>
          <p:cNvSpPr/>
          <p:nvPr/>
        </p:nvSpPr>
        <p:spPr>
          <a:xfrm>
            <a:off x="2161309" y="378386"/>
            <a:ext cx="8405091" cy="369332"/>
          </a:xfrm>
          <a:prstGeom prst="rect">
            <a:avLst/>
          </a:prstGeom>
        </p:spPr>
        <p:txBody>
          <a:bodyPr wrap="square">
            <a:spAutoFit/>
          </a:bodyPr>
          <a:lstStyle/>
          <a:p>
            <a:r>
              <a:rPr lang="he-IL" dirty="0"/>
              <a:t>הגמרא חוזרת לדון בדברי רבי </a:t>
            </a:r>
            <a:r>
              <a:rPr lang="he-IL" dirty="0" err="1"/>
              <a:t>אושעיא</a:t>
            </a:r>
            <a:r>
              <a:rPr lang="he-IL" dirty="0"/>
              <a:t>, שהוסיף על דברי משנתנו את האדם שהזיק אדם אחר:</a:t>
            </a:r>
          </a:p>
        </p:txBody>
      </p:sp>
      <p:sp>
        <p:nvSpPr>
          <p:cNvPr id="14" name="מלבן 13"/>
          <p:cNvSpPr/>
          <p:nvPr/>
        </p:nvSpPr>
        <p:spPr>
          <a:xfrm>
            <a:off x="9890530" y="2104351"/>
            <a:ext cx="2089033"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תָּנֵי </a:t>
            </a:r>
            <a:r>
              <a:rPr lang="he-IL" dirty="0" err="1">
                <a:solidFill>
                  <a:srgbClr val="000000"/>
                </a:solidFill>
                <a:latin typeface="Arial" panose="020B0604020202020204" pitchFamily="34" charset="0"/>
              </a:rPr>
              <a:t>הֶזֵּיקָא</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דִבְיָדַיִם</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וְקָתָנֵי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הֶזֵּיקָא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דְמִמֵּילָא</a:t>
            </a:r>
            <a:endParaRPr lang="he-IL" dirty="0"/>
          </a:p>
        </p:txBody>
      </p:sp>
      <p:sp>
        <p:nvSpPr>
          <p:cNvPr id="15" name="מלבן 14"/>
          <p:cNvSpPr/>
          <p:nvPr/>
        </p:nvSpPr>
        <p:spPr>
          <a:xfrm>
            <a:off x="1699491" y="2057403"/>
            <a:ext cx="6382327" cy="1200329"/>
          </a:xfrm>
          <a:prstGeom prst="rect">
            <a:avLst/>
          </a:prstGeom>
        </p:spPr>
        <p:txBody>
          <a:bodyPr wrap="square">
            <a:spAutoFit/>
          </a:bodyPr>
          <a:lstStyle/>
          <a:p>
            <a:r>
              <a:rPr lang="he-IL" dirty="0" smtClean="0"/>
              <a:t>הגמרא עונה: </a:t>
            </a:r>
            <a:r>
              <a:rPr lang="he-IL" dirty="0"/>
              <a:t>גם באדם שהזיק שור יש שני אופנים, ולכן רבי </a:t>
            </a:r>
            <a:r>
              <a:rPr lang="he-IL" dirty="0" err="1"/>
              <a:t>אושעיא</a:t>
            </a:r>
            <a:r>
              <a:rPr lang="he-IL" dirty="0"/>
              <a:t> </a:t>
            </a:r>
            <a:r>
              <a:rPr lang="he-IL" dirty="0" smtClean="0"/>
              <a:t>שנה "</a:t>
            </a:r>
            <a:r>
              <a:rPr lang="he-IL" dirty="0" err="1" smtClean="0"/>
              <a:t>הזיקא</a:t>
            </a:r>
            <a:r>
              <a:rPr lang="he-IL" dirty="0" smtClean="0"/>
              <a:t> </a:t>
            </a:r>
            <a:r>
              <a:rPr lang="he-IL" dirty="0" err="1" smtClean="0"/>
              <a:t>דבידים</a:t>
            </a:r>
            <a:r>
              <a:rPr lang="he-IL" dirty="0" smtClean="0"/>
              <a:t>", </a:t>
            </a:r>
            <a:r>
              <a:rPr lang="he-IL" dirty="0"/>
              <a:t>אדם שהזיק שור </a:t>
            </a:r>
            <a:r>
              <a:rPr lang="he-IL" dirty="0" err="1"/>
              <a:t>בידים</a:t>
            </a:r>
            <a:r>
              <a:rPr lang="he-IL" dirty="0"/>
              <a:t> [כלומר, על ידי פעולתו</a:t>
            </a:r>
            <a:r>
              <a:rPr lang="he-IL" dirty="0" smtClean="0"/>
              <a:t>], </a:t>
            </a:r>
            <a:r>
              <a:rPr lang="he-IL" dirty="0"/>
              <a:t>רבי </a:t>
            </a:r>
            <a:r>
              <a:rPr lang="he-IL" dirty="0" err="1"/>
              <a:t>אושעיא</a:t>
            </a:r>
            <a:r>
              <a:rPr lang="he-IL" dirty="0"/>
              <a:t> בברייתא הוסיף על דברי המשנה את חיוב השומרים, </a:t>
            </a:r>
            <a:endParaRPr lang="he-IL" dirty="0" smtClean="0"/>
          </a:p>
          <a:p>
            <a:r>
              <a:rPr lang="he-IL" dirty="0" smtClean="0"/>
              <a:t>שהם </a:t>
            </a:r>
            <a:r>
              <a:rPr lang="he-IL" dirty="0"/>
              <a:t>לא הזיקו בפועל, אלא ההיזק נגרם ממילא, מפאת אי שמירתם.</a:t>
            </a:r>
          </a:p>
        </p:txBody>
      </p:sp>
      <p:pic>
        <p:nvPicPr>
          <p:cNvPr id="16" name="תמונה 15"/>
          <p:cNvPicPr>
            <a:picLocks noChangeAspect="1"/>
          </p:cNvPicPr>
          <p:nvPr/>
        </p:nvPicPr>
        <p:blipFill>
          <a:blip r:embed="rId2"/>
          <a:stretch>
            <a:fillRect/>
          </a:stretch>
        </p:blipFill>
        <p:spPr>
          <a:xfrm>
            <a:off x="480530" y="3226367"/>
            <a:ext cx="4812145" cy="3322270"/>
          </a:xfrm>
          <a:prstGeom prst="rect">
            <a:avLst/>
          </a:prstGeom>
        </p:spPr>
      </p:pic>
      <p:sp>
        <p:nvSpPr>
          <p:cNvPr id="17" name="TextBox 16"/>
          <p:cNvSpPr txBox="1"/>
          <p:nvPr/>
        </p:nvSpPr>
        <p:spPr>
          <a:xfrm>
            <a:off x="3498594" y="5828175"/>
            <a:ext cx="2129599" cy="923330"/>
          </a:xfrm>
          <a:prstGeom prst="rect">
            <a:avLst/>
          </a:prstGeom>
          <a:solidFill>
            <a:schemeClr val="bg1"/>
          </a:solidFill>
        </p:spPr>
        <p:txBody>
          <a:bodyPr wrap="square" rtlCol="1">
            <a:spAutoFit/>
          </a:bodyPr>
          <a:lstStyle/>
          <a:p>
            <a:r>
              <a:rPr lang="he-IL" dirty="0" smtClean="0"/>
              <a:t>השומר גרם נזק לפרה כי לא שמר </a:t>
            </a:r>
            <a:r>
              <a:rPr lang="he-IL" dirty="0" smtClean="0"/>
              <a:t>כראוי</a:t>
            </a:r>
          </a:p>
          <a:p>
            <a:r>
              <a:rPr lang="he-IL" dirty="0" smtClean="0"/>
              <a:t>היזק שנגרם ממילא</a:t>
            </a:r>
            <a:endParaRPr lang="he-IL" dirty="0"/>
          </a:p>
        </p:txBody>
      </p:sp>
      <p:sp>
        <p:nvSpPr>
          <p:cNvPr id="18" name="TextBox 17"/>
          <p:cNvSpPr txBox="1"/>
          <p:nvPr/>
        </p:nvSpPr>
        <p:spPr>
          <a:xfrm>
            <a:off x="2331088" y="5920508"/>
            <a:ext cx="692727" cy="369332"/>
          </a:xfrm>
          <a:prstGeom prst="rect">
            <a:avLst/>
          </a:prstGeom>
          <a:solidFill>
            <a:schemeClr val="accent5">
              <a:lumMod val="20000"/>
              <a:lumOff val="80000"/>
            </a:schemeClr>
          </a:solidFill>
        </p:spPr>
        <p:txBody>
          <a:bodyPr wrap="square" rtlCol="1">
            <a:spAutoFit/>
          </a:bodyPr>
          <a:lstStyle/>
          <a:p>
            <a:r>
              <a:rPr lang="he-IL" dirty="0" smtClean="0"/>
              <a:t>שומר</a:t>
            </a:r>
            <a:endParaRPr lang="he-IL" dirty="0"/>
          </a:p>
        </p:txBody>
      </p:sp>
      <p:pic>
        <p:nvPicPr>
          <p:cNvPr id="2" name="תמונה 1"/>
          <p:cNvPicPr>
            <a:picLocks noChangeAspect="1"/>
          </p:cNvPicPr>
          <p:nvPr/>
        </p:nvPicPr>
        <p:blipFill>
          <a:blip r:embed="rId3"/>
          <a:stretch>
            <a:fillRect/>
          </a:stretch>
        </p:blipFill>
        <p:spPr>
          <a:xfrm>
            <a:off x="6449335" y="3401599"/>
            <a:ext cx="4713388" cy="3127188"/>
          </a:xfrm>
          <a:prstGeom prst="rect">
            <a:avLst/>
          </a:prstGeom>
        </p:spPr>
      </p:pic>
      <p:sp>
        <p:nvSpPr>
          <p:cNvPr id="3" name="TextBox 2"/>
          <p:cNvSpPr txBox="1"/>
          <p:nvPr/>
        </p:nvSpPr>
        <p:spPr>
          <a:xfrm>
            <a:off x="9605818" y="5828175"/>
            <a:ext cx="2538385" cy="923330"/>
          </a:xfrm>
          <a:prstGeom prst="rect">
            <a:avLst/>
          </a:prstGeom>
          <a:solidFill>
            <a:schemeClr val="bg1"/>
          </a:solidFill>
        </p:spPr>
        <p:txBody>
          <a:bodyPr wrap="square" rtlCol="1">
            <a:spAutoFit/>
          </a:bodyPr>
          <a:lstStyle/>
          <a:p>
            <a:r>
              <a:rPr lang="he-IL" dirty="0" smtClean="0"/>
              <a:t>"</a:t>
            </a:r>
            <a:r>
              <a:rPr lang="he-IL" dirty="0" err="1" smtClean="0"/>
              <a:t>היזקא</a:t>
            </a:r>
            <a:r>
              <a:rPr lang="he-IL" dirty="0" smtClean="0"/>
              <a:t> בידיים"</a:t>
            </a:r>
          </a:p>
          <a:p>
            <a:r>
              <a:rPr lang="he-IL" dirty="0" smtClean="0"/>
              <a:t>האיש דחף בידיו את הסוס, ובנפילה,  וגרם לו נזק </a:t>
            </a:r>
            <a:endParaRPr lang="he-IL" dirty="0"/>
          </a:p>
        </p:txBody>
      </p:sp>
    </p:spTree>
    <p:extLst>
      <p:ext uri="{BB962C8B-B14F-4D97-AF65-F5344CB8AC3E}">
        <p14:creationId xmlns:p14="http://schemas.microsoft.com/office/powerpoint/2010/main" val="16236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750"/>
                            </p:stCondLst>
                            <p:childTnLst>
                              <p:par>
                                <p:cTn id="9" presetID="53" presetClass="entr" presetSubtype="16" fill="hold" grpId="0" nodeType="afterEffect">
                                  <p:stCondLst>
                                    <p:cond delay="125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2500"/>
                            </p:stCondLst>
                            <p:childTnLst>
                              <p:par>
                                <p:cTn id="15" presetID="16" presetClass="entr" presetSubtype="21" fill="hold" grpId="0" nodeType="afterEffect">
                                  <p:stCondLst>
                                    <p:cond delay="225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5250"/>
                            </p:stCondLst>
                            <p:childTnLst>
                              <p:par>
                                <p:cTn id="19" presetID="53" presetClass="entr" presetSubtype="16" fill="hold" grpId="0" nodeType="afterEffect">
                                  <p:stCondLst>
                                    <p:cond delay="27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8500"/>
                            </p:stCondLst>
                            <p:childTnLst>
                              <p:par>
                                <p:cTn id="25" presetID="22" presetClass="entr" presetSubtype="2" fill="hold" grpId="0" nodeType="after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10500"/>
                            </p:stCondLst>
                            <p:childTnLst>
                              <p:par>
                                <p:cTn id="29" presetID="6" presetClass="entr" presetSubtype="32" fill="hold" nodeType="afterEffect">
                                  <p:stCondLst>
                                    <p:cond delay="3000"/>
                                  </p:stCondLst>
                                  <p:childTnLst>
                                    <p:set>
                                      <p:cBhvr>
                                        <p:cTn id="30" dur="1" fill="hold">
                                          <p:stCondLst>
                                            <p:cond delay="0"/>
                                          </p:stCondLst>
                                        </p:cTn>
                                        <p:tgtEl>
                                          <p:spTgt spid="2"/>
                                        </p:tgtEl>
                                        <p:attrNameLst>
                                          <p:attrName>style.visibility</p:attrName>
                                        </p:attrNameLst>
                                      </p:cBhvr>
                                      <p:to>
                                        <p:strVal val="visible"/>
                                      </p:to>
                                    </p:set>
                                    <p:animEffect transition="in" filter="circle(out)">
                                      <p:cBhvr>
                                        <p:cTn id="31" dur="1250"/>
                                        <p:tgtEl>
                                          <p:spTgt spid="2"/>
                                        </p:tgtEl>
                                      </p:cBhvr>
                                    </p:animEffect>
                                  </p:childTnLst>
                                </p:cTn>
                              </p:par>
                            </p:childTnLst>
                          </p:cTn>
                        </p:par>
                        <p:par>
                          <p:cTn id="32" fill="hold">
                            <p:stCondLst>
                              <p:cond delay="14750"/>
                            </p:stCondLst>
                            <p:childTnLst>
                              <p:par>
                                <p:cTn id="33" presetID="42" presetClass="entr" presetSubtype="0" fill="hold" grpId="0" nodeType="afterEffect">
                                  <p:stCondLst>
                                    <p:cond delay="25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16000"/>
                            </p:stCondLst>
                            <p:childTnLst>
                              <p:par>
                                <p:cTn id="39" presetID="6" presetClass="entr" presetSubtype="16" fill="hold" nodeType="afterEffect">
                                  <p:stCondLst>
                                    <p:cond delay="100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1500"/>
                                        <p:tgtEl>
                                          <p:spTgt spid="16"/>
                                        </p:tgtEl>
                                      </p:cBhvr>
                                    </p:animEffect>
                                  </p:childTnLst>
                                </p:cTn>
                              </p:par>
                            </p:childTnLst>
                          </p:cTn>
                        </p:par>
                        <p:par>
                          <p:cTn id="42" fill="hold">
                            <p:stCondLst>
                              <p:cond delay="18500"/>
                            </p:stCondLst>
                            <p:childTnLst>
                              <p:par>
                                <p:cTn id="43" presetID="31" presetClass="entr" presetSubtype="0" fill="hold" grpId="0" nodeType="afterEffect">
                                  <p:stCondLst>
                                    <p:cond delay="25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par>
                          <p:cTn id="49" fill="hold">
                            <p:stCondLst>
                              <p:cond delay="19750"/>
                            </p:stCondLst>
                            <p:childTnLst>
                              <p:par>
                                <p:cTn id="50" presetID="47" presetClass="entr" presetSubtype="0" fill="hold" grpId="0" nodeType="afterEffect">
                                  <p:stCondLst>
                                    <p:cond delay="75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P spid="15" grpId="0"/>
      <p:bldP spid="17" grpId="0" animBg="1"/>
      <p:bldP spid="18"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993929" y="425405"/>
            <a:ext cx="3927550"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תָּנֵי 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עֶשְׂרִים וְאַרְבָּעָה אֲבוֹת </a:t>
            </a:r>
            <a:r>
              <a:rPr lang="he-IL" dirty="0" smtClean="0">
                <a:solidFill>
                  <a:srgbClr val="000000"/>
                </a:solidFill>
                <a:latin typeface="Arial" panose="020B0604020202020204" pitchFamily="34" charset="0"/>
              </a:rPr>
              <a:t>נְזִיקִין</a:t>
            </a:r>
            <a:endParaRPr lang="he-IL" dirty="0"/>
          </a:p>
        </p:txBody>
      </p:sp>
      <p:sp>
        <p:nvSpPr>
          <p:cNvPr id="3" name="מלבן 2"/>
          <p:cNvSpPr/>
          <p:nvPr/>
        </p:nvSpPr>
        <p:spPr>
          <a:xfrm>
            <a:off x="10337546" y="1954165"/>
            <a:ext cx="194476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ַ2  </a:t>
            </a:r>
            <a:r>
              <a:rPr lang="he-IL" b="1" dirty="0">
                <a:solidFill>
                  <a:srgbClr val="000000"/>
                </a:solidFill>
                <a:latin typeface="Arial" panose="020B0604020202020204" pitchFamily="34" charset="0"/>
              </a:rPr>
              <a:t>תַּ</a:t>
            </a:r>
            <a:r>
              <a:rPr lang="he-IL" b="1" dirty="0" smtClean="0">
                <a:solidFill>
                  <a:srgbClr val="000000"/>
                </a:solidFill>
                <a:latin typeface="Arial" panose="020B0604020202020204" pitchFamily="34" charset="0"/>
              </a:rPr>
              <a:t>שְׁלוּמֵי </a:t>
            </a:r>
            <a:r>
              <a:rPr lang="he-IL" b="1" dirty="0">
                <a:solidFill>
                  <a:srgbClr val="000000"/>
                </a:solidFill>
                <a:latin typeface="Arial" panose="020B0604020202020204" pitchFamily="34" charset="0"/>
              </a:rPr>
              <a:t>אַרְבָּעָה </a:t>
            </a:r>
            <a:endParaRPr lang="he-IL" b="1" dirty="0" smtClean="0">
              <a:solidFill>
                <a:srgbClr val="000000"/>
              </a:solidFill>
              <a:latin typeface="Arial" panose="020B0604020202020204" pitchFamily="34" charset="0"/>
            </a:endParaRPr>
          </a:p>
          <a:p>
            <a:pPr algn="ctr"/>
            <a:r>
              <a:rPr lang="he-IL" b="1" dirty="0" smtClean="0">
                <a:solidFill>
                  <a:srgbClr val="000000"/>
                </a:solidFill>
                <a:latin typeface="Arial" panose="020B0604020202020204" pitchFamily="34" charset="0"/>
              </a:rPr>
              <a:t>וַחֲמִשָּׁה</a:t>
            </a:r>
            <a:endParaRPr lang="he-IL" b="1" dirty="0"/>
          </a:p>
        </p:txBody>
      </p:sp>
      <p:sp>
        <p:nvSpPr>
          <p:cNvPr id="4" name="TextBox 3"/>
          <p:cNvSpPr txBox="1"/>
          <p:nvPr/>
        </p:nvSpPr>
        <p:spPr>
          <a:xfrm>
            <a:off x="10566400" y="25396"/>
            <a:ext cx="1487055" cy="369332"/>
          </a:xfrm>
          <a:prstGeom prst="rect">
            <a:avLst/>
          </a:prstGeom>
          <a:noFill/>
        </p:spPr>
        <p:txBody>
          <a:bodyPr wrap="square" rtlCol="1">
            <a:spAutoFit/>
          </a:bodyPr>
          <a:lstStyle/>
          <a:p>
            <a:r>
              <a:rPr lang="he-IL" dirty="0" smtClean="0"/>
              <a:t>דף ד' עמ' ב'</a:t>
            </a:r>
            <a:endParaRPr lang="he-IL" dirty="0"/>
          </a:p>
        </p:txBody>
      </p:sp>
      <p:sp>
        <p:nvSpPr>
          <p:cNvPr id="5" name="מלבן 4"/>
          <p:cNvSpPr/>
          <p:nvPr/>
        </p:nvSpPr>
        <p:spPr>
          <a:xfrm>
            <a:off x="10579202" y="1081360"/>
            <a:ext cx="158569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1. תַּשְׁלוּמֵי </a:t>
            </a:r>
            <a:r>
              <a:rPr lang="he-IL" b="1" dirty="0">
                <a:solidFill>
                  <a:srgbClr val="000000"/>
                </a:solidFill>
                <a:latin typeface="Arial" panose="020B0604020202020204" pitchFamily="34" charset="0"/>
              </a:rPr>
              <a:t>כֶפֶל</a:t>
            </a:r>
            <a:endParaRPr lang="he-IL" b="1" dirty="0"/>
          </a:p>
        </p:txBody>
      </p:sp>
      <p:sp>
        <p:nvSpPr>
          <p:cNvPr id="6" name="מלבן 5"/>
          <p:cNvSpPr/>
          <p:nvPr/>
        </p:nvSpPr>
        <p:spPr>
          <a:xfrm>
            <a:off x="11367893" y="3014869"/>
            <a:ext cx="76976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3. גַנָּב</a:t>
            </a:r>
            <a:endParaRPr lang="he-IL" b="1" dirty="0"/>
          </a:p>
        </p:txBody>
      </p:sp>
      <p:sp>
        <p:nvSpPr>
          <p:cNvPr id="7" name="מלבן 6"/>
          <p:cNvSpPr/>
          <p:nvPr/>
        </p:nvSpPr>
        <p:spPr>
          <a:xfrm>
            <a:off x="11275762" y="4061054"/>
            <a:ext cx="88197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4. גַזְלָן </a:t>
            </a:r>
            <a:endParaRPr lang="he-IL" b="1" dirty="0"/>
          </a:p>
        </p:txBody>
      </p:sp>
      <p:sp>
        <p:nvSpPr>
          <p:cNvPr id="8" name="מלבן 7"/>
          <p:cNvSpPr/>
          <p:nvPr/>
        </p:nvSpPr>
        <p:spPr>
          <a:xfrm>
            <a:off x="10556013" y="5236123"/>
            <a:ext cx="160172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5. ועֵדִים </a:t>
            </a:r>
            <a:r>
              <a:rPr lang="he-IL" b="1" dirty="0" err="1">
                <a:solidFill>
                  <a:srgbClr val="000000"/>
                </a:solidFill>
                <a:latin typeface="Arial" panose="020B0604020202020204" pitchFamily="34" charset="0"/>
              </a:rPr>
              <a:t>זוֹמְמִין</a:t>
            </a:r>
            <a:endParaRPr lang="he-IL" b="1" dirty="0"/>
          </a:p>
        </p:txBody>
      </p:sp>
      <p:sp>
        <p:nvSpPr>
          <p:cNvPr id="9" name="מלבן 8"/>
          <p:cNvSpPr/>
          <p:nvPr/>
        </p:nvSpPr>
        <p:spPr>
          <a:xfrm>
            <a:off x="4229084" y="474921"/>
            <a:ext cx="101021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6. הָאוֹנֶס</a:t>
            </a:r>
            <a:endParaRPr lang="he-IL" b="1" dirty="0"/>
          </a:p>
        </p:txBody>
      </p:sp>
      <p:sp>
        <p:nvSpPr>
          <p:cNvPr id="10" name="מלבן 9"/>
          <p:cNvSpPr/>
          <p:nvPr/>
        </p:nvSpPr>
        <p:spPr>
          <a:xfrm>
            <a:off x="4104852" y="4786778"/>
            <a:ext cx="1258679"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11. </a:t>
            </a:r>
            <a:r>
              <a:rPr lang="he-IL" b="1" dirty="0" err="1" smtClean="0">
                <a:solidFill>
                  <a:srgbClr val="000000"/>
                </a:solidFill>
                <a:latin typeface="Arial" panose="020B0604020202020204" pitchFamily="34" charset="0"/>
              </a:rPr>
              <a:t>הַמְנַסֵּך</a:t>
            </a:r>
            <a:r>
              <a:rPr lang="he-IL" b="1" dirty="0" smtClean="0">
                <a:solidFill>
                  <a:srgbClr val="000000"/>
                </a:solidFill>
                <a:latin typeface="Arial" panose="020B0604020202020204" pitchFamily="34" charset="0"/>
              </a:rPr>
              <a:t>ְ </a:t>
            </a:r>
            <a:endParaRPr lang="he-IL" b="1" dirty="0"/>
          </a:p>
        </p:txBody>
      </p:sp>
      <p:sp>
        <p:nvSpPr>
          <p:cNvPr id="11" name="מלבן 10"/>
          <p:cNvSpPr/>
          <p:nvPr/>
        </p:nvSpPr>
        <p:spPr>
          <a:xfrm>
            <a:off x="4069906" y="3609445"/>
            <a:ext cx="125867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10. </a:t>
            </a:r>
            <a:r>
              <a:rPr lang="he-IL" b="1" dirty="0" err="1" smtClean="0">
                <a:solidFill>
                  <a:srgbClr val="000000"/>
                </a:solidFill>
                <a:latin typeface="Arial" panose="020B0604020202020204" pitchFamily="34" charset="0"/>
              </a:rPr>
              <a:t>הַמְדַמֵּע</a:t>
            </a:r>
            <a:r>
              <a:rPr lang="he-IL" b="1" dirty="0" smtClean="0">
                <a:solidFill>
                  <a:srgbClr val="000000"/>
                </a:solidFill>
                <a:latin typeface="Arial" panose="020B0604020202020204" pitchFamily="34" charset="0"/>
              </a:rPr>
              <a:t>ַ</a:t>
            </a:r>
            <a:endParaRPr lang="he-IL" b="1" dirty="0"/>
          </a:p>
        </p:txBody>
      </p:sp>
      <p:sp>
        <p:nvSpPr>
          <p:cNvPr id="12" name="מלבן 11"/>
          <p:cNvSpPr/>
          <p:nvPr/>
        </p:nvSpPr>
        <p:spPr>
          <a:xfrm>
            <a:off x="4104852" y="2844449"/>
            <a:ext cx="121539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9. וְהַמְטַמֵּא</a:t>
            </a:r>
            <a:endParaRPr lang="he-IL" b="1" dirty="0"/>
          </a:p>
        </p:txBody>
      </p:sp>
      <p:sp>
        <p:nvSpPr>
          <p:cNvPr id="13" name="מלבן 12"/>
          <p:cNvSpPr/>
          <p:nvPr/>
        </p:nvSpPr>
        <p:spPr>
          <a:xfrm>
            <a:off x="3603916" y="2092174"/>
            <a:ext cx="170912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8. מוֹצִיא </a:t>
            </a:r>
            <a:r>
              <a:rPr lang="he-IL" b="1" dirty="0">
                <a:solidFill>
                  <a:srgbClr val="000000"/>
                </a:solidFill>
                <a:latin typeface="Arial" panose="020B0604020202020204" pitchFamily="34" charset="0"/>
              </a:rPr>
              <a:t>שֵׁם רַע </a:t>
            </a:r>
            <a:endParaRPr lang="he-IL" b="1" dirty="0"/>
          </a:p>
        </p:txBody>
      </p:sp>
      <p:sp>
        <p:nvSpPr>
          <p:cNvPr id="14" name="מלבן 13"/>
          <p:cNvSpPr/>
          <p:nvPr/>
        </p:nvSpPr>
        <p:spPr>
          <a:xfrm>
            <a:off x="4104852" y="1264876"/>
            <a:ext cx="1160895"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7. הַמְפַתֶּה</a:t>
            </a:r>
            <a:endParaRPr lang="he-IL" b="1" dirty="0"/>
          </a:p>
        </p:txBody>
      </p:sp>
      <p:sp>
        <p:nvSpPr>
          <p:cNvPr id="16" name="מלבן 15"/>
          <p:cNvSpPr/>
          <p:nvPr/>
        </p:nvSpPr>
        <p:spPr>
          <a:xfrm>
            <a:off x="3314810" y="5518941"/>
            <a:ext cx="222368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none">
            <a:spAutoFit/>
          </a:bodyPr>
          <a:lstStyle/>
          <a:p>
            <a:pPr algn="ctr"/>
            <a:r>
              <a:rPr lang="he-IL" b="1" dirty="0" smtClean="0">
                <a:solidFill>
                  <a:srgbClr val="000000"/>
                </a:solidFill>
                <a:latin typeface="Arial" panose="020B0604020202020204" pitchFamily="34" charset="0"/>
              </a:rPr>
              <a:t>12 – 24 . וְהָנֵי </a:t>
            </a:r>
            <a:r>
              <a:rPr lang="he-IL" b="1" dirty="0" err="1">
                <a:solidFill>
                  <a:srgbClr val="000000"/>
                </a:solidFill>
                <a:latin typeface="Arial" panose="020B0604020202020204" pitchFamily="34" charset="0"/>
              </a:rPr>
              <a:t>תְּלֵיסַר</a:t>
            </a:r>
            <a:r>
              <a:rPr lang="he-IL" b="1" dirty="0">
                <a:solidFill>
                  <a:srgbClr val="000000"/>
                </a:solidFill>
                <a:latin typeface="Arial" panose="020B0604020202020204" pitchFamily="34" charset="0"/>
              </a:rPr>
              <a:t> </a:t>
            </a:r>
            <a:endParaRPr lang="he-IL" b="1" dirty="0"/>
          </a:p>
        </p:txBody>
      </p:sp>
      <p:sp>
        <p:nvSpPr>
          <p:cNvPr id="17" name="מלבן 16"/>
          <p:cNvSpPr/>
          <p:nvPr/>
        </p:nvSpPr>
        <p:spPr>
          <a:xfrm>
            <a:off x="3464384" y="6349848"/>
            <a:ext cx="2036190"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הָא </a:t>
            </a:r>
            <a:r>
              <a:rPr lang="he-IL" dirty="0">
                <a:solidFill>
                  <a:srgbClr val="000000"/>
                </a:solidFill>
                <a:latin typeface="Arial" panose="020B0604020202020204" pitchFamily="34" charset="0"/>
              </a:rPr>
              <a:t>עֶשְׂרִים וְאַרְבְּעָה</a:t>
            </a:r>
            <a:endParaRPr lang="he-IL" dirty="0"/>
          </a:p>
        </p:txBody>
      </p:sp>
      <p:sp>
        <p:nvSpPr>
          <p:cNvPr id="19" name="מלבן 18"/>
          <p:cNvSpPr/>
          <p:nvPr/>
        </p:nvSpPr>
        <p:spPr>
          <a:xfrm>
            <a:off x="5946912" y="860339"/>
            <a:ext cx="4491560" cy="923330"/>
          </a:xfrm>
          <a:prstGeom prst="rect">
            <a:avLst/>
          </a:prstGeom>
        </p:spPr>
        <p:txBody>
          <a:bodyPr wrap="square">
            <a:spAutoFit/>
          </a:bodyPr>
          <a:lstStyle/>
          <a:p>
            <a:r>
              <a:rPr lang="he-IL" dirty="0"/>
              <a:t>הגונב ממון של אדם בסתר, ואין הבעלים רואים את מעשה הגניבה, נקרא "גנב", וחייב לשלם כפל לבעלים, אם העידו עליו עדים בבית הדין שגנב</a:t>
            </a:r>
          </a:p>
        </p:txBody>
      </p:sp>
      <p:sp>
        <p:nvSpPr>
          <p:cNvPr id="20" name="מלבן 19"/>
          <p:cNvSpPr/>
          <p:nvPr/>
        </p:nvSpPr>
        <p:spPr>
          <a:xfrm>
            <a:off x="5009322" y="1820990"/>
            <a:ext cx="5386978" cy="923330"/>
          </a:xfrm>
          <a:prstGeom prst="rect">
            <a:avLst/>
          </a:prstGeom>
        </p:spPr>
        <p:txBody>
          <a:bodyPr wrap="square">
            <a:spAutoFit/>
          </a:bodyPr>
          <a:lstStyle/>
          <a:p>
            <a:r>
              <a:rPr lang="he-IL" dirty="0"/>
              <a:t>הגונב שה, וטבחו או מכרו, משלם לבעל השה תשלומי ארבעה [פי ארבע משוויו]. ואם גנב שור, וטבחו או מכרו, משלם תשלומי חמישה [פי חמישה משוויו</a:t>
            </a:r>
            <a:r>
              <a:rPr lang="he-IL" dirty="0" smtClean="0"/>
              <a:t>].</a:t>
            </a:r>
            <a:endParaRPr lang="he-IL" dirty="0"/>
          </a:p>
        </p:txBody>
      </p:sp>
      <p:sp>
        <p:nvSpPr>
          <p:cNvPr id="21" name="מלבן 20"/>
          <p:cNvSpPr/>
          <p:nvPr/>
        </p:nvSpPr>
        <p:spPr>
          <a:xfrm>
            <a:off x="5749649" y="2859916"/>
            <a:ext cx="4857803" cy="923330"/>
          </a:xfrm>
          <a:prstGeom prst="rect">
            <a:avLst/>
          </a:prstGeom>
        </p:spPr>
        <p:txBody>
          <a:bodyPr wrap="square">
            <a:spAutoFit/>
          </a:bodyPr>
          <a:lstStyle/>
          <a:p>
            <a:r>
              <a:rPr lang="he-IL" dirty="0" smtClean="0"/>
              <a:t>גנב </a:t>
            </a:r>
            <a:r>
              <a:rPr lang="he-IL" dirty="0"/>
              <a:t>המשלם תשלום קרן בלבד, כגון שהודה מעצמו על הגניבה, שאז הוא פטור על תשלום הכפל ומשלם רק את הקרן, כי הכפל הוא קנס, והמודה בקנס, פטור.</a:t>
            </a:r>
            <a:endParaRPr lang="he-IL" dirty="0"/>
          </a:p>
        </p:txBody>
      </p:sp>
      <p:sp>
        <p:nvSpPr>
          <p:cNvPr id="23" name="מלבן 22"/>
          <p:cNvSpPr/>
          <p:nvPr/>
        </p:nvSpPr>
        <p:spPr>
          <a:xfrm>
            <a:off x="5601667" y="3951432"/>
            <a:ext cx="4862401" cy="646331"/>
          </a:xfrm>
          <a:prstGeom prst="rect">
            <a:avLst/>
          </a:prstGeom>
        </p:spPr>
        <p:txBody>
          <a:bodyPr wrap="square">
            <a:spAutoFit/>
          </a:bodyPr>
          <a:lstStyle/>
          <a:p>
            <a:r>
              <a:rPr lang="he-IL" dirty="0"/>
              <a:t>הגוזל ממון אדם אחר בחוזק, בגלוי ובפרהסיה, חייב להשיב את </a:t>
            </a:r>
            <a:r>
              <a:rPr lang="he-IL" dirty="0" err="1"/>
              <a:t>הגזילה</a:t>
            </a:r>
            <a:r>
              <a:rPr lang="he-IL" dirty="0"/>
              <a:t> או את דמיה [קרן בלבד].</a:t>
            </a:r>
            <a:endParaRPr lang="he-IL" dirty="0"/>
          </a:p>
        </p:txBody>
      </p:sp>
      <p:sp>
        <p:nvSpPr>
          <p:cNvPr id="24" name="מלבן 23"/>
          <p:cNvSpPr/>
          <p:nvPr/>
        </p:nvSpPr>
        <p:spPr>
          <a:xfrm>
            <a:off x="5749649" y="4826444"/>
            <a:ext cx="4672461" cy="1754326"/>
          </a:xfrm>
          <a:prstGeom prst="rect">
            <a:avLst/>
          </a:prstGeom>
        </p:spPr>
        <p:txBody>
          <a:bodyPr wrap="square">
            <a:spAutoFit/>
          </a:bodyPr>
          <a:lstStyle/>
          <a:p>
            <a:r>
              <a:rPr lang="he-IL" dirty="0"/>
              <a:t>שני עדי שקר שהעידו בבית דין לחייב אדם ממון, ובאו שנים אחרים </a:t>
            </a:r>
            <a:r>
              <a:rPr lang="he-IL" dirty="0" err="1"/>
              <a:t>והזימום</a:t>
            </a:r>
            <a:r>
              <a:rPr lang="he-IL" dirty="0"/>
              <a:t> [שאמרו לעדים: הרי עמנו הייתם באותה עת, ולא ראיתם את המעשה שאתם מעידים עליו שהיה באותה העת במקום אחר], חייבים העדים הזוממים לשלם לאותו אדם את הממון אשר זממו לחייבו </a:t>
            </a:r>
            <a:endParaRPr lang="he-IL" dirty="0"/>
          </a:p>
        </p:txBody>
      </p:sp>
      <p:sp>
        <p:nvSpPr>
          <p:cNvPr id="26" name="מלבן 25"/>
          <p:cNvSpPr/>
          <p:nvPr/>
        </p:nvSpPr>
        <p:spPr>
          <a:xfrm>
            <a:off x="345896" y="316989"/>
            <a:ext cx="3397366" cy="646331"/>
          </a:xfrm>
          <a:prstGeom prst="rect">
            <a:avLst/>
          </a:prstGeom>
        </p:spPr>
        <p:txBody>
          <a:bodyPr wrap="square">
            <a:spAutoFit/>
          </a:bodyPr>
          <a:lstStyle/>
          <a:p>
            <a:r>
              <a:rPr lang="he-IL" dirty="0"/>
              <a:t>והאונס את הבתולה, המשלם קנס חמישים כסף לאביה.</a:t>
            </a:r>
            <a:endParaRPr lang="he-IL" dirty="0"/>
          </a:p>
        </p:txBody>
      </p:sp>
      <p:sp>
        <p:nvSpPr>
          <p:cNvPr id="27" name="מלבן 26"/>
          <p:cNvSpPr/>
          <p:nvPr/>
        </p:nvSpPr>
        <p:spPr>
          <a:xfrm>
            <a:off x="801820" y="1081360"/>
            <a:ext cx="3027795" cy="646331"/>
          </a:xfrm>
          <a:prstGeom prst="rect">
            <a:avLst/>
          </a:prstGeom>
        </p:spPr>
        <p:txBody>
          <a:bodyPr wrap="square">
            <a:spAutoFit/>
          </a:bodyPr>
          <a:lstStyle/>
          <a:p>
            <a:r>
              <a:rPr lang="he-IL" dirty="0" smtClean="0"/>
              <a:t>המפתה </a:t>
            </a:r>
            <a:r>
              <a:rPr lang="he-IL" dirty="0"/>
              <a:t>את הבתולה, המשלם </a:t>
            </a:r>
            <a:r>
              <a:rPr lang="he-IL" dirty="0" smtClean="0"/>
              <a:t>קנס </a:t>
            </a:r>
            <a:r>
              <a:rPr lang="he-IL" dirty="0"/>
              <a:t>חמישים כסף לאביה</a:t>
            </a:r>
          </a:p>
        </p:txBody>
      </p:sp>
      <p:sp>
        <p:nvSpPr>
          <p:cNvPr id="29" name="מלבן 28"/>
          <p:cNvSpPr/>
          <p:nvPr/>
        </p:nvSpPr>
        <p:spPr>
          <a:xfrm>
            <a:off x="-5967" y="1908102"/>
            <a:ext cx="3539518" cy="646331"/>
          </a:xfrm>
          <a:prstGeom prst="rect">
            <a:avLst/>
          </a:prstGeom>
        </p:spPr>
        <p:txBody>
          <a:bodyPr wrap="square">
            <a:spAutoFit/>
          </a:bodyPr>
          <a:lstStyle/>
          <a:p>
            <a:r>
              <a:rPr lang="he-IL" dirty="0" smtClean="0"/>
              <a:t>מוציא </a:t>
            </a:r>
            <a:r>
              <a:rPr lang="he-IL" dirty="0"/>
              <a:t>שם רע על אשתו שזינתה קודם הנישואין, שמשלם קנס מאה כסף.</a:t>
            </a:r>
            <a:endParaRPr lang="he-IL" dirty="0"/>
          </a:p>
        </p:txBody>
      </p:sp>
      <p:sp>
        <p:nvSpPr>
          <p:cNvPr id="30" name="מלבן 29"/>
          <p:cNvSpPr/>
          <p:nvPr/>
        </p:nvSpPr>
        <p:spPr>
          <a:xfrm>
            <a:off x="-41150" y="2737870"/>
            <a:ext cx="3609883" cy="646331"/>
          </a:xfrm>
          <a:prstGeom prst="rect">
            <a:avLst/>
          </a:prstGeom>
        </p:spPr>
        <p:txBody>
          <a:bodyPr wrap="square">
            <a:spAutoFit/>
          </a:bodyPr>
          <a:lstStyle/>
          <a:p>
            <a:r>
              <a:rPr lang="he-IL" dirty="0" smtClean="0"/>
              <a:t>המטמא </a:t>
            </a:r>
            <a:r>
              <a:rPr lang="he-IL" dirty="0" err="1"/>
              <a:t>טהרותיו</a:t>
            </a:r>
            <a:r>
              <a:rPr lang="he-IL" dirty="0"/>
              <a:t> של חברו, כגון הנוגע עם שרץ בתרומת כהן, ואסרה באכילה</a:t>
            </a:r>
          </a:p>
        </p:txBody>
      </p:sp>
      <p:sp>
        <p:nvSpPr>
          <p:cNvPr id="31" name="מלבן 30"/>
          <p:cNvSpPr/>
          <p:nvPr/>
        </p:nvSpPr>
        <p:spPr>
          <a:xfrm>
            <a:off x="4123" y="3397434"/>
            <a:ext cx="3739138" cy="1200329"/>
          </a:xfrm>
          <a:prstGeom prst="rect">
            <a:avLst/>
          </a:prstGeom>
        </p:spPr>
        <p:txBody>
          <a:bodyPr wrap="square">
            <a:spAutoFit/>
          </a:bodyPr>
          <a:lstStyle/>
          <a:p>
            <a:r>
              <a:rPr lang="he-IL" dirty="0" err="1"/>
              <a:t>והמדמע</a:t>
            </a:r>
            <a:r>
              <a:rPr lang="he-IL" dirty="0"/>
              <a:t> המערב פירות תרומה בפירות חולין של חברו, ומפסידו בכך, כי אוסר את הפירות באכילה לזרים, וצריך </a:t>
            </a:r>
            <a:r>
              <a:rPr lang="he-IL" dirty="0" err="1"/>
              <a:t>למוכרה</a:t>
            </a:r>
            <a:r>
              <a:rPr lang="he-IL" dirty="0"/>
              <a:t> </a:t>
            </a:r>
            <a:r>
              <a:rPr lang="he-IL" dirty="0" err="1"/>
              <a:t>לכהנים</a:t>
            </a:r>
            <a:r>
              <a:rPr lang="he-IL" dirty="0"/>
              <a:t>, בזול </a:t>
            </a:r>
            <a:endParaRPr lang="he-IL" dirty="0"/>
          </a:p>
        </p:txBody>
      </p:sp>
      <p:sp>
        <p:nvSpPr>
          <p:cNvPr id="32" name="מלבן 31"/>
          <p:cNvSpPr/>
          <p:nvPr/>
        </p:nvSpPr>
        <p:spPr>
          <a:xfrm>
            <a:off x="145314" y="4725518"/>
            <a:ext cx="3693020" cy="646331"/>
          </a:xfrm>
          <a:prstGeom prst="rect">
            <a:avLst/>
          </a:prstGeom>
        </p:spPr>
        <p:txBody>
          <a:bodyPr wrap="square">
            <a:spAutoFit/>
          </a:bodyPr>
          <a:lstStyle/>
          <a:p>
            <a:r>
              <a:rPr lang="he-IL" dirty="0" err="1" smtClean="0"/>
              <a:t>המנסך</a:t>
            </a:r>
            <a:r>
              <a:rPr lang="he-IL" dirty="0" smtClean="0"/>
              <a:t> </a:t>
            </a:r>
            <a:r>
              <a:rPr lang="he-IL" dirty="0"/>
              <a:t>יינו של חברו לעבודה </a:t>
            </a:r>
            <a:r>
              <a:rPr lang="he-IL" dirty="0" smtClean="0"/>
              <a:t>זרה </a:t>
            </a:r>
          </a:p>
          <a:p>
            <a:r>
              <a:rPr lang="he-IL" dirty="0" smtClean="0"/>
              <a:t>ואסרו </a:t>
            </a:r>
            <a:r>
              <a:rPr lang="he-IL" dirty="0"/>
              <a:t>בהנאה </a:t>
            </a:r>
          </a:p>
        </p:txBody>
      </p:sp>
      <p:sp>
        <p:nvSpPr>
          <p:cNvPr id="33" name="מלבן 32"/>
          <p:cNvSpPr/>
          <p:nvPr/>
        </p:nvSpPr>
        <p:spPr>
          <a:xfrm>
            <a:off x="4410" y="5420789"/>
            <a:ext cx="3180993" cy="646331"/>
          </a:xfrm>
          <a:prstGeom prst="rect">
            <a:avLst/>
          </a:prstGeom>
        </p:spPr>
        <p:txBody>
          <a:bodyPr wrap="square">
            <a:spAutoFit/>
          </a:bodyPr>
          <a:lstStyle/>
          <a:p>
            <a:r>
              <a:rPr lang="he-IL" dirty="0" smtClean="0"/>
              <a:t>וכן </a:t>
            </a:r>
            <a:r>
              <a:rPr lang="he-IL" dirty="0"/>
              <a:t>מונה את </a:t>
            </a:r>
            <a:r>
              <a:rPr lang="he-IL" dirty="0" smtClean="0"/>
              <a:t>שלושה עשר האבות שמנה רבי </a:t>
            </a:r>
            <a:r>
              <a:rPr lang="he-IL" dirty="0" err="1"/>
              <a:t>אושעיא</a:t>
            </a:r>
            <a:r>
              <a:rPr lang="he-IL" dirty="0"/>
              <a:t> </a:t>
            </a:r>
          </a:p>
        </p:txBody>
      </p:sp>
      <p:sp>
        <p:nvSpPr>
          <p:cNvPr id="34" name="TextBox 33"/>
          <p:cNvSpPr txBox="1"/>
          <p:nvPr/>
        </p:nvSpPr>
        <p:spPr>
          <a:xfrm>
            <a:off x="345895" y="6333059"/>
            <a:ext cx="2835791" cy="369332"/>
          </a:xfrm>
          <a:prstGeom prst="rect">
            <a:avLst/>
          </a:prstGeom>
          <a:noFill/>
        </p:spPr>
        <p:txBody>
          <a:bodyPr wrap="square" rtlCol="1">
            <a:spAutoFit/>
          </a:bodyPr>
          <a:lstStyle/>
          <a:p>
            <a:r>
              <a:rPr lang="he-IL" dirty="0" smtClean="0"/>
              <a:t>סך הכל לפנינו 24 אבות נזיקין</a:t>
            </a:r>
            <a:endParaRPr lang="he-IL" dirty="0"/>
          </a:p>
        </p:txBody>
      </p:sp>
    </p:spTree>
    <p:extLst>
      <p:ext uri="{BB962C8B-B14F-4D97-AF65-F5344CB8AC3E}">
        <p14:creationId xmlns:p14="http://schemas.microsoft.com/office/powerpoint/2010/main" val="4608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250"/>
                            </p:stCondLst>
                            <p:childTnLst>
                              <p:par>
                                <p:cTn id="12" presetID="53" presetClass="entr" presetSubtype="16"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2750"/>
                            </p:stCondLst>
                            <p:childTnLst>
                              <p:par>
                                <p:cTn id="18" presetID="22" presetClass="entr" presetSubtype="2"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cTn>
                              </p:par>
                            </p:childTnLst>
                          </p:cTn>
                        </p:par>
                        <p:par>
                          <p:cTn id="21" fill="hold">
                            <p:stCondLst>
                              <p:cond delay="3750"/>
                            </p:stCondLst>
                            <p:childTnLst>
                              <p:par>
                                <p:cTn id="22" presetID="53" presetClass="entr" presetSubtype="16" fill="hold" grpId="0" nodeType="afterEffect">
                                  <p:stCondLst>
                                    <p:cond delay="25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6750"/>
                            </p:stCondLst>
                            <p:childTnLst>
                              <p:par>
                                <p:cTn id="28" presetID="22" presetClass="entr" presetSubtype="2" fill="hold" grpId="0" nodeType="after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500"/>
                                        <p:tgtEl>
                                          <p:spTgt spid="20"/>
                                        </p:tgtEl>
                                      </p:cBhvr>
                                    </p:animEffect>
                                  </p:childTnLst>
                                </p:cTn>
                              </p:par>
                            </p:childTnLst>
                          </p:cTn>
                        </p:par>
                        <p:par>
                          <p:cTn id="31" fill="hold">
                            <p:stCondLst>
                              <p:cond delay="7750"/>
                            </p:stCondLst>
                            <p:childTnLst>
                              <p:par>
                                <p:cTn id="32" presetID="53" presetClass="entr" presetSubtype="16" fill="hold" grpId="0" nodeType="afterEffect">
                                  <p:stCondLst>
                                    <p:cond delay="2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10750"/>
                            </p:stCondLst>
                            <p:childTnLst>
                              <p:par>
                                <p:cTn id="38" presetID="22" presetClass="entr" presetSubtype="2" fill="hold" grpId="0" nodeType="afterEffect">
                                  <p:stCondLst>
                                    <p:cond delay="500"/>
                                  </p:stCondLst>
                                  <p:childTnLst>
                                    <p:set>
                                      <p:cBhvr>
                                        <p:cTn id="39" dur="1" fill="hold">
                                          <p:stCondLst>
                                            <p:cond delay="0"/>
                                          </p:stCondLst>
                                        </p:cTn>
                                        <p:tgtEl>
                                          <p:spTgt spid="21"/>
                                        </p:tgtEl>
                                        <p:attrNameLst>
                                          <p:attrName>style.visibility</p:attrName>
                                        </p:attrNameLst>
                                      </p:cBhvr>
                                      <p:to>
                                        <p:strVal val="visible"/>
                                      </p:to>
                                    </p:set>
                                    <p:animEffect transition="in" filter="wipe(right)">
                                      <p:cBhvr>
                                        <p:cTn id="40" dur="500"/>
                                        <p:tgtEl>
                                          <p:spTgt spid="21"/>
                                        </p:tgtEl>
                                      </p:cBhvr>
                                    </p:animEffect>
                                  </p:childTnLst>
                                </p:cTn>
                              </p:par>
                            </p:childTnLst>
                          </p:cTn>
                        </p:par>
                        <p:par>
                          <p:cTn id="41" fill="hold">
                            <p:stCondLst>
                              <p:cond delay="11750"/>
                            </p:stCondLst>
                            <p:childTnLst>
                              <p:par>
                                <p:cTn id="42" presetID="53" presetClass="entr" presetSubtype="16" fill="hold" grpId="0" nodeType="afterEffect">
                                  <p:stCondLst>
                                    <p:cond delay="25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14750"/>
                            </p:stCondLst>
                            <p:childTnLst>
                              <p:par>
                                <p:cTn id="48" presetID="22" presetClass="entr" presetSubtype="2" fill="hold" grpId="0" nodeType="afterEffect">
                                  <p:stCondLst>
                                    <p:cond delay="50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childTnLst>
                          </p:cTn>
                        </p:par>
                        <p:par>
                          <p:cTn id="51" fill="hold">
                            <p:stCondLst>
                              <p:cond delay="15750"/>
                            </p:stCondLst>
                            <p:childTnLst>
                              <p:par>
                                <p:cTn id="52" presetID="53" presetClass="entr" presetSubtype="16" fill="hold" grpId="0" nodeType="afterEffect">
                                  <p:stCondLst>
                                    <p:cond delay="200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18250"/>
                            </p:stCondLst>
                            <p:childTnLst>
                              <p:par>
                                <p:cTn id="58" presetID="16" presetClass="entr" presetSubtype="21" fill="hold" grpId="0" nodeType="afterEffect">
                                  <p:stCondLst>
                                    <p:cond delay="50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childTnLst>
                          </p:cTn>
                        </p:par>
                        <p:par>
                          <p:cTn id="61" fill="hold">
                            <p:stCondLst>
                              <p:cond delay="19250"/>
                            </p:stCondLst>
                            <p:childTnLst>
                              <p:par>
                                <p:cTn id="62" presetID="53" presetClass="entr" presetSubtype="16" fill="hold" grpId="0" nodeType="afterEffect">
                                  <p:stCondLst>
                                    <p:cond delay="300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22750"/>
                            </p:stCondLst>
                            <p:childTnLst>
                              <p:par>
                                <p:cTn id="68" presetID="22" presetClass="entr" presetSubtype="2" fill="hold" grpId="0" nodeType="afterEffect">
                                  <p:stCondLst>
                                    <p:cond delay="50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childTnLst>
                          </p:cTn>
                        </p:par>
                        <p:par>
                          <p:cTn id="71" fill="hold">
                            <p:stCondLst>
                              <p:cond delay="23750"/>
                            </p:stCondLst>
                            <p:childTnLst>
                              <p:par>
                                <p:cTn id="72" presetID="53" presetClass="entr" presetSubtype="16" fill="hold" grpId="0" nodeType="afterEffect">
                                  <p:stCondLst>
                                    <p:cond delay="200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26250"/>
                            </p:stCondLst>
                            <p:childTnLst>
                              <p:par>
                                <p:cTn id="78" presetID="16" presetClass="entr" presetSubtype="21" fill="hold" grpId="0" nodeType="afterEffect">
                                  <p:stCondLst>
                                    <p:cond delay="500"/>
                                  </p:stCondLst>
                                  <p:childTnLst>
                                    <p:set>
                                      <p:cBhvr>
                                        <p:cTn id="79" dur="1" fill="hold">
                                          <p:stCondLst>
                                            <p:cond delay="0"/>
                                          </p:stCondLst>
                                        </p:cTn>
                                        <p:tgtEl>
                                          <p:spTgt spid="27"/>
                                        </p:tgtEl>
                                        <p:attrNameLst>
                                          <p:attrName>style.visibility</p:attrName>
                                        </p:attrNameLst>
                                      </p:cBhvr>
                                      <p:to>
                                        <p:strVal val="visible"/>
                                      </p:to>
                                    </p:set>
                                    <p:animEffect transition="in" filter="barn(inVertical)">
                                      <p:cBhvr>
                                        <p:cTn id="80" dur="500"/>
                                        <p:tgtEl>
                                          <p:spTgt spid="27"/>
                                        </p:tgtEl>
                                      </p:cBhvr>
                                    </p:animEffect>
                                  </p:childTnLst>
                                </p:cTn>
                              </p:par>
                            </p:childTnLst>
                          </p:cTn>
                        </p:par>
                        <p:par>
                          <p:cTn id="81" fill="hold">
                            <p:stCondLst>
                              <p:cond delay="27250"/>
                            </p:stCondLst>
                            <p:childTnLst>
                              <p:par>
                                <p:cTn id="82" presetID="53" presetClass="entr" presetSubtype="16" fill="hold" grpId="0" nodeType="afterEffect">
                                  <p:stCondLst>
                                    <p:cond delay="20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fltVal val="0"/>
                                          </p:val>
                                        </p:tav>
                                        <p:tav tm="100000">
                                          <p:val>
                                            <p:strVal val="#ppt_w"/>
                                          </p:val>
                                        </p:tav>
                                      </p:tavLst>
                                    </p:anim>
                                    <p:anim calcmode="lin" valueType="num">
                                      <p:cBhvr>
                                        <p:cTn id="85" dur="500" fill="hold"/>
                                        <p:tgtEl>
                                          <p:spTgt spid="13"/>
                                        </p:tgtEl>
                                        <p:attrNameLst>
                                          <p:attrName>ppt_h</p:attrName>
                                        </p:attrNameLst>
                                      </p:cBhvr>
                                      <p:tavLst>
                                        <p:tav tm="0">
                                          <p:val>
                                            <p:fltVal val="0"/>
                                          </p:val>
                                        </p:tav>
                                        <p:tav tm="100000">
                                          <p:val>
                                            <p:strVal val="#ppt_h"/>
                                          </p:val>
                                        </p:tav>
                                      </p:tavLst>
                                    </p:anim>
                                    <p:animEffect transition="in" filter="fade">
                                      <p:cBhvr>
                                        <p:cTn id="86" dur="500"/>
                                        <p:tgtEl>
                                          <p:spTgt spid="13"/>
                                        </p:tgtEl>
                                      </p:cBhvr>
                                    </p:animEffect>
                                  </p:childTnLst>
                                </p:cTn>
                              </p:par>
                            </p:childTnLst>
                          </p:cTn>
                        </p:par>
                        <p:par>
                          <p:cTn id="87" fill="hold">
                            <p:stCondLst>
                              <p:cond delay="29750"/>
                            </p:stCondLst>
                            <p:childTnLst>
                              <p:par>
                                <p:cTn id="88" presetID="22" presetClass="entr" presetSubtype="4" fill="hold" grpId="0" nodeType="afterEffect">
                                  <p:stCondLst>
                                    <p:cond delay="500"/>
                                  </p:stCondLst>
                                  <p:childTnLst>
                                    <p:set>
                                      <p:cBhvr>
                                        <p:cTn id="89" dur="1" fill="hold">
                                          <p:stCondLst>
                                            <p:cond delay="0"/>
                                          </p:stCondLst>
                                        </p:cTn>
                                        <p:tgtEl>
                                          <p:spTgt spid="29"/>
                                        </p:tgtEl>
                                        <p:attrNameLst>
                                          <p:attrName>style.visibility</p:attrName>
                                        </p:attrNameLst>
                                      </p:cBhvr>
                                      <p:to>
                                        <p:strVal val="visible"/>
                                      </p:to>
                                    </p:set>
                                    <p:animEffect transition="in" filter="wipe(down)">
                                      <p:cBhvr>
                                        <p:cTn id="90" dur="500"/>
                                        <p:tgtEl>
                                          <p:spTgt spid="29"/>
                                        </p:tgtEl>
                                      </p:cBhvr>
                                    </p:animEffect>
                                  </p:childTnLst>
                                </p:cTn>
                              </p:par>
                            </p:childTnLst>
                          </p:cTn>
                        </p:par>
                        <p:par>
                          <p:cTn id="91" fill="hold">
                            <p:stCondLst>
                              <p:cond delay="30750"/>
                            </p:stCondLst>
                            <p:childTnLst>
                              <p:par>
                                <p:cTn id="92" presetID="53" presetClass="entr" presetSubtype="16" fill="hold" grpId="0" nodeType="afterEffect">
                                  <p:stCondLst>
                                    <p:cond delay="20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childTnLst>
                          </p:cTn>
                        </p:par>
                        <p:par>
                          <p:cTn id="97" fill="hold">
                            <p:stCondLst>
                              <p:cond delay="33250"/>
                            </p:stCondLst>
                            <p:childTnLst>
                              <p:par>
                                <p:cTn id="98" presetID="22" presetClass="entr" presetSubtype="1" fill="hold" grpId="0" nodeType="afterEffect">
                                  <p:stCondLst>
                                    <p:cond delay="500"/>
                                  </p:stCondLst>
                                  <p:childTnLst>
                                    <p:set>
                                      <p:cBhvr>
                                        <p:cTn id="99" dur="1" fill="hold">
                                          <p:stCondLst>
                                            <p:cond delay="0"/>
                                          </p:stCondLst>
                                        </p:cTn>
                                        <p:tgtEl>
                                          <p:spTgt spid="30"/>
                                        </p:tgtEl>
                                        <p:attrNameLst>
                                          <p:attrName>style.visibility</p:attrName>
                                        </p:attrNameLst>
                                      </p:cBhvr>
                                      <p:to>
                                        <p:strVal val="visible"/>
                                      </p:to>
                                    </p:set>
                                    <p:animEffect transition="in" filter="wipe(up)">
                                      <p:cBhvr>
                                        <p:cTn id="100" dur="500"/>
                                        <p:tgtEl>
                                          <p:spTgt spid="30"/>
                                        </p:tgtEl>
                                      </p:cBhvr>
                                    </p:animEffect>
                                  </p:childTnLst>
                                </p:cTn>
                              </p:par>
                            </p:childTnLst>
                          </p:cTn>
                        </p:par>
                        <p:par>
                          <p:cTn id="101" fill="hold">
                            <p:stCondLst>
                              <p:cond delay="34250"/>
                            </p:stCondLst>
                            <p:childTnLst>
                              <p:par>
                                <p:cTn id="102" presetID="53" presetClass="entr" presetSubtype="16" fill="hold" grpId="0" nodeType="afterEffect">
                                  <p:stCondLst>
                                    <p:cond delay="200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childTnLst>
                                </p:cTn>
                              </p:par>
                            </p:childTnLst>
                          </p:cTn>
                        </p:par>
                        <p:par>
                          <p:cTn id="107" fill="hold">
                            <p:stCondLst>
                              <p:cond delay="36750"/>
                            </p:stCondLst>
                            <p:childTnLst>
                              <p:par>
                                <p:cTn id="108" presetID="22" presetClass="entr" presetSubtype="2" fill="hold" grpId="0" nodeType="afterEffect">
                                  <p:stCondLst>
                                    <p:cond delay="500"/>
                                  </p:stCondLst>
                                  <p:childTnLst>
                                    <p:set>
                                      <p:cBhvr>
                                        <p:cTn id="109" dur="1" fill="hold">
                                          <p:stCondLst>
                                            <p:cond delay="0"/>
                                          </p:stCondLst>
                                        </p:cTn>
                                        <p:tgtEl>
                                          <p:spTgt spid="31"/>
                                        </p:tgtEl>
                                        <p:attrNameLst>
                                          <p:attrName>style.visibility</p:attrName>
                                        </p:attrNameLst>
                                      </p:cBhvr>
                                      <p:to>
                                        <p:strVal val="visible"/>
                                      </p:to>
                                    </p:set>
                                    <p:animEffect transition="in" filter="wipe(right)">
                                      <p:cBhvr>
                                        <p:cTn id="110" dur="500"/>
                                        <p:tgtEl>
                                          <p:spTgt spid="31"/>
                                        </p:tgtEl>
                                      </p:cBhvr>
                                    </p:animEffect>
                                  </p:childTnLst>
                                </p:cTn>
                              </p:par>
                            </p:childTnLst>
                          </p:cTn>
                        </p:par>
                        <p:par>
                          <p:cTn id="111" fill="hold">
                            <p:stCondLst>
                              <p:cond delay="37750"/>
                            </p:stCondLst>
                            <p:childTnLst>
                              <p:par>
                                <p:cTn id="112" presetID="53" presetClass="entr" presetSubtype="16" fill="hold" grpId="0" nodeType="afterEffect">
                                  <p:stCondLst>
                                    <p:cond delay="3000"/>
                                  </p:stCondLst>
                                  <p:childTnLst>
                                    <p:set>
                                      <p:cBhvr>
                                        <p:cTn id="113" dur="1" fill="hold">
                                          <p:stCondLst>
                                            <p:cond delay="0"/>
                                          </p:stCondLst>
                                        </p:cTn>
                                        <p:tgtEl>
                                          <p:spTgt spid="10"/>
                                        </p:tgtEl>
                                        <p:attrNameLst>
                                          <p:attrName>style.visibility</p:attrName>
                                        </p:attrNameLst>
                                      </p:cBhvr>
                                      <p:to>
                                        <p:strVal val="visible"/>
                                      </p:to>
                                    </p:set>
                                    <p:anim calcmode="lin" valueType="num">
                                      <p:cBhvr>
                                        <p:cTn id="114" dur="500" fill="hold"/>
                                        <p:tgtEl>
                                          <p:spTgt spid="10"/>
                                        </p:tgtEl>
                                        <p:attrNameLst>
                                          <p:attrName>ppt_w</p:attrName>
                                        </p:attrNameLst>
                                      </p:cBhvr>
                                      <p:tavLst>
                                        <p:tav tm="0">
                                          <p:val>
                                            <p:fltVal val="0"/>
                                          </p:val>
                                        </p:tav>
                                        <p:tav tm="100000">
                                          <p:val>
                                            <p:strVal val="#ppt_w"/>
                                          </p:val>
                                        </p:tav>
                                      </p:tavLst>
                                    </p:anim>
                                    <p:anim calcmode="lin" valueType="num">
                                      <p:cBhvr>
                                        <p:cTn id="115" dur="500" fill="hold"/>
                                        <p:tgtEl>
                                          <p:spTgt spid="10"/>
                                        </p:tgtEl>
                                        <p:attrNameLst>
                                          <p:attrName>ppt_h</p:attrName>
                                        </p:attrNameLst>
                                      </p:cBhvr>
                                      <p:tavLst>
                                        <p:tav tm="0">
                                          <p:val>
                                            <p:fltVal val="0"/>
                                          </p:val>
                                        </p:tav>
                                        <p:tav tm="100000">
                                          <p:val>
                                            <p:strVal val="#ppt_h"/>
                                          </p:val>
                                        </p:tav>
                                      </p:tavLst>
                                    </p:anim>
                                    <p:animEffect transition="in" filter="fade">
                                      <p:cBhvr>
                                        <p:cTn id="116" dur="500"/>
                                        <p:tgtEl>
                                          <p:spTgt spid="10"/>
                                        </p:tgtEl>
                                      </p:cBhvr>
                                    </p:animEffect>
                                  </p:childTnLst>
                                </p:cTn>
                              </p:par>
                            </p:childTnLst>
                          </p:cTn>
                        </p:par>
                        <p:par>
                          <p:cTn id="117" fill="hold">
                            <p:stCondLst>
                              <p:cond delay="41250"/>
                            </p:stCondLst>
                            <p:childTnLst>
                              <p:par>
                                <p:cTn id="118" presetID="22" presetClass="entr" presetSubtype="2" fill="hold" grpId="0" nodeType="afterEffect">
                                  <p:stCondLst>
                                    <p:cond delay="500"/>
                                  </p:stCondLst>
                                  <p:childTnLst>
                                    <p:set>
                                      <p:cBhvr>
                                        <p:cTn id="119" dur="1" fill="hold">
                                          <p:stCondLst>
                                            <p:cond delay="0"/>
                                          </p:stCondLst>
                                        </p:cTn>
                                        <p:tgtEl>
                                          <p:spTgt spid="32"/>
                                        </p:tgtEl>
                                        <p:attrNameLst>
                                          <p:attrName>style.visibility</p:attrName>
                                        </p:attrNameLst>
                                      </p:cBhvr>
                                      <p:to>
                                        <p:strVal val="visible"/>
                                      </p:to>
                                    </p:set>
                                    <p:animEffect transition="in" filter="wipe(right)">
                                      <p:cBhvr>
                                        <p:cTn id="120" dur="500"/>
                                        <p:tgtEl>
                                          <p:spTgt spid="32"/>
                                        </p:tgtEl>
                                      </p:cBhvr>
                                    </p:animEffect>
                                  </p:childTnLst>
                                </p:cTn>
                              </p:par>
                            </p:childTnLst>
                          </p:cTn>
                        </p:par>
                        <p:par>
                          <p:cTn id="121" fill="hold">
                            <p:stCondLst>
                              <p:cond delay="42250"/>
                            </p:stCondLst>
                            <p:childTnLst>
                              <p:par>
                                <p:cTn id="122" presetID="53" presetClass="entr" presetSubtype="16" fill="hold" grpId="0" nodeType="afterEffect">
                                  <p:stCondLst>
                                    <p:cond delay="2000"/>
                                  </p:stCondLst>
                                  <p:childTnLst>
                                    <p:set>
                                      <p:cBhvr>
                                        <p:cTn id="123" dur="1" fill="hold">
                                          <p:stCondLst>
                                            <p:cond delay="0"/>
                                          </p:stCondLst>
                                        </p:cTn>
                                        <p:tgtEl>
                                          <p:spTgt spid="16"/>
                                        </p:tgtEl>
                                        <p:attrNameLst>
                                          <p:attrName>style.visibility</p:attrName>
                                        </p:attrNameLst>
                                      </p:cBhvr>
                                      <p:to>
                                        <p:strVal val="visible"/>
                                      </p:to>
                                    </p:set>
                                    <p:anim calcmode="lin" valueType="num">
                                      <p:cBhvr>
                                        <p:cTn id="124" dur="500" fill="hold"/>
                                        <p:tgtEl>
                                          <p:spTgt spid="16"/>
                                        </p:tgtEl>
                                        <p:attrNameLst>
                                          <p:attrName>ppt_w</p:attrName>
                                        </p:attrNameLst>
                                      </p:cBhvr>
                                      <p:tavLst>
                                        <p:tav tm="0">
                                          <p:val>
                                            <p:fltVal val="0"/>
                                          </p:val>
                                        </p:tav>
                                        <p:tav tm="100000">
                                          <p:val>
                                            <p:strVal val="#ppt_w"/>
                                          </p:val>
                                        </p:tav>
                                      </p:tavLst>
                                    </p:anim>
                                    <p:anim calcmode="lin" valueType="num">
                                      <p:cBhvr>
                                        <p:cTn id="125" dur="500" fill="hold"/>
                                        <p:tgtEl>
                                          <p:spTgt spid="16"/>
                                        </p:tgtEl>
                                        <p:attrNameLst>
                                          <p:attrName>ppt_h</p:attrName>
                                        </p:attrNameLst>
                                      </p:cBhvr>
                                      <p:tavLst>
                                        <p:tav tm="0">
                                          <p:val>
                                            <p:fltVal val="0"/>
                                          </p:val>
                                        </p:tav>
                                        <p:tav tm="100000">
                                          <p:val>
                                            <p:strVal val="#ppt_h"/>
                                          </p:val>
                                        </p:tav>
                                      </p:tavLst>
                                    </p:anim>
                                    <p:animEffect transition="in" filter="fade">
                                      <p:cBhvr>
                                        <p:cTn id="126" dur="500"/>
                                        <p:tgtEl>
                                          <p:spTgt spid="16"/>
                                        </p:tgtEl>
                                      </p:cBhvr>
                                    </p:animEffect>
                                  </p:childTnLst>
                                </p:cTn>
                              </p:par>
                            </p:childTnLst>
                          </p:cTn>
                        </p:par>
                        <p:par>
                          <p:cTn id="127" fill="hold">
                            <p:stCondLst>
                              <p:cond delay="44750"/>
                            </p:stCondLst>
                            <p:childTnLst>
                              <p:par>
                                <p:cTn id="128" presetID="42" presetClass="entr" presetSubtype="0" fill="hold" grpId="0" nodeType="afterEffect">
                                  <p:stCondLst>
                                    <p:cond delay="50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1000"/>
                                        <p:tgtEl>
                                          <p:spTgt spid="33"/>
                                        </p:tgtEl>
                                      </p:cBhvr>
                                    </p:animEffect>
                                    <p:anim calcmode="lin" valueType="num">
                                      <p:cBhvr>
                                        <p:cTn id="131" dur="1000" fill="hold"/>
                                        <p:tgtEl>
                                          <p:spTgt spid="33"/>
                                        </p:tgtEl>
                                        <p:attrNameLst>
                                          <p:attrName>ppt_x</p:attrName>
                                        </p:attrNameLst>
                                      </p:cBhvr>
                                      <p:tavLst>
                                        <p:tav tm="0">
                                          <p:val>
                                            <p:strVal val="#ppt_x"/>
                                          </p:val>
                                        </p:tav>
                                        <p:tav tm="100000">
                                          <p:val>
                                            <p:strVal val="#ppt_x"/>
                                          </p:val>
                                        </p:tav>
                                      </p:tavLst>
                                    </p:anim>
                                    <p:anim calcmode="lin" valueType="num">
                                      <p:cBhvr>
                                        <p:cTn id="132" dur="1000" fill="hold"/>
                                        <p:tgtEl>
                                          <p:spTgt spid="33"/>
                                        </p:tgtEl>
                                        <p:attrNameLst>
                                          <p:attrName>ppt_y</p:attrName>
                                        </p:attrNameLst>
                                      </p:cBhvr>
                                      <p:tavLst>
                                        <p:tav tm="0">
                                          <p:val>
                                            <p:strVal val="#ppt_y+.1"/>
                                          </p:val>
                                        </p:tav>
                                        <p:tav tm="100000">
                                          <p:val>
                                            <p:strVal val="#ppt_y"/>
                                          </p:val>
                                        </p:tav>
                                      </p:tavLst>
                                    </p:anim>
                                  </p:childTnLst>
                                </p:cTn>
                              </p:par>
                            </p:childTnLst>
                          </p:cTn>
                        </p:par>
                        <p:par>
                          <p:cTn id="133" fill="hold">
                            <p:stCondLst>
                              <p:cond delay="46250"/>
                            </p:stCondLst>
                            <p:childTnLst>
                              <p:par>
                                <p:cTn id="134" presetID="45" presetClass="entr" presetSubtype="0" fill="hold" grpId="0" nodeType="afterEffect">
                                  <p:stCondLst>
                                    <p:cond delay="200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2000"/>
                                        <p:tgtEl>
                                          <p:spTgt spid="17"/>
                                        </p:tgtEl>
                                      </p:cBhvr>
                                    </p:animEffect>
                                    <p:anim calcmode="lin" valueType="num">
                                      <p:cBhvr>
                                        <p:cTn id="137" dur="2000" fill="hold"/>
                                        <p:tgtEl>
                                          <p:spTgt spid="17"/>
                                        </p:tgtEl>
                                        <p:attrNameLst>
                                          <p:attrName>ppt_w</p:attrName>
                                        </p:attrNameLst>
                                      </p:cBhvr>
                                      <p:tavLst>
                                        <p:tav tm="0" fmla="#ppt_w*sin(2.5*pi*$)">
                                          <p:val>
                                            <p:fltVal val="0"/>
                                          </p:val>
                                        </p:tav>
                                        <p:tav tm="100000">
                                          <p:val>
                                            <p:fltVal val="1"/>
                                          </p:val>
                                        </p:tav>
                                      </p:tavLst>
                                    </p:anim>
                                    <p:anim calcmode="lin" valueType="num">
                                      <p:cBhvr>
                                        <p:cTn id="138" dur="2000" fill="hold"/>
                                        <p:tgtEl>
                                          <p:spTgt spid="17"/>
                                        </p:tgtEl>
                                        <p:attrNameLst>
                                          <p:attrName>ppt_h</p:attrName>
                                        </p:attrNameLst>
                                      </p:cBhvr>
                                      <p:tavLst>
                                        <p:tav tm="0">
                                          <p:val>
                                            <p:strVal val="#ppt_h"/>
                                          </p:val>
                                        </p:tav>
                                        <p:tav tm="100000">
                                          <p:val>
                                            <p:strVal val="#ppt_h"/>
                                          </p:val>
                                        </p:tav>
                                      </p:tavLst>
                                    </p:anim>
                                  </p:childTnLst>
                                </p:cTn>
                              </p:par>
                            </p:childTnLst>
                          </p:cTn>
                        </p:par>
                        <p:par>
                          <p:cTn id="139" fill="hold">
                            <p:stCondLst>
                              <p:cond delay="50250"/>
                            </p:stCondLst>
                            <p:childTnLst>
                              <p:par>
                                <p:cTn id="140" presetID="22" presetClass="entr" presetSubtype="2" fill="hold" grpId="0" nodeType="afterEffect">
                                  <p:stCondLst>
                                    <p:cond delay="1000"/>
                                  </p:stCondLst>
                                  <p:childTnLst>
                                    <p:set>
                                      <p:cBhvr>
                                        <p:cTn id="141" dur="1" fill="hold">
                                          <p:stCondLst>
                                            <p:cond delay="0"/>
                                          </p:stCondLst>
                                        </p:cTn>
                                        <p:tgtEl>
                                          <p:spTgt spid="34"/>
                                        </p:tgtEl>
                                        <p:attrNameLst>
                                          <p:attrName>style.visibility</p:attrName>
                                        </p:attrNameLst>
                                      </p:cBhvr>
                                      <p:to>
                                        <p:strVal val="visible"/>
                                      </p:to>
                                    </p:set>
                                    <p:animEffect transition="in" filter="wipe(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9" grpId="0"/>
      <p:bldP spid="20" grpId="0"/>
      <p:bldP spid="21" grpId="0"/>
      <p:bldP spid="23" grpId="0"/>
      <p:bldP spid="24" grpId="0"/>
      <p:bldP spid="26" grpId="0"/>
      <p:bldP spid="27" grpId="0"/>
      <p:bldP spid="29" grpId="0"/>
      <p:bldP spid="30" grpId="0"/>
      <p:bldP spid="31"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3345" y="25396"/>
            <a:ext cx="1450110" cy="369332"/>
          </a:xfrm>
          <a:prstGeom prst="rect">
            <a:avLst/>
          </a:prstGeom>
          <a:noFill/>
        </p:spPr>
        <p:txBody>
          <a:bodyPr wrap="square" rtlCol="1">
            <a:spAutoFit/>
          </a:bodyPr>
          <a:lstStyle/>
          <a:p>
            <a:r>
              <a:rPr lang="he-IL" dirty="0" smtClean="0"/>
              <a:t>דף ד' עמ' ב'</a:t>
            </a:r>
            <a:endParaRPr lang="he-IL" dirty="0"/>
          </a:p>
        </p:txBody>
      </p:sp>
      <p:sp>
        <p:nvSpPr>
          <p:cNvPr id="4" name="מלבן 3"/>
          <p:cNvSpPr/>
          <p:nvPr/>
        </p:nvSpPr>
        <p:spPr>
          <a:xfrm>
            <a:off x="8639003" y="864780"/>
            <a:ext cx="3252814"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ְרַבִּי </a:t>
            </a:r>
            <a:r>
              <a:rPr lang="he-IL" dirty="0" err="1">
                <a:solidFill>
                  <a:srgbClr val="000000"/>
                </a:solidFill>
                <a:latin typeface="Arial" panose="020B0604020202020204" pitchFamily="34" charset="0"/>
              </a:rPr>
              <a:t>אוֹשַׁעְיָא</a:t>
            </a:r>
            <a:r>
              <a:rPr lang="he-IL" dirty="0">
                <a:solidFill>
                  <a:srgbClr val="000000"/>
                </a:solidFill>
                <a:latin typeface="Arial" panose="020B0604020202020204" pitchFamily="34" charset="0"/>
              </a:rPr>
              <a:t> מַאי טַעְמָא לָא תָּנֵי הָנֵי </a:t>
            </a:r>
            <a:endParaRPr lang="he-IL" dirty="0"/>
          </a:p>
        </p:txBody>
      </p:sp>
      <p:sp>
        <p:nvSpPr>
          <p:cNvPr id="5" name="מלבן 4"/>
          <p:cNvSpPr/>
          <p:nvPr/>
        </p:nvSpPr>
        <p:spPr>
          <a:xfrm>
            <a:off x="3232728" y="654216"/>
            <a:ext cx="5301672" cy="646331"/>
          </a:xfrm>
          <a:prstGeom prst="rect">
            <a:avLst/>
          </a:prstGeom>
        </p:spPr>
        <p:txBody>
          <a:bodyPr wrap="square">
            <a:spAutoFit/>
          </a:bodyPr>
          <a:lstStyle/>
          <a:p>
            <a:r>
              <a:rPr lang="he-IL" dirty="0" smtClean="0"/>
              <a:t>רבי </a:t>
            </a:r>
            <a:r>
              <a:rPr lang="he-IL" dirty="0" err="1"/>
              <a:t>אושעיא</a:t>
            </a:r>
            <a:r>
              <a:rPr lang="he-IL" dirty="0"/>
              <a:t> המונה רק שלושה עשר אבות, </a:t>
            </a:r>
            <a:endParaRPr lang="he-IL" dirty="0" smtClean="0"/>
          </a:p>
          <a:p>
            <a:r>
              <a:rPr lang="he-IL" dirty="0" smtClean="0"/>
              <a:t>מדוע </a:t>
            </a:r>
            <a:r>
              <a:rPr lang="he-IL" dirty="0"/>
              <a:t>לא הוסיף למנות גם את האבות שמנה רבי </a:t>
            </a:r>
            <a:r>
              <a:rPr lang="he-IL" dirty="0" err="1"/>
              <a:t>חייא</a:t>
            </a:r>
            <a:r>
              <a:rPr lang="he-IL" dirty="0"/>
              <a:t>?</a:t>
            </a:r>
          </a:p>
        </p:txBody>
      </p:sp>
      <p:sp>
        <p:nvSpPr>
          <p:cNvPr id="6" name="מלבן 5"/>
          <p:cNvSpPr/>
          <p:nvPr/>
        </p:nvSpPr>
        <p:spPr>
          <a:xfrm>
            <a:off x="10522428" y="475153"/>
            <a:ext cx="1332417" cy="369332"/>
          </a:xfrm>
          <a:prstGeom prst="rect">
            <a:avLst/>
          </a:prstGeom>
        </p:spPr>
        <p:txBody>
          <a:bodyPr wrap="none">
            <a:spAutoFit/>
          </a:bodyPr>
          <a:lstStyle/>
          <a:p>
            <a:r>
              <a:rPr lang="he-IL" dirty="0" smtClean="0"/>
              <a:t>הגמרא דנה: </a:t>
            </a:r>
            <a:endParaRPr lang="he-IL" dirty="0"/>
          </a:p>
        </p:txBody>
      </p:sp>
      <p:sp>
        <p:nvSpPr>
          <p:cNvPr id="7" name="TextBox 6"/>
          <p:cNvSpPr txBox="1"/>
          <p:nvPr/>
        </p:nvSpPr>
        <p:spPr>
          <a:xfrm>
            <a:off x="10483273" y="1366982"/>
            <a:ext cx="1570182" cy="369332"/>
          </a:xfrm>
          <a:prstGeom prst="rect">
            <a:avLst/>
          </a:prstGeom>
          <a:noFill/>
        </p:spPr>
        <p:txBody>
          <a:bodyPr wrap="square" rtlCol="1">
            <a:spAutoFit/>
          </a:bodyPr>
          <a:lstStyle/>
          <a:p>
            <a:r>
              <a:rPr lang="he-IL" dirty="0" smtClean="0"/>
              <a:t>הגמרא משיבה:</a:t>
            </a:r>
            <a:endParaRPr lang="he-IL" dirty="0"/>
          </a:p>
        </p:txBody>
      </p:sp>
      <p:sp>
        <p:nvSpPr>
          <p:cNvPr id="8" name="מלבן 7"/>
          <p:cNvSpPr/>
          <p:nvPr/>
        </p:nvSpPr>
        <p:spPr>
          <a:xfrm>
            <a:off x="1542473" y="1512883"/>
            <a:ext cx="6991927" cy="2585323"/>
          </a:xfrm>
          <a:prstGeom prst="rect">
            <a:avLst/>
          </a:prstGeom>
        </p:spPr>
        <p:txBody>
          <a:bodyPr wrap="square">
            <a:spAutoFit/>
          </a:bodyPr>
          <a:lstStyle/>
          <a:p>
            <a:r>
              <a:rPr lang="he-IL" dirty="0" smtClean="0"/>
              <a:t>חיובי </a:t>
            </a:r>
            <a:r>
              <a:rPr lang="he-IL" dirty="0"/>
              <a:t>התשלומים של התורה מחולקים לשנים</a:t>
            </a:r>
            <a:r>
              <a:rPr lang="he-IL" dirty="0" smtClean="0"/>
              <a:t>:</a:t>
            </a:r>
          </a:p>
          <a:p>
            <a:pPr marL="342900" indent="-342900">
              <a:buAutoNum type="arabicPeriod"/>
            </a:pPr>
            <a:r>
              <a:rPr lang="he-IL" dirty="0" smtClean="0"/>
              <a:t>לתשלומי ממון</a:t>
            </a:r>
          </a:p>
          <a:p>
            <a:pPr marL="342900" indent="-342900">
              <a:buAutoNum type="arabicPeriod"/>
            </a:pPr>
            <a:r>
              <a:rPr lang="he-IL" dirty="0" smtClean="0"/>
              <a:t>ולתשלומי </a:t>
            </a:r>
            <a:r>
              <a:rPr lang="he-IL" dirty="0"/>
              <a:t>קנס. </a:t>
            </a:r>
            <a:endParaRPr lang="he-IL" dirty="0" smtClean="0"/>
          </a:p>
          <a:p>
            <a:r>
              <a:rPr lang="he-IL" dirty="0" smtClean="0"/>
              <a:t>תשלומי </a:t>
            </a:r>
            <a:r>
              <a:rPr lang="he-IL" dirty="0"/>
              <a:t>ממון הם התשלומים ששיעור חיובם הוא כפי שהזיק או חיסר </a:t>
            </a:r>
            <a:r>
              <a:rPr lang="he-IL" dirty="0" smtClean="0"/>
              <a:t>לחברו</a:t>
            </a:r>
          </a:p>
          <a:p>
            <a:r>
              <a:rPr lang="he-IL" dirty="0" smtClean="0"/>
              <a:t>ואילו </a:t>
            </a:r>
            <a:r>
              <a:rPr lang="he-IL" dirty="0"/>
              <a:t>תשלומי קנס הם, כגון, תשלומים ששיעור חיובם קצוב כאונס ומפתה, או תשלומים ששיעור חיובם הוא יותר </a:t>
            </a:r>
            <a:r>
              <a:rPr lang="he-IL" dirty="0" err="1"/>
              <a:t>מההזיק</a:t>
            </a:r>
            <a:r>
              <a:rPr lang="he-IL" dirty="0"/>
              <a:t>, כתשלומי כפל וארבעה וחמשה. </a:t>
            </a:r>
            <a:endParaRPr lang="he-IL" dirty="0" smtClean="0"/>
          </a:p>
          <a:p>
            <a:r>
              <a:rPr lang="he-IL" dirty="0" smtClean="0"/>
              <a:t>רבי </a:t>
            </a:r>
            <a:r>
              <a:rPr lang="he-IL" dirty="0" err="1"/>
              <a:t>אושעיא</a:t>
            </a:r>
            <a:r>
              <a:rPr lang="he-IL" dirty="0"/>
              <a:t> מנה רק את </a:t>
            </a:r>
            <a:r>
              <a:rPr lang="he-IL" dirty="0" err="1"/>
              <a:t>הנזיקין</a:t>
            </a:r>
            <a:r>
              <a:rPr lang="he-IL" dirty="0"/>
              <a:t> שחיוב התורה בהן הוא "חיוב ממון", ולא את </a:t>
            </a:r>
            <a:r>
              <a:rPr lang="he-IL" dirty="0" err="1"/>
              <a:t>הנזיקין</a:t>
            </a:r>
            <a:r>
              <a:rPr lang="he-IL" dirty="0"/>
              <a:t> שחיובן הוא מדין קנס. לפיכך לא מנה את האבות הנוספים שמנה רבי </a:t>
            </a:r>
            <a:r>
              <a:rPr lang="he-IL" dirty="0" err="1"/>
              <a:t>חייא</a:t>
            </a:r>
            <a:r>
              <a:rPr lang="he-IL" dirty="0"/>
              <a:t>, כי הם חיובי קנס </a:t>
            </a:r>
          </a:p>
        </p:txBody>
      </p:sp>
      <p:sp>
        <p:nvSpPr>
          <p:cNvPr id="9" name="מלבן 8"/>
          <p:cNvSpPr/>
          <p:nvPr/>
        </p:nvSpPr>
        <p:spPr>
          <a:xfrm>
            <a:off x="8773656" y="1795391"/>
            <a:ext cx="3118161"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ובְּמָמוֹנָא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קָמַיְירֵי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בִּקְנָסָא</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קָמַיְירֵי</a:t>
            </a:r>
            <a:endParaRPr lang="he-IL" dirty="0"/>
          </a:p>
        </p:txBody>
      </p:sp>
      <p:sp>
        <p:nvSpPr>
          <p:cNvPr id="11" name="הסבר מלבני מעוגל 10"/>
          <p:cNvSpPr/>
          <p:nvPr/>
        </p:nvSpPr>
        <p:spPr>
          <a:xfrm>
            <a:off x="88698" y="160039"/>
            <a:ext cx="3550367" cy="1635352"/>
          </a:xfrm>
          <a:prstGeom prst="wedgeRoundRectCallout">
            <a:avLst>
              <a:gd name="adj1" fmla="val 25475"/>
              <a:gd name="adj2" fmla="val 8452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בפשטות נראה, שגדר תשלום ממון הוא תשלום שהתורה חייבה להשלים את מה שחיסר לחברו, וההתחייבות הזאת חלה מיד בשעת מעשה. </a:t>
            </a:r>
          </a:p>
          <a:p>
            <a:r>
              <a:rPr lang="he-IL" dirty="0">
                <a:solidFill>
                  <a:schemeClr val="tx1"/>
                </a:solidFill>
              </a:rPr>
              <a:t>אבל בקנס, חל חיוב הקנס רק בשעה שבית הדין מחייב אותו. </a:t>
            </a:r>
            <a:endParaRPr lang="he-IL" dirty="0">
              <a:solidFill>
                <a:schemeClr val="tx1"/>
              </a:solidFill>
            </a:endParaRPr>
          </a:p>
        </p:txBody>
      </p:sp>
      <p:sp>
        <p:nvSpPr>
          <p:cNvPr id="12" name="מלבן 11"/>
          <p:cNvSpPr/>
          <p:nvPr/>
        </p:nvSpPr>
        <p:spPr>
          <a:xfrm>
            <a:off x="1532304" y="4252284"/>
            <a:ext cx="7012264" cy="923330"/>
          </a:xfrm>
          <a:prstGeom prst="rect">
            <a:avLst/>
          </a:prstGeom>
        </p:spPr>
        <p:txBody>
          <a:bodyPr wrap="square">
            <a:spAutoFit/>
          </a:bodyPr>
          <a:lstStyle/>
          <a:p>
            <a:r>
              <a:rPr lang="he-IL" dirty="0" smtClean="0"/>
              <a:t>גנב </a:t>
            </a:r>
            <a:r>
              <a:rPr lang="he-IL" dirty="0"/>
              <a:t>שהודה, המשלם רק את הקרן כפי שגנב, וכן הגזלן המשלם את הקרן כפי שגזל, שאין חיובם קנס אלא "</a:t>
            </a:r>
            <a:r>
              <a:rPr lang="he-IL" dirty="0" err="1"/>
              <a:t>ממונא</a:t>
            </a:r>
            <a:r>
              <a:rPr lang="he-IL" dirty="0"/>
              <a:t>", </a:t>
            </a:r>
            <a:endParaRPr lang="he-IL" dirty="0" smtClean="0"/>
          </a:p>
          <a:p>
            <a:r>
              <a:rPr lang="he-IL" dirty="0" smtClean="0"/>
              <a:t>למה </a:t>
            </a:r>
            <a:r>
              <a:rPr lang="he-IL" dirty="0"/>
              <a:t>רבי </a:t>
            </a:r>
            <a:r>
              <a:rPr lang="he-IL" dirty="0" err="1"/>
              <a:t>אושעיא</a:t>
            </a:r>
            <a:r>
              <a:rPr lang="he-IL" dirty="0"/>
              <a:t> לא שנה אותם בין אבות </a:t>
            </a:r>
            <a:r>
              <a:rPr lang="he-IL" dirty="0" err="1"/>
              <a:t>הנזיקין</a:t>
            </a:r>
            <a:r>
              <a:rPr lang="he-IL" dirty="0"/>
              <a:t>?</a:t>
            </a:r>
          </a:p>
        </p:txBody>
      </p:sp>
      <p:sp>
        <p:nvSpPr>
          <p:cNvPr id="13" name="מלבן 12"/>
          <p:cNvSpPr/>
          <p:nvPr/>
        </p:nvSpPr>
        <p:spPr>
          <a:xfrm>
            <a:off x="9864658" y="4061993"/>
            <a:ext cx="2140330" cy="369332"/>
          </a:xfrm>
          <a:prstGeom prst="rect">
            <a:avLst/>
          </a:prstGeom>
        </p:spPr>
        <p:txBody>
          <a:bodyPr wrap="none">
            <a:spAutoFit/>
          </a:bodyPr>
          <a:lstStyle/>
          <a:p>
            <a:r>
              <a:rPr lang="he-IL" dirty="0" smtClean="0"/>
              <a:t>הגמרא </a:t>
            </a:r>
            <a:r>
              <a:rPr lang="he-IL" dirty="0"/>
              <a:t>ממשיכה לדון: </a:t>
            </a:r>
          </a:p>
        </p:txBody>
      </p:sp>
      <p:sp>
        <p:nvSpPr>
          <p:cNvPr id="14" name="מלבן 13"/>
          <p:cNvSpPr/>
          <p:nvPr/>
        </p:nvSpPr>
        <p:spPr>
          <a:xfrm>
            <a:off x="8862318" y="5839752"/>
            <a:ext cx="2978700"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הָא </a:t>
            </a:r>
            <a:r>
              <a:rPr lang="he-IL" dirty="0" err="1">
                <a:solidFill>
                  <a:srgbClr val="000000"/>
                </a:solidFill>
                <a:latin typeface="Arial" panose="020B0604020202020204" pitchFamily="34" charset="0"/>
              </a:rPr>
              <a:t>קָתָנֵי</a:t>
            </a:r>
            <a:r>
              <a:rPr lang="he-IL" dirty="0">
                <a:solidFill>
                  <a:srgbClr val="000000"/>
                </a:solidFill>
                <a:latin typeface="Arial" panose="020B0604020202020204" pitchFamily="34" charset="0"/>
              </a:rPr>
              <a:t> לֵיהּ שׁוֹמֵר חִנָּם וְהַשּׁוֹאֵל</a:t>
            </a:r>
            <a:endParaRPr lang="he-IL" dirty="0"/>
          </a:p>
        </p:txBody>
      </p:sp>
      <p:sp>
        <p:nvSpPr>
          <p:cNvPr id="15" name="מלבן 14"/>
          <p:cNvSpPr/>
          <p:nvPr/>
        </p:nvSpPr>
        <p:spPr>
          <a:xfrm>
            <a:off x="1310881" y="5285754"/>
            <a:ext cx="7328122" cy="1477328"/>
          </a:xfrm>
          <a:prstGeom prst="rect">
            <a:avLst/>
          </a:prstGeom>
        </p:spPr>
        <p:txBody>
          <a:bodyPr wrap="square">
            <a:spAutoFit/>
          </a:bodyPr>
          <a:lstStyle/>
          <a:p>
            <a:r>
              <a:rPr lang="he-IL" dirty="0" smtClean="0"/>
              <a:t>הרי </a:t>
            </a:r>
            <a:r>
              <a:rPr lang="he-IL" dirty="0"/>
              <a:t>כבר שנה רבי </a:t>
            </a:r>
            <a:r>
              <a:rPr lang="he-IL" dirty="0" err="1"/>
              <a:t>אושעיא</a:t>
            </a:r>
            <a:r>
              <a:rPr lang="he-IL" dirty="0"/>
              <a:t> בין אבות </a:t>
            </a:r>
            <a:r>
              <a:rPr lang="he-IL" dirty="0" err="1"/>
              <a:t>הנזיקין</a:t>
            </a:r>
            <a:r>
              <a:rPr lang="he-IL" dirty="0"/>
              <a:t> את השומר חינם, הכולל בחיובו גם אופן של גניבה וגזלה, כגון אם טען השומר שנגנב </a:t>
            </a:r>
            <a:r>
              <a:rPr lang="he-IL" dirty="0" err="1"/>
              <a:t>הפקדון</a:t>
            </a:r>
            <a:r>
              <a:rPr lang="he-IL" dirty="0"/>
              <a:t> ממנו ונפטר מלשלם, ואחר כך נמצאה הגניבה בידו, שדין השומר </a:t>
            </a:r>
            <a:r>
              <a:rPr lang="he-IL" dirty="0" smtClean="0"/>
              <a:t>לעניין התשלומים </a:t>
            </a:r>
            <a:r>
              <a:rPr lang="he-IL" dirty="0"/>
              <a:t>הוא כדין הגנב [כמבואר לקמן </a:t>
            </a:r>
            <a:r>
              <a:rPr lang="he-IL" dirty="0" err="1"/>
              <a:t>סג</a:t>
            </a:r>
            <a:r>
              <a:rPr lang="he-IL" dirty="0"/>
              <a:t> ב], וכן אם טען השומר בשקר שנגזל, דינו כגזלן. ולכן לא שנה אותם רבי </a:t>
            </a:r>
            <a:r>
              <a:rPr lang="he-IL" dirty="0" err="1"/>
              <a:t>אושעיא</a:t>
            </a:r>
            <a:r>
              <a:rPr lang="he-IL" dirty="0"/>
              <a:t> בנפרד </a:t>
            </a:r>
          </a:p>
        </p:txBody>
      </p:sp>
      <p:sp>
        <p:nvSpPr>
          <p:cNvPr id="16" name="מלבן 15"/>
          <p:cNvSpPr/>
          <p:nvPr/>
        </p:nvSpPr>
        <p:spPr>
          <a:xfrm>
            <a:off x="10223086" y="5202976"/>
            <a:ext cx="1736373" cy="369332"/>
          </a:xfrm>
          <a:prstGeom prst="rect">
            <a:avLst/>
          </a:prstGeom>
        </p:spPr>
        <p:txBody>
          <a:bodyPr wrap="none">
            <a:spAutoFit/>
          </a:bodyPr>
          <a:lstStyle/>
          <a:p>
            <a:r>
              <a:rPr lang="he-IL" dirty="0" smtClean="0"/>
              <a:t>ממשיכה הגמרא</a:t>
            </a:r>
            <a:r>
              <a:rPr lang="he-IL" dirty="0"/>
              <a:t>: </a:t>
            </a:r>
          </a:p>
        </p:txBody>
      </p:sp>
      <p:sp>
        <p:nvSpPr>
          <p:cNvPr id="18" name="הסבר מלבני מעוגל 17"/>
          <p:cNvSpPr/>
          <p:nvPr/>
        </p:nvSpPr>
        <p:spPr>
          <a:xfrm>
            <a:off x="8639003" y="2364163"/>
            <a:ext cx="3357417" cy="1601353"/>
          </a:xfrm>
          <a:prstGeom prst="wedgeRoundRectCallout">
            <a:avLst>
              <a:gd name="adj1" fmla="val -33488"/>
              <a:gd name="adj2" fmla="val 16574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רש"י </a:t>
            </a:r>
            <a:r>
              <a:rPr lang="he-IL" dirty="0" smtClean="0">
                <a:solidFill>
                  <a:schemeClr val="tx1"/>
                </a:solidFill>
              </a:rPr>
              <a:t>:   מה </a:t>
            </a:r>
            <a:r>
              <a:rPr lang="he-IL" dirty="0">
                <a:solidFill>
                  <a:schemeClr val="tx1"/>
                </a:solidFill>
              </a:rPr>
              <a:t>שנקטה הגמרא "והשואל" הוא לאו </a:t>
            </a:r>
            <a:r>
              <a:rPr lang="he-IL" dirty="0" err="1">
                <a:solidFill>
                  <a:schemeClr val="tx1"/>
                </a:solidFill>
              </a:rPr>
              <a:t>דוקא</a:t>
            </a:r>
            <a:r>
              <a:rPr lang="he-IL" dirty="0">
                <a:solidFill>
                  <a:schemeClr val="tx1"/>
                </a:solidFill>
              </a:rPr>
              <a:t>, </a:t>
            </a:r>
            <a:r>
              <a:rPr lang="he-IL" dirty="0" smtClean="0">
                <a:solidFill>
                  <a:schemeClr val="tx1"/>
                </a:solidFill>
              </a:rPr>
              <a:t>שהרי </a:t>
            </a:r>
            <a:r>
              <a:rPr lang="he-IL" dirty="0">
                <a:solidFill>
                  <a:schemeClr val="tx1"/>
                </a:solidFill>
              </a:rPr>
              <a:t>לא </a:t>
            </a:r>
            <a:r>
              <a:rPr lang="he-IL" dirty="0" smtClean="0">
                <a:solidFill>
                  <a:schemeClr val="tx1"/>
                </a:solidFill>
              </a:rPr>
              <a:t>מצוי שנפטר </a:t>
            </a:r>
            <a:r>
              <a:rPr lang="he-IL" dirty="0">
                <a:solidFill>
                  <a:schemeClr val="tx1"/>
                </a:solidFill>
              </a:rPr>
              <a:t>לא בטוען טענת גנב ולא בטוען טענת גזלן, שהרי הוא חייב בכולו. </a:t>
            </a:r>
            <a:endParaRPr lang="he-IL" dirty="0">
              <a:solidFill>
                <a:schemeClr val="tx1"/>
              </a:solidFill>
            </a:endParaRPr>
          </a:p>
        </p:txBody>
      </p:sp>
      <p:sp>
        <p:nvSpPr>
          <p:cNvPr id="19" name="מלבן 18"/>
          <p:cNvSpPr/>
          <p:nvPr/>
        </p:nvSpPr>
        <p:spPr>
          <a:xfrm>
            <a:off x="9147701" y="4527801"/>
            <a:ext cx="2693317"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גַּנָּב </a:t>
            </a:r>
            <a:r>
              <a:rPr lang="he-IL" dirty="0">
                <a:solidFill>
                  <a:srgbClr val="000000"/>
                </a:solidFill>
                <a:latin typeface="Arial" panose="020B0604020202020204" pitchFamily="34" charset="0"/>
              </a:rPr>
              <a:t>וְגַזְלָן </a:t>
            </a:r>
            <a:r>
              <a:rPr lang="he-IL" dirty="0" err="1">
                <a:solidFill>
                  <a:srgbClr val="000000"/>
                </a:solidFill>
                <a:latin typeface="Arial" panose="020B0604020202020204" pitchFamily="34" charset="0"/>
              </a:rPr>
              <a:t>דְּמָמוֹנָא</a:t>
            </a:r>
            <a:r>
              <a:rPr lang="he-IL" dirty="0">
                <a:solidFill>
                  <a:srgbClr val="000000"/>
                </a:solidFill>
                <a:latin typeface="Arial" panose="020B0604020202020204" pitchFamily="34" charset="0"/>
              </a:rPr>
              <a:t> הוּא </a:t>
            </a:r>
            <a:r>
              <a:rPr lang="he-IL" dirty="0" err="1">
                <a:solidFill>
                  <a:srgbClr val="000000"/>
                </a:solidFill>
                <a:latin typeface="Arial" panose="020B0604020202020204" pitchFamily="34" charset="0"/>
              </a:rPr>
              <a:t>לִיתְנֵי</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551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750"/>
                            </p:stCondLst>
                            <p:childTnLst>
                              <p:par>
                                <p:cTn id="9" presetID="31"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250"/>
                            </p:stCondLst>
                            <p:childTnLst>
                              <p:par>
                                <p:cTn id="16" presetID="22" presetClass="entr" presetSubtype="2" fill="hold" grpId="0" nodeType="afterEffect">
                                  <p:stCondLst>
                                    <p:cond delay="125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par>
                          <p:cTn id="19" fill="hold">
                            <p:stCondLst>
                              <p:cond delay="4000"/>
                            </p:stCondLst>
                            <p:childTnLst>
                              <p:par>
                                <p:cTn id="20" presetID="16" presetClass="entr" presetSubtype="37" fill="hold" grpId="0" nodeType="after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6500"/>
                            </p:stCondLst>
                            <p:childTnLst>
                              <p:par>
                                <p:cTn id="24" presetID="31" presetClass="entr" presetSubtype="0" fill="hold" grpId="0" nodeType="afterEffect">
                                  <p:stCondLst>
                                    <p:cond delay="50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par>
                          <p:cTn id="30" fill="hold">
                            <p:stCondLst>
                              <p:cond delay="8000"/>
                            </p:stCondLst>
                            <p:childTnLst>
                              <p:par>
                                <p:cTn id="31" presetID="22" presetClass="entr" presetSubtype="1" fill="hold" grpId="0" nodeType="afterEffect">
                                  <p:stCondLst>
                                    <p:cond delay="200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1500"/>
                                        <p:tgtEl>
                                          <p:spTgt spid="8"/>
                                        </p:tgtEl>
                                      </p:cBhvr>
                                    </p:animEffect>
                                  </p:childTnLst>
                                </p:cTn>
                              </p:par>
                            </p:childTnLst>
                          </p:cTn>
                        </p:par>
                        <p:par>
                          <p:cTn id="34" fill="hold">
                            <p:stCondLst>
                              <p:cond delay="11500"/>
                            </p:stCondLst>
                            <p:childTnLst>
                              <p:par>
                                <p:cTn id="35" presetID="22" presetClass="entr" presetSubtype="1" fill="hold" grpId="0" nodeType="afterEffect">
                                  <p:stCondLst>
                                    <p:cond delay="350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par>
                          <p:cTn id="38" fill="hold">
                            <p:stCondLst>
                              <p:cond delay="16000"/>
                            </p:stCondLst>
                            <p:childTnLst>
                              <p:par>
                                <p:cTn id="39" presetID="22" presetClass="entr" presetSubtype="2" fill="hold" grpId="0" nodeType="afterEffect">
                                  <p:stCondLst>
                                    <p:cond delay="250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par>
                          <p:cTn id="42" fill="hold">
                            <p:stCondLst>
                              <p:cond delay="19000"/>
                            </p:stCondLst>
                            <p:childTnLst>
                              <p:par>
                                <p:cTn id="43" presetID="31" presetClass="entr" presetSubtype="0" fill="hold" grpId="0" nodeType="afterEffect">
                                  <p:stCondLst>
                                    <p:cond delay="75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childTnLst>
                          </p:cTn>
                        </p:par>
                        <p:par>
                          <p:cTn id="49" fill="hold">
                            <p:stCondLst>
                              <p:cond delay="20750"/>
                            </p:stCondLst>
                            <p:childTnLst>
                              <p:par>
                                <p:cTn id="50" presetID="22" presetClass="entr" presetSubtype="2" fill="hold" grpId="0" nodeType="afterEffect">
                                  <p:stCondLst>
                                    <p:cond delay="100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par>
                          <p:cTn id="53" fill="hold">
                            <p:stCondLst>
                              <p:cond delay="22250"/>
                            </p:stCondLst>
                            <p:childTnLst>
                              <p:par>
                                <p:cTn id="54" presetID="22" presetClass="entr" presetSubtype="2" fill="hold" grpId="0" nodeType="afterEffect">
                                  <p:stCondLst>
                                    <p:cond delay="250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childTnLst>
                          </p:cTn>
                        </p:par>
                        <p:par>
                          <p:cTn id="57" fill="hold">
                            <p:stCondLst>
                              <p:cond delay="25250"/>
                            </p:stCondLst>
                            <p:childTnLst>
                              <p:par>
                                <p:cTn id="58" presetID="31" presetClass="entr" presetSubtype="0" fill="hold" grpId="0" nodeType="afterEffect">
                                  <p:stCondLst>
                                    <p:cond delay="5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fltVal val="0"/>
                                          </p:val>
                                        </p:tav>
                                        <p:tav tm="100000">
                                          <p:val>
                                            <p:strVal val="#ppt_w"/>
                                          </p:val>
                                        </p:tav>
                                      </p:tavLst>
                                    </p:anim>
                                    <p:anim calcmode="lin" valueType="num">
                                      <p:cBhvr>
                                        <p:cTn id="61" dur="1000" fill="hold"/>
                                        <p:tgtEl>
                                          <p:spTgt spid="14"/>
                                        </p:tgtEl>
                                        <p:attrNameLst>
                                          <p:attrName>ppt_h</p:attrName>
                                        </p:attrNameLst>
                                      </p:cBhvr>
                                      <p:tavLst>
                                        <p:tav tm="0">
                                          <p:val>
                                            <p:fltVal val="0"/>
                                          </p:val>
                                        </p:tav>
                                        <p:tav tm="100000">
                                          <p:val>
                                            <p:strVal val="#ppt_h"/>
                                          </p:val>
                                        </p:tav>
                                      </p:tavLst>
                                    </p:anim>
                                    <p:anim calcmode="lin" valueType="num">
                                      <p:cBhvr>
                                        <p:cTn id="62" dur="1000" fill="hold"/>
                                        <p:tgtEl>
                                          <p:spTgt spid="14"/>
                                        </p:tgtEl>
                                        <p:attrNameLst>
                                          <p:attrName>style.rotation</p:attrName>
                                        </p:attrNameLst>
                                      </p:cBhvr>
                                      <p:tavLst>
                                        <p:tav tm="0">
                                          <p:val>
                                            <p:fltVal val="90"/>
                                          </p:val>
                                        </p:tav>
                                        <p:tav tm="100000">
                                          <p:val>
                                            <p:fltVal val="0"/>
                                          </p:val>
                                        </p:tav>
                                      </p:tavLst>
                                    </p:anim>
                                    <p:animEffect transition="in" filter="fade">
                                      <p:cBhvr>
                                        <p:cTn id="63" dur="1000"/>
                                        <p:tgtEl>
                                          <p:spTgt spid="14"/>
                                        </p:tgtEl>
                                      </p:cBhvr>
                                    </p:animEffect>
                                  </p:childTnLst>
                                </p:cTn>
                              </p:par>
                            </p:childTnLst>
                          </p:cTn>
                        </p:par>
                        <p:par>
                          <p:cTn id="64" fill="hold">
                            <p:stCondLst>
                              <p:cond delay="26750"/>
                            </p:stCondLst>
                            <p:childTnLst>
                              <p:par>
                                <p:cTn id="65" presetID="16" presetClass="entr" presetSubtype="21" fill="hold" grpId="0" nodeType="afterEffect">
                                  <p:stCondLst>
                                    <p:cond delay="100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par>
                          <p:cTn id="68" fill="hold">
                            <p:stCondLst>
                              <p:cond delay="28250"/>
                            </p:stCondLst>
                            <p:childTnLst>
                              <p:par>
                                <p:cTn id="69" presetID="22" presetClass="entr" presetSubtype="1" fill="hold" grpId="0" nodeType="afterEffect">
                                  <p:stCondLst>
                                    <p:cond delay="350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P spid="11" grpId="0" animBg="1"/>
      <p:bldP spid="12" grpId="0"/>
      <p:bldP spid="13" grpId="0"/>
      <p:bldP spid="14" grpId="0" animBg="1"/>
      <p:bldP spid="15" grpId="0"/>
      <p:bldP spid="16" grpId="0"/>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054109" y="3318271"/>
            <a:ext cx="3491346"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תָּנֵי </a:t>
            </a:r>
            <a:r>
              <a:rPr lang="he-IL" dirty="0" err="1">
                <a:solidFill>
                  <a:srgbClr val="000000"/>
                </a:solidFill>
                <a:latin typeface="Arial" panose="020B0604020202020204" pitchFamily="34" charset="0"/>
              </a:rPr>
              <a:t>מָמוֹנָא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דַּאֲתָא</a:t>
            </a:r>
            <a:r>
              <a:rPr lang="he-IL" dirty="0">
                <a:solidFill>
                  <a:srgbClr val="000000"/>
                </a:solidFill>
                <a:latin typeface="Arial" panose="020B0604020202020204" pitchFamily="34" charset="0"/>
              </a:rPr>
              <a:t> לִידֵיהּ </a:t>
            </a:r>
            <a:r>
              <a:rPr lang="he-IL" dirty="0" err="1">
                <a:solidFill>
                  <a:srgbClr val="000000"/>
                </a:solidFill>
                <a:latin typeface="Arial" panose="020B0604020202020204" pitchFamily="34" charset="0"/>
              </a:rPr>
              <a:t>בְּהֶיתֵּירָא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וְקָתָנֵי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מָמוֹנָא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דַּאֲתָא</a:t>
            </a:r>
            <a:r>
              <a:rPr lang="he-IL" dirty="0">
                <a:solidFill>
                  <a:srgbClr val="000000"/>
                </a:solidFill>
                <a:latin typeface="Arial" panose="020B0604020202020204" pitchFamily="34" charset="0"/>
              </a:rPr>
              <a:t> לִידֵיהּ </a:t>
            </a:r>
            <a:r>
              <a:rPr lang="he-IL" dirty="0" err="1">
                <a:solidFill>
                  <a:srgbClr val="000000"/>
                </a:solidFill>
                <a:latin typeface="Arial" panose="020B0604020202020204" pitchFamily="34" charset="0"/>
              </a:rPr>
              <a:t>בְּאִיסּוּרָא</a:t>
            </a:r>
            <a:endParaRPr lang="he-IL" dirty="0"/>
          </a:p>
        </p:txBody>
      </p:sp>
      <p:sp>
        <p:nvSpPr>
          <p:cNvPr id="3" name="TextBox 2"/>
          <p:cNvSpPr txBox="1"/>
          <p:nvPr/>
        </p:nvSpPr>
        <p:spPr>
          <a:xfrm>
            <a:off x="10603345" y="25396"/>
            <a:ext cx="1450110" cy="369332"/>
          </a:xfrm>
          <a:prstGeom prst="rect">
            <a:avLst/>
          </a:prstGeom>
          <a:noFill/>
        </p:spPr>
        <p:txBody>
          <a:bodyPr wrap="square" rtlCol="1">
            <a:spAutoFit/>
          </a:bodyPr>
          <a:lstStyle/>
          <a:p>
            <a:r>
              <a:rPr lang="he-IL" dirty="0" smtClean="0"/>
              <a:t>דף ד' עמ' ב'</a:t>
            </a:r>
            <a:endParaRPr lang="he-IL" dirty="0"/>
          </a:p>
        </p:txBody>
      </p:sp>
      <p:sp>
        <p:nvSpPr>
          <p:cNvPr id="4" name="מלבן 3"/>
          <p:cNvSpPr/>
          <p:nvPr/>
        </p:nvSpPr>
        <p:spPr>
          <a:xfrm>
            <a:off x="8146472" y="641964"/>
            <a:ext cx="3592945" cy="369332"/>
          </a:xfrm>
          <a:prstGeom prst="rect">
            <a:avLst/>
          </a:prstGeom>
        </p:spPr>
        <p:txBody>
          <a:bodyPr wrap="square">
            <a:spAutoFit/>
          </a:bodyPr>
          <a:lstStyle/>
          <a:p>
            <a:r>
              <a:rPr lang="he-IL" dirty="0" smtClean="0"/>
              <a:t>הגמרא </a:t>
            </a:r>
            <a:r>
              <a:rPr lang="he-IL" dirty="0"/>
              <a:t>שואלת, </a:t>
            </a:r>
            <a:r>
              <a:rPr lang="he-IL" dirty="0" smtClean="0"/>
              <a:t>על </a:t>
            </a:r>
            <a:r>
              <a:rPr lang="he-IL" dirty="0"/>
              <a:t>רבי </a:t>
            </a:r>
            <a:r>
              <a:rPr lang="he-IL" dirty="0" err="1"/>
              <a:t>חייא</a:t>
            </a:r>
            <a:r>
              <a:rPr lang="he-IL" dirty="0" smtClean="0"/>
              <a:t>:</a:t>
            </a:r>
            <a:endParaRPr lang="he-IL" dirty="0"/>
          </a:p>
        </p:txBody>
      </p:sp>
      <p:sp>
        <p:nvSpPr>
          <p:cNvPr id="5" name="מלבן 4"/>
          <p:cNvSpPr/>
          <p:nvPr/>
        </p:nvSpPr>
        <p:spPr>
          <a:xfrm>
            <a:off x="7407563" y="1258532"/>
            <a:ext cx="420820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וְרַבִּי </a:t>
            </a:r>
            <a:r>
              <a:rPr lang="he-IL" dirty="0" err="1">
                <a:solidFill>
                  <a:srgbClr val="000000"/>
                </a:solidFill>
                <a:latin typeface="Arial" panose="020B0604020202020204" pitchFamily="34" charset="0"/>
              </a:rPr>
              <a:t>חִיָּיא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הָא תְּנָא לֵיהּ שׁוֹמֵר חִנָּם וְהַשּׁוֹאֵל </a:t>
            </a:r>
            <a:endParaRPr lang="he-IL" dirty="0"/>
          </a:p>
        </p:txBody>
      </p:sp>
      <p:sp>
        <p:nvSpPr>
          <p:cNvPr id="6" name="מלבן 5"/>
          <p:cNvSpPr/>
          <p:nvPr/>
        </p:nvSpPr>
        <p:spPr>
          <a:xfrm>
            <a:off x="2429163" y="1258532"/>
            <a:ext cx="4821381" cy="646331"/>
          </a:xfrm>
          <a:prstGeom prst="rect">
            <a:avLst/>
          </a:prstGeom>
        </p:spPr>
        <p:txBody>
          <a:bodyPr wrap="square">
            <a:spAutoFit/>
          </a:bodyPr>
          <a:lstStyle/>
          <a:p>
            <a:r>
              <a:rPr lang="he-IL" dirty="0" smtClean="0"/>
              <a:t>הרי </a:t>
            </a:r>
            <a:r>
              <a:rPr lang="he-IL" dirty="0"/>
              <a:t>גם הוא שנה את דין "שומר חינם", </a:t>
            </a:r>
            <a:endParaRPr lang="he-IL" dirty="0" smtClean="0"/>
          </a:p>
          <a:p>
            <a:r>
              <a:rPr lang="he-IL" dirty="0" smtClean="0"/>
              <a:t>ומדוע </a:t>
            </a:r>
            <a:r>
              <a:rPr lang="he-IL" dirty="0" err="1"/>
              <a:t>איפוא</a:t>
            </a:r>
            <a:r>
              <a:rPr lang="he-IL" dirty="0"/>
              <a:t> שנה שוב את דין הגנב והגזלן בנפרד?</a:t>
            </a:r>
          </a:p>
        </p:txBody>
      </p:sp>
      <p:sp>
        <p:nvSpPr>
          <p:cNvPr id="7" name="מלבן 6"/>
          <p:cNvSpPr/>
          <p:nvPr/>
        </p:nvSpPr>
        <p:spPr>
          <a:xfrm>
            <a:off x="831273" y="3225984"/>
            <a:ext cx="6493162" cy="1200329"/>
          </a:xfrm>
          <a:prstGeom prst="rect">
            <a:avLst/>
          </a:prstGeom>
        </p:spPr>
        <p:txBody>
          <a:bodyPr wrap="square">
            <a:spAutoFit/>
          </a:bodyPr>
          <a:lstStyle/>
          <a:p>
            <a:r>
              <a:rPr lang="he-IL" dirty="0" smtClean="0"/>
              <a:t>רבי </a:t>
            </a:r>
            <a:r>
              <a:rPr lang="he-IL" dirty="0" err="1"/>
              <a:t>חייא</a:t>
            </a:r>
            <a:r>
              <a:rPr lang="he-IL" dirty="0"/>
              <a:t> חילק ושנה את "שומר חינם", הכולל בתוכו אופן של גניבה וגזלה שהגיעה לידיו בהיתר, [שהרי בתחילה קיבלו השומר לידיו בהיתר, לשמירה, ורק אחר כך, כששיקר וטען שנגנב ממנו, אז נהיה דינו כגנב], </a:t>
            </a:r>
            <a:endParaRPr lang="he-IL" dirty="0" smtClean="0"/>
          </a:p>
          <a:p>
            <a:r>
              <a:rPr lang="he-IL" dirty="0" smtClean="0"/>
              <a:t>ושנה </a:t>
            </a:r>
            <a:r>
              <a:rPr lang="he-IL" dirty="0"/>
              <a:t>גם את הגנב והגזלן, שהגניבה והגזלה הגיעה לידם באיסור.</a:t>
            </a:r>
          </a:p>
        </p:txBody>
      </p:sp>
      <p:sp>
        <p:nvSpPr>
          <p:cNvPr id="8" name="מלבן 7"/>
          <p:cNvSpPr/>
          <p:nvPr/>
        </p:nvSpPr>
        <p:spPr>
          <a:xfrm>
            <a:off x="9942944" y="2517037"/>
            <a:ext cx="1673855" cy="369332"/>
          </a:xfrm>
          <a:prstGeom prst="rect">
            <a:avLst/>
          </a:prstGeom>
        </p:spPr>
        <p:txBody>
          <a:bodyPr wrap="none">
            <a:spAutoFit/>
          </a:bodyPr>
          <a:lstStyle/>
          <a:p>
            <a:r>
              <a:rPr lang="he-IL" dirty="0"/>
              <a:t>ומשיבה הגמרא: </a:t>
            </a:r>
          </a:p>
        </p:txBody>
      </p:sp>
    </p:spTree>
    <p:extLst>
      <p:ext uri="{BB962C8B-B14F-4D97-AF65-F5344CB8AC3E}">
        <p14:creationId xmlns:p14="http://schemas.microsoft.com/office/powerpoint/2010/main" val="3534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750"/>
                            </p:stCondLst>
                            <p:childTnLst>
                              <p:par>
                                <p:cTn id="9" presetID="31" presetClass="entr" presetSubtype="0"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2500"/>
                            </p:stCondLst>
                            <p:childTnLst>
                              <p:par>
                                <p:cTn id="16" presetID="22" presetClass="entr" presetSubtype="2" fill="hold" grpId="0" nodeType="afterEffect">
                                  <p:stCondLst>
                                    <p:cond delay="125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4250"/>
                            </p:stCondLst>
                            <p:childTnLst>
                              <p:par>
                                <p:cTn id="20" presetID="22" presetClass="entr" presetSubtype="4" fill="hold" grpId="0" nodeType="afterEffect">
                                  <p:stCondLst>
                                    <p:cond delay="225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7000"/>
                            </p:stCondLst>
                            <p:childTnLst>
                              <p:par>
                                <p:cTn id="24" presetID="31" presetClass="entr" presetSubtype="0" fill="hold" grpId="0" nodeType="afterEffect">
                                  <p:stCondLst>
                                    <p:cond delay="50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par>
                          <p:cTn id="30" fill="hold">
                            <p:stCondLst>
                              <p:cond delay="8500"/>
                            </p:stCondLst>
                            <p:childTnLst>
                              <p:par>
                                <p:cTn id="31" presetID="22" presetClass="entr" presetSubtype="2" fill="hold" grpId="0" nodeType="afterEffect">
                                  <p:stCondLst>
                                    <p:cond delay="100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797963" y="1328921"/>
            <a:ext cx="5190836" cy="1200329"/>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אִיצְטְרִיך</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סָלְקָא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דַּעְתָּךְ </a:t>
            </a:r>
            <a:r>
              <a:rPr lang="he-IL" dirty="0" err="1">
                <a:solidFill>
                  <a:srgbClr val="000000"/>
                </a:solidFill>
                <a:latin typeface="Arial" panose="020B0604020202020204" pitchFamily="34" charset="0"/>
              </a:rPr>
              <a:t>אָמֵינָא</a:t>
            </a:r>
            <a:r>
              <a:rPr lang="he-IL" dirty="0">
                <a:solidFill>
                  <a:srgbClr val="000000"/>
                </a:solidFill>
                <a:latin typeface="Arial" panose="020B0604020202020204" pitchFamily="34" charset="0"/>
              </a:rPr>
              <a:t> מִידֵּי דְּהָוֵה אַעֶבֶד </a:t>
            </a:r>
            <a:r>
              <a:rPr lang="he-IL" dirty="0" smtClean="0">
                <a:solidFill>
                  <a:srgbClr val="000000"/>
                </a:solidFill>
                <a:latin typeface="Arial" panose="020B0604020202020204" pitchFamily="34" charset="0"/>
              </a:rPr>
              <a:t>וְאָמָה </a:t>
            </a:r>
          </a:p>
          <a:p>
            <a:r>
              <a:rPr lang="he-IL" dirty="0" smtClean="0">
                <a:solidFill>
                  <a:srgbClr val="000000"/>
                </a:solidFill>
                <a:latin typeface="Arial" panose="020B0604020202020204" pitchFamily="34" charset="0"/>
              </a:rPr>
              <a:t>עֶבֶד וְאָמָה לָאו אַף עַל גַּב </a:t>
            </a:r>
            <a:r>
              <a:rPr lang="he-IL" dirty="0" err="1" smtClean="0">
                <a:solidFill>
                  <a:srgbClr val="000000"/>
                </a:solidFill>
                <a:latin typeface="Arial" panose="020B0604020202020204" pitchFamily="34" charset="0"/>
              </a:rPr>
              <a:t>דְּכַוּוֹנָתָן</a:t>
            </a:r>
            <a:r>
              <a:rPr lang="he-IL" dirty="0" smtClean="0">
                <a:solidFill>
                  <a:srgbClr val="000000"/>
                </a:solidFill>
                <a:latin typeface="Arial" panose="020B0604020202020204" pitchFamily="34" charset="0"/>
              </a:rPr>
              <a:t> לְהַזִּיק אֲפִילּוּ הָכִי </a:t>
            </a:r>
            <a:r>
              <a:rPr lang="he-IL" dirty="0" err="1" smtClean="0">
                <a:solidFill>
                  <a:srgbClr val="000000"/>
                </a:solidFill>
                <a:latin typeface="Arial" panose="020B0604020202020204" pitchFamily="34" charset="0"/>
              </a:rPr>
              <a:t>פְּטִירִי</a:t>
            </a:r>
            <a:r>
              <a:rPr lang="he-IL" dirty="0" smtClean="0">
                <a:solidFill>
                  <a:srgbClr val="000000"/>
                </a:solidFill>
                <a:latin typeface="Arial" panose="020B0604020202020204" pitchFamily="34" charset="0"/>
              </a:rPr>
              <a:t> </a:t>
            </a:r>
          </a:p>
          <a:p>
            <a:r>
              <a:rPr lang="he-IL" dirty="0" smtClean="0">
                <a:solidFill>
                  <a:srgbClr val="000000"/>
                </a:solidFill>
                <a:latin typeface="Arial" panose="020B0604020202020204" pitchFamily="34" charset="0"/>
              </a:rPr>
              <a:t>הָכִי </a:t>
            </a:r>
            <a:r>
              <a:rPr lang="he-IL" dirty="0" err="1" smtClean="0">
                <a:solidFill>
                  <a:srgbClr val="000000"/>
                </a:solidFill>
                <a:latin typeface="Arial" panose="020B0604020202020204" pitchFamily="34" charset="0"/>
              </a:rPr>
              <a:t>נָמֵי</a:t>
            </a:r>
            <a:r>
              <a:rPr lang="he-IL" dirty="0" smtClean="0">
                <a:solidFill>
                  <a:srgbClr val="000000"/>
                </a:solidFill>
                <a:latin typeface="Arial" panose="020B0604020202020204" pitchFamily="34" charset="0"/>
              </a:rPr>
              <a:t> לָא שְׁנָא</a:t>
            </a:r>
            <a:endParaRPr lang="he-IL" dirty="0"/>
          </a:p>
        </p:txBody>
      </p:sp>
      <p:sp>
        <p:nvSpPr>
          <p:cNvPr id="3" name="מלבן 2"/>
          <p:cNvSpPr/>
          <p:nvPr/>
        </p:nvSpPr>
        <p:spPr>
          <a:xfrm>
            <a:off x="305055" y="1190407"/>
            <a:ext cx="6318177" cy="1754326"/>
          </a:xfrm>
          <a:prstGeom prst="rect">
            <a:avLst/>
          </a:prstGeom>
        </p:spPr>
        <p:txBody>
          <a:bodyPr wrap="square">
            <a:spAutoFit/>
          </a:bodyPr>
          <a:lstStyle/>
          <a:p>
            <a:r>
              <a:rPr lang="he-IL" dirty="0" smtClean="0"/>
              <a:t>היה </a:t>
            </a:r>
            <a:r>
              <a:rPr lang="he-IL" dirty="0"/>
              <a:t>צריך לכתוב את דין היזק הקרן, ולא היינו יכולים ללומדו מדין השן, </a:t>
            </a:r>
            <a:endParaRPr lang="he-IL" dirty="0" smtClean="0"/>
          </a:p>
          <a:p>
            <a:r>
              <a:rPr lang="he-IL" dirty="0" smtClean="0"/>
              <a:t>למרות </a:t>
            </a:r>
            <a:r>
              <a:rPr lang="he-IL" dirty="0"/>
              <a:t>שהקרן כוונתו להזיק. כי </a:t>
            </a:r>
            <a:r>
              <a:rPr lang="he-IL" dirty="0" smtClean="0"/>
              <a:t>הייתי </a:t>
            </a:r>
            <a:r>
              <a:rPr lang="he-IL" dirty="0"/>
              <a:t>מעלה בדעתי </a:t>
            </a:r>
            <a:r>
              <a:rPr lang="he-IL" dirty="0" smtClean="0"/>
              <a:t>לומר </a:t>
            </a:r>
          </a:p>
          <a:p>
            <a:r>
              <a:rPr lang="he-IL" dirty="0" smtClean="0"/>
              <a:t>שעל הקרן פטור, כמו </a:t>
            </a:r>
            <a:r>
              <a:rPr lang="he-IL" dirty="0" err="1" smtClean="0"/>
              <a:t>שמצינו</a:t>
            </a:r>
            <a:r>
              <a:rPr lang="he-IL" dirty="0" smtClean="0"/>
              <a:t> בדין עבד ואמה של אדם שהזיקו, </a:t>
            </a:r>
          </a:p>
          <a:p>
            <a:r>
              <a:rPr lang="he-IL" dirty="0" smtClean="0"/>
              <a:t>שאדונם פטור מלשלם את </a:t>
            </a:r>
            <a:r>
              <a:rPr lang="he-IL" dirty="0" err="1" smtClean="0"/>
              <a:t>היזקם</a:t>
            </a:r>
            <a:r>
              <a:rPr lang="he-IL" dirty="0"/>
              <a:t>. כך גם בקרן, הייתי אומר </a:t>
            </a:r>
            <a:r>
              <a:rPr lang="he-IL" dirty="0" smtClean="0"/>
              <a:t>אינו </a:t>
            </a:r>
            <a:r>
              <a:rPr lang="he-IL" dirty="0"/>
              <a:t>שונה הדין, ויהיה פטור בעל השור מלשלם על היזק הקרן על אף שכוונת השור הנוגח בקרן היא להזיק. לפיכך </a:t>
            </a:r>
            <a:r>
              <a:rPr lang="he-IL" dirty="0" smtClean="0"/>
              <a:t>הייתה </a:t>
            </a:r>
            <a:r>
              <a:rPr lang="he-IL" dirty="0"/>
              <a:t>התורה צריכה לכתבו</a:t>
            </a:r>
          </a:p>
        </p:txBody>
      </p:sp>
      <p:sp>
        <p:nvSpPr>
          <p:cNvPr id="4" name="מלבן 3"/>
          <p:cNvSpPr/>
          <p:nvPr/>
        </p:nvSpPr>
        <p:spPr>
          <a:xfrm>
            <a:off x="3464144" y="239246"/>
            <a:ext cx="4382146" cy="369332"/>
          </a:xfrm>
          <a:prstGeom prst="rect">
            <a:avLst/>
          </a:prstGeom>
        </p:spPr>
        <p:txBody>
          <a:bodyPr wrap="square">
            <a:spAutoFit/>
          </a:bodyPr>
          <a:lstStyle/>
          <a:p>
            <a:r>
              <a:rPr lang="he-IL" dirty="0" smtClean="0"/>
              <a:t>והגמרא </a:t>
            </a:r>
            <a:r>
              <a:rPr lang="he-IL" dirty="0"/>
              <a:t>מנסה ליישב את ההסבר לפי רב יהודה:</a:t>
            </a:r>
          </a:p>
        </p:txBody>
      </p:sp>
      <p:sp>
        <p:nvSpPr>
          <p:cNvPr id="5" name="מלבן 4"/>
          <p:cNvSpPr/>
          <p:nvPr/>
        </p:nvSpPr>
        <p:spPr>
          <a:xfrm>
            <a:off x="6918036" y="4164869"/>
            <a:ext cx="4950691"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רַב אָשֵׁי אַטּוּ עֶבֶד וְאָמָה לָאו טַעְמָא רַבָּה </a:t>
            </a:r>
            <a:r>
              <a:rPr lang="he-IL" dirty="0" err="1">
                <a:solidFill>
                  <a:srgbClr val="000000"/>
                </a:solidFill>
                <a:latin typeface="Arial" panose="020B0604020202020204" pitchFamily="34" charset="0"/>
              </a:rPr>
              <a:t>אִית</a:t>
            </a:r>
            <a:r>
              <a:rPr lang="he-IL" dirty="0">
                <a:solidFill>
                  <a:srgbClr val="000000"/>
                </a:solidFill>
                <a:latin typeface="Arial" panose="020B0604020202020204" pitchFamily="34" charset="0"/>
              </a:rPr>
              <a:t> בְּהוּ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שֶׁמָּא </a:t>
            </a:r>
            <a:r>
              <a:rPr lang="he-IL" dirty="0">
                <a:solidFill>
                  <a:srgbClr val="000000"/>
                </a:solidFill>
                <a:latin typeface="Arial" panose="020B0604020202020204" pitchFamily="34" charset="0"/>
              </a:rPr>
              <a:t>יַקְנִיטֶנּוּ רַבּוֹ וְיֵלֵךְ וְיַדְלִיק </a:t>
            </a:r>
            <a:r>
              <a:rPr lang="he-IL" dirty="0" err="1">
                <a:solidFill>
                  <a:srgbClr val="000000"/>
                </a:solidFill>
                <a:latin typeface="Arial" panose="020B0604020202020204" pitchFamily="34" charset="0"/>
              </a:rPr>
              <a:t>גְּדִישׁו</a:t>
            </a:r>
            <a:r>
              <a:rPr lang="he-IL" dirty="0">
                <a:solidFill>
                  <a:srgbClr val="000000"/>
                </a:solidFill>
                <a:latin typeface="Arial" panose="020B0604020202020204" pitchFamily="34" charset="0"/>
              </a:rPr>
              <a:t>ֹ שֶׁל </a:t>
            </a:r>
            <a:r>
              <a:rPr lang="he-IL" dirty="0" err="1">
                <a:solidFill>
                  <a:srgbClr val="000000"/>
                </a:solidFill>
                <a:latin typeface="Arial" panose="020B0604020202020204" pitchFamily="34" charset="0"/>
              </a:rPr>
              <a:t>חֲבֵירו</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וְנִמְצָא </a:t>
            </a:r>
            <a:r>
              <a:rPr lang="he-IL" dirty="0">
                <a:solidFill>
                  <a:srgbClr val="000000"/>
                </a:solidFill>
                <a:latin typeface="Arial" panose="020B0604020202020204" pitchFamily="34" charset="0"/>
              </a:rPr>
              <a:t>זֶה מְחַיֵּיב אֶת רַבּוֹ מֵאָה מָנֶה </a:t>
            </a:r>
            <a:r>
              <a:rPr lang="he-IL" dirty="0" err="1">
                <a:solidFill>
                  <a:srgbClr val="000000"/>
                </a:solidFill>
                <a:latin typeface="Arial" panose="020B0604020202020204" pitchFamily="34" charset="0"/>
              </a:rPr>
              <a:t>בְּכׇל</a:t>
            </a:r>
            <a:r>
              <a:rPr lang="he-IL" dirty="0">
                <a:solidFill>
                  <a:srgbClr val="000000"/>
                </a:solidFill>
                <a:latin typeface="Arial" panose="020B0604020202020204" pitchFamily="34" charset="0"/>
              </a:rPr>
              <a:t> יוֹם</a:t>
            </a:r>
            <a:endParaRPr lang="he-IL" dirty="0"/>
          </a:p>
        </p:txBody>
      </p:sp>
      <p:sp>
        <p:nvSpPr>
          <p:cNvPr id="6" name="מלבן 5"/>
          <p:cNvSpPr/>
          <p:nvPr/>
        </p:nvSpPr>
        <p:spPr>
          <a:xfrm>
            <a:off x="-144320" y="3526563"/>
            <a:ext cx="6801981" cy="2585323"/>
          </a:xfrm>
          <a:prstGeom prst="rect">
            <a:avLst/>
          </a:prstGeom>
        </p:spPr>
        <p:txBody>
          <a:bodyPr wrap="square">
            <a:spAutoFit/>
          </a:bodyPr>
          <a:lstStyle/>
          <a:p>
            <a:r>
              <a:rPr lang="he-IL" dirty="0" smtClean="0"/>
              <a:t>הגמרא </a:t>
            </a:r>
            <a:r>
              <a:rPr lang="he-IL" dirty="0"/>
              <a:t>דוחה את התירוץ:</a:t>
            </a:r>
          </a:p>
          <a:p>
            <a:r>
              <a:rPr lang="he-IL" dirty="0"/>
              <a:t>אמר רב אשי: </a:t>
            </a:r>
            <a:r>
              <a:rPr lang="he-IL" dirty="0" smtClean="0"/>
              <a:t> </a:t>
            </a:r>
            <a:r>
              <a:rPr lang="he-IL" dirty="0"/>
              <a:t>האם אין לכך טעם גדול [מיוחד]? והרי הטעם הוא, שאם תחייב את האדון על נזקי העבד, יש לחוש שמא </a:t>
            </a:r>
            <a:r>
              <a:rPr lang="he-IL" dirty="0" smtClean="0"/>
              <a:t>אדונו ירגיז את העבד, </a:t>
            </a:r>
          </a:p>
          <a:p>
            <a:r>
              <a:rPr lang="he-IL" dirty="0" smtClean="0"/>
              <a:t>והעבד </a:t>
            </a:r>
            <a:r>
              <a:rPr lang="he-IL" dirty="0"/>
              <a:t>- כנקמה - ילך וידליק את </a:t>
            </a:r>
            <a:r>
              <a:rPr lang="he-IL" dirty="0" err="1"/>
              <a:t>גדישו</a:t>
            </a:r>
            <a:r>
              <a:rPr lang="he-IL" dirty="0"/>
              <a:t> של חברו, כדי לחייב את רבו על תשלום הנזק, וכך יעשה כל פעם, ונמצא עבד זה מחייב את רבו מאה מנה בכל יום</a:t>
            </a:r>
            <a:r>
              <a:rPr lang="he-IL" dirty="0" smtClean="0"/>
              <a:t>.</a:t>
            </a:r>
          </a:p>
          <a:p>
            <a:r>
              <a:rPr lang="he-IL" dirty="0" smtClean="0"/>
              <a:t> </a:t>
            </a:r>
            <a:r>
              <a:rPr lang="he-IL" dirty="0"/>
              <a:t>זהו הטעם המיוחד שפטור האדון של העבד והאמה על נזקיהן, ולא מפני שכוונתם להזיק. ואדרבה, הכוונה להזיק היא סיבה לחייב יותר. וחוזרת, אם כן, </a:t>
            </a:r>
            <a:r>
              <a:rPr lang="he-IL" dirty="0" err="1"/>
              <a:t>הקושיא</a:t>
            </a:r>
            <a:r>
              <a:rPr lang="he-IL" dirty="0"/>
              <a:t> על דברי רב יהודה</a:t>
            </a:r>
            <a:r>
              <a:rPr lang="he-IL" dirty="0" smtClean="0"/>
              <a:t>.</a:t>
            </a:r>
            <a:endParaRPr lang="he-IL" dirty="0"/>
          </a:p>
        </p:txBody>
      </p:sp>
      <p:sp>
        <p:nvSpPr>
          <p:cNvPr id="7" name="TextBox 6"/>
          <p:cNvSpPr txBox="1"/>
          <p:nvPr/>
        </p:nvSpPr>
        <p:spPr>
          <a:xfrm>
            <a:off x="10363200" y="249382"/>
            <a:ext cx="1477818" cy="369332"/>
          </a:xfrm>
          <a:prstGeom prst="rect">
            <a:avLst/>
          </a:prstGeom>
          <a:noFill/>
        </p:spPr>
        <p:txBody>
          <a:bodyPr wrap="square" rtlCol="1">
            <a:spAutoFit/>
          </a:bodyPr>
          <a:lstStyle/>
          <a:p>
            <a:r>
              <a:rPr lang="he-IL" dirty="0" smtClean="0"/>
              <a:t>דף ד' עמ' א'</a:t>
            </a:r>
            <a:endParaRPr lang="he-IL" dirty="0"/>
          </a:p>
        </p:txBody>
      </p:sp>
    </p:spTree>
    <p:extLst>
      <p:ext uri="{BB962C8B-B14F-4D97-AF65-F5344CB8AC3E}">
        <p14:creationId xmlns:p14="http://schemas.microsoft.com/office/powerpoint/2010/main" val="4955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750"/>
                            </p:stCondLst>
                            <p:childTnLst>
                              <p:par>
                                <p:cTn id="9" presetID="31" presetClass="entr" presetSubtype="0" fill="hold" grpId="0" nodeType="afterEffect">
                                  <p:stCondLst>
                                    <p:cond delay="1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3000"/>
                            </p:stCondLst>
                            <p:childTnLst>
                              <p:par>
                                <p:cTn id="16" presetID="22" presetClass="entr" presetSubtype="2" fill="hold" grpId="0" nodeType="afterEffect">
                                  <p:stCondLst>
                                    <p:cond delay="225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par>
                          <p:cTn id="19" fill="hold">
                            <p:stCondLst>
                              <p:cond delay="5750"/>
                            </p:stCondLst>
                            <p:childTnLst>
                              <p:par>
                                <p:cTn id="20" presetID="53" presetClass="entr" presetSubtype="16" fill="hold" grpId="0" nodeType="afterEffect">
                                  <p:stCondLst>
                                    <p:cond delay="40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0250"/>
                            </p:stCondLst>
                            <p:childTnLst>
                              <p:par>
                                <p:cTn id="26" presetID="22" presetClass="entr" presetSubtype="2" fill="hold" grpId="0" nodeType="afterEffect">
                                  <p:stCondLst>
                                    <p:cond delay="325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63200" y="249382"/>
            <a:ext cx="1477818" cy="369332"/>
          </a:xfrm>
          <a:prstGeom prst="rect">
            <a:avLst/>
          </a:prstGeom>
          <a:noFill/>
        </p:spPr>
        <p:txBody>
          <a:bodyPr wrap="square" rtlCol="1">
            <a:spAutoFit/>
          </a:bodyPr>
          <a:lstStyle/>
          <a:p>
            <a:r>
              <a:rPr lang="he-IL" dirty="0" smtClean="0"/>
              <a:t>דף ד' עמ' א'</a:t>
            </a:r>
            <a:endParaRPr lang="he-IL" dirty="0"/>
          </a:p>
        </p:txBody>
      </p:sp>
      <p:sp>
        <p:nvSpPr>
          <p:cNvPr id="6" name="מלבן 5"/>
          <p:cNvSpPr/>
          <p:nvPr/>
        </p:nvSpPr>
        <p:spPr>
          <a:xfrm>
            <a:off x="811594" y="6037228"/>
            <a:ext cx="5892801" cy="369332"/>
          </a:xfrm>
          <a:prstGeom prst="rect">
            <a:avLst/>
          </a:prstGeom>
        </p:spPr>
        <p:txBody>
          <a:bodyPr wrap="square">
            <a:spAutoFit/>
          </a:bodyPr>
          <a:lstStyle/>
          <a:p>
            <a:r>
              <a:rPr lang="he-IL" dirty="0" smtClean="0"/>
              <a:t>לפיכך</a:t>
            </a:r>
            <a:r>
              <a:rPr lang="he-IL" dirty="0"/>
              <a:t>, אילו לא כתבה התורה "קרן", לא הייתי </a:t>
            </a:r>
            <a:r>
              <a:rPr lang="he-IL" dirty="0" smtClean="0"/>
              <a:t>לומד זאת </a:t>
            </a:r>
            <a:r>
              <a:rPr lang="he-IL" dirty="0"/>
              <a:t>מ"שן".</a:t>
            </a:r>
          </a:p>
        </p:txBody>
      </p:sp>
      <p:sp>
        <p:nvSpPr>
          <p:cNvPr id="7" name="מלבן 6"/>
          <p:cNvSpPr/>
          <p:nvPr/>
        </p:nvSpPr>
        <p:spPr>
          <a:xfrm>
            <a:off x="4201842" y="116734"/>
            <a:ext cx="4256294" cy="369332"/>
          </a:xfrm>
          <a:prstGeom prst="rect">
            <a:avLst/>
          </a:prstGeom>
        </p:spPr>
        <p:txBody>
          <a:bodyPr wrap="none">
            <a:spAutoFit/>
          </a:bodyPr>
          <a:lstStyle/>
          <a:p>
            <a:r>
              <a:rPr lang="he-IL" dirty="0" err="1" smtClean="0"/>
              <a:t>הפירכה</a:t>
            </a:r>
            <a:r>
              <a:rPr lang="he-IL" dirty="0" smtClean="0"/>
              <a:t> </a:t>
            </a:r>
            <a:r>
              <a:rPr lang="he-IL" dirty="0"/>
              <a:t>של המשנה על לימוד קרן ושן זה </a:t>
            </a:r>
            <a:r>
              <a:rPr lang="he-IL" dirty="0" smtClean="0"/>
              <a:t>מזה:</a:t>
            </a:r>
            <a:endParaRPr lang="he-IL" dirty="0"/>
          </a:p>
        </p:txBody>
      </p:sp>
      <p:sp>
        <p:nvSpPr>
          <p:cNvPr id="9" name="מלבן 8"/>
          <p:cNvSpPr/>
          <p:nvPr/>
        </p:nvSpPr>
        <p:spPr>
          <a:xfrm>
            <a:off x="6329989" y="3957668"/>
            <a:ext cx="5767355" cy="338554"/>
          </a:xfrm>
          <a:prstGeom prst="rect">
            <a:avLst/>
          </a:prstGeom>
        </p:spPr>
        <p:txBody>
          <a:bodyPr wrap="square">
            <a:spAutoFit/>
          </a:bodyPr>
          <a:lstStyle/>
          <a:p>
            <a:r>
              <a:rPr lang="he-IL" sz="1600" dirty="0" smtClean="0"/>
              <a:t> </a:t>
            </a:r>
            <a:r>
              <a:rPr lang="he-IL" sz="1600" dirty="0"/>
              <a:t>לפיכך, אילו לא כתבה התורה את דין ה"שן" לא הייתי </a:t>
            </a:r>
            <a:r>
              <a:rPr lang="he-IL" sz="1600" dirty="0" smtClean="0"/>
              <a:t>לומד זאת </a:t>
            </a:r>
            <a:r>
              <a:rPr lang="he-IL" sz="1600" dirty="0"/>
              <a:t>מ"קרן".</a:t>
            </a:r>
          </a:p>
        </p:txBody>
      </p:sp>
      <p:sp>
        <p:nvSpPr>
          <p:cNvPr id="15" name="מלבן 14"/>
          <p:cNvSpPr/>
          <p:nvPr/>
        </p:nvSpPr>
        <p:spPr>
          <a:xfrm>
            <a:off x="2930333" y="2597363"/>
            <a:ext cx="1655321" cy="369332"/>
          </a:xfrm>
          <a:prstGeom prst="rect">
            <a:avLst/>
          </a:prstGeom>
        </p:spPr>
        <p:txBody>
          <a:bodyPr wrap="square">
            <a:spAutoFit/>
          </a:bodyPr>
          <a:lstStyle/>
          <a:p>
            <a:r>
              <a:rPr lang="he-IL" dirty="0" err="1" smtClean="0"/>
              <a:t>צריכותא</a:t>
            </a:r>
            <a:r>
              <a:rPr lang="he-IL" dirty="0" smtClean="0"/>
              <a:t> הפוכה</a:t>
            </a:r>
            <a:endParaRPr lang="he-IL" dirty="0"/>
          </a:p>
        </p:txBody>
      </p:sp>
      <p:pic>
        <p:nvPicPr>
          <p:cNvPr id="16" name="תמונה 15"/>
          <p:cNvPicPr>
            <a:picLocks noChangeAspect="1"/>
          </p:cNvPicPr>
          <p:nvPr/>
        </p:nvPicPr>
        <p:blipFill>
          <a:blip r:embed="rId2"/>
          <a:stretch>
            <a:fillRect/>
          </a:stretch>
        </p:blipFill>
        <p:spPr>
          <a:xfrm>
            <a:off x="6471053" y="807519"/>
            <a:ext cx="5626291" cy="2878955"/>
          </a:xfrm>
          <a:prstGeom prst="rect">
            <a:avLst/>
          </a:prstGeom>
        </p:spPr>
      </p:pic>
      <p:sp>
        <p:nvSpPr>
          <p:cNvPr id="17" name="מלבן 16"/>
          <p:cNvSpPr/>
          <p:nvPr/>
        </p:nvSpPr>
        <p:spPr>
          <a:xfrm>
            <a:off x="9641225" y="2792334"/>
            <a:ext cx="2105890" cy="307777"/>
          </a:xfrm>
          <a:prstGeom prst="rect">
            <a:avLst/>
          </a:prstGeom>
          <a:solidFill>
            <a:schemeClr val="accent5">
              <a:lumMod val="20000"/>
              <a:lumOff val="80000"/>
            </a:schemeClr>
          </a:solidFill>
        </p:spPr>
        <p:txBody>
          <a:bodyPr wrap="square">
            <a:spAutoFit/>
          </a:bodyPr>
          <a:lstStyle/>
          <a:p>
            <a:r>
              <a:rPr lang="he-IL" sz="1400" dirty="0">
                <a:solidFill>
                  <a:srgbClr val="000000"/>
                </a:solidFill>
                <a:latin typeface="Arial" panose="020B0604020202020204" pitchFamily="34" charset="0"/>
              </a:rPr>
              <a:t>לֹא רְאִי הַקֶּרֶן שֶׁכַּוּוֹנָתוֹ </a:t>
            </a:r>
            <a:r>
              <a:rPr lang="he-IL" sz="1400" dirty="0" smtClean="0">
                <a:solidFill>
                  <a:srgbClr val="000000"/>
                </a:solidFill>
                <a:latin typeface="Arial" panose="020B0604020202020204" pitchFamily="34" charset="0"/>
              </a:rPr>
              <a:t>לְהַזִּיק</a:t>
            </a:r>
            <a:endParaRPr lang="he-IL" sz="1400" dirty="0">
              <a:solidFill>
                <a:srgbClr val="000000"/>
              </a:solidFill>
              <a:latin typeface="Arial" panose="020B0604020202020204" pitchFamily="34" charset="0"/>
            </a:endParaRPr>
          </a:p>
        </p:txBody>
      </p:sp>
      <p:sp>
        <p:nvSpPr>
          <p:cNvPr id="18" name="מלבן 17"/>
          <p:cNvSpPr/>
          <p:nvPr/>
        </p:nvSpPr>
        <p:spPr>
          <a:xfrm>
            <a:off x="9413214" y="3369737"/>
            <a:ext cx="2484582" cy="307777"/>
          </a:xfrm>
          <a:prstGeom prst="rect">
            <a:avLst/>
          </a:prstGeom>
          <a:solidFill>
            <a:schemeClr val="accent5">
              <a:lumMod val="20000"/>
              <a:lumOff val="80000"/>
            </a:schemeClr>
          </a:solidFill>
        </p:spPr>
        <p:txBody>
          <a:bodyPr wrap="square">
            <a:spAutoFit/>
          </a:bodyPr>
          <a:lstStyle/>
          <a:p>
            <a:r>
              <a:rPr lang="he-IL" sz="1400" b="1" dirty="0" smtClean="0">
                <a:solidFill>
                  <a:srgbClr val="FF0000"/>
                </a:solidFill>
              </a:rPr>
              <a:t>חומרה שכוונתו של השור להזיק, </a:t>
            </a:r>
            <a:endParaRPr lang="he-IL" sz="1400" b="1" dirty="0">
              <a:solidFill>
                <a:srgbClr val="FF0000"/>
              </a:solidFill>
            </a:endParaRPr>
          </a:p>
        </p:txBody>
      </p:sp>
      <p:sp>
        <p:nvSpPr>
          <p:cNvPr id="19" name="מלבן 18"/>
          <p:cNvSpPr/>
          <p:nvPr/>
        </p:nvSpPr>
        <p:spPr>
          <a:xfrm>
            <a:off x="7113180" y="2739961"/>
            <a:ext cx="2100486" cy="307777"/>
          </a:xfrm>
          <a:prstGeom prst="rect">
            <a:avLst/>
          </a:prstGeom>
          <a:solidFill>
            <a:schemeClr val="accent5">
              <a:lumMod val="20000"/>
              <a:lumOff val="80000"/>
            </a:schemeClr>
          </a:solidFill>
        </p:spPr>
        <p:txBody>
          <a:bodyPr wrap="square">
            <a:spAutoFit/>
          </a:bodyPr>
          <a:lstStyle/>
          <a:p>
            <a:r>
              <a:rPr lang="he-IL" sz="1400" dirty="0" smtClean="0">
                <a:solidFill>
                  <a:srgbClr val="000000"/>
                </a:solidFill>
                <a:latin typeface="Arial" panose="020B0604020202020204" pitchFamily="34" charset="0"/>
              </a:rPr>
              <a:t>כִּרְאִי </a:t>
            </a:r>
            <a:r>
              <a:rPr lang="he-IL" sz="1400" dirty="0">
                <a:solidFill>
                  <a:srgbClr val="000000"/>
                </a:solidFill>
                <a:latin typeface="Arial" panose="020B0604020202020204" pitchFamily="34" charset="0"/>
              </a:rPr>
              <a:t>הַשֵּׁן שֶׁאֵין כַּוּוֹנָתוֹ לְהַזִּיק</a:t>
            </a:r>
          </a:p>
        </p:txBody>
      </p:sp>
      <p:sp>
        <p:nvSpPr>
          <p:cNvPr id="20" name="מלבן 19"/>
          <p:cNvSpPr/>
          <p:nvPr/>
        </p:nvSpPr>
        <p:spPr>
          <a:xfrm>
            <a:off x="6870053" y="3327071"/>
            <a:ext cx="2315056" cy="307777"/>
          </a:xfrm>
          <a:prstGeom prst="rect">
            <a:avLst/>
          </a:prstGeom>
          <a:solidFill>
            <a:schemeClr val="accent5">
              <a:lumMod val="20000"/>
              <a:lumOff val="80000"/>
            </a:schemeClr>
          </a:solidFill>
        </p:spPr>
        <p:txBody>
          <a:bodyPr wrap="none">
            <a:spAutoFit/>
          </a:bodyPr>
          <a:lstStyle/>
          <a:p>
            <a:r>
              <a:rPr lang="he-IL" sz="1400" dirty="0" smtClean="0"/>
              <a:t>"לשן" </a:t>
            </a:r>
            <a:r>
              <a:rPr lang="he-IL" sz="1400" dirty="0"/>
              <a:t>אין את התכונה </a:t>
            </a:r>
            <a:r>
              <a:rPr lang="he-IL" sz="1400" dirty="0" smtClean="0"/>
              <a:t>חמורה זו</a:t>
            </a:r>
            <a:endParaRPr lang="he-IL" sz="1400" dirty="0"/>
          </a:p>
        </p:txBody>
      </p:sp>
      <p:pic>
        <p:nvPicPr>
          <p:cNvPr id="21" name="תמונה 20"/>
          <p:cNvPicPr>
            <a:picLocks noChangeAspect="1"/>
          </p:cNvPicPr>
          <p:nvPr/>
        </p:nvPicPr>
        <p:blipFill>
          <a:blip r:embed="rId2"/>
          <a:stretch>
            <a:fillRect/>
          </a:stretch>
        </p:blipFill>
        <p:spPr>
          <a:xfrm>
            <a:off x="657993" y="2987443"/>
            <a:ext cx="5751260" cy="2942901"/>
          </a:xfrm>
          <a:prstGeom prst="rect">
            <a:avLst/>
          </a:prstGeom>
        </p:spPr>
      </p:pic>
      <p:sp>
        <p:nvSpPr>
          <p:cNvPr id="22" name="מלבן 21"/>
          <p:cNvSpPr/>
          <p:nvPr/>
        </p:nvSpPr>
        <p:spPr>
          <a:xfrm>
            <a:off x="3558295" y="5157709"/>
            <a:ext cx="2373746" cy="307777"/>
          </a:xfrm>
          <a:prstGeom prst="rect">
            <a:avLst/>
          </a:prstGeom>
          <a:solidFill>
            <a:schemeClr val="accent5">
              <a:lumMod val="20000"/>
              <a:lumOff val="80000"/>
            </a:schemeClr>
          </a:solidFill>
        </p:spPr>
        <p:txBody>
          <a:bodyPr wrap="square">
            <a:spAutoFit/>
          </a:bodyPr>
          <a:lstStyle/>
          <a:p>
            <a:r>
              <a:rPr lang="he-IL" sz="1400" dirty="0" smtClean="0">
                <a:solidFill>
                  <a:srgbClr val="000000"/>
                </a:solidFill>
                <a:latin typeface="Arial" panose="020B0604020202020204" pitchFamily="34" charset="0"/>
              </a:rPr>
              <a:t>וְלֹא </a:t>
            </a:r>
            <a:r>
              <a:rPr lang="he-IL" sz="1400" dirty="0">
                <a:solidFill>
                  <a:srgbClr val="000000"/>
                </a:solidFill>
                <a:latin typeface="Arial" panose="020B0604020202020204" pitchFamily="34" charset="0"/>
              </a:rPr>
              <a:t>רְאִי הַשֵּׁן שֶׁיֵּשׁ הֲנָאָה </a:t>
            </a:r>
            <a:r>
              <a:rPr lang="he-IL" sz="1400" dirty="0" err="1" smtClean="0">
                <a:solidFill>
                  <a:srgbClr val="000000"/>
                </a:solidFill>
                <a:latin typeface="Arial" panose="020B0604020202020204" pitchFamily="34" charset="0"/>
              </a:rPr>
              <a:t>לְהֶזֵּיקו</a:t>
            </a:r>
            <a:r>
              <a:rPr lang="he-IL" sz="1400" dirty="0" smtClean="0">
                <a:solidFill>
                  <a:srgbClr val="000000"/>
                </a:solidFill>
                <a:latin typeface="Arial" panose="020B0604020202020204" pitchFamily="34" charset="0"/>
              </a:rPr>
              <a:t>ֹ</a:t>
            </a:r>
            <a:endParaRPr lang="he-IL" sz="1400" dirty="0"/>
          </a:p>
        </p:txBody>
      </p:sp>
      <p:sp>
        <p:nvSpPr>
          <p:cNvPr id="23" name="מלבן 22"/>
          <p:cNvSpPr/>
          <p:nvPr/>
        </p:nvSpPr>
        <p:spPr>
          <a:xfrm>
            <a:off x="3089999" y="5677926"/>
            <a:ext cx="3239990" cy="307777"/>
          </a:xfrm>
          <a:prstGeom prst="rect">
            <a:avLst/>
          </a:prstGeom>
          <a:solidFill>
            <a:schemeClr val="accent5">
              <a:lumMod val="20000"/>
              <a:lumOff val="80000"/>
            </a:schemeClr>
          </a:solidFill>
        </p:spPr>
        <p:txBody>
          <a:bodyPr wrap="none">
            <a:spAutoFit/>
          </a:bodyPr>
          <a:lstStyle/>
          <a:p>
            <a:r>
              <a:rPr lang="he-IL" sz="1400" dirty="0" smtClean="0"/>
              <a:t> ל"שן" </a:t>
            </a:r>
            <a:r>
              <a:rPr lang="he-IL" sz="1400" dirty="0"/>
              <a:t>יש תכונה חמורה שיש הנאה </a:t>
            </a:r>
            <a:r>
              <a:rPr lang="he-IL" sz="1400" dirty="0" err="1"/>
              <a:t>להזיקה</a:t>
            </a:r>
            <a:r>
              <a:rPr lang="he-IL" sz="1400" dirty="0"/>
              <a:t>, </a:t>
            </a:r>
          </a:p>
        </p:txBody>
      </p:sp>
      <p:sp>
        <p:nvSpPr>
          <p:cNvPr id="24" name="מלבן 23"/>
          <p:cNvSpPr/>
          <p:nvPr/>
        </p:nvSpPr>
        <p:spPr>
          <a:xfrm>
            <a:off x="837642" y="5012837"/>
            <a:ext cx="2252357" cy="307777"/>
          </a:xfrm>
          <a:prstGeom prst="rect">
            <a:avLst/>
          </a:prstGeom>
          <a:solidFill>
            <a:schemeClr val="accent5">
              <a:lumMod val="20000"/>
              <a:lumOff val="80000"/>
            </a:schemeClr>
          </a:solidFill>
        </p:spPr>
        <p:txBody>
          <a:bodyPr wrap="square">
            <a:spAutoFit/>
          </a:bodyPr>
          <a:lstStyle/>
          <a:p>
            <a:r>
              <a:rPr lang="he-IL" sz="1400" dirty="0" smtClean="0">
                <a:solidFill>
                  <a:srgbClr val="000000"/>
                </a:solidFill>
                <a:latin typeface="Arial" panose="020B0604020202020204" pitchFamily="34" charset="0"/>
              </a:rPr>
              <a:t> </a:t>
            </a:r>
            <a:r>
              <a:rPr lang="he-IL" sz="1400" dirty="0">
                <a:solidFill>
                  <a:srgbClr val="000000"/>
                </a:solidFill>
                <a:latin typeface="Arial" panose="020B0604020202020204" pitchFamily="34" charset="0"/>
              </a:rPr>
              <a:t>כִּרְאִי הַקֶּרֶן שֶׁאֵין הֲנָאָה </a:t>
            </a:r>
            <a:r>
              <a:rPr lang="he-IL" sz="1400" dirty="0" err="1">
                <a:solidFill>
                  <a:srgbClr val="000000"/>
                </a:solidFill>
                <a:latin typeface="Arial" panose="020B0604020202020204" pitchFamily="34" charset="0"/>
              </a:rPr>
              <a:t>לְהֶזֵּיקו</a:t>
            </a:r>
            <a:r>
              <a:rPr lang="he-IL" sz="1400" dirty="0">
                <a:solidFill>
                  <a:srgbClr val="000000"/>
                </a:solidFill>
                <a:latin typeface="Arial" panose="020B0604020202020204" pitchFamily="34" charset="0"/>
              </a:rPr>
              <a:t>ֹ</a:t>
            </a:r>
            <a:endParaRPr lang="he-IL" sz="1400" dirty="0"/>
          </a:p>
        </p:txBody>
      </p:sp>
      <p:sp>
        <p:nvSpPr>
          <p:cNvPr id="25" name="מלבן 24"/>
          <p:cNvSpPr/>
          <p:nvPr/>
        </p:nvSpPr>
        <p:spPr>
          <a:xfrm>
            <a:off x="811594" y="5524037"/>
            <a:ext cx="2106666" cy="307777"/>
          </a:xfrm>
          <a:prstGeom prst="rect">
            <a:avLst/>
          </a:prstGeom>
          <a:solidFill>
            <a:schemeClr val="accent5">
              <a:lumMod val="20000"/>
              <a:lumOff val="80000"/>
            </a:schemeClr>
          </a:solidFill>
        </p:spPr>
        <p:txBody>
          <a:bodyPr wrap="none">
            <a:spAutoFit/>
          </a:bodyPr>
          <a:lstStyle/>
          <a:p>
            <a:r>
              <a:rPr lang="he-IL" sz="1400" dirty="0" smtClean="0"/>
              <a:t>"לקרן" אין תכונה חמורה זו</a:t>
            </a:r>
            <a:r>
              <a:rPr lang="he-IL" sz="1400" dirty="0"/>
              <a:t>. </a:t>
            </a:r>
          </a:p>
        </p:txBody>
      </p:sp>
    </p:spTree>
    <p:extLst>
      <p:ext uri="{BB962C8B-B14F-4D97-AF65-F5344CB8AC3E}">
        <p14:creationId xmlns:p14="http://schemas.microsoft.com/office/powerpoint/2010/main" val="38208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6" presetClass="entr" presetSubtype="16"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par>
                          <p:cTn id="14" fill="hold">
                            <p:stCondLst>
                              <p:cond delay="3750"/>
                            </p:stCondLst>
                            <p:childTnLst>
                              <p:par>
                                <p:cTn id="15" presetID="2" presetClass="entr" presetSubtype="9" fill="hold" grpId="0" nodeType="after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3" fill="hold" grpId="0" nodeType="after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5250"/>
                            </p:stCondLst>
                            <p:childTnLst>
                              <p:par>
                                <p:cTn id="25" presetID="2" presetClass="entr" presetSubtype="3"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childTnLst>
                          </p:cTn>
                        </p:par>
                        <p:par>
                          <p:cTn id="29" fill="hold">
                            <p:stCondLst>
                              <p:cond delay="6250"/>
                            </p:stCondLst>
                            <p:childTnLst>
                              <p:par>
                                <p:cTn id="30" presetID="2" presetClass="entr" presetSubtype="9" fill="hold" grpId="0" nodeType="afterEffect">
                                  <p:stCondLst>
                                    <p:cond delay="25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0-#ppt_h/2"/>
                                          </p:val>
                                        </p:tav>
                                        <p:tav tm="100000">
                                          <p:val>
                                            <p:strVal val="#ppt_y"/>
                                          </p:val>
                                        </p:tav>
                                      </p:tavLst>
                                    </p:anim>
                                  </p:childTnLst>
                                </p:cTn>
                              </p:par>
                            </p:childTnLst>
                          </p:cTn>
                        </p:par>
                        <p:par>
                          <p:cTn id="34" fill="hold">
                            <p:stCondLst>
                              <p:cond delay="7000"/>
                            </p:stCondLst>
                            <p:childTnLst>
                              <p:par>
                                <p:cTn id="35" presetID="45" presetClass="entr" presetSubtype="0" fill="hold" grpId="0" nodeType="after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cTn>
                              </p:par>
                            </p:childTnLst>
                          </p:cTn>
                        </p:par>
                        <p:par>
                          <p:cTn id="58" fill="hold">
                            <p:stCondLst>
                              <p:cond delay="2000"/>
                            </p:stCondLst>
                            <p:childTnLst>
                              <p:par>
                                <p:cTn id="59" presetID="6" presetClass="entr" presetSubtype="16" fill="hold" nodeType="afterEffect">
                                  <p:stCondLst>
                                    <p:cond delay="250"/>
                                  </p:stCondLst>
                                  <p:childTnLst>
                                    <p:set>
                                      <p:cBhvr>
                                        <p:cTn id="60" dur="1" fill="hold">
                                          <p:stCondLst>
                                            <p:cond delay="0"/>
                                          </p:stCondLst>
                                        </p:cTn>
                                        <p:tgtEl>
                                          <p:spTgt spid="21"/>
                                        </p:tgtEl>
                                        <p:attrNameLst>
                                          <p:attrName>style.visibility</p:attrName>
                                        </p:attrNameLst>
                                      </p:cBhvr>
                                      <p:to>
                                        <p:strVal val="visible"/>
                                      </p:to>
                                    </p:set>
                                    <p:animEffect transition="in" filter="circle(in)">
                                      <p:cBhvr>
                                        <p:cTn id="61" dur="1750"/>
                                        <p:tgtEl>
                                          <p:spTgt spid="21"/>
                                        </p:tgtEl>
                                      </p:cBhvr>
                                    </p:animEffect>
                                  </p:childTnLst>
                                </p:cTn>
                              </p:par>
                            </p:childTnLst>
                          </p:cTn>
                        </p:par>
                        <p:par>
                          <p:cTn id="62" fill="hold">
                            <p:stCondLst>
                              <p:cond delay="4000"/>
                            </p:stCondLst>
                            <p:childTnLst>
                              <p:par>
                                <p:cTn id="63" presetID="2" presetClass="entr" presetSubtype="3" fill="hold" grpId="0" nodeType="afterEffect">
                                  <p:stCondLst>
                                    <p:cond delay="25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0-#ppt_h/2"/>
                                          </p:val>
                                        </p:tav>
                                        <p:tav tm="100000">
                                          <p:val>
                                            <p:strVal val="#ppt_y"/>
                                          </p:val>
                                        </p:tav>
                                      </p:tavLst>
                                    </p:anim>
                                  </p:childTnLst>
                                </p:cTn>
                              </p:par>
                            </p:childTnLst>
                          </p:cTn>
                        </p:par>
                        <p:par>
                          <p:cTn id="67" fill="hold">
                            <p:stCondLst>
                              <p:cond delay="4750"/>
                            </p:stCondLst>
                            <p:childTnLst>
                              <p:par>
                                <p:cTn id="68" presetID="2" presetClass="entr" presetSubtype="9" fill="hold" grpId="0" nodeType="afterEffect">
                                  <p:stCondLst>
                                    <p:cond delay="25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2" presetClass="entr" presetSubtype="3" fill="hold" grpId="0" nodeType="afterEffect">
                                  <p:stCondLst>
                                    <p:cond delay="25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1+#ppt_w/2"/>
                                          </p:val>
                                        </p:tav>
                                        <p:tav tm="100000">
                                          <p:val>
                                            <p:strVal val="#ppt_x"/>
                                          </p:val>
                                        </p:tav>
                                      </p:tavLst>
                                    </p:anim>
                                    <p:anim calcmode="lin" valueType="num">
                                      <p:cBhvr additive="base">
                                        <p:cTn id="76" dur="500" fill="hold"/>
                                        <p:tgtEl>
                                          <p:spTgt spid="24"/>
                                        </p:tgtEl>
                                        <p:attrNameLst>
                                          <p:attrName>ppt_y</p:attrName>
                                        </p:attrNameLst>
                                      </p:cBhvr>
                                      <p:tavLst>
                                        <p:tav tm="0">
                                          <p:val>
                                            <p:strVal val="0-#ppt_h/2"/>
                                          </p:val>
                                        </p:tav>
                                        <p:tav tm="100000">
                                          <p:val>
                                            <p:strVal val="#ppt_y"/>
                                          </p:val>
                                        </p:tav>
                                      </p:tavLst>
                                    </p:anim>
                                  </p:childTnLst>
                                </p:cTn>
                              </p:par>
                            </p:childTnLst>
                          </p:cTn>
                        </p:par>
                        <p:par>
                          <p:cTn id="77" fill="hold">
                            <p:stCondLst>
                              <p:cond delay="6250"/>
                            </p:stCondLst>
                            <p:childTnLst>
                              <p:par>
                                <p:cTn id="78" presetID="2" presetClass="entr" presetSubtype="9" fill="hold" grpId="0" nodeType="afterEffect">
                                  <p:stCondLst>
                                    <p:cond delay="25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0-#ppt_h/2"/>
                                          </p:val>
                                        </p:tav>
                                        <p:tav tm="100000">
                                          <p:val>
                                            <p:strVal val="#ppt_y"/>
                                          </p:val>
                                        </p:tav>
                                      </p:tavLst>
                                    </p:anim>
                                  </p:childTnLst>
                                </p:cTn>
                              </p:par>
                            </p:childTnLst>
                          </p:cTn>
                        </p:par>
                        <p:par>
                          <p:cTn id="82" fill="hold">
                            <p:stCondLst>
                              <p:cond delay="7000"/>
                            </p:stCondLst>
                            <p:childTnLst>
                              <p:par>
                                <p:cTn id="83" presetID="45" presetClass="entr" presetSubtype="0" fill="hold" grpId="0" nodeType="afterEffect">
                                  <p:stCondLst>
                                    <p:cond delay="50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2000"/>
                                        <p:tgtEl>
                                          <p:spTgt spid="6"/>
                                        </p:tgtEl>
                                      </p:cBhvr>
                                    </p:animEffect>
                                    <p:anim calcmode="lin" valueType="num">
                                      <p:cBhvr>
                                        <p:cTn id="86" dur="2000" fill="hold"/>
                                        <p:tgtEl>
                                          <p:spTgt spid="6"/>
                                        </p:tgtEl>
                                        <p:attrNameLst>
                                          <p:attrName>ppt_w</p:attrName>
                                        </p:attrNameLst>
                                      </p:cBhvr>
                                      <p:tavLst>
                                        <p:tav tm="0" fmla="#ppt_w*sin(2.5*pi*$)">
                                          <p:val>
                                            <p:fltVal val="0"/>
                                          </p:val>
                                        </p:tav>
                                        <p:tav tm="100000">
                                          <p:val>
                                            <p:fltVal val="1"/>
                                          </p:val>
                                        </p:tav>
                                      </p:tavLst>
                                    </p:anim>
                                    <p:anim calcmode="lin" valueType="num">
                                      <p:cBhvr>
                                        <p:cTn id="8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5" grpId="0"/>
      <p:bldP spid="17" grpId="0" animBg="1"/>
      <p:bldP spid="18" grpId="0" animBg="1"/>
      <p:bldP spid="19" grpId="0" animBg="1"/>
      <p:bldP spid="20"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277393" y="1026655"/>
            <a:ext cx="1824716"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וְרֶגֶל מַאי </a:t>
            </a:r>
            <a:r>
              <a:rPr lang="he-IL" dirty="0" smtClean="0">
                <a:solidFill>
                  <a:srgbClr val="000000"/>
                </a:solidFill>
                <a:latin typeface="Arial" panose="020B0604020202020204" pitchFamily="34" charset="0"/>
              </a:rPr>
              <a:t>שַׁיְּירֵיהּ</a:t>
            </a:r>
            <a:endParaRPr lang="he-IL" dirty="0"/>
          </a:p>
        </p:txBody>
      </p:sp>
      <p:sp>
        <p:nvSpPr>
          <p:cNvPr id="3" name="מלבן 2"/>
          <p:cNvSpPr/>
          <p:nvPr/>
        </p:nvSpPr>
        <p:spPr>
          <a:xfrm>
            <a:off x="1265381" y="838246"/>
            <a:ext cx="6096000" cy="923330"/>
          </a:xfrm>
          <a:prstGeom prst="rect">
            <a:avLst/>
          </a:prstGeom>
        </p:spPr>
        <p:txBody>
          <a:bodyPr>
            <a:spAutoFit/>
          </a:bodyPr>
          <a:lstStyle/>
          <a:p>
            <a:r>
              <a:rPr lang="he-IL" dirty="0" smtClean="0"/>
              <a:t>ו"רגל</a:t>
            </a:r>
            <a:r>
              <a:rPr lang="he-IL" dirty="0"/>
              <a:t>" </a:t>
            </a:r>
            <a:r>
              <a:rPr lang="he-IL" dirty="0" smtClean="0"/>
              <a:t>מה </a:t>
            </a:r>
            <a:r>
              <a:rPr lang="he-IL" dirty="0"/>
              <a:t>עשה התנא </a:t>
            </a:r>
            <a:r>
              <a:rPr lang="he-IL" dirty="0" smtClean="0"/>
              <a:t>עמה? </a:t>
            </a:r>
          </a:p>
          <a:p>
            <a:r>
              <a:rPr lang="he-IL" dirty="0" smtClean="0"/>
              <a:t>כלומר</a:t>
            </a:r>
            <a:r>
              <a:rPr lang="he-IL" dirty="0"/>
              <a:t>, ה"רגל", שהוא האב השלישי בשור, היכן הזכירו התנא, </a:t>
            </a:r>
            <a:endParaRPr lang="he-IL" dirty="0" smtClean="0"/>
          </a:p>
          <a:p>
            <a:r>
              <a:rPr lang="he-IL" dirty="0" smtClean="0"/>
              <a:t>וכי </a:t>
            </a:r>
            <a:r>
              <a:rPr lang="he-IL" dirty="0"/>
              <a:t>התנא שיירו, ולא הזכירו במשנה</a:t>
            </a:r>
            <a:r>
              <a:rPr lang="he-IL" dirty="0" smtClean="0"/>
              <a:t>?!</a:t>
            </a:r>
            <a:endParaRPr lang="he-IL" dirty="0"/>
          </a:p>
        </p:txBody>
      </p:sp>
      <p:sp>
        <p:nvSpPr>
          <p:cNvPr id="4" name="TextBox 3"/>
          <p:cNvSpPr txBox="1"/>
          <p:nvPr/>
        </p:nvSpPr>
        <p:spPr>
          <a:xfrm>
            <a:off x="10363200" y="249381"/>
            <a:ext cx="1524000" cy="369332"/>
          </a:xfrm>
          <a:prstGeom prst="rect">
            <a:avLst/>
          </a:prstGeom>
          <a:noFill/>
        </p:spPr>
        <p:txBody>
          <a:bodyPr wrap="square" rtlCol="1">
            <a:spAutoFit/>
          </a:bodyPr>
          <a:lstStyle/>
          <a:p>
            <a:r>
              <a:rPr lang="he-IL" dirty="0" smtClean="0"/>
              <a:t>דף ד' עמ' א'</a:t>
            </a:r>
            <a:endParaRPr lang="he-IL" dirty="0"/>
          </a:p>
        </p:txBody>
      </p:sp>
      <p:sp>
        <p:nvSpPr>
          <p:cNvPr id="5" name="מלבן 4"/>
          <p:cNvSpPr/>
          <p:nvPr/>
        </p:nvSpPr>
        <p:spPr>
          <a:xfrm>
            <a:off x="8817330" y="2416618"/>
            <a:ext cx="288572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כְּשֶׁהִזִּיק חָב הַמַּזִּיק </a:t>
            </a:r>
            <a:r>
              <a:rPr lang="he-IL" dirty="0" err="1">
                <a:solidFill>
                  <a:srgbClr val="000000"/>
                </a:solidFill>
                <a:latin typeface="Arial" panose="020B0604020202020204" pitchFamily="34" charset="0"/>
              </a:rPr>
              <a:t>לְאֵתוֹיֵי</a:t>
            </a:r>
            <a:r>
              <a:rPr lang="he-IL" dirty="0">
                <a:solidFill>
                  <a:srgbClr val="000000"/>
                </a:solidFill>
                <a:latin typeface="Arial" panose="020B0604020202020204" pitchFamily="34" charset="0"/>
              </a:rPr>
              <a:t> רֶגֶל</a:t>
            </a:r>
            <a:endParaRPr lang="he-IL" dirty="0"/>
          </a:p>
        </p:txBody>
      </p:sp>
      <p:sp>
        <p:nvSpPr>
          <p:cNvPr id="6" name="מלבן 5"/>
          <p:cNvSpPr/>
          <p:nvPr/>
        </p:nvSpPr>
        <p:spPr>
          <a:xfrm>
            <a:off x="1265381" y="2086639"/>
            <a:ext cx="6096000" cy="1200329"/>
          </a:xfrm>
          <a:prstGeom prst="rect">
            <a:avLst/>
          </a:prstGeom>
        </p:spPr>
        <p:txBody>
          <a:bodyPr>
            <a:spAutoFit/>
          </a:bodyPr>
          <a:lstStyle/>
          <a:p>
            <a:r>
              <a:rPr lang="he-IL" dirty="0" smtClean="0"/>
              <a:t>והגמרא </a:t>
            </a:r>
            <a:r>
              <a:rPr lang="he-IL" dirty="0"/>
              <a:t>מיישבת: התנא הזכירו ברמז לקמן במשנה [ט ב], כאשר שנה: "כשהזיק, חב המזיק לשלם תשלומי נזק במיטב הארץ</a:t>
            </a:r>
            <a:r>
              <a:rPr lang="he-IL" dirty="0" smtClean="0"/>
              <a:t>".</a:t>
            </a:r>
          </a:p>
          <a:p>
            <a:r>
              <a:rPr lang="he-IL" dirty="0" smtClean="0"/>
              <a:t>וזה </a:t>
            </a:r>
            <a:r>
              <a:rPr lang="he-IL" dirty="0"/>
              <a:t>מיותר, כי כבר נתפרש דבר זה. </a:t>
            </a:r>
            <a:endParaRPr lang="he-IL" dirty="0" smtClean="0"/>
          </a:p>
          <a:p>
            <a:r>
              <a:rPr lang="he-IL" dirty="0" smtClean="0"/>
              <a:t>אלא</a:t>
            </a:r>
            <a:r>
              <a:rPr lang="he-IL" dirty="0"/>
              <a:t>, בא התנא </a:t>
            </a:r>
            <a:r>
              <a:rPr lang="he-IL" dirty="0" smtClean="0"/>
              <a:t>לרבות </a:t>
            </a:r>
            <a:r>
              <a:rPr lang="he-IL" dirty="0"/>
              <a:t>ולהביא את ה"רגל", ללמד שחייב על נזקיה.</a:t>
            </a:r>
          </a:p>
        </p:txBody>
      </p:sp>
      <p:sp>
        <p:nvSpPr>
          <p:cNvPr id="7" name="מלבן 6"/>
          <p:cNvSpPr/>
          <p:nvPr/>
        </p:nvSpPr>
        <p:spPr>
          <a:xfrm>
            <a:off x="9347835" y="5246845"/>
            <a:ext cx="1526379"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וְלִיתְנְיֵיה</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בְּהֶדְיָא</a:t>
            </a:r>
            <a:endParaRPr lang="he-IL" dirty="0"/>
          </a:p>
        </p:txBody>
      </p:sp>
      <p:sp>
        <p:nvSpPr>
          <p:cNvPr id="8" name="מלבן 7"/>
          <p:cNvSpPr/>
          <p:nvPr/>
        </p:nvSpPr>
        <p:spPr>
          <a:xfrm>
            <a:off x="1547091" y="5246845"/>
            <a:ext cx="5532581" cy="646331"/>
          </a:xfrm>
          <a:prstGeom prst="rect">
            <a:avLst/>
          </a:prstGeom>
        </p:spPr>
        <p:txBody>
          <a:bodyPr wrap="square">
            <a:spAutoFit/>
          </a:bodyPr>
          <a:lstStyle/>
          <a:p>
            <a:r>
              <a:rPr lang="he-IL" dirty="0" smtClean="0"/>
              <a:t>הגמרא </a:t>
            </a:r>
            <a:r>
              <a:rPr lang="he-IL" dirty="0"/>
              <a:t>דוחה </a:t>
            </a:r>
            <a:r>
              <a:rPr lang="he-IL" dirty="0" smtClean="0"/>
              <a:t>תירוץ זה: שישנה </a:t>
            </a:r>
            <a:r>
              <a:rPr lang="he-IL" dirty="0"/>
              <a:t>התנא את הרגל בפירוש, </a:t>
            </a:r>
            <a:endParaRPr lang="he-IL" dirty="0" smtClean="0"/>
          </a:p>
          <a:p>
            <a:r>
              <a:rPr lang="he-IL" dirty="0" smtClean="0"/>
              <a:t>כפי </a:t>
            </a:r>
            <a:r>
              <a:rPr lang="he-IL" dirty="0"/>
              <a:t>ששנה את הקרן והשן, ולמה מזכיר את הרגל רק ברמז</a:t>
            </a:r>
            <a:r>
              <a:rPr lang="he-IL" dirty="0" smtClean="0"/>
              <a:t>?!</a:t>
            </a:r>
            <a:endParaRPr lang="he-IL" dirty="0"/>
          </a:p>
        </p:txBody>
      </p:sp>
      <p:grpSp>
        <p:nvGrpSpPr>
          <p:cNvPr id="9" name="קבוצה 8"/>
          <p:cNvGrpSpPr/>
          <p:nvPr/>
        </p:nvGrpSpPr>
        <p:grpSpPr>
          <a:xfrm>
            <a:off x="7338047" y="3787986"/>
            <a:ext cx="4749533" cy="1284710"/>
            <a:chOff x="7338047" y="3787986"/>
            <a:chExt cx="4749533" cy="1284710"/>
          </a:xfrm>
        </p:grpSpPr>
        <p:sp>
          <p:nvSpPr>
            <p:cNvPr id="10" name="הסבר מלבני מעוגל 9"/>
            <p:cNvSpPr/>
            <p:nvPr/>
          </p:nvSpPr>
          <p:spPr>
            <a:xfrm>
              <a:off x="7338047" y="3787986"/>
              <a:ext cx="4749533" cy="1284710"/>
            </a:xfrm>
            <a:prstGeom prst="wedgeRoundRectCallout">
              <a:avLst>
                <a:gd name="adj1" fmla="val -103093"/>
                <a:gd name="adj2" fmla="val 6897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7338047" y="3787986"/>
              <a:ext cx="4540693" cy="1200329"/>
            </a:xfrm>
            <a:prstGeom prst="rect">
              <a:avLst/>
            </a:prstGeom>
          </p:spPr>
          <p:txBody>
            <a:bodyPr wrap="square">
              <a:spAutoFit/>
            </a:bodyPr>
            <a:lstStyle/>
            <a:p>
              <a:r>
                <a:rPr lang="he-IL" dirty="0" smtClean="0"/>
                <a:t>שיטה </a:t>
              </a:r>
              <a:r>
                <a:rPr lang="he-IL" dirty="0"/>
                <a:t>מקובצת בשם </a:t>
              </a:r>
              <a:r>
                <a:rPr lang="he-IL" dirty="0" err="1"/>
                <a:t>תוס</a:t>
              </a:r>
              <a:r>
                <a:rPr lang="he-IL" dirty="0"/>
                <a:t>' רבינו ישעיה. </a:t>
              </a:r>
            </a:p>
            <a:p>
              <a:r>
                <a:rPr lang="he-IL" dirty="0" smtClean="0"/>
                <a:t>ואולם </a:t>
              </a:r>
              <a:r>
                <a:rPr lang="he-IL" dirty="0"/>
                <a:t>רב יהודה לא חש לקושיה זו, והא </a:t>
              </a:r>
              <a:r>
                <a:rPr lang="he-IL" dirty="0" err="1"/>
                <a:t>דנקט</a:t>
              </a:r>
              <a:r>
                <a:rPr lang="he-IL" dirty="0"/>
                <a:t> </a:t>
              </a:r>
              <a:r>
                <a:rPr lang="he-IL" dirty="0" smtClean="0"/>
                <a:t>בפירוש שן </a:t>
              </a:r>
              <a:r>
                <a:rPr lang="he-IL" dirty="0"/>
                <a:t>יותר מרגל, לסדר השור </a:t>
              </a:r>
              <a:r>
                <a:rPr lang="he-IL" dirty="0" err="1"/>
                <a:t>קא</a:t>
              </a:r>
              <a:r>
                <a:rPr lang="he-IL" dirty="0"/>
                <a:t> </a:t>
              </a:r>
              <a:r>
                <a:rPr lang="he-IL" dirty="0" err="1"/>
                <a:t>חשיב</a:t>
              </a:r>
              <a:r>
                <a:rPr lang="he-IL" dirty="0"/>
                <a:t> להו, שהקרן למעלה, והשן סמוכה </a:t>
              </a:r>
              <a:r>
                <a:rPr lang="he-IL" dirty="0" smtClean="0"/>
                <a:t>לה</a:t>
              </a:r>
              <a:endParaRPr lang="he-IL" dirty="0"/>
            </a:p>
          </p:txBody>
        </p:sp>
      </p:grpSp>
      <p:sp>
        <p:nvSpPr>
          <p:cNvPr id="22" name="מלבן 21"/>
          <p:cNvSpPr/>
          <p:nvPr/>
        </p:nvSpPr>
        <p:spPr>
          <a:xfrm>
            <a:off x="5807529" y="171766"/>
            <a:ext cx="2544286" cy="369332"/>
          </a:xfrm>
          <a:prstGeom prst="rect">
            <a:avLst/>
          </a:prstGeom>
        </p:spPr>
        <p:txBody>
          <a:bodyPr wrap="none">
            <a:spAutoFit/>
          </a:bodyPr>
          <a:lstStyle/>
          <a:p>
            <a:r>
              <a:rPr lang="he-IL" dirty="0"/>
              <a:t>הגמרא תמהה לפירוש זה: </a:t>
            </a:r>
          </a:p>
        </p:txBody>
      </p:sp>
    </p:spTree>
    <p:extLst>
      <p:ext uri="{BB962C8B-B14F-4D97-AF65-F5344CB8AC3E}">
        <p14:creationId xmlns:p14="http://schemas.microsoft.com/office/powerpoint/2010/main" val="52191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750"/>
                            </p:stCondLst>
                            <p:childTnLst>
                              <p:par>
                                <p:cTn id="9" presetID="31"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22" presetClass="entr" presetSubtype="2" fill="hold" grpId="0" nodeType="afterEffect">
                                  <p:stCondLst>
                                    <p:cond delay="75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par>
                          <p:cTn id="19" fill="hold">
                            <p:stCondLst>
                              <p:cond delay="3250"/>
                            </p:stCondLst>
                            <p:childTnLst>
                              <p:par>
                                <p:cTn id="20" presetID="31" presetClass="entr" presetSubtype="0" fill="hold" grpId="0" nodeType="afterEffect">
                                  <p:stCondLst>
                                    <p:cond delay="300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7250"/>
                            </p:stCondLst>
                            <p:childTnLst>
                              <p:par>
                                <p:cTn id="27" presetID="22" presetClass="entr" presetSubtype="2" fill="hold" grpId="0" nodeType="after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8750"/>
                            </p:stCondLst>
                            <p:childTnLst>
                              <p:par>
                                <p:cTn id="31" presetID="31" presetClass="entr" presetSubtype="0" fill="hold" grpId="0" nodeType="afterEffect">
                                  <p:stCondLst>
                                    <p:cond delay="300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par>
                          <p:cTn id="37" fill="hold">
                            <p:stCondLst>
                              <p:cond delay="12750"/>
                            </p:stCondLst>
                            <p:childTnLst>
                              <p:par>
                                <p:cTn id="38" presetID="22" presetClass="entr" presetSubtype="2" fill="hold" grpId="0" nodeType="after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childTnLst>
                          </p:cTn>
                        </p:par>
                        <p:par>
                          <p:cTn id="41" fill="hold">
                            <p:stCondLst>
                              <p:cond delay="13750"/>
                            </p:stCondLst>
                            <p:childTnLst>
                              <p:par>
                                <p:cTn id="42" presetID="21" presetClass="entr" presetSubtype="1" fill="hold" nodeType="afterEffect">
                                  <p:stCondLst>
                                    <p:cond delay="2000"/>
                                  </p:stCondLst>
                                  <p:childTnLst>
                                    <p:set>
                                      <p:cBhvr>
                                        <p:cTn id="43" dur="1" fill="hold">
                                          <p:stCondLst>
                                            <p:cond delay="0"/>
                                          </p:stCondLst>
                                        </p:cTn>
                                        <p:tgtEl>
                                          <p:spTgt spid="9"/>
                                        </p:tgtEl>
                                        <p:attrNameLst>
                                          <p:attrName>style.visibility</p:attrName>
                                        </p:attrNameLst>
                                      </p:cBhvr>
                                      <p:to>
                                        <p:strVal val="visible"/>
                                      </p:to>
                                    </p:set>
                                    <p:animEffect transition="in" filter="wheel(1)">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3200" y="249382"/>
            <a:ext cx="1477818" cy="369332"/>
          </a:xfrm>
          <a:prstGeom prst="rect">
            <a:avLst/>
          </a:prstGeom>
          <a:noFill/>
        </p:spPr>
        <p:txBody>
          <a:bodyPr wrap="square" rtlCol="1">
            <a:spAutoFit/>
          </a:bodyPr>
          <a:lstStyle/>
          <a:p>
            <a:r>
              <a:rPr lang="he-IL" dirty="0" smtClean="0"/>
              <a:t>דף ד' עמ' א'</a:t>
            </a:r>
            <a:endParaRPr lang="he-IL" dirty="0"/>
          </a:p>
        </p:txBody>
      </p:sp>
      <p:sp>
        <p:nvSpPr>
          <p:cNvPr id="3" name="מלבן 2"/>
          <p:cNvSpPr/>
          <p:nvPr/>
        </p:nvSpPr>
        <p:spPr>
          <a:xfrm>
            <a:off x="4492096" y="15055"/>
            <a:ext cx="3700052" cy="369332"/>
          </a:xfrm>
          <a:prstGeom prst="rect">
            <a:avLst/>
          </a:prstGeom>
        </p:spPr>
        <p:txBody>
          <a:bodyPr wrap="none">
            <a:spAutoFit/>
          </a:bodyPr>
          <a:lstStyle/>
          <a:p>
            <a:r>
              <a:rPr lang="he-IL" dirty="0"/>
              <a:t>הגמרא </a:t>
            </a:r>
            <a:r>
              <a:rPr lang="he-IL" dirty="0" smtClean="0"/>
              <a:t>מפרשת את </a:t>
            </a:r>
            <a:r>
              <a:rPr lang="he-IL" dirty="0"/>
              <a:t>המשנה באופן אחר:</a:t>
            </a:r>
          </a:p>
        </p:txBody>
      </p:sp>
      <p:pic>
        <p:nvPicPr>
          <p:cNvPr id="5" name="תמונה 4"/>
          <p:cNvPicPr>
            <a:picLocks noChangeAspect="1"/>
          </p:cNvPicPr>
          <p:nvPr/>
        </p:nvPicPr>
        <p:blipFill>
          <a:blip r:embed="rId2"/>
          <a:stretch>
            <a:fillRect/>
          </a:stretch>
        </p:blipFill>
        <p:spPr>
          <a:xfrm>
            <a:off x="6471053" y="850131"/>
            <a:ext cx="5626291" cy="2878955"/>
          </a:xfrm>
          <a:prstGeom prst="rect">
            <a:avLst/>
          </a:prstGeom>
        </p:spPr>
      </p:pic>
      <p:pic>
        <p:nvPicPr>
          <p:cNvPr id="6" name="תמונה 5"/>
          <p:cNvPicPr>
            <a:picLocks noChangeAspect="1"/>
          </p:cNvPicPr>
          <p:nvPr/>
        </p:nvPicPr>
        <p:blipFill>
          <a:blip r:embed="rId2"/>
          <a:stretch>
            <a:fillRect/>
          </a:stretch>
        </p:blipFill>
        <p:spPr>
          <a:xfrm>
            <a:off x="425853" y="3395124"/>
            <a:ext cx="5626291" cy="2878955"/>
          </a:xfrm>
          <a:prstGeom prst="rect">
            <a:avLst/>
          </a:prstGeom>
        </p:spPr>
      </p:pic>
      <p:sp>
        <p:nvSpPr>
          <p:cNvPr id="7" name="מלבן 6"/>
          <p:cNvSpPr/>
          <p:nvPr/>
        </p:nvSpPr>
        <p:spPr>
          <a:xfrm>
            <a:off x="9670587" y="2836082"/>
            <a:ext cx="2170431" cy="307777"/>
          </a:xfrm>
          <a:prstGeom prst="rect">
            <a:avLst/>
          </a:prstGeom>
          <a:solidFill>
            <a:schemeClr val="accent5">
              <a:lumMod val="20000"/>
              <a:lumOff val="80000"/>
            </a:schemeClr>
          </a:solidFill>
        </p:spPr>
        <p:txBody>
          <a:bodyPr wrap="square">
            <a:spAutoFit/>
          </a:bodyPr>
          <a:lstStyle/>
          <a:p>
            <a:r>
              <a:rPr lang="he-IL" sz="1400" dirty="0">
                <a:solidFill>
                  <a:srgbClr val="000000"/>
                </a:solidFill>
                <a:latin typeface="Arial" panose="020B0604020202020204" pitchFamily="34" charset="0"/>
              </a:rPr>
              <a:t>לֹא </a:t>
            </a:r>
            <a:r>
              <a:rPr lang="he-IL" sz="1400" dirty="0" smtClean="0">
                <a:solidFill>
                  <a:srgbClr val="000000"/>
                </a:solidFill>
                <a:latin typeface="Arial" panose="020B0604020202020204" pitchFamily="34" charset="0"/>
              </a:rPr>
              <a:t>רְאִי הָרֶגֶל </a:t>
            </a:r>
            <a:r>
              <a:rPr lang="he-IL" sz="1400" dirty="0">
                <a:solidFill>
                  <a:srgbClr val="000000"/>
                </a:solidFill>
                <a:latin typeface="Arial" panose="020B0604020202020204" pitchFamily="34" charset="0"/>
              </a:rPr>
              <a:t>שֶׁהֶזֵּיקָהּ מָצוּי </a:t>
            </a:r>
            <a:endParaRPr lang="he-IL" sz="1400" dirty="0"/>
          </a:p>
        </p:txBody>
      </p:sp>
      <p:sp>
        <p:nvSpPr>
          <p:cNvPr id="8" name="מלבן 7"/>
          <p:cNvSpPr/>
          <p:nvPr/>
        </p:nvSpPr>
        <p:spPr>
          <a:xfrm>
            <a:off x="9589155" y="3447630"/>
            <a:ext cx="2418118" cy="307777"/>
          </a:xfrm>
          <a:prstGeom prst="rect">
            <a:avLst/>
          </a:prstGeom>
          <a:solidFill>
            <a:schemeClr val="accent5">
              <a:lumMod val="20000"/>
              <a:lumOff val="80000"/>
            </a:schemeClr>
          </a:solidFill>
        </p:spPr>
        <p:txBody>
          <a:bodyPr wrap="square">
            <a:spAutoFit/>
          </a:bodyPr>
          <a:lstStyle/>
          <a:p>
            <a:r>
              <a:rPr lang="he-IL" sz="1400" dirty="0" smtClean="0"/>
              <a:t> </a:t>
            </a:r>
            <a:r>
              <a:rPr lang="he-IL" sz="1400" dirty="0"/>
              <a:t>לרגל יש </a:t>
            </a:r>
            <a:r>
              <a:rPr lang="he-IL" sz="1400" dirty="0" smtClean="0"/>
              <a:t>חומרה שהזיקה שכיח, </a:t>
            </a:r>
            <a:endParaRPr lang="he-IL" sz="1400" dirty="0"/>
          </a:p>
        </p:txBody>
      </p:sp>
      <p:grpSp>
        <p:nvGrpSpPr>
          <p:cNvPr id="9" name="קבוצה 8"/>
          <p:cNvGrpSpPr/>
          <p:nvPr/>
        </p:nvGrpSpPr>
        <p:grpSpPr>
          <a:xfrm>
            <a:off x="9232027" y="4145918"/>
            <a:ext cx="1870082" cy="646331"/>
            <a:chOff x="10260193" y="3760145"/>
            <a:chExt cx="1870082" cy="646331"/>
          </a:xfrm>
        </p:grpSpPr>
        <p:sp>
          <p:nvSpPr>
            <p:cNvPr id="10" name="הסבר מלבני מעוגל 9"/>
            <p:cNvSpPr/>
            <p:nvPr/>
          </p:nvSpPr>
          <p:spPr>
            <a:xfrm>
              <a:off x="10328164" y="3827353"/>
              <a:ext cx="1701533" cy="555889"/>
            </a:xfrm>
            <a:prstGeom prst="wedgeRoundRectCallout">
              <a:avLst>
                <a:gd name="adj1" fmla="val 47020"/>
                <a:gd name="adj2" fmla="val -140209"/>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10260193" y="3760145"/>
              <a:ext cx="1870082" cy="646331"/>
            </a:xfrm>
            <a:prstGeom prst="rect">
              <a:avLst/>
            </a:prstGeom>
          </p:spPr>
          <p:txBody>
            <a:bodyPr wrap="square">
              <a:spAutoFit/>
            </a:bodyPr>
            <a:lstStyle/>
            <a:p>
              <a:r>
                <a:rPr lang="he-IL" dirty="0" smtClean="0"/>
                <a:t>הכוונה </a:t>
              </a:r>
              <a:r>
                <a:rPr lang="he-IL" dirty="0"/>
                <a:t>היא שיש </a:t>
              </a:r>
              <a:endParaRPr lang="he-IL" dirty="0" smtClean="0"/>
            </a:p>
            <a:p>
              <a:r>
                <a:rPr lang="he-IL" dirty="0" smtClean="0"/>
                <a:t>יותר </a:t>
              </a:r>
              <a:r>
                <a:rPr lang="he-IL" dirty="0"/>
                <a:t>סיבה להחמיר </a:t>
              </a:r>
            </a:p>
          </p:txBody>
        </p:sp>
      </p:grpSp>
      <p:sp>
        <p:nvSpPr>
          <p:cNvPr id="12" name="מלבן 11"/>
          <p:cNvSpPr/>
          <p:nvPr/>
        </p:nvSpPr>
        <p:spPr>
          <a:xfrm>
            <a:off x="4470863" y="3731530"/>
            <a:ext cx="7721137" cy="369332"/>
          </a:xfrm>
          <a:prstGeom prst="rect">
            <a:avLst/>
          </a:prstGeom>
        </p:spPr>
        <p:txBody>
          <a:bodyPr wrap="square">
            <a:spAutoFit/>
          </a:bodyPr>
          <a:lstStyle/>
          <a:p>
            <a:r>
              <a:rPr lang="he-IL" dirty="0" smtClean="0"/>
              <a:t>לפיכך</a:t>
            </a:r>
            <a:r>
              <a:rPr lang="he-IL" dirty="0"/>
              <a:t>, אילו לא כתבה התורה "שן" לא הייתי </a:t>
            </a:r>
            <a:r>
              <a:rPr lang="he-IL" dirty="0" smtClean="0"/>
              <a:t>לומד זאת </a:t>
            </a:r>
            <a:r>
              <a:rPr lang="he-IL" dirty="0"/>
              <a:t>מ"רגל</a:t>
            </a:r>
            <a:r>
              <a:rPr lang="he-IL" dirty="0" smtClean="0"/>
              <a:t>".</a:t>
            </a:r>
            <a:endParaRPr lang="he-IL" dirty="0"/>
          </a:p>
        </p:txBody>
      </p:sp>
      <p:sp>
        <p:nvSpPr>
          <p:cNvPr id="13" name="מלבן 12"/>
          <p:cNvSpPr/>
          <p:nvPr/>
        </p:nvSpPr>
        <p:spPr>
          <a:xfrm>
            <a:off x="7344464" y="2773832"/>
            <a:ext cx="2069797" cy="307777"/>
          </a:xfrm>
          <a:prstGeom prst="rect">
            <a:avLst/>
          </a:prstGeom>
          <a:solidFill>
            <a:schemeClr val="accent5">
              <a:lumMod val="20000"/>
              <a:lumOff val="80000"/>
            </a:schemeClr>
          </a:solidFill>
        </p:spPr>
        <p:txBody>
          <a:bodyPr wrap="none">
            <a:spAutoFit/>
          </a:bodyPr>
          <a:lstStyle/>
          <a:p>
            <a:r>
              <a:rPr lang="he-IL" sz="1400" dirty="0">
                <a:solidFill>
                  <a:srgbClr val="000000"/>
                </a:solidFill>
                <a:latin typeface="Arial" panose="020B0604020202020204" pitchFamily="34" charset="0"/>
              </a:rPr>
              <a:t>כִּרְאִי הַשֵּׁן שֶׁאֵין הֶזֵּיקָהּ מָצוּי </a:t>
            </a:r>
            <a:endParaRPr lang="he-IL" sz="1400" dirty="0"/>
          </a:p>
        </p:txBody>
      </p:sp>
      <p:grpSp>
        <p:nvGrpSpPr>
          <p:cNvPr id="19" name="קבוצה 18"/>
          <p:cNvGrpSpPr/>
          <p:nvPr/>
        </p:nvGrpSpPr>
        <p:grpSpPr>
          <a:xfrm>
            <a:off x="1939493" y="1653905"/>
            <a:ext cx="5062740" cy="923330"/>
            <a:chOff x="1939493" y="1653905"/>
            <a:chExt cx="5062740" cy="923330"/>
          </a:xfrm>
        </p:grpSpPr>
        <p:sp>
          <p:nvSpPr>
            <p:cNvPr id="15" name="הסבר מלבני מעוגל 14"/>
            <p:cNvSpPr/>
            <p:nvPr/>
          </p:nvSpPr>
          <p:spPr>
            <a:xfrm>
              <a:off x="4307541" y="2161220"/>
              <a:ext cx="45719" cy="457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הסבר מלבני מעוגל 15"/>
            <p:cNvSpPr/>
            <p:nvPr/>
          </p:nvSpPr>
          <p:spPr>
            <a:xfrm>
              <a:off x="2094382" y="1657371"/>
              <a:ext cx="4907851" cy="887901"/>
            </a:xfrm>
            <a:prstGeom prst="wedgeRoundRectCallout">
              <a:avLst>
                <a:gd name="adj1" fmla="val 66079"/>
                <a:gd name="adj2" fmla="val 15924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1939493" y="1653905"/>
              <a:ext cx="4736096" cy="923330"/>
            </a:xfrm>
            <a:prstGeom prst="rect">
              <a:avLst/>
            </a:prstGeom>
          </p:spPr>
          <p:txBody>
            <a:bodyPr wrap="square">
              <a:spAutoFit/>
            </a:bodyPr>
            <a:lstStyle/>
            <a:p>
              <a:r>
                <a:rPr lang="he-IL" dirty="0"/>
                <a:t>אילת השחר </a:t>
              </a:r>
              <a:r>
                <a:rPr lang="he-IL" dirty="0" smtClean="0"/>
                <a:t>: </a:t>
              </a:r>
            </a:p>
            <a:p>
              <a:r>
                <a:rPr lang="he-IL" dirty="0" smtClean="0"/>
                <a:t>כי </a:t>
              </a:r>
              <a:r>
                <a:rPr lang="he-IL" dirty="0"/>
                <a:t>להזיק דרך </a:t>
              </a:r>
              <a:r>
                <a:rPr lang="he-IL" dirty="0" smtClean="0"/>
                <a:t>הילוכה </a:t>
              </a:r>
              <a:r>
                <a:rPr lang="he-IL" dirty="0"/>
                <a:t>יותר שכיח מאשר תלך לאכול</a:t>
              </a:r>
              <a:r>
                <a:rPr lang="he-IL" dirty="0" smtClean="0"/>
                <a:t>,</a:t>
              </a:r>
            </a:p>
            <a:p>
              <a:r>
                <a:rPr lang="he-IL" dirty="0" smtClean="0"/>
                <a:t> </a:t>
              </a:r>
              <a:r>
                <a:rPr lang="he-IL" dirty="0"/>
                <a:t>אף שזה גם מצוי מאד, אך פחות מצוי מסתם הילוך. </a:t>
              </a:r>
            </a:p>
          </p:txBody>
        </p:sp>
      </p:grpSp>
      <p:sp>
        <p:nvSpPr>
          <p:cNvPr id="18" name="מלבן 17"/>
          <p:cNvSpPr/>
          <p:nvPr/>
        </p:nvSpPr>
        <p:spPr>
          <a:xfrm>
            <a:off x="7564051" y="3388569"/>
            <a:ext cx="1449435" cy="307777"/>
          </a:xfrm>
          <a:prstGeom prst="rect">
            <a:avLst/>
          </a:prstGeom>
          <a:solidFill>
            <a:schemeClr val="accent5">
              <a:lumMod val="20000"/>
              <a:lumOff val="80000"/>
            </a:schemeClr>
          </a:solidFill>
        </p:spPr>
        <p:txBody>
          <a:bodyPr wrap="none">
            <a:spAutoFit/>
          </a:bodyPr>
          <a:lstStyle/>
          <a:p>
            <a:r>
              <a:rPr lang="he-IL" sz="1400" dirty="0"/>
              <a:t>לשן אין חומרה זו. </a:t>
            </a:r>
          </a:p>
        </p:txBody>
      </p:sp>
      <p:sp>
        <p:nvSpPr>
          <p:cNvPr id="21" name="מלבן 20"/>
          <p:cNvSpPr/>
          <p:nvPr/>
        </p:nvSpPr>
        <p:spPr>
          <a:xfrm>
            <a:off x="2595537" y="2904711"/>
            <a:ext cx="1609736" cy="369332"/>
          </a:xfrm>
          <a:prstGeom prst="rect">
            <a:avLst/>
          </a:prstGeom>
        </p:spPr>
        <p:txBody>
          <a:bodyPr wrap="none">
            <a:spAutoFit/>
          </a:bodyPr>
          <a:lstStyle/>
          <a:p>
            <a:r>
              <a:rPr lang="he-IL" dirty="0" err="1" smtClean="0"/>
              <a:t>צריכותא</a:t>
            </a:r>
            <a:r>
              <a:rPr lang="he-IL" dirty="0" smtClean="0"/>
              <a:t> </a:t>
            </a:r>
            <a:r>
              <a:rPr lang="he-IL" dirty="0"/>
              <a:t>הפוכה:</a:t>
            </a:r>
          </a:p>
        </p:txBody>
      </p:sp>
      <p:sp>
        <p:nvSpPr>
          <p:cNvPr id="22" name="מלבן 21"/>
          <p:cNvSpPr/>
          <p:nvPr/>
        </p:nvSpPr>
        <p:spPr>
          <a:xfrm>
            <a:off x="770175" y="5341914"/>
            <a:ext cx="2295254" cy="307777"/>
          </a:xfrm>
          <a:prstGeom prst="rect">
            <a:avLst/>
          </a:prstGeom>
          <a:solidFill>
            <a:schemeClr val="accent5">
              <a:lumMod val="20000"/>
              <a:lumOff val="80000"/>
            </a:schemeClr>
          </a:solidFill>
        </p:spPr>
        <p:txBody>
          <a:bodyPr wrap="square">
            <a:spAutoFit/>
          </a:bodyPr>
          <a:lstStyle/>
          <a:p>
            <a:r>
              <a:rPr lang="he-IL" sz="1400" dirty="0" smtClean="0">
                <a:solidFill>
                  <a:srgbClr val="000000"/>
                </a:solidFill>
                <a:latin typeface="Arial" panose="020B0604020202020204" pitchFamily="34" charset="0"/>
              </a:rPr>
              <a:t>כִּרְאִי </a:t>
            </a:r>
            <a:r>
              <a:rPr lang="he-IL" sz="1400" dirty="0">
                <a:solidFill>
                  <a:srgbClr val="000000"/>
                </a:solidFill>
                <a:latin typeface="Arial" panose="020B0604020202020204" pitchFamily="34" charset="0"/>
              </a:rPr>
              <a:t>הָרֶגֶל שֶׁאֵין הֲנָאָה </a:t>
            </a:r>
            <a:r>
              <a:rPr lang="he-IL" sz="1400" dirty="0" err="1">
                <a:solidFill>
                  <a:srgbClr val="000000"/>
                </a:solidFill>
                <a:latin typeface="Arial" panose="020B0604020202020204" pitchFamily="34" charset="0"/>
              </a:rPr>
              <a:t>לְהֶזֵּיקו</a:t>
            </a:r>
            <a:r>
              <a:rPr lang="he-IL" sz="1400" dirty="0">
                <a:solidFill>
                  <a:srgbClr val="000000"/>
                </a:solidFill>
                <a:latin typeface="Arial" panose="020B0604020202020204" pitchFamily="34" charset="0"/>
              </a:rPr>
              <a:t>ֹ</a:t>
            </a:r>
            <a:endParaRPr lang="he-IL" sz="1400" dirty="0"/>
          </a:p>
        </p:txBody>
      </p:sp>
      <p:sp>
        <p:nvSpPr>
          <p:cNvPr id="23" name="מלבן 22"/>
          <p:cNvSpPr/>
          <p:nvPr/>
        </p:nvSpPr>
        <p:spPr>
          <a:xfrm>
            <a:off x="3664952" y="5386225"/>
            <a:ext cx="238719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a:t>
            </a:r>
            <a:r>
              <a:rPr lang="he-IL" sz="1400" dirty="0">
                <a:solidFill>
                  <a:srgbClr val="000000"/>
                </a:solidFill>
                <a:latin typeface="Arial" panose="020B0604020202020204" pitchFamily="34" charset="0"/>
              </a:rPr>
              <a:t>ְלֹא רְאִי הַשֵּׁן</a:t>
            </a:r>
            <a:r>
              <a:rPr lang="he-IL" dirty="0">
                <a:solidFill>
                  <a:srgbClr val="000000"/>
                </a:solidFill>
                <a:latin typeface="Arial" panose="020B0604020202020204" pitchFamily="34" charset="0"/>
              </a:rPr>
              <a:t> </a:t>
            </a:r>
            <a:r>
              <a:rPr lang="he-IL" sz="1400" dirty="0">
                <a:solidFill>
                  <a:srgbClr val="000000"/>
                </a:solidFill>
                <a:latin typeface="Arial" panose="020B0604020202020204" pitchFamily="34" charset="0"/>
              </a:rPr>
              <a:t>שֶׁיֵּשׁ הֲנָאָה </a:t>
            </a:r>
            <a:r>
              <a:rPr lang="he-IL" sz="1400" dirty="0" err="1">
                <a:solidFill>
                  <a:srgbClr val="000000"/>
                </a:solidFill>
                <a:latin typeface="Arial" panose="020B0604020202020204" pitchFamily="34" charset="0"/>
              </a:rPr>
              <a:t>לְהֶזֵּיקו</a:t>
            </a:r>
            <a:r>
              <a:rPr lang="he-IL" sz="1400" dirty="0">
                <a:solidFill>
                  <a:srgbClr val="000000"/>
                </a:solidFill>
                <a:latin typeface="Arial" panose="020B0604020202020204" pitchFamily="34" charset="0"/>
              </a:rPr>
              <a:t>ֹ </a:t>
            </a:r>
            <a:endParaRPr lang="he-IL" sz="1400" dirty="0"/>
          </a:p>
        </p:txBody>
      </p:sp>
      <p:sp>
        <p:nvSpPr>
          <p:cNvPr id="24" name="מלבן 23"/>
          <p:cNvSpPr/>
          <p:nvPr/>
        </p:nvSpPr>
        <p:spPr>
          <a:xfrm>
            <a:off x="788799" y="6395160"/>
            <a:ext cx="5043988" cy="369332"/>
          </a:xfrm>
          <a:prstGeom prst="rect">
            <a:avLst/>
          </a:prstGeom>
        </p:spPr>
        <p:txBody>
          <a:bodyPr wrap="square">
            <a:spAutoFit/>
          </a:bodyPr>
          <a:lstStyle/>
          <a:p>
            <a:r>
              <a:rPr lang="he-IL" dirty="0" smtClean="0"/>
              <a:t>לפיכך </a:t>
            </a:r>
            <a:r>
              <a:rPr lang="he-IL" dirty="0"/>
              <a:t>אילו לא כתבה התורה רגל, לא הייתי לומדה משן.</a:t>
            </a:r>
          </a:p>
        </p:txBody>
      </p:sp>
      <p:sp>
        <p:nvSpPr>
          <p:cNvPr id="25" name="מלבן 24"/>
          <p:cNvSpPr/>
          <p:nvPr/>
        </p:nvSpPr>
        <p:spPr>
          <a:xfrm>
            <a:off x="3430237" y="5988830"/>
            <a:ext cx="2598788" cy="307777"/>
          </a:xfrm>
          <a:prstGeom prst="rect">
            <a:avLst/>
          </a:prstGeom>
          <a:solidFill>
            <a:schemeClr val="accent5">
              <a:lumMod val="20000"/>
              <a:lumOff val="80000"/>
            </a:schemeClr>
          </a:solidFill>
        </p:spPr>
        <p:txBody>
          <a:bodyPr wrap="none">
            <a:spAutoFit/>
          </a:bodyPr>
          <a:lstStyle/>
          <a:p>
            <a:r>
              <a:rPr lang="he-IL" sz="1400" dirty="0"/>
              <a:t>לשן יש חומרה שיש הנאה </a:t>
            </a:r>
            <a:r>
              <a:rPr lang="he-IL" sz="1400" dirty="0" err="1"/>
              <a:t>להזיקה</a:t>
            </a:r>
            <a:r>
              <a:rPr lang="he-IL" sz="1400" dirty="0"/>
              <a:t>, </a:t>
            </a:r>
          </a:p>
        </p:txBody>
      </p:sp>
      <p:sp>
        <p:nvSpPr>
          <p:cNvPr id="26" name="מלבן 25"/>
          <p:cNvSpPr/>
          <p:nvPr/>
        </p:nvSpPr>
        <p:spPr>
          <a:xfrm>
            <a:off x="1346787" y="5904747"/>
            <a:ext cx="1571264" cy="307777"/>
          </a:xfrm>
          <a:prstGeom prst="rect">
            <a:avLst/>
          </a:prstGeom>
          <a:solidFill>
            <a:schemeClr val="accent5">
              <a:lumMod val="20000"/>
              <a:lumOff val="80000"/>
            </a:schemeClr>
          </a:solidFill>
        </p:spPr>
        <p:txBody>
          <a:bodyPr wrap="none">
            <a:spAutoFit/>
          </a:bodyPr>
          <a:lstStyle/>
          <a:p>
            <a:r>
              <a:rPr lang="he-IL" sz="1400" dirty="0"/>
              <a:t>ולרגל אין חומרה זו. </a:t>
            </a:r>
          </a:p>
        </p:txBody>
      </p:sp>
      <p:sp>
        <p:nvSpPr>
          <p:cNvPr id="27" name="מלבן 26"/>
          <p:cNvSpPr/>
          <p:nvPr/>
        </p:nvSpPr>
        <p:spPr>
          <a:xfrm>
            <a:off x="3664952" y="438187"/>
            <a:ext cx="505939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אֶלָּא אָמַר רָבָא תְּנָא שׁוֹר לְרַגְלוֹ וּמַבְעֶה לְשִׁינּוֹ וְהָכִי </a:t>
            </a:r>
            <a:r>
              <a:rPr lang="he-IL" dirty="0" err="1">
                <a:solidFill>
                  <a:srgbClr val="000000"/>
                </a:solidFill>
                <a:latin typeface="Arial" panose="020B0604020202020204" pitchFamily="34" charset="0"/>
              </a:rPr>
              <a:t>קָאָמַר</a:t>
            </a:r>
            <a:r>
              <a:rPr lang="he-IL" dirty="0">
                <a:solidFill>
                  <a:srgbClr val="000000"/>
                </a:solidFill>
                <a:latin typeface="Arial" panose="020B0604020202020204" pitchFamily="34" charset="0"/>
              </a:rPr>
              <a:t> </a:t>
            </a:r>
            <a:endParaRPr lang="he-IL" dirty="0"/>
          </a:p>
        </p:txBody>
      </p:sp>
    </p:spTree>
    <p:extLst>
      <p:ext uri="{BB962C8B-B14F-4D97-AF65-F5344CB8AC3E}">
        <p14:creationId xmlns:p14="http://schemas.microsoft.com/office/powerpoint/2010/main" val="79194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2250"/>
                            </p:stCondLst>
                            <p:childTnLst>
                              <p:par>
                                <p:cTn id="15" presetID="6" presetClass="entr" presetSubtype="16" fill="hold" nodeType="after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250"/>
                                        <p:tgtEl>
                                          <p:spTgt spid="5"/>
                                        </p:tgtEl>
                                      </p:cBhvr>
                                    </p:animEffect>
                                  </p:childTnLst>
                                </p:cTn>
                              </p:par>
                            </p:childTnLst>
                          </p:cTn>
                        </p:par>
                        <p:par>
                          <p:cTn id="18" fill="hold">
                            <p:stCondLst>
                              <p:cond delay="4750"/>
                            </p:stCondLst>
                            <p:childTnLst>
                              <p:par>
                                <p:cTn id="19" presetID="2" presetClass="entr" presetSubtype="9"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5500"/>
                            </p:stCondLst>
                            <p:childTnLst>
                              <p:par>
                                <p:cTn id="24" presetID="22" presetClass="entr" presetSubtype="4" fill="hold" grpId="0" nodeType="after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6500"/>
                            </p:stCondLst>
                            <p:childTnLst>
                              <p:par>
                                <p:cTn id="28" presetID="22" presetClass="entr" presetSubtype="4"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1000"/>
                                        <p:tgtEl>
                                          <p:spTgt spid="9"/>
                                        </p:tgtEl>
                                      </p:cBhvr>
                                    </p:animEffect>
                                  </p:childTnLst>
                                </p:cTn>
                              </p:par>
                            </p:childTnLst>
                          </p:cTn>
                        </p:par>
                        <p:par>
                          <p:cTn id="31" fill="hold">
                            <p:stCondLst>
                              <p:cond delay="7500"/>
                            </p:stCondLst>
                            <p:childTnLst>
                              <p:par>
                                <p:cTn id="32" presetID="2" presetClass="entr" presetSubtype="3"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childTnLst>
                          </p:cTn>
                        </p:par>
                        <p:par>
                          <p:cTn id="36" fill="hold">
                            <p:stCondLst>
                              <p:cond delay="9000"/>
                            </p:stCondLst>
                            <p:childTnLst>
                              <p:par>
                                <p:cTn id="37" presetID="22" presetClass="entr" presetSubtype="4" fill="hold" grpId="0" nodeType="afterEffect">
                                  <p:stCondLst>
                                    <p:cond delay="75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10250"/>
                            </p:stCondLst>
                            <p:childTnLst>
                              <p:par>
                                <p:cTn id="41" presetID="22" presetClass="entr" presetSubtype="8" fill="hold" nodeType="afterEffect">
                                  <p:stCondLst>
                                    <p:cond delay="75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250"/>
                                        <p:tgtEl>
                                          <p:spTgt spid="19"/>
                                        </p:tgtEl>
                                      </p:cBhvr>
                                    </p:animEffect>
                                  </p:childTnLst>
                                </p:cTn>
                              </p:par>
                            </p:childTnLst>
                          </p:cTn>
                        </p:par>
                        <p:par>
                          <p:cTn id="44" fill="hold">
                            <p:stCondLst>
                              <p:cond delay="12250"/>
                            </p:stCondLst>
                            <p:childTnLst>
                              <p:par>
                                <p:cTn id="45" presetID="45" presetClass="entr" presetSubtype="0" fill="hold" grpId="0" nodeType="afterEffect">
                                  <p:stCondLst>
                                    <p:cond delay="125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anim calcmode="lin" valueType="num">
                                      <p:cBhvr>
                                        <p:cTn id="48" dur="2000" fill="hold"/>
                                        <p:tgtEl>
                                          <p:spTgt spid="12"/>
                                        </p:tgtEl>
                                        <p:attrNameLst>
                                          <p:attrName>ppt_w</p:attrName>
                                        </p:attrNameLst>
                                      </p:cBhvr>
                                      <p:tavLst>
                                        <p:tav tm="0" fmla="#ppt_w*sin(2.5*pi*$)">
                                          <p:val>
                                            <p:fltVal val="0"/>
                                          </p:val>
                                        </p:tav>
                                        <p:tav tm="100000">
                                          <p:val>
                                            <p:fltVal val="1"/>
                                          </p:val>
                                        </p:tav>
                                      </p:tavLst>
                                    </p:anim>
                                    <p:anim calcmode="lin" valueType="num">
                                      <p:cBhvr>
                                        <p:cTn id="4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2000"/>
                                        <p:tgtEl>
                                          <p:spTgt spid="21"/>
                                        </p:tgtEl>
                                      </p:cBhvr>
                                    </p:animEffect>
                                    <p:anim calcmode="lin" valueType="num">
                                      <p:cBhvr>
                                        <p:cTn id="55" dur="2000" fill="hold"/>
                                        <p:tgtEl>
                                          <p:spTgt spid="21"/>
                                        </p:tgtEl>
                                        <p:attrNameLst>
                                          <p:attrName>ppt_w</p:attrName>
                                        </p:attrNameLst>
                                      </p:cBhvr>
                                      <p:tavLst>
                                        <p:tav tm="0" fmla="#ppt_w*sin(2.5*pi*$)">
                                          <p:val>
                                            <p:fltVal val="0"/>
                                          </p:val>
                                        </p:tav>
                                        <p:tav tm="100000">
                                          <p:val>
                                            <p:fltVal val="1"/>
                                          </p:val>
                                        </p:tav>
                                      </p:tavLst>
                                    </p:anim>
                                    <p:anim calcmode="lin" valueType="num">
                                      <p:cBhvr>
                                        <p:cTn id="56" dur="2000" fill="hold"/>
                                        <p:tgtEl>
                                          <p:spTgt spid="21"/>
                                        </p:tgtEl>
                                        <p:attrNameLst>
                                          <p:attrName>ppt_h</p:attrName>
                                        </p:attrNameLst>
                                      </p:cBhvr>
                                      <p:tavLst>
                                        <p:tav tm="0">
                                          <p:val>
                                            <p:strVal val="#ppt_h"/>
                                          </p:val>
                                        </p:tav>
                                        <p:tav tm="100000">
                                          <p:val>
                                            <p:strVal val="#ppt_h"/>
                                          </p:val>
                                        </p:tav>
                                      </p:tavLst>
                                    </p:anim>
                                  </p:childTnLst>
                                </p:cTn>
                              </p:par>
                            </p:childTnLst>
                          </p:cTn>
                        </p:par>
                        <p:par>
                          <p:cTn id="57" fill="hold">
                            <p:stCondLst>
                              <p:cond delay="2000"/>
                            </p:stCondLst>
                            <p:childTnLst>
                              <p:par>
                                <p:cTn id="58" presetID="6" presetClass="entr" presetSubtype="16" fill="hold" nodeType="afterEffect">
                                  <p:stCondLst>
                                    <p:cond delay="25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1000"/>
                                        <p:tgtEl>
                                          <p:spTgt spid="6"/>
                                        </p:tgtEl>
                                      </p:cBhvr>
                                    </p:animEffect>
                                  </p:childTnLst>
                                </p:cTn>
                              </p:par>
                            </p:childTnLst>
                          </p:cTn>
                        </p:par>
                        <p:par>
                          <p:cTn id="61" fill="hold">
                            <p:stCondLst>
                              <p:cond delay="3250"/>
                            </p:stCondLst>
                            <p:childTnLst>
                              <p:par>
                                <p:cTn id="62" presetID="2" presetClass="entr" presetSubtype="3" fill="hold" grpId="0" nodeType="afterEffect">
                                  <p:stCondLst>
                                    <p:cond delay="50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1+#ppt_w/2"/>
                                          </p:val>
                                        </p:tav>
                                        <p:tav tm="100000">
                                          <p:val>
                                            <p:strVal val="#ppt_x"/>
                                          </p:val>
                                        </p:tav>
                                      </p:tavLst>
                                    </p:anim>
                                    <p:anim calcmode="lin" valueType="num">
                                      <p:cBhvr additive="base">
                                        <p:cTn id="65" dur="500" fill="hold"/>
                                        <p:tgtEl>
                                          <p:spTgt spid="23"/>
                                        </p:tgtEl>
                                        <p:attrNameLst>
                                          <p:attrName>ppt_y</p:attrName>
                                        </p:attrNameLst>
                                      </p:cBhvr>
                                      <p:tavLst>
                                        <p:tav tm="0">
                                          <p:val>
                                            <p:strVal val="0-#ppt_h/2"/>
                                          </p:val>
                                        </p:tav>
                                        <p:tav tm="100000">
                                          <p:val>
                                            <p:strVal val="#ppt_y"/>
                                          </p:val>
                                        </p:tav>
                                      </p:tavLst>
                                    </p:anim>
                                  </p:childTnLst>
                                </p:cTn>
                              </p:par>
                            </p:childTnLst>
                          </p:cTn>
                        </p:par>
                        <p:par>
                          <p:cTn id="66" fill="hold">
                            <p:stCondLst>
                              <p:cond delay="4250"/>
                            </p:stCondLst>
                            <p:childTnLst>
                              <p:par>
                                <p:cTn id="67" presetID="2" presetClass="entr" presetSubtype="9" fill="hold" grpId="0" nodeType="afterEffect">
                                  <p:stCondLst>
                                    <p:cond delay="50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0-#ppt_h/2"/>
                                          </p:val>
                                        </p:tav>
                                        <p:tav tm="100000">
                                          <p:val>
                                            <p:strVal val="#ppt_y"/>
                                          </p:val>
                                        </p:tav>
                                      </p:tavLst>
                                    </p:anim>
                                  </p:childTnLst>
                                </p:cTn>
                              </p:par>
                            </p:childTnLst>
                          </p:cTn>
                        </p:par>
                        <p:par>
                          <p:cTn id="71" fill="hold">
                            <p:stCondLst>
                              <p:cond delay="5250"/>
                            </p:stCondLst>
                            <p:childTnLst>
                              <p:par>
                                <p:cTn id="72" presetID="2" presetClass="entr" presetSubtype="3" fill="hold" grpId="0" nodeType="afterEffect">
                                  <p:stCondLst>
                                    <p:cond delay="50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1+#ppt_w/2"/>
                                          </p:val>
                                        </p:tav>
                                        <p:tav tm="100000">
                                          <p:val>
                                            <p:strVal val="#ppt_x"/>
                                          </p:val>
                                        </p:tav>
                                      </p:tavLst>
                                    </p:anim>
                                    <p:anim calcmode="lin" valueType="num">
                                      <p:cBhvr additive="base">
                                        <p:cTn id="75" dur="500" fill="hold"/>
                                        <p:tgtEl>
                                          <p:spTgt spid="22"/>
                                        </p:tgtEl>
                                        <p:attrNameLst>
                                          <p:attrName>ppt_y</p:attrName>
                                        </p:attrNameLst>
                                      </p:cBhvr>
                                      <p:tavLst>
                                        <p:tav tm="0">
                                          <p:val>
                                            <p:strVal val="0-#ppt_h/2"/>
                                          </p:val>
                                        </p:tav>
                                        <p:tav tm="100000">
                                          <p:val>
                                            <p:strVal val="#ppt_y"/>
                                          </p:val>
                                        </p:tav>
                                      </p:tavLst>
                                    </p:anim>
                                  </p:childTnLst>
                                </p:cTn>
                              </p:par>
                            </p:childTnLst>
                          </p:cTn>
                        </p:par>
                        <p:par>
                          <p:cTn id="76" fill="hold">
                            <p:stCondLst>
                              <p:cond delay="6250"/>
                            </p:stCondLst>
                            <p:childTnLst>
                              <p:par>
                                <p:cTn id="77" presetID="2" presetClass="entr" presetSubtype="3" fill="hold" grpId="0" nodeType="afterEffect">
                                  <p:stCondLst>
                                    <p:cond delay="50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1+#ppt_w/2"/>
                                          </p:val>
                                        </p:tav>
                                        <p:tav tm="100000">
                                          <p:val>
                                            <p:strVal val="#ppt_x"/>
                                          </p:val>
                                        </p:tav>
                                      </p:tavLst>
                                    </p:anim>
                                    <p:anim calcmode="lin" valueType="num">
                                      <p:cBhvr additive="base">
                                        <p:cTn id="80" dur="500" fill="hold"/>
                                        <p:tgtEl>
                                          <p:spTgt spid="26"/>
                                        </p:tgtEl>
                                        <p:attrNameLst>
                                          <p:attrName>ppt_y</p:attrName>
                                        </p:attrNameLst>
                                      </p:cBhvr>
                                      <p:tavLst>
                                        <p:tav tm="0">
                                          <p:val>
                                            <p:strVal val="0-#ppt_h/2"/>
                                          </p:val>
                                        </p:tav>
                                        <p:tav tm="100000">
                                          <p:val>
                                            <p:strVal val="#ppt_y"/>
                                          </p:val>
                                        </p:tav>
                                      </p:tavLst>
                                    </p:anim>
                                  </p:childTnLst>
                                </p:cTn>
                              </p:par>
                            </p:childTnLst>
                          </p:cTn>
                        </p:par>
                        <p:par>
                          <p:cTn id="81" fill="hold">
                            <p:stCondLst>
                              <p:cond delay="7250"/>
                            </p:stCondLst>
                            <p:childTnLst>
                              <p:par>
                                <p:cTn id="82" presetID="26" presetClass="entr" presetSubtype="0" fill="hold" grpId="0" nodeType="afterEffect">
                                  <p:stCondLst>
                                    <p:cond delay="50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80">
                                          <p:stCondLst>
                                            <p:cond delay="0"/>
                                          </p:stCondLst>
                                        </p:cTn>
                                        <p:tgtEl>
                                          <p:spTgt spid="24"/>
                                        </p:tgtEl>
                                      </p:cBhvr>
                                    </p:animEffect>
                                    <p:anim calcmode="lin" valueType="num">
                                      <p:cBhvr>
                                        <p:cTn id="8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0" dur="26">
                                          <p:stCondLst>
                                            <p:cond delay="650"/>
                                          </p:stCondLst>
                                        </p:cTn>
                                        <p:tgtEl>
                                          <p:spTgt spid="24"/>
                                        </p:tgtEl>
                                      </p:cBhvr>
                                      <p:to x="100000" y="60000"/>
                                    </p:animScale>
                                    <p:animScale>
                                      <p:cBhvr>
                                        <p:cTn id="91" dur="166" decel="50000">
                                          <p:stCondLst>
                                            <p:cond delay="676"/>
                                          </p:stCondLst>
                                        </p:cTn>
                                        <p:tgtEl>
                                          <p:spTgt spid="24"/>
                                        </p:tgtEl>
                                      </p:cBhvr>
                                      <p:to x="100000" y="100000"/>
                                    </p:animScale>
                                    <p:animScale>
                                      <p:cBhvr>
                                        <p:cTn id="92" dur="26">
                                          <p:stCondLst>
                                            <p:cond delay="1312"/>
                                          </p:stCondLst>
                                        </p:cTn>
                                        <p:tgtEl>
                                          <p:spTgt spid="24"/>
                                        </p:tgtEl>
                                      </p:cBhvr>
                                      <p:to x="100000" y="80000"/>
                                    </p:animScale>
                                    <p:animScale>
                                      <p:cBhvr>
                                        <p:cTn id="93" dur="166" decel="50000">
                                          <p:stCondLst>
                                            <p:cond delay="1338"/>
                                          </p:stCondLst>
                                        </p:cTn>
                                        <p:tgtEl>
                                          <p:spTgt spid="24"/>
                                        </p:tgtEl>
                                      </p:cBhvr>
                                      <p:to x="100000" y="100000"/>
                                    </p:animScale>
                                    <p:animScale>
                                      <p:cBhvr>
                                        <p:cTn id="94" dur="26">
                                          <p:stCondLst>
                                            <p:cond delay="1642"/>
                                          </p:stCondLst>
                                        </p:cTn>
                                        <p:tgtEl>
                                          <p:spTgt spid="24"/>
                                        </p:tgtEl>
                                      </p:cBhvr>
                                      <p:to x="100000" y="90000"/>
                                    </p:animScale>
                                    <p:animScale>
                                      <p:cBhvr>
                                        <p:cTn id="95" dur="166" decel="50000">
                                          <p:stCondLst>
                                            <p:cond delay="1668"/>
                                          </p:stCondLst>
                                        </p:cTn>
                                        <p:tgtEl>
                                          <p:spTgt spid="24"/>
                                        </p:tgtEl>
                                      </p:cBhvr>
                                      <p:to x="100000" y="100000"/>
                                    </p:animScale>
                                    <p:animScale>
                                      <p:cBhvr>
                                        <p:cTn id="96" dur="26">
                                          <p:stCondLst>
                                            <p:cond delay="1808"/>
                                          </p:stCondLst>
                                        </p:cTn>
                                        <p:tgtEl>
                                          <p:spTgt spid="24"/>
                                        </p:tgtEl>
                                      </p:cBhvr>
                                      <p:to x="100000" y="95000"/>
                                    </p:animScale>
                                    <p:animScale>
                                      <p:cBhvr>
                                        <p:cTn id="97"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2" grpId="0"/>
      <p:bldP spid="13" grpId="0" animBg="1"/>
      <p:bldP spid="18" grpId="0" animBg="1"/>
      <p:bldP spid="21" grpId="0"/>
      <p:bldP spid="22" grpId="0" animBg="1"/>
      <p:bldP spid="23" grpId="0" animBg="1"/>
      <p:bldP spid="24" grpId="0"/>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418533" y="1031162"/>
            <a:ext cx="159691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וְקֶרֶן מַאי </a:t>
            </a:r>
            <a:r>
              <a:rPr lang="he-IL" dirty="0" smtClean="0">
                <a:solidFill>
                  <a:srgbClr val="000000"/>
                </a:solidFill>
                <a:latin typeface="Arial" panose="020B0604020202020204" pitchFamily="34" charset="0"/>
              </a:rPr>
              <a:t>שַׁיְּירֵיהּ</a:t>
            </a:r>
            <a:endParaRPr lang="he-IL" dirty="0"/>
          </a:p>
        </p:txBody>
      </p:sp>
      <p:sp>
        <p:nvSpPr>
          <p:cNvPr id="3" name="TextBox 2"/>
          <p:cNvSpPr txBox="1"/>
          <p:nvPr/>
        </p:nvSpPr>
        <p:spPr>
          <a:xfrm>
            <a:off x="10363200" y="249381"/>
            <a:ext cx="1524000" cy="369332"/>
          </a:xfrm>
          <a:prstGeom prst="rect">
            <a:avLst/>
          </a:prstGeom>
          <a:noFill/>
        </p:spPr>
        <p:txBody>
          <a:bodyPr wrap="square" rtlCol="1">
            <a:spAutoFit/>
          </a:bodyPr>
          <a:lstStyle/>
          <a:p>
            <a:r>
              <a:rPr lang="he-IL" dirty="0" smtClean="0"/>
              <a:t>דף ד' עמ' א'</a:t>
            </a:r>
            <a:endParaRPr lang="he-IL" dirty="0"/>
          </a:p>
        </p:txBody>
      </p:sp>
      <p:sp>
        <p:nvSpPr>
          <p:cNvPr id="4" name="מלבן 3"/>
          <p:cNvSpPr/>
          <p:nvPr/>
        </p:nvSpPr>
        <p:spPr>
          <a:xfrm>
            <a:off x="9144146" y="2279963"/>
            <a:ext cx="287129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כְּשֶׁהִזִּיק חָב הַמַּזִּיק </a:t>
            </a:r>
            <a:r>
              <a:rPr lang="he-IL" dirty="0" err="1">
                <a:solidFill>
                  <a:srgbClr val="000000"/>
                </a:solidFill>
                <a:latin typeface="Arial" panose="020B0604020202020204" pitchFamily="34" charset="0"/>
              </a:rPr>
              <a:t>לְאֵתוֹיֵי</a:t>
            </a:r>
            <a:r>
              <a:rPr lang="he-IL" dirty="0">
                <a:solidFill>
                  <a:srgbClr val="000000"/>
                </a:solidFill>
                <a:latin typeface="Arial" panose="020B0604020202020204" pitchFamily="34" charset="0"/>
              </a:rPr>
              <a:t> קֶרֶן</a:t>
            </a:r>
            <a:endParaRPr lang="he-IL" dirty="0"/>
          </a:p>
        </p:txBody>
      </p:sp>
      <p:sp>
        <p:nvSpPr>
          <p:cNvPr id="5" name="מלבן 4"/>
          <p:cNvSpPr/>
          <p:nvPr/>
        </p:nvSpPr>
        <p:spPr>
          <a:xfrm>
            <a:off x="2974408" y="1083103"/>
            <a:ext cx="6096000" cy="923330"/>
          </a:xfrm>
          <a:prstGeom prst="rect">
            <a:avLst/>
          </a:prstGeom>
          <a:noFill/>
        </p:spPr>
        <p:txBody>
          <a:bodyPr>
            <a:spAutoFit/>
          </a:bodyPr>
          <a:lstStyle/>
          <a:p>
            <a:r>
              <a:rPr lang="he-IL" dirty="0" smtClean="0"/>
              <a:t>מה </a:t>
            </a:r>
            <a:r>
              <a:rPr lang="he-IL" dirty="0"/>
              <a:t>עשה התנא </a:t>
            </a:r>
            <a:r>
              <a:rPr lang="he-IL" dirty="0" smtClean="0"/>
              <a:t>עם ה"קרן"? </a:t>
            </a:r>
          </a:p>
          <a:p>
            <a:r>
              <a:rPr lang="he-IL" dirty="0" smtClean="0"/>
              <a:t>כלומר</a:t>
            </a:r>
            <a:r>
              <a:rPr lang="he-IL" dirty="0"/>
              <a:t>, היכן הזכירו התנא, האם תאמר כי שייריה?! </a:t>
            </a:r>
            <a:r>
              <a:rPr lang="he-IL" dirty="0" smtClean="0"/>
              <a:t>שאכן </a:t>
            </a:r>
            <a:r>
              <a:rPr lang="he-IL" dirty="0"/>
              <a:t>התנא שיירו ולא </a:t>
            </a:r>
            <a:r>
              <a:rPr lang="he-IL" dirty="0" smtClean="0"/>
              <a:t>הזכירו?!</a:t>
            </a:r>
            <a:endParaRPr lang="he-IL" dirty="0"/>
          </a:p>
        </p:txBody>
      </p:sp>
      <p:sp>
        <p:nvSpPr>
          <p:cNvPr id="6" name="מלבן 5"/>
          <p:cNvSpPr/>
          <p:nvPr/>
        </p:nvSpPr>
        <p:spPr>
          <a:xfrm>
            <a:off x="4881984" y="434047"/>
            <a:ext cx="2959465" cy="369332"/>
          </a:xfrm>
          <a:prstGeom prst="rect">
            <a:avLst/>
          </a:prstGeom>
        </p:spPr>
        <p:txBody>
          <a:bodyPr wrap="none">
            <a:spAutoFit/>
          </a:bodyPr>
          <a:lstStyle/>
          <a:p>
            <a:r>
              <a:rPr lang="he-IL" dirty="0" smtClean="0"/>
              <a:t>הגמרא </a:t>
            </a:r>
            <a:r>
              <a:rPr lang="he-IL" dirty="0"/>
              <a:t>תמהה גם </a:t>
            </a:r>
            <a:r>
              <a:rPr lang="he-IL" dirty="0" smtClean="0"/>
              <a:t>על פירוש </a:t>
            </a:r>
            <a:r>
              <a:rPr lang="he-IL" dirty="0"/>
              <a:t>זה:</a:t>
            </a:r>
          </a:p>
        </p:txBody>
      </p:sp>
      <p:sp>
        <p:nvSpPr>
          <p:cNvPr id="7" name="מלבן 6"/>
          <p:cNvSpPr/>
          <p:nvPr/>
        </p:nvSpPr>
        <p:spPr>
          <a:xfrm>
            <a:off x="2761972" y="2133059"/>
            <a:ext cx="6308436" cy="923330"/>
          </a:xfrm>
          <a:prstGeom prst="rect">
            <a:avLst/>
          </a:prstGeom>
        </p:spPr>
        <p:txBody>
          <a:bodyPr wrap="square">
            <a:spAutoFit/>
          </a:bodyPr>
          <a:lstStyle/>
          <a:p>
            <a:r>
              <a:rPr lang="he-IL" dirty="0"/>
              <a:t>הגמרא משיבה שהתנא הזכירו ברמז: התנא שנה לקמן במשנה [ט ב], "כשהזיק, חב המזיק לשלם תשלומי נזק". וזה מיותר, אלא שבא התנא </a:t>
            </a:r>
            <a:r>
              <a:rPr lang="he-IL" dirty="0" smtClean="0"/>
              <a:t>לרבות </a:t>
            </a:r>
            <a:r>
              <a:rPr lang="he-IL" dirty="0"/>
              <a:t>בזה את הקרן.</a:t>
            </a:r>
          </a:p>
        </p:txBody>
      </p:sp>
      <p:sp>
        <p:nvSpPr>
          <p:cNvPr id="8" name="מלבן 7"/>
          <p:cNvSpPr/>
          <p:nvPr/>
        </p:nvSpPr>
        <p:spPr>
          <a:xfrm>
            <a:off x="7518400" y="3147976"/>
            <a:ext cx="1625746" cy="369332"/>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וְלִיתְנְיֵיה</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בְּהֶדְיָא</a:t>
            </a:r>
            <a:endParaRPr lang="he-IL" dirty="0"/>
          </a:p>
        </p:txBody>
      </p:sp>
      <p:sp>
        <p:nvSpPr>
          <p:cNvPr id="9" name="מלבן 8"/>
          <p:cNvSpPr/>
          <p:nvPr/>
        </p:nvSpPr>
        <p:spPr>
          <a:xfrm>
            <a:off x="9070408" y="4125879"/>
            <a:ext cx="2945037" cy="646331"/>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בְּמוּעָדִין</a:t>
            </a:r>
            <a:r>
              <a:rPr lang="he-IL" dirty="0">
                <a:solidFill>
                  <a:srgbClr val="000000"/>
                </a:solidFill>
                <a:latin typeface="Arial" panose="020B0604020202020204" pitchFamily="34" charset="0"/>
              </a:rPr>
              <a:t> מִתְּחִילָּתָן </a:t>
            </a:r>
            <a:r>
              <a:rPr lang="he-IL" dirty="0" err="1">
                <a:solidFill>
                  <a:srgbClr val="000000"/>
                </a:solidFill>
                <a:latin typeface="Arial" panose="020B0604020202020204" pitchFamily="34" charset="0"/>
              </a:rPr>
              <a:t>קָמַיְירֵי</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בְּתַמִּין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וּלְבַסּוֹף </a:t>
            </a:r>
            <a:r>
              <a:rPr lang="he-IL" dirty="0" err="1">
                <a:solidFill>
                  <a:srgbClr val="000000"/>
                </a:solidFill>
                <a:latin typeface="Arial" panose="020B0604020202020204" pitchFamily="34" charset="0"/>
              </a:rPr>
              <a:t>מוּעָדִין</a:t>
            </a:r>
            <a:r>
              <a:rPr lang="he-IL" dirty="0">
                <a:solidFill>
                  <a:srgbClr val="000000"/>
                </a:solidFill>
                <a:latin typeface="Arial" panose="020B0604020202020204" pitchFamily="34" charset="0"/>
              </a:rPr>
              <a:t> לָא </a:t>
            </a:r>
            <a:r>
              <a:rPr lang="he-IL" dirty="0" err="1">
                <a:solidFill>
                  <a:srgbClr val="000000"/>
                </a:solidFill>
                <a:latin typeface="Arial" panose="020B0604020202020204" pitchFamily="34" charset="0"/>
              </a:rPr>
              <a:t>קָמַיְירֵי</a:t>
            </a:r>
            <a:endParaRPr lang="he-IL" dirty="0"/>
          </a:p>
        </p:txBody>
      </p:sp>
      <p:sp>
        <p:nvSpPr>
          <p:cNvPr id="10" name="מלבן 9"/>
          <p:cNvSpPr/>
          <p:nvPr/>
        </p:nvSpPr>
        <p:spPr>
          <a:xfrm>
            <a:off x="526473" y="3895047"/>
            <a:ext cx="7786255" cy="1754326"/>
          </a:xfrm>
          <a:prstGeom prst="rect">
            <a:avLst/>
          </a:prstGeom>
        </p:spPr>
        <p:txBody>
          <a:bodyPr wrap="square">
            <a:spAutoFit/>
          </a:bodyPr>
          <a:lstStyle/>
          <a:p>
            <a:r>
              <a:rPr lang="he-IL" dirty="0"/>
              <a:t>הגמרא </a:t>
            </a:r>
            <a:r>
              <a:rPr lang="he-IL" dirty="0" smtClean="0"/>
              <a:t>מתרצת : </a:t>
            </a:r>
          </a:p>
          <a:p>
            <a:r>
              <a:rPr lang="he-IL" dirty="0" smtClean="0"/>
              <a:t>התנא </a:t>
            </a:r>
            <a:r>
              <a:rPr lang="he-IL" dirty="0"/>
              <a:t>של משנתנו </a:t>
            </a:r>
            <a:r>
              <a:rPr lang="he-IL" dirty="0" smtClean="0"/>
              <a:t>מזכיר </a:t>
            </a:r>
            <a:r>
              <a:rPr lang="he-IL" dirty="0"/>
              <a:t>רק אבות </a:t>
            </a:r>
            <a:endParaRPr lang="he-IL" dirty="0" smtClean="0"/>
          </a:p>
          <a:p>
            <a:r>
              <a:rPr lang="he-IL" dirty="0" smtClean="0"/>
              <a:t>שמתחילתם </a:t>
            </a:r>
            <a:r>
              <a:rPr lang="he-IL" dirty="0"/>
              <a:t>הם מועדים ומשלמים נזק שלם. </a:t>
            </a:r>
            <a:endParaRPr lang="he-IL" dirty="0" smtClean="0"/>
          </a:p>
          <a:p>
            <a:r>
              <a:rPr lang="he-IL" dirty="0" smtClean="0"/>
              <a:t>אבל בתמים </a:t>
            </a:r>
            <a:r>
              <a:rPr lang="he-IL" dirty="0"/>
              <a:t>ולבסוף </a:t>
            </a:r>
            <a:r>
              <a:rPr lang="he-IL" dirty="0" smtClean="0"/>
              <a:t>מועדים, </a:t>
            </a:r>
            <a:r>
              <a:rPr lang="he-IL" dirty="0"/>
              <a:t>כמו "קרן", שבתחילה השור הנוגח הוא "תם", </a:t>
            </a:r>
            <a:endParaRPr lang="he-IL" dirty="0" smtClean="0"/>
          </a:p>
          <a:p>
            <a:r>
              <a:rPr lang="he-IL" dirty="0" smtClean="0"/>
              <a:t>המשלם </a:t>
            </a:r>
            <a:r>
              <a:rPr lang="he-IL" dirty="0"/>
              <a:t>רק חצי נזק</a:t>
            </a:r>
            <a:r>
              <a:rPr lang="he-IL" dirty="0" smtClean="0"/>
              <a:t>,  </a:t>
            </a:r>
            <a:r>
              <a:rPr lang="he-IL" dirty="0"/>
              <a:t>ורק לאחר שלוש נגיחות הוא נעשה למועד, </a:t>
            </a:r>
            <a:r>
              <a:rPr lang="he-IL" dirty="0" smtClean="0"/>
              <a:t>בזה </a:t>
            </a:r>
            <a:r>
              <a:rPr lang="he-IL" dirty="0"/>
              <a:t>התנא לא מדבר. </a:t>
            </a:r>
            <a:endParaRPr lang="he-IL" dirty="0" smtClean="0"/>
          </a:p>
          <a:p>
            <a:r>
              <a:rPr lang="he-IL" dirty="0" smtClean="0"/>
              <a:t>לכן </a:t>
            </a:r>
            <a:r>
              <a:rPr lang="he-IL" dirty="0"/>
              <a:t>לא הזכירו בפירוש יחד עם שאר האבות, אלא רק ברמז.</a:t>
            </a:r>
          </a:p>
        </p:txBody>
      </p:sp>
      <p:sp>
        <p:nvSpPr>
          <p:cNvPr id="11" name="מלבן 10"/>
          <p:cNvSpPr/>
          <p:nvPr/>
        </p:nvSpPr>
        <p:spPr>
          <a:xfrm>
            <a:off x="9471154" y="3159432"/>
            <a:ext cx="2416046" cy="369332"/>
          </a:xfrm>
          <a:prstGeom prst="rect">
            <a:avLst/>
          </a:prstGeom>
        </p:spPr>
        <p:txBody>
          <a:bodyPr wrap="none">
            <a:spAutoFit/>
          </a:bodyPr>
          <a:lstStyle/>
          <a:p>
            <a:r>
              <a:rPr lang="he-IL" dirty="0"/>
              <a:t>הגמרא מקשה על התירוץ</a:t>
            </a:r>
          </a:p>
        </p:txBody>
      </p:sp>
      <p:sp>
        <p:nvSpPr>
          <p:cNvPr id="12" name="מלבן 11"/>
          <p:cNvSpPr/>
          <p:nvPr/>
        </p:nvSpPr>
        <p:spPr>
          <a:xfrm>
            <a:off x="759737" y="3183015"/>
            <a:ext cx="6290505" cy="369332"/>
          </a:xfrm>
          <a:prstGeom prst="rect">
            <a:avLst/>
          </a:prstGeom>
        </p:spPr>
        <p:txBody>
          <a:bodyPr wrap="none">
            <a:spAutoFit/>
          </a:bodyPr>
          <a:lstStyle/>
          <a:p>
            <a:r>
              <a:rPr lang="he-IL" dirty="0" smtClean="0"/>
              <a:t>מדוע אין  </a:t>
            </a:r>
            <a:r>
              <a:rPr lang="he-IL" dirty="0"/>
              <a:t>התנא </a:t>
            </a:r>
            <a:r>
              <a:rPr lang="he-IL" dirty="0" smtClean="0"/>
              <a:t>שונה את </a:t>
            </a:r>
            <a:r>
              <a:rPr lang="he-IL" dirty="0"/>
              <a:t>הקרן בפירוש, כשם ששנה את הרגל והשן?!</a:t>
            </a:r>
          </a:p>
        </p:txBody>
      </p:sp>
    </p:spTree>
    <p:extLst>
      <p:ext uri="{BB962C8B-B14F-4D97-AF65-F5344CB8AC3E}">
        <p14:creationId xmlns:p14="http://schemas.microsoft.com/office/powerpoint/2010/main" val="134802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750"/>
                            </p:stCondLst>
                            <p:childTnLst>
                              <p:par>
                                <p:cTn id="9" presetID="31"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500"/>
                            </p:stCondLst>
                            <p:childTnLst>
                              <p:par>
                                <p:cTn id="16" presetID="22" presetClass="entr" presetSubtype="2" fill="hold" grpId="0" nodeType="afterEffect">
                                  <p:stCondLst>
                                    <p:cond delay="75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par>
                          <p:cTn id="19" fill="hold">
                            <p:stCondLst>
                              <p:cond delay="3750"/>
                            </p:stCondLst>
                            <p:childTnLst>
                              <p:par>
                                <p:cTn id="20" presetID="31" presetClass="entr" presetSubtype="0" fill="hold" grpId="0" nodeType="afterEffect">
                                  <p:stCondLst>
                                    <p:cond delay="275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7500"/>
                            </p:stCondLst>
                            <p:childTnLst>
                              <p:par>
                                <p:cTn id="27" presetID="22" presetClass="entr" presetSubtype="2" fill="hold" grpId="0" nodeType="afterEffect">
                                  <p:stCondLst>
                                    <p:cond delay="125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par>
                          <p:cTn id="30" fill="hold">
                            <p:stCondLst>
                              <p:cond delay="9250"/>
                            </p:stCondLst>
                            <p:childTnLst>
                              <p:par>
                                <p:cTn id="31" presetID="16" presetClass="entr" presetSubtype="21" fill="hold" grpId="0" nodeType="afterEffect">
                                  <p:stCondLst>
                                    <p:cond delay="250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par>
                          <p:cTn id="34" fill="hold">
                            <p:stCondLst>
                              <p:cond delay="12250"/>
                            </p:stCondLst>
                            <p:childTnLst>
                              <p:par>
                                <p:cTn id="35" presetID="31" presetClass="entr" presetSubtype="0" fill="hold" grpId="0" nodeType="afterEffect">
                                  <p:stCondLst>
                                    <p:cond delay="100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4250"/>
                            </p:stCondLst>
                            <p:childTnLst>
                              <p:par>
                                <p:cTn id="42" presetID="22" presetClass="entr" presetSubtype="2" fill="hold" grpId="0" nodeType="afterEffect">
                                  <p:stCondLst>
                                    <p:cond delay="125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16000"/>
                            </p:stCondLst>
                            <p:childTnLst>
                              <p:par>
                                <p:cTn id="46" presetID="53" presetClass="entr" presetSubtype="16" fill="hold" grpId="0" nodeType="afterEffect">
                                  <p:stCondLst>
                                    <p:cond delay="175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18250"/>
                            </p:stCondLst>
                            <p:childTnLst>
                              <p:par>
                                <p:cTn id="52" presetID="22" presetClass="entr" presetSubtype="2" fill="hold" grpId="0" nodeType="afterEffect">
                                  <p:stCondLst>
                                    <p:cond delay="1250"/>
                                  </p:stCondLst>
                                  <p:childTnLst>
                                    <p:set>
                                      <p:cBhvr>
                                        <p:cTn id="53" dur="1" fill="hold">
                                          <p:stCondLst>
                                            <p:cond delay="0"/>
                                          </p:stCondLst>
                                        </p:cTn>
                                        <p:tgtEl>
                                          <p:spTgt spid="10"/>
                                        </p:tgtEl>
                                        <p:attrNameLst>
                                          <p:attrName>style.visibility</p:attrName>
                                        </p:attrNameLst>
                                      </p:cBhvr>
                                      <p:to>
                                        <p:strVal val="visible"/>
                                      </p:to>
                                    </p:set>
                                    <p:animEffect transition="in" filter="wipe(right)">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animBg="1"/>
      <p:bldP spid="9" grpId="0" animBg="1"/>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3200" y="249381"/>
            <a:ext cx="1524000" cy="369332"/>
          </a:xfrm>
          <a:prstGeom prst="rect">
            <a:avLst/>
          </a:prstGeom>
          <a:noFill/>
        </p:spPr>
        <p:txBody>
          <a:bodyPr wrap="square" rtlCol="1">
            <a:spAutoFit/>
          </a:bodyPr>
          <a:lstStyle/>
          <a:p>
            <a:r>
              <a:rPr lang="he-IL" dirty="0" smtClean="0"/>
              <a:t>דף ד' עמ' א'</a:t>
            </a:r>
            <a:endParaRPr lang="he-IL" dirty="0"/>
          </a:p>
        </p:txBody>
      </p:sp>
      <p:sp>
        <p:nvSpPr>
          <p:cNvPr id="3" name="מלבן 2"/>
          <p:cNvSpPr/>
          <p:nvPr/>
        </p:nvSpPr>
        <p:spPr>
          <a:xfrm>
            <a:off x="8710496" y="1281317"/>
            <a:ext cx="306526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וּשְׁמוּאֵל מַאי טַעְמָא לָא אָמַר כְּרַב </a:t>
            </a:r>
            <a:endParaRPr lang="he-IL" dirty="0"/>
          </a:p>
        </p:txBody>
      </p:sp>
      <p:sp>
        <p:nvSpPr>
          <p:cNvPr id="4" name="מלבן 3"/>
          <p:cNvSpPr/>
          <p:nvPr/>
        </p:nvSpPr>
        <p:spPr>
          <a:xfrm>
            <a:off x="960581" y="1281317"/>
            <a:ext cx="6982691" cy="369332"/>
          </a:xfrm>
          <a:prstGeom prst="rect">
            <a:avLst/>
          </a:prstGeom>
        </p:spPr>
        <p:txBody>
          <a:bodyPr wrap="square">
            <a:spAutoFit/>
          </a:bodyPr>
          <a:lstStyle/>
          <a:p>
            <a:r>
              <a:rPr lang="he-IL" dirty="0" smtClean="0"/>
              <a:t>ושמואל</a:t>
            </a:r>
            <a:r>
              <a:rPr lang="he-IL" dirty="0"/>
              <a:t>, המפרש ש"מבעה" זה השן, </a:t>
            </a:r>
            <a:r>
              <a:rPr lang="he-IL" dirty="0" smtClean="0"/>
              <a:t>למה לא </a:t>
            </a:r>
            <a:r>
              <a:rPr lang="he-IL" dirty="0"/>
              <a:t>אמר כרב, ש"מבעה" זה האדם?</a:t>
            </a:r>
          </a:p>
        </p:txBody>
      </p:sp>
      <p:sp>
        <p:nvSpPr>
          <p:cNvPr id="5" name="מלבן 4"/>
          <p:cNvSpPr/>
          <p:nvPr/>
        </p:nvSpPr>
        <p:spPr>
          <a:xfrm>
            <a:off x="2923557" y="450320"/>
            <a:ext cx="6096000" cy="646331"/>
          </a:xfrm>
          <a:prstGeom prst="rect">
            <a:avLst/>
          </a:prstGeom>
        </p:spPr>
        <p:txBody>
          <a:bodyPr>
            <a:spAutoFit/>
          </a:bodyPr>
          <a:lstStyle/>
          <a:p>
            <a:r>
              <a:rPr lang="he-IL" dirty="0"/>
              <a:t>הגמרא חוזרת לשאלה דומה לזו ששאלה לעיל, </a:t>
            </a:r>
            <a:endParaRPr lang="he-IL" dirty="0" smtClean="0"/>
          </a:p>
          <a:p>
            <a:r>
              <a:rPr lang="he-IL" dirty="0" smtClean="0"/>
              <a:t>למה </a:t>
            </a:r>
            <a:r>
              <a:rPr lang="he-IL" dirty="0"/>
              <a:t>רב לא פירש כשמואל, אך שואל בצורה הפוכה:</a:t>
            </a:r>
          </a:p>
        </p:txBody>
      </p:sp>
      <p:sp>
        <p:nvSpPr>
          <p:cNvPr id="6" name="מלבן 5"/>
          <p:cNvSpPr/>
          <p:nvPr/>
        </p:nvSpPr>
        <p:spPr>
          <a:xfrm>
            <a:off x="8839200" y="2779168"/>
            <a:ext cx="3048000" cy="1200329"/>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לָךְ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אִי </a:t>
            </a:r>
            <a:r>
              <a:rPr lang="he-IL" dirty="0" err="1">
                <a:solidFill>
                  <a:srgbClr val="000000"/>
                </a:solidFill>
                <a:latin typeface="Arial" panose="020B0604020202020204" pitchFamily="34" charset="0"/>
              </a:rPr>
              <a:t>סָלְקָא</a:t>
            </a:r>
            <a:r>
              <a:rPr lang="he-IL" dirty="0">
                <a:solidFill>
                  <a:srgbClr val="000000"/>
                </a:solidFill>
                <a:latin typeface="Arial" panose="020B0604020202020204" pitchFamily="34" charset="0"/>
              </a:rPr>
              <a:t> דַעְתָּךְ אָדָם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הָא </a:t>
            </a:r>
            <a:r>
              <a:rPr lang="he-IL" dirty="0" err="1">
                <a:solidFill>
                  <a:srgbClr val="000000"/>
                </a:solidFill>
                <a:latin typeface="Arial" panose="020B0604020202020204" pitchFamily="34" charset="0"/>
              </a:rPr>
              <a:t>קָתָנֵי</a:t>
            </a:r>
            <a:r>
              <a:rPr lang="he-IL" dirty="0">
                <a:solidFill>
                  <a:srgbClr val="000000"/>
                </a:solidFill>
                <a:latin typeface="Arial" panose="020B0604020202020204" pitchFamily="34" charset="0"/>
              </a:rPr>
              <a:t> סֵיפָא שׁוֹר הַמּוּעָד וְשׁוֹר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הַמַּזִּיק </a:t>
            </a:r>
            <a:r>
              <a:rPr lang="he-IL" dirty="0">
                <a:solidFill>
                  <a:srgbClr val="000000"/>
                </a:solidFill>
                <a:latin typeface="Arial" panose="020B0604020202020204" pitchFamily="34" charset="0"/>
              </a:rPr>
              <a:t>בִּרְשׁוּת הַנִּיזָּק </a:t>
            </a:r>
            <a:r>
              <a:rPr lang="he-IL" dirty="0" smtClean="0">
                <a:solidFill>
                  <a:srgbClr val="000000"/>
                </a:solidFill>
                <a:latin typeface="Arial" panose="020B0604020202020204" pitchFamily="34" charset="0"/>
              </a:rPr>
              <a:t>וְהָאָדָם</a:t>
            </a:r>
            <a:endParaRPr lang="he-IL" dirty="0"/>
          </a:p>
        </p:txBody>
      </p:sp>
      <p:sp>
        <p:nvSpPr>
          <p:cNvPr id="7" name="מלבן 6"/>
          <p:cNvSpPr/>
          <p:nvPr/>
        </p:nvSpPr>
        <p:spPr>
          <a:xfrm>
            <a:off x="10066988" y="5222005"/>
            <a:ext cx="1350050"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וְלִיתְנֵי</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בְּרֵישָׁא</a:t>
            </a:r>
            <a:endParaRPr lang="he-IL" dirty="0"/>
          </a:p>
        </p:txBody>
      </p:sp>
      <p:sp>
        <p:nvSpPr>
          <p:cNvPr id="8" name="מלבן 7"/>
          <p:cNvSpPr/>
          <p:nvPr/>
        </p:nvSpPr>
        <p:spPr>
          <a:xfrm>
            <a:off x="1071418" y="2267350"/>
            <a:ext cx="6954982" cy="2308324"/>
          </a:xfrm>
          <a:prstGeom prst="rect">
            <a:avLst/>
          </a:prstGeom>
        </p:spPr>
        <p:txBody>
          <a:bodyPr wrap="square">
            <a:spAutoFit/>
          </a:bodyPr>
          <a:lstStyle/>
          <a:p>
            <a:r>
              <a:rPr lang="he-IL" dirty="0" smtClean="0"/>
              <a:t>אמר </a:t>
            </a:r>
            <a:r>
              <a:rPr lang="he-IL" dirty="0"/>
              <a:t>לך שמואל: </a:t>
            </a:r>
            <a:r>
              <a:rPr lang="he-IL" dirty="0" smtClean="0"/>
              <a:t>אם </a:t>
            </a:r>
            <a:r>
              <a:rPr lang="he-IL" dirty="0"/>
              <a:t>תעלה בדעתך לפרש כדברי רב שמבעה זה אדם, הרי יקשה</a:t>
            </a:r>
            <a:r>
              <a:rPr lang="he-IL" dirty="0" smtClean="0"/>
              <a:t>: </a:t>
            </a:r>
            <a:r>
              <a:rPr lang="he-IL" dirty="0"/>
              <a:t>הרי התנא מזכיר את אדם המזיק </a:t>
            </a:r>
            <a:endParaRPr lang="he-IL" dirty="0" smtClean="0"/>
          </a:p>
          <a:p>
            <a:r>
              <a:rPr lang="he-IL" dirty="0" smtClean="0"/>
              <a:t>במשנה </a:t>
            </a:r>
            <a:r>
              <a:rPr lang="he-IL" dirty="0"/>
              <a:t>שבסוף פרק זה [</a:t>
            </a:r>
            <a:r>
              <a:rPr lang="he-IL" dirty="0" smtClean="0"/>
              <a:t>ט"ו, ב'], </a:t>
            </a:r>
            <a:r>
              <a:rPr lang="he-IL" dirty="0"/>
              <a:t>בכלל חמשה </a:t>
            </a:r>
            <a:r>
              <a:rPr lang="he-IL" dirty="0" err="1"/>
              <a:t>ה"מועדין</a:t>
            </a:r>
            <a:r>
              <a:rPr lang="he-IL" dirty="0"/>
              <a:t>" המשלמים נזק שלם, </a:t>
            </a:r>
            <a:endParaRPr lang="he-IL" dirty="0" smtClean="0"/>
          </a:p>
          <a:p>
            <a:r>
              <a:rPr lang="he-IL" dirty="0" smtClean="0"/>
              <a:t>ומונה </a:t>
            </a:r>
            <a:r>
              <a:rPr lang="he-IL" dirty="0"/>
              <a:t>שם התנא בין היתר את שור המועד [שור שנגח שלוש פעמים], </a:t>
            </a:r>
            <a:endParaRPr lang="he-IL" dirty="0" smtClean="0"/>
          </a:p>
          <a:p>
            <a:r>
              <a:rPr lang="he-IL" dirty="0" smtClean="0"/>
              <a:t>ושור </a:t>
            </a:r>
            <a:r>
              <a:rPr lang="he-IL" dirty="0"/>
              <a:t>המזיק ברשות הניזק </a:t>
            </a:r>
            <a:r>
              <a:rPr lang="he-IL" dirty="0" smtClean="0"/>
              <a:t>אף </a:t>
            </a:r>
            <a:r>
              <a:rPr lang="he-IL" dirty="0"/>
              <a:t>שור תם אם נגח ברשותו של הניזק, </a:t>
            </a:r>
            <a:endParaRPr lang="he-IL" dirty="0" smtClean="0"/>
          </a:p>
          <a:p>
            <a:r>
              <a:rPr lang="he-IL" dirty="0" smtClean="0"/>
              <a:t>וזה </a:t>
            </a:r>
            <a:r>
              <a:rPr lang="he-IL" dirty="0"/>
              <a:t>כשיטת רבי טרפון הסובר שאף תם משלם נזק שלם אם נגח ברשות </a:t>
            </a:r>
            <a:r>
              <a:rPr lang="he-IL" dirty="0" smtClean="0"/>
              <a:t>הניזק,</a:t>
            </a:r>
          </a:p>
          <a:p>
            <a:r>
              <a:rPr lang="he-IL" dirty="0" smtClean="0"/>
              <a:t> </a:t>
            </a:r>
            <a:r>
              <a:rPr lang="he-IL" dirty="0"/>
              <a:t>והאדם. וכיון ששנה התנא את האדם המזיק בסיפא, בהכרח שמבעה האמור ברישא אינו אדם המזיק.</a:t>
            </a:r>
          </a:p>
        </p:txBody>
      </p:sp>
      <p:sp>
        <p:nvSpPr>
          <p:cNvPr id="9" name="מלבן 8"/>
          <p:cNvSpPr/>
          <p:nvPr/>
        </p:nvSpPr>
        <p:spPr>
          <a:xfrm>
            <a:off x="9771114" y="2066709"/>
            <a:ext cx="1673855" cy="369332"/>
          </a:xfrm>
          <a:prstGeom prst="rect">
            <a:avLst/>
          </a:prstGeom>
        </p:spPr>
        <p:txBody>
          <a:bodyPr wrap="none">
            <a:spAutoFit/>
          </a:bodyPr>
          <a:lstStyle/>
          <a:p>
            <a:r>
              <a:rPr lang="he-IL" dirty="0" smtClean="0"/>
              <a:t>הגמרא </a:t>
            </a:r>
            <a:r>
              <a:rPr lang="he-IL" dirty="0"/>
              <a:t>משיבה: </a:t>
            </a:r>
          </a:p>
        </p:txBody>
      </p:sp>
      <p:sp>
        <p:nvSpPr>
          <p:cNvPr id="10" name="מלבן 9"/>
          <p:cNvSpPr/>
          <p:nvPr/>
        </p:nvSpPr>
        <p:spPr>
          <a:xfrm>
            <a:off x="2087419" y="4945006"/>
            <a:ext cx="6096000" cy="923330"/>
          </a:xfrm>
          <a:prstGeom prst="rect">
            <a:avLst/>
          </a:prstGeom>
        </p:spPr>
        <p:txBody>
          <a:bodyPr>
            <a:spAutoFit/>
          </a:bodyPr>
          <a:lstStyle/>
          <a:p>
            <a:r>
              <a:rPr lang="he-IL" dirty="0" smtClean="0"/>
              <a:t>אמנם הוזכר האדם בסיפא, אך מכל מקום קשה, </a:t>
            </a:r>
          </a:p>
          <a:p>
            <a:r>
              <a:rPr lang="he-IL" dirty="0" smtClean="0"/>
              <a:t>שהתנא יזכיר את האדם המזיק כבר ברישא, </a:t>
            </a:r>
          </a:p>
          <a:p>
            <a:r>
              <a:rPr lang="he-IL" dirty="0" smtClean="0"/>
              <a:t>במניין </a:t>
            </a:r>
            <a:r>
              <a:rPr lang="he-IL" dirty="0"/>
              <a:t>אבות </a:t>
            </a:r>
            <a:r>
              <a:rPr lang="he-IL" dirty="0" err="1"/>
              <a:t>הנזיקין</a:t>
            </a:r>
            <a:r>
              <a:rPr lang="he-IL" dirty="0"/>
              <a:t> </a:t>
            </a:r>
            <a:r>
              <a:rPr lang="he-IL" dirty="0" smtClean="0"/>
              <a:t>[כמו בשיטת רב</a:t>
            </a:r>
            <a:r>
              <a:rPr lang="he-IL" dirty="0"/>
              <a:t>, שהתנא </a:t>
            </a:r>
            <a:r>
              <a:rPr lang="he-IL" dirty="0" smtClean="0"/>
              <a:t>שמזכירו </a:t>
            </a:r>
            <a:r>
              <a:rPr lang="he-IL" dirty="0"/>
              <a:t>ברישא]?</a:t>
            </a:r>
          </a:p>
        </p:txBody>
      </p:sp>
      <p:sp>
        <p:nvSpPr>
          <p:cNvPr id="11" name="מלבן 10"/>
          <p:cNvSpPr/>
          <p:nvPr/>
        </p:nvSpPr>
        <p:spPr>
          <a:xfrm>
            <a:off x="9019557" y="4575674"/>
            <a:ext cx="2202847" cy="369332"/>
          </a:xfrm>
          <a:prstGeom prst="rect">
            <a:avLst/>
          </a:prstGeom>
        </p:spPr>
        <p:txBody>
          <a:bodyPr wrap="none">
            <a:spAutoFit/>
          </a:bodyPr>
          <a:lstStyle/>
          <a:p>
            <a:r>
              <a:rPr lang="he-IL" dirty="0" smtClean="0"/>
              <a:t>הגמרא ממשיכה לברר:</a:t>
            </a:r>
            <a:endParaRPr lang="he-IL" dirty="0"/>
          </a:p>
        </p:txBody>
      </p:sp>
    </p:spTree>
    <p:extLst>
      <p:ext uri="{BB962C8B-B14F-4D97-AF65-F5344CB8AC3E}">
        <p14:creationId xmlns:p14="http://schemas.microsoft.com/office/powerpoint/2010/main" val="34199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31" presetClass="entr" presetSubtype="0" fill="hold" grpId="0" nodeType="after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250"/>
                            </p:stCondLst>
                            <p:childTnLst>
                              <p:par>
                                <p:cTn id="16" presetID="22" presetClass="entr" presetSubtype="2" fill="hold" grpId="0" nodeType="afterEffect">
                                  <p:stCondLst>
                                    <p:cond delay="150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5250"/>
                            </p:stCondLst>
                            <p:childTnLst>
                              <p:par>
                                <p:cTn id="20" presetID="26" presetClass="entr" presetSubtype="0" fill="hold" grpId="0" nodeType="after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par>
                          <p:cTn id="36" fill="hold">
                            <p:stCondLst>
                              <p:cond delay="8750"/>
                            </p:stCondLst>
                            <p:childTnLst>
                              <p:par>
                                <p:cTn id="37" presetID="31" presetClass="entr" presetSubtype="0" fill="hold" grpId="0" nodeType="afterEffect">
                                  <p:stCondLst>
                                    <p:cond delay="75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par>
                          <p:cTn id="43" fill="hold">
                            <p:stCondLst>
                              <p:cond delay="10500"/>
                            </p:stCondLst>
                            <p:childTnLst>
                              <p:par>
                                <p:cTn id="44" presetID="16" presetClass="entr" presetSubtype="21" fill="hold" grpId="0" nodeType="afterEffect">
                                  <p:stCondLst>
                                    <p:cond delay="150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500"/>
                                        <p:tgtEl>
                                          <p:spTgt spid="11"/>
                                        </p:tgtEl>
                                      </p:cBhvr>
                                    </p:animEffect>
                                  </p:childTnLst>
                                </p:cTn>
                              </p:par>
                            </p:childTnLst>
                          </p:cTn>
                        </p:par>
                        <p:par>
                          <p:cTn id="52" fill="hold">
                            <p:stCondLst>
                              <p:cond delay="500"/>
                            </p:stCondLst>
                            <p:childTnLst>
                              <p:par>
                                <p:cTn id="53" presetID="31" presetClass="entr" presetSubtype="0" fill="hold" grpId="0" nodeType="afterEffect">
                                  <p:stCondLst>
                                    <p:cond delay="100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par>
                          <p:cTn id="59" fill="hold">
                            <p:stCondLst>
                              <p:cond delay="2500"/>
                            </p:stCondLst>
                            <p:childTnLst>
                              <p:par>
                                <p:cTn id="60" presetID="22" presetClass="entr" presetSubtype="2" fill="hold" grpId="0" nodeType="afterEffect">
                                  <p:stCondLst>
                                    <p:cond delay="1500"/>
                                  </p:stCondLst>
                                  <p:childTnLst>
                                    <p:set>
                                      <p:cBhvr>
                                        <p:cTn id="61" dur="1" fill="hold">
                                          <p:stCondLst>
                                            <p:cond delay="0"/>
                                          </p:stCondLst>
                                        </p:cTn>
                                        <p:tgtEl>
                                          <p:spTgt spid="10"/>
                                        </p:tgtEl>
                                        <p:attrNameLst>
                                          <p:attrName>style.visibility</p:attrName>
                                        </p:attrNameLst>
                                      </p:cBhvr>
                                      <p:to>
                                        <p:strVal val="visible"/>
                                      </p:to>
                                    </p:set>
                                    <p:animEffect transition="in" filter="wipe(right)">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437788" y="3689678"/>
            <a:ext cx="3708066"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אָמַר לְךָ רַב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הָהוּא </a:t>
            </a:r>
            <a:r>
              <a:rPr lang="he-IL" dirty="0">
                <a:solidFill>
                  <a:srgbClr val="000000"/>
                </a:solidFill>
                <a:latin typeface="Arial" panose="020B0604020202020204" pitchFamily="34" charset="0"/>
              </a:rPr>
              <a:t>לְמֶחְשְׁבֵיהּ בַּהֲדֵי </a:t>
            </a:r>
            <a:r>
              <a:rPr lang="he-IL" dirty="0" err="1">
                <a:solidFill>
                  <a:srgbClr val="000000"/>
                </a:solidFill>
                <a:latin typeface="Arial" panose="020B0604020202020204" pitchFamily="34" charset="0"/>
              </a:rPr>
              <a:t>מוּעָדִין</a:t>
            </a:r>
            <a:r>
              <a:rPr lang="he-IL" dirty="0">
                <a:solidFill>
                  <a:srgbClr val="000000"/>
                </a:solidFill>
                <a:latin typeface="Arial" panose="020B0604020202020204" pitchFamily="34" charset="0"/>
              </a:rPr>
              <a:t> הוּא </a:t>
            </a:r>
            <a:r>
              <a:rPr lang="he-IL" dirty="0" err="1">
                <a:solidFill>
                  <a:srgbClr val="000000"/>
                </a:solidFill>
                <a:latin typeface="Arial" panose="020B0604020202020204" pitchFamily="34" charset="0"/>
              </a:rPr>
              <a:t>דַּאֲתָא</a:t>
            </a:r>
            <a:endParaRPr lang="he-IL" dirty="0"/>
          </a:p>
        </p:txBody>
      </p:sp>
      <p:sp>
        <p:nvSpPr>
          <p:cNvPr id="3" name="TextBox 2"/>
          <p:cNvSpPr txBox="1"/>
          <p:nvPr/>
        </p:nvSpPr>
        <p:spPr>
          <a:xfrm>
            <a:off x="10381672" y="120454"/>
            <a:ext cx="1551710" cy="369332"/>
          </a:xfrm>
          <a:prstGeom prst="rect">
            <a:avLst/>
          </a:prstGeom>
          <a:noFill/>
        </p:spPr>
        <p:txBody>
          <a:bodyPr wrap="square" rtlCol="1">
            <a:spAutoFit/>
          </a:bodyPr>
          <a:lstStyle/>
          <a:p>
            <a:r>
              <a:rPr lang="he-IL" dirty="0" smtClean="0"/>
              <a:t>דף ד' עמ' א'</a:t>
            </a:r>
            <a:endParaRPr lang="he-IL" dirty="0"/>
          </a:p>
        </p:txBody>
      </p:sp>
      <p:sp>
        <p:nvSpPr>
          <p:cNvPr id="4" name="מלבן 3"/>
          <p:cNvSpPr/>
          <p:nvPr/>
        </p:nvSpPr>
        <p:spPr>
          <a:xfrm>
            <a:off x="9180479" y="2232215"/>
            <a:ext cx="2918086"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רַב </a:t>
            </a:r>
            <a:r>
              <a:rPr lang="he-IL" dirty="0" err="1" smtClean="0">
                <a:solidFill>
                  <a:srgbClr val="000000"/>
                </a:solidFill>
                <a:latin typeface="Arial" panose="020B0604020202020204" pitchFamily="34" charset="0"/>
              </a:rPr>
              <a:t>נָמֵי</a:t>
            </a:r>
            <a:r>
              <a:rPr lang="he-IL" dirty="0" smtClean="0">
                <a:solidFill>
                  <a:srgbClr val="000000"/>
                </a:solidFill>
                <a:latin typeface="Arial" panose="020B0604020202020204" pitchFamily="34" charset="0"/>
              </a:rPr>
              <a:t> הָא </a:t>
            </a:r>
            <a:r>
              <a:rPr lang="he-IL" dirty="0" err="1" smtClean="0">
                <a:solidFill>
                  <a:srgbClr val="000000"/>
                </a:solidFill>
                <a:latin typeface="Arial" panose="020B0604020202020204" pitchFamily="34" charset="0"/>
              </a:rPr>
              <a:t>קָתָנֵי</a:t>
            </a:r>
            <a:r>
              <a:rPr lang="he-IL" dirty="0" smtClean="0">
                <a:solidFill>
                  <a:srgbClr val="000000"/>
                </a:solidFill>
                <a:latin typeface="Arial" panose="020B0604020202020204" pitchFamily="34" charset="0"/>
              </a:rPr>
              <a:t> אָדָם בְּסֵיפָא</a:t>
            </a:r>
            <a:endParaRPr lang="he-IL" dirty="0"/>
          </a:p>
        </p:txBody>
      </p:sp>
      <p:sp>
        <p:nvSpPr>
          <p:cNvPr id="5" name="מלבן 4"/>
          <p:cNvSpPr/>
          <p:nvPr/>
        </p:nvSpPr>
        <p:spPr>
          <a:xfrm>
            <a:off x="7384615" y="1568507"/>
            <a:ext cx="4761239" cy="369332"/>
          </a:xfrm>
          <a:prstGeom prst="rect">
            <a:avLst/>
          </a:prstGeom>
        </p:spPr>
        <p:txBody>
          <a:bodyPr wrap="none">
            <a:spAutoFit/>
          </a:bodyPr>
          <a:lstStyle/>
          <a:p>
            <a:r>
              <a:rPr lang="he-IL" dirty="0"/>
              <a:t>וחוזרת הגמרא ושואלת, מה יענה רב לטענת שמואל:</a:t>
            </a:r>
          </a:p>
        </p:txBody>
      </p:sp>
      <p:sp>
        <p:nvSpPr>
          <p:cNvPr id="6" name="מלבן 5"/>
          <p:cNvSpPr/>
          <p:nvPr/>
        </p:nvSpPr>
        <p:spPr>
          <a:xfrm>
            <a:off x="2281524" y="2125109"/>
            <a:ext cx="6493164" cy="646331"/>
          </a:xfrm>
          <a:prstGeom prst="rect">
            <a:avLst/>
          </a:prstGeom>
        </p:spPr>
        <p:txBody>
          <a:bodyPr wrap="square">
            <a:spAutoFit/>
          </a:bodyPr>
          <a:lstStyle/>
          <a:p>
            <a:r>
              <a:rPr lang="he-IL" dirty="0" smtClean="0"/>
              <a:t>ורב</a:t>
            </a:r>
            <a:r>
              <a:rPr lang="he-IL" dirty="0"/>
              <a:t>, הסובר ש"מבעה" זה אדם, </a:t>
            </a:r>
            <a:r>
              <a:rPr lang="he-IL" dirty="0" smtClean="0"/>
              <a:t>מה </a:t>
            </a:r>
            <a:r>
              <a:rPr lang="he-IL" dirty="0"/>
              <a:t>הוא יענה על טענת שמואל: הא </a:t>
            </a:r>
            <a:r>
              <a:rPr lang="he-IL" dirty="0" err="1"/>
              <a:t>קתני</a:t>
            </a:r>
            <a:r>
              <a:rPr lang="he-IL" dirty="0"/>
              <a:t> אדם בסיפא, ולכן ודאי ה"מבעה" המוזכר ברישא אין הכוונה לאדם?</a:t>
            </a:r>
          </a:p>
        </p:txBody>
      </p:sp>
      <p:sp>
        <p:nvSpPr>
          <p:cNvPr id="7" name="מלבן 6"/>
          <p:cNvSpPr/>
          <p:nvPr/>
        </p:nvSpPr>
        <p:spPr>
          <a:xfrm>
            <a:off x="4985460" y="3219963"/>
            <a:ext cx="3452328" cy="1477328"/>
          </a:xfrm>
          <a:prstGeom prst="rect">
            <a:avLst/>
          </a:prstGeom>
        </p:spPr>
        <p:txBody>
          <a:bodyPr wrap="square">
            <a:spAutoFit/>
          </a:bodyPr>
          <a:lstStyle/>
          <a:p>
            <a:r>
              <a:rPr lang="he-IL" dirty="0" smtClean="0"/>
              <a:t>ברישא </a:t>
            </a:r>
            <a:r>
              <a:rPr lang="he-IL" dirty="0"/>
              <a:t>מנה התנא את האדם בין אבות </a:t>
            </a:r>
            <a:r>
              <a:rPr lang="he-IL" dirty="0" err="1"/>
              <a:t>הנזיקין</a:t>
            </a:r>
            <a:r>
              <a:rPr lang="he-IL" dirty="0"/>
              <a:t> החייבים, </a:t>
            </a:r>
            <a:endParaRPr lang="he-IL" dirty="0" smtClean="0"/>
          </a:p>
          <a:p>
            <a:r>
              <a:rPr lang="he-IL" dirty="0" smtClean="0"/>
              <a:t>ואילו מה </a:t>
            </a:r>
            <a:r>
              <a:rPr lang="he-IL" dirty="0"/>
              <a:t>ששב והזכירו בסיפא, </a:t>
            </a:r>
            <a:endParaRPr lang="he-IL" dirty="0" smtClean="0"/>
          </a:p>
          <a:p>
            <a:r>
              <a:rPr lang="he-IL" dirty="0" smtClean="0"/>
              <a:t>התנא </a:t>
            </a:r>
            <a:r>
              <a:rPr lang="he-IL" dirty="0"/>
              <a:t>בא להחשיבו בין </a:t>
            </a:r>
            <a:r>
              <a:rPr lang="he-IL" dirty="0" smtClean="0"/>
              <a:t>המועדים, </a:t>
            </a:r>
            <a:r>
              <a:rPr lang="he-IL" dirty="0"/>
              <a:t>המשלמים נזק שלם </a:t>
            </a:r>
            <a:r>
              <a:rPr lang="he-IL" dirty="0" smtClean="0"/>
              <a:t>מתחילתם </a:t>
            </a:r>
            <a:endParaRPr lang="he-IL" dirty="0"/>
          </a:p>
        </p:txBody>
      </p:sp>
      <p:sp>
        <p:nvSpPr>
          <p:cNvPr id="8" name="מלבן 7"/>
          <p:cNvSpPr/>
          <p:nvPr/>
        </p:nvSpPr>
        <p:spPr>
          <a:xfrm>
            <a:off x="9638555" y="2827367"/>
            <a:ext cx="1616147" cy="369332"/>
          </a:xfrm>
          <a:prstGeom prst="rect">
            <a:avLst/>
          </a:prstGeom>
        </p:spPr>
        <p:txBody>
          <a:bodyPr wrap="none">
            <a:spAutoFit/>
          </a:bodyPr>
          <a:lstStyle/>
          <a:p>
            <a:r>
              <a:rPr lang="he-IL" dirty="0"/>
              <a:t>משיבה הגמרא: </a:t>
            </a:r>
          </a:p>
        </p:txBody>
      </p:sp>
      <p:sp>
        <p:nvSpPr>
          <p:cNvPr id="9" name="מלבן 8"/>
          <p:cNvSpPr/>
          <p:nvPr/>
        </p:nvSpPr>
        <p:spPr>
          <a:xfrm>
            <a:off x="8520724" y="210487"/>
            <a:ext cx="1616147" cy="369332"/>
          </a:xfrm>
          <a:prstGeom prst="rect">
            <a:avLst/>
          </a:prstGeom>
        </p:spPr>
        <p:txBody>
          <a:bodyPr wrap="none">
            <a:spAutoFit/>
          </a:bodyPr>
          <a:lstStyle/>
          <a:p>
            <a:r>
              <a:rPr lang="he-IL" dirty="0"/>
              <a:t>משיבה הגמרא: </a:t>
            </a:r>
          </a:p>
        </p:txBody>
      </p:sp>
      <p:sp>
        <p:nvSpPr>
          <p:cNvPr id="10" name="מלבן 9"/>
          <p:cNvSpPr/>
          <p:nvPr/>
        </p:nvSpPr>
        <p:spPr>
          <a:xfrm>
            <a:off x="8485076" y="895624"/>
            <a:ext cx="361348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בְּנִזְקֵי מָמוֹן </a:t>
            </a:r>
            <a:r>
              <a:rPr lang="he-IL" dirty="0" err="1">
                <a:solidFill>
                  <a:srgbClr val="000000"/>
                </a:solidFill>
                <a:latin typeface="Arial" panose="020B0604020202020204" pitchFamily="34" charset="0"/>
              </a:rPr>
              <a:t>קָמַיְירֵי</a:t>
            </a:r>
            <a:r>
              <a:rPr lang="he-IL" dirty="0">
                <a:solidFill>
                  <a:srgbClr val="000000"/>
                </a:solidFill>
                <a:latin typeface="Arial" panose="020B0604020202020204" pitchFamily="34" charset="0"/>
              </a:rPr>
              <a:t> בְּנִזְקֵי גוּפוֹ לָא </a:t>
            </a:r>
            <a:r>
              <a:rPr lang="he-IL" dirty="0" err="1">
                <a:solidFill>
                  <a:srgbClr val="000000"/>
                </a:solidFill>
                <a:latin typeface="Arial" panose="020B0604020202020204" pitchFamily="34" charset="0"/>
              </a:rPr>
              <a:t>קָמַיְירֵי</a:t>
            </a:r>
            <a:endParaRPr lang="he-IL" dirty="0"/>
          </a:p>
        </p:txBody>
      </p:sp>
      <p:sp>
        <p:nvSpPr>
          <p:cNvPr id="11" name="מלבן 10"/>
          <p:cNvSpPr/>
          <p:nvPr/>
        </p:nvSpPr>
        <p:spPr>
          <a:xfrm>
            <a:off x="2189160" y="587491"/>
            <a:ext cx="6096000" cy="923330"/>
          </a:xfrm>
          <a:prstGeom prst="rect">
            <a:avLst/>
          </a:prstGeom>
        </p:spPr>
        <p:txBody>
          <a:bodyPr>
            <a:spAutoFit/>
          </a:bodyPr>
          <a:lstStyle/>
          <a:p>
            <a:r>
              <a:rPr lang="he-IL" dirty="0" smtClean="0"/>
              <a:t>התנא </a:t>
            </a:r>
            <a:r>
              <a:rPr lang="he-IL" dirty="0"/>
              <a:t>של משנתנו מדבר רק בחיוב על נזקין שממונו של אדם </a:t>
            </a:r>
            <a:r>
              <a:rPr lang="he-IL" dirty="0" smtClean="0"/>
              <a:t>הזיק, אבל </a:t>
            </a:r>
            <a:r>
              <a:rPr lang="he-IL" dirty="0"/>
              <a:t>בנזקי גופו, שהוא עצמו הזיק, </a:t>
            </a:r>
            <a:r>
              <a:rPr lang="he-IL" dirty="0" smtClean="0"/>
              <a:t>אינו מדבר, </a:t>
            </a:r>
            <a:r>
              <a:rPr lang="he-IL" dirty="0"/>
              <a:t>ולכן לא הזכיר התנא ברישא את אדם המזיק</a:t>
            </a:r>
            <a:r>
              <a:rPr lang="he-IL" dirty="0" smtClean="0"/>
              <a:t>.</a:t>
            </a:r>
            <a:endParaRPr lang="he-IL" dirty="0"/>
          </a:p>
        </p:txBody>
      </p:sp>
      <p:sp>
        <p:nvSpPr>
          <p:cNvPr id="12" name="מלבן 11"/>
          <p:cNvSpPr/>
          <p:nvPr/>
        </p:nvSpPr>
        <p:spPr>
          <a:xfrm>
            <a:off x="157018" y="2871446"/>
            <a:ext cx="5290572" cy="2462213"/>
          </a:xfrm>
          <a:prstGeom prst="rect">
            <a:avLst/>
          </a:prstGeom>
        </p:spPr>
        <p:txBody>
          <a:bodyPr wrap="square">
            <a:spAutoFit/>
          </a:bodyPr>
          <a:lstStyle/>
          <a:p>
            <a:r>
              <a:rPr lang="he-IL" sz="1400" dirty="0" smtClean="0"/>
              <a:t>מדייקים התוס': ושמואל </a:t>
            </a:r>
            <a:r>
              <a:rPr lang="he-IL" sz="1400" dirty="0"/>
              <a:t>סובר שאם לא נתחדש בזה דבר, לא היה לו לתנא לחזור ולחשבו בין </a:t>
            </a:r>
            <a:r>
              <a:rPr lang="he-IL" sz="1400" dirty="0" err="1" smtClean="0"/>
              <a:t>המועדי</a:t>
            </a:r>
            <a:r>
              <a:rPr lang="he-IL" sz="1400" dirty="0" smtClean="0"/>
              <a:t>.</a:t>
            </a:r>
          </a:p>
          <a:p>
            <a:r>
              <a:rPr lang="he-IL" sz="1400" dirty="0" smtClean="0"/>
              <a:t> </a:t>
            </a:r>
            <a:r>
              <a:rPr lang="he-IL" sz="1400" dirty="0"/>
              <a:t>ושן ורגל חזר התנא והשמיעם בין המועדים, כיון </a:t>
            </a:r>
            <a:r>
              <a:rPr lang="he-IL" sz="1400" dirty="0" err="1" smtClean="0"/>
              <a:t>שנתווסף</a:t>
            </a:r>
            <a:r>
              <a:rPr lang="he-IL" sz="1400" dirty="0" smtClean="0"/>
              <a:t> </a:t>
            </a:r>
            <a:r>
              <a:rPr lang="he-IL" sz="1400" dirty="0"/>
              <a:t>בהן חידוש, </a:t>
            </a:r>
            <a:endParaRPr lang="he-IL" sz="1400" dirty="0" smtClean="0"/>
          </a:p>
          <a:p>
            <a:r>
              <a:rPr lang="he-IL" sz="1400" dirty="0" smtClean="0"/>
              <a:t>שהשן </a:t>
            </a:r>
            <a:r>
              <a:rPr lang="he-IL" sz="1400" dirty="0"/>
              <a:t>מועדת לאכול רק הראוי לה, ואם אכלה מה שלא ראוי לה הוי קרן. </a:t>
            </a:r>
            <a:endParaRPr lang="he-IL" sz="1400" dirty="0" smtClean="0"/>
          </a:p>
          <a:p>
            <a:r>
              <a:rPr lang="he-IL" sz="1400" dirty="0" smtClean="0"/>
              <a:t>וכן </a:t>
            </a:r>
            <a:r>
              <a:rPr lang="he-IL" sz="1400" dirty="0"/>
              <a:t>הרגל מועדת לשבר כלים דרך הילוכה, ואם שברה בכוונה הוי קרן ומשלמת נזק שלם. </a:t>
            </a:r>
          </a:p>
          <a:p>
            <a:r>
              <a:rPr lang="he-IL" sz="1400" dirty="0" smtClean="0"/>
              <a:t>וכן </a:t>
            </a:r>
            <a:r>
              <a:rPr lang="he-IL" sz="1400" dirty="0"/>
              <a:t>את הקרן שב התנא ומשמיע, אף שכבר נתרבה לשמואל מ"כשהזיק חב המזיק", </a:t>
            </a:r>
            <a:endParaRPr lang="he-IL" sz="1400" dirty="0" smtClean="0"/>
          </a:p>
          <a:p>
            <a:r>
              <a:rPr lang="he-IL" sz="1400" dirty="0" smtClean="0"/>
              <a:t>מכל </a:t>
            </a:r>
            <a:r>
              <a:rPr lang="he-IL" sz="1400" dirty="0"/>
              <a:t>מקום, שם </a:t>
            </a:r>
            <a:r>
              <a:rPr lang="he-IL" sz="1400" dirty="0" smtClean="0"/>
              <a:t>מדובר בשור </a:t>
            </a:r>
            <a:r>
              <a:rPr lang="he-IL" sz="1400" dirty="0"/>
              <a:t>מועד, המשלם נזק שלם וממיטב, </a:t>
            </a:r>
            <a:endParaRPr lang="he-IL" sz="1400" dirty="0" smtClean="0"/>
          </a:p>
          <a:p>
            <a:r>
              <a:rPr lang="he-IL" sz="1400" dirty="0" smtClean="0"/>
              <a:t>ולכן </a:t>
            </a:r>
            <a:r>
              <a:rPr lang="he-IL" sz="1400" dirty="0"/>
              <a:t>בא התנא להשמיענו את דין שור התם המשלם חצי נזק. וכיון שהוזכר שור התם, הוזכר כבר גם שור המועד. </a:t>
            </a:r>
          </a:p>
        </p:txBody>
      </p:sp>
      <p:sp>
        <p:nvSpPr>
          <p:cNvPr id="13" name="מלבן 12"/>
          <p:cNvSpPr/>
          <p:nvPr/>
        </p:nvSpPr>
        <p:spPr>
          <a:xfrm>
            <a:off x="10193504" y="6034454"/>
            <a:ext cx="1257074"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וּמַאי לֹא הֲרֵי</a:t>
            </a:r>
            <a:endParaRPr lang="he-IL" dirty="0"/>
          </a:p>
        </p:txBody>
      </p:sp>
      <p:sp>
        <p:nvSpPr>
          <p:cNvPr id="14" name="מלבן 13"/>
          <p:cNvSpPr/>
          <p:nvPr/>
        </p:nvSpPr>
        <p:spPr>
          <a:xfrm>
            <a:off x="1108365" y="6034454"/>
            <a:ext cx="8073186" cy="369332"/>
          </a:xfrm>
          <a:prstGeom prst="rect">
            <a:avLst/>
          </a:prstGeom>
        </p:spPr>
        <p:txBody>
          <a:bodyPr wrap="square">
            <a:spAutoFit/>
          </a:bodyPr>
          <a:lstStyle/>
          <a:p>
            <a:r>
              <a:rPr lang="he-IL" dirty="0" smtClean="0"/>
              <a:t>מה משמעות </a:t>
            </a:r>
            <a:r>
              <a:rPr lang="he-IL" dirty="0"/>
              <a:t>"לא הרי השור כהרי המבעה" שאמרה המשנה, לפי רב, שמבעה זה האדם?</a:t>
            </a:r>
          </a:p>
        </p:txBody>
      </p:sp>
      <p:sp>
        <p:nvSpPr>
          <p:cNvPr id="15" name="מלבן 14"/>
          <p:cNvSpPr/>
          <p:nvPr/>
        </p:nvSpPr>
        <p:spPr>
          <a:xfrm>
            <a:off x="4375246" y="5465111"/>
            <a:ext cx="5602816" cy="369332"/>
          </a:xfrm>
          <a:prstGeom prst="rect">
            <a:avLst/>
          </a:prstGeom>
        </p:spPr>
        <p:txBody>
          <a:bodyPr wrap="none">
            <a:spAutoFit/>
          </a:bodyPr>
          <a:lstStyle/>
          <a:p>
            <a:r>
              <a:rPr lang="he-IL" dirty="0" smtClean="0"/>
              <a:t>הגמרא </a:t>
            </a:r>
            <a:r>
              <a:rPr lang="he-IL" dirty="0"/>
              <a:t>שואלת כיצד מתפרשת </a:t>
            </a:r>
            <a:r>
              <a:rPr lang="he-IL" dirty="0" err="1"/>
              <a:t>הצריכותא</a:t>
            </a:r>
            <a:r>
              <a:rPr lang="he-IL" dirty="0"/>
              <a:t> של המשנה לפי רב:</a:t>
            </a:r>
          </a:p>
        </p:txBody>
      </p:sp>
    </p:spTree>
    <p:extLst>
      <p:ext uri="{BB962C8B-B14F-4D97-AF65-F5344CB8AC3E}">
        <p14:creationId xmlns:p14="http://schemas.microsoft.com/office/powerpoint/2010/main" val="33083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2000"/>
                            </p:stCondLst>
                            <p:childTnLst>
                              <p:par>
                                <p:cTn id="16" presetID="22" presetClass="entr" presetSubtype="2"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3500"/>
                            </p:stCondLst>
                            <p:childTnLst>
                              <p:par>
                                <p:cTn id="20" presetID="22" presetClass="entr" presetSubtype="2" fill="hold" grpId="0" nodeType="after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60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6500"/>
                            </p:stCondLst>
                            <p:childTnLst>
                              <p:par>
                                <p:cTn id="30" presetID="22" presetClass="entr" presetSubtype="2" fill="hold" grpId="0" nodeType="afterEffect">
                                  <p:stCondLst>
                                    <p:cond delay="100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par>
                          <p:cTn id="33" fill="hold">
                            <p:stCondLst>
                              <p:cond delay="8000"/>
                            </p:stCondLst>
                            <p:childTnLst>
                              <p:par>
                                <p:cTn id="34" presetID="47" presetClass="entr" presetSubtype="0" fill="hold" grpId="0" nodeType="afterEffect">
                                  <p:stCondLst>
                                    <p:cond delay="17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10750"/>
                            </p:stCondLst>
                            <p:childTnLst>
                              <p:par>
                                <p:cTn id="40" presetID="53" presetClass="entr" presetSubtype="16" fill="hold" grpId="0" nodeType="afterEffect">
                                  <p:stCondLst>
                                    <p:cond delay="50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11750"/>
                            </p:stCondLst>
                            <p:childTnLst>
                              <p:par>
                                <p:cTn id="46" presetID="22" presetClass="entr" presetSubtype="2" fill="hold" grpId="0" nodeType="afterEffect">
                                  <p:stCondLst>
                                    <p:cond delay="100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childTnLst>
                          </p:cTn>
                        </p:par>
                        <p:par>
                          <p:cTn id="49" fill="hold">
                            <p:stCondLst>
                              <p:cond delay="13250"/>
                            </p:stCondLst>
                            <p:childTnLst>
                              <p:par>
                                <p:cTn id="50" presetID="53" presetClass="entr" presetSubtype="16" fill="hold" grpId="0" nodeType="afterEffect">
                                  <p:stCondLst>
                                    <p:cond delay="30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500"/>
                                        <p:tgtEl>
                                          <p:spTgt spid="15"/>
                                        </p:tgtEl>
                                      </p:cBhvr>
                                    </p:animEffect>
                                  </p:childTnLst>
                                </p:cTn>
                              </p:par>
                            </p:childTnLst>
                          </p:cTn>
                        </p:par>
                        <p:par>
                          <p:cTn id="60" fill="hold">
                            <p:stCondLst>
                              <p:cond delay="500"/>
                            </p:stCondLst>
                            <p:childTnLst>
                              <p:par>
                                <p:cTn id="61" presetID="53" presetClass="entr" presetSubtype="16" fill="hold" grpId="0" nodeType="afterEffect">
                                  <p:stCondLst>
                                    <p:cond delay="12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par>
                          <p:cTn id="66" fill="hold">
                            <p:stCondLst>
                              <p:cond delay="2250"/>
                            </p:stCondLst>
                            <p:childTnLst>
                              <p:par>
                                <p:cTn id="67" presetID="22" presetClass="entr" presetSubtype="2" fill="hold" grpId="0" nodeType="after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P spid="9" grpId="0"/>
      <p:bldP spid="10" grpId="0" animBg="1"/>
      <p:bldP spid="11" grpId="0"/>
      <p:bldP spid="12" grpId="0"/>
      <p:bldP spid="13" grpId="0" animBg="1"/>
      <p:bldP spid="14" grpId="0"/>
      <p:bldP spid="15"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4839</Words>
  <Application>Microsoft Office PowerPoint</Application>
  <PresentationFormat>מסך רחב</PresentationFormat>
  <Paragraphs>444</Paragraphs>
  <Slides>23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23</vt:i4>
      </vt:variant>
    </vt:vector>
  </HeadingPairs>
  <TitlesOfParts>
    <vt:vector size="28"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89</cp:revision>
  <dcterms:created xsi:type="dcterms:W3CDTF">2023-07-03T10:54:52Z</dcterms:created>
  <dcterms:modified xsi:type="dcterms:W3CDTF">2023-07-10T10:09:03Z</dcterms:modified>
</cp:coreProperties>
</file>