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82" r:id="rId4"/>
    <p:sldId id="262" r:id="rId5"/>
    <p:sldId id="263" r:id="rId6"/>
    <p:sldId id="264" r:id="rId7"/>
    <p:sldId id="265" r:id="rId8"/>
    <p:sldId id="269" r:id="rId9"/>
    <p:sldId id="271" r:id="rId10"/>
    <p:sldId id="267" r:id="rId11"/>
    <p:sldId id="283" r:id="rId12"/>
    <p:sldId id="272" r:id="rId13"/>
    <p:sldId id="273" r:id="rId14"/>
    <p:sldId id="274" r:id="rId15"/>
    <p:sldId id="275" r:id="rId16"/>
    <p:sldId id="277" r:id="rId17"/>
    <p:sldId id="278" r:id="rId18"/>
    <p:sldId id="279" r:id="rId19"/>
    <p:sldId id="280" r:id="rId20"/>
    <p:sldId id="281"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223023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195908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26282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336256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113264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89275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135198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265467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265303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202891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EC997F2D-E92B-4E09-9086-4703E736D283}" type="datetimeFigureOut">
              <a:rPr lang="he-IL" smtClean="0"/>
              <a:t>י"א/תשרי/תשפ"ד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23865B-1CFF-4A3A-8DD0-1146B2BD8B54}" type="slidenum">
              <a:rPr lang="he-IL" smtClean="0"/>
              <a:t>‹#›</a:t>
            </a:fld>
            <a:endParaRPr lang="he-IL"/>
          </a:p>
        </p:txBody>
      </p:sp>
    </p:spTree>
    <p:extLst>
      <p:ext uri="{BB962C8B-B14F-4D97-AF65-F5344CB8AC3E}">
        <p14:creationId xmlns:p14="http://schemas.microsoft.com/office/powerpoint/2010/main" val="278710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997F2D-E92B-4E09-9086-4703E736D283}" type="datetimeFigureOut">
              <a:rPr lang="he-IL" smtClean="0"/>
              <a:t>י"א/תשרי/תשפ"ד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23865B-1CFF-4A3A-8DD0-1146B2BD8B54}" type="slidenum">
              <a:rPr lang="he-IL" smtClean="0"/>
              <a:t>‹#›</a:t>
            </a:fld>
            <a:endParaRPr lang="he-IL"/>
          </a:p>
        </p:txBody>
      </p:sp>
    </p:spTree>
    <p:extLst>
      <p:ext uri="{BB962C8B-B14F-4D97-AF65-F5344CB8AC3E}">
        <p14:creationId xmlns:p14="http://schemas.microsoft.com/office/powerpoint/2010/main" val="334835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zakrossl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353127" y="231054"/>
            <a:ext cx="9144000" cy="238760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dirty="0" smtClean="0"/>
              <a:t>בבא קמא</a:t>
            </a:r>
            <a:br>
              <a:rPr lang="he-IL" dirty="0" smtClean="0"/>
            </a:br>
            <a:r>
              <a:rPr lang="he-IL" dirty="0" smtClean="0"/>
              <a:t>מצגת עזר ללימוד דף ח'</a:t>
            </a:r>
            <a:endParaRPr lang="he-IL" dirty="0"/>
          </a:p>
        </p:txBody>
      </p:sp>
      <p:sp>
        <p:nvSpPr>
          <p:cNvPr id="5" name="כותרת משנה 2"/>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mtClean="0"/>
              <a:t>יצחק רסלר</a:t>
            </a:r>
          </a:p>
          <a:p>
            <a:r>
              <a:rPr lang="en-US" smtClean="0">
                <a:hlinkClick r:id="rId2"/>
              </a:rPr>
              <a:t>izakrossler@gmail.com</a:t>
            </a:r>
            <a:endParaRPr lang="he-IL" smtClean="0"/>
          </a:p>
          <a:p>
            <a:endParaRPr lang="he-IL" dirty="0"/>
          </a:p>
        </p:txBody>
      </p:sp>
    </p:spTree>
    <p:extLst>
      <p:ext uri="{BB962C8B-B14F-4D97-AF65-F5344CB8AC3E}">
        <p14:creationId xmlns:p14="http://schemas.microsoft.com/office/powerpoint/2010/main" val="4149427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2062" y="-1"/>
            <a:ext cx="1560629" cy="369332"/>
          </a:xfrm>
          <a:prstGeom prst="rect">
            <a:avLst/>
          </a:prstGeom>
          <a:noFill/>
        </p:spPr>
        <p:txBody>
          <a:bodyPr wrap="square" rtlCol="1">
            <a:spAutoFit/>
          </a:bodyPr>
          <a:lstStyle/>
          <a:p>
            <a:r>
              <a:rPr lang="he-IL" dirty="0" smtClean="0"/>
              <a:t>דף ח' עמ' א'</a:t>
            </a:r>
            <a:endParaRPr lang="he-IL" dirty="0"/>
          </a:p>
        </p:txBody>
      </p:sp>
      <p:sp>
        <p:nvSpPr>
          <p:cNvPr id="3" name="מלבן 2"/>
          <p:cNvSpPr/>
          <p:nvPr/>
        </p:nvSpPr>
        <p:spPr>
          <a:xfrm>
            <a:off x="8118764" y="4612302"/>
            <a:ext cx="3648364" cy="1200329"/>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וּמַאי </a:t>
            </a:r>
            <a:r>
              <a:rPr lang="he-IL" dirty="0">
                <a:solidFill>
                  <a:srgbClr val="000000"/>
                </a:solidFill>
                <a:latin typeface="Arial" panose="020B0604020202020204" pitchFamily="34" charset="0"/>
              </a:rPr>
              <a:t>שְׁנָא שְׁלֹשָׁה </a:t>
            </a:r>
            <a:r>
              <a:rPr lang="he-IL" dirty="0" err="1">
                <a:solidFill>
                  <a:srgbClr val="000000"/>
                </a:solidFill>
                <a:latin typeface="Arial" panose="020B0604020202020204" pitchFamily="34" charset="0"/>
              </a:rPr>
              <a:t>דְּכֹל</a:t>
            </a:r>
            <a:r>
              <a:rPr lang="he-IL" dirty="0">
                <a:solidFill>
                  <a:srgbClr val="000000"/>
                </a:solidFill>
                <a:latin typeface="Arial" panose="020B0604020202020204" pitchFamily="34" charset="0"/>
              </a:rPr>
              <a:t> חַד וְחַד אָמַר לֵיהּ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הִנַּחְתִּי </a:t>
            </a:r>
            <a:r>
              <a:rPr lang="he-IL" dirty="0">
                <a:solidFill>
                  <a:srgbClr val="000000"/>
                </a:solidFill>
                <a:latin typeface="Arial" panose="020B0604020202020204" pitchFamily="34" charset="0"/>
              </a:rPr>
              <a:t>לְךָ מָקוֹם לִגְבּוֹת מִמֶּנּוּ</a:t>
            </a:r>
            <a:r>
              <a:rPr lang="he-IL" dirty="0"/>
              <a:t/>
            </a:r>
            <a:br>
              <a:rPr lang="he-IL" dirty="0"/>
            </a:br>
            <a:r>
              <a:rPr lang="he-IL" dirty="0">
                <a:solidFill>
                  <a:srgbClr val="000000"/>
                </a:solidFill>
                <a:latin typeface="Arial" panose="020B0604020202020204" pitchFamily="34" charset="0"/>
              </a:rPr>
              <a:t>הַאי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אַכֹּל חַד וְחַד </a:t>
            </a:r>
            <a:r>
              <a:rPr lang="he-IL" dirty="0" err="1">
                <a:solidFill>
                  <a:srgbClr val="000000"/>
                </a:solidFill>
                <a:latin typeface="Arial" panose="020B0604020202020204" pitchFamily="34" charset="0"/>
              </a:rPr>
              <a:t>לֵימָא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לֵיהּ: </a:t>
            </a:r>
          </a:p>
          <a:p>
            <a:r>
              <a:rPr lang="he-IL" dirty="0" smtClean="0">
                <a:solidFill>
                  <a:srgbClr val="000000"/>
                </a:solidFill>
                <a:latin typeface="Arial" panose="020B0604020202020204" pitchFamily="34" charset="0"/>
              </a:rPr>
              <a:t>הִנַּחְתִּי </a:t>
            </a:r>
            <a:r>
              <a:rPr lang="he-IL" dirty="0">
                <a:solidFill>
                  <a:srgbClr val="000000"/>
                </a:solidFill>
                <a:latin typeface="Arial" panose="020B0604020202020204" pitchFamily="34" charset="0"/>
              </a:rPr>
              <a:t>לְךָ מָקוֹם לִגְבּוֹת מִמֶּנּוּ</a:t>
            </a:r>
            <a:endParaRPr lang="he-IL" dirty="0"/>
          </a:p>
        </p:txBody>
      </p:sp>
      <p:sp>
        <p:nvSpPr>
          <p:cNvPr id="4" name="מלבן 3"/>
          <p:cNvSpPr/>
          <p:nvPr/>
        </p:nvSpPr>
        <p:spPr>
          <a:xfrm>
            <a:off x="1126836" y="473425"/>
            <a:ext cx="8589818" cy="369332"/>
          </a:xfrm>
          <a:prstGeom prst="rect">
            <a:avLst/>
          </a:prstGeom>
        </p:spPr>
        <p:txBody>
          <a:bodyPr wrap="square">
            <a:spAutoFit/>
          </a:bodyPr>
          <a:lstStyle/>
          <a:p>
            <a:r>
              <a:rPr lang="he-IL" dirty="0"/>
              <a:t>באיזה אופן מדובר </a:t>
            </a:r>
            <a:r>
              <a:rPr lang="he-IL" dirty="0" smtClean="0"/>
              <a:t>מה </a:t>
            </a:r>
            <a:r>
              <a:rPr lang="he-IL" dirty="0"/>
              <a:t>ששנינו </a:t>
            </a:r>
            <a:r>
              <a:rPr lang="he-IL" dirty="0" err="1"/>
              <a:t>בבריתא</a:t>
            </a:r>
            <a:r>
              <a:rPr lang="he-IL" dirty="0"/>
              <a:t>, שאם מכרן לאדם אחד נכנס הלוקח תחת הבעלים</a:t>
            </a:r>
            <a:r>
              <a:rPr lang="he-IL" dirty="0" smtClean="0"/>
              <a:t>,?</a:t>
            </a:r>
            <a:endParaRPr lang="he-IL" dirty="0"/>
          </a:p>
        </p:txBody>
      </p:sp>
      <p:sp>
        <p:nvSpPr>
          <p:cNvPr id="5" name="מלבן 4"/>
          <p:cNvSpPr/>
          <p:nvPr/>
        </p:nvSpPr>
        <p:spPr>
          <a:xfrm>
            <a:off x="9870728" y="473425"/>
            <a:ext cx="196399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מְכָרָן לְאֶחָד </a:t>
            </a:r>
            <a:r>
              <a:rPr lang="he-IL" dirty="0" err="1">
                <a:solidFill>
                  <a:srgbClr val="000000"/>
                </a:solidFill>
                <a:latin typeface="Arial" panose="020B0604020202020204" pitchFamily="34" charset="0"/>
              </a:rPr>
              <a:t>הֵיכִי</a:t>
            </a:r>
            <a:r>
              <a:rPr lang="he-IL" dirty="0">
                <a:solidFill>
                  <a:srgbClr val="000000"/>
                </a:solidFill>
                <a:latin typeface="Arial" panose="020B0604020202020204" pitchFamily="34" charset="0"/>
              </a:rPr>
              <a:t> דָּמֵי</a:t>
            </a:r>
            <a:endParaRPr lang="he-IL" dirty="0"/>
          </a:p>
        </p:txBody>
      </p:sp>
      <p:sp>
        <p:nvSpPr>
          <p:cNvPr id="6" name="מלבן 5"/>
          <p:cNvSpPr/>
          <p:nvPr/>
        </p:nvSpPr>
        <p:spPr>
          <a:xfrm>
            <a:off x="100361" y="1012032"/>
            <a:ext cx="7150183" cy="2585323"/>
          </a:xfrm>
          <a:prstGeom prst="rect">
            <a:avLst/>
          </a:prstGeom>
        </p:spPr>
        <p:txBody>
          <a:bodyPr wrap="square">
            <a:spAutoFit/>
          </a:bodyPr>
          <a:lstStyle/>
          <a:p>
            <a:r>
              <a:rPr lang="he-IL" dirty="0" smtClean="0"/>
              <a:t>אם </a:t>
            </a:r>
            <a:r>
              <a:rPr lang="he-IL" dirty="0"/>
              <a:t>נאמר שמדובר </a:t>
            </a:r>
            <a:r>
              <a:rPr lang="he-IL" dirty="0" smtClean="0"/>
              <a:t>שהלוקח קנה את השדות ביחד </a:t>
            </a:r>
            <a:r>
              <a:rPr lang="he-IL" dirty="0"/>
              <a:t>בקניה אחת [בשטר אחד], יקשה, פשיטא! </a:t>
            </a:r>
            <a:r>
              <a:rPr lang="he-IL" dirty="0" smtClean="0"/>
              <a:t>אם </a:t>
            </a:r>
            <a:r>
              <a:rPr lang="he-IL" dirty="0"/>
              <a:t>כשמכר לשלשה בני אדם ביום אחד, ולמרות שקנייתם </a:t>
            </a:r>
            <a:r>
              <a:rPr lang="he-IL" dirty="0" smtClean="0"/>
              <a:t>הייתה </a:t>
            </a:r>
            <a:r>
              <a:rPr lang="he-IL" dirty="0"/>
              <a:t>בזמנים נפרדים זה בבוקר וזה בערב, ויכול לכאורה הקונה הראשון </a:t>
            </a:r>
            <a:r>
              <a:rPr lang="he-IL" dirty="0" smtClean="0"/>
              <a:t>לומר: </a:t>
            </a:r>
          </a:p>
          <a:p>
            <a:r>
              <a:rPr lang="he-IL" dirty="0" smtClean="0"/>
              <a:t>הנחתי </a:t>
            </a:r>
            <a:r>
              <a:rPr lang="he-IL" dirty="0"/>
              <a:t>לכם מקום לגבות, </a:t>
            </a:r>
            <a:endParaRPr lang="he-IL" dirty="0" smtClean="0"/>
          </a:p>
          <a:p>
            <a:r>
              <a:rPr lang="he-IL" dirty="0" smtClean="0"/>
              <a:t>עם </a:t>
            </a:r>
            <a:r>
              <a:rPr lang="he-IL" dirty="0"/>
              <a:t>כל זאת כיון שלא ניכר בשטר המכר מי לקח </a:t>
            </a:r>
            <a:r>
              <a:rPr lang="he-IL" dirty="0" smtClean="0"/>
              <a:t>ראשון. </a:t>
            </a:r>
          </a:p>
          <a:p>
            <a:r>
              <a:rPr lang="he-IL" dirty="0" smtClean="0"/>
              <a:t>אמרת שכולן </a:t>
            </a:r>
            <a:r>
              <a:rPr lang="he-IL" dirty="0"/>
              <a:t>נכנסו תחת הבעלים, כי נחשב שכולם קנו יחד, </a:t>
            </a:r>
            <a:endParaRPr lang="he-IL" dirty="0" smtClean="0"/>
          </a:p>
          <a:p>
            <a:r>
              <a:rPr lang="he-IL" dirty="0" smtClean="0"/>
              <a:t>האם צריך </a:t>
            </a:r>
            <a:r>
              <a:rPr lang="he-IL" dirty="0"/>
              <a:t>לומר</a:t>
            </a:r>
            <a:r>
              <a:rPr lang="he-IL" dirty="0" smtClean="0"/>
              <a:t> </a:t>
            </a:r>
            <a:r>
              <a:rPr lang="he-IL" dirty="0"/>
              <a:t>אחד </a:t>
            </a:r>
            <a:r>
              <a:rPr lang="he-IL" dirty="0" smtClean="0"/>
              <a:t>מכרן </a:t>
            </a:r>
            <a:r>
              <a:rPr lang="he-IL" dirty="0"/>
              <a:t>לאדם אחד </a:t>
            </a:r>
            <a:r>
              <a:rPr lang="he-IL" dirty="0" smtClean="0"/>
              <a:t>בשטר?! </a:t>
            </a:r>
          </a:p>
          <a:p>
            <a:r>
              <a:rPr lang="he-IL" dirty="0" smtClean="0"/>
              <a:t>הרי </a:t>
            </a:r>
            <a:r>
              <a:rPr lang="he-IL" dirty="0"/>
              <a:t>פשיטא הוא שכיון </a:t>
            </a:r>
            <a:r>
              <a:rPr lang="he-IL" dirty="0" err="1"/>
              <a:t>שקנאם</a:t>
            </a:r>
            <a:r>
              <a:rPr lang="he-IL" dirty="0"/>
              <a:t> יחד אין על שדה אחד שיעבוד יותר </a:t>
            </a:r>
            <a:r>
              <a:rPr lang="he-IL" dirty="0" smtClean="0"/>
              <a:t>מהשדה השני</a:t>
            </a:r>
          </a:p>
          <a:p>
            <a:r>
              <a:rPr lang="he-IL" dirty="0" smtClean="0"/>
              <a:t> </a:t>
            </a:r>
            <a:r>
              <a:rPr lang="he-IL" dirty="0"/>
              <a:t>ולכן כל אחד גובה כדינו. </a:t>
            </a:r>
          </a:p>
        </p:txBody>
      </p:sp>
      <p:sp>
        <p:nvSpPr>
          <p:cNvPr id="7" name="מלבן 6"/>
          <p:cNvSpPr/>
          <p:nvPr/>
        </p:nvSpPr>
        <p:spPr>
          <a:xfrm>
            <a:off x="7250544" y="1094860"/>
            <a:ext cx="4849091" cy="923330"/>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אִילֵימָא</a:t>
            </a:r>
            <a:r>
              <a:rPr lang="he-IL" dirty="0">
                <a:solidFill>
                  <a:srgbClr val="000000"/>
                </a:solidFill>
                <a:latin typeface="Arial" panose="020B0604020202020204" pitchFamily="34" charset="0"/>
              </a:rPr>
              <a:t> בְּבַת אַחַת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הַשְׁתָּא </a:t>
            </a:r>
            <a:r>
              <a:rPr lang="he-IL" dirty="0">
                <a:solidFill>
                  <a:srgbClr val="000000"/>
                </a:solidFill>
                <a:latin typeface="Arial" panose="020B0604020202020204" pitchFamily="34" charset="0"/>
              </a:rPr>
              <a:t>לִשְׁלֹשָׁה </a:t>
            </a:r>
            <a:r>
              <a:rPr lang="he-IL" dirty="0" err="1">
                <a:solidFill>
                  <a:srgbClr val="000000"/>
                </a:solidFill>
                <a:latin typeface="Arial" panose="020B0604020202020204" pitchFamily="34" charset="0"/>
              </a:rPr>
              <a:t>דְּאִיכָּא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לְמֵימַר</a:t>
            </a:r>
            <a:r>
              <a:rPr lang="he-IL" dirty="0">
                <a:solidFill>
                  <a:srgbClr val="000000"/>
                </a:solidFill>
                <a:latin typeface="Arial" panose="020B0604020202020204" pitchFamily="34" charset="0"/>
              </a:rPr>
              <a:t> חַד </a:t>
            </a:r>
            <a:r>
              <a:rPr lang="he-IL" dirty="0" err="1">
                <a:solidFill>
                  <a:srgbClr val="000000"/>
                </a:solidFill>
                <a:latin typeface="Arial" panose="020B0604020202020204" pitchFamily="34" charset="0"/>
              </a:rPr>
              <a:t>מִינַּיְיהו</a:t>
            </a:r>
            <a:r>
              <a:rPr lang="he-IL" dirty="0">
                <a:solidFill>
                  <a:srgbClr val="000000"/>
                </a:solidFill>
                <a:latin typeface="Arial" panose="020B0604020202020204" pitchFamily="34" charset="0"/>
              </a:rPr>
              <a:t>ּ קָדֵים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אָמְרַתְּ </a:t>
            </a:r>
            <a:r>
              <a:rPr lang="he-IL" dirty="0">
                <a:solidFill>
                  <a:srgbClr val="000000"/>
                </a:solidFill>
                <a:latin typeface="Arial" panose="020B0604020202020204" pitchFamily="34" charset="0"/>
              </a:rPr>
              <a:t>כּוּלָּן נִכְנְסוּ תַּחַת הַבְּעָלִים מְכָרָן לְאֶחָד </a:t>
            </a:r>
            <a:r>
              <a:rPr lang="he-IL" dirty="0" err="1" smtClean="0">
                <a:solidFill>
                  <a:srgbClr val="000000"/>
                </a:solidFill>
                <a:latin typeface="Arial" panose="020B0604020202020204" pitchFamily="34" charset="0"/>
              </a:rPr>
              <a:t>מִיבַּעְיָא</a:t>
            </a:r>
            <a:r>
              <a:rPr lang="he-IL" dirty="0" smtClean="0">
                <a:solidFill>
                  <a:srgbClr val="000000"/>
                </a:solidFill>
                <a:latin typeface="Arial" panose="020B0604020202020204" pitchFamily="34" charset="0"/>
              </a:rPr>
              <a:t> ?</a:t>
            </a:r>
            <a:endParaRPr lang="he-IL" dirty="0"/>
          </a:p>
        </p:txBody>
      </p:sp>
      <p:sp>
        <p:nvSpPr>
          <p:cNvPr id="8" name="הסבר מלבני מעוגל 7"/>
          <p:cNvSpPr/>
          <p:nvPr/>
        </p:nvSpPr>
        <p:spPr>
          <a:xfrm>
            <a:off x="8423563" y="2142836"/>
            <a:ext cx="3411163" cy="1052946"/>
          </a:xfrm>
          <a:prstGeom prst="wedgeRoundRectCallout">
            <a:avLst>
              <a:gd name="adj1" fmla="val -83652"/>
              <a:gd name="adj2" fmla="val -3223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solidFill>
                  <a:srgbClr val="FF0000"/>
                </a:solidFill>
              </a:rPr>
              <a:t>תוס</a:t>
            </a:r>
            <a:r>
              <a:rPr lang="he-IL" dirty="0" smtClean="0">
                <a:solidFill>
                  <a:srgbClr val="FF0000"/>
                </a:solidFill>
              </a:rPr>
              <a:t>': </a:t>
            </a:r>
            <a:r>
              <a:rPr lang="he-IL" dirty="0" err="1" smtClean="0">
                <a:solidFill>
                  <a:srgbClr val="FF0000"/>
                </a:solidFill>
              </a:rPr>
              <a:t>דאין</a:t>
            </a:r>
            <a:r>
              <a:rPr lang="he-IL" dirty="0" smtClean="0">
                <a:solidFill>
                  <a:srgbClr val="FF0000"/>
                </a:solidFill>
              </a:rPr>
              <a:t> </a:t>
            </a:r>
            <a:r>
              <a:rPr lang="he-IL" dirty="0" err="1">
                <a:solidFill>
                  <a:srgbClr val="FF0000"/>
                </a:solidFill>
              </a:rPr>
              <a:t>כותבין</a:t>
            </a:r>
            <a:r>
              <a:rPr lang="he-IL" dirty="0">
                <a:solidFill>
                  <a:srgbClr val="FF0000"/>
                </a:solidFill>
              </a:rPr>
              <a:t> שעות </a:t>
            </a:r>
            <a:r>
              <a:rPr lang="he-IL" dirty="0" smtClean="0">
                <a:solidFill>
                  <a:srgbClr val="FF0000"/>
                </a:solidFill>
              </a:rPr>
              <a:t>בשטר </a:t>
            </a:r>
            <a:r>
              <a:rPr lang="he-IL" dirty="0">
                <a:solidFill>
                  <a:srgbClr val="FF0000"/>
                </a:solidFill>
              </a:rPr>
              <a:t>אלא בירושלים </a:t>
            </a:r>
          </a:p>
        </p:txBody>
      </p:sp>
      <p:sp>
        <p:nvSpPr>
          <p:cNvPr id="9" name="מלבן 8"/>
          <p:cNvSpPr/>
          <p:nvPr/>
        </p:nvSpPr>
        <p:spPr>
          <a:xfrm>
            <a:off x="840508" y="3802650"/>
            <a:ext cx="6410036" cy="646331"/>
          </a:xfrm>
          <a:prstGeom prst="rect">
            <a:avLst/>
          </a:prstGeom>
        </p:spPr>
        <p:txBody>
          <a:bodyPr wrap="square">
            <a:spAutoFit/>
          </a:bodyPr>
          <a:lstStyle/>
          <a:p>
            <a:r>
              <a:rPr lang="he-IL" dirty="0" smtClean="0"/>
              <a:t>אלא </a:t>
            </a:r>
            <a:r>
              <a:rPr lang="he-IL" dirty="0"/>
              <a:t>פשיטא, שמדובר אף אם מכרן לאחד בשלושה ימים בזה אחר זה, כל שדה ביום אחר, </a:t>
            </a:r>
          </a:p>
        </p:txBody>
      </p:sp>
      <p:sp>
        <p:nvSpPr>
          <p:cNvPr id="10" name="מלבן 9"/>
          <p:cNvSpPr/>
          <p:nvPr/>
        </p:nvSpPr>
        <p:spPr>
          <a:xfrm>
            <a:off x="969819" y="4889301"/>
            <a:ext cx="6280726" cy="923330"/>
          </a:xfrm>
          <a:prstGeom prst="rect">
            <a:avLst/>
          </a:prstGeom>
        </p:spPr>
        <p:txBody>
          <a:bodyPr wrap="square">
            <a:spAutoFit/>
          </a:bodyPr>
          <a:lstStyle/>
          <a:p>
            <a:r>
              <a:rPr lang="he-IL" dirty="0"/>
              <a:t>ואם כן קשה: </a:t>
            </a:r>
            <a:r>
              <a:rPr lang="he-IL" dirty="0" smtClean="0"/>
              <a:t>במה </a:t>
            </a:r>
            <a:r>
              <a:rPr lang="he-IL" dirty="0"/>
              <a:t>שונה אם מכר לשלשה בזה אחר זה </a:t>
            </a:r>
            <a:r>
              <a:rPr lang="he-IL" dirty="0" smtClean="0"/>
              <a:t>שכל </a:t>
            </a:r>
            <a:r>
              <a:rPr lang="he-IL" dirty="0"/>
              <a:t>אחד מהקונים הראשונים יכולים לומר לתובע: הנחתי לך מקום לגבות ממנו! ולכן באופן שקנה האחרון את הזיבורית אף הניזק גובה ממנה.</a:t>
            </a:r>
          </a:p>
        </p:txBody>
      </p:sp>
      <p:sp>
        <p:nvSpPr>
          <p:cNvPr id="11" name="מלבן 10"/>
          <p:cNvSpPr/>
          <p:nvPr/>
        </p:nvSpPr>
        <p:spPr>
          <a:xfrm>
            <a:off x="9365673" y="3802650"/>
            <a:ext cx="2549236"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אֶלָּא פְּשִׁיטָא בְּזֶה אַחַר </a:t>
            </a:r>
            <a:r>
              <a:rPr lang="he-IL" dirty="0" smtClean="0">
                <a:solidFill>
                  <a:srgbClr val="000000"/>
                </a:solidFill>
                <a:latin typeface="Arial" panose="020B0604020202020204" pitchFamily="34" charset="0"/>
              </a:rPr>
              <a:t>זֶה</a:t>
            </a:r>
            <a:endParaRPr lang="he-IL" dirty="0"/>
          </a:p>
        </p:txBody>
      </p:sp>
    </p:spTree>
    <p:extLst>
      <p:ext uri="{BB962C8B-B14F-4D97-AF65-F5344CB8AC3E}">
        <p14:creationId xmlns:p14="http://schemas.microsoft.com/office/powerpoint/2010/main" val="27071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2250"/>
                            </p:stCondLst>
                            <p:childTnLst>
                              <p:par>
                                <p:cTn id="15" presetID="53" presetClass="entr" presetSubtype="16" fill="hold" grpId="0" nodeType="afterEffect">
                                  <p:stCondLst>
                                    <p:cond delay="17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4500"/>
                            </p:stCondLst>
                            <p:childTnLst>
                              <p:par>
                                <p:cTn id="21" presetID="22" presetClass="entr" presetSubtype="2" fill="hold" nodeType="afterEffect">
                                  <p:stCondLst>
                                    <p:cond delay="225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right)">
                                      <p:cBhvr>
                                        <p:cTn id="23" dur="500"/>
                                        <p:tgtEl>
                                          <p:spTgt spid="6">
                                            <p:txEl>
                                              <p:pRg st="0" end="0"/>
                                            </p:txEl>
                                          </p:spTgt>
                                        </p:tgtEl>
                                      </p:cBhvr>
                                    </p:animEffect>
                                  </p:childTnLst>
                                </p:cTn>
                              </p:par>
                              <p:par>
                                <p:cTn id="24" presetID="22" presetClass="entr" presetSubtype="2" fill="hold" nodeType="withEffect">
                                  <p:stCondLst>
                                    <p:cond delay="225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right)">
                                      <p:cBhvr>
                                        <p:cTn id="26" dur="500"/>
                                        <p:tgtEl>
                                          <p:spTgt spid="6">
                                            <p:txEl>
                                              <p:pRg st="1" end="1"/>
                                            </p:txEl>
                                          </p:spTgt>
                                        </p:tgtEl>
                                      </p:cBhvr>
                                    </p:animEffect>
                                  </p:childTnLst>
                                </p:cTn>
                              </p:par>
                            </p:childTnLst>
                          </p:cTn>
                        </p:par>
                        <p:par>
                          <p:cTn id="27" fill="hold">
                            <p:stCondLst>
                              <p:cond delay="7250"/>
                            </p:stCondLst>
                            <p:childTnLst>
                              <p:par>
                                <p:cTn id="28" presetID="22" presetClass="entr" presetSubtype="2" fill="hold" nodeType="afterEffect">
                                  <p:stCondLst>
                                    <p:cond delay="350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right)">
                                      <p:cBhvr>
                                        <p:cTn id="30" dur="500"/>
                                        <p:tgtEl>
                                          <p:spTgt spid="6">
                                            <p:txEl>
                                              <p:pRg st="2" end="2"/>
                                            </p:txEl>
                                          </p:spTgt>
                                        </p:tgtEl>
                                      </p:cBhvr>
                                    </p:animEffect>
                                  </p:childTnLst>
                                </p:cTn>
                              </p:par>
                            </p:childTnLst>
                          </p:cTn>
                        </p:par>
                        <p:par>
                          <p:cTn id="31" fill="hold">
                            <p:stCondLst>
                              <p:cond delay="11250"/>
                            </p:stCondLst>
                            <p:childTnLst>
                              <p:par>
                                <p:cTn id="32" presetID="22" presetClass="entr" presetSubtype="2" fill="hold" grpId="0" nodeType="afterEffect">
                                  <p:stCondLst>
                                    <p:cond delay="150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2250"/>
                                        <p:tgtEl>
                                          <p:spTgt spid="8"/>
                                        </p:tgtEl>
                                      </p:cBhvr>
                                    </p:animEffect>
                                  </p:childTnLst>
                                </p:cTn>
                              </p:par>
                            </p:childTnLst>
                          </p:cTn>
                        </p:par>
                        <p:par>
                          <p:cTn id="35" fill="hold">
                            <p:stCondLst>
                              <p:cond delay="15000"/>
                            </p:stCondLst>
                            <p:childTnLst>
                              <p:par>
                                <p:cTn id="36" presetID="22" presetClass="entr" presetSubtype="2" fill="hold" nodeType="afterEffect">
                                  <p:stCondLst>
                                    <p:cond delay="175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wipe(right)">
                                      <p:cBhvr>
                                        <p:cTn id="38" dur="500"/>
                                        <p:tgtEl>
                                          <p:spTgt spid="6">
                                            <p:txEl>
                                              <p:pRg st="3" end="3"/>
                                            </p:txEl>
                                          </p:spTgt>
                                        </p:tgtEl>
                                      </p:cBhvr>
                                    </p:animEffect>
                                  </p:childTnLst>
                                </p:cTn>
                              </p:par>
                            </p:childTnLst>
                          </p:cTn>
                        </p:par>
                        <p:par>
                          <p:cTn id="39" fill="hold">
                            <p:stCondLst>
                              <p:cond delay="17250"/>
                            </p:stCondLst>
                            <p:childTnLst>
                              <p:par>
                                <p:cTn id="40" presetID="22" presetClass="entr" presetSubtype="2" fill="hold" nodeType="afterEffect">
                                  <p:stCondLst>
                                    <p:cond delay="175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right)">
                                      <p:cBhvr>
                                        <p:cTn id="42" dur="500"/>
                                        <p:tgtEl>
                                          <p:spTgt spid="6">
                                            <p:txEl>
                                              <p:pRg st="4" end="4"/>
                                            </p:txEl>
                                          </p:spTgt>
                                        </p:tgtEl>
                                      </p:cBhvr>
                                    </p:animEffect>
                                  </p:childTnLst>
                                </p:cTn>
                              </p:par>
                            </p:childTnLst>
                          </p:cTn>
                        </p:par>
                        <p:par>
                          <p:cTn id="43" fill="hold">
                            <p:stCondLst>
                              <p:cond delay="19500"/>
                            </p:stCondLst>
                            <p:childTnLst>
                              <p:par>
                                <p:cTn id="44" presetID="22" presetClass="entr" presetSubtype="2" fill="hold" nodeType="afterEffect">
                                  <p:stCondLst>
                                    <p:cond delay="200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wipe(right)">
                                      <p:cBhvr>
                                        <p:cTn id="46" dur="500"/>
                                        <p:tgtEl>
                                          <p:spTgt spid="6">
                                            <p:txEl>
                                              <p:pRg st="5" end="5"/>
                                            </p:txEl>
                                          </p:spTgt>
                                        </p:tgtEl>
                                      </p:cBhvr>
                                    </p:animEffect>
                                  </p:childTnLst>
                                </p:cTn>
                              </p:par>
                            </p:childTnLst>
                          </p:cTn>
                        </p:par>
                        <p:par>
                          <p:cTn id="47" fill="hold">
                            <p:stCondLst>
                              <p:cond delay="22000"/>
                            </p:stCondLst>
                            <p:childTnLst>
                              <p:par>
                                <p:cTn id="48" presetID="22" presetClass="entr" presetSubtype="2" fill="hold" nodeType="afterEffect">
                                  <p:stCondLst>
                                    <p:cond delay="200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wipe(right)">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par>
                          <p:cTn id="59" fill="hold">
                            <p:stCondLst>
                              <p:cond delay="1000"/>
                            </p:stCondLst>
                            <p:childTnLst>
                              <p:par>
                                <p:cTn id="60" presetID="22" presetClass="entr" presetSubtype="2" fill="hold" grpId="0" nodeType="afterEffect">
                                  <p:stCondLst>
                                    <p:cond delay="150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3000"/>
                            </p:stCondLst>
                            <p:childTnLst>
                              <p:par>
                                <p:cTn id="64" presetID="53" presetClass="entr" presetSubtype="16" fill="hold" grpId="0" nodeType="afterEffect">
                                  <p:stCondLst>
                                    <p:cond delay="200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ppt_w</p:attrName>
                                        </p:attrNameLst>
                                      </p:cBhvr>
                                      <p:tavLst>
                                        <p:tav tm="0">
                                          <p:val>
                                            <p:fltVal val="0"/>
                                          </p:val>
                                        </p:tav>
                                        <p:tav tm="100000">
                                          <p:val>
                                            <p:strVal val="#ppt_w"/>
                                          </p:val>
                                        </p:tav>
                                      </p:tavLst>
                                    </p:anim>
                                    <p:anim calcmode="lin" valueType="num">
                                      <p:cBhvr>
                                        <p:cTn id="67" dur="500" fill="hold"/>
                                        <p:tgtEl>
                                          <p:spTgt spid="3"/>
                                        </p:tgtEl>
                                        <p:attrNameLst>
                                          <p:attrName>ppt_h</p:attrName>
                                        </p:attrNameLst>
                                      </p:cBhvr>
                                      <p:tavLst>
                                        <p:tav tm="0">
                                          <p:val>
                                            <p:fltVal val="0"/>
                                          </p:val>
                                        </p:tav>
                                        <p:tav tm="100000">
                                          <p:val>
                                            <p:strVal val="#ppt_h"/>
                                          </p:val>
                                        </p:tav>
                                      </p:tavLst>
                                    </p:anim>
                                    <p:animEffect transition="in" filter="fade">
                                      <p:cBhvr>
                                        <p:cTn id="68" dur="500"/>
                                        <p:tgtEl>
                                          <p:spTgt spid="3"/>
                                        </p:tgtEl>
                                      </p:cBhvr>
                                    </p:animEffect>
                                  </p:childTnLst>
                                </p:cTn>
                              </p:par>
                            </p:childTnLst>
                          </p:cTn>
                        </p:par>
                        <p:par>
                          <p:cTn id="69" fill="hold">
                            <p:stCondLst>
                              <p:cond delay="5500"/>
                            </p:stCondLst>
                            <p:childTnLst>
                              <p:par>
                                <p:cTn id="70" presetID="22" presetClass="entr" presetSubtype="2" fill="hold" grpId="0" nodeType="afterEffect">
                                  <p:stCondLst>
                                    <p:cond delay="2000"/>
                                  </p:stCondLst>
                                  <p:childTnLst>
                                    <p:set>
                                      <p:cBhvr>
                                        <p:cTn id="71" dur="1" fill="hold">
                                          <p:stCondLst>
                                            <p:cond delay="0"/>
                                          </p:stCondLst>
                                        </p:cTn>
                                        <p:tgtEl>
                                          <p:spTgt spid="10"/>
                                        </p:tgtEl>
                                        <p:attrNameLst>
                                          <p:attrName>style.visibility</p:attrName>
                                        </p:attrNameLst>
                                      </p:cBhvr>
                                      <p:to>
                                        <p:strVal val="visible"/>
                                      </p:to>
                                    </p:set>
                                    <p:animEffect transition="in" filter="wipe(right)">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animBg="1"/>
      <p:bldP spid="8" grpId="0" animBg="1"/>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2951031" y="2041385"/>
            <a:ext cx="2174314" cy="600950"/>
            <a:chOff x="8749974" y="45235"/>
            <a:chExt cx="3085576" cy="1035420"/>
          </a:xfrm>
        </p:grpSpPr>
        <p:pic>
          <p:nvPicPr>
            <p:cNvPr id="4" name="תמונה 3"/>
            <p:cNvPicPr>
              <a:picLocks noChangeAspect="1"/>
            </p:cNvPicPr>
            <p:nvPr/>
          </p:nvPicPr>
          <p:blipFill>
            <a:blip r:embed="rId2"/>
            <a:stretch>
              <a:fillRect/>
            </a:stretch>
          </p:blipFill>
          <p:spPr>
            <a:xfrm>
              <a:off x="8749974" y="114534"/>
              <a:ext cx="3085576" cy="966121"/>
            </a:xfrm>
            <a:prstGeom prst="rect">
              <a:avLst/>
            </a:prstGeom>
          </p:spPr>
        </p:pic>
        <p:sp>
          <p:nvSpPr>
            <p:cNvPr id="5" name="TextBox 4"/>
            <p:cNvSpPr txBox="1"/>
            <p:nvPr/>
          </p:nvSpPr>
          <p:spPr>
            <a:xfrm>
              <a:off x="9284625" y="45235"/>
              <a:ext cx="1822746" cy="636349"/>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11" name="קבוצה 10"/>
          <p:cNvGrpSpPr/>
          <p:nvPr/>
        </p:nvGrpSpPr>
        <p:grpSpPr>
          <a:xfrm>
            <a:off x="1271669" y="1464009"/>
            <a:ext cx="2140468" cy="586613"/>
            <a:chOff x="174539" y="102079"/>
            <a:chExt cx="3988693" cy="1007177"/>
          </a:xfrm>
        </p:grpSpPr>
        <p:pic>
          <p:nvPicPr>
            <p:cNvPr id="2" name="תמונה 1"/>
            <p:cNvPicPr>
              <a:picLocks noChangeAspect="1"/>
            </p:cNvPicPr>
            <p:nvPr/>
          </p:nvPicPr>
          <p:blipFill>
            <a:blip r:embed="rId3"/>
            <a:stretch>
              <a:fillRect/>
            </a:stretch>
          </p:blipFill>
          <p:spPr>
            <a:xfrm>
              <a:off x="174539" y="114534"/>
              <a:ext cx="3988693" cy="994722"/>
            </a:xfrm>
            <a:prstGeom prst="rect">
              <a:avLst/>
            </a:prstGeom>
          </p:spPr>
        </p:pic>
        <p:sp>
          <p:nvSpPr>
            <p:cNvPr id="6" name="TextBox 5"/>
            <p:cNvSpPr txBox="1"/>
            <p:nvPr/>
          </p:nvSpPr>
          <p:spPr>
            <a:xfrm>
              <a:off x="852852" y="102079"/>
              <a:ext cx="2632064" cy="634119"/>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10" name="קבוצה 9"/>
          <p:cNvGrpSpPr/>
          <p:nvPr/>
        </p:nvGrpSpPr>
        <p:grpSpPr>
          <a:xfrm>
            <a:off x="4664363" y="1436300"/>
            <a:ext cx="2212423" cy="558004"/>
            <a:chOff x="4706383" y="60832"/>
            <a:chExt cx="3500440" cy="1019824"/>
          </a:xfrm>
        </p:grpSpPr>
        <p:pic>
          <p:nvPicPr>
            <p:cNvPr id="3" name="תמונה 2"/>
            <p:cNvPicPr>
              <a:picLocks noChangeAspect="1"/>
            </p:cNvPicPr>
            <p:nvPr/>
          </p:nvPicPr>
          <p:blipFill>
            <a:blip r:embed="rId4"/>
            <a:stretch>
              <a:fillRect/>
            </a:stretch>
          </p:blipFill>
          <p:spPr>
            <a:xfrm>
              <a:off x="4706383" y="60832"/>
              <a:ext cx="3500440" cy="1019824"/>
            </a:xfrm>
            <a:prstGeom prst="rect">
              <a:avLst/>
            </a:prstGeom>
          </p:spPr>
        </p:pic>
        <p:sp>
          <p:nvSpPr>
            <p:cNvPr id="7" name="TextBox 6"/>
            <p:cNvSpPr txBox="1"/>
            <p:nvPr/>
          </p:nvSpPr>
          <p:spPr>
            <a:xfrm>
              <a:off x="5387569" y="88546"/>
              <a:ext cx="2138066" cy="67500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12" name="מלבן 11"/>
          <p:cNvSpPr/>
          <p:nvPr/>
        </p:nvSpPr>
        <p:spPr>
          <a:xfrm>
            <a:off x="923636" y="369990"/>
            <a:ext cx="6096000" cy="923330"/>
          </a:xfrm>
          <a:prstGeom prst="rect">
            <a:avLst/>
          </a:prstGeom>
        </p:spPr>
        <p:txBody>
          <a:bodyPr>
            <a:spAutoFit/>
          </a:bodyPr>
          <a:lstStyle/>
          <a:p>
            <a:r>
              <a:rPr lang="he-IL" dirty="0"/>
              <a:t>בברייתא </a:t>
            </a:r>
            <a:r>
              <a:rPr lang="he-IL" dirty="0" smtClean="0"/>
              <a:t>מדובר באופן </a:t>
            </a:r>
            <a:r>
              <a:rPr lang="he-IL" dirty="0"/>
              <a:t>שקנה את העידית אחרונה, </a:t>
            </a:r>
            <a:endParaRPr lang="he-IL" dirty="0" smtClean="0"/>
          </a:p>
          <a:p>
            <a:r>
              <a:rPr lang="he-IL" dirty="0" smtClean="0"/>
              <a:t>ולכן </a:t>
            </a:r>
            <a:r>
              <a:rPr lang="he-IL" dirty="0"/>
              <a:t>אינו אומר לתובעים "הנחתי לכם מקום לגבות ממנו", </a:t>
            </a:r>
            <a:endParaRPr lang="he-IL" dirty="0" smtClean="0"/>
          </a:p>
          <a:p>
            <a:r>
              <a:rPr lang="he-IL" dirty="0" smtClean="0"/>
              <a:t>שאם </a:t>
            </a:r>
            <a:r>
              <a:rPr lang="he-IL" dirty="0"/>
              <a:t>כן יגבו כולם מהעידית</a:t>
            </a:r>
            <a:r>
              <a:rPr lang="he-IL" dirty="0" smtClean="0"/>
              <a:t>.</a:t>
            </a:r>
            <a:endParaRPr lang="he-IL" dirty="0"/>
          </a:p>
        </p:txBody>
      </p:sp>
      <p:sp>
        <p:nvSpPr>
          <p:cNvPr id="13" name="מלבן 12"/>
          <p:cNvSpPr/>
          <p:nvPr/>
        </p:nvSpPr>
        <p:spPr>
          <a:xfrm>
            <a:off x="7398326" y="369990"/>
            <a:ext cx="4257963"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הָכָא בְּמַאי עָסְקִינַן כְּגוֹן שֶׁלָּקַח עִידִּית בָּאַחֲרוֹנָה </a:t>
            </a:r>
            <a:endParaRPr lang="he-IL" dirty="0" smtClean="0">
              <a:solidFill>
                <a:srgbClr val="000000"/>
              </a:solidFill>
              <a:latin typeface="Arial" panose="020B0604020202020204" pitchFamily="34" charset="0"/>
            </a:endParaRPr>
          </a:p>
        </p:txBody>
      </p:sp>
      <p:sp>
        <p:nvSpPr>
          <p:cNvPr id="14" name="מלבן 13"/>
          <p:cNvSpPr/>
          <p:nvPr/>
        </p:nvSpPr>
        <p:spPr>
          <a:xfrm>
            <a:off x="7417324" y="1094677"/>
            <a:ext cx="409118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וְכֵן אָמַר רַב שֵׁשֶׁת כְּגוֹן שֶׁלָּקַח עִידִּית בָּאַחֲרוֹנָה</a:t>
            </a:r>
            <a:endParaRPr lang="he-IL" dirty="0"/>
          </a:p>
        </p:txBody>
      </p:sp>
      <p:sp>
        <p:nvSpPr>
          <p:cNvPr id="15" name="TextBox 14"/>
          <p:cNvSpPr txBox="1"/>
          <p:nvPr/>
        </p:nvSpPr>
        <p:spPr>
          <a:xfrm>
            <a:off x="7019636" y="1530637"/>
            <a:ext cx="1385455" cy="307777"/>
          </a:xfrm>
          <a:prstGeom prst="rect">
            <a:avLst/>
          </a:prstGeom>
          <a:noFill/>
        </p:spPr>
        <p:txBody>
          <a:bodyPr wrap="square" rtlCol="1">
            <a:spAutoFit/>
          </a:bodyPr>
          <a:lstStyle/>
          <a:p>
            <a:r>
              <a:rPr lang="he-IL" sz="1400" dirty="0" smtClean="0"/>
              <a:t>מכר את הבינונית</a:t>
            </a:r>
            <a:endParaRPr lang="he-IL" sz="1400" dirty="0"/>
          </a:p>
        </p:txBody>
      </p:sp>
      <p:sp>
        <p:nvSpPr>
          <p:cNvPr id="16" name="TextBox 15"/>
          <p:cNvSpPr txBox="1"/>
          <p:nvPr/>
        </p:nvSpPr>
        <p:spPr>
          <a:xfrm>
            <a:off x="3345461" y="1557595"/>
            <a:ext cx="1385455" cy="307777"/>
          </a:xfrm>
          <a:prstGeom prst="rect">
            <a:avLst/>
          </a:prstGeom>
          <a:noFill/>
        </p:spPr>
        <p:txBody>
          <a:bodyPr wrap="square" rtlCol="1">
            <a:spAutoFit/>
          </a:bodyPr>
          <a:lstStyle/>
          <a:p>
            <a:r>
              <a:rPr lang="he-IL" sz="1400" dirty="0" smtClean="0"/>
              <a:t>מכר את </a:t>
            </a:r>
            <a:r>
              <a:rPr lang="he-IL" sz="1400" dirty="0" err="1" smtClean="0"/>
              <a:t>הזיברית</a:t>
            </a:r>
            <a:endParaRPr lang="he-IL" sz="1400" dirty="0"/>
          </a:p>
        </p:txBody>
      </p:sp>
      <p:sp>
        <p:nvSpPr>
          <p:cNvPr id="17" name="TextBox 16"/>
          <p:cNvSpPr txBox="1"/>
          <p:nvPr/>
        </p:nvSpPr>
        <p:spPr>
          <a:xfrm>
            <a:off x="5084134" y="2137284"/>
            <a:ext cx="1792652" cy="307777"/>
          </a:xfrm>
          <a:prstGeom prst="rect">
            <a:avLst/>
          </a:prstGeom>
          <a:noFill/>
        </p:spPr>
        <p:txBody>
          <a:bodyPr wrap="square" rtlCol="1">
            <a:spAutoFit/>
          </a:bodyPr>
          <a:lstStyle/>
          <a:p>
            <a:r>
              <a:rPr lang="he-IL" sz="1400" dirty="0" smtClean="0"/>
              <a:t>בסוף מכר את עידית</a:t>
            </a:r>
            <a:endParaRPr lang="he-IL" sz="1400" dirty="0"/>
          </a:p>
        </p:txBody>
      </p:sp>
      <p:sp>
        <p:nvSpPr>
          <p:cNvPr id="18" name="TextBox 17"/>
          <p:cNvSpPr txBox="1"/>
          <p:nvPr/>
        </p:nvSpPr>
        <p:spPr>
          <a:xfrm>
            <a:off x="10502062" y="-55420"/>
            <a:ext cx="1560629" cy="369332"/>
          </a:xfrm>
          <a:prstGeom prst="rect">
            <a:avLst/>
          </a:prstGeom>
          <a:noFill/>
        </p:spPr>
        <p:txBody>
          <a:bodyPr wrap="square" rtlCol="1">
            <a:spAutoFit/>
          </a:bodyPr>
          <a:lstStyle/>
          <a:p>
            <a:r>
              <a:rPr lang="he-IL" dirty="0" smtClean="0"/>
              <a:t>דף ח' עמ' א'</a:t>
            </a:r>
            <a:endParaRPr lang="he-IL" dirty="0"/>
          </a:p>
        </p:txBody>
      </p:sp>
      <p:sp>
        <p:nvSpPr>
          <p:cNvPr id="19" name="TextBox 18"/>
          <p:cNvSpPr txBox="1"/>
          <p:nvPr/>
        </p:nvSpPr>
        <p:spPr>
          <a:xfrm>
            <a:off x="9158171" y="2504965"/>
            <a:ext cx="2706254" cy="369332"/>
          </a:xfrm>
          <a:prstGeom prst="rect">
            <a:avLst/>
          </a:prstGeom>
          <a:noFill/>
        </p:spPr>
        <p:txBody>
          <a:bodyPr wrap="square" rtlCol="1">
            <a:spAutoFit/>
          </a:bodyPr>
          <a:lstStyle/>
          <a:p>
            <a:r>
              <a:rPr lang="he-IL" dirty="0" smtClean="0"/>
              <a:t>הגמרא מקשה על תירוץ זה</a:t>
            </a:r>
            <a:endParaRPr lang="he-IL" dirty="0"/>
          </a:p>
        </p:txBody>
      </p:sp>
      <p:sp>
        <p:nvSpPr>
          <p:cNvPr id="20" name="מלבן 19"/>
          <p:cNvSpPr/>
          <p:nvPr/>
        </p:nvSpPr>
        <p:spPr>
          <a:xfrm>
            <a:off x="8921780" y="2980839"/>
            <a:ext cx="2993127"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אִי הָכִי </a:t>
            </a:r>
            <a:r>
              <a:rPr lang="he-IL" dirty="0" err="1">
                <a:solidFill>
                  <a:srgbClr val="000000"/>
                </a:solidFill>
                <a:latin typeface="Arial" panose="020B0604020202020204" pitchFamily="34" charset="0"/>
              </a:rPr>
              <a:t>לֵיתו</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כּוּלְּהו</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וְלִיגְבּו</a:t>
            </a:r>
            <a:r>
              <a:rPr lang="he-IL" dirty="0">
                <a:solidFill>
                  <a:srgbClr val="000000"/>
                </a:solidFill>
                <a:latin typeface="Arial" panose="020B0604020202020204" pitchFamily="34" charset="0"/>
              </a:rPr>
              <a:t>ֹ מֵעִידִּית</a:t>
            </a:r>
            <a:endParaRPr lang="he-IL" dirty="0"/>
          </a:p>
        </p:txBody>
      </p:sp>
      <p:sp>
        <p:nvSpPr>
          <p:cNvPr id="21" name="מלבן 20"/>
          <p:cNvSpPr/>
          <p:nvPr/>
        </p:nvSpPr>
        <p:spPr>
          <a:xfrm>
            <a:off x="1225487" y="2812536"/>
            <a:ext cx="6400800" cy="923330"/>
          </a:xfrm>
          <a:prstGeom prst="rect">
            <a:avLst/>
          </a:prstGeom>
        </p:spPr>
        <p:txBody>
          <a:bodyPr wrap="square">
            <a:spAutoFit/>
          </a:bodyPr>
          <a:lstStyle/>
          <a:p>
            <a:r>
              <a:rPr lang="he-IL" dirty="0"/>
              <a:t>אם </a:t>
            </a:r>
            <a:r>
              <a:rPr lang="he-IL" dirty="0" smtClean="0"/>
              <a:t>מדובר שקנה שלקח עידית באחרונה, , </a:t>
            </a:r>
            <a:r>
              <a:rPr lang="he-IL" dirty="0"/>
              <a:t>מדוע יגבה כל אחד כדינו ? </a:t>
            </a:r>
          </a:p>
          <a:p>
            <a:r>
              <a:rPr lang="he-IL" dirty="0"/>
              <a:t>יבואו </a:t>
            </a:r>
            <a:r>
              <a:rPr lang="he-IL" dirty="0" smtClean="0"/>
              <a:t>כולם, גם בעל החוב וגם </a:t>
            </a:r>
            <a:r>
              <a:rPr lang="he-IL" dirty="0" err="1" smtClean="0"/>
              <a:t>האשה</a:t>
            </a:r>
            <a:r>
              <a:rPr lang="he-IL" dirty="0" smtClean="0"/>
              <a:t>, </a:t>
            </a:r>
            <a:r>
              <a:rPr lang="he-IL" dirty="0" err="1"/>
              <a:t>ויטלו</a:t>
            </a:r>
            <a:r>
              <a:rPr lang="he-IL" dirty="0"/>
              <a:t> מן העידית, כי </a:t>
            </a:r>
            <a:r>
              <a:rPr lang="he-IL" dirty="0" smtClean="0"/>
              <a:t>זו השדה שנשארה אחרונה </a:t>
            </a:r>
            <a:r>
              <a:rPr lang="he-IL" dirty="0"/>
              <a:t>כנכסים בני חורין, ועליה הוטל </a:t>
            </a:r>
            <a:r>
              <a:rPr lang="he-IL" dirty="0" smtClean="0"/>
              <a:t>דין </a:t>
            </a:r>
            <a:r>
              <a:rPr lang="he-IL" dirty="0"/>
              <a:t>גבייתם!?</a:t>
            </a:r>
          </a:p>
        </p:txBody>
      </p:sp>
      <p:sp>
        <p:nvSpPr>
          <p:cNvPr id="22" name="מלבן 21"/>
          <p:cNvSpPr/>
          <p:nvPr/>
        </p:nvSpPr>
        <p:spPr>
          <a:xfrm>
            <a:off x="8243771" y="4142282"/>
            <a:ext cx="3620654" cy="1200329"/>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מִשּׁוּם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לְהוּ:</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אִי </a:t>
            </a:r>
            <a:r>
              <a:rPr lang="he-IL" dirty="0" err="1">
                <a:solidFill>
                  <a:srgbClr val="000000"/>
                </a:solidFill>
                <a:latin typeface="Arial" panose="020B0604020202020204" pitchFamily="34" charset="0"/>
              </a:rPr>
              <a:t>שָׁתְקִיתו</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וְשָׁקְלִיתו</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כְּדִינַיְיכו</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שָׁקְלִיתו</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וְאִי </a:t>
            </a:r>
            <a:r>
              <a:rPr lang="he-IL" dirty="0">
                <a:solidFill>
                  <a:srgbClr val="000000"/>
                </a:solidFill>
                <a:latin typeface="Arial" panose="020B0604020202020204" pitchFamily="34" charset="0"/>
              </a:rPr>
              <a:t>לָא </a:t>
            </a:r>
            <a:r>
              <a:rPr lang="he-IL" dirty="0" err="1">
                <a:solidFill>
                  <a:srgbClr val="000000"/>
                </a:solidFill>
                <a:latin typeface="Arial" panose="020B0604020202020204" pitchFamily="34" charset="0"/>
              </a:rPr>
              <a:t>מַהְדַּרְנָא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שְׁטָרָא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דְּזִיבּוּרִית</a:t>
            </a:r>
            <a:r>
              <a:rPr lang="he-IL" dirty="0">
                <a:solidFill>
                  <a:srgbClr val="000000"/>
                </a:solidFill>
                <a:latin typeface="Arial" panose="020B0604020202020204" pitchFamily="34" charset="0"/>
              </a:rPr>
              <a:t> לְמָרֵיהּ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וְשָׁקְלִיתו</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כּוּלְּכו</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מִזִּיבּוּרִית</a:t>
            </a:r>
            <a:endParaRPr lang="he-IL" dirty="0"/>
          </a:p>
        </p:txBody>
      </p:sp>
      <p:sp>
        <p:nvSpPr>
          <p:cNvPr id="23" name="מלבן 22"/>
          <p:cNvSpPr/>
          <p:nvPr/>
        </p:nvSpPr>
        <p:spPr>
          <a:xfrm>
            <a:off x="295564" y="4051164"/>
            <a:ext cx="7638472" cy="1477328"/>
          </a:xfrm>
          <a:prstGeom prst="rect">
            <a:avLst/>
          </a:prstGeom>
        </p:spPr>
        <p:txBody>
          <a:bodyPr wrap="square">
            <a:spAutoFit/>
          </a:bodyPr>
          <a:lstStyle/>
          <a:p>
            <a:r>
              <a:rPr lang="he-IL" dirty="0" smtClean="0"/>
              <a:t>הטעם </a:t>
            </a:r>
            <a:r>
              <a:rPr lang="he-IL" dirty="0"/>
              <a:t>שאין כולם </a:t>
            </a:r>
            <a:r>
              <a:rPr lang="he-IL" dirty="0" err="1"/>
              <a:t>גובין</a:t>
            </a:r>
            <a:r>
              <a:rPr lang="he-IL" dirty="0"/>
              <a:t> </a:t>
            </a:r>
            <a:r>
              <a:rPr lang="he-IL" dirty="0" smtClean="0"/>
              <a:t>מהעידית, </a:t>
            </a:r>
            <a:r>
              <a:rPr lang="he-IL" dirty="0"/>
              <a:t>משום </a:t>
            </a:r>
            <a:r>
              <a:rPr lang="he-IL" dirty="0" smtClean="0"/>
              <a:t>שהלוקח יאמר </a:t>
            </a:r>
            <a:r>
              <a:rPr lang="he-IL" dirty="0"/>
              <a:t>לתובעים: </a:t>
            </a:r>
            <a:endParaRPr lang="he-IL" dirty="0" smtClean="0"/>
          </a:p>
          <a:p>
            <a:r>
              <a:rPr lang="he-IL" dirty="0" smtClean="0"/>
              <a:t>אם </a:t>
            </a:r>
            <a:r>
              <a:rPr lang="he-IL" dirty="0"/>
              <a:t>תשתקו [תוותרו על התביעה] </a:t>
            </a:r>
            <a:r>
              <a:rPr lang="he-IL" dirty="0" err="1"/>
              <a:t>ותטלו</a:t>
            </a:r>
            <a:r>
              <a:rPr lang="he-IL" dirty="0"/>
              <a:t> כל אחד כדינו, יכולים אתם ליטול, ואולם אי </a:t>
            </a:r>
            <a:r>
              <a:rPr lang="he-IL" dirty="0" smtClean="0"/>
              <a:t>לא, </a:t>
            </a:r>
            <a:r>
              <a:rPr lang="he-IL" dirty="0"/>
              <a:t>אלא תמשיכו לתבוע את העידית, </a:t>
            </a:r>
            <a:r>
              <a:rPr lang="he-IL" dirty="0" smtClean="0"/>
              <a:t>אזי, </a:t>
            </a:r>
            <a:r>
              <a:rPr lang="he-IL" dirty="0"/>
              <a:t>אחזיר את השטר של קניית הזיבורית </a:t>
            </a:r>
            <a:r>
              <a:rPr lang="he-IL" dirty="0" smtClean="0"/>
              <a:t>למוכר,  </a:t>
            </a:r>
            <a:r>
              <a:rPr lang="he-IL" dirty="0"/>
              <a:t>ועל ידי זה יהא למוכר קרקע בת חורין, </a:t>
            </a:r>
            <a:r>
              <a:rPr lang="he-IL" dirty="0" smtClean="0"/>
              <a:t>ואז כולכם </a:t>
            </a:r>
            <a:r>
              <a:rPr lang="he-IL" dirty="0"/>
              <a:t>תגבו מזיבורית זו, </a:t>
            </a:r>
            <a:endParaRPr lang="he-IL" dirty="0" smtClean="0"/>
          </a:p>
          <a:p>
            <a:r>
              <a:rPr lang="he-IL" dirty="0" smtClean="0"/>
              <a:t>שהרי </a:t>
            </a:r>
            <a:r>
              <a:rPr lang="he-IL" dirty="0"/>
              <a:t>אין נפרעים מנכסים משועבדים במקום שישנם בני חורין. </a:t>
            </a:r>
          </a:p>
        </p:txBody>
      </p:sp>
      <p:sp>
        <p:nvSpPr>
          <p:cNvPr id="24" name="מלבן 23"/>
          <p:cNvSpPr/>
          <p:nvPr/>
        </p:nvSpPr>
        <p:spPr>
          <a:xfrm>
            <a:off x="9910877" y="3687446"/>
            <a:ext cx="1723549" cy="369332"/>
          </a:xfrm>
          <a:prstGeom prst="rect">
            <a:avLst/>
          </a:prstGeom>
        </p:spPr>
        <p:txBody>
          <a:bodyPr wrap="none">
            <a:spAutoFit/>
          </a:bodyPr>
          <a:lstStyle/>
          <a:p>
            <a:r>
              <a:rPr lang="he-IL" dirty="0"/>
              <a:t>מתרצת הגמרא</a:t>
            </a:r>
            <a:r>
              <a:rPr lang="he-IL" dirty="0" smtClean="0"/>
              <a:t>:  </a:t>
            </a:r>
            <a:endParaRPr lang="he-IL" dirty="0"/>
          </a:p>
        </p:txBody>
      </p:sp>
      <p:sp>
        <p:nvSpPr>
          <p:cNvPr id="37" name="TextBox 36"/>
          <p:cNvSpPr txBox="1"/>
          <p:nvPr/>
        </p:nvSpPr>
        <p:spPr>
          <a:xfrm>
            <a:off x="159333" y="5471092"/>
            <a:ext cx="2346036" cy="1077218"/>
          </a:xfrm>
          <a:prstGeom prst="rect">
            <a:avLst/>
          </a:prstGeom>
          <a:noFill/>
        </p:spPr>
        <p:txBody>
          <a:bodyPr wrap="square" rtlCol="1">
            <a:spAutoFit/>
          </a:bodyPr>
          <a:lstStyle/>
          <a:p>
            <a:r>
              <a:rPr lang="he-IL" sz="1600" dirty="0" smtClean="0"/>
              <a:t>אם יבטל את קניית הזיבורית, וזו הקרקע שיש בידו, אזי כל בעלי החוב יגבו רק מהזיבורית הזו</a:t>
            </a:r>
            <a:endParaRPr lang="he-IL" sz="1600" dirty="0"/>
          </a:p>
        </p:txBody>
      </p:sp>
      <p:grpSp>
        <p:nvGrpSpPr>
          <p:cNvPr id="38" name="קבוצה 37"/>
          <p:cNvGrpSpPr/>
          <p:nvPr/>
        </p:nvGrpSpPr>
        <p:grpSpPr>
          <a:xfrm>
            <a:off x="4318016" y="6165111"/>
            <a:ext cx="2174314" cy="600950"/>
            <a:chOff x="8749974" y="45235"/>
            <a:chExt cx="3085576" cy="1035420"/>
          </a:xfrm>
        </p:grpSpPr>
        <p:pic>
          <p:nvPicPr>
            <p:cNvPr id="39" name="תמונה 38"/>
            <p:cNvPicPr>
              <a:picLocks noChangeAspect="1"/>
            </p:cNvPicPr>
            <p:nvPr/>
          </p:nvPicPr>
          <p:blipFill>
            <a:blip r:embed="rId2"/>
            <a:stretch>
              <a:fillRect/>
            </a:stretch>
          </p:blipFill>
          <p:spPr>
            <a:xfrm>
              <a:off x="8749974" y="114534"/>
              <a:ext cx="3085576" cy="966121"/>
            </a:xfrm>
            <a:prstGeom prst="rect">
              <a:avLst/>
            </a:prstGeom>
          </p:spPr>
        </p:pic>
        <p:sp>
          <p:nvSpPr>
            <p:cNvPr id="40" name="TextBox 39"/>
            <p:cNvSpPr txBox="1"/>
            <p:nvPr/>
          </p:nvSpPr>
          <p:spPr>
            <a:xfrm>
              <a:off x="9284625" y="45235"/>
              <a:ext cx="1822746" cy="636349"/>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41" name="קבוצה 40"/>
          <p:cNvGrpSpPr/>
          <p:nvPr/>
        </p:nvGrpSpPr>
        <p:grpSpPr>
          <a:xfrm>
            <a:off x="2638654" y="5587735"/>
            <a:ext cx="2140468" cy="586613"/>
            <a:chOff x="174539" y="102079"/>
            <a:chExt cx="3988693" cy="1007177"/>
          </a:xfrm>
        </p:grpSpPr>
        <p:pic>
          <p:nvPicPr>
            <p:cNvPr id="42" name="תמונה 41"/>
            <p:cNvPicPr>
              <a:picLocks noChangeAspect="1"/>
            </p:cNvPicPr>
            <p:nvPr/>
          </p:nvPicPr>
          <p:blipFill>
            <a:blip r:embed="rId3"/>
            <a:stretch>
              <a:fillRect/>
            </a:stretch>
          </p:blipFill>
          <p:spPr>
            <a:xfrm>
              <a:off x="174539" y="114534"/>
              <a:ext cx="3988693" cy="994722"/>
            </a:xfrm>
            <a:prstGeom prst="rect">
              <a:avLst/>
            </a:prstGeom>
          </p:spPr>
        </p:pic>
        <p:sp>
          <p:nvSpPr>
            <p:cNvPr id="43" name="TextBox 42"/>
            <p:cNvSpPr txBox="1"/>
            <p:nvPr/>
          </p:nvSpPr>
          <p:spPr>
            <a:xfrm>
              <a:off x="852852" y="102079"/>
              <a:ext cx="2632064" cy="634119"/>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44" name="קבוצה 43"/>
          <p:cNvGrpSpPr/>
          <p:nvPr/>
        </p:nvGrpSpPr>
        <p:grpSpPr>
          <a:xfrm>
            <a:off x="6031348" y="5560026"/>
            <a:ext cx="2212423" cy="558004"/>
            <a:chOff x="4706383" y="60832"/>
            <a:chExt cx="3500440" cy="1019824"/>
          </a:xfrm>
        </p:grpSpPr>
        <p:pic>
          <p:nvPicPr>
            <p:cNvPr id="45" name="תמונה 44"/>
            <p:cNvPicPr>
              <a:picLocks noChangeAspect="1"/>
            </p:cNvPicPr>
            <p:nvPr/>
          </p:nvPicPr>
          <p:blipFill>
            <a:blip r:embed="rId4"/>
            <a:stretch>
              <a:fillRect/>
            </a:stretch>
          </p:blipFill>
          <p:spPr>
            <a:xfrm>
              <a:off x="4706383" y="60832"/>
              <a:ext cx="3500440" cy="1019824"/>
            </a:xfrm>
            <a:prstGeom prst="rect">
              <a:avLst/>
            </a:prstGeom>
          </p:spPr>
        </p:pic>
        <p:sp>
          <p:nvSpPr>
            <p:cNvPr id="46" name="TextBox 45"/>
            <p:cNvSpPr txBox="1"/>
            <p:nvPr/>
          </p:nvSpPr>
          <p:spPr>
            <a:xfrm>
              <a:off x="5387569" y="88546"/>
              <a:ext cx="2138066" cy="67500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47" name="TextBox 46"/>
          <p:cNvSpPr txBox="1"/>
          <p:nvPr/>
        </p:nvSpPr>
        <p:spPr>
          <a:xfrm>
            <a:off x="8386621" y="5654363"/>
            <a:ext cx="1385455" cy="307777"/>
          </a:xfrm>
          <a:prstGeom prst="rect">
            <a:avLst/>
          </a:prstGeom>
          <a:noFill/>
        </p:spPr>
        <p:txBody>
          <a:bodyPr wrap="square" rtlCol="1">
            <a:spAutoFit/>
          </a:bodyPr>
          <a:lstStyle/>
          <a:p>
            <a:r>
              <a:rPr lang="he-IL" sz="1400" dirty="0" smtClean="0"/>
              <a:t>מכר את הבינונית</a:t>
            </a:r>
            <a:endParaRPr lang="he-IL" sz="1400" dirty="0"/>
          </a:p>
        </p:txBody>
      </p:sp>
      <p:sp>
        <p:nvSpPr>
          <p:cNvPr id="48" name="TextBox 47"/>
          <p:cNvSpPr txBox="1"/>
          <p:nvPr/>
        </p:nvSpPr>
        <p:spPr>
          <a:xfrm>
            <a:off x="4712446" y="5681321"/>
            <a:ext cx="1385455" cy="307777"/>
          </a:xfrm>
          <a:prstGeom prst="rect">
            <a:avLst/>
          </a:prstGeom>
          <a:noFill/>
        </p:spPr>
        <p:txBody>
          <a:bodyPr wrap="square" rtlCol="1">
            <a:spAutoFit/>
          </a:bodyPr>
          <a:lstStyle/>
          <a:p>
            <a:r>
              <a:rPr lang="he-IL" sz="1400" dirty="0" smtClean="0"/>
              <a:t>מכר את </a:t>
            </a:r>
            <a:r>
              <a:rPr lang="he-IL" sz="1400" dirty="0" err="1" smtClean="0"/>
              <a:t>הזיברית</a:t>
            </a:r>
            <a:endParaRPr lang="he-IL" sz="1400" dirty="0"/>
          </a:p>
        </p:txBody>
      </p:sp>
      <p:sp>
        <p:nvSpPr>
          <p:cNvPr id="49" name="TextBox 48"/>
          <p:cNvSpPr txBox="1"/>
          <p:nvPr/>
        </p:nvSpPr>
        <p:spPr>
          <a:xfrm>
            <a:off x="6451119" y="6261010"/>
            <a:ext cx="1792652" cy="307777"/>
          </a:xfrm>
          <a:prstGeom prst="rect">
            <a:avLst/>
          </a:prstGeom>
          <a:noFill/>
        </p:spPr>
        <p:txBody>
          <a:bodyPr wrap="square" rtlCol="1">
            <a:spAutoFit/>
          </a:bodyPr>
          <a:lstStyle/>
          <a:p>
            <a:r>
              <a:rPr lang="he-IL" sz="1400" dirty="0" smtClean="0"/>
              <a:t>בסוף מכר את עידית</a:t>
            </a:r>
            <a:endParaRPr lang="he-IL" sz="1400" dirty="0"/>
          </a:p>
        </p:txBody>
      </p:sp>
    </p:spTree>
    <p:extLst>
      <p:ext uri="{BB962C8B-B14F-4D97-AF65-F5344CB8AC3E}">
        <p14:creationId xmlns:p14="http://schemas.microsoft.com/office/powerpoint/2010/main" val="1768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750"/>
                            </p:stCondLst>
                            <p:childTnLst>
                              <p:par>
                                <p:cTn id="11" presetID="31" presetClass="entr" presetSubtype="0" fill="hold" nodeType="after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par>
                                <p:cTn id="17" presetID="31" presetClass="entr" presetSubtype="0"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90"/>
                                          </p:val>
                                        </p:tav>
                                        <p:tav tm="100000">
                                          <p:val>
                                            <p:fltVal val="0"/>
                                          </p:val>
                                        </p:tav>
                                      </p:tavLst>
                                    </p:anim>
                                    <p:animEffect transition="in" filter="fade">
                                      <p:cBhvr>
                                        <p:cTn id="22" dur="500"/>
                                        <p:tgtEl>
                                          <p:spTgt spid="15"/>
                                        </p:tgtEl>
                                      </p:cBhvr>
                                    </p:animEffect>
                                  </p:childTnLst>
                                </p:cTn>
                              </p:par>
                            </p:childTnLst>
                          </p:cTn>
                        </p:par>
                        <p:par>
                          <p:cTn id="23" fill="hold">
                            <p:stCondLst>
                              <p:cond delay="2000"/>
                            </p:stCondLst>
                            <p:childTnLst>
                              <p:par>
                                <p:cTn id="24" presetID="31" presetClass="entr" presetSubtype="0" fill="hold" nodeType="afterEffect">
                                  <p:stCondLst>
                                    <p:cond delay="2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90"/>
                                          </p:val>
                                        </p:tav>
                                        <p:tav tm="100000">
                                          <p:val>
                                            <p:fltVal val="0"/>
                                          </p:val>
                                        </p:tav>
                                      </p:tavLst>
                                    </p:anim>
                                    <p:animEffect transition="in" filter="fade">
                                      <p:cBhvr>
                                        <p:cTn id="29" dur="500"/>
                                        <p:tgtEl>
                                          <p:spTgt spid="11"/>
                                        </p:tgtEl>
                                      </p:cBhvr>
                                    </p:animEffect>
                                  </p:childTnLst>
                                </p:cTn>
                              </p:par>
                              <p:par>
                                <p:cTn id="30" presetID="31" presetClass="entr" presetSubtype="0" fill="hold" grpId="0" nodeType="withEffect">
                                  <p:stCondLst>
                                    <p:cond delay="25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par>
                          <p:cTn id="36" fill="hold">
                            <p:stCondLst>
                              <p:cond delay="3250"/>
                            </p:stCondLst>
                            <p:childTnLst>
                              <p:par>
                                <p:cTn id="37" presetID="31" presetClass="entr" presetSubtype="0" fill="hold" nodeType="afterEffect">
                                  <p:stCondLst>
                                    <p:cond delay="25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90"/>
                                          </p:val>
                                        </p:tav>
                                        <p:tav tm="100000">
                                          <p:val>
                                            <p:fltVal val="0"/>
                                          </p:val>
                                        </p:tav>
                                      </p:tavLst>
                                    </p:anim>
                                    <p:animEffect transition="in" filter="fade">
                                      <p:cBhvr>
                                        <p:cTn id="42" dur="500"/>
                                        <p:tgtEl>
                                          <p:spTgt spid="9"/>
                                        </p:tgtEl>
                                      </p:cBhvr>
                                    </p:animEffect>
                                  </p:childTnLst>
                                </p:cTn>
                              </p:par>
                              <p:par>
                                <p:cTn id="43" presetID="31" presetClass="entr" presetSubtype="0" fill="hold" grpId="0" nodeType="withEffect">
                                  <p:stCondLst>
                                    <p:cond delay="25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fltVal val="0"/>
                                          </p:val>
                                        </p:tav>
                                        <p:tav tm="100000">
                                          <p:val>
                                            <p:strVal val="#ppt_w"/>
                                          </p:val>
                                        </p:tav>
                                      </p:tavLst>
                                    </p:anim>
                                    <p:anim calcmode="lin" valueType="num">
                                      <p:cBhvr>
                                        <p:cTn id="46" dur="1000" fill="hold"/>
                                        <p:tgtEl>
                                          <p:spTgt spid="17"/>
                                        </p:tgtEl>
                                        <p:attrNameLst>
                                          <p:attrName>ppt_h</p:attrName>
                                        </p:attrNameLst>
                                      </p:cBhvr>
                                      <p:tavLst>
                                        <p:tav tm="0">
                                          <p:val>
                                            <p:fltVal val="0"/>
                                          </p:val>
                                        </p:tav>
                                        <p:tav tm="100000">
                                          <p:val>
                                            <p:strVal val="#ppt_h"/>
                                          </p:val>
                                        </p:tav>
                                      </p:tavLst>
                                    </p:anim>
                                    <p:anim calcmode="lin" valueType="num">
                                      <p:cBhvr>
                                        <p:cTn id="47" dur="1000" fill="hold"/>
                                        <p:tgtEl>
                                          <p:spTgt spid="17"/>
                                        </p:tgtEl>
                                        <p:attrNameLst>
                                          <p:attrName>style.rotation</p:attrName>
                                        </p:attrNameLst>
                                      </p:cBhvr>
                                      <p:tavLst>
                                        <p:tav tm="0">
                                          <p:val>
                                            <p:fltVal val="90"/>
                                          </p:val>
                                        </p:tav>
                                        <p:tav tm="100000">
                                          <p:val>
                                            <p:fltVal val="0"/>
                                          </p:val>
                                        </p:tav>
                                      </p:tavLst>
                                    </p:anim>
                                    <p:animEffect transition="in" filter="fade">
                                      <p:cBhvr>
                                        <p:cTn id="48" dur="1000"/>
                                        <p:tgtEl>
                                          <p:spTgt spid="17"/>
                                        </p:tgtEl>
                                      </p:cBhvr>
                                    </p:animEffect>
                                  </p:childTnLst>
                                </p:cTn>
                              </p:par>
                            </p:childTnLst>
                          </p:cTn>
                        </p:par>
                        <p:par>
                          <p:cTn id="49" fill="hold">
                            <p:stCondLst>
                              <p:cond delay="4500"/>
                            </p:stCondLst>
                            <p:childTnLst>
                              <p:par>
                                <p:cTn id="50" presetID="22" presetClass="entr" presetSubtype="2" fill="hold" grpId="0" nodeType="after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par>
                          <p:cTn id="53" fill="hold">
                            <p:stCondLst>
                              <p:cond delay="5500"/>
                            </p:stCondLst>
                            <p:childTnLst>
                              <p:par>
                                <p:cTn id="54" presetID="53" presetClass="entr" presetSubtype="16" fill="hold" grpId="0" nodeType="afterEffect">
                                  <p:stCondLst>
                                    <p:cond delay="225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53" presetClass="entr" presetSubtype="16" fill="hold" grpId="0" nodeType="after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2500"/>
                            </p:stCondLst>
                            <p:childTnLst>
                              <p:par>
                                <p:cTn id="73" presetID="22" presetClass="entr" presetSubtype="2" fill="hold" grpId="0" nodeType="afterEffect">
                                  <p:stCondLst>
                                    <p:cond delay="1500"/>
                                  </p:stCondLst>
                                  <p:childTnLst>
                                    <p:set>
                                      <p:cBhvr>
                                        <p:cTn id="74" dur="1" fill="hold">
                                          <p:stCondLst>
                                            <p:cond delay="0"/>
                                          </p:stCondLst>
                                        </p:cTn>
                                        <p:tgtEl>
                                          <p:spTgt spid="21"/>
                                        </p:tgtEl>
                                        <p:attrNameLst>
                                          <p:attrName>style.visibility</p:attrName>
                                        </p:attrNameLst>
                                      </p:cBhvr>
                                      <p:to>
                                        <p:strVal val="visible"/>
                                      </p:to>
                                    </p:set>
                                    <p:animEffect transition="in" filter="wipe(right)">
                                      <p:cBhvr>
                                        <p:cTn id="75" dur="500"/>
                                        <p:tgtEl>
                                          <p:spTgt spid="21"/>
                                        </p:tgtEl>
                                      </p:cBhvr>
                                    </p:animEffect>
                                  </p:childTnLst>
                                </p:cTn>
                              </p:par>
                            </p:childTnLst>
                          </p:cTn>
                        </p:par>
                        <p:par>
                          <p:cTn id="76" fill="hold">
                            <p:stCondLst>
                              <p:cond delay="4500"/>
                            </p:stCondLst>
                            <p:childTnLst>
                              <p:par>
                                <p:cTn id="77" presetID="47" presetClass="entr" presetSubtype="0" fill="hold" grpId="0" nodeType="afterEffect">
                                  <p:stCondLst>
                                    <p:cond delay="325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8750"/>
                            </p:stCondLst>
                            <p:childTnLst>
                              <p:par>
                                <p:cTn id="83" presetID="53" presetClass="entr" presetSubtype="16" fill="hold" grpId="0" nodeType="afterEffect">
                                  <p:stCondLst>
                                    <p:cond delay="200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11250"/>
                            </p:stCondLst>
                            <p:childTnLst>
                              <p:par>
                                <p:cTn id="89" presetID="31" presetClass="entr" presetSubtype="0" fill="hold" nodeType="afterEffect">
                                  <p:stCondLst>
                                    <p:cond delay="50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 calcmode="lin" valueType="num">
                                      <p:cBhvr>
                                        <p:cTn id="93" dur="500" fill="hold"/>
                                        <p:tgtEl>
                                          <p:spTgt spid="44"/>
                                        </p:tgtEl>
                                        <p:attrNameLst>
                                          <p:attrName>style.rotation</p:attrName>
                                        </p:attrNameLst>
                                      </p:cBhvr>
                                      <p:tavLst>
                                        <p:tav tm="0">
                                          <p:val>
                                            <p:fltVal val="90"/>
                                          </p:val>
                                        </p:tav>
                                        <p:tav tm="100000">
                                          <p:val>
                                            <p:fltVal val="0"/>
                                          </p:val>
                                        </p:tav>
                                      </p:tavLst>
                                    </p:anim>
                                    <p:animEffect transition="in" filter="fade">
                                      <p:cBhvr>
                                        <p:cTn id="94" dur="500"/>
                                        <p:tgtEl>
                                          <p:spTgt spid="44"/>
                                        </p:tgtEl>
                                      </p:cBhvr>
                                    </p:animEffect>
                                  </p:childTnLst>
                                </p:cTn>
                              </p:par>
                              <p:par>
                                <p:cTn id="95" presetID="31" presetClass="entr" presetSubtype="0" fill="hold" grpId="0" nodeType="withEffect">
                                  <p:stCondLst>
                                    <p:cond delay="500"/>
                                  </p:stCondLst>
                                  <p:childTnLst>
                                    <p:set>
                                      <p:cBhvr>
                                        <p:cTn id="96" dur="1" fill="hold">
                                          <p:stCondLst>
                                            <p:cond delay="0"/>
                                          </p:stCondLst>
                                        </p:cTn>
                                        <p:tgtEl>
                                          <p:spTgt spid="47"/>
                                        </p:tgtEl>
                                        <p:attrNameLst>
                                          <p:attrName>style.visibility</p:attrName>
                                        </p:attrNameLst>
                                      </p:cBhvr>
                                      <p:to>
                                        <p:strVal val="visible"/>
                                      </p:to>
                                    </p:set>
                                    <p:anim calcmode="lin" valueType="num">
                                      <p:cBhvr>
                                        <p:cTn id="97" dur="1000" fill="hold"/>
                                        <p:tgtEl>
                                          <p:spTgt spid="47"/>
                                        </p:tgtEl>
                                        <p:attrNameLst>
                                          <p:attrName>ppt_w</p:attrName>
                                        </p:attrNameLst>
                                      </p:cBhvr>
                                      <p:tavLst>
                                        <p:tav tm="0">
                                          <p:val>
                                            <p:fltVal val="0"/>
                                          </p:val>
                                        </p:tav>
                                        <p:tav tm="100000">
                                          <p:val>
                                            <p:strVal val="#ppt_w"/>
                                          </p:val>
                                        </p:tav>
                                      </p:tavLst>
                                    </p:anim>
                                    <p:anim calcmode="lin" valueType="num">
                                      <p:cBhvr>
                                        <p:cTn id="98" dur="1000" fill="hold"/>
                                        <p:tgtEl>
                                          <p:spTgt spid="47"/>
                                        </p:tgtEl>
                                        <p:attrNameLst>
                                          <p:attrName>ppt_h</p:attrName>
                                        </p:attrNameLst>
                                      </p:cBhvr>
                                      <p:tavLst>
                                        <p:tav tm="0">
                                          <p:val>
                                            <p:fltVal val="0"/>
                                          </p:val>
                                        </p:tav>
                                        <p:tav tm="100000">
                                          <p:val>
                                            <p:strVal val="#ppt_h"/>
                                          </p:val>
                                        </p:tav>
                                      </p:tavLst>
                                    </p:anim>
                                    <p:anim calcmode="lin" valueType="num">
                                      <p:cBhvr>
                                        <p:cTn id="99" dur="1000" fill="hold"/>
                                        <p:tgtEl>
                                          <p:spTgt spid="47"/>
                                        </p:tgtEl>
                                        <p:attrNameLst>
                                          <p:attrName>style.rotation</p:attrName>
                                        </p:attrNameLst>
                                      </p:cBhvr>
                                      <p:tavLst>
                                        <p:tav tm="0">
                                          <p:val>
                                            <p:fltVal val="90"/>
                                          </p:val>
                                        </p:tav>
                                        <p:tav tm="100000">
                                          <p:val>
                                            <p:fltVal val="0"/>
                                          </p:val>
                                        </p:tav>
                                      </p:tavLst>
                                    </p:anim>
                                    <p:animEffect transition="in" filter="fade">
                                      <p:cBhvr>
                                        <p:cTn id="100" dur="1000"/>
                                        <p:tgtEl>
                                          <p:spTgt spid="47"/>
                                        </p:tgtEl>
                                      </p:cBhvr>
                                    </p:animEffect>
                                  </p:childTnLst>
                                </p:cTn>
                              </p:par>
                            </p:childTnLst>
                          </p:cTn>
                        </p:par>
                        <p:par>
                          <p:cTn id="101" fill="hold">
                            <p:stCondLst>
                              <p:cond delay="12750"/>
                            </p:stCondLst>
                            <p:childTnLst>
                              <p:par>
                                <p:cTn id="102" presetID="31" presetClass="entr" presetSubtype="0" fill="hold" nodeType="afterEffect">
                                  <p:stCondLst>
                                    <p:cond delay="25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 calcmode="lin" valueType="num">
                                      <p:cBhvr>
                                        <p:cTn id="106" dur="500" fill="hold"/>
                                        <p:tgtEl>
                                          <p:spTgt spid="41"/>
                                        </p:tgtEl>
                                        <p:attrNameLst>
                                          <p:attrName>style.rotation</p:attrName>
                                        </p:attrNameLst>
                                      </p:cBhvr>
                                      <p:tavLst>
                                        <p:tav tm="0">
                                          <p:val>
                                            <p:fltVal val="90"/>
                                          </p:val>
                                        </p:tav>
                                        <p:tav tm="100000">
                                          <p:val>
                                            <p:fltVal val="0"/>
                                          </p:val>
                                        </p:tav>
                                      </p:tavLst>
                                    </p:anim>
                                    <p:animEffect transition="in" filter="fade">
                                      <p:cBhvr>
                                        <p:cTn id="107" dur="500"/>
                                        <p:tgtEl>
                                          <p:spTgt spid="41"/>
                                        </p:tgtEl>
                                      </p:cBhvr>
                                    </p:animEffect>
                                  </p:childTnLst>
                                </p:cTn>
                              </p:par>
                              <p:par>
                                <p:cTn id="108" presetID="31" presetClass="entr" presetSubtype="0" fill="hold" grpId="0" nodeType="withEffect">
                                  <p:stCondLst>
                                    <p:cond delay="25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1000" fill="hold"/>
                                        <p:tgtEl>
                                          <p:spTgt spid="48"/>
                                        </p:tgtEl>
                                        <p:attrNameLst>
                                          <p:attrName>ppt_w</p:attrName>
                                        </p:attrNameLst>
                                      </p:cBhvr>
                                      <p:tavLst>
                                        <p:tav tm="0">
                                          <p:val>
                                            <p:fltVal val="0"/>
                                          </p:val>
                                        </p:tav>
                                        <p:tav tm="100000">
                                          <p:val>
                                            <p:strVal val="#ppt_w"/>
                                          </p:val>
                                        </p:tav>
                                      </p:tavLst>
                                    </p:anim>
                                    <p:anim calcmode="lin" valueType="num">
                                      <p:cBhvr>
                                        <p:cTn id="111" dur="1000" fill="hold"/>
                                        <p:tgtEl>
                                          <p:spTgt spid="48"/>
                                        </p:tgtEl>
                                        <p:attrNameLst>
                                          <p:attrName>ppt_h</p:attrName>
                                        </p:attrNameLst>
                                      </p:cBhvr>
                                      <p:tavLst>
                                        <p:tav tm="0">
                                          <p:val>
                                            <p:fltVal val="0"/>
                                          </p:val>
                                        </p:tav>
                                        <p:tav tm="100000">
                                          <p:val>
                                            <p:strVal val="#ppt_h"/>
                                          </p:val>
                                        </p:tav>
                                      </p:tavLst>
                                    </p:anim>
                                    <p:anim calcmode="lin" valueType="num">
                                      <p:cBhvr>
                                        <p:cTn id="112" dur="1000" fill="hold"/>
                                        <p:tgtEl>
                                          <p:spTgt spid="48"/>
                                        </p:tgtEl>
                                        <p:attrNameLst>
                                          <p:attrName>style.rotation</p:attrName>
                                        </p:attrNameLst>
                                      </p:cBhvr>
                                      <p:tavLst>
                                        <p:tav tm="0">
                                          <p:val>
                                            <p:fltVal val="90"/>
                                          </p:val>
                                        </p:tav>
                                        <p:tav tm="100000">
                                          <p:val>
                                            <p:fltVal val="0"/>
                                          </p:val>
                                        </p:tav>
                                      </p:tavLst>
                                    </p:anim>
                                    <p:animEffect transition="in" filter="fade">
                                      <p:cBhvr>
                                        <p:cTn id="113" dur="1000"/>
                                        <p:tgtEl>
                                          <p:spTgt spid="48"/>
                                        </p:tgtEl>
                                      </p:cBhvr>
                                    </p:animEffect>
                                  </p:childTnLst>
                                </p:cTn>
                              </p:par>
                            </p:childTnLst>
                          </p:cTn>
                        </p:par>
                        <p:par>
                          <p:cTn id="114" fill="hold">
                            <p:stCondLst>
                              <p:cond delay="14000"/>
                            </p:stCondLst>
                            <p:childTnLst>
                              <p:par>
                                <p:cTn id="115" presetID="31" presetClass="entr" presetSubtype="0" fill="hold" nodeType="afterEffect">
                                  <p:stCondLst>
                                    <p:cond delay="25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 calcmode="lin" valueType="num">
                                      <p:cBhvr>
                                        <p:cTn id="119" dur="500" fill="hold"/>
                                        <p:tgtEl>
                                          <p:spTgt spid="38"/>
                                        </p:tgtEl>
                                        <p:attrNameLst>
                                          <p:attrName>style.rotation</p:attrName>
                                        </p:attrNameLst>
                                      </p:cBhvr>
                                      <p:tavLst>
                                        <p:tav tm="0">
                                          <p:val>
                                            <p:fltVal val="90"/>
                                          </p:val>
                                        </p:tav>
                                        <p:tav tm="100000">
                                          <p:val>
                                            <p:fltVal val="0"/>
                                          </p:val>
                                        </p:tav>
                                      </p:tavLst>
                                    </p:anim>
                                    <p:animEffect transition="in" filter="fade">
                                      <p:cBhvr>
                                        <p:cTn id="120" dur="500"/>
                                        <p:tgtEl>
                                          <p:spTgt spid="38"/>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1000" fill="hold"/>
                                        <p:tgtEl>
                                          <p:spTgt spid="49"/>
                                        </p:tgtEl>
                                        <p:attrNameLst>
                                          <p:attrName>ppt_w</p:attrName>
                                        </p:attrNameLst>
                                      </p:cBhvr>
                                      <p:tavLst>
                                        <p:tav tm="0">
                                          <p:val>
                                            <p:fltVal val="0"/>
                                          </p:val>
                                        </p:tav>
                                        <p:tav tm="100000">
                                          <p:val>
                                            <p:strVal val="#ppt_w"/>
                                          </p:val>
                                        </p:tav>
                                      </p:tavLst>
                                    </p:anim>
                                    <p:anim calcmode="lin" valueType="num">
                                      <p:cBhvr>
                                        <p:cTn id="124" dur="1000" fill="hold"/>
                                        <p:tgtEl>
                                          <p:spTgt spid="49"/>
                                        </p:tgtEl>
                                        <p:attrNameLst>
                                          <p:attrName>ppt_h</p:attrName>
                                        </p:attrNameLst>
                                      </p:cBhvr>
                                      <p:tavLst>
                                        <p:tav tm="0">
                                          <p:val>
                                            <p:fltVal val="0"/>
                                          </p:val>
                                        </p:tav>
                                        <p:tav tm="100000">
                                          <p:val>
                                            <p:strVal val="#ppt_h"/>
                                          </p:val>
                                        </p:tav>
                                      </p:tavLst>
                                    </p:anim>
                                    <p:anim calcmode="lin" valueType="num">
                                      <p:cBhvr>
                                        <p:cTn id="125" dur="1000" fill="hold"/>
                                        <p:tgtEl>
                                          <p:spTgt spid="49"/>
                                        </p:tgtEl>
                                        <p:attrNameLst>
                                          <p:attrName>style.rotation</p:attrName>
                                        </p:attrNameLst>
                                      </p:cBhvr>
                                      <p:tavLst>
                                        <p:tav tm="0">
                                          <p:val>
                                            <p:fltVal val="90"/>
                                          </p:val>
                                        </p:tav>
                                        <p:tav tm="100000">
                                          <p:val>
                                            <p:fltVal val="0"/>
                                          </p:val>
                                        </p:tav>
                                      </p:tavLst>
                                    </p:anim>
                                    <p:animEffect transition="in" filter="fade">
                                      <p:cBhvr>
                                        <p:cTn id="126" dur="1000"/>
                                        <p:tgtEl>
                                          <p:spTgt spid="49"/>
                                        </p:tgtEl>
                                      </p:cBhvr>
                                    </p:animEffect>
                                  </p:childTnLst>
                                </p:cTn>
                              </p:par>
                            </p:childTnLst>
                          </p:cTn>
                        </p:par>
                        <p:par>
                          <p:cTn id="127" fill="hold">
                            <p:stCondLst>
                              <p:cond delay="15250"/>
                            </p:stCondLst>
                            <p:childTnLst>
                              <p:par>
                                <p:cTn id="128" presetID="22" presetClass="entr" presetSubtype="4" fill="hold" grpId="0" nodeType="afterEffect">
                                  <p:stCondLst>
                                    <p:cond delay="500"/>
                                  </p:stCondLst>
                                  <p:childTnLst>
                                    <p:set>
                                      <p:cBhvr>
                                        <p:cTn id="129" dur="1" fill="hold">
                                          <p:stCondLst>
                                            <p:cond delay="0"/>
                                          </p:stCondLst>
                                        </p:cTn>
                                        <p:tgtEl>
                                          <p:spTgt spid="37"/>
                                        </p:tgtEl>
                                        <p:attrNameLst>
                                          <p:attrName>style.visibility</p:attrName>
                                        </p:attrNameLst>
                                      </p:cBhvr>
                                      <p:to>
                                        <p:strVal val="visible"/>
                                      </p:to>
                                    </p:set>
                                    <p:animEffect transition="in" filter="wipe(down)">
                                      <p:cBhvr>
                                        <p:cTn id="130" dur="500"/>
                                        <p:tgtEl>
                                          <p:spTgt spid="37"/>
                                        </p:tgtEl>
                                      </p:cBhvr>
                                    </p:animEffect>
                                  </p:childTnLst>
                                </p:cTn>
                              </p:par>
                            </p:childTnLst>
                          </p:cTn>
                        </p:par>
                        <p:par>
                          <p:cTn id="131" fill="hold">
                            <p:stCondLst>
                              <p:cond delay="16250"/>
                            </p:stCondLst>
                            <p:childTnLst>
                              <p:par>
                                <p:cTn id="132" presetID="22" presetClass="entr" presetSubtype="2" fill="hold" grpId="0" nodeType="afterEffect">
                                  <p:stCondLst>
                                    <p:cond delay="1500"/>
                                  </p:stCondLst>
                                  <p:childTnLst>
                                    <p:set>
                                      <p:cBhvr>
                                        <p:cTn id="133" dur="1" fill="hold">
                                          <p:stCondLst>
                                            <p:cond delay="0"/>
                                          </p:stCondLst>
                                        </p:cTn>
                                        <p:tgtEl>
                                          <p:spTgt spid="23"/>
                                        </p:tgtEl>
                                        <p:attrNameLst>
                                          <p:attrName>style.visibility</p:attrName>
                                        </p:attrNameLst>
                                      </p:cBhvr>
                                      <p:to>
                                        <p:strVal val="visible"/>
                                      </p:to>
                                    </p:set>
                                    <p:animEffect transition="in" filter="wipe(right)">
                                      <p:cBhvr>
                                        <p:cTn id="1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16" grpId="0"/>
      <p:bldP spid="17" grpId="0"/>
      <p:bldP spid="19" grpId="0"/>
      <p:bldP spid="20" grpId="0" animBg="1"/>
      <p:bldP spid="21" grpId="0"/>
      <p:bldP spid="22" grpId="0" animBg="1"/>
      <p:bldP spid="23" grpId="0"/>
      <p:bldP spid="24" grpId="0"/>
      <p:bldP spid="37"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2062" y="-83129"/>
            <a:ext cx="1560629" cy="369332"/>
          </a:xfrm>
          <a:prstGeom prst="rect">
            <a:avLst/>
          </a:prstGeom>
          <a:noFill/>
        </p:spPr>
        <p:txBody>
          <a:bodyPr wrap="square" rtlCol="1">
            <a:spAutoFit/>
          </a:bodyPr>
          <a:lstStyle/>
          <a:p>
            <a:r>
              <a:rPr lang="he-IL" dirty="0" smtClean="0"/>
              <a:t>דף ח' עמ' ב'</a:t>
            </a:r>
            <a:endParaRPr lang="he-IL" dirty="0"/>
          </a:p>
        </p:txBody>
      </p:sp>
      <p:sp>
        <p:nvSpPr>
          <p:cNvPr id="3" name="מלבן 2"/>
          <p:cNvSpPr/>
          <p:nvPr/>
        </p:nvSpPr>
        <p:spPr>
          <a:xfrm>
            <a:off x="9365674" y="394833"/>
            <a:ext cx="2674283"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אִי </a:t>
            </a:r>
            <a:r>
              <a:rPr lang="he-IL" dirty="0" err="1" smtClean="0">
                <a:solidFill>
                  <a:srgbClr val="000000"/>
                </a:solidFill>
                <a:latin typeface="Arial" panose="020B0604020202020204" pitchFamily="34" charset="0"/>
              </a:rPr>
              <a:t>הָכ</a:t>
            </a:r>
            <a:r>
              <a:rPr lang="he-IL" dirty="0" smtClean="0">
                <a:solidFill>
                  <a:srgbClr val="000000"/>
                </a:solidFill>
                <a:latin typeface="Arial" panose="020B0604020202020204" pitchFamily="34" charset="0"/>
              </a:rPr>
              <a:t>ִ </a:t>
            </a:r>
            <a:r>
              <a:rPr lang="he-IL" dirty="0" err="1"/>
              <a:t>בְּנִזָּקִין</a:t>
            </a:r>
            <a:r>
              <a:rPr lang="he-IL" dirty="0"/>
              <a:t> </a:t>
            </a:r>
            <a:r>
              <a:rPr lang="he-IL" dirty="0" err="1"/>
              <a:t>נָמֵי</a:t>
            </a:r>
            <a:r>
              <a:rPr lang="he-IL" dirty="0"/>
              <a:t> </a:t>
            </a:r>
            <a:r>
              <a:rPr lang="he-IL" dirty="0" err="1"/>
              <a:t>נֵימָא</a:t>
            </a:r>
            <a:r>
              <a:rPr lang="he-IL" dirty="0"/>
              <a:t> </a:t>
            </a:r>
            <a:r>
              <a:rPr lang="he-IL" dirty="0" err="1"/>
              <a:t>הָכִי</a:t>
            </a:r>
            <a:r>
              <a:rPr lang="he-IL" dirty="0" err="1" smtClean="0">
                <a:solidFill>
                  <a:srgbClr val="000000"/>
                </a:solidFill>
                <a:latin typeface="Arial" panose="020B0604020202020204" pitchFamily="34" charset="0"/>
              </a:rPr>
              <a:t>י</a:t>
            </a:r>
            <a:endParaRPr lang="he-IL" dirty="0"/>
          </a:p>
        </p:txBody>
      </p:sp>
      <p:sp>
        <p:nvSpPr>
          <p:cNvPr id="4" name="מלבן 3"/>
          <p:cNvSpPr/>
          <p:nvPr/>
        </p:nvSpPr>
        <p:spPr>
          <a:xfrm>
            <a:off x="1487055" y="256333"/>
            <a:ext cx="7139710" cy="646331"/>
          </a:xfrm>
          <a:prstGeom prst="rect">
            <a:avLst/>
          </a:prstGeom>
        </p:spPr>
        <p:txBody>
          <a:bodyPr wrap="square">
            <a:spAutoFit/>
          </a:bodyPr>
          <a:lstStyle/>
          <a:p>
            <a:r>
              <a:rPr lang="he-IL" dirty="0" smtClean="0"/>
              <a:t>אם </a:t>
            </a:r>
            <a:r>
              <a:rPr lang="he-IL" dirty="0"/>
              <a:t>אכן זהו הטעם, </a:t>
            </a:r>
            <a:r>
              <a:rPr lang="he-IL" dirty="0" smtClean="0"/>
              <a:t>גם לעניין </a:t>
            </a:r>
            <a:r>
              <a:rPr lang="he-IL" dirty="0"/>
              <a:t>גביית </a:t>
            </a:r>
            <a:r>
              <a:rPr lang="he-IL" dirty="0" err="1"/>
              <a:t>הנזקין</a:t>
            </a:r>
            <a:r>
              <a:rPr lang="he-IL" dirty="0"/>
              <a:t> מדוע גובה הניזק מן העידית, </a:t>
            </a:r>
            <a:endParaRPr lang="he-IL" dirty="0" smtClean="0"/>
          </a:p>
          <a:p>
            <a:r>
              <a:rPr lang="he-IL" dirty="0" smtClean="0"/>
              <a:t>יאמר </a:t>
            </a:r>
            <a:r>
              <a:rPr lang="he-IL" dirty="0"/>
              <a:t>לו הלוקח, אם רצונך ליטול מבינונית, טול, ואם לאו </a:t>
            </a:r>
            <a:r>
              <a:rPr lang="he-IL" dirty="0" smtClean="0"/>
              <a:t>תיטול </a:t>
            </a:r>
            <a:r>
              <a:rPr lang="he-IL" dirty="0"/>
              <a:t>רק מן </a:t>
            </a:r>
            <a:r>
              <a:rPr lang="he-IL" dirty="0" smtClean="0"/>
              <a:t>הזיבורית. </a:t>
            </a:r>
            <a:endParaRPr lang="he-IL" dirty="0"/>
          </a:p>
        </p:txBody>
      </p:sp>
      <p:sp>
        <p:nvSpPr>
          <p:cNvPr id="5" name="מלבן 4"/>
          <p:cNvSpPr/>
          <p:nvPr/>
        </p:nvSpPr>
        <p:spPr>
          <a:xfrm>
            <a:off x="9220602" y="863265"/>
            <a:ext cx="2885726" cy="369332"/>
          </a:xfrm>
          <a:prstGeom prst="rect">
            <a:avLst/>
          </a:prstGeom>
        </p:spPr>
        <p:txBody>
          <a:bodyPr wrap="none">
            <a:spAutoFit/>
          </a:bodyPr>
          <a:lstStyle/>
          <a:p>
            <a:r>
              <a:rPr lang="he-IL" dirty="0"/>
              <a:t>והגמרא ממשיכה את </a:t>
            </a:r>
            <a:r>
              <a:rPr lang="he-IL" dirty="0" smtClean="0"/>
              <a:t>קושייתה</a:t>
            </a:r>
            <a:r>
              <a:rPr lang="he-IL" dirty="0"/>
              <a:t>:</a:t>
            </a:r>
          </a:p>
        </p:txBody>
      </p:sp>
      <p:sp>
        <p:nvSpPr>
          <p:cNvPr id="6" name="מלבן 5"/>
          <p:cNvSpPr/>
          <p:nvPr/>
        </p:nvSpPr>
        <p:spPr>
          <a:xfrm>
            <a:off x="8906303" y="1324877"/>
            <a:ext cx="3191518"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אֶלָּא הָכָא בְּמַאי עָסְקִינַן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בְּיַתְמֵי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דְּלָאו</a:t>
            </a:r>
            <a:r>
              <a:rPr lang="he-IL" dirty="0">
                <a:solidFill>
                  <a:srgbClr val="000000"/>
                </a:solidFill>
                <a:latin typeface="Arial" panose="020B0604020202020204" pitchFamily="34" charset="0"/>
              </a:rPr>
              <a:t> בְּנֵי </a:t>
            </a:r>
            <a:r>
              <a:rPr lang="he-IL" dirty="0" err="1">
                <a:solidFill>
                  <a:srgbClr val="000000"/>
                </a:solidFill>
                <a:latin typeface="Arial" panose="020B0604020202020204" pitchFamily="34" charset="0"/>
              </a:rPr>
              <a:t>פֵרָעוֹן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נִינְהו</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וְשִׁיעְבּוּדָא</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דִּילֵיה</a:t>
            </a:r>
            <a:r>
              <a:rPr lang="he-IL" dirty="0">
                <a:solidFill>
                  <a:srgbClr val="000000"/>
                </a:solidFill>
                <a:latin typeface="Arial" panose="020B0604020202020204" pitchFamily="34" charset="0"/>
              </a:rPr>
              <a:t>ּ עֲלֵיהּ </a:t>
            </a:r>
            <a:r>
              <a:rPr lang="he-IL" dirty="0" err="1">
                <a:solidFill>
                  <a:srgbClr val="000000"/>
                </a:solidFill>
                <a:latin typeface="Arial" panose="020B0604020202020204" pitchFamily="34" charset="0"/>
              </a:rPr>
              <a:t>דִּידֵיה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רַמְיָא</a:t>
            </a:r>
            <a:endParaRPr lang="he-IL" dirty="0"/>
          </a:p>
        </p:txBody>
      </p:sp>
      <p:sp>
        <p:nvSpPr>
          <p:cNvPr id="7" name="מלבן 6"/>
          <p:cNvSpPr/>
          <p:nvPr/>
        </p:nvSpPr>
        <p:spPr>
          <a:xfrm>
            <a:off x="1340367" y="906581"/>
            <a:ext cx="7269018" cy="2308324"/>
          </a:xfrm>
          <a:prstGeom prst="rect">
            <a:avLst/>
          </a:prstGeom>
        </p:spPr>
        <p:txBody>
          <a:bodyPr wrap="square">
            <a:spAutoFit/>
          </a:bodyPr>
          <a:lstStyle/>
          <a:p>
            <a:r>
              <a:rPr lang="he-IL" dirty="0" smtClean="0"/>
              <a:t>אלא </a:t>
            </a:r>
            <a:r>
              <a:rPr lang="he-IL" dirty="0"/>
              <a:t>על </a:t>
            </a:r>
            <a:r>
              <a:rPr lang="he-IL" dirty="0" err="1" smtClean="0"/>
              <a:t>כרחך</a:t>
            </a:r>
            <a:r>
              <a:rPr lang="he-IL" dirty="0" smtClean="0"/>
              <a:t>, </a:t>
            </a:r>
            <a:r>
              <a:rPr lang="he-IL" dirty="0"/>
              <a:t>מדובר כאן באופן שאין הלוקח יכול לומר כן, </a:t>
            </a:r>
            <a:endParaRPr lang="he-IL" dirty="0" smtClean="0"/>
          </a:p>
          <a:p>
            <a:r>
              <a:rPr lang="he-IL" dirty="0" smtClean="0"/>
              <a:t>כגון </a:t>
            </a:r>
            <a:r>
              <a:rPr lang="he-IL" dirty="0"/>
              <a:t>שמת המוכר והניח </a:t>
            </a:r>
            <a:r>
              <a:rPr lang="he-IL" dirty="0" smtClean="0"/>
              <a:t>יתומים שאביהם </a:t>
            </a:r>
            <a:r>
              <a:rPr lang="he-IL" dirty="0"/>
              <a:t>לא הניח להם קרקעות אלא מטלטלים, אינם צריכים לפרוע מהם לבעלי החובות, ואף אם אחר מיתתו יקנו קרקע אינם צריכים לפרוע ממנה לבעלי החוב. </a:t>
            </a:r>
            <a:endParaRPr lang="he-IL" dirty="0" smtClean="0"/>
          </a:p>
          <a:p>
            <a:r>
              <a:rPr lang="he-IL" dirty="0" smtClean="0"/>
              <a:t>לכן </a:t>
            </a:r>
            <a:r>
              <a:rPr lang="he-IL" dirty="0"/>
              <a:t>גם אם יחזיר את קרקע הזיבורית, זה נחשב שקנו קרקע לאחר מיתת אביהם ולא יפרעו ממנה, </a:t>
            </a:r>
            <a:r>
              <a:rPr lang="he-IL" dirty="0" smtClean="0"/>
              <a:t>וממילא, </a:t>
            </a:r>
            <a:r>
              <a:rPr lang="he-IL" dirty="0" err="1"/>
              <a:t>שיעבודם</a:t>
            </a:r>
            <a:r>
              <a:rPr lang="he-IL" dirty="0"/>
              <a:t> של התובעים נשאר הלאה על קרקעות הלוקח, </a:t>
            </a:r>
            <a:r>
              <a:rPr lang="he-IL" dirty="0" smtClean="0"/>
              <a:t>לכן </a:t>
            </a:r>
            <a:r>
              <a:rPr lang="he-IL" dirty="0"/>
              <a:t>לא יכול הלוקח לומר "</a:t>
            </a:r>
            <a:r>
              <a:rPr lang="he-IL" dirty="0" err="1"/>
              <a:t>אהדרנא</a:t>
            </a:r>
            <a:r>
              <a:rPr lang="he-IL" dirty="0"/>
              <a:t> </a:t>
            </a:r>
            <a:r>
              <a:rPr lang="he-IL" dirty="0" err="1"/>
              <a:t>שטריה</a:t>
            </a:r>
            <a:r>
              <a:rPr lang="he-IL" dirty="0"/>
              <a:t>". וחוזרת אם כן השאלה למה לא יגבו כולם מן העידית האחרונה? </a:t>
            </a:r>
          </a:p>
        </p:txBody>
      </p:sp>
      <p:sp>
        <p:nvSpPr>
          <p:cNvPr id="8" name="מלבן 7"/>
          <p:cNvSpPr/>
          <p:nvPr/>
        </p:nvSpPr>
        <p:spPr>
          <a:xfrm>
            <a:off x="7425054" y="3528854"/>
            <a:ext cx="4744210" cy="1477328"/>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הִלְכָּךְ </a:t>
            </a:r>
            <a:r>
              <a:rPr lang="he-IL" dirty="0" err="1">
                <a:solidFill>
                  <a:srgbClr val="000000"/>
                </a:solidFill>
                <a:latin typeface="Arial" panose="020B0604020202020204" pitchFamily="34" charset="0"/>
              </a:rPr>
              <a:t>לֵיכָּא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לְמֵימַר</a:t>
            </a:r>
            <a:r>
              <a:rPr lang="he-IL" dirty="0">
                <a:solidFill>
                  <a:srgbClr val="000000"/>
                </a:solidFill>
                <a:latin typeface="Arial" panose="020B0604020202020204" pitchFamily="34" charset="0"/>
              </a:rPr>
              <a:t> הָכִי</a:t>
            </a:r>
            <a:r>
              <a:rPr lang="he-IL" dirty="0"/>
              <a:t/>
            </a:r>
            <a:br>
              <a:rPr lang="he-IL" dirty="0"/>
            </a:br>
            <a:r>
              <a:rPr lang="he-IL" dirty="0">
                <a:solidFill>
                  <a:srgbClr val="000000"/>
                </a:solidFill>
                <a:latin typeface="Arial" panose="020B0604020202020204" pitchFamily="34" charset="0"/>
              </a:rPr>
              <a:t>אֶלָּא מִשּׁוּם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לְהוּ</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טַעְמָא מַאי אֲמוּר רַבָּנַן אֵין </a:t>
            </a:r>
            <a:r>
              <a:rPr lang="he-IL" dirty="0" err="1">
                <a:solidFill>
                  <a:srgbClr val="000000"/>
                </a:solidFill>
                <a:latin typeface="Arial" panose="020B0604020202020204" pitchFamily="34" charset="0"/>
              </a:rPr>
              <a:t>נִפְרָעִין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מִנְּכָסִין</a:t>
            </a:r>
            <a:r>
              <a:rPr lang="he-IL" dirty="0">
                <a:solidFill>
                  <a:srgbClr val="000000"/>
                </a:solidFill>
                <a:latin typeface="Arial" panose="020B0604020202020204" pitchFamily="34" charset="0"/>
              </a:rPr>
              <a:t> מְשׁוּעְבָּדִים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בִּמְקוֹם </a:t>
            </a:r>
            <a:r>
              <a:rPr lang="he-IL" dirty="0">
                <a:solidFill>
                  <a:srgbClr val="000000"/>
                </a:solidFill>
                <a:latin typeface="Arial" panose="020B0604020202020204" pitchFamily="34" charset="0"/>
              </a:rPr>
              <a:t>שֶׁיֵּשׁ בְּנֵי חוֹרִין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מִשּׁוּם </a:t>
            </a:r>
            <a:r>
              <a:rPr lang="he-IL" dirty="0" err="1">
                <a:solidFill>
                  <a:srgbClr val="000000"/>
                </a:solidFill>
                <a:latin typeface="Arial" panose="020B0604020202020204" pitchFamily="34" charset="0"/>
              </a:rPr>
              <a:t>תַּקַּנְתָּא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דִּידִי</a:t>
            </a:r>
            <a:r>
              <a:rPr lang="he-IL" dirty="0">
                <a:solidFill>
                  <a:srgbClr val="000000"/>
                </a:solidFill>
                <a:latin typeface="Arial" panose="020B0604020202020204" pitchFamily="34" charset="0"/>
              </a:rPr>
              <a:t> אֲנָא בְּהָא </a:t>
            </a:r>
            <a:r>
              <a:rPr lang="he-IL" dirty="0" err="1">
                <a:solidFill>
                  <a:srgbClr val="000000"/>
                </a:solidFill>
                <a:latin typeface="Arial" panose="020B0604020202020204" pitchFamily="34" charset="0"/>
              </a:rPr>
              <a:t>תַּקַּנְתָּא</a:t>
            </a:r>
            <a:r>
              <a:rPr lang="he-IL" dirty="0">
                <a:solidFill>
                  <a:srgbClr val="000000"/>
                </a:solidFill>
                <a:latin typeface="Arial" panose="020B0604020202020204" pitchFamily="34" charset="0"/>
              </a:rPr>
              <a:t> לָא נִיחָא לִי</a:t>
            </a:r>
            <a:endParaRPr lang="he-IL" dirty="0"/>
          </a:p>
        </p:txBody>
      </p:sp>
      <p:sp>
        <p:nvSpPr>
          <p:cNvPr id="9" name="מלבן 8"/>
          <p:cNvSpPr/>
          <p:nvPr/>
        </p:nvSpPr>
        <p:spPr>
          <a:xfrm>
            <a:off x="175491" y="3214905"/>
            <a:ext cx="7249563" cy="2585323"/>
          </a:xfrm>
          <a:prstGeom prst="rect">
            <a:avLst/>
          </a:prstGeom>
        </p:spPr>
        <p:txBody>
          <a:bodyPr wrap="square">
            <a:spAutoFit/>
          </a:bodyPr>
          <a:lstStyle/>
          <a:p>
            <a:r>
              <a:rPr lang="he-IL" dirty="0" smtClean="0"/>
              <a:t>אלא </a:t>
            </a:r>
            <a:r>
              <a:rPr lang="he-IL" dirty="0"/>
              <a:t>הטעם שאינם גובים מן העידית שקנה אחרונה אלא רק כדינם, משום </a:t>
            </a:r>
            <a:r>
              <a:rPr lang="he-IL" dirty="0" smtClean="0"/>
              <a:t>שאמר </a:t>
            </a:r>
            <a:r>
              <a:rPr lang="he-IL" dirty="0"/>
              <a:t>להו הלוקח לבעלי החובות: טעמא מאי אמור רבנן "אין נפרעים מנכסים משועבדים במקום שיש נכסים בני חורין", זכותכם לתבוע את העידית היא משום תקנת חכמים שאין נפרעים מנכסים משועבדים וכו' וממילא עיקר דין הגביה נשארה על האחרונה. </a:t>
            </a:r>
            <a:endParaRPr lang="he-IL" dirty="0" smtClean="0"/>
          </a:p>
          <a:p>
            <a:r>
              <a:rPr lang="he-IL" dirty="0" smtClean="0"/>
              <a:t>ואולם </a:t>
            </a:r>
            <a:r>
              <a:rPr lang="he-IL" dirty="0"/>
              <a:t>הטעם שחכמים תקנו כן, אינו אלא משום </a:t>
            </a:r>
            <a:r>
              <a:rPr lang="he-IL" dirty="0" err="1"/>
              <a:t>תקנתא</a:t>
            </a:r>
            <a:r>
              <a:rPr lang="he-IL" dirty="0"/>
              <a:t> </a:t>
            </a:r>
            <a:r>
              <a:rPr lang="he-IL" dirty="0" err="1"/>
              <a:t>דידי</a:t>
            </a:r>
            <a:r>
              <a:rPr lang="he-IL" dirty="0"/>
              <a:t>, לתועלת הלוקחים כמוני שלא יגבו מהם, וכיון שהתקנה </a:t>
            </a:r>
            <a:r>
              <a:rPr lang="he-IL" dirty="0" smtClean="0"/>
              <a:t>הייתה </a:t>
            </a:r>
            <a:r>
              <a:rPr lang="he-IL" dirty="0"/>
              <a:t>לטובתי ולהנאתי אומר אני</a:t>
            </a:r>
            <a:r>
              <a:rPr lang="he-IL" dirty="0" smtClean="0"/>
              <a:t>: </a:t>
            </a:r>
            <a:r>
              <a:rPr lang="he-IL" dirty="0"/>
              <a:t>אינני רוצה תקנה זו שאינה טובה לי! וכיון שאין רצונו בכך, מתבטלת פה התקנה, וממילא אין לתובעים זכות לגבות מהשדה האחרונה, ונשארה זכותם לגבות רק כדינם.</a:t>
            </a:r>
          </a:p>
        </p:txBody>
      </p:sp>
      <p:sp>
        <p:nvSpPr>
          <p:cNvPr id="10" name="מלבן 9"/>
          <p:cNvSpPr/>
          <p:nvPr/>
        </p:nvSpPr>
        <p:spPr>
          <a:xfrm>
            <a:off x="9410558" y="2912393"/>
            <a:ext cx="2550698" cy="369332"/>
          </a:xfrm>
          <a:prstGeom prst="rect">
            <a:avLst/>
          </a:prstGeom>
        </p:spPr>
        <p:txBody>
          <a:bodyPr wrap="none">
            <a:spAutoFit/>
          </a:bodyPr>
          <a:lstStyle/>
          <a:p>
            <a:r>
              <a:rPr lang="he-IL" dirty="0" smtClean="0"/>
              <a:t>הגמרא </a:t>
            </a:r>
            <a:r>
              <a:rPr lang="he-IL" dirty="0"/>
              <a:t>מתרצת </a:t>
            </a:r>
            <a:r>
              <a:rPr lang="he-IL" dirty="0" smtClean="0"/>
              <a:t>תירוץ נוסף</a:t>
            </a:r>
            <a:endParaRPr lang="he-IL" dirty="0"/>
          </a:p>
        </p:txBody>
      </p:sp>
    </p:spTree>
    <p:extLst>
      <p:ext uri="{BB962C8B-B14F-4D97-AF65-F5344CB8AC3E}">
        <p14:creationId xmlns:p14="http://schemas.microsoft.com/office/powerpoint/2010/main" val="101510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8171" y="36944"/>
            <a:ext cx="1560629" cy="369332"/>
          </a:xfrm>
          <a:prstGeom prst="rect">
            <a:avLst/>
          </a:prstGeom>
          <a:noFill/>
        </p:spPr>
        <p:txBody>
          <a:bodyPr wrap="square" rtlCol="1">
            <a:spAutoFit/>
          </a:bodyPr>
          <a:lstStyle/>
          <a:p>
            <a:r>
              <a:rPr lang="he-IL" dirty="0" smtClean="0"/>
              <a:t>דף ח' עמ' ב'</a:t>
            </a:r>
            <a:endParaRPr lang="he-IL" dirty="0"/>
          </a:p>
        </p:txBody>
      </p:sp>
      <p:sp>
        <p:nvSpPr>
          <p:cNvPr id="6" name="מלבן 5"/>
          <p:cNvSpPr/>
          <p:nvPr/>
        </p:nvSpPr>
        <p:spPr>
          <a:xfrm>
            <a:off x="7165459" y="4502319"/>
            <a:ext cx="4770582" cy="646331"/>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כִּדְרַב</a:t>
            </a:r>
            <a:r>
              <a:rPr lang="he-IL" dirty="0" smtClean="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הוּנָא</a:t>
            </a:r>
            <a:r>
              <a:rPr lang="he-IL" dirty="0" smtClean="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דְּאָמַר</a:t>
            </a:r>
            <a:r>
              <a:rPr lang="he-IL" dirty="0" smtClean="0">
                <a:solidFill>
                  <a:srgbClr val="000000"/>
                </a:solidFill>
                <a:latin typeface="Arial" panose="020B0604020202020204" pitchFamily="34" charset="0"/>
              </a:rPr>
              <a:t> רַב </a:t>
            </a:r>
            <a:r>
              <a:rPr lang="he-IL" dirty="0" err="1" smtClean="0">
                <a:solidFill>
                  <a:srgbClr val="000000"/>
                </a:solidFill>
                <a:latin typeface="Arial" panose="020B0604020202020204" pitchFamily="34" charset="0"/>
              </a:rPr>
              <a:t>הוּנָא</a:t>
            </a:r>
            <a:r>
              <a:rPr lang="he-IL" dirty="0" smtClean="0">
                <a:solidFill>
                  <a:srgbClr val="000000"/>
                </a:solidFill>
                <a:latin typeface="Arial" panose="020B0604020202020204" pitchFamily="34" charset="0"/>
              </a:rPr>
              <a:t>: </a:t>
            </a:r>
          </a:p>
          <a:p>
            <a:r>
              <a:rPr lang="he-IL" dirty="0" smtClean="0">
                <a:solidFill>
                  <a:srgbClr val="000000"/>
                </a:solidFill>
                <a:latin typeface="Arial" panose="020B0604020202020204" pitchFamily="34" charset="0"/>
              </a:rPr>
              <a:t>יְכוֹלָה </a:t>
            </a:r>
            <a:r>
              <a:rPr lang="he-IL" dirty="0" err="1" smtClean="0">
                <a:solidFill>
                  <a:srgbClr val="000000"/>
                </a:solidFill>
                <a:latin typeface="Arial" panose="020B0604020202020204" pitchFamily="34" charset="0"/>
              </a:rPr>
              <a:t>אִשָּׁה</a:t>
            </a:r>
            <a:r>
              <a:rPr lang="he-IL" dirty="0" smtClean="0">
                <a:solidFill>
                  <a:srgbClr val="000000"/>
                </a:solidFill>
                <a:latin typeface="Arial" panose="020B0604020202020204" pitchFamily="34" charset="0"/>
              </a:rPr>
              <a:t> שֶׁתֹּאמַר לְבַעְלָהּ אֵינִי </a:t>
            </a:r>
            <a:r>
              <a:rPr lang="he-IL" dirty="0" err="1" smtClean="0">
                <a:solidFill>
                  <a:srgbClr val="000000"/>
                </a:solidFill>
                <a:latin typeface="Arial" panose="020B0604020202020204" pitchFamily="34" charset="0"/>
              </a:rPr>
              <a:t>נִיזּוֹנֶית</a:t>
            </a:r>
            <a:r>
              <a:rPr lang="he-IL" dirty="0" smtClean="0">
                <a:solidFill>
                  <a:srgbClr val="000000"/>
                </a:solidFill>
                <a:latin typeface="Arial" panose="020B0604020202020204" pitchFamily="34" charset="0"/>
              </a:rPr>
              <a:t> וְאֵינִי עוֹשָׂה</a:t>
            </a:r>
            <a:endParaRPr lang="he-IL" dirty="0"/>
          </a:p>
        </p:txBody>
      </p:sp>
      <p:sp>
        <p:nvSpPr>
          <p:cNvPr id="7" name="מלבן 6"/>
          <p:cNvSpPr/>
          <p:nvPr/>
        </p:nvSpPr>
        <p:spPr>
          <a:xfrm>
            <a:off x="4189885" y="2885302"/>
            <a:ext cx="6382326" cy="369332"/>
          </a:xfrm>
          <a:prstGeom prst="rect">
            <a:avLst/>
          </a:prstGeom>
        </p:spPr>
        <p:txBody>
          <a:bodyPr wrap="square">
            <a:spAutoFit/>
          </a:bodyPr>
          <a:lstStyle/>
          <a:p>
            <a:r>
              <a:rPr lang="he-IL" dirty="0" smtClean="0"/>
              <a:t>על </a:t>
            </a:r>
            <a:r>
              <a:rPr lang="he-IL" dirty="0"/>
              <a:t>איזה תקנת חכמים דברו בבית המדרש שעליהם נאמרו דברי רבא?</a:t>
            </a:r>
          </a:p>
        </p:txBody>
      </p:sp>
      <p:sp>
        <p:nvSpPr>
          <p:cNvPr id="8" name="מלבן 7"/>
          <p:cNvSpPr/>
          <p:nvPr/>
        </p:nvSpPr>
        <p:spPr>
          <a:xfrm>
            <a:off x="10433308" y="2264125"/>
            <a:ext cx="1662636" cy="369332"/>
          </a:xfrm>
          <a:prstGeom prst="rect">
            <a:avLst/>
          </a:prstGeom>
        </p:spPr>
        <p:txBody>
          <a:bodyPr wrap="none">
            <a:spAutoFit/>
          </a:bodyPr>
          <a:lstStyle/>
          <a:p>
            <a:r>
              <a:rPr lang="he-IL" dirty="0" smtClean="0"/>
              <a:t>הגמרא </a:t>
            </a:r>
            <a:r>
              <a:rPr lang="he-IL" dirty="0"/>
              <a:t>שואלת </a:t>
            </a:r>
            <a:r>
              <a:rPr lang="he-IL" dirty="0" smtClean="0"/>
              <a:t>: </a:t>
            </a:r>
            <a:endParaRPr lang="he-IL" dirty="0"/>
          </a:p>
        </p:txBody>
      </p:sp>
      <p:sp>
        <p:nvSpPr>
          <p:cNvPr id="9" name="מלבן 8"/>
          <p:cNvSpPr/>
          <p:nvPr/>
        </p:nvSpPr>
        <p:spPr>
          <a:xfrm>
            <a:off x="10715437" y="2861916"/>
            <a:ext cx="109837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 כְּגוֹן זוֹ</a:t>
            </a:r>
            <a:endParaRPr lang="he-IL" dirty="0"/>
          </a:p>
        </p:txBody>
      </p:sp>
      <p:sp>
        <p:nvSpPr>
          <p:cNvPr id="10" name="מלבן 9"/>
          <p:cNvSpPr/>
          <p:nvPr/>
        </p:nvSpPr>
        <p:spPr>
          <a:xfrm>
            <a:off x="773895" y="3813660"/>
            <a:ext cx="6096000" cy="2585323"/>
          </a:xfrm>
          <a:prstGeom prst="rect">
            <a:avLst/>
          </a:prstGeom>
        </p:spPr>
        <p:txBody>
          <a:bodyPr>
            <a:spAutoFit/>
          </a:bodyPr>
          <a:lstStyle/>
          <a:p>
            <a:r>
              <a:rPr lang="he-IL" dirty="0" smtClean="0"/>
              <a:t>הדברים </a:t>
            </a:r>
            <a:r>
              <a:rPr lang="he-IL" dirty="0"/>
              <a:t>נאמרו על דינו של רב </a:t>
            </a:r>
            <a:r>
              <a:rPr lang="he-IL" dirty="0" err="1"/>
              <a:t>הונא</a:t>
            </a:r>
            <a:r>
              <a:rPr lang="he-IL" dirty="0"/>
              <a:t>, </a:t>
            </a:r>
            <a:r>
              <a:rPr lang="he-IL" dirty="0" smtClean="0"/>
              <a:t>כפי שאמר </a:t>
            </a:r>
            <a:r>
              <a:rPr lang="he-IL" dirty="0"/>
              <a:t>רב </a:t>
            </a:r>
            <a:r>
              <a:rPr lang="he-IL" dirty="0" err="1"/>
              <a:t>הונא</a:t>
            </a:r>
            <a:r>
              <a:rPr lang="he-IL" dirty="0"/>
              <a:t>: </a:t>
            </a:r>
            <a:endParaRPr lang="he-IL" dirty="0" smtClean="0"/>
          </a:p>
          <a:p>
            <a:r>
              <a:rPr lang="he-IL" dirty="0" smtClean="0"/>
              <a:t>יכולה </a:t>
            </a:r>
            <a:r>
              <a:rPr lang="he-IL" dirty="0" err="1"/>
              <a:t>אשה</a:t>
            </a:r>
            <a:r>
              <a:rPr lang="he-IL" dirty="0"/>
              <a:t> שתאמר לבעלה איני </a:t>
            </a:r>
            <a:r>
              <a:rPr lang="he-IL" dirty="0" err="1"/>
              <a:t>ניזונית</a:t>
            </a:r>
            <a:r>
              <a:rPr lang="he-IL" dirty="0"/>
              <a:t> ואיני עושה, </a:t>
            </a:r>
            <a:endParaRPr lang="he-IL" dirty="0" smtClean="0"/>
          </a:p>
          <a:p>
            <a:r>
              <a:rPr lang="he-IL" dirty="0" smtClean="0"/>
              <a:t>חכמים </a:t>
            </a:r>
            <a:r>
              <a:rPr lang="he-IL" dirty="0"/>
              <a:t>תיקנו שהבעל חייב במזונות אשתו תמורת מעשה ידיה, </a:t>
            </a:r>
            <a:endParaRPr lang="he-IL" dirty="0" smtClean="0"/>
          </a:p>
          <a:p>
            <a:r>
              <a:rPr lang="he-IL" dirty="0" smtClean="0"/>
              <a:t>כי </a:t>
            </a:r>
            <a:r>
              <a:rPr lang="he-IL" dirty="0"/>
              <a:t>חששו שמא לא יספיקו לה מעשה ידיה עבור המזונות, וכדי שלא יבואו לאיבה תקנו שמעשה ידיה לבעל. </a:t>
            </a:r>
            <a:endParaRPr lang="he-IL" dirty="0" smtClean="0"/>
          </a:p>
          <a:p>
            <a:r>
              <a:rPr lang="he-IL" dirty="0" smtClean="0"/>
              <a:t>ואם תאמר </a:t>
            </a:r>
            <a:r>
              <a:rPr lang="he-IL" dirty="0"/>
              <a:t>לבעלה אינני זנה משלך, כלומר, מוותרת אני על המזונות ובתמורה איני עושה ואינני נותנת את מעשה ידי, יכולה </a:t>
            </a:r>
            <a:r>
              <a:rPr lang="he-IL" dirty="0" err="1"/>
              <a:t>לאמר</a:t>
            </a:r>
            <a:r>
              <a:rPr lang="he-IL" dirty="0"/>
              <a:t> כן, והטעם הוא כפי שאמר רבא שכיון שהתקנה </a:t>
            </a:r>
            <a:r>
              <a:rPr lang="he-IL" dirty="0" smtClean="0"/>
              <a:t>הייתה </a:t>
            </a:r>
            <a:r>
              <a:rPr lang="he-IL" dirty="0"/>
              <a:t>לטובתה, יכולה היא לומר אינני רוצה בתקנה זו.</a:t>
            </a:r>
          </a:p>
        </p:txBody>
      </p:sp>
      <p:sp>
        <p:nvSpPr>
          <p:cNvPr id="11" name="מלבן 10"/>
          <p:cNvSpPr/>
          <p:nvPr/>
        </p:nvSpPr>
        <p:spPr>
          <a:xfrm>
            <a:off x="10133547" y="3749441"/>
            <a:ext cx="1680268" cy="369332"/>
          </a:xfrm>
          <a:prstGeom prst="rect">
            <a:avLst/>
          </a:prstGeom>
        </p:spPr>
        <p:txBody>
          <a:bodyPr wrap="none">
            <a:spAutoFit/>
          </a:bodyPr>
          <a:lstStyle/>
          <a:p>
            <a:r>
              <a:rPr lang="he-IL" dirty="0" smtClean="0"/>
              <a:t>הגמרא </a:t>
            </a:r>
            <a:r>
              <a:rPr lang="he-IL" dirty="0"/>
              <a:t>משיבה </a:t>
            </a:r>
            <a:r>
              <a:rPr lang="he-IL" dirty="0" smtClean="0"/>
              <a:t>: </a:t>
            </a:r>
            <a:endParaRPr lang="he-IL" dirty="0"/>
          </a:p>
        </p:txBody>
      </p:sp>
      <p:sp>
        <p:nvSpPr>
          <p:cNvPr id="13" name="מלבן 12"/>
          <p:cNvSpPr/>
          <p:nvPr/>
        </p:nvSpPr>
        <p:spPr>
          <a:xfrm>
            <a:off x="7440818" y="1471107"/>
            <a:ext cx="4655126" cy="646331"/>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כִּדְרָבָא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רָבָא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כׇּל</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הָאוֹמֵר אִי אֶפְשִׁי בְּתַקָּנַת חֲכָמִים כְּגוֹן זוֹ </a:t>
            </a:r>
            <a:r>
              <a:rPr lang="he-IL" dirty="0" err="1">
                <a:solidFill>
                  <a:srgbClr val="000000"/>
                </a:solidFill>
                <a:latin typeface="Arial" panose="020B0604020202020204" pitchFamily="34" charset="0"/>
              </a:rPr>
              <a:t>שׁוֹמְעִין</a:t>
            </a:r>
            <a:r>
              <a:rPr lang="he-IL" dirty="0">
                <a:solidFill>
                  <a:srgbClr val="000000"/>
                </a:solidFill>
                <a:latin typeface="Arial" panose="020B0604020202020204" pitchFamily="34" charset="0"/>
              </a:rPr>
              <a:t> לוֹ</a:t>
            </a:r>
            <a:endParaRPr lang="he-IL" dirty="0"/>
          </a:p>
        </p:txBody>
      </p:sp>
      <p:sp>
        <p:nvSpPr>
          <p:cNvPr id="14" name="מלבן 13"/>
          <p:cNvSpPr/>
          <p:nvPr/>
        </p:nvSpPr>
        <p:spPr>
          <a:xfrm>
            <a:off x="-31893" y="1569584"/>
            <a:ext cx="7472218" cy="646331"/>
          </a:xfrm>
          <a:prstGeom prst="rect">
            <a:avLst/>
          </a:prstGeom>
        </p:spPr>
        <p:txBody>
          <a:bodyPr wrap="square">
            <a:spAutoFit/>
          </a:bodyPr>
          <a:lstStyle/>
          <a:p>
            <a:r>
              <a:rPr lang="he-IL" dirty="0" smtClean="0"/>
              <a:t>כל </a:t>
            </a:r>
            <a:r>
              <a:rPr lang="he-IL" dirty="0"/>
              <a:t>האומר אי אפשר בתקנת חכמים שתקנו לטובתי, כגון זו, כאותה תקנה שדיברו אז עליה בבית המדרש, </a:t>
            </a:r>
            <a:r>
              <a:rPr lang="he-IL" dirty="0" err="1"/>
              <a:t>שומעין</a:t>
            </a:r>
            <a:r>
              <a:rPr lang="he-IL" dirty="0"/>
              <a:t> לו, יש בכוחו לומר כן ולבטל את תקנת החכמים.</a:t>
            </a:r>
          </a:p>
        </p:txBody>
      </p:sp>
      <p:sp>
        <p:nvSpPr>
          <p:cNvPr id="15" name="מלבן 14"/>
          <p:cNvSpPr/>
          <p:nvPr/>
        </p:nvSpPr>
        <p:spPr>
          <a:xfrm>
            <a:off x="9208382" y="406276"/>
            <a:ext cx="2727659" cy="646331"/>
          </a:xfrm>
          <a:prstGeom prst="rect">
            <a:avLst/>
          </a:prstGeom>
        </p:spPr>
        <p:txBody>
          <a:bodyPr wrap="square">
            <a:spAutoFit/>
          </a:bodyPr>
          <a:lstStyle/>
          <a:p>
            <a:r>
              <a:rPr lang="he-IL" dirty="0"/>
              <a:t>ומצאנו שבכוחו לומר כן: </a:t>
            </a:r>
            <a:endParaRPr lang="he-IL" dirty="0" smtClean="0"/>
          </a:p>
          <a:p>
            <a:r>
              <a:rPr lang="he-IL" dirty="0" smtClean="0"/>
              <a:t>כפי </a:t>
            </a:r>
            <a:r>
              <a:rPr lang="he-IL" dirty="0"/>
              <a:t>שאמר רבא </a:t>
            </a:r>
            <a:r>
              <a:rPr lang="he-IL" dirty="0" err="1"/>
              <a:t>סברא</a:t>
            </a:r>
            <a:r>
              <a:rPr lang="he-IL" dirty="0"/>
              <a:t> כזאת, </a:t>
            </a:r>
          </a:p>
        </p:txBody>
      </p:sp>
    </p:spTree>
    <p:extLst>
      <p:ext uri="{BB962C8B-B14F-4D97-AF65-F5344CB8AC3E}">
        <p14:creationId xmlns:p14="http://schemas.microsoft.com/office/powerpoint/2010/main" val="530709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8171" y="36944"/>
            <a:ext cx="1560629" cy="369332"/>
          </a:xfrm>
          <a:prstGeom prst="rect">
            <a:avLst/>
          </a:prstGeom>
          <a:noFill/>
        </p:spPr>
        <p:txBody>
          <a:bodyPr wrap="square" rtlCol="1">
            <a:spAutoFit/>
          </a:bodyPr>
          <a:lstStyle/>
          <a:p>
            <a:r>
              <a:rPr lang="he-IL" dirty="0" smtClean="0"/>
              <a:t>דף ח' עמ' ב'</a:t>
            </a:r>
            <a:endParaRPr lang="he-IL" dirty="0"/>
          </a:p>
        </p:txBody>
      </p:sp>
      <p:grpSp>
        <p:nvGrpSpPr>
          <p:cNvPr id="7" name="קבוצה 6"/>
          <p:cNvGrpSpPr/>
          <p:nvPr/>
        </p:nvGrpSpPr>
        <p:grpSpPr>
          <a:xfrm>
            <a:off x="2730902" y="1078338"/>
            <a:ext cx="2208123" cy="745085"/>
            <a:chOff x="9762835" y="487051"/>
            <a:chExt cx="2208123" cy="745085"/>
          </a:xfrm>
        </p:grpSpPr>
        <p:pic>
          <p:nvPicPr>
            <p:cNvPr id="10" name="תמונה 9"/>
            <p:cNvPicPr>
              <a:picLocks noChangeAspect="1"/>
            </p:cNvPicPr>
            <p:nvPr/>
          </p:nvPicPr>
          <p:blipFill>
            <a:blip r:embed="rId2"/>
            <a:stretch>
              <a:fillRect/>
            </a:stretch>
          </p:blipFill>
          <p:spPr>
            <a:xfrm>
              <a:off x="9762835" y="540753"/>
              <a:ext cx="2208123" cy="691383"/>
            </a:xfrm>
            <a:prstGeom prst="rect">
              <a:avLst/>
            </a:prstGeom>
          </p:spPr>
        </p:pic>
        <p:sp>
          <p:nvSpPr>
            <p:cNvPr id="11" name="TextBox 10"/>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5" name="קבוצה 4"/>
          <p:cNvGrpSpPr/>
          <p:nvPr/>
        </p:nvGrpSpPr>
        <p:grpSpPr>
          <a:xfrm>
            <a:off x="6792089" y="1265968"/>
            <a:ext cx="2460605" cy="691383"/>
            <a:chOff x="1838036" y="540753"/>
            <a:chExt cx="2460605" cy="691383"/>
          </a:xfrm>
        </p:grpSpPr>
        <p:pic>
          <p:nvPicPr>
            <p:cNvPr id="8" name="תמונה 7"/>
            <p:cNvPicPr>
              <a:picLocks noChangeAspect="1"/>
            </p:cNvPicPr>
            <p:nvPr/>
          </p:nvPicPr>
          <p:blipFill>
            <a:blip r:embed="rId3"/>
            <a:stretch>
              <a:fillRect/>
            </a:stretch>
          </p:blipFill>
          <p:spPr>
            <a:xfrm>
              <a:off x="1838036" y="540753"/>
              <a:ext cx="2460605" cy="691383"/>
            </a:xfrm>
            <a:prstGeom prst="rect">
              <a:avLst/>
            </a:prstGeom>
          </p:spPr>
        </p:pic>
        <p:sp>
          <p:nvSpPr>
            <p:cNvPr id="12" name="TextBox 11"/>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6" name="קבוצה 5"/>
          <p:cNvGrpSpPr/>
          <p:nvPr/>
        </p:nvGrpSpPr>
        <p:grpSpPr>
          <a:xfrm>
            <a:off x="9436518" y="1266620"/>
            <a:ext cx="2403250" cy="737359"/>
            <a:chOff x="5938982" y="449859"/>
            <a:chExt cx="2403250" cy="737359"/>
          </a:xfrm>
        </p:grpSpPr>
        <p:pic>
          <p:nvPicPr>
            <p:cNvPr id="9" name="תמונה 8"/>
            <p:cNvPicPr>
              <a:picLocks noChangeAspect="1"/>
            </p:cNvPicPr>
            <p:nvPr/>
          </p:nvPicPr>
          <p:blipFill>
            <a:blip r:embed="rId4"/>
            <a:stretch>
              <a:fillRect/>
            </a:stretch>
          </p:blipFill>
          <p:spPr>
            <a:xfrm>
              <a:off x="5938982" y="487051"/>
              <a:ext cx="2403250" cy="700167"/>
            </a:xfrm>
            <a:prstGeom prst="rect">
              <a:avLst/>
            </a:prstGeom>
          </p:spPr>
        </p:pic>
        <p:sp>
          <p:nvSpPr>
            <p:cNvPr id="13" name="TextBox 12"/>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4" name="מלבן 3"/>
          <p:cNvSpPr/>
          <p:nvPr/>
        </p:nvSpPr>
        <p:spPr>
          <a:xfrm>
            <a:off x="141402" y="4204733"/>
            <a:ext cx="7452892" cy="2585323"/>
          </a:xfrm>
          <a:prstGeom prst="rect">
            <a:avLst/>
          </a:prstGeom>
        </p:spPr>
        <p:txBody>
          <a:bodyPr wrap="square">
            <a:spAutoFit/>
          </a:bodyPr>
          <a:lstStyle/>
          <a:p>
            <a:r>
              <a:rPr lang="he-IL" dirty="0"/>
              <a:t>הרי הבינונית </a:t>
            </a:r>
            <a:r>
              <a:rPr lang="he-IL" dirty="0" smtClean="0"/>
              <a:t>והזיבורית כבר אינם בידו  כדי שיוכל לומר להם גבו מבינונית וזיבורית </a:t>
            </a:r>
          </a:p>
          <a:p>
            <a:r>
              <a:rPr lang="he-IL" dirty="0" smtClean="0"/>
              <a:t>מפני שלא ניחא לי </a:t>
            </a:r>
            <a:r>
              <a:rPr lang="he-IL" dirty="0" err="1" smtClean="0"/>
              <a:t>בתקנתא</a:t>
            </a:r>
            <a:r>
              <a:rPr lang="he-IL" dirty="0" smtClean="0"/>
              <a:t> דרבנן, </a:t>
            </a:r>
          </a:p>
          <a:p>
            <a:r>
              <a:rPr lang="he-IL" dirty="0" smtClean="0"/>
              <a:t>הטעם שכשיש בידי הלוקח את שלושת השדות גובה כל אחד כדינו </a:t>
            </a:r>
          </a:p>
          <a:p>
            <a:r>
              <a:rPr lang="he-IL" dirty="0" smtClean="0"/>
              <a:t>אף שהעידית נקנתה האחרונה, משום שביד הלוקח לומר:</a:t>
            </a:r>
          </a:p>
          <a:p>
            <a:r>
              <a:rPr lang="he-IL" dirty="0" smtClean="0"/>
              <a:t> לא ניחא לי בתקנת חכמים שעשו לטובתי, </a:t>
            </a:r>
          </a:p>
          <a:p>
            <a:r>
              <a:rPr lang="he-IL" dirty="0" smtClean="0"/>
              <a:t>שאין נפרעים מנכסים משועבדים במקום שיש בני חורין. וממילא מתבטלת תקנה זו </a:t>
            </a:r>
          </a:p>
          <a:p>
            <a:r>
              <a:rPr lang="he-IL" dirty="0" smtClean="0"/>
              <a:t>וכל אחד גובה כעיקר </a:t>
            </a:r>
            <a:r>
              <a:rPr lang="he-IL" dirty="0" err="1" smtClean="0"/>
              <a:t>שיעבודו</a:t>
            </a:r>
            <a:r>
              <a:rPr lang="he-IL" dirty="0" smtClean="0"/>
              <a:t>. </a:t>
            </a:r>
          </a:p>
          <a:p>
            <a:r>
              <a:rPr lang="he-IL" dirty="0" smtClean="0"/>
              <a:t>אבל כשמכר את הבינונית והזיבורית, אין בידו לומר "לא ניחא לי בתקנת חכמים", </a:t>
            </a:r>
          </a:p>
          <a:p>
            <a:r>
              <a:rPr lang="he-IL" dirty="0" smtClean="0"/>
              <a:t>שהרי לחברו שקנה ממנו ניחא בתקנת החכמים. </a:t>
            </a:r>
            <a:endParaRPr lang="he-IL" dirty="0"/>
          </a:p>
        </p:txBody>
      </p:sp>
      <p:sp>
        <p:nvSpPr>
          <p:cNvPr id="14" name="מלבן 13"/>
          <p:cNvSpPr/>
          <p:nvPr/>
        </p:nvSpPr>
        <p:spPr>
          <a:xfrm>
            <a:off x="6994942" y="606156"/>
            <a:ext cx="317266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פְּשִׁיטָא מָכַר לוֹקֵחַ בֵּינוֹנִית וְזִיבּוּרִית</a:t>
            </a:r>
          </a:p>
        </p:txBody>
      </p:sp>
      <p:sp>
        <p:nvSpPr>
          <p:cNvPr id="16" name="מלבן 15"/>
          <p:cNvSpPr/>
          <p:nvPr/>
        </p:nvSpPr>
        <p:spPr>
          <a:xfrm>
            <a:off x="2364406" y="189479"/>
            <a:ext cx="7980218" cy="369332"/>
          </a:xfrm>
          <a:prstGeom prst="rect">
            <a:avLst/>
          </a:prstGeom>
        </p:spPr>
        <p:txBody>
          <a:bodyPr wrap="square">
            <a:spAutoFit/>
          </a:bodyPr>
          <a:lstStyle/>
          <a:p>
            <a:r>
              <a:rPr lang="he-IL" dirty="0" smtClean="0"/>
              <a:t>הגמרא </a:t>
            </a:r>
            <a:r>
              <a:rPr lang="he-IL" dirty="0"/>
              <a:t>ממשיכה לעסוק בדין גבייה מלוקח שקנה את שלושת השדות והעידית האחרונה:</a:t>
            </a:r>
          </a:p>
        </p:txBody>
      </p:sp>
      <p:sp>
        <p:nvSpPr>
          <p:cNvPr id="17" name="סוגר מסולסל שמאלי 16"/>
          <p:cNvSpPr/>
          <p:nvPr/>
        </p:nvSpPr>
        <p:spPr>
          <a:xfrm rot="16200000" flipH="1">
            <a:off x="9097144" y="-1442204"/>
            <a:ext cx="460147" cy="5235773"/>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8" name="מלבן 17"/>
          <p:cNvSpPr/>
          <p:nvPr/>
        </p:nvSpPr>
        <p:spPr>
          <a:xfrm>
            <a:off x="2916076" y="615255"/>
            <a:ext cx="177163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וְשִׁיֵּיר עִידִּית לְפָנָיו </a:t>
            </a:r>
            <a:endParaRPr lang="he-IL" dirty="0"/>
          </a:p>
        </p:txBody>
      </p:sp>
      <p:sp>
        <p:nvSpPr>
          <p:cNvPr id="20" name="מלבן 19"/>
          <p:cNvSpPr/>
          <p:nvPr/>
        </p:nvSpPr>
        <p:spPr>
          <a:xfrm>
            <a:off x="10705361" y="2573911"/>
            <a:ext cx="1075936" cy="369332"/>
          </a:xfrm>
          <a:prstGeom prst="rect">
            <a:avLst/>
          </a:prstGeom>
        </p:spPr>
        <p:txBody>
          <a:bodyPr wrap="none">
            <a:spAutoFit/>
          </a:bodyPr>
          <a:lstStyle/>
          <a:p>
            <a:r>
              <a:rPr lang="he-IL" dirty="0"/>
              <a:t>הדין הוא: </a:t>
            </a:r>
          </a:p>
        </p:txBody>
      </p:sp>
      <p:sp>
        <p:nvSpPr>
          <p:cNvPr id="21" name="מלבן 20"/>
          <p:cNvSpPr/>
          <p:nvPr/>
        </p:nvSpPr>
        <p:spPr>
          <a:xfrm>
            <a:off x="9524400" y="3207228"/>
            <a:ext cx="2374368"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לֵיתו</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כּוּלְּהו</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וְלִיגְבּו</a:t>
            </a:r>
            <a:r>
              <a:rPr lang="he-IL" dirty="0">
                <a:solidFill>
                  <a:srgbClr val="000000"/>
                </a:solidFill>
                <a:latin typeface="Arial" panose="020B0604020202020204" pitchFamily="34" charset="0"/>
              </a:rPr>
              <a:t>ֹ מֵעִידִּית</a:t>
            </a:r>
            <a:endParaRPr lang="he-IL" dirty="0"/>
          </a:p>
        </p:txBody>
      </p:sp>
      <p:sp>
        <p:nvSpPr>
          <p:cNvPr id="22" name="מלבן 21"/>
          <p:cNvSpPr/>
          <p:nvPr/>
        </p:nvSpPr>
        <p:spPr>
          <a:xfrm>
            <a:off x="3203634" y="2643375"/>
            <a:ext cx="6779491" cy="369332"/>
          </a:xfrm>
          <a:prstGeom prst="rect">
            <a:avLst/>
          </a:prstGeom>
        </p:spPr>
        <p:txBody>
          <a:bodyPr wrap="square">
            <a:spAutoFit/>
          </a:bodyPr>
          <a:lstStyle/>
          <a:p>
            <a:r>
              <a:rPr lang="he-IL" dirty="0"/>
              <a:t>כל התובעים </a:t>
            </a:r>
            <a:r>
              <a:rPr lang="he-IL" dirty="0" smtClean="0"/>
              <a:t>- </a:t>
            </a:r>
            <a:r>
              <a:rPr lang="he-IL" b="1" dirty="0" smtClean="0"/>
              <a:t>ניזק</a:t>
            </a:r>
            <a:r>
              <a:rPr lang="he-IL" b="1" dirty="0"/>
              <a:t>, בעל חוב </a:t>
            </a:r>
            <a:r>
              <a:rPr lang="he-IL" b="1" dirty="0" smtClean="0"/>
              <a:t>ואשה </a:t>
            </a:r>
            <a:r>
              <a:rPr lang="he-IL" dirty="0"/>
              <a:t>יגבו מן העידית שנשארה תחת ידו, </a:t>
            </a:r>
          </a:p>
        </p:txBody>
      </p:sp>
      <p:sp>
        <p:nvSpPr>
          <p:cNvPr id="23" name="מלבן 22"/>
          <p:cNvSpPr/>
          <p:nvPr/>
        </p:nvSpPr>
        <p:spPr>
          <a:xfrm>
            <a:off x="345306" y="3281403"/>
            <a:ext cx="8134807" cy="923330"/>
          </a:xfrm>
          <a:prstGeom prst="rect">
            <a:avLst/>
          </a:prstGeom>
        </p:spPr>
        <p:txBody>
          <a:bodyPr wrap="square">
            <a:spAutoFit/>
          </a:bodyPr>
          <a:lstStyle/>
          <a:p>
            <a:r>
              <a:rPr lang="he-IL" dirty="0"/>
              <a:t>משום שהעידית נשארה אחרונה </a:t>
            </a:r>
            <a:r>
              <a:rPr lang="he-IL" dirty="0" smtClean="0"/>
              <a:t>בת </a:t>
            </a:r>
            <a:r>
              <a:rPr lang="he-IL" dirty="0"/>
              <a:t>חורין אצל </a:t>
            </a:r>
            <a:r>
              <a:rPr lang="he-IL" dirty="0" smtClean="0"/>
              <a:t>המוכר. </a:t>
            </a:r>
            <a:r>
              <a:rPr lang="he-IL" dirty="0"/>
              <a:t>ועיקר דין גבייתם נותר על קרקע זו. ואף על פי שכאשר היו שלושת השדות ביד הלוקח, לא היו גובים </a:t>
            </a:r>
            <a:r>
              <a:rPr lang="he-IL" dirty="0" smtClean="0"/>
              <a:t>בעל החוב </a:t>
            </a:r>
            <a:r>
              <a:rPr lang="he-IL" dirty="0" err="1"/>
              <a:t>והאשה</a:t>
            </a:r>
            <a:r>
              <a:rPr lang="he-IL" dirty="0"/>
              <a:t> מהעידית, וכפי שנתבאר, לאחר שלוקח מכר את הבינונית והזיבורית נשתנה הדין, </a:t>
            </a:r>
          </a:p>
        </p:txBody>
      </p:sp>
      <p:sp>
        <p:nvSpPr>
          <p:cNvPr id="24" name="מלבן 23"/>
          <p:cNvSpPr/>
          <p:nvPr/>
        </p:nvSpPr>
        <p:spPr>
          <a:xfrm>
            <a:off x="10145957" y="3576560"/>
            <a:ext cx="1754005"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דְּהָא</a:t>
            </a:r>
            <a:r>
              <a:rPr lang="he-IL" dirty="0">
                <a:solidFill>
                  <a:srgbClr val="000000"/>
                </a:solidFill>
                <a:latin typeface="Arial" panose="020B0604020202020204" pitchFamily="34" charset="0"/>
              </a:rPr>
              <a:t> אַחֲרוֹנָה הִיא </a:t>
            </a:r>
            <a:endParaRPr lang="he-IL" dirty="0"/>
          </a:p>
        </p:txBody>
      </p:sp>
      <p:sp>
        <p:nvSpPr>
          <p:cNvPr id="26" name="מלבן 25"/>
          <p:cNvSpPr/>
          <p:nvPr/>
        </p:nvSpPr>
        <p:spPr>
          <a:xfrm>
            <a:off x="8568556" y="4421338"/>
            <a:ext cx="3552136"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וּבֵינוֹנִית וְזִיבּוּרִית </a:t>
            </a:r>
            <a:r>
              <a:rPr lang="he-IL" dirty="0" err="1" smtClean="0">
                <a:solidFill>
                  <a:srgbClr val="000000"/>
                </a:solidFill>
                <a:latin typeface="Arial" panose="020B0604020202020204" pitchFamily="34" charset="0"/>
              </a:rPr>
              <a:t>לֵיתַנְהו</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גַּבֵּיהּ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דְּמָצֵי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לְמֵימַר</a:t>
            </a:r>
            <a:r>
              <a:rPr lang="he-IL" dirty="0">
                <a:solidFill>
                  <a:srgbClr val="000000"/>
                </a:solidFill>
                <a:latin typeface="Arial" panose="020B0604020202020204" pitchFamily="34" charset="0"/>
              </a:rPr>
              <a:t> לְהוּ גְּבוֹ מִבֵּינוֹנִית וְזִיבּוּרִית </a:t>
            </a:r>
          </a:p>
          <a:p>
            <a:r>
              <a:rPr lang="he-IL" dirty="0">
                <a:solidFill>
                  <a:srgbClr val="000000"/>
                </a:solidFill>
                <a:latin typeface="Arial" panose="020B0604020202020204" pitchFamily="34" charset="0"/>
              </a:rPr>
              <a:t>דְּלָא נִיחָא לִי </a:t>
            </a:r>
            <a:r>
              <a:rPr lang="he-IL" dirty="0" err="1">
                <a:solidFill>
                  <a:srgbClr val="000000"/>
                </a:solidFill>
                <a:latin typeface="Arial" panose="020B0604020202020204" pitchFamily="34" charset="0"/>
              </a:rPr>
              <a:t>בְּתַקַּנְתָּא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דְּרַבָּנַן</a:t>
            </a:r>
            <a:endParaRPr lang="he-IL" dirty="0"/>
          </a:p>
        </p:txBody>
      </p:sp>
      <p:sp>
        <p:nvSpPr>
          <p:cNvPr id="15" name="חץ מעוקל למטה 14"/>
          <p:cNvSpPr/>
          <p:nvPr/>
        </p:nvSpPr>
        <p:spPr>
          <a:xfrm rot="15385177">
            <a:off x="1739443" y="1441854"/>
            <a:ext cx="1709219" cy="1714970"/>
          </a:xfrm>
          <a:prstGeom prst="curvedDownArrow">
            <a:avLst>
              <a:gd name="adj1" fmla="val 11317"/>
              <a:gd name="adj2" fmla="val 3930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מלבן 26"/>
          <p:cNvSpPr/>
          <p:nvPr/>
        </p:nvSpPr>
        <p:spPr>
          <a:xfrm>
            <a:off x="3639127" y="1973535"/>
            <a:ext cx="6343998" cy="646331"/>
          </a:xfrm>
          <a:prstGeom prst="rect">
            <a:avLst/>
          </a:prstGeom>
          <a:solidFill>
            <a:schemeClr val="bg1"/>
          </a:solidFill>
        </p:spPr>
        <p:txBody>
          <a:bodyPr wrap="square">
            <a:spAutoFit/>
          </a:bodyPr>
          <a:lstStyle/>
          <a:p>
            <a:r>
              <a:rPr lang="he-IL" dirty="0"/>
              <a:t>אם לוקח </a:t>
            </a:r>
            <a:r>
              <a:rPr lang="he-IL" dirty="0" smtClean="0"/>
              <a:t>זה, </a:t>
            </a:r>
            <a:r>
              <a:rPr lang="he-IL" dirty="0"/>
              <a:t>שקנה את שלושת השדות, ואת העידית </a:t>
            </a:r>
            <a:r>
              <a:rPr lang="he-IL" dirty="0" smtClean="0"/>
              <a:t>קנה אחרונה</a:t>
            </a:r>
            <a:r>
              <a:rPr lang="he-IL" dirty="0"/>
              <a:t>, </a:t>
            </a:r>
            <a:endParaRPr lang="he-IL" dirty="0" smtClean="0"/>
          </a:p>
          <a:p>
            <a:r>
              <a:rPr lang="he-IL" dirty="0" smtClean="0"/>
              <a:t>חזר </a:t>
            </a:r>
            <a:r>
              <a:rPr lang="he-IL" dirty="0"/>
              <a:t>ומכר לאחר את הבינונית והזיבורית ושייר את העידית לפניו [אצלו]</a:t>
            </a:r>
          </a:p>
        </p:txBody>
      </p:sp>
      <p:sp>
        <p:nvSpPr>
          <p:cNvPr id="28" name="מלבן 27"/>
          <p:cNvSpPr/>
          <p:nvPr/>
        </p:nvSpPr>
        <p:spPr>
          <a:xfrm>
            <a:off x="10244149" y="3990011"/>
            <a:ext cx="1654619" cy="369332"/>
          </a:xfrm>
          <a:prstGeom prst="rect">
            <a:avLst/>
          </a:prstGeom>
        </p:spPr>
        <p:txBody>
          <a:bodyPr wrap="none">
            <a:spAutoFit/>
          </a:bodyPr>
          <a:lstStyle/>
          <a:p>
            <a:r>
              <a:rPr lang="he-IL" dirty="0" smtClean="0"/>
              <a:t>הגמרא מבארת: </a:t>
            </a:r>
            <a:endParaRPr lang="he-IL" dirty="0"/>
          </a:p>
        </p:txBody>
      </p:sp>
      <p:sp>
        <p:nvSpPr>
          <p:cNvPr id="29" name="הסבר מלבני מעוגל 28"/>
          <p:cNvSpPr/>
          <p:nvPr/>
        </p:nvSpPr>
        <p:spPr>
          <a:xfrm>
            <a:off x="7906327" y="5317727"/>
            <a:ext cx="4285673" cy="1540273"/>
          </a:xfrm>
          <a:prstGeom prst="wedgeRoundRectCallout">
            <a:avLst>
              <a:gd name="adj1" fmla="val -59411"/>
              <a:gd name="adj2" fmla="val -370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נימוקי </a:t>
            </a:r>
            <a:r>
              <a:rPr lang="he-IL" sz="1400" dirty="0">
                <a:solidFill>
                  <a:schemeClr val="tx1"/>
                </a:solidFill>
              </a:rPr>
              <a:t>יוסף. והמאירי כתב: "שאין מקום לומר אי אפשר בתקנת חכמים במקום שחב לאחרים מלבד תובע שלו </a:t>
            </a:r>
            <a:r>
              <a:rPr lang="he-IL" sz="1400" dirty="0" err="1">
                <a:solidFill>
                  <a:schemeClr val="tx1"/>
                </a:solidFill>
              </a:rPr>
              <a:t>וכו</a:t>
            </a:r>
            <a:r>
              <a:rPr lang="he-IL" sz="1400" dirty="0">
                <a:solidFill>
                  <a:schemeClr val="tx1"/>
                </a:solidFill>
              </a:rPr>
              <a:t>', ועוד מטעם אחר שכל המפקיע עצמו מן התקנה צריך להזמין עצמו לדין, כלומר איני רוצה בתקנה אלא בדין, אבל זה שאין עשיית הדין בידו שהרי אין בינונית וזיבורית בידו אין לו רשות להפקיע התקנה" </a:t>
            </a:r>
          </a:p>
        </p:txBody>
      </p:sp>
    </p:spTree>
    <p:extLst>
      <p:ext uri="{BB962C8B-B14F-4D97-AF65-F5344CB8AC3E}">
        <p14:creationId xmlns:p14="http://schemas.microsoft.com/office/powerpoint/2010/main" val="42794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750"/>
                            </p:stCondLst>
                            <p:childTnLst>
                              <p:par>
                                <p:cTn id="9" presetID="53" presetClass="entr" presetSubtype="16" fill="hold" grpId="0" nodeType="afterEffect">
                                  <p:stCondLst>
                                    <p:cond delay="1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2750"/>
                            </p:stCondLst>
                            <p:childTnLst>
                              <p:par>
                                <p:cTn id="15" presetID="6" presetClass="entr" presetSubtype="16"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par>
                          <p:cTn id="18" fill="hold">
                            <p:stCondLst>
                              <p:cond delay="4750"/>
                            </p:stCondLst>
                            <p:childTnLst>
                              <p:par>
                                <p:cTn id="19" presetID="6" presetClass="entr" presetSubtype="16" fill="hold" nodeType="after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1000"/>
                                        <p:tgtEl>
                                          <p:spTgt spid="5"/>
                                        </p:tgtEl>
                                      </p:cBhvr>
                                    </p:animEffect>
                                  </p:childTnLst>
                                </p:cTn>
                              </p:par>
                            </p:childTnLst>
                          </p:cTn>
                        </p:par>
                        <p:par>
                          <p:cTn id="22" fill="hold">
                            <p:stCondLst>
                              <p:cond delay="6000"/>
                            </p:stCondLst>
                            <p:childTnLst>
                              <p:par>
                                <p:cTn id="23" presetID="16" presetClass="entr" presetSubtype="37" fill="hold" grpId="0" nodeType="afterEffect">
                                  <p:stCondLst>
                                    <p:cond delay="25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1750"/>
                                        <p:tgtEl>
                                          <p:spTgt spid="17"/>
                                        </p:tgtEl>
                                      </p:cBhvr>
                                    </p:animEffect>
                                  </p:childTnLst>
                                </p:cTn>
                              </p:par>
                            </p:childTnLst>
                          </p:cTn>
                        </p:par>
                        <p:par>
                          <p:cTn id="26" fill="hold">
                            <p:stCondLst>
                              <p:cond delay="8000"/>
                            </p:stCondLst>
                            <p:childTnLst>
                              <p:par>
                                <p:cTn id="27" presetID="53" presetClass="entr" presetSubtype="16" fill="hold" grpId="0" nodeType="afterEffect">
                                  <p:stCondLst>
                                    <p:cond delay="10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9500"/>
                            </p:stCondLst>
                            <p:childTnLst>
                              <p:par>
                                <p:cTn id="33" presetID="6" presetClass="entr" presetSubtype="16" fill="hold" nodeType="after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1000"/>
                                        <p:tgtEl>
                                          <p:spTgt spid="7"/>
                                        </p:tgtEl>
                                      </p:cBhvr>
                                    </p:animEffect>
                                  </p:childTnLst>
                                </p:cTn>
                              </p:par>
                            </p:childTnLst>
                          </p:cTn>
                        </p:par>
                        <p:par>
                          <p:cTn id="36" fill="hold">
                            <p:stCondLst>
                              <p:cond delay="11500"/>
                            </p:stCondLst>
                            <p:childTnLst>
                              <p:par>
                                <p:cTn id="37" presetID="22" presetClass="entr" presetSubtype="2" fill="hold" grpId="0" nodeType="afterEffect">
                                  <p:stCondLst>
                                    <p:cond delay="25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par>
                          <p:cTn id="40" fill="hold">
                            <p:stCondLst>
                              <p:cond delay="12250"/>
                            </p:stCondLst>
                            <p:childTnLst>
                              <p:par>
                                <p:cTn id="41" presetID="31" presetClass="entr" presetSubtype="0" fill="hold" grpId="0" nodeType="afterEffect">
                                  <p:stCondLst>
                                    <p:cond delay="2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childTnLst>
                          </p:cTn>
                        </p:par>
                        <p:par>
                          <p:cTn id="47" fill="hold">
                            <p:stCondLst>
                              <p:cond delay="15750"/>
                            </p:stCondLst>
                            <p:childTnLst>
                              <p:par>
                                <p:cTn id="48" presetID="22" presetClass="entr" presetSubtype="2" fill="hold" grpId="0" nodeType="after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childTnLst>
                          </p:cTn>
                        </p:par>
                        <p:par>
                          <p:cTn id="51" fill="hold">
                            <p:stCondLst>
                              <p:cond delay="16750"/>
                            </p:stCondLst>
                            <p:childTnLst>
                              <p:par>
                                <p:cTn id="52" presetID="22" presetClass="entr" presetSubtype="4" fill="hold" grpId="0" nodeType="afterEffect">
                                  <p:stCondLst>
                                    <p:cond delay="100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1500"/>
                                        <p:tgtEl>
                                          <p:spTgt spid="15"/>
                                        </p:tgtEl>
                                      </p:cBhvr>
                                    </p:animEffect>
                                  </p:childTnLst>
                                </p:cTn>
                              </p:par>
                            </p:childTnLst>
                          </p:cTn>
                        </p:par>
                        <p:par>
                          <p:cTn id="55" fill="hold">
                            <p:stCondLst>
                              <p:cond delay="19250"/>
                            </p:stCondLst>
                            <p:childTnLst>
                              <p:par>
                                <p:cTn id="56" presetID="53" presetClass="entr" presetSubtype="16" fill="hold" grpId="0" nodeType="afterEffect">
                                  <p:stCondLst>
                                    <p:cond delay="5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20250"/>
                            </p:stCondLst>
                            <p:childTnLst>
                              <p:par>
                                <p:cTn id="62" presetID="53" presetClass="entr" presetSubtype="16"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21750"/>
                            </p:stCondLst>
                            <p:childTnLst>
                              <p:par>
                                <p:cTn id="68" presetID="22" presetClass="entr" presetSubtype="2" fill="hold" grpId="0" nodeType="afterEffect">
                                  <p:stCondLst>
                                    <p:cond delay="1000"/>
                                  </p:stCondLst>
                                  <p:childTnLst>
                                    <p:set>
                                      <p:cBhvr>
                                        <p:cTn id="69" dur="1" fill="hold">
                                          <p:stCondLst>
                                            <p:cond delay="0"/>
                                          </p:stCondLst>
                                        </p:cTn>
                                        <p:tgtEl>
                                          <p:spTgt spid="23"/>
                                        </p:tgtEl>
                                        <p:attrNameLst>
                                          <p:attrName>style.visibility</p:attrName>
                                        </p:attrNameLst>
                                      </p:cBhvr>
                                      <p:to>
                                        <p:strVal val="visible"/>
                                      </p:to>
                                    </p:set>
                                    <p:animEffect transition="in" filter="wipe(right)">
                                      <p:cBhvr>
                                        <p:cTn id="70" dur="500"/>
                                        <p:tgtEl>
                                          <p:spTgt spid="23"/>
                                        </p:tgtEl>
                                      </p:cBhvr>
                                    </p:animEffect>
                                  </p:childTnLst>
                                </p:cTn>
                              </p:par>
                            </p:childTnLst>
                          </p:cTn>
                        </p:par>
                        <p:par>
                          <p:cTn id="71" fill="hold">
                            <p:stCondLst>
                              <p:cond delay="23250"/>
                            </p:stCondLst>
                            <p:childTnLst>
                              <p:par>
                                <p:cTn id="72" presetID="31" presetClass="entr" presetSubtype="0" fill="hold" grpId="0" nodeType="afterEffect">
                                  <p:stCondLst>
                                    <p:cond delay="3250"/>
                                  </p:stCondLst>
                                  <p:childTnLst>
                                    <p:set>
                                      <p:cBhvr>
                                        <p:cTn id="73" dur="1" fill="hold">
                                          <p:stCondLst>
                                            <p:cond delay="0"/>
                                          </p:stCondLst>
                                        </p:cTn>
                                        <p:tgtEl>
                                          <p:spTgt spid="28"/>
                                        </p:tgtEl>
                                        <p:attrNameLst>
                                          <p:attrName>style.visibility</p:attrName>
                                        </p:attrNameLst>
                                      </p:cBhvr>
                                      <p:to>
                                        <p:strVal val="visible"/>
                                      </p:to>
                                    </p:set>
                                    <p:anim calcmode="lin" valueType="num">
                                      <p:cBhvr>
                                        <p:cTn id="74" dur="1000" fill="hold"/>
                                        <p:tgtEl>
                                          <p:spTgt spid="28"/>
                                        </p:tgtEl>
                                        <p:attrNameLst>
                                          <p:attrName>ppt_w</p:attrName>
                                        </p:attrNameLst>
                                      </p:cBhvr>
                                      <p:tavLst>
                                        <p:tav tm="0">
                                          <p:val>
                                            <p:fltVal val="0"/>
                                          </p:val>
                                        </p:tav>
                                        <p:tav tm="100000">
                                          <p:val>
                                            <p:strVal val="#ppt_w"/>
                                          </p:val>
                                        </p:tav>
                                      </p:tavLst>
                                    </p:anim>
                                    <p:anim calcmode="lin" valueType="num">
                                      <p:cBhvr>
                                        <p:cTn id="75" dur="1000" fill="hold"/>
                                        <p:tgtEl>
                                          <p:spTgt spid="28"/>
                                        </p:tgtEl>
                                        <p:attrNameLst>
                                          <p:attrName>ppt_h</p:attrName>
                                        </p:attrNameLst>
                                      </p:cBhvr>
                                      <p:tavLst>
                                        <p:tav tm="0">
                                          <p:val>
                                            <p:fltVal val="0"/>
                                          </p:val>
                                        </p:tav>
                                        <p:tav tm="100000">
                                          <p:val>
                                            <p:strVal val="#ppt_h"/>
                                          </p:val>
                                        </p:tav>
                                      </p:tavLst>
                                    </p:anim>
                                    <p:anim calcmode="lin" valueType="num">
                                      <p:cBhvr>
                                        <p:cTn id="76" dur="1000" fill="hold"/>
                                        <p:tgtEl>
                                          <p:spTgt spid="28"/>
                                        </p:tgtEl>
                                        <p:attrNameLst>
                                          <p:attrName>style.rotation</p:attrName>
                                        </p:attrNameLst>
                                      </p:cBhvr>
                                      <p:tavLst>
                                        <p:tav tm="0">
                                          <p:val>
                                            <p:fltVal val="90"/>
                                          </p:val>
                                        </p:tav>
                                        <p:tav tm="100000">
                                          <p:val>
                                            <p:fltVal val="0"/>
                                          </p:val>
                                        </p:tav>
                                      </p:tavLst>
                                    </p:anim>
                                    <p:animEffect transition="in" filter="fade">
                                      <p:cBhvr>
                                        <p:cTn id="77" dur="1000"/>
                                        <p:tgtEl>
                                          <p:spTgt spid="28"/>
                                        </p:tgtEl>
                                      </p:cBhvr>
                                    </p:animEffect>
                                  </p:childTnLst>
                                </p:cTn>
                              </p:par>
                            </p:childTnLst>
                          </p:cTn>
                        </p:par>
                        <p:par>
                          <p:cTn id="78" fill="hold">
                            <p:stCondLst>
                              <p:cond delay="27500"/>
                            </p:stCondLst>
                            <p:childTnLst>
                              <p:par>
                                <p:cTn id="79" presetID="53" presetClass="entr" presetSubtype="16" fill="hold" grpId="0" nodeType="afterEffect">
                                  <p:stCondLst>
                                    <p:cond delay="50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par>
                          <p:cTn id="84" fill="hold">
                            <p:stCondLst>
                              <p:cond delay="28500"/>
                            </p:stCondLst>
                            <p:childTnLst>
                              <p:par>
                                <p:cTn id="85" presetID="22" presetClass="entr" presetSubtype="2" fill="hold" grpId="0" nodeType="afterEffect">
                                  <p:stCondLst>
                                    <p:cond delay="2500"/>
                                  </p:stCondLst>
                                  <p:childTnLst>
                                    <p:set>
                                      <p:cBhvr>
                                        <p:cTn id="86" dur="1" fill="hold">
                                          <p:stCondLst>
                                            <p:cond delay="0"/>
                                          </p:stCondLst>
                                        </p:cTn>
                                        <p:tgtEl>
                                          <p:spTgt spid="4"/>
                                        </p:tgtEl>
                                        <p:attrNameLst>
                                          <p:attrName>style.visibility</p:attrName>
                                        </p:attrNameLst>
                                      </p:cBhvr>
                                      <p:to>
                                        <p:strVal val="visible"/>
                                      </p:to>
                                    </p:set>
                                    <p:animEffect transition="in" filter="wipe(right)">
                                      <p:cBhvr>
                                        <p:cTn id="87" dur="500"/>
                                        <p:tgtEl>
                                          <p:spTgt spid="4"/>
                                        </p:tgtEl>
                                      </p:cBhvr>
                                    </p:animEffect>
                                  </p:childTnLst>
                                </p:cTn>
                              </p:par>
                            </p:childTnLst>
                          </p:cTn>
                        </p:par>
                        <p:par>
                          <p:cTn id="88" fill="hold">
                            <p:stCondLst>
                              <p:cond delay="31500"/>
                            </p:stCondLst>
                            <p:childTnLst>
                              <p:par>
                                <p:cTn id="89" presetID="22" presetClass="entr" presetSubtype="2" fill="hold" grpId="0" nodeType="afterEffect">
                                  <p:stCondLst>
                                    <p:cond delay="4000"/>
                                  </p:stCondLst>
                                  <p:childTnLst>
                                    <p:set>
                                      <p:cBhvr>
                                        <p:cTn id="90" dur="1" fill="hold">
                                          <p:stCondLst>
                                            <p:cond delay="0"/>
                                          </p:stCondLst>
                                        </p:cTn>
                                        <p:tgtEl>
                                          <p:spTgt spid="29"/>
                                        </p:tgtEl>
                                        <p:attrNameLst>
                                          <p:attrName>style.visibility</p:attrName>
                                        </p:attrNameLst>
                                      </p:cBhvr>
                                      <p:to>
                                        <p:strVal val="visible"/>
                                      </p:to>
                                    </p:set>
                                    <p:animEffect transition="in" filter="wipe(right)">
                                      <p:cBhvr>
                                        <p:cTn id="91" dur="2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6" grpId="0"/>
      <p:bldP spid="17" grpId="0" animBg="1"/>
      <p:bldP spid="18" grpId="0" animBg="1"/>
      <p:bldP spid="20" grpId="0"/>
      <p:bldP spid="21" grpId="0" animBg="1"/>
      <p:bldP spid="22" grpId="0"/>
      <p:bldP spid="23" grpId="0"/>
      <p:bldP spid="24" grpId="0" animBg="1"/>
      <p:bldP spid="26" grpId="0" animBg="1"/>
      <p:bldP spid="15" grpId="0" animBg="1"/>
      <p:bldP spid="27" grpId="0" animBg="1"/>
      <p:bldP spid="28"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8171" y="36944"/>
            <a:ext cx="1560629" cy="369332"/>
          </a:xfrm>
          <a:prstGeom prst="rect">
            <a:avLst/>
          </a:prstGeom>
          <a:noFill/>
        </p:spPr>
        <p:txBody>
          <a:bodyPr wrap="square" rtlCol="1">
            <a:spAutoFit/>
          </a:bodyPr>
          <a:lstStyle/>
          <a:p>
            <a:r>
              <a:rPr lang="he-IL" dirty="0" smtClean="0"/>
              <a:t>דף ח' עמ' ב'</a:t>
            </a:r>
            <a:endParaRPr lang="he-IL" dirty="0"/>
          </a:p>
        </p:txBody>
      </p:sp>
      <p:sp>
        <p:nvSpPr>
          <p:cNvPr id="4" name="מלבן 3"/>
          <p:cNvSpPr/>
          <p:nvPr/>
        </p:nvSpPr>
        <p:spPr>
          <a:xfrm>
            <a:off x="3223492" y="5774219"/>
            <a:ext cx="5517618" cy="646331"/>
          </a:xfrm>
          <a:prstGeom prst="rect">
            <a:avLst/>
          </a:prstGeom>
        </p:spPr>
        <p:txBody>
          <a:bodyPr wrap="square">
            <a:spAutoFit/>
          </a:bodyPr>
          <a:lstStyle/>
          <a:p>
            <a:r>
              <a:rPr lang="he-IL" dirty="0"/>
              <a:t>אביי </a:t>
            </a:r>
            <a:r>
              <a:rPr lang="he-IL" dirty="0" smtClean="0"/>
              <a:t>סובר </a:t>
            </a:r>
            <a:r>
              <a:rPr lang="he-IL" dirty="0"/>
              <a:t>שאכן </a:t>
            </a:r>
            <a:r>
              <a:rPr lang="he-IL" dirty="0" smtClean="0"/>
              <a:t>כך כולם </a:t>
            </a:r>
            <a:r>
              <a:rPr lang="he-IL" dirty="0" err="1"/>
              <a:t>יטלו</a:t>
            </a:r>
            <a:r>
              <a:rPr lang="he-IL" dirty="0"/>
              <a:t> מן העידית שביד </a:t>
            </a:r>
            <a:r>
              <a:rPr lang="he-IL" dirty="0" smtClean="0"/>
              <a:t>הלוקח השני</a:t>
            </a:r>
            <a:r>
              <a:rPr lang="he-IL" dirty="0"/>
              <a:t>, </a:t>
            </a:r>
            <a:endParaRPr lang="he-IL" dirty="0" smtClean="0"/>
          </a:p>
          <a:p>
            <a:r>
              <a:rPr lang="he-IL" dirty="0" smtClean="0"/>
              <a:t>משום שאצל </a:t>
            </a:r>
            <a:r>
              <a:rPr lang="he-IL" dirty="0"/>
              <a:t>המוכר היא נשארה אחרונה </a:t>
            </a:r>
            <a:r>
              <a:rPr lang="he-IL" dirty="0" smtClean="0"/>
              <a:t>בת </a:t>
            </a:r>
            <a:r>
              <a:rPr lang="he-IL" dirty="0"/>
              <a:t>חורין.</a:t>
            </a:r>
          </a:p>
        </p:txBody>
      </p:sp>
      <p:sp>
        <p:nvSpPr>
          <p:cNvPr id="5" name="מלבן 4"/>
          <p:cNvSpPr/>
          <p:nvPr/>
        </p:nvSpPr>
        <p:spPr>
          <a:xfrm>
            <a:off x="3728824" y="720532"/>
            <a:ext cx="6862619" cy="369332"/>
          </a:xfrm>
          <a:prstGeom prst="rect">
            <a:avLst/>
          </a:prstGeom>
        </p:spPr>
        <p:txBody>
          <a:bodyPr wrap="square">
            <a:spAutoFit/>
          </a:bodyPr>
          <a:lstStyle/>
          <a:p>
            <a:r>
              <a:rPr lang="he-IL" dirty="0"/>
              <a:t>במקרה זה פשוט היה לגמרא שכך הדין, הגמרא מסתפקת רק במקרה הפוך:</a:t>
            </a:r>
          </a:p>
        </p:txBody>
      </p:sp>
      <p:sp>
        <p:nvSpPr>
          <p:cNvPr id="23" name="מלבן 22"/>
          <p:cNvSpPr/>
          <p:nvPr/>
        </p:nvSpPr>
        <p:spPr>
          <a:xfrm>
            <a:off x="8609586" y="1369153"/>
            <a:ext cx="154240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אֲבָל </a:t>
            </a:r>
            <a:r>
              <a:rPr lang="he-IL" dirty="0" smtClean="0">
                <a:solidFill>
                  <a:srgbClr val="000000"/>
                </a:solidFill>
                <a:latin typeface="Arial" panose="020B0604020202020204" pitchFamily="34" charset="0"/>
              </a:rPr>
              <a:t>מָכַר עִידִּית</a:t>
            </a:r>
            <a:endParaRPr lang="he-IL" dirty="0"/>
          </a:p>
        </p:txBody>
      </p:sp>
      <p:grpSp>
        <p:nvGrpSpPr>
          <p:cNvPr id="24" name="קבוצה 23"/>
          <p:cNvGrpSpPr/>
          <p:nvPr/>
        </p:nvGrpSpPr>
        <p:grpSpPr>
          <a:xfrm>
            <a:off x="8196162" y="1744906"/>
            <a:ext cx="2208123" cy="745085"/>
            <a:chOff x="9762835" y="487051"/>
            <a:chExt cx="2208123" cy="745085"/>
          </a:xfrm>
        </p:grpSpPr>
        <p:pic>
          <p:nvPicPr>
            <p:cNvPr id="25" name="תמונה 24"/>
            <p:cNvPicPr>
              <a:picLocks noChangeAspect="1"/>
            </p:cNvPicPr>
            <p:nvPr/>
          </p:nvPicPr>
          <p:blipFill>
            <a:blip r:embed="rId2"/>
            <a:stretch>
              <a:fillRect/>
            </a:stretch>
          </p:blipFill>
          <p:spPr>
            <a:xfrm>
              <a:off x="9762835" y="540753"/>
              <a:ext cx="2208123" cy="691383"/>
            </a:xfrm>
            <a:prstGeom prst="rect">
              <a:avLst/>
            </a:prstGeom>
          </p:spPr>
        </p:pic>
        <p:sp>
          <p:nvSpPr>
            <p:cNvPr id="26" name="TextBox 25"/>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27" name="קבוצה 26"/>
          <p:cNvGrpSpPr/>
          <p:nvPr/>
        </p:nvGrpSpPr>
        <p:grpSpPr>
          <a:xfrm>
            <a:off x="2328259" y="1916120"/>
            <a:ext cx="2460605" cy="691383"/>
            <a:chOff x="1838036" y="540753"/>
            <a:chExt cx="2460605" cy="691383"/>
          </a:xfrm>
        </p:grpSpPr>
        <p:pic>
          <p:nvPicPr>
            <p:cNvPr id="28" name="תמונה 27"/>
            <p:cNvPicPr>
              <a:picLocks noChangeAspect="1"/>
            </p:cNvPicPr>
            <p:nvPr/>
          </p:nvPicPr>
          <p:blipFill>
            <a:blip r:embed="rId3"/>
            <a:stretch>
              <a:fillRect/>
            </a:stretch>
          </p:blipFill>
          <p:spPr>
            <a:xfrm>
              <a:off x="1838036" y="540753"/>
              <a:ext cx="2460605" cy="691383"/>
            </a:xfrm>
            <a:prstGeom prst="rect">
              <a:avLst/>
            </a:prstGeom>
          </p:spPr>
        </p:pic>
        <p:sp>
          <p:nvSpPr>
            <p:cNvPr id="29" name="TextBox 28"/>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30" name="קבוצה 29"/>
          <p:cNvGrpSpPr/>
          <p:nvPr/>
        </p:nvGrpSpPr>
        <p:grpSpPr>
          <a:xfrm>
            <a:off x="4994093" y="1870144"/>
            <a:ext cx="2403250" cy="737359"/>
            <a:chOff x="5938982" y="449859"/>
            <a:chExt cx="2403250" cy="737359"/>
          </a:xfrm>
        </p:grpSpPr>
        <p:pic>
          <p:nvPicPr>
            <p:cNvPr id="31" name="תמונה 30"/>
            <p:cNvPicPr>
              <a:picLocks noChangeAspect="1"/>
            </p:cNvPicPr>
            <p:nvPr/>
          </p:nvPicPr>
          <p:blipFill>
            <a:blip r:embed="rId4"/>
            <a:stretch>
              <a:fillRect/>
            </a:stretch>
          </p:blipFill>
          <p:spPr>
            <a:xfrm>
              <a:off x="5938982" y="487051"/>
              <a:ext cx="2403250" cy="700167"/>
            </a:xfrm>
            <a:prstGeom prst="rect">
              <a:avLst/>
            </a:prstGeom>
          </p:spPr>
        </p:pic>
        <p:sp>
          <p:nvSpPr>
            <p:cNvPr id="32" name="TextBox 31"/>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33" name="סוגר מסולסל שמאלי 32"/>
          <p:cNvSpPr/>
          <p:nvPr/>
        </p:nvSpPr>
        <p:spPr>
          <a:xfrm rot="16200000" flipH="1">
            <a:off x="4633314" y="-792052"/>
            <a:ext cx="460147" cy="5235773"/>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מלבן 34"/>
          <p:cNvSpPr/>
          <p:nvPr/>
        </p:nvSpPr>
        <p:spPr>
          <a:xfrm>
            <a:off x="3614381" y="1313934"/>
            <a:ext cx="2190023" cy="369332"/>
          </a:xfrm>
          <a:prstGeom prst="rect">
            <a:avLst/>
          </a:prstGeom>
          <a:solidFill>
            <a:schemeClr val="accent5">
              <a:lumMod val="20000"/>
              <a:lumOff val="80000"/>
            </a:schemeClr>
          </a:solidFill>
        </p:spPr>
        <p:txBody>
          <a:bodyPr wrap="none">
            <a:spAutoFit/>
          </a:bodyPr>
          <a:lstStyle/>
          <a:p>
            <a:r>
              <a:rPr lang="he-IL" b="1" dirty="0" smtClean="0">
                <a:solidFill>
                  <a:srgbClr val="000000"/>
                </a:solidFill>
                <a:latin typeface="Arial" panose="020B0604020202020204" pitchFamily="34" charset="0"/>
              </a:rPr>
              <a:t>וְשִׁיֵּיר</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בֵּינוֹנִית וְזִיבּוּרִית </a:t>
            </a:r>
            <a:endParaRPr lang="he-IL" dirty="0"/>
          </a:p>
        </p:txBody>
      </p:sp>
      <p:sp>
        <p:nvSpPr>
          <p:cNvPr id="36" name="מלבן 35"/>
          <p:cNvSpPr/>
          <p:nvPr/>
        </p:nvSpPr>
        <p:spPr>
          <a:xfrm>
            <a:off x="10820669" y="3786910"/>
            <a:ext cx="51167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a:t>
            </a:r>
            <a:endParaRPr lang="he-IL" dirty="0"/>
          </a:p>
        </p:txBody>
      </p:sp>
      <p:sp>
        <p:nvSpPr>
          <p:cNvPr id="38" name="מלבן 37"/>
          <p:cNvSpPr/>
          <p:nvPr/>
        </p:nvSpPr>
        <p:spPr>
          <a:xfrm>
            <a:off x="7594814" y="3757394"/>
            <a:ext cx="2701381" cy="369332"/>
          </a:xfrm>
          <a:prstGeom prst="rect">
            <a:avLst/>
          </a:prstGeom>
        </p:spPr>
        <p:txBody>
          <a:bodyPr wrap="none">
            <a:spAutoFit/>
          </a:bodyPr>
          <a:lstStyle/>
          <a:p>
            <a:r>
              <a:rPr lang="he-IL" dirty="0"/>
              <a:t>בזה יש </a:t>
            </a:r>
            <a:r>
              <a:rPr lang="he-IL" dirty="0" smtClean="0"/>
              <a:t>להסתפק, </a:t>
            </a:r>
            <a:r>
              <a:rPr lang="he-IL" dirty="0"/>
              <a:t>מה הדין? </a:t>
            </a:r>
          </a:p>
        </p:txBody>
      </p:sp>
      <p:sp>
        <p:nvSpPr>
          <p:cNvPr id="39" name="מלבן 38"/>
          <p:cNvSpPr/>
          <p:nvPr/>
        </p:nvSpPr>
        <p:spPr>
          <a:xfrm>
            <a:off x="2846403" y="4283639"/>
            <a:ext cx="7573818" cy="923330"/>
          </a:xfrm>
          <a:prstGeom prst="rect">
            <a:avLst/>
          </a:prstGeom>
        </p:spPr>
        <p:txBody>
          <a:bodyPr wrap="square">
            <a:spAutoFit/>
          </a:bodyPr>
          <a:lstStyle/>
          <a:p>
            <a:r>
              <a:rPr lang="he-IL" dirty="0"/>
              <a:t>האם ילכו כולם לגבות מן העידית שביד הלוקח השני</a:t>
            </a:r>
            <a:r>
              <a:rPr lang="he-IL" dirty="0" smtClean="0"/>
              <a:t>,</a:t>
            </a:r>
          </a:p>
          <a:p>
            <a:r>
              <a:rPr lang="he-IL" dirty="0" smtClean="0"/>
              <a:t> </a:t>
            </a:r>
            <a:r>
              <a:rPr lang="he-IL" dirty="0"/>
              <a:t>ולא יגבו מלוקח ראשון הטוען ניחא לי בתקנת חכמים שנפרעים רק מנכסים בני חורין, וכיון שהעידית נשארה אחרונה </a:t>
            </a:r>
            <a:r>
              <a:rPr lang="he-IL" dirty="0" smtClean="0"/>
              <a:t>בת </a:t>
            </a:r>
            <a:r>
              <a:rPr lang="he-IL" dirty="0"/>
              <a:t>חורין ביד המוכר, עיקר דין </a:t>
            </a:r>
            <a:r>
              <a:rPr lang="he-IL" dirty="0" smtClean="0"/>
              <a:t>גבייתכם </a:t>
            </a:r>
            <a:r>
              <a:rPr lang="he-IL" dirty="0"/>
              <a:t>היא ממנה?</a:t>
            </a:r>
          </a:p>
        </p:txBody>
      </p:sp>
      <p:sp>
        <p:nvSpPr>
          <p:cNvPr id="40" name="חץ מעוקל למטה 39"/>
          <p:cNvSpPr/>
          <p:nvPr/>
        </p:nvSpPr>
        <p:spPr>
          <a:xfrm rot="16200000">
            <a:off x="1065984" y="2965363"/>
            <a:ext cx="2216366" cy="1445630"/>
          </a:xfrm>
          <a:prstGeom prst="curvedDownArrow">
            <a:avLst>
              <a:gd name="adj1" fmla="val 11317"/>
              <a:gd name="adj2" fmla="val 15649"/>
              <a:gd name="adj3" fmla="val 2145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1" name="חץ מעוקל למטה 40"/>
          <p:cNvSpPr/>
          <p:nvPr/>
        </p:nvSpPr>
        <p:spPr>
          <a:xfrm rot="17425051">
            <a:off x="6138325" y="2456356"/>
            <a:ext cx="2368087" cy="1313577"/>
          </a:xfrm>
          <a:prstGeom prst="curvedDownArrow">
            <a:avLst>
              <a:gd name="adj1" fmla="val 11317"/>
              <a:gd name="adj2" fmla="val 3930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2" name="מלבן 41"/>
          <p:cNvSpPr/>
          <p:nvPr/>
        </p:nvSpPr>
        <p:spPr>
          <a:xfrm>
            <a:off x="4353579" y="3239728"/>
            <a:ext cx="6978769" cy="369332"/>
          </a:xfrm>
          <a:prstGeom prst="rect">
            <a:avLst/>
          </a:prstGeom>
          <a:solidFill>
            <a:schemeClr val="bg1"/>
          </a:solidFill>
        </p:spPr>
        <p:txBody>
          <a:bodyPr wrap="square">
            <a:spAutoFit/>
          </a:bodyPr>
          <a:lstStyle/>
          <a:p>
            <a:r>
              <a:rPr lang="he-IL" dirty="0"/>
              <a:t>אם הלוקח מכר לאחר </a:t>
            </a:r>
            <a:r>
              <a:rPr lang="he-IL" b="1" dirty="0"/>
              <a:t>רק</a:t>
            </a:r>
            <a:r>
              <a:rPr lang="he-IL" dirty="0"/>
              <a:t> את העידית, </a:t>
            </a:r>
            <a:r>
              <a:rPr lang="he-IL" dirty="0" smtClean="0"/>
              <a:t>  </a:t>
            </a:r>
            <a:r>
              <a:rPr lang="he-IL" b="1" dirty="0" smtClean="0"/>
              <a:t>ושייר </a:t>
            </a:r>
            <a:r>
              <a:rPr lang="he-IL" b="1" dirty="0"/>
              <a:t>לעצמו </a:t>
            </a:r>
            <a:r>
              <a:rPr lang="he-IL" dirty="0"/>
              <a:t>את הבינונית וזיבורית</a:t>
            </a:r>
          </a:p>
        </p:txBody>
      </p:sp>
      <p:sp>
        <p:nvSpPr>
          <p:cNvPr id="34" name="חץ מעוקל למטה 33"/>
          <p:cNvSpPr/>
          <p:nvPr/>
        </p:nvSpPr>
        <p:spPr>
          <a:xfrm rot="15805389" flipV="1">
            <a:off x="9016107" y="3085114"/>
            <a:ext cx="4104549" cy="1379799"/>
          </a:xfrm>
          <a:prstGeom prst="curvedDownArrow">
            <a:avLst>
              <a:gd name="adj1" fmla="val 13059"/>
              <a:gd name="adj2" fmla="val 30072"/>
              <a:gd name="adj3" fmla="val 4024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7" name="מלבן 36"/>
          <p:cNvSpPr/>
          <p:nvPr/>
        </p:nvSpPr>
        <p:spPr>
          <a:xfrm>
            <a:off x="9191916" y="5774219"/>
            <a:ext cx="2132314"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סְבַר אַבָּיֵי </a:t>
            </a:r>
            <a:r>
              <a:rPr lang="he-IL" dirty="0" err="1">
                <a:solidFill>
                  <a:srgbClr val="000000"/>
                </a:solidFill>
                <a:latin typeface="Arial" panose="020B0604020202020204" pitchFamily="34" charset="0"/>
              </a:rPr>
              <a:t>לְמֵימַר</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אָתוּ </a:t>
            </a:r>
            <a:r>
              <a:rPr lang="he-IL" dirty="0" err="1">
                <a:solidFill>
                  <a:srgbClr val="000000"/>
                </a:solidFill>
                <a:latin typeface="Arial" panose="020B0604020202020204" pitchFamily="34" charset="0"/>
              </a:rPr>
              <a:t>כּוּלְּהו</a:t>
            </a:r>
            <a:r>
              <a:rPr lang="he-IL" dirty="0">
                <a:solidFill>
                  <a:srgbClr val="000000"/>
                </a:solidFill>
                <a:latin typeface="Arial" panose="020B0604020202020204" pitchFamily="34" charset="0"/>
              </a:rPr>
              <a:t>ּ גָּבוּ מֵעִידִּית</a:t>
            </a:r>
            <a:endParaRPr lang="he-IL" dirty="0"/>
          </a:p>
        </p:txBody>
      </p:sp>
      <p:sp>
        <p:nvSpPr>
          <p:cNvPr id="45" name="מלבן 44"/>
          <p:cNvSpPr/>
          <p:nvPr/>
        </p:nvSpPr>
        <p:spPr>
          <a:xfrm>
            <a:off x="7023254" y="201308"/>
            <a:ext cx="317266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פְּשִׁיטָא מָכַר לוֹקֵחַ בֵּינוֹנִית וְזִיבּוּרִית</a:t>
            </a:r>
          </a:p>
        </p:txBody>
      </p:sp>
      <p:sp>
        <p:nvSpPr>
          <p:cNvPr id="46" name="מלבן 45"/>
          <p:cNvSpPr/>
          <p:nvPr/>
        </p:nvSpPr>
        <p:spPr>
          <a:xfrm>
            <a:off x="5114649" y="236465"/>
            <a:ext cx="1792478" cy="369332"/>
          </a:xfrm>
          <a:prstGeom prst="rect">
            <a:avLst/>
          </a:prstGeom>
          <a:solidFill>
            <a:schemeClr val="accent5">
              <a:lumMod val="20000"/>
              <a:lumOff val="80000"/>
            </a:schemeClr>
          </a:solidFill>
        </p:spPr>
        <p:txBody>
          <a:bodyPr wrap="none">
            <a:spAutoFit/>
          </a:bodyPr>
          <a:lstStyle/>
          <a:p>
            <a:r>
              <a:rPr lang="he-IL" b="1" dirty="0">
                <a:solidFill>
                  <a:srgbClr val="000000"/>
                </a:solidFill>
                <a:latin typeface="Arial" panose="020B0604020202020204" pitchFamily="34" charset="0"/>
              </a:rPr>
              <a:t>וְשִׁיֵּיר</a:t>
            </a:r>
            <a:r>
              <a:rPr lang="he-IL" dirty="0">
                <a:solidFill>
                  <a:srgbClr val="000000"/>
                </a:solidFill>
                <a:latin typeface="Arial" panose="020B0604020202020204" pitchFamily="34" charset="0"/>
              </a:rPr>
              <a:t> עִידִּית לְפָנָיו </a:t>
            </a:r>
            <a:endParaRPr lang="he-IL" dirty="0"/>
          </a:p>
        </p:txBody>
      </p:sp>
    </p:spTree>
    <p:extLst>
      <p:ext uri="{BB962C8B-B14F-4D97-AF65-F5344CB8AC3E}">
        <p14:creationId xmlns:p14="http://schemas.microsoft.com/office/powerpoint/2010/main" val="24537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750"/>
                            </p:stCondLst>
                            <p:childTnLst>
                              <p:par>
                                <p:cTn id="11" presetID="53" presetClass="entr" presetSubtype="16" fill="hold" grpId="0" nodeType="afterEffect">
                                  <p:stCondLst>
                                    <p:cond delay="50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1750"/>
                            </p:stCondLst>
                            <p:childTnLst>
                              <p:par>
                                <p:cTn id="17" presetID="22" presetClass="entr" presetSubtype="2"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2500"/>
                            </p:stCondLst>
                            <p:childTnLst>
                              <p:par>
                                <p:cTn id="21" presetID="53" presetClass="entr" presetSubtype="16" fill="hold" grpId="0" nodeType="afterEffect">
                                  <p:stCondLst>
                                    <p:cond delay="200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5000"/>
                            </p:stCondLst>
                            <p:childTnLst>
                              <p:par>
                                <p:cTn id="27" presetID="6" presetClass="entr" presetSubtype="16" fill="hold" nodeType="afterEffect">
                                  <p:stCondLst>
                                    <p:cond delay="125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750"/>
                                        <p:tgtEl>
                                          <p:spTgt spid="24"/>
                                        </p:tgtEl>
                                      </p:cBhvr>
                                    </p:animEffect>
                                  </p:childTnLst>
                                </p:cTn>
                              </p:par>
                            </p:childTnLst>
                          </p:cTn>
                        </p:par>
                        <p:par>
                          <p:cTn id="30" fill="hold">
                            <p:stCondLst>
                              <p:cond delay="7000"/>
                            </p:stCondLst>
                            <p:childTnLst>
                              <p:par>
                                <p:cTn id="31" presetID="53" presetClass="entr" presetSubtype="16" fill="hold" grpId="0" nodeType="afterEffect">
                                  <p:stCondLst>
                                    <p:cond delay="25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par>
                          <p:cTn id="36" fill="hold">
                            <p:stCondLst>
                              <p:cond delay="7750"/>
                            </p:stCondLst>
                            <p:childTnLst>
                              <p:par>
                                <p:cTn id="37" presetID="16" presetClass="entr" presetSubtype="37" fill="hold" grpId="0" nodeType="afterEffect">
                                  <p:stCondLst>
                                    <p:cond delay="1250"/>
                                  </p:stCondLst>
                                  <p:childTnLst>
                                    <p:set>
                                      <p:cBhvr>
                                        <p:cTn id="38" dur="1" fill="hold">
                                          <p:stCondLst>
                                            <p:cond delay="0"/>
                                          </p:stCondLst>
                                        </p:cTn>
                                        <p:tgtEl>
                                          <p:spTgt spid="33"/>
                                        </p:tgtEl>
                                        <p:attrNameLst>
                                          <p:attrName>style.visibility</p:attrName>
                                        </p:attrNameLst>
                                      </p:cBhvr>
                                      <p:to>
                                        <p:strVal val="visible"/>
                                      </p:to>
                                    </p:set>
                                    <p:animEffect transition="in" filter="barn(outVertical)">
                                      <p:cBhvr>
                                        <p:cTn id="39" dur="500"/>
                                        <p:tgtEl>
                                          <p:spTgt spid="33"/>
                                        </p:tgtEl>
                                      </p:cBhvr>
                                    </p:animEffect>
                                  </p:childTnLst>
                                </p:cTn>
                              </p:par>
                            </p:childTnLst>
                          </p:cTn>
                        </p:par>
                        <p:par>
                          <p:cTn id="40" fill="hold">
                            <p:stCondLst>
                              <p:cond delay="9500"/>
                            </p:stCondLst>
                            <p:childTnLst>
                              <p:par>
                                <p:cTn id="41" presetID="6" presetClass="entr" presetSubtype="16" fill="hold" nodeType="afterEffect">
                                  <p:stCondLst>
                                    <p:cond delay="100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750"/>
                                        <p:tgtEl>
                                          <p:spTgt spid="30"/>
                                        </p:tgtEl>
                                      </p:cBhvr>
                                    </p:animEffect>
                                  </p:childTnLst>
                                </p:cTn>
                              </p:par>
                            </p:childTnLst>
                          </p:cTn>
                        </p:par>
                        <p:par>
                          <p:cTn id="44" fill="hold">
                            <p:stCondLst>
                              <p:cond delay="11250"/>
                            </p:stCondLst>
                            <p:childTnLst>
                              <p:par>
                                <p:cTn id="45" presetID="6" presetClass="entr" presetSubtype="16" fill="hold" nodeType="afterEffect">
                                  <p:stCondLst>
                                    <p:cond delay="25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750"/>
                                        <p:tgtEl>
                                          <p:spTgt spid="27"/>
                                        </p:tgtEl>
                                      </p:cBhvr>
                                    </p:animEffect>
                                  </p:childTnLst>
                                </p:cTn>
                              </p:par>
                            </p:childTnLst>
                          </p:cTn>
                        </p:par>
                        <p:par>
                          <p:cTn id="48" fill="hold">
                            <p:stCondLst>
                              <p:cond delay="12250"/>
                            </p:stCondLst>
                            <p:childTnLst>
                              <p:par>
                                <p:cTn id="49" presetID="22" presetClass="entr" presetSubtype="2" fill="hold" grpId="0" nodeType="afterEffect">
                                  <p:stCondLst>
                                    <p:cond delay="500"/>
                                  </p:stCondLst>
                                  <p:childTnLst>
                                    <p:set>
                                      <p:cBhvr>
                                        <p:cTn id="50" dur="1" fill="hold">
                                          <p:stCondLst>
                                            <p:cond delay="0"/>
                                          </p:stCondLst>
                                        </p:cTn>
                                        <p:tgtEl>
                                          <p:spTgt spid="42"/>
                                        </p:tgtEl>
                                        <p:attrNameLst>
                                          <p:attrName>style.visibility</p:attrName>
                                        </p:attrNameLst>
                                      </p:cBhvr>
                                      <p:to>
                                        <p:strVal val="visible"/>
                                      </p:to>
                                    </p:set>
                                    <p:animEffect transition="in" filter="wipe(right)">
                                      <p:cBhvr>
                                        <p:cTn id="51" dur="500"/>
                                        <p:tgtEl>
                                          <p:spTgt spid="42"/>
                                        </p:tgtEl>
                                      </p:cBhvr>
                                    </p:animEffect>
                                  </p:childTnLst>
                                </p:cTn>
                              </p:par>
                            </p:childTnLst>
                          </p:cTn>
                        </p:par>
                        <p:par>
                          <p:cTn id="52" fill="hold">
                            <p:stCondLst>
                              <p:cond delay="13250"/>
                            </p:stCondLst>
                            <p:childTnLst>
                              <p:par>
                                <p:cTn id="53" presetID="31" presetClass="entr" presetSubtype="0" fill="hold" grpId="0" nodeType="afterEffect">
                                  <p:stCondLst>
                                    <p:cond delay="175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 calcmode="lin" valueType="num">
                                      <p:cBhvr>
                                        <p:cTn id="57" dur="1000" fill="hold"/>
                                        <p:tgtEl>
                                          <p:spTgt spid="36"/>
                                        </p:tgtEl>
                                        <p:attrNameLst>
                                          <p:attrName>style.rotation</p:attrName>
                                        </p:attrNameLst>
                                      </p:cBhvr>
                                      <p:tavLst>
                                        <p:tav tm="0">
                                          <p:val>
                                            <p:fltVal val="90"/>
                                          </p:val>
                                        </p:tav>
                                        <p:tav tm="100000">
                                          <p:val>
                                            <p:fltVal val="0"/>
                                          </p:val>
                                        </p:tav>
                                      </p:tavLst>
                                    </p:anim>
                                    <p:animEffect transition="in" filter="fade">
                                      <p:cBhvr>
                                        <p:cTn id="58" dur="1000"/>
                                        <p:tgtEl>
                                          <p:spTgt spid="36"/>
                                        </p:tgtEl>
                                      </p:cBhvr>
                                    </p:animEffect>
                                  </p:childTnLst>
                                </p:cTn>
                              </p:par>
                            </p:childTnLst>
                          </p:cTn>
                        </p:par>
                        <p:par>
                          <p:cTn id="59" fill="hold">
                            <p:stCondLst>
                              <p:cond delay="16000"/>
                            </p:stCondLst>
                            <p:childTnLst>
                              <p:par>
                                <p:cTn id="60" presetID="22" presetClass="entr" presetSubtype="2" fill="hold" grpId="0" nodeType="afterEffect">
                                  <p:stCondLst>
                                    <p:cond delay="250"/>
                                  </p:stCondLst>
                                  <p:childTnLst>
                                    <p:set>
                                      <p:cBhvr>
                                        <p:cTn id="61" dur="1" fill="hold">
                                          <p:stCondLst>
                                            <p:cond delay="0"/>
                                          </p:stCondLst>
                                        </p:cTn>
                                        <p:tgtEl>
                                          <p:spTgt spid="38"/>
                                        </p:tgtEl>
                                        <p:attrNameLst>
                                          <p:attrName>style.visibility</p:attrName>
                                        </p:attrNameLst>
                                      </p:cBhvr>
                                      <p:to>
                                        <p:strVal val="visible"/>
                                      </p:to>
                                    </p:set>
                                    <p:animEffect transition="in" filter="wipe(right)">
                                      <p:cBhvr>
                                        <p:cTn id="62" dur="500"/>
                                        <p:tgtEl>
                                          <p:spTgt spid="38"/>
                                        </p:tgtEl>
                                      </p:cBhvr>
                                    </p:animEffect>
                                  </p:childTnLst>
                                </p:cTn>
                              </p:par>
                            </p:childTnLst>
                          </p:cTn>
                        </p:par>
                        <p:par>
                          <p:cTn id="63" fill="hold">
                            <p:stCondLst>
                              <p:cond delay="16750"/>
                            </p:stCondLst>
                            <p:childTnLst>
                              <p:par>
                                <p:cTn id="64" presetID="22" presetClass="entr" presetSubtype="2" fill="hold" nodeType="afterEffect">
                                  <p:stCondLst>
                                    <p:cond delay="1500"/>
                                  </p:st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wipe(right)">
                                      <p:cBhvr>
                                        <p:cTn id="66" dur="500"/>
                                        <p:tgtEl>
                                          <p:spTgt spid="39">
                                            <p:txEl>
                                              <p:pRg st="0" end="0"/>
                                            </p:txEl>
                                          </p:spTgt>
                                        </p:tgtEl>
                                      </p:cBhvr>
                                    </p:animEffect>
                                  </p:childTnLst>
                                </p:cTn>
                              </p:par>
                            </p:childTnLst>
                          </p:cTn>
                        </p:par>
                        <p:par>
                          <p:cTn id="67" fill="hold">
                            <p:stCondLst>
                              <p:cond delay="18750"/>
                            </p:stCondLst>
                            <p:childTnLst>
                              <p:par>
                                <p:cTn id="68" presetID="22" presetClass="entr" presetSubtype="4" fill="hold" grpId="0" nodeType="afterEffect">
                                  <p:stCondLst>
                                    <p:cond delay="100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1750"/>
                                        <p:tgtEl>
                                          <p:spTgt spid="41"/>
                                        </p:tgtEl>
                                      </p:cBhvr>
                                    </p:animEffect>
                                  </p:childTnLst>
                                </p:cTn>
                              </p:par>
                            </p:childTnLst>
                          </p:cTn>
                        </p:par>
                        <p:par>
                          <p:cTn id="71" fill="hold">
                            <p:stCondLst>
                              <p:cond delay="21500"/>
                            </p:stCondLst>
                            <p:childTnLst>
                              <p:par>
                                <p:cTn id="72" presetID="22" presetClass="entr" presetSubtype="2" fill="hold" nodeType="afterEffect">
                                  <p:stCondLst>
                                    <p:cond delay="1000"/>
                                  </p:stCondLst>
                                  <p:childTnLst>
                                    <p:set>
                                      <p:cBhvr>
                                        <p:cTn id="73" dur="1" fill="hold">
                                          <p:stCondLst>
                                            <p:cond delay="0"/>
                                          </p:stCondLst>
                                        </p:cTn>
                                        <p:tgtEl>
                                          <p:spTgt spid="39">
                                            <p:txEl>
                                              <p:pRg st="1" end="1"/>
                                            </p:txEl>
                                          </p:spTgt>
                                        </p:tgtEl>
                                        <p:attrNameLst>
                                          <p:attrName>style.visibility</p:attrName>
                                        </p:attrNameLst>
                                      </p:cBhvr>
                                      <p:to>
                                        <p:strVal val="visible"/>
                                      </p:to>
                                    </p:set>
                                    <p:animEffect transition="in" filter="wipe(right)">
                                      <p:cBhvr>
                                        <p:cTn id="74" dur="500"/>
                                        <p:tgtEl>
                                          <p:spTgt spid="39">
                                            <p:txEl>
                                              <p:pRg st="1" end="1"/>
                                            </p:txEl>
                                          </p:spTgt>
                                        </p:tgtEl>
                                      </p:cBhvr>
                                    </p:animEffect>
                                  </p:childTnLst>
                                </p:cTn>
                              </p:par>
                            </p:childTnLst>
                          </p:cTn>
                        </p:par>
                        <p:par>
                          <p:cTn id="75" fill="hold">
                            <p:stCondLst>
                              <p:cond delay="23000"/>
                            </p:stCondLst>
                            <p:childTnLst>
                              <p:par>
                                <p:cTn id="76" presetID="22" presetClass="entr" presetSubtype="4" fill="hold" grpId="0" nodeType="afterEffect">
                                  <p:stCondLst>
                                    <p:cond delay="275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childTnLst>
                          </p:cTn>
                        </p:par>
                        <p:par>
                          <p:cTn id="79" fill="hold">
                            <p:stCondLst>
                              <p:cond delay="26250"/>
                            </p:stCondLst>
                            <p:childTnLst>
                              <p:par>
                                <p:cTn id="80" presetID="53" presetClass="entr" presetSubtype="16" fill="hold" grpId="0" nodeType="afterEffect">
                                  <p:stCondLst>
                                    <p:cond delay="100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childTnLst>
                          </p:cTn>
                        </p:par>
                        <p:par>
                          <p:cTn id="85" fill="hold">
                            <p:stCondLst>
                              <p:cond delay="27750"/>
                            </p:stCondLst>
                            <p:childTnLst>
                              <p:par>
                                <p:cTn id="86" presetID="22" presetClass="entr" presetSubtype="4" fill="hold" grpId="0" nodeType="afterEffect">
                                  <p:stCondLst>
                                    <p:cond delay="1000"/>
                                  </p:stCondLst>
                                  <p:childTnLst>
                                    <p:set>
                                      <p:cBhvr>
                                        <p:cTn id="87" dur="1" fill="hold">
                                          <p:stCondLst>
                                            <p:cond delay="0"/>
                                          </p:stCondLst>
                                        </p:cTn>
                                        <p:tgtEl>
                                          <p:spTgt spid="34"/>
                                        </p:tgtEl>
                                        <p:attrNameLst>
                                          <p:attrName>style.visibility</p:attrName>
                                        </p:attrNameLst>
                                      </p:cBhvr>
                                      <p:to>
                                        <p:strVal val="visible"/>
                                      </p:to>
                                    </p:set>
                                    <p:animEffect transition="in" filter="wipe(down)">
                                      <p:cBhvr>
                                        <p:cTn id="88" dur="500"/>
                                        <p:tgtEl>
                                          <p:spTgt spid="34"/>
                                        </p:tgtEl>
                                      </p:cBhvr>
                                    </p:animEffect>
                                  </p:childTnLst>
                                </p:cTn>
                              </p:par>
                            </p:childTnLst>
                          </p:cTn>
                        </p:par>
                        <p:par>
                          <p:cTn id="89" fill="hold">
                            <p:stCondLst>
                              <p:cond delay="29250"/>
                            </p:stCondLst>
                            <p:childTnLst>
                              <p:par>
                                <p:cTn id="90" presetID="22" presetClass="entr" presetSubtype="2" fill="hold" grpId="0" nodeType="afterEffect">
                                  <p:stCondLst>
                                    <p:cond delay="500"/>
                                  </p:stCondLst>
                                  <p:childTnLst>
                                    <p:set>
                                      <p:cBhvr>
                                        <p:cTn id="91" dur="1" fill="hold">
                                          <p:stCondLst>
                                            <p:cond delay="0"/>
                                          </p:stCondLst>
                                        </p:cTn>
                                        <p:tgtEl>
                                          <p:spTgt spid="4"/>
                                        </p:tgtEl>
                                        <p:attrNameLst>
                                          <p:attrName>style.visibility</p:attrName>
                                        </p:attrNameLst>
                                      </p:cBhvr>
                                      <p:to>
                                        <p:strVal val="visible"/>
                                      </p:to>
                                    </p:set>
                                    <p:animEffect transition="in" filter="wipe(right)">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33" grpId="0" animBg="1"/>
      <p:bldP spid="35" grpId="0" animBg="1"/>
      <p:bldP spid="36" grpId="0" animBg="1"/>
      <p:bldP spid="38" grpId="0"/>
      <p:bldP spid="40" grpId="0" animBg="1"/>
      <p:bldP spid="41" grpId="0" animBg="1"/>
      <p:bldP spid="42" grpId="0" animBg="1"/>
      <p:bldP spid="34" grpId="0" animBg="1"/>
      <p:bldP spid="37"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3207" y="78750"/>
            <a:ext cx="1560629" cy="369332"/>
          </a:xfrm>
          <a:prstGeom prst="rect">
            <a:avLst/>
          </a:prstGeom>
          <a:noFill/>
        </p:spPr>
        <p:txBody>
          <a:bodyPr wrap="square" rtlCol="1">
            <a:spAutoFit/>
          </a:bodyPr>
          <a:lstStyle/>
          <a:p>
            <a:r>
              <a:rPr lang="he-IL" dirty="0" smtClean="0"/>
              <a:t>דף ח' עמ' ב'</a:t>
            </a:r>
            <a:endParaRPr lang="he-IL" dirty="0"/>
          </a:p>
        </p:txBody>
      </p:sp>
      <p:sp>
        <p:nvSpPr>
          <p:cNvPr id="22" name="מלבן 21"/>
          <p:cNvSpPr/>
          <p:nvPr/>
        </p:nvSpPr>
        <p:spPr>
          <a:xfrm>
            <a:off x="7799653" y="2772060"/>
            <a:ext cx="4189147" cy="1754326"/>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וְכֵיוָן </a:t>
            </a:r>
            <a:r>
              <a:rPr lang="he-IL" dirty="0" err="1">
                <a:solidFill>
                  <a:srgbClr val="000000"/>
                </a:solidFill>
                <a:latin typeface="Arial" panose="020B0604020202020204" pitchFamily="34" charset="0"/>
              </a:rPr>
              <a:t>דְּאִילּו</a:t>
            </a:r>
            <a:r>
              <a:rPr lang="he-IL" dirty="0">
                <a:solidFill>
                  <a:srgbClr val="000000"/>
                </a:solidFill>
                <a:latin typeface="Arial" panose="020B0604020202020204" pitchFamily="34" charset="0"/>
              </a:rPr>
              <a:t>ּ אָתוּ גַּבֵּי לוֹקֵחַ רִאשׁוֹן </a:t>
            </a:r>
          </a:p>
          <a:p>
            <a:r>
              <a:rPr lang="he-IL" dirty="0">
                <a:solidFill>
                  <a:srgbClr val="000000"/>
                </a:solidFill>
                <a:latin typeface="Arial" panose="020B0604020202020204" pitchFamily="34" charset="0"/>
              </a:rPr>
              <a:t>מָצֵי (אַגְבֵּי לְהוּ) [</a:t>
            </a:r>
            <a:r>
              <a:rPr lang="he-IL" dirty="0" err="1">
                <a:solidFill>
                  <a:srgbClr val="000000"/>
                </a:solidFill>
                <a:latin typeface="Arial" panose="020B0604020202020204" pitchFamily="34" charset="0"/>
              </a:rPr>
              <a:t>לְאַגְבּוֹיִינְהו</a:t>
            </a:r>
            <a:r>
              <a:rPr lang="he-IL" dirty="0">
                <a:solidFill>
                  <a:srgbClr val="000000"/>
                </a:solidFill>
                <a:latin typeface="Arial" panose="020B0604020202020204" pitchFamily="34" charset="0"/>
              </a:rPr>
              <a:t>ּ</a:t>
            </a:r>
            <a:r>
              <a:rPr lang="he-IL" dirty="0" smtClean="0">
                <a:solidFill>
                  <a:srgbClr val="000000"/>
                </a:solidFill>
                <a:latin typeface="Arial" panose="020B0604020202020204" pitchFamily="34" charset="0"/>
              </a:rPr>
              <a:t>] </a:t>
            </a:r>
            <a:r>
              <a:rPr lang="he-IL" dirty="0"/>
              <a:t>מִבֵּינוֹנִית וְזִיבּוּרִית וְאַף עַל פִּי </a:t>
            </a:r>
            <a:r>
              <a:rPr lang="he-IL" dirty="0" err="1"/>
              <a:t>דְּכִי</a:t>
            </a:r>
            <a:r>
              <a:rPr lang="he-IL" dirty="0"/>
              <a:t> זַבְנִי[נְהוּ לְ]בֵינוֹנִית וְזִיבּוּרִית </a:t>
            </a:r>
            <a:r>
              <a:rPr lang="he-IL" dirty="0" err="1"/>
              <a:t>אַכַּתִּי</a:t>
            </a:r>
            <a:r>
              <a:rPr lang="he-IL" dirty="0"/>
              <a:t> עִידִּית (בְּנֵי) [בַּת] חוֹרִין </a:t>
            </a:r>
            <a:r>
              <a:rPr lang="he-IL" dirty="0" err="1"/>
              <a:t>הֲוַאי</a:t>
            </a:r>
            <a:r>
              <a:rPr lang="he-IL" dirty="0"/>
              <a:t> וְאֵין </a:t>
            </a:r>
            <a:r>
              <a:rPr lang="he-IL" dirty="0" err="1"/>
              <a:t>נִפְרָעִין</a:t>
            </a:r>
            <a:r>
              <a:rPr lang="he-IL" dirty="0"/>
              <a:t> מִנְּכָסִים מְשׁוּעְבָּדִים </a:t>
            </a:r>
            <a:r>
              <a:rPr lang="he-IL" dirty="0" err="1"/>
              <a:t>כׇּל</a:t>
            </a:r>
            <a:r>
              <a:rPr lang="he-IL" dirty="0"/>
              <a:t> זְמַן </a:t>
            </a:r>
            <a:r>
              <a:rPr lang="he-IL" dirty="0" err="1"/>
              <a:t>דְּאִיכָּא</a:t>
            </a:r>
            <a:r>
              <a:rPr lang="he-IL" dirty="0"/>
              <a:t> בְּנֵי חוֹרִין מָצֵי אָמַר לְהוּ לָא נִיחָא לִי בְּהַאי תַּקָּנָה</a:t>
            </a:r>
            <a:endParaRPr lang="he-IL" dirty="0">
              <a:solidFill>
                <a:srgbClr val="000000"/>
              </a:solidFill>
              <a:latin typeface="Arial" panose="020B0604020202020204" pitchFamily="34" charset="0"/>
            </a:endParaRPr>
          </a:p>
        </p:txBody>
      </p:sp>
      <p:sp>
        <p:nvSpPr>
          <p:cNvPr id="23" name="מלבן 22"/>
          <p:cNvSpPr/>
          <p:nvPr/>
        </p:nvSpPr>
        <p:spPr>
          <a:xfrm>
            <a:off x="1597866" y="2544356"/>
            <a:ext cx="6096000" cy="923330"/>
          </a:xfrm>
          <a:prstGeom prst="rect">
            <a:avLst/>
          </a:prstGeom>
        </p:spPr>
        <p:txBody>
          <a:bodyPr>
            <a:spAutoFit/>
          </a:bodyPr>
          <a:lstStyle/>
          <a:p>
            <a:r>
              <a:rPr lang="he-IL" dirty="0"/>
              <a:t>וכיון שאילו באו </a:t>
            </a:r>
            <a:r>
              <a:rPr lang="he-IL" b="1" dirty="0"/>
              <a:t>התובעים</a:t>
            </a:r>
            <a:r>
              <a:rPr lang="he-IL" dirty="0"/>
              <a:t> ללוקח הראשון </a:t>
            </a:r>
          </a:p>
          <a:p>
            <a:r>
              <a:rPr lang="he-IL" dirty="0"/>
              <a:t>בעת שהחזיק עוד בידיו את שלושת השדות כולל העידית, </a:t>
            </a:r>
          </a:p>
          <a:p>
            <a:r>
              <a:rPr lang="he-IL" dirty="0"/>
              <a:t>היה בידו לתת </a:t>
            </a:r>
            <a:r>
              <a:rPr lang="he-IL" b="1" dirty="0"/>
              <a:t>לבעל חוב </a:t>
            </a:r>
            <a:r>
              <a:rPr lang="he-IL" dirty="0"/>
              <a:t>מהבינונית </a:t>
            </a:r>
            <a:r>
              <a:rPr lang="he-IL" b="1" dirty="0"/>
              <a:t>ולאשה </a:t>
            </a:r>
            <a:r>
              <a:rPr lang="he-IL" dirty="0"/>
              <a:t>מזיבורית, </a:t>
            </a:r>
          </a:p>
        </p:txBody>
      </p:sp>
      <p:sp>
        <p:nvSpPr>
          <p:cNvPr id="24" name="מלבן 23"/>
          <p:cNvSpPr/>
          <p:nvPr/>
        </p:nvSpPr>
        <p:spPr>
          <a:xfrm>
            <a:off x="8061818" y="1721130"/>
            <a:ext cx="3892018"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לֵיהּ </a:t>
            </a:r>
            <a:r>
              <a:rPr lang="he-IL" dirty="0" smtClean="0">
                <a:solidFill>
                  <a:srgbClr val="000000"/>
                </a:solidFill>
                <a:latin typeface="Arial" panose="020B0604020202020204" pitchFamily="34" charset="0"/>
              </a:rPr>
              <a:t>רָבָא: </a:t>
            </a:r>
          </a:p>
          <a:p>
            <a:r>
              <a:rPr lang="he-IL" dirty="0" smtClean="0">
                <a:solidFill>
                  <a:srgbClr val="000000"/>
                </a:solidFill>
                <a:latin typeface="Arial" panose="020B0604020202020204" pitchFamily="34" charset="0"/>
              </a:rPr>
              <a:t>מָה </a:t>
            </a:r>
            <a:r>
              <a:rPr lang="he-IL" dirty="0">
                <a:solidFill>
                  <a:srgbClr val="000000"/>
                </a:solidFill>
                <a:latin typeface="Arial" panose="020B0604020202020204" pitchFamily="34" charset="0"/>
              </a:rPr>
              <a:t>מָכַר רִאשׁוֹן לַשֵּׁנִי </a:t>
            </a:r>
            <a:r>
              <a:rPr lang="he-IL" dirty="0" smtClean="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כׇּל</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זְכוּת </a:t>
            </a:r>
            <a:r>
              <a:rPr lang="he-IL" dirty="0" err="1">
                <a:solidFill>
                  <a:srgbClr val="000000"/>
                </a:solidFill>
                <a:latin typeface="Arial" panose="020B0604020202020204" pitchFamily="34" charset="0"/>
              </a:rPr>
              <a:t>שֶׁתָּבֹא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לְיָדוֹ</a:t>
            </a:r>
            <a:endParaRPr lang="he-IL" dirty="0"/>
          </a:p>
        </p:txBody>
      </p:sp>
      <p:grpSp>
        <p:nvGrpSpPr>
          <p:cNvPr id="25" name="קבוצה 24"/>
          <p:cNvGrpSpPr/>
          <p:nvPr/>
        </p:nvGrpSpPr>
        <p:grpSpPr>
          <a:xfrm>
            <a:off x="3215535" y="664866"/>
            <a:ext cx="2208123" cy="745085"/>
            <a:chOff x="9762835" y="487051"/>
            <a:chExt cx="2208123" cy="745085"/>
          </a:xfrm>
        </p:grpSpPr>
        <p:pic>
          <p:nvPicPr>
            <p:cNvPr id="26" name="תמונה 25"/>
            <p:cNvPicPr>
              <a:picLocks noChangeAspect="1"/>
            </p:cNvPicPr>
            <p:nvPr/>
          </p:nvPicPr>
          <p:blipFill>
            <a:blip r:embed="rId2"/>
            <a:stretch>
              <a:fillRect/>
            </a:stretch>
          </p:blipFill>
          <p:spPr>
            <a:xfrm>
              <a:off x="9762835" y="540753"/>
              <a:ext cx="2208123" cy="691383"/>
            </a:xfrm>
            <a:prstGeom prst="rect">
              <a:avLst/>
            </a:prstGeom>
          </p:spPr>
        </p:pic>
        <p:sp>
          <p:nvSpPr>
            <p:cNvPr id="27" name="TextBox 26"/>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28" name="קבוצה 27"/>
          <p:cNvGrpSpPr/>
          <p:nvPr/>
        </p:nvGrpSpPr>
        <p:grpSpPr>
          <a:xfrm>
            <a:off x="6241213" y="793271"/>
            <a:ext cx="2460605" cy="691383"/>
            <a:chOff x="1838036" y="540753"/>
            <a:chExt cx="2460605" cy="691383"/>
          </a:xfrm>
        </p:grpSpPr>
        <p:pic>
          <p:nvPicPr>
            <p:cNvPr id="29" name="תמונה 28"/>
            <p:cNvPicPr>
              <a:picLocks noChangeAspect="1"/>
            </p:cNvPicPr>
            <p:nvPr/>
          </p:nvPicPr>
          <p:blipFill>
            <a:blip r:embed="rId3"/>
            <a:stretch>
              <a:fillRect/>
            </a:stretch>
          </p:blipFill>
          <p:spPr>
            <a:xfrm>
              <a:off x="1838036" y="540753"/>
              <a:ext cx="2460605" cy="691383"/>
            </a:xfrm>
            <a:prstGeom prst="rect">
              <a:avLst/>
            </a:prstGeom>
          </p:spPr>
        </p:pic>
        <p:sp>
          <p:nvSpPr>
            <p:cNvPr id="30" name="TextBox 29"/>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31" name="קבוצה 30"/>
          <p:cNvGrpSpPr/>
          <p:nvPr/>
        </p:nvGrpSpPr>
        <p:grpSpPr>
          <a:xfrm>
            <a:off x="8907047" y="747295"/>
            <a:ext cx="2403250" cy="737359"/>
            <a:chOff x="5938982" y="449859"/>
            <a:chExt cx="2403250" cy="737359"/>
          </a:xfrm>
        </p:grpSpPr>
        <p:pic>
          <p:nvPicPr>
            <p:cNvPr id="32" name="תמונה 31"/>
            <p:cNvPicPr>
              <a:picLocks noChangeAspect="1"/>
            </p:cNvPicPr>
            <p:nvPr/>
          </p:nvPicPr>
          <p:blipFill>
            <a:blip r:embed="rId4"/>
            <a:stretch>
              <a:fillRect/>
            </a:stretch>
          </p:blipFill>
          <p:spPr>
            <a:xfrm>
              <a:off x="5938982" y="487051"/>
              <a:ext cx="2403250" cy="700167"/>
            </a:xfrm>
            <a:prstGeom prst="rect">
              <a:avLst/>
            </a:prstGeom>
          </p:spPr>
        </p:pic>
        <p:sp>
          <p:nvSpPr>
            <p:cNvPr id="33" name="TextBox 32"/>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35" name="מלבן 34"/>
          <p:cNvSpPr/>
          <p:nvPr/>
        </p:nvSpPr>
        <p:spPr>
          <a:xfrm>
            <a:off x="10728520" y="2350100"/>
            <a:ext cx="1260280" cy="369332"/>
          </a:xfrm>
          <a:prstGeom prst="rect">
            <a:avLst/>
          </a:prstGeom>
        </p:spPr>
        <p:txBody>
          <a:bodyPr wrap="none">
            <a:spAutoFit/>
          </a:bodyPr>
          <a:lstStyle/>
          <a:p>
            <a:r>
              <a:rPr lang="he-IL" dirty="0"/>
              <a:t>רבא </a:t>
            </a:r>
            <a:r>
              <a:rPr lang="he-IL" dirty="0" smtClean="0"/>
              <a:t>מבאר</a:t>
            </a:r>
            <a:r>
              <a:rPr lang="he-IL" dirty="0"/>
              <a:t>: </a:t>
            </a:r>
          </a:p>
        </p:txBody>
      </p:sp>
      <p:sp>
        <p:nvSpPr>
          <p:cNvPr id="36" name="מלבן 35"/>
          <p:cNvSpPr/>
          <p:nvPr/>
        </p:nvSpPr>
        <p:spPr>
          <a:xfrm>
            <a:off x="3546549" y="43096"/>
            <a:ext cx="1656648"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 קונה שני עִידִּית</a:t>
            </a:r>
            <a:endParaRPr lang="he-IL" dirty="0"/>
          </a:p>
        </p:txBody>
      </p:sp>
      <p:sp>
        <p:nvSpPr>
          <p:cNvPr id="37" name="מלבן 36"/>
          <p:cNvSpPr/>
          <p:nvPr/>
        </p:nvSpPr>
        <p:spPr>
          <a:xfrm>
            <a:off x="5834935" y="70002"/>
            <a:ext cx="3329759"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קונה ראשון  עידית בֵּינוֹנִית </a:t>
            </a:r>
            <a:r>
              <a:rPr lang="he-IL" dirty="0">
                <a:solidFill>
                  <a:srgbClr val="000000"/>
                </a:solidFill>
                <a:latin typeface="Arial" panose="020B0604020202020204" pitchFamily="34" charset="0"/>
              </a:rPr>
              <a:t>וְזִיבּוּרִית </a:t>
            </a:r>
            <a:endParaRPr lang="he-IL" dirty="0"/>
          </a:p>
        </p:txBody>
      </p:sp>
      <p:sp>
        <p:nvSpPr>
          <p:cNvPr id="38" name="מלבן 37"/>
          <p:cNvSpPr/>
          <p:nvPr/>
        </p:nvSpPr>
        <p:spPr>
          <a:xfrm>
            <a:off x="249835" y="1601617"/>
            <a:ext cx="7777019" cy="646331"/>
          </a:xfrm>
          <a:prstGeom prst="rect">
            <a:avLst/>
          </a:prstGeom>
        </p:spPr>
        <p:txBody>
          <a:bodyPr wrap="square">
            <a:spAutoFit/>
          </a:bodyPr>
          <a:lstStyle/>
          <a:p>
            <a:r>
              <a:rPr lang="he-IL" dirty="0" smtClean="0"/>
              <a:t>הרי </a:t>
            </a:r>
            <a:r>
              <a:rPr lang="he-IL" dirty="0"/>
              <a:t>כשמוכר חפץ לשני, כלולות במכירה גם כל זכויות הטענות שיש למוכר באותו חפץ, וממילא כאן מכר הלוקח הראשון לשני את הזכות למנוע מהם לגבות מן העידית, </a:t>
            </a:r>
          </a:p>
        </p:txBody>
      </p:sp>
      <p:grpSp>
        <p:nvGrpSpPr>
          <p:cNvPr id="39" name="קבוצה 38"/>
          <p:cNvGrpSpPr/>
          <p:nvPr/>
        </p:nvGrpSpPr>
        <p:grpSpPr>
          <a:xfrm>
            <a:off x="174356" y="3821306"/>
            <a:ext cx="2208123" cy="745085"/>
            <a:chOff x="9762835" y="487051"/>
            <a:chExt cx="2208123" cy="745085"/>
          </a:xfrm>
        </p:grpSpPr>
        <p:pic>
          <p:nvPicPr>
            <p:cNvPr id="40" name="תמונה 39"/>
            <p:cNvPicPr>
              <a:picLocks noChangeAspect="1"/>
            </p:cNvPicPr>
            <p:nvPr/>
          </p:nvPicPr>
          <p:blipFill>
            <a:blip r:embed="rId2"/>
            <a:stretch>
              <a:fillRect/>
            </a:stretch>
          </p:blipFill>
          <p:spPr>
            <a:xfrm>
              <a:off x="9762835" y="540753"/>
              <a:ext cx="2208123" cy="691383"/>
            </a:xfrm>
            <a:prstGeom prst="rect">
              <a:avLst/>
            </a:prstGeom>
          </p:spPr>
        </p:pic>
        <p:sp>
          <p:nvSpPr>
            <p:cNvPr id="41" name="TextBox 40"/>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42" name="קבוצה 41"/>
          <p:cNvGrpSpPr/>
          <p:nvPr/>
        </p:nvGrpSpPr>
        <p:grpSpPr>
          <a:xfrm>
            <a:off x="2430651" y="3888410"/>
            <a:ext cx="2460605" cy="691383"/>
            <a:chOff x="1838036" y="540753"/>
            <a:chExt cx="2460605" cy="691383"/>
          </a:xfrm>
        </p:grpSpPr>
        <p:pic>
          <p:nvPicPr>
            <p:cNvPr id="43" name="תמונה 42"/>
            <p:cNvPicPr>
              <a:picLocks noChangeAspect="1"/>
            </p:cNvPicPr>
            <p:nvPr/>
          </p:nvPicPr>
          <p:blipFill>
            <a:blip r:embed="rId3"/>
            <a:stretch>
              <a:fillRect/>
            </a:stretch>
          </p:blipFill>
          <p:spPr>
            <a:xfrm>
              <a:off x="1838036" y="540753"/>
              <a:ext cx="2460605" cy="691383"/>
            </a:xfrm>
            <a:prstGeom prst="rect">
              <a:avLst/>
            </a:prstGeom>
          </p:spPr>
        </p:pic>
        <p:sp>
          <p:nvSpPr>
            <p:cNvPr id="44" name="TextBox 43"/>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45" name="קבוצה 44"/>
          <p:cNvGrpSpPr/>
          <p:nvPr/>
        </p:nvGrpSpPr>
        <p:grpSpPr>
          <a:xfrm>
            <a:off x="4947739" y="3832323"/>
            <a:ext cx="2403250" cy="737359"/>
            <a:chOff x="5938982" y="449859"/>
            <a:chExt cx="2403250" cy="737359"/>
          </a:xfrm>
        </p:grpSpPr>
        <p:pic>
          <p:nvPicPr>
            <p:cNvPr id="46" name="תמונה 45"/>
            <p:cNvPicPr>
              <a:picLocks noChangeAspect="1"/>
            </p:cNvPicPr>
            <p:nvPr/>
          </p:nvPicPr>
          <p:blipFill>
            <a:blip r:embed="rId4"/>
            <a:stretch>
              <a:fillRect/>
            </a:stretch>
          </p:blipFill>
          <p:spPr>
            <a:xfrm>
              <a:off x="5938982" y="487051"/>
              <a:ext cx="2403250" cy="700167"/>
            </a:xfrm>
            <a:prstGeom prst="rect">
              <a:avLst/>
            </a:prstGeom>
          </p:spPr>
        </p:pic>
        <p:sp>
          <p:nvSpPr>
            <p:cNvPr id="47" name="TextBox 46"/>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49" name="חץ למטה 48"/>
          <p:cNvSpPr/>
          <p:nvPr/>
        </p:nvSpPr>
        <p:spPr>
          <a:xfrm rot="588911">
            <a:off x="5618028" y="3344436"/>
            <a:ext cx="502929" cy="681345"/>
          </a:xfrm>
          <a:prstGeom prst="downArrow">
            <a:avLst>
              <a:gd name="adj1" fmla="val 247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חץ למטה 49"/>
          <p:cNvSpPr/>
          <p:nvPr/>
        </p:nvSpPr>
        <p:spPr>
          <a:xfrm rot="1925355">
            <a:off x="3815971" y="3292141"/>
            <a:ext cx="522798" cy="733963"/>
          </a:xfrm>
          <a:prstGeom prst="downArrow">
            <a:avLst>
              <a:gd name="adj1" fmla="val 247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p:cNvSpPr/>
          <p:nvPr/>
        </p:nvSpPr>
        <p:spPr>
          <a:xfrm>
            <a:off x="-252546" y="4471355"/>
            <a:ext cx="12526490" cy="646331"/>
          </a:xfrm>
          <a:prstGeom prst="rect">
            <a:avLst/>
          </a:prstGeom>
        </p:spPr>
        <p:txBody>
          <a:bodyPr wrap="square">
            <a:spAutoFit/>
          </a:bodyPr>
          <a:lstStyle/>
          <a:p>
            <a:r>
              <a:rPr lang="he-IL" dirty="0"/>
              <a:t>למרות שבעת שהלוקח הזה קנה את הבינונית </a:t>
            </a:r>
            <a:r>
              <a:rPr lang="he-IL" dirty="0" smtClean="0"/>
              <a:t>והזיבורית נותרה </a:t>
            </a:r>
            <a:r>
              <a:rPr lang="he-IL" dirty="0"/>
              <a:t>העידית ברשות המוכר כקרקע בת חורין, </a:t>
            </a:r>
          </a:p>
          <a:p>
            <a:r>
              <a:rPr lang="he-IL" dirty="0"/>
              <a:t>וכלל הוא שאין נפרעים מנכסים משועבדים כל זמן שיש בני חורין, </a:t>
            </a:r>
            <a:r>
              <a:rPr lang="he-IL" dirty="0" smtClean="0"/>
              <a:t>והיה </a:t>
            </a:r>
            <a:r>
              <a:rPr lang="he-IL" dirty="0"/>
              <a:t>צריך להיות אם כן שיגבו כולן מן </a:t>
            </a:r>
            <a:r>
              <a:rPr lang="he-IL" dirty="0" smtClean="0"/>
              <a:t>העידית ששהייתה </a:t>
            </a:r>
            <a:r>
              <a:rPr lang="he-IL" dirty="0"/>
              <a:t>האחרונה בת חורין.</a:t>
            </a:r>
          </a:p>
        </p:txBody>
      </p:sp>
      <p:sp>
        <p:nvSpPr>
          <p:cNvPr id="52" name="מלבן 51"/>
          <p:cNvSpPr/>
          <p:nvPr/>
        </p:nvSpPr>
        <p:spPr>
          <a:xfrm>
            <a:off x="1597866" y="5159207"/>
            <a:ext cx="9494638" cy="369332"/>
          </a:xfrm>
          <a:prstGeom prst="rect">
            <a:avLst/>
          </a:prstGeom>
        </p:spPr>
        <p:txBody>
          <a:bodyPr wrap="square">
            <a:spAutoFit/>
          </a:bodyPr>
          <a:lstStyle/>
          <a:p>
            <a:r>
              <a:rPr lang="he-IL" dirty="0"/>
              <a:t>מכל מקום, אין הדין כן, משום שהלוקח כול לומר</a:t>
            </a:r>
            <a:r>
              <a:rPr lang="he-IL" dirty="0" smtClean="0"/>
              <a:t>: </a:t>
            </a:r>
            <a:r>
              <a:rPr lang="he-IL" dirty="0"/>
              <a:t>"לא ניחא לי בהאי תקנה", ולכן טלו כדינכם. </a:t>
            </a:r>
          </a:p>
        </p:txBody>
      </p:sp>
      <p:sp>
        <p:nvSpPr>
          <p:cNvPr id="53" name="מלבן 52"/>
          <p:cNvSpPr/>
          <p:nvPr/>
        </p:nvSpPr>
        <p:spPr>
          <a:xfrm>
            <a:off x="1935413" y="5596259"/>
            <a:ext cx="9374884" cy="646331"/>
          </a:xfrm>
          <a:prstGeom prst="rect">
            <a:avLst/>
          </a:prstGeom>
        </p:spPr>
        <p:txBody>
          <a:bodyPr wrap="square">
            <a:spAutoFit/>
          </a:bodyPr>
          <a:lstStyle/>
          <a:p>
            <a:r>
              <a:rPr lang="he-IL" dirty="0"/>
              <a:t>לפיכך, הלוקח השני שקנה ממנו אף את זכויות הטענות שהיו לו</a:t>
            </a:r>
            <a:r>
              <a:rPr lang="he-IL" dirty="0" smtClean="0"/>
              <a:t>, יכול </a:t>
            </a:r>
            <a:r>
              <a:rPr lang="he-IL" dirty="0"/>
              <a:t>גם הוא לומר: "גבו בינונית וזיבורית", </a:t>
            </a:r>
          </a:p>
          <a:p>
            <a:r>
              <a:rPr lang="he-IL" dirty="0"/>
              <a:t>ולמנוע מבעל החוב </a:t>
            </a:r>
            <a:r>
              <a:rPr lang="he-IL" dirty="0" err="1"/>
              <a:t>והאשה</a:t>
            </a:r>
            <a:r>
              <a:rPr lang="he-IL" dirty="0"/>
              <a:t> לגבות מן העידית</a:t>
            </a:r>
            <a:r>
              <a:rPr lang="he-IL" dirty="0" smtClean="0"/>
              <a:t>, </a:t>
            </a:r>
            <a:r>
              <a:rPr lang="he-IL" dirty="0"/>
              <a:t>ולומר להם </a:t>
            </a:r>
            <a:r>
              <a:rPr lang="he-IL" dirty="0" err="1"/>
              <a:t>שיטלו</a:t>
            </a:r>
            <a:r>
              <a:rPr lang="he-IL" dirty="0"/>
              <a:t> כדינם מן הבינונית והזיבורית,</a:t>
            </a:r>
          </a:p>
        </p:txBody>
      </p:sp>
      <p:sp>
        <p:nvSpPr>
          <p:cNvPr id="54" name="מלבן 53"/>
          <p:cNvSpPr/>
          <p:nvPr/>
        </p:nvSpPr>
        <p:spPr>
          <a:xfrm>
            <a:off x="1278418" y="6121355"/>
            <a:ext cx="9911782" cy="646331"/>
          </a:xfrm>
          <a:prstGeom prst="rect">
            <a:avLst/>
          </a:prstGeom>
        </p:spPr>
        <p:txBody>
          <a:bodyPr wrap="square">
            <a:spAutoFit/>
          </a:bodyPr>
          <a:lstStyle/>
          <a:p>
            <a:r>
              <a:rPr lang="he-IL" dirty="0"/>
              <a:t>היות ש</a:t>
            </a:r>
            <a:r>
              <a:rPr lang="he-IL" dirty="0" smtClean="0"/>
              <a:t>כשקנה </a:t>
            </a:r>
            <a:r>
              <a:rPr lang="he-IL" dirty="0"/>
              <a:t>לוקח שני את העידית, </a:t>
            </a:r>
            <a:r>
              <a:rPr lang="he-IL" dirty="0" smtClean="0"/>
              <a:t>קנה אותה </a:t>
            </a:r>
            <a:r>
              <a:rPr lang="he-IL" dirty="0"/>
              <a:t>על דעת שיהיו בידו כל הזכויות שהיו למוכר ביחס לקרקע זו,</a:t>
            </a:r>
          </a:p>
          <a:p>
            <a:r>
              <a:rPr lang="he-IL" dirty="0"/>
              <a:t> וכיון שביד המוכר היה למונעם מלגבות מהעידית, אף הוא בכוחו לעשות כן</a:t>
            </a:r>
          </a:p>
        </p:txBody>
      </p:sp>
      <p:sp>
        <p:nvSpPr>
          <p:cNvPr id="55" name="סוגר מסולסל שמאלי 54"/>
          <p:cNvSpPr/>
          <p:nvPr/>
        </p:nvSpPr>
        <p:spPr>
          <a:xfrm rot="16200000" flipH="1">
            <a:off x="6931089" y="-3513562"/>
            <a:ext cx="430880" cy="8424261"/>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6" name="סוגר מסולסל שמאלי 55"/>
          <p:cNvSpPr/>
          <p:nvPr/>
        </p:nvSpPr>
        <p:spPr>
          <a:xfrm rot="16200000" flipH="1">
            <a:off x="4050592" y="-516547"/>
            <a:ext cx="573417" cy="2502675"/>
          </a:xfrm>
          <a:prstGeom prst="leftBrace">
            <a:avLst>
              <a:gd name="adj1" fmla="val 47426"/>
              <a:gd name="adj2" fmla="val 47177"/>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28214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750"/>
                            </p:stCondLst>
                            <p:childTnLst>
                              <p:par>
                                <p:cTn id="11" presetID="31" presetClass="entr" presetSubtype="0" fill="hold" grpId="0" nodeType="afterEffect">
                                  <p:stCondLst>
                                    <p:cond delay="125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childTnLst>
                          </p:cTn>
                        </p:par>
                        <p:par>
                          <p:cTn id="17" fill="hold">
                            <p:stCondLst>
                              <p:cond delay="3000"/>
                            </p:stCondLst>
                            <p:childTnLst>
                              <p:par>
                                <p:cTn id="18" presetID="6" presetClass="entr" presetSubtype="16" fill="hold" nodeType="after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circle(in)">
                                      <p:cBhvr>
                                        <p:cTn id="20" dur="750"/>
                                        <p:tgtEl>
                                          <p:spTgt spid="31"/>
                                        </p:tgtEl>
                                      </p:cBhvr>
                                    </p:animEffect>
                                  </p:childTnLst>
                                </p:cTn>
                              </p:par>
                            </p:childTnLst>
                          </p:cTn>
                        </p:par>
                        <p:par>
                          <p:cTn id="21" fill="hold">
                            <p:stCondLst>
                              <p:cond delay="4250"/>
                            </p:stCondLst>
                            <p:childTnLst>
                              <p:par>
                                <p:cTn id="22" presetID="6" presetClass="entr" presetSubtype="16" fill="hold" nodeType="afterEffect">
                                  <p:stCondLst>
                                    <p:cond delay="25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750"/>
                                        <p:tgtEl>
                                          <p:spTgt spid="28"/>
                                        </p:tgtEl>
                                      </p:cBhvr>
                                    </p:animEffect>
                                  </p:childTnLst>
                                </p:cTn>
                              </p:par>
                            </p:childTnLst>
                          </p:cTn>
                        </p:par>
                        <p:par>
                          <p:cTn id="25" fill="hold">
                            <p:stCondLst>
                              <p:cond delay="5250"/>
                            </p:stCondLst>
                            <p:childTnLst>
                              <p:par>
                                <p:cTn id="26" presetID="6" presetClass="entr" presetSubtype="16" fill="hold" nodeType="afterEffect">
                                  <p:stCondLst>
                                    <p:cond delay="25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750"/>
                                        <p:tgtEl>
                                          <p:spTgt spid="25"/>
                                        </p:tgtEl>
                                      </p:cBhvr>
                                    </p:animEffect>
                                  </p:childTnLst>
                                </p:cTn>
                              </p:par>
                            </p:childTnLst>
                          </p:cTn>
                        </p:par>
                        <p:par>
                          <p:cTn id="29" fill="hold">
                            <p:stCondLst>
                              <p:cond delay="6250"/>
                            </p:stCondLst>
                            <p:childTnLst>
                              <p:par>
                                <p:cTn id="30" presetID="16" presetClass="entr" presetSubtype="37" fill="hold" grpId="0" nodeType="afterEffect">
                                  <p:stCondLst>
                                    <p:cond delay="250"/>
                                  </p:stCondLst>
                                  <p:childTnLst>
                                    <p:set>
                                      <p:cBhvr>
                                        <p:cTn id="31" dur="1" fill="hold">
                                          <p:stCondLst>
                                            <p:cond delay="0"/>
                                          </p:stCondLst>
                                        </p:cTn>
                                        <p:tgtEl>
                                          <p:spTgt spid="55"/>
                                        </p:tgtEl>
                                        <p:attrNameLst>
                                          <p:attrName>style.visibility</p:attrName>
                                        </p:attrNameLst>
                                      </p:cBhvr>
                                      <p:to>
                                        <p:strVal val="visible"/>
                                      </p:to>
                                    </p:set>
                                    <p:animEffect transition="in" filter="barn(outVertical)">
                                      <p:cBhvr>
                                        <p:cTn id="32" dur="1750"/>
                                        <p:tgtEl>
                                          <p:spTgt spid="55"/>
                                        </p:tgtEl>
                                      </p:cBhvr>
                                    </p:animEffect>
                                  </p:childTnLst>
                                </p:cTn>
                              </p:par>
                            </p:childTnLst>
                          </p:cTn>
                        </p:par>
                        <p:par>
                          <p:cTn id="33" fill="hold">
                            <p:stCondLst>
                              <p:cond delay="8250"/>
                            </p:stCondLst>
                            <p:childTnLst>
                              <p:par>
                                <p:cTn id="34" presetID="53" presetClass="entr" presetSubtype="16" fill="hold" grpId="0" nodeType="after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par>
                          <p:cTn id="39" fill="hold">
                            <p:stCondLst>
                              <p:cond delay="9250"/>
                            </p:stCondLst>
                            <p:childTnLst>
                              <p:par>
                                <p:cTn id="40" presetID="21" presetClass="entr" presetSubtype="1" fill="hold" nodeType="afterEffect">
                                  <p:stCondLst>
                                    <p:cond delay="25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1000"/>
                                        <p:tgtEl>
                                          <p:spTgt spid="25"/>
                                        </p:tgtEl>
                                      </p:cBhvr>
                                    </p:animEffect>
                                  </p:childTnLst>
                                </p:cTn>
                              </p:par>
                            </p:childTnLst>
                          </p:cTn>
                        </p:par>
                        <p:par>
                          <p:cTn id="43" fill="hold">
                            <p:stCondLst>
                              <p:cond delay="10500"/>
                            </p:stCondLst>
                            <p:childTnLst>
                              <p:par>
                                <p:cTn id="44" presetID="16" presetClass="entr" presetSubtype="37" fill="hold" grpId="0" nodeType="afterEffect">
                                  <p:stCondLst>
                                    <p:cond delay="250"/>
                                  </p:stCondLst>
                                  <p:childTnLst>
                                    <p:set>
                                      <p:cBhvr>
                                        <p:cTn id="45" dur="1" fill="hold">
                                          <p:stCondLst>
                                            <p:cond delay="0"/>
                                          </p:stCondLst>
                                        </p:cTn>
                                        <p:tgtEl>
                                          <p:spTgt spid="56"/>
                                        </p:tgtEl>
                                        <p:attrNameLst>
                                          <p:attrName>style.visibility</p:attrName>
                                        </p:attrNameLst>
                                      </p:cBhvr>
                                      <p:to>
                                        <p:strVal val="visible"/>
                                      </p:to>
                                    </p:set>
                                    <p:animEffect transition="in" filter="barn(outVertical)">
                                      <p:cBhvr>
                                        <p:cTn id="46" dur="1500"/>
                                        <p:tgtEl>
                                          <p:spTgt spid="56"/>
                                        </p:tgtEl>
                                      </p:cBhvr>
                                    </p:animEffect>
                                  </p:childTnLst>
                                </p:cTn>
                              </p:par>
                            </p:childTnLst>
                          </p:cTn>
                        </p:par>
                        <p:par>
                          <p:cTn id="47" fill="hold">
                            <p:stCondLst>
                              <p:cond delay="12250"/>
                            </p:stCondLst>
                            <p:childTnLst>
                              <p:par>
                                <p:cTn id="48" presetID="22" presetClass="entr" presetSubtype="2" fill="hold" grpId="0" nodeType="afterEffect">
                                  <p:stCondLst>
                                    <p:cond delay="250"/>
                                  </p:stCondLst>
                                  <p:childTnLst>
                                    <p:set>
                                      <p:cBhvr>
                                        <p:cTn id="49" dur="1" fill="hold">
                                          <p:stCondLst>
                                            <p:cond delay="0"/>
                                          </p:stCondLst>
                                        </p:cTn>
                                        <p:tgtEl>
                                          <p:spTgt spid="38"/>
                                        </p:tgtEl>
                                        <p:attrNameLst>
                                          <p:attrName>style.visibility</p:attrName>
                                        </p:attrNameLst>
                                      </p:cBhvr>
                                      <p:to>
                                        <p:strVal val="visible"/>
                                      </p:to>
                                    </p:set>
                                    <p:animEffect transition="in" filter="wipe(right)">
                                      <p:cBhvr>
                                        <p:cTn id="50" dur="500"/>
                                        <p:tgtEl>
                                          <p:spTgt spid="38"/>
                                        </p:tgtEl>
                                      </p:cBhvr>
                                    </p:animEffect>
                                  </p:childTnLst>
                                </p:cTn>
                              </p:par>
                            </p:childTnLst>
                          </p:cTn>
                        </p:par>
                        <p:par>
                          <p:cTn id="51" fill="hold">
                            <p:stCondLst>
                              <p:cond delay="13000"/>
                            </p:stCondLst>
                            <p:childTnLst>
                              <p:par>
                                <p:cTn id="52" presetID="31" presetClass="entr" presetSubtype="0" fill="hold" grpId="0" nodeType="afterEffect">
                                  <p:stCondLst>
                                    <p:cond delay="3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1000" fill="hold"/>
                                        <p:tgtEl>
                                          <p:spTgt spid="35"/>
                                        </p:tgtEl>
                                        <p:attrNameLst>
                                          <p:attrName>ppt_w</p:attrName>
                                        </p:attrNameLst>
                                      </p:cBhvr>
                                      <p:tavLst>
                                        <p:tav tm="0">
                                          <p:val>
                                            <p:fltVal val="0"/>
                                          </p:val>
                                        </p:tav>
                                        <p:tav tm="100000">
                                          <p:val>
                                            <p:strVal val="#ppt_w"/>
                                          </p:val>
                                        </p:tav>
                                      </p:tavLst>
                                    </p:anim>
                                    <p:anim calcmode="lin" valueType="num">
                                      <p:cBhvr>
                                        <p:cTn id="55" dur="1000" fill="hold"/>
                                        <p:tgtEl>
                                          <p:spTgt spid="35"/>
                                        </p:tgtEl>
                                        <p:attrNameLst>
                                          <p:attrName>ppt_h</p:attrName>
                                        </p:attrNameLst>
                                      </p:cBhvr>
                                      <p:tavLst>
                                        <p:tav tm="0">
                                          <p:val>
                                            <p:fltVal val="0"/>
                                          </p:val>
                                        </p:tav>
                                        <p:tav tm="100000">
                                          <p:val>
                                            <p:strVal val="#ppt_h"/>
                                          </p:val>
                                        </p:tav>
                                      </p:tavLst>
                                    </p:anim>
                                    <p:anim calcmode="lin" valueType="num">
                                      <p:cBhvr>
                                        <p:cTn id="56" dur="1000" fill="hold"/>
                                        <p:tgtEl>
                                          <p:spTgt spid="35"/>
                                        </p:tgtEl>
                                        <p:attrNameLst>
                                          <p:attrName>style.rotation</p:attrName>
                                        </p:attrNameLst>
                                      </p:cBhvr>
                                      <p:tavLst>
                                        <p:tav tm="0">
                                          <p:val>
                                            <p:fltVal val="90"/>
                                          </p:val>
                                        </p:tav>
                                        <p:tav tm="100000">
                                          <p:val>
                                            <p:fltVal val="0"/>
                                          </p:val>
                                        </p:tav>
                                      </p:tavLst>
                                    </p:anim>
                                    <p:animEffect transition="in" filter="fade">
                                      <p:cBhvr>
                                        <p:cTn id="57" dur="1000"/>
                                        <p:tgtEl>
                                          <p:spTgt spid="35"/>
                                        </p:tgtEl>
                                      </p:cBhvr>
                                    </p:animEffect>
                                  </p:childTnLst>
                                </p:cTn>
                              </p:par>
                            </p:childTnLst>
                          </p:cTn>
                        </p:par>
                        <p:par>
                          <p:cTn id="58" fill="hold">
                            <p:stCondLst>
                              <p:cond delay="17000"/>
                            </p:stCondLst>
                            <p:childTnLst>
                              <p:par>
                                <p:cTn id="59" presetID="53" presetClass="entr" presetSubtype="16" fill="hold" grpId="0" nodeType="afterEffect">
                                  <p:stCondLst>
                                    <p:cond delay="25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17750"/>
                            </p:stCondLst>
                            <p:childTnLst>
                              <p:par>
                                <p:cTn id="65" presetID="22" presetClass="entr" presetSubtype="2" fill="hold" grpId="0" nodeType="afterEffect">
                                  <p:stCondLst>
                                    <p:cond delay="300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childTnLst>
                          </p:cTn>
                        </p:par>
                        <p:par>
                          <p:cTn id="68" fill="hold">
                            <p:stCondLst>
                              <p:cond delay="21250"/>
                            </p:stCondLst>
                            <p:childTnLst>
                              <p:par>
                                <p:cTn id="69" presetID="6" presetClass="entr" presetSubtype="16" fill="hold" nodeType="afterEffect">
                                  <p:stCondLst>
                                    <p:cond delay="2000"/>
                                  </p:stCondLst>
                                  <p:childTnLst>
                                    <p:set>
                                      <p:cBhvr>
                                        <p:cTn id="70" dur="1" fill="hold">
                                          <p:stCondLst>
                                            <p:cond delay="0"/>
                                          </p:stCondLst>
                                        </p:cTn>
                                        <p:tgtEl>
                                          <p:spTgt spid="45"/>
                                        </p:tgtEl>
                                        <p:attrNameLst>
                                          <p:attrName>style.visibility</p:attrName>
                                        </p:attrNameLst>
                                      </p:cBhvr>
                                      <p:to>
                                        <p:strVal val="visible"/>
                                      </p:to>
                                    </p:set>
                                    <p:animEffect transition="in" filter="circle(in)">
                                      <p:cBhvr>
                                        <p:cTn id="71" dur="750"/>
                                        <p:tgtEl>
                                          <p:spTgt spid="45"/>
                                        </p:tgtEl>
                                      </p:cBhvr>
                                    </p:animEffect>
                                  </p:childTnLst>
                                </p:cTn>
                              </p:par>
                              <p:par>
                                <p:cTn id="72" presetID="6" presetClass="entr" presetSubtype="16" fill="hold" nodeType="withEffect">
                                  <p:stCondLst>
                                    <p:cond delay="2000"/>
                                  </p:stCondLst>
                                  <p:childTnLst>
                                    <p:set>
                                      <p:cBhvr>
                                        <p:cTn id="73" dur="1" fill="hold">
                                          <p:stCondLst>
                                            <p:cond delay="0"/>
                                          </p:stCondLst>
                                        </p:cTn>
                                        <p:tgtEl>
                                          <p:spTgt spid="42"/>
                                        </p:tgtEl>
                                        <p:attrNameLst>
                                          <p:attrName>style.visibility</p:attrName>
                                        </p:attrNameLst>
                                      </p:cBhvr>
                                      <p:to>
                                        <p:strVal val="visible"/>
                                      </p:to>
                                    </p:set>
                                    <p:animEffect transition="in" filter="circle(in)">
                                      <p:cBhvr>
                                        <p:cTn id="74" dur="1000"/>
                                        <p:tgtEl>
                                          <p:spTgt spid="42"/>
                                        </p:tgtEl>
                                      </p:cBhvr>
                                    </p:animEffect>
                                  </p:childTnLst>
                                </p:cTn>
                              </p:par>
                              <p:par>
                                <p:cTn id="75" presetID="6" presetClass="entr" presetSubtype="16" fill="hold" nodeType="withEffect">
                                  <p:stCondLst>
                                    <p:cond delay="2000"/>
                                  </p:stCondLst>
                                  <p:childTnLst>
                                    <p:set>
                                      <p:cBhvr>
                                        <p:cTn id="76" dur="1" fill="hold">
                                          <p:stCondLst>
                                            <p:cond delay="0"/>
                                          </p:stCondLst>
                                        </p:cTn>
                                        <p:tgtEl>
                                          <p:spTgt spid="39"/>
                                        </p:tgtEl>
                                        <p:attrNameLst>
                                          <p:attrName>style.visibility</p:attrName>
                                        </p:attrNameLst>
                                      </p:cBhvr>
                                      <p:to>
                                        <p:strVal val="visible"/>
                                      </p:to>
                                    </p:set>
                                    <p:animEffect transition="in" filter="circle(in)">
                                      <p:cBhvr>
                                        <p:cTn id="77" dur="1000"/>
                                        <p:tgtEl>
                                          <p:spTgt spid="39"/>
                                        </p:tgtEl>
                                      </p:cBhvr>
                                    </p:animEffect>
                                  </p:childTnLst>
                                </p:cTn>
                              </p:par>
                            </p:childTnLst>
                          </p:cTn>
                        </p:par>
                        <p:par>
                          <p:cTn id="78" fill="hold">
                            <p:stCondLst>
                              <p:cond delay="24250"/>
                            </p:stCondLst>
                            <p:childTnLst>
                              <p:par>
                                <p:cTn id="79" presetID="22" presetClass="entr" presetSubtype="8" fill="hold" grpId="0" nodeType="afterEffect">
                                  <p:stCondLst>
                                    <p:cond delay="100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25750"/>
                            </p:stCondLst>
                            <p:childTnLst>
                              <p:par>
                                <p:cTn id="83" presetID="22" presetClass="entr" presetSubtype="8" fill="hold" grpId="0" nodeType="afterEffect">
                                  <p:stCondLst>
                                    <p:cond delay="25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right)">
                                      <p:cBhvr>
                                        <p:cTn id="90" dur="500"/>
                                        <p:tgtEl>
                                          <p:spTgt spid="51"/>
                                        </p:tgtEl>
                                      </p:cBhvr>
                                    </p:animEffect>
                                  </p:childTnLst>
                                </p:cTn>
                              </p:par>
                            </p:childTnLst>
                          </p:cTn>
                        </p:par>
                        <p:par>
                          <p:cTn id="91" fill="hold">
                            <p:stCondLst>
                              <p:cond delay="500"/>
                            </p:stCondLst>
                            <p:childTnLst>
                              <p:par>
                                <p:cTn id="92" presetID="22" presetClass="entr" presetSubtype="2" fill="hold" grpId="0" nodeType="afterEffect">
                                  <p:stCondLst>
                                    <p:cond delay="3000"/>
                                  </p:stCondLst>
                                  <p:childTnLst>
                                    <p:set>
                                      <p:cBhvr>
                                        <p:cTn id="93" dur="1" fill="hold">
                                          <p:stCondLst>
                                            <p:cond delay="0"/>
                                          </p:stCondLst>
                                        </p:cTn>
                                        <p:tgtEl>
                                          <p:spTgt spid="52"/>
                                        </p:tgtEl>
                                        <p:attrNameLst>
                                          <p:attrName>style.visibility</p:attrName>
                                        </p:attrNameLst>
                                      </p:cBhvr>
                                      <p:to>
                                        <p:strVal val="visible"/>
                                      </p:to>
                                    </p:set>
                                    <p:animEffect transition="in" filter="wipe(right)">
                                      <p:cBhvr>
                                        <p:cTn id="94" dur="500"/>
                                        <p:tgtEl>
                                          <p:spTgt spid="52"/>
                                        </p:tgtEl>
                                      </p:cBhvr>
                                    </p:animEffect>
                                  </p:childTnLst>
                                </p:cTn>
                              </p:par>
                            </p:childTnLst>
                          </p:cTn>
                        </p:par>
                        <p:par>
                          <p:cTn id="95" fill="hold">
                            <p:stCondLst>
                              <p:cond delay="4000"/>
                            </p:stCondLst>
                            <p:childTnLst>
                              <p:par>
                                <p:cTn id="96" presetID="22" presetClass="entr" presetSubtype="2" fill="hold" grpId="0" nodeType="afterEffect">
                                  <p:stCondLst>
                                    <p:cond delay="3000"/>
                                  </p:stCondLst>
                                  <p:childTnLst>
                                    <p:set>
                                      <p:cBhvr>
                                        <p:cTn id="97" dur="1" fill="hold">
                                          <p:stCondLst>
                                            <p:cond delay="0"/>
                                          </p:stCondLst>
                                        </p:cTn>
                                        <p:tgtEl>
                                          <p:spTgt spid="53"/>
                                        </p:tgtEl>
                                        <p:attrNameLst>
                                          <p:attrName>style.visibility</p:attrName>
                                        </p:attrNameLst>
                                      </p:cBhvr>
                                      <p:to>
                                        <p:strVal val="visible"/>
                                      </p:to>
                                    </p:set>
                                    <p:animEffect transition="in" filter="wipe(right)">
                                      <p:cBhvr>
                                        <p:cTn id="98" dur="500"/>
                                        <p:tgtEl>
                                          <p:spTgt spid="53"/>
                                        </p:tgtEl>
                                      </p:cBhvr>
                                    </p:animEffect>
                                  </p:childTnLst>
                                </p:cTn>
                              </p:par>
                            </p:childTnLst>
                          </p:cTn>
                        </p:par>
                        <p:par>
                          <p:cTn id="99" fill="hold">
                            <p:stCondLst>
                              <p:cond delay="7500"/>
                            </p:stCondLst>
                            <p:childTnLst>
                              <p:par>
                                <p:cTn id="100" presetID="22" presetClass="entr" presetSubtype="2" fill="hold" grpId="0" nodeType="afterEffect">
                                  <p:stCondLst>
                                    <p:cond delay="2250"/>
                                  </p:stCondLst>
                                  <p:childTnLst>
                                    <p:set>
                                      <p:cBhvr>
                                        <p:cTn id="101" dur="1" fill="hold">
                                          <p:stCondLst>
                                            <p:cond delay="0"/>
                                          </p:stCondLst>
                                        </p:cTn>
                                        <p:tgtEl>
                                          <p:spTgt spid="54"/>
                                        </p:tgtEl>
                                        <p:attrNameLst>
                                          <p:attrName>style.visibility</p:attrName>
                                        </p:attrNameLst>
                                      </p:cBhvr>
                                      <p:to>
                                        <p:strVal val="visible"/>
                                      </p:to>
                                    </p:set>
                                    <p:animEffect transition="in" filter="wipe(right)">
                                      <p:cBhvr>
                                        <p:cTn id="10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35" grpId="0"/>
      <p:bldP spid="36" grpId="0" animBg="1"/>
      <p:bldP spid="37" grpId="0" animBg="1"/>
      <p:bldP spid="38" grpId="0"/>
      <p:bldP spid="49" grpId="0" animBg="1"/>
      <p:bldP spid="50" grpId="0" animBg="1"/>
      <p:bldP spid="51" grpId="0"/>
      <p:bldP spid="52" grpId="0"/>
      <p:bldP spid="53" grpId="0"/>
      <p:bldP spid="54" grpId="0"/>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364573" y="2034187"/>
            <a:ext cx="4479637"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לוֹקֵחַ שֵׁנִי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מָצֵי אָמַר לְהוּ גְּבֻי בֵּינוֹנִית וְזִיבּוּרִית </a:t>
            </a:r>
            <a:r>
              <a:rPr lang="he-IL" dirty="0" err="1">
                <a:solidFill>
                  <a:srgbClr val="000000"/>
                </a:solidFill>
                <a:latin typeface="Arial" panose="020B0604020202020204" pitchFamily="34" charset="0"/>
              </a:rPr>
              <a:t>דְּכִי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זָבֵין</a:t>
            </a:r>
            <a:r>
              <a:rPr lang="he-IL" dirty="0">
                <a:solidFill>
                  <a:srgbClr val="000000"/>
                </a:solidFill>
                <a:latin typeface="Arial" panose="020B0604020202020204" pitchFamily="34" charset="0"/>
              </a:rPr>
              <a:t> לוֹקֵחַ שֵׁנִי </a:t>
            </a:r>
            <a:r>
              <a:rPr lang="he-IL" dirty="0" err="1">
                <a:solidFill>
                  <a:srgbClr val="000000"/>
                </a:solidFill>
                <a:latin typeface="Arial" panose="020B0604020202020204" pitchFamily="34" charset="0"/>
              </a:rPr>
              <a:t>אַדַּעְתָּא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דְּכֹל</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זְכוּתָא</a:t>
            </a:r>
            <a:r>
              <a:rPr lang="he-IL" dirty="0">
                <a:solidFill>
                  <a:srgbClr val="000000"/>
                </a:solidFill>
                <a:latin typeface="Arial" panose="020B0604020202020204" pitchFamily="34" charset="0"/>
              </a:rPr>
              <a:t> דַּהֲוָה לֵיהּ לְרִאשׁוֹן </a:t>
            </a:r>
            <a:r>
              <a:rPr lang="he-IL" dirty="0" err="1">
                <a:solidFill>
                  <a:srgbClr val="000000"/>
                </a:solidFill>
                <a:latin typeface="Arial" panose="020B0604020202020204" pitchFamily="34" charset="0"/>
              </a:rPr>
              <a:t>בְּגַוַּה</a:t>
            </a:r>
            <a:r>
              <a:rPr lang="he-IL" dirty="0">
                <a:solidFill>
                  <a:srgbClr val="000000"/>
                </a:solidFill>
                <a:latin typeface="Arial" panose="020B0604020202020204" pitchFamily="34" charset="0"/>
              </a:rPr>
              <a:t>ּ </a:t>
            </a:r>
            <a:r>
              <a:rPr lang="he-IL" dirty="0" err="1" smtClean="0">
                <a:solidFill>
                  <a:srgbClr val="000000"/>
                </a:solidFill>
                <a:latin typeface="Arial" panose="020B0604020202020204" pitchFamily="34" charset="0"/>
              </a:rPr>
              <a:t>זָבֵין</a:t>
            </a:r>
            <a:endParaRPr lang="he-IL" dirty="0"/>
          </a:p>
        </p:txBody>
      </p:sp>
      <p:grpSp>
        <p:nvGrpSpPr>
          <p:cNvPr id="5" name="קבוצה 4"/>
          <p:cNvGrpSpPr/>
          <p:nvPr/>
        </p:nvGrpSpPr>
        <p:grpSpPr>
          <a:xfrm>
            <a:off x="3215535" y="664866"/>
            <a:ext cx="2208123" cy="745085"/>
            <a:chOff x="9762835" y="487051"/>
            <a:chExt cx="2208123" cy="745085"/>
          </a:xfrm>
        </p:grpSpPr>
        <p:pic>
          <p:nvPicPr>
            <p:cNvPr id="6" name="תמונה 5"/>
            <p:cNvPicPr>
              <a:picLocks noChangeAspect="1"/>
            </p:cNvPicPr>
            <p:nvPr/>
          </p:nvPicPr>
          <p:blipFill>
            <a:blip r:embed="rId2"/>
            <a:stretch>
              <a:fillRect/>
            </a:stretch>
          </p:blipFill>
          <p:spPr>
            <a:xfrm>
              <a:off x="9762835" y="540753"/>
              <a:ext cx="2208123" cy="691383"/>
            </a:xfrm>
            <a:prstGeom prst="rect">
              <a:avLst/>
            </a:prstGeom>
          </p:spPr>
        </p:pic>
        <p:sp>
          <p:nvSpPr>
            <p:cNvPr id="7" name="TextBox 6"/>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sp>
        <p:nvSpPr>
          <p:cNvPr id="8" name="סוגר מסולסל שמאלי 7"/>
          <p:cNvSpPr/>
          <p:nvPr/>
        </p:nvSpPr>
        <p:spPr>
          <a:xfrm rot="16200000" flipH="1">
            <a:off x="6931089" y="-3513562"/>
            <a:ext cx="430880" cy="8424261"/>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 name="סוגר מסולסל שמאלי 8"/>
          <p:cNvSpPr/>
          <p:nvPr/>
        </p:nvSpPr>
        <p:spPr>
          <a:xfrm rot="16200000" flipH="1">
            <a:off x="4050592" y="-516547"/>
            <a:ext cx="573417" cy="2502675"/>
          </a:xfrm>
          <a:prstGeom prst="leftBrace">
            <a:avLst>
              <a:gd name="adj1" fmla="val 47426"/>
              <a:gd name="adj2" fmla="val 47177"/>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nvGrpSpPr>
          <p:cNvPr id="10" name="קבוצה 9"/>
          <p:cNvGrpSpPr/>
          <p:nvPr/>
        </p:nvGrpSpPr>
        <p:grpSpPr>
          <a:xfrm>
            <a:off x="6241213" y="793271"/>
            <a:ext cx="2460605" cy="691383"/>
            <a:chOff x="1838036" y="540753"/>
            <a:chExt cx="2460605" cy="691383"/>
          </a:xfrm>
        </p:grpSpPr>
        <p:pic>
          <p:nvPicPr>
            <p:cNvPr id="11" name="תמונה 10"/>
            <p:cNvPicPr>
              <a:picLocks noChangeAspect="1"/>
            </p:cNvPicPr>
            <p:nvPr/>
          </p:nvPicPr>
          <p:blipFill>
            <a:blip r:embed="rId3"/>
            <a:stretch>
              <a:fillRect/>
            </a:stretch>
          </p:blipFill>
          <p:spPr>
            <a:xfrm>
              <a:off x="1838036" y="540753"/>
              <a:ext cx="2460605" cy="691383"/>
            </a:xfrm>
            <a:prstGeom prst="rect">
              <a:avLst/>
            </a:prstGeom>
          </p:spPr>
        </p:pic>
        <p:sp>
          <p:nvSpPr>
            <p:cNvPr id="12" name="TextBox 11"/>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13" name="קבוצה 12"/>
          <p:cNvGrpSpPr/>
          <p:nvPr/>
        </p:nvGrpSpPr>
        <p:grpSpPr>
          <a:xfrm>
            <a:off x="8907047" y="747295"/>
            <a:ext cx="2403250" cy="737359"/>
            <a:chOff x="5938982" y="449859"/>
            <a:chExt cx="2403250" cy="737359"/>
          </a:xfrm>
        </p:grpSpPr>
        <p:pic>
          <p:nvPicPr>
            <p:cNvPr id="14" name="תמונה 13"/>
            <p:cNvPicPr>
              <a:picLocks noChangeAspect="1"/>
            </p:cNvPicPr>
            <p:nvPr/>
          </p:nvPicPr>
          <p:blipFill>
            <a:blip r:embed="rId4"/>
            <a:stretch>
              <a:fillRect/>
            </a:stretch>
          </p:blipFill>
          <p:spPr>
            <a:xfrm>
              <a:off x="5938982" y="487051"/>
              <a:ext cx="2403250" cy="700167"/>
            </a:xfrm>
            <a:prstGeom prst="rect">
              <a:avLst/>
            </a:prstGeom>
          </p:spPr>
        </p:pic>
        <p:sp>
          <p:nvSpPr>
            <p:cNvPr id="15" name="TextBox 14"/>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16" name="מלבן 15"/>
          <p:cNvSpPr/>
          <p:nvPr/>
        </p:nvSpPr>
        <p:spPr>
          <a:xfrm>
            <a:off x="5806632" y="68458"/>
            <a:ext cx="3329759" cy="369332"/>
          </a:xfrm>
          <a:prstGeom prst="rect">
            <a:avLst/>
          </a:prstGeom>
          <a:solidFill>
            <a:schemeClr val="accent5">
              <a:lumMod val="20000"/>
              <a:lumOff val="80000"/>
            </a:schemeClr>
          </a:solidFill>
        </p:spPr>
        <p:txBody>
          <a:bodyPr wrap="none">
            <a:spAutoFit/>
          </a:bodyPr>
          <a:lstStyle/>
          <a:p>
            <a:r>
              <a:rPr lang="he-IL" dirty="0" smtClean="0">
                <a:solidFill>
                  <a:srgbClr val="000000"/>
                </a:solidFill>
                <a:latin typeface="Arial" panose="020B0604020202020204" pitchFamily="34" charset="0"/>
              </a:rPr>
              <a:t>קונה ראשון  עידית בֵּינוֹנִית </a:t>
            </a:r>
            <a:r>
              <a:rPr lang="he-IL" dirty="0">
                <a:solidFill>
                  <a:srgbClr val="000000"/>
                </a:solidFill>
                <a:latin typeface="Arial" panose="020B0604020202020204" pitchFamily="34" charset="0"/>
              </a:rPr>
              <a:t>וְזִיבּוּרִית </a:t>
            </a:r>
            <a:endParaRPr lang="he-IL" dirty="0"/>
          </a:p>
        </p:txBody>
      </p:sp>
      <p:sp>
        <p:nvSpPr>
          <p:cNvPr id="17" name="מלבן 16"/>
          <p:cNvSpPr/>
          <p:nvPr/>
        </p:nvSpPr>
        <p:spPr>
          <a:xfrm>
            <a:off x="3546549" y="43096"/>
            <a:ext cx="1656648"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 קונה שני עִידִּית</a:t>
            </a:r>
            <a:endParaRPr lang="he-IL" dirty="0"/>
          </a:p>
        </p:txBody>
      </p:sp>
      <p:sp>
        <p:nvSpPr>
          <p:cNvPr id="18" name="TextBox 17"/>
          <p:cNvSpPr txBox="1"/>
          <p:nvPr/>
        </p:nvSpPr>
        <p:spPr>
          <a:xfrm>
            <a:off x="10393207" y="78750"/>
            <a:ext cx="1560629" cy="369332"/>
          </a:xfrm>
          <a:prstGeom prst="rect">
            <a:avLst/>
          </a:prstGeom>
          <a:noFill/>
        </p:spPr>
        <p:txBody>
          <a:bodyPr wrap="square" rtlCol="1">
            <a:spAutoFit/>
          </a:bodyPr>
          <a:lstStyle/>
          <a:p>
            <a:r>
              <a:rPr lang="he-IL" dirty="0" smtClean="0"/>
              <a:t>דף ח' עמ' ב'</a:t>
            </a:r>
            <a:endParaRPr lang="he-IL" dirty="0"/>
          </a:p>
        </p:txBody>
      </p:sp>
      <p:sp>
        <p:nvSpPr>
          <p:cNvPr id="19" name="חץ מעוקל שמאלה 18"/>
          <p:cNvSpPr/>
          <p:nvPr/>
        </p:nvSpPr>
        <p:spPr>
          <a:xfrm rot="1690290" flipH="1" flipV="1">
            <a:off x="804893" y="69778"/>
            <a:ext cx="1969916" cy="1724363"/>
          </a:xfrm>
          <a:prstGeom prst="curvedLeftArrow">
            <a:avLst>
              <a:gd name="adj1" fmla="val 7817"/>
              <a:gd name="adj2" fmla="val 45990"/>
              <a:gd name="adj3" fmla="val 1987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TextBox 19"/>
          <p:cNvSpPr txBox="1"/>
          <p:nvPr/>
        </p:nvSpPr>
        <p:spPr>
          <a:xfrm>
            <a:off x="121351" y="770058"/>
            <a:ext cx="2307685" cy="523220"/>
          </a:xfrm>
          <a:prstGeom prst="rect">
            <a:avLst/>
          </a:prstGeom>
          <a:solidFill>
            <a:schemeClr val="bg1"/>
          </a:solidFill>
        </p:spPr>
        <p:txBody>
          <a:bodyPr wrap="square" rtlCol="1">
            <a:spAutoFit/>
          </a:bodyPr>
          <a:lstStyle/>
          <a:p>
            <a:r>
              <a:rPr lang="he-IL" sz="1400" dirty="0" smtClean="0"/>
              <a:t>הקונה יכול למנוע מבעל החוב ואישה לגבות מן העידית</a:t>
            </a:r>
            <a:endParaRPr lang="he-IL" sz="1400" dirty="0"/>
          </a:p>
        </p:txBody>
      </p:sp>
      <p:sp>
        <p:nvSpPr>
          <p:cNvPr id="21" name="חץ למטה 20"/>
          <p:cNvSpPr/>
          <p:nvPr/>
        </p:nvSpPr>
        <p:spPr>
          <a:xfrm rot="15395043">
            <a:off x="7297056" y="-334600"/>
            <a:ext cx="348913" cy="3834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חץ למטה 21"/>
          <p:cNvSpPr/>
          <p:nvPr/>
        </p:nvSpPr>
        <p:spPr>
          <a:xfrm rot="15195048">
            <a:off x="5813823" y="-15338"/>
            <a:ext cx="348913" cy="3137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514526" y="2468775"/>
            <a:ext cx="6850047" cy="923330"/>
          </a:xfrm>
          <a:prstGeom prst="rect">
            <a:avLst/>
          </a:prstGeom>
        </p:spPr>
        <p:txBody>
          <a:bodyPr wrap="square">
            <a:spAutoFit/>
          </a:bodyPr>
          <a:lstStyle/>
          <a:p>
            <a:r>
              <a:rPr lang="he-IL" dirty="0"/>
              <a:t>היות וכשקנה לוקח שני את העידית,, קנה אותה על דעת שיהיה בידו את כל הזכויות שהיה למוכר ביחס לקרקע זו,</a:t>
            </a:r>
          </a:p>
          <a:p>
            <a:r>
              <a:rPr lang="he-IL" dirty="0"/>
              <a:t>וכיון שביד המוכר היה למונעם מלגבות מהעידית, אף הוא בכוחו לעשות כן.</a:t>
            </a:r>
          </a:p>
        </p:txBody>
      </p:sp>
      <p:sp>
        <p:nvSpPr>
          <p:cNvPr id="24" name="מלבן 23"/>
          <p:cNvSpPr/>
          <p:nvPr/>
        </p:nvSpPr>
        <p:spPr>
          <a:xfrm>
            <a:off x="121351" y="1625603"/>
            <a:ext cx="7243222" cy="923330"/>
          </a:xfrm>
          <a:prstGeom prst="rect">
            <a:avLst/>
          </a:prstGeom>
        </p:spPr>
        <p:txBody>
          <a:bodyPr wrap="square">
            <a:spAutoFit/>
          </a:bodyPr>
          <a:lstStyle/>
          <a:p>
            <a:r>
              <a:rPr lang="he-IL" dirty="0" smtClean="0"/>
              <a:t>הלוקח </a:t>
            </a:r>
            <a:r>
              <a:rPr lang="he-IL" dirty="0"/>
              <a:t>השני שקנה ממנו אף את זכויות הטענות שהיה לו</a:t>
            </a:r>
            <a:r>
              <a:rPr lang="he-IL" dirty="0" smtClean="0"/>
              <a:t>, </a:t>
            </a:r>
          </a:p>
          <a:p>
            <a:r>
              <a:rPr lang="he-IL" dirty="0" smtClean="0"/>
              <a:t>יכול </a:t>
            </a:r>
            <a:r>
              <a:rPr lang="he-IL" dirty="0"/>
              <a:t>אף הוא למנוע </a:t>
            </a:r>
            <a:r>
              <a:rPr lang="he-IL" dirty="0" smtClean="0"/>
              <a:t>מבעל החוב </a:t>
            </a:r>
            <a:r>
              <a:rPr lang="he-IL" dirty="0" err="1"/>
              <a:t>והאשה</a:t>
            </a:r>
            <a:r>
              <a:rPr lang="he-IL" dirty="0"/>
              <a:t> לגבות מן העידית</a:t>
            </a:r>
            <a:r>
              <a:rPr lang="he-IL" dirty="0" smtClean="0"/>
              <a:t>,</a:t>
            </a:r>
          </a:p>
          <a:p>
            <a:r>
              <a:rPr lang="he-IL" dirty="0" smtClean="0"/>
              <a:t> ולומר להם </a:t>
            </a:r>
            <a:r>
              <a:rPr lang="he-IL" dirty="0" err="1" smtClean="0"/>
              <a:t>שיטלו</a:t>
            </a:r>
            <a:r>
              <a:rPr lang="he-IL" dirty="0" smtClean="0"/>
              <a:t> כדינם מן הבינונית והזיבורית, </a:t>
            </a:r>
          </a:p>
        </p:txBody>
      </p:sp>
      <p:grpSp>
        <p:nvGrpSpPr>
          <p:cNvPr id="25" name="קבוצה 24"/>
          <p:cNvGrpSpPr/>
          <p:nvPr/>
        </p:nvGrpSpPr>
        <p:grpSpPr>
          <a:xfrm>
            <a:off x="2286598" y="3926991"/>
            <a:ext cx="2208123" cy="745085"/>
            <a:chOff x="9762835" y="487051"/>
            <a:chExt cx="2208123" cy="745085"/>
          </a:xfrm>
        </p:grpSpPr>
        <p:pic>
          <p:nvPicPr>
            <p:cNvPr id="26" name="תמונה 25"/>
            <p:cNvPicPr>
              <a:picLocks noChangeAspect="1"/>
            </p:cNvPicPr>
            <p:nvPr/>
          </p:nvPicPr>
          <p:blipFill>
            <a:blip r:embed="rId2"/>
            <a:stretch>
              <a:fillRect/>
            </a:stretch>
          </p:blipFill>
          <p:spPr>
            <a:xfrm>
              <a:off x="9762835" y="540753"/>
              <a:ext cx="2208123" cy="691383"/>
            </a:xfrm>
            <a:prstGeom prst="rect">
              <a:avLst/>
            </a:prstGeom>
          </p:spPr>
        </p:pic>
        <p:sp>
          <p:nvSpPr>
            <p:cNvPr id="27" name="TextBox 26"/>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28" name="קבוצה 27"/>
          <p:cNvGrpSpPr/>
          <p:nvPr/>
        </p:nvGrpSpPr>
        <p:grpSpPr>
          <a:xfrm>
            <a:off x="5312276" y="4055396"/>
            <a:ext cx="2460605" cy="691383"/>
            <a:chOff x="1838036" y="540753"/>
            <a:chExt cx="2460605" cy="691383"/>
          </a:xfrm>
        </p:grpSpPr>
        <p:pic>
          <p:nvPicPr>
            <p:cNvPr id="29" name="תמונה 28"/>
            <p:cNvPicPr>
              <a:picLocks noChangeAspect="1"/>
            </p:cNvPicPr>
            <p:nvPr/>
          </p:nvPicPr>
          <p:blipFill>
            <a:blip r:embed="rId3"/>
            <a:stretch>
              <a:fillRect/>
            </a:stretch>
          </p:blipFill>
          <p:spPr>
            <a:xfrm>
              <a:off x="1838036" y="540753"/>
              <a:ext cx="2460605" cy="691383"/>
            </a:xfrm>
            <a:prstGeom prst="rect">
              <a:avLst/>
            </a:prstGeom>
          </p:spPr>
        </p:pic>
        <p:sp>
          <p:nvSpPr>
            <p:cNvPr id="30" name="TextBox 29"/>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31" name="קבוצה 30"/>
          <p:cNvGrpSpPr/>
          <p:nvPr/>
        </p:nvGrpSpPr>
        <p:grpSpPr>
          <a:xfrm>
            <a:off x="8336467" y="3980123"/>
            <a:ext cx="2403250" cy="737359"/>
            <a:chOff x="5938982" y="449859"/>
            <a:chExt cx="2403250" cy="737359"/>
          </a:xfrm>
        </p:grpSpPr>
        <p:pic>
          <p:nvPicPr>
            <p:cNvPr id="32" name="תמונה 31"/>
            <p:cNvPicPr>
              <a:picLocks noChangeAspect="1"/>
            </p:cNvPicPr>
            <p:nvPr/>
          </p:nvPicPr>
          <p:blipFill>
            <a:blip r:embed="rId4"/>
            <a:stretch>
              <a:fillRect/>
            </a:stretch>
          </p:blipFill>
          <p:spPr>
            <a:xfrm>
              <a:off x="5938982" y="487051"/>
              <a:ext cx="2403250" cy="700167"/>
            </a:xfrm>
            <a:prstGeom prst="rect">
              <a:avLst/>
            </a:prstGeom>
          </p:spPr>
        </p:pic>
        <p:sp>
          <p:nvSpPr>
            <p:cNvPr id="33" name="TextBox 32"/>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34" name="סוגר מסולסל שמאלי 33"/>
          <p:cNvSpPr/>
          <p:nvPr/>
        </p:nvSpPr>
        <p:spPr>
          <a:xfrm rot="16200000" flipH="1">
            <a:off x="6267878" y="-341319"/>
            <a:ext cx="430880" cy="8424261"/>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מלבן 34"/>
          <p:cNvSpPr/>
          <p:nvPr/>
        </p:nvSpPr>
        <p:spPr>
          <a:xfrm>
            <a:off x="4534552" y="3403355"/>
            <a:ext cx="2980303" cy="369332"/>
          </a:xfrm>
          <a:prstGeom prst="rect">
            <a:avLst/>
          </a:prstGeom>
          <a:solidFill>
            <a:schemeClr val="accent6">
              <a:lumMod val="20000"/>
              <a:lumOff val="80000"/>
            </a:schemeClr>
          </a:solidFill>
        </p:spPr>
        <p:txBody>
          <a:bodyPr wrap="none">
            <a:spAutoFit/>
          </a:bodyPr>
          <a:lstStyle/>
          <a:p>
            <a:r>
              <a:rPr lang="he-IL" dirty="0">
                <a:solidFill>
                  <a:srgbClr val="000000"/>
                </a:solidFill>
                <a:latin typeface="Arial" panose="020B0604020202020204" pitchFamily="34" charset="0"/>
              </a:rPr>
              <a:t>רְאוּבֵן שֶׁמָּכַר </a:t>
            </a:r>
            <a:r>
              <a:rPr lang="he-IL" dirty="0" err="1">
                <a:solidFill>
                  <a:srgbClr val="000000"/>
                </a:solidFill>
                <a:latin typeface="Arial" panose="020B0604020202020204" pitchFamily="34" charset="0"/>
              </a:rPr>
              <a:t>כׇּל</a:t>
            </a:r>
            <a:r>
              <a:rPr lang="he-IL" dirty="0">
                <a:solidFill>
                  <a:srgbClr val="000000"/>
                </a:solidFill>
                <a:latin typeface="Arial" panose="020B0604020202020204" pitchFamily="34" charset="0"/>
              </a:rPr>
              <a:t> שְׂדוֹתָיו לְשִׁמְעוֹן </a:t>
            </a:r>
            <a:endParaRPr lang="he-IL" dirty="0"/>
          </a:p>
        </p:txBody>
      </p:sp>
      <p:sp>
        <p:nvSpPr>
          <p:cNvPr id="36" name="מלבן 35"/>
          <p:cNvSpPr/>
          <p:nvPr/>
        </p:nvSpPr>
        <p:spPr>
          <a:xfrm>
            <a:off x="8173960" y="3466604"/>
            <a:ext cx="2712602" cy="369332"/>
          </a:xfrm>
          <a:prstGeom prst="rect">
            <a:avLst/>
          </a:prstGeom>
          <a:solidFill>
            <a:schemeClr val="accent6">
              <a:lumMod val="20000"/>
              <a:lumOff val="80000"/>
            </a:schemeClr>
          </a:solidFill>
        </p:spPr>
        <p:txBody>
          <a:bodyPr wrap="none">
            <a:spAutoFit/>
          </a:bodyPr>
          <a:lstStyle/>
          <a:p>
            <a:r>
              <a:rPr lang="he-IL" dirty="0" smtClean="0">
                <a:solidFill>
                  <a:srgbClr val="000000"/>
                </a:solidFill>
                <a:latin typeface="Arial" panose="020B0604020202020204" pitchFamily="34" charset="0"/>
              </a:rPr>
              <a:t>ראובן מָכַר שָׂדֶה בינונית </a:t>
            </a:r>
            <a:r>
              <a:rPr lang="he-IL" dirty="0">
                <a:solidFill>
                  <a:srgbClr val="000000"/>
                </a:solidFill>
                <a:latin typeface="Arial" panose="020B0604020202020204" pitchFamily="34" charset="0"/>
              </a:rPr>
              <a:t>לְלֵוִי </a:t>
            </a:r>
            <a:endParaRPr lang="he-IL" dirty="0"/>
          </a:p>
        </p:txBody>
      </p:sp>
      <p:sp>
        <p:nvSpPr>
          <p:cNvPr id="37" name="מלבן 36"/>
          <p:cNvSpPr/>
          <p:nvPr/>
        </p:nvSpPr>
        <p:spPr>
          <a:xfrm>
            <a:off x="1994076" y="5274977"/>
            <a:ext cx="1880644" cy="369332"/>
          </a:xfrm>
          <a:prstGeom prst="rect">
            <a:avLst/>
          </a:prstGeom>
        </p:spPr>
        <p:txBody>
          <a:bodyPr wrap="none">
            <a:spAutoFit/>
          </a:bodyPr>
          <a:lstStyle/>
          <a:p>
            <a:r>
              <a:rPr lang="he-IL" dirty="0">
                <a:solidFill>
                  <a:srgbClr val="000000"/>
                </a:solidFill>
                <a:latin typeface="Arial" panose="020B0604020202020204" pitchFamily="34" charset="0"/>
              </a:rPr>
              <a:t>בַּעַל חוֹב </a:t>
            </a:r>
            <a:r>
              <a:rPr lang="he-IL" dirty="0" smtClean="0">
                <a:solidFill>
                  <a:srgbClr val="000000"/>
                </a:solidFill>
                <a:latin typeface="Arial" panose="020B0604020202020204" pitchFamily="34" charset="0"/>
              </a:rPr>
              <a:t>של רְאוּבֵן </a:t>
            </a:r>
            <a:endParaRPr lang="he-IL" dirty="0"/>
          </a:p>
        </p:txBody>
      </p:sp>
      <p:sp>
        <p:nvSpPr>
          <p:cNvPr id="38" name="סוגר מסולסל שמאלי 37"/>
          <p:cNvSpPr/>
          <p:nvPr/>
        </p:nvSpPr>
        <p:spPr>
          <a:xfrm rot="16200000" flipH="1">
            <a:off x="9301096" y="2840706"/>
            <a:ext cx="573417" cy="2502675"/>
          </a:xfrm>
          <a:prstGeom prst="leftBrace">
            <a:avLst>
              <a:gd name="adj1" fmla="val 47426"/>
              <a:gd name="adj2" fmla="val 47177"/>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9" name="מלבן 38"/>
          <p:cNvSpPr/>
          <p:nvPr/>
        </p:nvSpPr>
        <p:spPr>
          <a:xfrm>
            <a:off x="80849" y="6181361"/>
            <a:ext cx="8588047" cy="646331"/>
          </a:xfrm>
          <a:prstGeom prst="rect">
            <a:avLst/>
          </a:prstGeom>
        </p:spPr>
        <p:txBody>
          <a:bodyPr wrap="square">
            <a:spAutoFit/>
          </a:bodyPr>
          <a:lstStyle/>
          <a:p>
            <a:r>
              <a:rPr lang="he-IL" dirty="0" smtClean="0"/>
              <a:t>אלא</a:t>
            </a:r>
            <a:r>
              <a:rPr lang="he-IL" dirty="0"/>
              <a:t>, שמשמעון הוא יכול הוא לגבות אפילו אם נשארה רק העידית תחת </a:t>
            </a:r>
            <a:r>
              <a:rPr lang="he-IL" dirty="0" smtClean="0"/>
              <a:t>ידו</a:t>
            </a:r>
          </a:p>
          <a:p>
            <a:r>
              <a:rPr lang="he-IL" dirty="0" smtClean="0"/>
              <a:t>לפי </a:t>
            </a:r>
            <a:r>
              <a:rPr lang="he-IL" dirty="0"/>
              <a:t>שאומר לו: כיון שאתה לקחת את כל השדות מראובן, הרי נכנסת תחת ראובן להשתעבד לחובו </a:t>
            </a:r>
          </a:p>
        </p:txBody>
      </p:sp>
      <p:sp>
        <p:nvSpPr>
          <p:cNvPr id="40" name="חץ למטה 39"/>
          <p:cNvSpPr/>
          <p:nvPr/>
        </p:nvSpPr>
        <p:spPr>
          <a:xfrm rot="10800000">
            <a:off x="2976511" y="4296323"/>
            <a:ext cx="348913" cy="1001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חץ למטה 40"/>
          <p:cNvSpPr/>
          <p:nvPr/>
        </p:nvSpPr>
        <p:spPr>
          <a:xfrm rot="15395043">
            <a:off x="4044802" y="3738284"/>
            <a:ext cx="348913" cy="237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p:cNvSpPr/>
          <p:nvPr/>
        </p:nvSpPr>
        <p:spPr>
          <a:xfrm>
            <a:off x="-90997" y="5519162"/>
            <a:ext cx="5403273" cy="369332"/>
          </a:xfrm>
          <a:prstGeom prst="rect">
            <a:avLst/>
          </a:prstGeom>
        </p:spPr>
        <p:txBody>
          <a:bodyPr wrap="square">
            <a:spAutoFit/>
          </a:bodyPr>
          <a:lstStyle/>
          <a:p>
            <a:r>
              <a:rPr lang="he-IL" dirty="0"/>
              <a:t>, אם ירצה </a:t>
            </a:r>
            <a:r>
              <a:rPr lang="he-IL" dirty="0" smtClean="0"/>
              <a:t>באפשרותו לגבות, </a:t>
            </a:r>
            <a:r>
              <a:rPr lang="he-IL" dirty="0"/>
              <a:t>מהשדות שנשארו בידי שמעון, </a:t>
            </a:r>
          </a:p>
        </p:txBody>
      </p:sp>
      <p:sp>
        <p:nvSpPr>
          <p:cNvPr id="43" name="חץ למטה 42"/>
          <p:cNvSpPr/>
          <p:nvPr/>
        </p:nvSpPr>
        <p:spPr>
          <a:xfrm rot="15584057">
            <a:off x="5743072" y="2341897"/>
            <a:ext cx="348913" cy="5111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409705" y="5752510"/>
            <a:ext cx="4124847" cy="369332"/>
          </a:xfrm>
          <a:prstGeom prst="rect">
            <a:avLst/>
          </a:prstGeom>
        </p:spPr>
        <p:txBody>
          <a:bodyPr wrap="none">
            <a:spAutoFit/>
          </a:bodyPr>
          <a:lstStyle/>
          <a:p>
            <a:r>
              <a:rPr lang="he-IL" dirty="0"/>
              <a:t>ואם ירצה יכול הוא לגבות מהשדה שקנה לוי. </a:t>
            </a:r>
          </a:p>
        </p:txBody>
      </p:sp>
      <p:sp>
        <p:nvSpPr>
          <p:cNvPr id="45" name="מלבן 44"/>
          <p:cNvSpPr/>
          <p:nvPr/>
        </p:nvSpPr>
        <p:spPr>
          <a:xfrm>
            <a:off x="4939240" y="4717482"/>
            <a:ext cx="7047983"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רָבָא רְאוּבֵן שֶׁמָּכַר </a:t>
            </a:r>
            <a:r>
              <a:rPr lang="he-IL" dirty="0" err="1">
                <a:solidFill>
                  <a:srgbClr val="000000"/>
                </a:solidFill>
                <a:latin typeface="Arial" panose="020B0604020202020204" pitchFamily="34" charset="0"/>
              </a:rPr>
              <a:t>כׇּל</a:t>
            </a:r>
            <a:r>
              <a:rPr lang="he-IL" dirty="0">
                <a:solidFill>
                  <a:srgbClr val="000000"/>
                </a:solidFill>
                <a:latin typeface="Arial" panose="020B0604020202020204" pitchFamily="34" charset="0"/>
              </a:rPr>
              <a:t> שְׂדוֹתָיו לְשִׁמְעוֹן וְהָלַךְ שִׁמְעוֹן וּמָכַר שָׂדֶה אַחַת לְלֵוִי וּבָא בַּעַל חוֹב </a:t>
            </a:r>
            <a:r>
              <a:rPr lang="he-IL" dirty="0" err="1">
                <a:solidFill>
                  <a:srgbClr val="000000"/>
                </a:solidFill>
                <a:latin typeface="Arial" panose="020B0604020202020204" pitchFamily="34" charset="0"/>
              </a:rPr>
              <a:t>דִּרְאוּבֵן</a:t>
            </a:r>
            <a:r>
              <a:rPr lang="he-IL" dirty="0">
                <a:solidFill>
                  <a:srgbClr val="000000"/>
                </a:solidFill>
                <a:latin typeface="Arial" panose="020B0604020202020204" pitchFamily="34" charset="0"/>
              </a:rPr>
              <a:t> רָצָה מִזֶּה גּוֹבֶה רָצָה מִזֶּה גּוֹבֶה וְלָא אֲמַרַן אֶלָּא </a:t>
            </a:r>
            <a:r>
              <a:rPr lang="he-IL" dirty="0" err="1">
                <a:solidFill>
                  <a:srgbClr val="000000"/>
                </a:solidFill>
                <a:latin typeface="Arial" panose="020B0604020202020204" pitchFamily="34" charset="0"/>
              </a:rPr>
              <a:t>דִּזְבַן</a:t>
            </a:r>
            <a:r>
              <a:rPr lang="he-IL" dirty="0">
                <a:solidFill>
                  <a:srgbClr val="000000"/>
                </a:solidFill>
                <a:latin typeface="Arial" panose="020B0604020202020204" pitchFamily="34" charset="0"/>
              </a:rPr>
              <a:t> בֵּינוֹנִית</a:t>
            </a:r>
            <a:endParaRPr lang="he-IL" dirty="0"/>
          </a:p>
        </p:txBody>
      </p:sp>
      <p:sp>
        <p:nvSpPr>
          <p:cNvPr id="46" name="הסבר מלבני מעוגל 45"/>
          <p:cNvSpPr/>
          <p:nvPr/>
        </p:nvSpPr>
        <p:spPr>
          <a:xfrm>
            <a:off x="5834935" y="5411971"/>
            <a:ext cx="6190810" cy="777089"/>
          </a:xfrm>
          <a:prstGeom prst="wedgeRoundRectCallout">
            <a:avLst>
              <a:gd name="adj1" fmla="val -60370"/>
              <a:gd name="adj2" fmla="val -762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smtClean="0">
                <a:solidFill>
                  <a:srgbClr val="FF0000"/>
                </a:solidFill>
              </a:rPr>
              <a:t>רש"י </a:t>
            </a:r>
            <a:r>
              <a:rPr lang="he-IL" sz="1400" dirty="0">
                <a:solidFill>
                  <a:srgbClr val="FF0000"/>
                </a:solidFill>
              </a:rPr>
              <a:t>בכתובות צב א כתב שמדובר באופן שראובן מכר את כל שדותיו לשמעון בשטר אחד. אבל אם מכר בשני שטרות אין גובים מלוי אלא אם כן לקח משמעון אותה שלקח מראובן באחרונה, </a:t>
            </a:r>
            <a:r>
              <a:rPr lang="he-IL" sz="1400" dirty="0" err="1">
                <a:solidFill>
                  <a:srgbClr val="FF0000"/>
                </a:solidFill>
              </a:rPr>
              <a:t>דמצי</a:t>
            </a:r>
            <a:r>
              <a:rPr lang="he-IL" sz="1400" dirty="0">
                <a:solidFill>
                  <a:srgbClr val="FF0000"/>
                </a:solidFill>
              </a:rPr>
              <a:t> אמר ליה, הניח לך שמעון מקום לגבות הימנו כשלקח את זו, ואין זו בשעבודך, שאין נפרעים מנכסים משועבדים במקום שיש בני חורין. </a:t>
            </a:r>
          </a:p>
        </p:txBody>
      </p:sp>
    </p:spTree>
    <p:extLst>
      <p:ext uri="{BB962C8B-B14F-4D97-AF65-F5344CB8AC3E}">
        <p14:creationId xmlns:p14="http://schemas.microsoft.com/office/powerpoint/2010/main" val="31882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6" presetClass="entr" presetSubtype="16" fill="hold" nodeType="after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750"/>
                                        <p:tgtEl>
                                          <p:spTgt spid="13"/>
                                        </p:tgtEl>
                                      </p:cBhvr>
                                    </p:animEffect>
                                  </p:childTnLst>
                                </p:cTn>
                              </p:par>
                              <p:par>
                                <p:cTn id="14" presetID="6" presetClass="entr" presetSubtype="16" fill="hold" nodeType="withEffect">
                                  <p:stCondLst>
                                    <p:cond delay="200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750"/>
                                        <p:tgtEl>
                                          <p:spTgt spid="10"/>
                                        </p:tgtEl>
                                      </p:cBhvr>
                                    </p:animEffect>
                                  </p:childTnLst>
                                </p:cTn>
                              </p:par>
                            </p:childTnLst>
                          </p:cTn>
                        </p:par>
                        <p:par>
                          <p:cTn id="17" fill="hold">
                            <p:stCondLst>
                              <p:cond delay="3500"/>
                            </p:stCondLst>
                            <p:childTnLst>
                              <p:par>
                                <p:cTn id="18" presetID="21" presetClass="entr" presetSubtype="1" fill="hold"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par>
                          <p:cTn id="21" fill="hold">
                            <p:stCondLst>
                              <p:cond delay="5750"/>
                            </p:stCondLst>
                            <p:childTnLst>
                              <p:par>
                                <p:cTn id="22" presetID="22" presetClass="entr" presetSubtype="2" fill="hold" grpId="0" nodeType="afterEffect">
                                  <p:stCondLst>
                                    <p:cond delay="25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6500"/>
                            </p:stCondLst>
                            <p:childTnLst>
                              <p:par>
                                <p:cTn id="26" presetID="16" presetClass="entr" presetSubtype="37"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par>
                          <p:cTn id="29" fill="hold">
                            <p:stCondLst>
                              <p:cond delay="7250"/>
                            </p:stCondLst>
                            <p:childTnLst>
                              <p:par>
                                <p:cTn id="30" presetID="31" presetClass="entr" presetSubtype="0" fill="hold" grpId="0" nodeType="afterEffect">
                                  <p:stCondLst>
                                    <p:cond delay="25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par>
                          <p:cTn id="36" fill="hold">
                            <p:stCondLst>
                              <p:cond delay="8500"/>
                            </p:stCondLst>
                            <p:childTnLst>
                              <p:par>
                                <p:cTn id="37" presetID="16" presetClass="entr" presetSubtype="37" fill="hold" grpId="0" nodeType="afterEffect">
                                  <p:stCondLst>
                                    <p:cond delay="250"/>
                                  </p:stCondLst>
                                  <p:childTnLst>
                                    <p:set>
                                      <p:cBhvr>
                                        <p:cTn id="38" dur="1" fill="hold">
                                          <p:stCondLst>
                                            <p:cond delay="0"/>
                                          </p:stCondLst>
                                        </p:cTn>
                                        <p:tgtEl>
                                          <p:spTgt spid="9"/>
                                        </p:tgtEl>
                                        <p:attrNameLst>
                                          <p:attrName>style.visibility</p:attrName>
                                        </p:attrNameLst>
                                      </p:cBhvr>
                                      <p:to>
                                        <p:strVal val="visible"/>
                                      </p:to>
                                    </p:set>
                                    <p:animEffect transition="in" filter="barn(outVertical)">
                                      <p:cBhvr>
                                        <p:cTn id="39" dur="500"/>
                                        <p:tgtEl>
                                          <p:spTgt spid="9"/>
                                        </p:tgtEl>
                                      </p:cBhvr>
                                    </p:animEffect>
                                  </p:childTnLst>
                                </p:cTn>
                              </p:par>
                            </p:childTnLst>
                          </p:cTn>
                        </p:par>
                        <p:par>
                          <p:cTn id="40" fill="hold">
                            <p:stCondLst>
                              <p:cond delay="9250"/>
                            </p:stCondLst>
                            <p:childTnLst>
                              <p:par>
                                <p:cTn id="41" presetID="21" presetClass="entr" presetSubtype="1"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2000"/>
                                        <p:tgtEl>
                                          <p:spTgt spid="5"/>
                                        </p:tgtEl>
                                      </p:cBhvr>
                                    </p:animEffect>
                                  </p:childTnLst>
                                </p:cTn>
                              </p:par>
                            </p:childTnLst>
                          </p:cTn>
                        </p:par>
                        <p:par>
                          <p:cTn id="44" fill="hold">
                            <p:stCondLst>
                              <p:cond delay="11500"/>
                            </p:stCondLst>
                            <p:childTnLst>
                              <p:par>
                                <p:cTn id="45" presetID="22" presetClass="entr" presetSubtype="2" fill="hold" grpId="0" nodeType="afterEffect">
                                  <p:stCondLst>
                                    <p:cond delay="25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500"/>
                                        <p:tgtEl>
                                          <p:spTgt spid="24"/>
                                        </p:tgtEl>
                                      </p:cBhvr>
                                    </p:animEffect>
                                  </p:childTnLst>
                                </p:cTn>
                              </p:par>
                            </p:childTnLst>
                          </p:cTn>
                        </p:par>
                        <p:par>
                          <p:cTn id="48" fill="hold">
                            <p:stCondLst>
                              <p:cond delay="12250"/>
                            </p:stCondLst>
                            <p:childTnLst>
                              <p:par>
                                <p:cTn id="49" presetID="22" presetClass="entr" presetSubtype="4" fill="hold" grpId="0" nodeType="afterEffect">
                                  <p:stCondLst>
                                    <p:cond delay="225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2250"/>
                                        <p:tgtEl>
                                          <p:spTgt spid="19"/>
                                        </p:tgtEl>
                                      </p:cBhvr>
                                    </p:animEffect>
                                  </p:childTnLst>
                                </p:cTn>
                              </p:par>
                            </p:childTnLst>
                          </p:cTn>
                        </p:par>
                        <p:par>
                          <p:cTn id="52" fill="hold">
                            <p:stCondLst>
                              <p:cond delay="16750"/>
                            </p:stCondLst>
                            <p:childTnLst>
                              <p:par>
                                <p:cTn id="53" presetID="22" presetClass="entr" presetSubtype="2"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17500"/>
                            </p:stCondLst>
                            <p:childTnLst>
                              <p:par>
                                <p:cTn id="57" presetID="22" presetClass="entr" presetSubtype="4" fill="hold" grpId="0" nodeType="afterEffect">
                                  <p:stCondLst>
                                    <p:cond delay="25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18250"/>
                            </p:stCondLst>
                            <p:childTnLst>
                              <p:par>
                                <p:cTn id="61" presetID="22" presetClass="entr" presetSubtype="4" fill="hold" grpId="0" nodeType="afterEffect">
                                  <p:stCondLst>
                                    <p:cond delay="25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par>
                          <p:cTn id="64" fill="hold">
                            <p:stCondLst>
                              <p:cond delay="19000"/>
                            </p:stCondLst>
                            <p:childTnLst>
                              <p:par>
                                <p:cTn id="65" presetID="22" presetClass="entr" presetSubtype="2" fill="hold" grpId="0" nodeType="afterEffect">
                                  <p:stCondLst>
                                    <p:cond delay="100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childTnLst>
                          </p:cTn>
                        </p:par>
                        <p:par>
                          <p:cTn id="75" fill="hold">
                            <p:stCondLst>
                              <p:cond delay="500"/>
                            </p:stCondLst>
                            <p:childTnLst>
                              <p:par>
                                <p:cTn id="76" presetID="6" presetClass="entr" presetSubtype="16" fill="hold" nodeType="afterEffect">
                                  <p:stCondLst>
                                    <p:cond delay="2000"/>
                                  </p:stCondLst>
                                  <p:childTnLst>
                                    <p:set>
                                      <p:cBhvr>
                                        <p:cTn id="77" dur="1" fill="hold">
                                          <p:stCondLst>
                                            <p:cond delay="0"/>
                                          </p:stCondLst>
                                        </p:cTn>
                                        <p:tgtEl>
                                          <p:spTgt spid="31"/>
                                        </p:tgtEl>
                                        <p:attrNameLst>
                                          <p:attrName>style.visibility</p:attrName>
                                        </p:attrNameLst>
                                      </p:cBhvr>
                                      <p:to>
                                        <p:strVal val="visible"/>
                                      </p:to>
                                    </p:set>
                                    <p:animEffect transition="in" filter="circle(in)">
                                      <p:cBhvr>
                                        <p:cTn id="78" dur="750"/>
                                        <p:tgtEl>
                                          <p:spTgt spid="31"/>
                                        </p:tgtEl>
                                      </p:cBhvr>
                                    </p:animEffect>
                                  </p:childTnLst>
                                </p:cTn>
                              </p:par>
                              <p:par>
                                <p:cTn id="79" presetID="6" presetClass="entr" presetSubtype="16" fill="hold" nodeType="withEffect">
                                  <p:stCondLst>
                                    <p:cond delay="2000"/>
                                  </p:stCondLst>
                                  <p:childTnLst>
                                    <p:set>
                                      <p:cBhvr>
                                        <p:cTn id="80" dur="1" fill="hold">
                                          <p:stCondLst>
                                            <p:cond delay="0"/>
                                          </p:stCondLst>
                                        </p:cTn>
                                        <p:tgtEl>
                                          <p:spTgt spid="28"/>
                                        </p:tgtEl>
                                        <p:attrNameLst>
                                          <p:attrName>style.visibility</p:attrName>
                                        </p:attrNameLst>
                                      </p:cBhvr>
                                      <p:to>
                                        <p:strVal val="visible"/>
                                      </p:to>
                                    </p:set>
                                    <p:animEffect transition="in" filter="circle(in)">
                                      <p:cBhvr>
                                        <p:cTn id="81" dur="750"/>
                                        <p:tgtEl>
                                          <p:spTgt spid="28"/>
                                        </p:tgtEl>
                                      </p:cBhvr>
                                    </p:animEffect>
                                  </p:childTnLst>
                                </p:cTn>
                              </p:par>
                              <p:par>
                                <p:cTn id="82" presetID="6" presetClass="entr" presetSubtype="16" fill="hold" nodeType="withEffect">
                                  <p:stCondLst>
                                    <p:cond delay="2000"/>
                                  </p:stCondLst>
                                  <p:childTnLst>
                                    <p:set>
                                      <p:cBhvr>
                                        <p:cTn id="83" dur="1" fill="hold">
                                          <p:stCondLst>
                                            <p:cond delay="0"/>
                                          </p:stCondLst>
                                        </p:cTn>
                                        <p:tgtEl>
                                          <p:spTgt spid="25"/>
                                        </p:tgtEl>
                                        <p:attrNameLst>
                                          <p:attrName>style.visibility</p:attrName>
                                        </p:attrNameLst>
                                      </p:cBhvr>
                                      <p:to>
                                        <p:strVal val="visible"/>
                                      </p:to>
                                    </p:set>
                                    <p:animEffect transition="in" filter="circle(in)">
                                      <p:cBhvr>
                                        <p:cTn id="84" dur="750"/>
                                        <p:tgtEl>
                                          <p:spTgt spid="25"/>
                                        </p:tgtEl>
                                      </p:cBhvr>
                                    </p:animEffect>
                                  </p:childTnLst>
                                </p:cTn>
                              </p:par>
                            </p:childTnLst>
                          </p:cTn>
                        </p:par>
                        <p:par>
                          <p:cTn id="85" fill="hold">
                            <p:stCondLst>
                              <p:cond delay="3250"/>
                            </p:stCondLst>
                            <p:childTnLst>
                              <p:par>
                                <p:cTn id="86" presetID="31" presetClass="entr" presetSubtype="0" fill="hold" grpId="0" nodeType="afterEffect">
                                  <p:stCondLst>
                                    <p:cond delay="250"/>
                                  </p:stCondLst>
                                  <p:childTnLst>
                                    <p:set>
                                      <p:cBhvr>
                                        <p:cTn id="87" dur="1" fill="hold">
                                          <p:stCondLst>
                                            <p:cond delay="0"/>
                                          </p:stCondLst>
                                        </p:cTn>
                                        <p:tgtEl>
                                          <p:spTgt spid="35"/>
                                        </p:tgtEl>
                                        <p:attrNameLst>
                                          <p:attrName>style.visibility</p:attrName>
                                        </p:attrNameLst>
                                      </p:cBhvr>
                                      <p:to>
                                        <p:strVal val="visible"/>
                                      </p:to>
                                    </p:set>
                                    <p:anim calcmode="lin" valueType="num">
                                      <p:cBhvr>
                                        <p:cTn id="88" dur="1000" fill="hold"/>
                                        <p:tgtEl>
                                          <p:spTgt spid="35"/>
                                        </p:tgtEl>
                                        <p:attrNameLst>
                                          <p:attrName>ppt_w</p:attrName>
                                        </p:attrNameLst>
                                      </p:cBhvr>
                                      <p:tavLst>
                                        <p:tav tm="0">
                                          <p:val>
                                            <p:fltVal val="0"/>
                                          </p:val>
                                        </p:tav>
                                        <p:tav tm="100000">
                                          <p:val>
                                            <p:strVal val="#ppt_w"/>
                                          </p:val>
                                        </p:tav>
                                      </p:tavLst>
                                    </p:anim>
                                    <p:anim calcmode="lin" valueType="num">
                                      <p:cBhvr>
                                        <p:cTn id="89" dur="1000" fill="hold"/>
                                        <p:tgtEl>
                                          <p:spTgt spid="35"/>
                                        </p:tgtEl>
                                        <p:attrNameLst>
                                          <p:attrName>ppt_h</p:attrName>
                                        </p:attrNameLst>
                                      </p:cBhvr>
                                      <p:tavLst>
                                        <p:tav tm="0">
                                          <p:val>
                                            <p:fltVal val="0"/>
                                          </p:val>
                                        </p:tav>
                                        <p:tav tm="100000">
                                          <p:val>
                                            <p:strVal val="#ppt_h"/>
                                          </p:val>
                                        </p:tav>
                                      </p:tavLst>
                                    </p:anim>
                                    <p:anim calcmode="lin" valueType="num">
                                      <p:cBhvr>
                                        <p:cTn id="90" dur="1000" fill="hold"/>
                                        <p:tgtEl>
                                          <p:spTgt spid="35"/>
                                        </p:tgtEl>
                                        <p:attrNameLst>
                                          <p:attrName>style.rotation</p:attrName>
                                        </p:attrNameLst>
                                      </p:cBhvr>
                                      <p:tavLst>
                                        <p:tav tm="0">
                                          <p:val>
                                            <p:fltVal val="90"/>
                                          </p:val>
                                        </p:tav>
                                        <p:tav tm="100000">
                                          <p:val>
                                            <p:fltVal val="0"/>
                                          </p:val>
                                        </p:tav>
                                      </p:tavLst>
                                    </p:anim>
                                    <p:animEffect transition="in" filter="fade">
                                      <p:cBhvr>
                                        <p:cTn id="91" dur="1000"/>
                                        <p:tgtEl>
                                          <p:spTgt spid="35"/>
                                        </p:tgtEl>
                                      </p:cBhvr>
                                    </p:animEffect>
                                  </p:childTnLst>
                                </p:cTn>
                              </p:par>
                            </p:childTnLst>
                          </p:cTn>
                        </p:par>
                        <p:par>
                          <p:cTn id="92" fill="hold">
                            <p:stCondLst>
                              <p:cond delay="4500"/>
                            </p:stCondLst>
                            <p:childTnLst>
                              <p:par>
                                <p:cTn id="93" presetID="16" presetClass="entr" presetSubtype="37" fill="hold" grpId="0" nodeType="afterEffect">
                                  <p:stCondLst>
                                    <p:cond delay="250"/>
                                  </p:stCondLst>
                                  <p:childTnLst>
                                    <p:set>
                                      <p:cBhvr>
                                        <p:cTn id="94" dur="1" fill="hold">
                                          <p:stCondLst>
                                            <p:cond delay="0"/>
                                          </p:stCondLst>
                                        </p:cTn>
                                        <p:tgtEl>
                                          <p:spTgt spid="34"/>
                                        </p:tgtEl>
                                        <p:attrNameLst>
                                          <p:attrName>style.visibility</p:attrName>
                                        </p:attrNameLst>
                                      </p:cBhvr>
                                      <p:to>
                                        <p:strVal val="visible"/>
                                      </p:to>
                                    </p:set>
                                    <p:animEffect transition="in" filter="barn(outVertical)">
                                      <p:cBhvr>
                                        <p:cTn id="95" dur="1500"/>
                                        <p:tgtEl>
                                          <p:spTgt spid="34"/>
                                        </p:tgtEl>
                                      </p:cBhvr>
                                    </p:animEffect>
                                  </p:childTnLst>
                                </p:cTn>
                              </p:par>
                            </p:childTnLst>
                          </p:cTn>
                        </p:par>
                        <p:par>
                          <p:cTn id="96" fill="hold">
                            <p:stCondLst>
                              <p:cond delay="6250"/>
                            </p:stCondLst>
                            <p:childTnLst>
                              <p:par>
                                <p:cTn id="97" presetID="31" presetClass="entr" presetSubtype="0" fill="hold" grpId="0" nodeType="afterEffect">
                                  <p:stCondLst>
                                    <p:cond delay="750"/>
                                  </p:stCondLst>
                                  <p:childTnLst>
                                    <p:set>
                                      <p:cBhvr>
                                        <p:cTn id="98" dur="1" fill="hold">
                                          <p:stCondLst>
                                            <p:cond delay="0"/>
                                          </p:stCondLst>
                                        </p:cTn>
                                        <p:tgtEl>
                                          <p:spTgt spid="36"/>
                                        </p:tgtEl>
                                        <p:attrNameLst>
                                          <p:attrName>style.visibility</p:attrName>
                                        </p:attrNameLst>
                                      </p:cBhvr>
                                      <p:to>
                                        <p:strVal val="visible"/>
                                      </p:to>
                                    </p:set>
                                    <p:anim calcmode="lin" valueType="num">
                                      <p:cBhvr>
                                        <p:cTn id="99" dur="1000" fill="hold"/>
                                        <p:tgtEl>
                                          <p:spTgt spid="36"/>
                                        </p:tgtEl>
                                        <p:attrNameLst>
                                          <p:attrName>ppt_w</p:attrName>
                                        </p:attrNameLst>
                                      </p:cBhvr>
                                      <p:tavLst>
                                        <p:tav tm="0">
                                          <p:val>
                                            <p:fltVal val="0"/>
                                          </p:val>
                                        </p:tav>
                                        <p:tav tm="100000">
                                          <p:val>
                                            <p:strVal val="#ppt_w"/>
                                          </p:val>
                                        </p:tav>
                                      </p:tavLst>
                                    </p:anim>
                                    <p:anim calcmode="lin" valueType="num">
                                      <p:cBhvr>
                                        <p:cTn id="100" dur="1000" fill="hold"/>
                                        <p:tgtEl>
                                          <p:spTgt spid="36"/>
                                        </p:tgtEl>
                                        <p:attrNameLst>
                                          <p:attrName>ppt_h</p:attrName>
                                        </p:attrNameLst>
                                      </p:cBhvr>
                                      <p:tavLst>
                                        <p:tav tm="0">
                                          <p:val>
                                            <p:fltVal val="0"/>
                                          </p:val>
                                        </p:tav>
                                        <p:tav tm="100000">
                                          <p:val>
                                            <p:strVal val="#ppt_h"/>
                                          </p:val>
                                        </p:tav>
                                      </p:tavLst>
                                    </p:anim>
                                    <p:anim calcmode="lin" valueType="num">
                                      <p:cBhvr>
                                        <p:cTn id="101" dur="1000" fill="hold"/>
                                        <p:tgtEl>
                                          <p:spTgt spid="36"/>
                                        </p:tgtEl>
                                        <p:attrNameLst>
                                          <p:attrName>style.rotation</p:attrName>
                                        </p:attrNameLst>
                                      </p:cBhvr>
                                      <p:tavLst>
                                        <p:tav tm="0">
                                          <p:val>
                                            <p:fltVal val="90"/>
                                          </p:val>
                                        </p:tav>
                                        <p:tav tm="100000">
                                          <p:val>
                                            <p:fltVal val="0"/>
                                          </p:val>
                                        </p:tav>
                                      </p:tavLst>
                                    </p:anim>
                                    <p:animEffect transition="in" filter="fade">
                                      <p:cBhvr>
                                        <p:cTn id="102" dur="1000"/>
                                        <p:tgtEl>
                                          <p:spTgt spid="36"/>
                                        </p:tgtEl>
                                      </p:cBhvr>
                                    </p:animEffect>
                                  </p:childTnLst>
                                </p:cTn>
                              </p:par>
                            </p:childTnLst>
                          </p:cTn>
                        </p:par>
                        <p:par>
                          <p:cTn id="103" fill="hold">
                            <p:stCondLst>
                              <p:cond delay="8000"/>
                            </p:stCondLst>
                            <p:childTnLst>
                              <p:par>
                                <p:cTn id="104" presetID="21" presetClass="entr" presetSubtype="1" fill="hold" nodeType="afterEffect">
                                  <p:stCondLst>
                                    <p:cond delay="250"/>
                                  </p:stCondLst>
                                  <p:childTnLst>
                                    <p:set>
                                      <p:cBhvr>
                                        <p:cTn id="105" dur="1" fill="hold">
                                          <p:stCondLst>
                                            <p:cond delay="0"/>
                                          </p:stCondLst>
                                        </p:cTn>
                                        <p:tgtEl>
                                          <p:spTgt spid="31"/>
                                        </p:tgtEl>
                                        <p:attrNameLst>
                                          <p:attrName>style.visibility</p:attrName>
                                        </p:attrNameLst>
                                      </p:cBhvr>
                                      <p:to>
                                        <p:strVal val="visible"/>
                                      </p:to>
                                    </p:set>
                                    <p:animEffect transition="in" filter="wheel(1)">
                                      <p:cBhvr>
                                        <p:cTn id="106" dur="1000"/>
                                        <p:tgtEl>
                                          <p:spTgt spid="31"/>
                                        </p:tgtEl>
                                      </p:cBhvr>
                                    </p:animEffect>
                                  </p:childTnLst>
                                </p:cTn>
                              </p:par>
                            </p:childTnLst>
                          </p:cTn>
                        </p:par>
                        <p:par>
                          <p:cTn id="107" fill="hold">
                            <p:stCondLst>
                              <p:cond delay="9250"/>
                            </p:stCondLst>
                            <p:childTnLst>
                              <p:par>
                                <p:cTn id="108" presetID="16" presetClass="entr" presetSubtype="37" fill="hold" grpId="0" nodeType="afterEffect">
                                  <p:stCondLst>
                                    <p:cond delay="250"/>
                                  </p:stCondLst>
                                  <p:childTnLst>
                                    <p:set>
                                      <p:cBhvr>
                                        <p:cTn id="109" dur="1" fill="hold">
                                          <p:stCondLst>
                                            <p:cond delay="0"/>
                                          </p:stCondLst>
                                        </p:cTn>
                                        <p:tgtEl>
                                          <p:spTgt spid="38"/>
                                        </p:tgtEl>
                                        <p:attrNameLst>
                                          <p:attrName>style.visibility</p:attrName>
                                        </p:attrNameLst>
                                      </p:cBhvr>
                                      <p:to>
                                        <p:strVal val="visible"/>
                                      </p:to>
                                    </p:set>
                                    <p:animEffect transition="in" filter="barn(outVertical)">
                                      <p:cBhvr>
                                        <p:cTn id="110" dur="500"/>
                                        <p:tgtEl>
                                          <p:spTgt spid="38"/>
                                        </p:tgtEl>
                                      </p:cBhvr>
                                    </p:animEffect>
                                  </p:childTnLst>
                                </p:cTn>
                              </p:par>
                            </p:childTnLst>
                          </p:cTn>
                        </p:par>
                        <p:par>
                          <p:cTn id="111" fill="hold">
                            <p:stCondLst>
                              <p:cond delay="10000"/>
                            </p:stCondLst>
                            <p:childTnLst>
                              <p:par>
                                <p:cTn id="112" presetID="53" presetClass="entr" presetSubtype="16" fill="hold" grpId="0" nodeType="afterEffect">
                                  <p:stCondLst>
                                    <p:cond delay="1000"/>
                                  </p:stCondLst>
                                  <p:childTnLst>
                                    <p:set>
                                      <p:cBhvr>
                                        <p:cTn id="113" dur="1" fill="hold">
                                          <p:stCondLst>
                                            <p:cond delay="0"/>
                                          </p:stCondLst>
                                        </p:cTn>
                                        <p:tgtEl>
                                          <p:spTgt spid="37"/>
                                        </p:tgtEl>
                                        <p:attrNameLst>
                                          <p:attrName>style.visibility</p:attrName>
                                        </p:attrNameLst>
                                      </p:cBhvr>
                                      <p:to>
                                        <p:strVal val="visible"/>
                                      </p:to>
                                    </p:set>
                                    <p:anim calcmode="lin" valueType="num">
                                      <p:cBhvr>
                                        <p:cTn id="114" dur="500" fill="hold"/>
                                        <p:tgtEl>
                                          <p:spTgt spid="37"/>
                                        </p:tgtEl>
                                        <p:attrNameLst>
                                          <p:attrName>ppt_w</p:attrName>
                                        </p:attrNameLst>
                                      </p:cBhvr>
                                      <p:tavLst>
                                        <p:tav tm="0">
                                          <p:val>
                                            <p:fltVal val="0"/>
                                          </p:val>
                                        </p:tav>
                                        <p:tav tm="100000">
                                          <p:val>
                                            <p:strVal val="#ppt_w"/>
                                          </p:val>
                                        </p:tav>
                                      </p:tavLst>
                                    </p:anim>
                                    <p:anim calcmode="lin" valueType="num">
                                      <p:cBhvr>
                                        <p:cTn id="115" dur="500" fill="hold"/>
                                        <p:tgtEl>
                                          <p:spTgt spid="37"/>
                                        </p:tgtEl>
                                        <p:attrNameLst>
                                          <p:attrName>ppt_h</p:attrName>
                                        </p:attrNameLst>
                                      </p:cBhvr>
                                      <p:tavLst>
                                        <p:tav tm="0">
                                          <p:val>
                                            <p:fltVal val="0"/>
                                          </p:val>
                                        </p:tav>
                                        <p:tav tm="100000">
                                          <p:val>
                                            <p:strVal val="#ppt_h"/>
                                          </p:val>
                                        </p:tav>
                                      </p:tavLst>
                                    </p:anim>
                                    <p:animEffect transition="in" filter="fade">
                                      <p:cBhvr>
                                        <p:cTn id="116" dur="500"/>
                                        <p:tgtEl>
                                          <p:spTgt spid="37"/>
                                        </p:tgtEl>
                                      </p:cBhvr>
                                    </p:animEffect>
                                  </p:childTnLst>
                                </p:cTn>
                              </p:par>
                            </p:childTnLst>
                          </p:cTn>
                        </p:par>
                        <p:par>
                          <p:cTn id="117" fill="hold">
                            <p:stCondLst>
                              <p:cond delay="11500"/>
                            </p:stCondLst>
                            <p:childTnLst>
                              <p:par>
                                <p:cTn id="118" presetID="22" presetClass="entr" presetSubtype="2" fill="hold" grpId="0" nodeType="afterEffect">
                                  <p:stCondLst>
                                    <p:cond delay="1000"/>
                                  </p:stCondLst>
                                  <p:childTnLst>
                                    <p:set>
                                      <p:cBhvr>
                                        <p:cTn id="119" dur="1" fill="hold">
                                          <p:stCondLst>
                                            <p:cond delay="0"/>
                                          </p:stCondLst>
                                        </p:cTn>
                                        <p:tgtEl>
                                          <p:spTgt spid="42"/>
                                        </p:tgtEl>
                                        <p:attrNameLst>
                                          <p:attrName>style.visibility</p:attrName>
                                        </p:attrNameLst>
                                      </p:cBhvr>
                                      <p:to>
                                        <p:strVal val="visible"/>
                                      </p:to>
                                    </p:set>
                                    <p:animEffect transition="in" filter="wipe(right)">
                                      <p:cBhvr>
                                        <p:cTn id="120" dur="500"/>
                                        <p:tgtEl>
                                          <p:spTgt spid="42"/>
                                        </p:tgtEl>
                                      </p:cBhvr>
                                    </p:animEffect>
                                  </p:childTnLst>
                                </p:cTn>
                              </p:par>
                            </p:childTnLst>
                          </p:cTn>
                        </p:par>
                        <p:par>
                          <p:cTn id="121" fill="hold">
                            <p:stCondLst>
                              <p:cond delay="13000"/>
                            </p:stCondLst>
                            <p:childTnLst>
                              <p:par>
                                <p:cTn id="122" presetID="22" presetClass="entr" presetSubtype="8" fill="hold" grpId="0" nodeType="afterEffect">
                                  <p:stCondLst>
                                    <p:cond delay="250"/>
                                  </p:stCondLst>
                                  <p:childTnLst>
                                    <p:set>
                                      <p:cBhvr>
                                        <p:cTn id="123" dur="1" fill="hold">
                                          <p:stCondLst>
                                            <p:cond delay="0"/>
                                          </p:stCondLst>
                                        </p:cTn>
                                        <p:tgtEl>
                                          <p:spTgt spid="41"/>
                                        </p:tgtEl>
                                        <p:attrNameLst>
                                          <p:attrName>style.visibility</p:attrName>
                                        </p:attrNameLst>
                                      </p:cBhvr>
                                      <p:to>
                                        <p:strVal val="visible"/>
                                      </p:to>
                                    </p:set>
                                    <p:animEffect transition="in" filter="wipe(left)">
                                      <p:cBhvr>
                                        <p:cTn id="124" dur="500"/>
                                        <p:tgtEl>
                                          <p:spTgt spid="41"/>
                                        </p:tgtEl>
                                      </p:cBhvr>
                                    </p:animEffect>
                                  </p:childTnLst>
                                </p:cTn>
                              </p:par>
                            </p:childTnLst>
                          </p:cTn>
                        </p:par>
                        <p:par>
                          <p:cTn id="125" fill="hold">
                            <p:stCondLst>
                              <p:cond delay="13750"/>
                            </p:stCondLst>
                            <p:childTnLst>
                              <p:par>
                                <p:cTn id="126" presetID="22" presetClass="entr" presetSubtype="4" fill="hold" grpId="0" nodeType="afterEffect">
                                  <p:stCondLst>
                                    <p:cond delay="250"/>
                                  </p:stCondLst>
                                  <p:childTnLst>
                                    <p:set>
                                      <p:cBhvr>
                                        <p:cTn id="127" dur="1" fill="hold">
                                          <p:stCondLst>
                                            <p:cond delay="0"/>
                                          </p:stCondLst>
                                        </p:cTn>
                                        <p:tgtEl>
                                          <p:spTgt spid="40"/>
                                        </p:tgtEl>
                                        <p:attrNameLst>
                                          <p:attrName>style.visibility</p:attrName>
                                        </p:attrNameLst>
                                      </p:cBhvr>
                                      <p:to>
                                        <p:strVal val="visible"/>
                                      </p:to>
                                    </p:set>
                                    <p:animEffect transition="in" filter="wipe(down)">
                                      <p:cBhvr>
                                        <p:cTn id="128" dur="500"/>
                                        <p:tgtEl>
                                          <p:spTgt spid="40"/>
                                        </p:tgtEl>
                                      </p:cBhvr>
                                    </p:animEffect>
                                  </p:childTnLst>
                                </p:cTn>
                              </p:par>
                            </p:childTnLst>
                          </p:cTn>
                        </p:par>
                        <p:par>
                          <p:cTn id="129" fill="hold">
                            <p:stCondLst>
                              <p:cond delay="14500"/>
                            </p:stCondLst>
                            <p:childTnLst>
                              <p:par>
                                <p:cTn id="130" presetID="22" presetClass="entr" presetSubtype="2" fill="hold" grpId="0" nodeType="afterEffect">
                                  <p:stCondLst>
                                    <p:cond delay="500"/>
                                  </p:stCondLst>
                                  <p:childTnLst>
                                    <p:set>
                                      <p:cBhvr>
                                        <p:cTn id="131" dur="1" fill="hold">
                                          <p:stCondLst>
                                            <p:cond delay="0"/>
                                          </p:stCondLst>
                                        </p:cTn>
                                        <p:tgtEl>
                                          <p:spTgt spid="44"/>
                                        </p:tgtEl>
                                        <p:attrNameLst>
                                          <p:attrName>style.visibility</p:attrName>
                                        </p:attrNameLst>
                                      </p:cBhvr>
                                      <p:to>
                                        <p:strVal val="visible"/>
                                      </p:to>
                                    </p:set>
                                    <p:animEffect transition="in" filter="wipe(right)">
                                      <p:cBhvr>
                                        <p:cTn id="132" dur="500"/>
                                        <p:tgtEl>
                                          <p:spTgt spid="44"/>
                                        </p:tgtEl>
                                      </p:cBhvr>
                                    </p:animEffect>
                                  </p:childTnLst>
                                </p:cTn>
                              </p:par>
                            </p:childTnLst>
                          </p:cTn>
                        </p:par>
                        <p:par>
                          <p:cTn id="133" fill="hold">
                            <p:stCondLst>
                              <p:cond delay="15500"/>
                            </p:stCondLst>
                            <p:childTnLst>
                              <p:par>
                                <p:cTn id="134" presetID="22" presetClass="entr" presetSubtype="8" fill="hold" grpId="0" nodeType="afterEffect">
                                  <p:stCondLst>
                                    <p:cond delay="500"/>
                                  </p:stCondLst>
                                  <p:childTnLst>
                                    <p:set>
                                      <p:cBhvr>
                                        <p:cTn id="135" dur="1" fill="hold">
                                          <p:stCondLst>
                                            <p:cond delay="0"/>
                                          </p:stCondLst>
                                        </p:cTn>
                                        <p:tgtEl>
                                          <p:spTgt spid="43"/>
                                        </p:tgtEl>
                                        <p:attrNameLst>
                                          <p:attrName>style.visibility</p:attrName>
                                        </p:attrNameLst>
                                      </p:cBhvr>
                                      <p:to>
                                        <p:strVal val="visible"/>
                                      </p:to>
                                    </p:set>
                                    <p:animEffect transition="in" filter="wipe(left)">
                                      <p:cBhvr>
                                        <p:cTn id="136" dur="500"/>
                                        <p:tgtEl>
                                          <p:spTgt spid="43"/>
                                        </p:tgtEl>
                                      </p:cBhvr>
                                    </p:animEffect>
                                  </p:childTnLst>
                                </p:cTn>
                              </p:par>
                            </p:childTnLst>
                          </p:cTn>
                        </p:par>
                        <p:par>
                          <p:cTn id="137" fill="hold">
                            <p:stCondLst>
                              <p:cond delay="16500"/>
                            </p:stCondLst>
                            <p:childTnLst>
                              <p:par>
                                <p:cTn id="138" presetID="21" presetClass="entr" presetSubtype="1" fill="hold" grpId="0" nodeType="afterEffect">
                                  <p:stCondLst>
                                    <p:cond delay="1000"/>
                                  </p:stCondLst>
                                  <p:childTnLst>
                                    <p:set>
                                      <p:cBhvr>
                                        <p:cTn id="139" dur="1" fill="hold">
                                          <p:stCondLst>
                                            <p:cond delay="0"/>
                                          </p:stCondLst>
                                        </p:cTn>
                                        <p:tgtEl>
                                          <p:spTgt spid="46"/>
                                        </p:tgtEl>
                                        <p:attrNameLst>
                                          <p:attrName>style.visibility</p:attrName>
                                        </p:attrNameLst>
                                      </p:cBhvr>
                                      <p:to>
                                        <p:strVal val="visible"/>
                                      </p:to>
                                    </p:set>
                                    <p:animEffect transition="in" filter="wheel(1)">
                                      <p:cBhvr>
                                        <p:cTn id="140" dur="2000"/>
                                        <p:tgtEl>
                                          <p:spTgt spid="46"/>
                                        </p:tgtEl>
                                      </p:cBhvr>
                                    </p:animEffect>
                                  </p:childTnLst>
                                </p:cTn>
                              </p:par>
                            </p:childTnLst>
                          </p:cTn>
                        </p:par>
                        <p:par>
                          <p:cTn id="141" fill="hold">
                            <p:stCondLst>
                              <p:cond delay="19500"/>
                            </p:stCondLst>
                            <p:childTnLst>
                              <p:par>
                                <p:cTn id="142" presetID="22" presetClass="entr" presetSubtype="2" fill="hold" grpId="0" nodeType="afterEffect">
                                  <p:stCondLst>
                                    <p:cond delay="4000"/>
                                  </p:stCondLst>
                                  <p:childTnLst>
                                    <p:set>
                                      <p:cBhvr>
                                        <p:cTn id="143" dur="1" fill="hold">
                                          <p:stCondLst>
                                            <p:cond delay="0"/>
                                          </p:stCondLst>
                                        </p:cTn>
                                        <p:tgtEl>
                                          <p:spTgt spid="39"/>
                                        </p:tgtEl>
                                        <p:attrNameLst>
                                          <p:attrName>style.visibility</p:attrName>
                                        </p:attrNameLst>
                                      </p:cBhvr>
                                      <p:to>
                                        <p:strVal val="visible"/>
                                      </p:to>
                                    </p:set>
                                    <p:animEffect transition="in" filter="wipe(right)">
                                      <p:cBhvr>
                                        <p:cTn id="1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6" grpId="0" animBg="1"/>
      <p:bldP spid="17" grpId="0" animBg="1"/>
      <p:bldP spid="19" grpId="0" animBg="1"/>
      <p:bldP spid="20" grpId="0" animBg="1"/>
      <p:bldP spid="21" grpId="0" animBg="1"/>
      <p:bldP spid="22" grpId="0" animBg="1"/>
      <p:bldP spid="23" grpId="0"/>
      <p:bldP spid="24" grpId="0"/>
      <p:bldP spid="34" grpId="0" animBg="1"/>
      <p:bldP spid="35" grpId="0" animBg="1"/>
      <p:bldP spid="36" grpId="0" animBg="1"/>
      <p:bldP spid="37" grpId="0"/>
      <p:bldP spid="38" grpId="0" animBg="1"/>
      <p:bldP spid="39" grpId="0"/>
      <p:bldP spid="40" grpId="0" animBg="1"/>
      <p:bldP spid="41" grpId="0" animBg="1"/>
      <p:bldP spid="42" grpId="0"/>
      <p:bldP spid="43" grpId="0" animBg="1"/>
      <p:bldP spid="44" grpId="0"/>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2671" y="-38654"/>
            <a:ext cx="1560629" cy="369332"/>
          </a:xfrm>
          <a:prstGeom prst="rect">
            <a:avLst/>
          </a:prstGeom>
          <a:noFill/>
        </p:spPr>
        <p:txBody>
          <a:bodyPr wrap="square" rtlCol="1">
            <a:spAutoFit/>
          </a:bodyPr>
          <a:lstStyle/>
          <a:p>
            <a:r>
              <a:rPr lang="he-IL" dirty="0" smtClean="0"/>
              <a:t>דף ח' עמ' ב'</a:t>
            </a:r>
            <a:endParaRPr lang="he-IL" dirty="0"/>
          </a:p>
        </p:txBody>
      </p:sp>
      <p:sp>
        <p:nvSpPr>
          <p:cNvPr id="3" name="מלבן 2"/>
          <p:cNvSpPr/>
          <p:nvPr/>
        </p:nvSpPr>
        <p:spPr>
          <a:xfrm>
            <a:off x="8571344" y="1729838"/>
            <a:ext cx="3382491"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אֲבָל זְבַן עִידִּית </a:t>
            </a:r>
            <a:r>
              <a:rPr lang="he-IL" dirty="0" smtClean="0">
                <a:solidFill>
                  <a:srgbClr val="000000"/>
                </a:solidFill>
                <a:latin typeface="Arial" panose="020B0604020202020204" pitchFamily="34" charset="0"/>
              </a:rPr>
              <a:t>וְזִיבּוּרִית</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לָא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לֵיהּ לְהָכִי דְּיַיקִי וּזְבַנִי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עִידִּית </a:t>
            </a:r>
            <a:r>
              <a:rPr lang="he-IL" dirty="0">
                <a:solidFill>
                  <a:srgbClr val="000000"/>
                </a:solidFill>
                <a:latin typeface="Arial" panose="020B0604020202020204" pitchFamily="34" charset="0"/>
              </a:rPr>
              <a:t>וְזִיבּוּרִית אַרְעָא דְּלָא </a:t>
            </a:r>
            <a:r>
              <a:rPr lang="he-IL" dirty="0" err="1">
                <a:solidFill>
                  <a:srgbClr val="000000"/>
                </a:solidFill>
                <a:latin typeface="Arial" panose="020B0604020202020204" pitchFamily="34" charset="0"/>
              </a:rPr>
              <a:t>חַזְיָא</a:t>
            </a:r>
            <a:r>
              <a:rPr lang="he-IL" dirty="0">
                <a:solidFill>
                  <a:srgbClr val="000000"/>
                </a:solidFill>
                <a:latin typeface="Arial" panose="020B0604020202020204" pitchFamily="34" charset="0"/>
              </a:rPr>
              <a:t> לָךְ</a:t>
            </a:r>
            <a:endParaRPr lang="he-IL" dirty="0"/>
          </a:p>
        </p:txBody>
      </p:sp>
      <p:grpSp>
        <p:nvGrpSpPr>
          <p:cNvPr id="4" name="קבוצה 3"/>
          <p:cNvGrpSpPr/>
          <p:nvPr/>
        </p:nvGrpSpPr>
        <p:grpSpPr>
          <a:xfrm>
            <a:off x="2595860" y="890911"/>
            <a:ext cx="2208123" cy="745085"/>
            <a:chOff x="9762835" y="487051"/>
            <a:chExt cx="2208123" cy="745085"/>
          </a:xfrm>
        </p:grpSpPr>
        <p:pic>
          <p:nvPicPr>
            <p:cNvPr id="5" name="תמונה 4"/>
            <p:cNvPicPr>
              <a:picLocks noChangeAspect="1"/>
            </p:cNvPicPr>
            <p:nvPr/>
          </p:nvPicPr>
          <p:blipFill>
            <a:blip r:embed="rId2"/>
            <a:stretch>
              <a:fillRect/>
            </a:stretch>
          </p:blipFill>
          <p:spPr>
            <a:xfrm>
              <a:off x="9762835" y="540753"/>
              <a:ext cx="2208123" cy="691383"/>
            </a:xfrm>
            <a:prstGeom prst="rect">
              <a:avLst/>
            </a:prstGeom>
          </p:spPr>
        </p:pic>
        <p:sp>
          <p:nvSpPr>
            <p:cNvPr id="6" name="TextBox 5"/>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7" name="קבוצה 6"/>
          <p:cNvGrpSpPr/>
          <p:nvPr/>
        </p:nvGrpSpPr>
        <p:grpSpPr>
          <a:xfrm>
            <a:off x="5191858" y="944613"/>
            <a:ext cx="2460605" cy="691383"/>
            <a:chOff x="1838036" y="540753"/>
            <a:chExt cx="2460605" cy="691383"/>
          </a:xfrm>
        </p:grpSpPr>
        <p:pic>
          <p:nvPicPr>
            <p:cNvPr id="8" name="תמונה 7"/>
            <p:cNvPicPr>
              <a:picLocks noChangeAspect="1"/>
            </p:cNvPicPr>
            <p:nvPr/>
          </p:nvPicPr>
          <p:blipFill>
            <a:blip r:embed="rId3"/>
            <a:stretch>
              <a:fillRect/>
            </a:stretch>
          </p:blipFill>
          <p:spPr>
            <a:xfrm>
              <a:off x="1838036" y="540753"/>
              <a:ext cx="2460605" cy="691383"/>
            </a:xfrm>
            <a:prstGeom prst="rect">
              <a:avLst/>
            </a:prstGeom>
          </p:spPr>
        </p:pic>
        <p:sp>
          <p:nvSpPr>
            <p:cNvPr id="9" name="TextBox 8"/>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10" name="קבוצה 9"/>
          <p:cNvGrpSpPr/>
          <p:nvPr/>
        </p:nvGrpSpPr>
        <p:grpSpPr>
          <a:xfrm>
            <a:off x="7846940" y="920973"/>
            <a:ext cx="2403250" cy="737359"/>
            <a:chOff x="5938982" y="449859"/>
            <a:chExt cx="2403250" cy="737359"/>
          </a:xfrm>
        </p:grpSpPr>
        <p:pic>
          <p:nvPicPr>
            <p:cNvPr id="11" name="תמונה 10"/>
            <p:cNvPicPr>
              <a:picLocks noChangeAspect="1"/>
            </p:cNvPicPr>
            <p:nvPr/>
          </p:nvPicPr>
          <p:blipFill>
            <a:blip r:embed="rId4"/>
            <a:stretch>
              <a:fillRect/>
            </a:stretch>
          </p:blipFill>
          <p:spPr>
            <a:xfrm>
              <a:off x="5938982" y="487051"/>
              <a:ext cx="2403250" cy="700167"/>
            </a:xfrm>
            <a:prstGeom prst="rect">
              <a:avLst/>
            </a:prstGeom>
          </p:spPr>
        </p:pic>
        <p:sp>
          <p:nvSpPr>
            <p:cNvPr id="12" name="TextBox 11"/>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13" name="סוגר מסולסל שמאלי 12"/>
          <p:cNvSpPr/>
          <p:nvPr/>
        </p:nvSpPr>
        <p:spPr>
          <a:xfrm rot="16200000" flipH="1">
            <a:off x="4880115" y="-1759572"/>
            <a:ext cx="430880" cy="5113821"/>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5" name="מלבן 14"/>
          <p:cNvSpPr/>
          <p:nvPr/>
        </p:nvSpPr>
        <p:spPr>
          <a:xfrm>
            <a:off x="3759200" y="108749"/>
            <a:ext cx="2927928" cy="369332"/>
          </a:xfrm>
          <a:prstGeom prst="rect">
            <a:avLst/>
          </a:prstGeom>
          <a:solidFill>
            <a:schemeClr val="accent6">
              <a:lumMod val="20000"/>
              <a:lumOff val="80000"/>
            </a:schemeClr>
          </a:solidFill>
        </p:spPr>
        <p:txBody>
          <a:bodyPr wrap="square">
            <a:spAutoFit/>
          </a:bodyPr>
          <a:lstStyle/>
          <a:p>
            <a:r>
              <a:rPr lang="he-IL" dirty="0" smtClean="0">
                <a:solidFill>
                  <a:srgbClr val="000000"/>
                </a:solidFill>
                <a:latin typeface="Arial" panose="020B0604020202020204" pitchFamily="34" charset="0"/>
              </a:rPr>
              <a:t>ראובן מָכַר ללוי עידית וזיבורית</a:t>
            </a:r>
            <a:endParaRPr lang="he-IL" dirty="0"/>
          </a:p>
        </p:txBody>
      </p:sp>
      <p:sp>
        <p:nvSpPr>
          <p:cNvPr id="17" name="מלבן 16"/>
          <p:cNvSpPr/>
          <p:nvPr/>
        </p:nvSpPr>
        <p:spPr>
          <a:xfrm>
            <a:off x="1409619" y="1907933"/>
            <a:ext cx="6788727" cy="923330"/>
          </a:xfrm>
          <a:prstGeom prst="rect">
            <a:avLst/>
          </a:prstGeom>
        </p:spPr>
        <p:txBody>
          <a:bodyPr wrap="square">
            <a:spAutoFit/>
          </a:bodyPr>
          <a:lstStyle/>
          <a:p>
            <a:r>
              <a:rPr lang="he-IL" dirty="0" smtClean="0"/>
              <a:t>כי לוי יכול לומר לבעל </a:t>
            </a:r>
            <a:r>
              <a:rPr lang="he-IL" dirty="0"/>
              <a:t>חוב: </a:t>
            </a:r>
            <a:r>
              <a:rPr lang="he-IL" dirty="0" smtClean="0"/>
              <a:t>לכן </a:t>
            </a:r>
            <a:r>
              <a:rPr lang="he-IL" dirty="0"/>
              <a:t>דקדקתי לקנות </a:t>
            </a:r>
            <a:r>
              <a:rPr lang="he-IL" dirty="0" smtClean="0"/>
              <a:t>דווקא </a:t>
            </a:r>
            <a:r>
              <a:rPr lang="he-IL" dirty="0"/>
              <a:t>את העידית </a:t>
            </a:r>
            <a:r>
              <a:rPr lang="he-IL" dirty="0" smtClean="0"/>
              <a:t>והזיבורית</a:t>
            </a:r>
            <a:r>
              <a:rPr lang="he-IL" dirty="0"/>
              <a:t>, שהם </a:t>
            </a:r>
            <a:r>
              <a:rPr lang="he-IL" dirty="0" smtClean="0"/>
              <a:t>קרקעות שאינן ניתנות לך, שעיקר </a:t>
            </a:r>
            <a:r>
              <a:rPr lang="he-IL" dirty="0" err="1"/>
              <a:t>שיעבודך</a:t>
            </a:r>
            <a:r>
              <a:rPr lang="he-IL" dirty="0"/>
              <a:t> </a:t>
            </a:r>
            <a:r>
              <a:rPr lang="he-IL" dirty="0" smtClean="0"/>
              <a:t>אינו אלא על בינונית בלבד. לכן, קניתי דווקא קרקעות אלו  </a:t>
            </a:r>
            <a:r>
              <a:rPr lang="he-IL" dirty="0"/>
              <a:t>כדי שלא תגבה </a:t>
            </a:r>
            <a:r>
              <a:rPr lang="he-IL" dirty="0" smtClean="0"/>
              <a:t>ממני מהן.</a:t>
            </a:r>
            <a:endParaRPr lang="he-IL" dirty="0"/>
          </a:p>
        </p:txBody>
      </p:sp>
      <p:sp>
        <p:nvSpPr>
          <p:cNvPr id="18" name="מלבן 17"/>
          <p:cNvSpPr/>
          <p:nvPr/>
        </p:nvSpPr>
        <p:spPr>
          <a:xfrm>
            <a:off x="3101418" y="1602363"/>
            <a:ext cx="3690434" cy="369332"/>
          </a:xfrm>
          <a:prstGeom prst="rect">
            <a:avLst/>
          </a:prstGeom>
        </p:spPr>
        <p:txBody>
          <a:bodyPr wrap="none">
            <a:spAutoFit/>
          </a:bodyPr>
          <a:lstStyle/>
          <a:p>
            <a:r>
              <a:rPr lang="he-IL" dirty="0" smtClean="0"/>
              <a:t>בעל החוב איננו </a:t>
            </a:r>
            <a:r>
              <a:rPr lang="he-IL" dirty="0"/>
              <a:t>גובה </a:t>
            </a:r>
            <a:r>
              <a:rPr lang="he-IL" dirty="0" smtClean="0"/>
              <a:t>קרקעות אלו מלוי, </a:t>
            </a:r>
            <a:endParaRPr lang="he-IL" dirty="0"/>
          </a:p>
        </p:txBody>
      </p:sp>
      <p:sp>
        <p:nvSpPr>
          <p:cNvPr id="19" name="מלבן 18"/>
          <p:cNvSpPr/>
          <p:nvPr/>
        </p:nvSpPr>
        <p:spPr>
          <a:xfrm>
            <a:off x="9294226" y="2716905"/>
            <a:ext cx="2595418" cy="369332"/>
          </a:xfrm>
          <a:prstGeom prst="rect">
            <a:avLst/>
          </a:prstGeom>
        </p:spPr>
        <p:txBody>
          <a:bodyPr wrap="square">
            <a:spAutoFit/>
          </a:bodyPr>
          <a:lstStyle/>
          <a:p>
            <a:r>
              <a:rPr lang="he-IL" dirty="0"/>
              <a:t> הגמרא </a:t>
            </a:r>
            <a:r>
              <a:rPr lang="he-IL" dirty="0" smtClean="0"/>
              <a:t>מוסיפה תנאי </a:t>
            </a:r>
            <a:r>
              <a:rPr lang="he-IL" dirty="0"/>
              <a:t>נוסף </a:t>
            </a:r>
          </a:p>
        </p:txBody>
      </p:sp>
      <p:sp>
        <p:nvSpPr>
          <p:cNvPr id="20" name="מלבן 19"/>
          <p:cNvSpPr/>
          <p:nvPr/>
        </p:nvSpPr>
        <p:spPr>
          <a:xfrm>
            <a:off x="7911215" y="5778305"/>
            <a:ext cx="4207812"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דְּלָא </a:t>
            </a:r>
            <a:r>
              <a:rPr lang="he-IL" dirty="0">
                <a:solidFill>
                  <a:srgbClr val="000000"/>
                </a:solidFill>
                <a:latin typeface="Arial" panose="020B0604020202020204" pitchFamily="34" charset="0"/>
              </a:rPr>
              <a:t>מָצֵי אָמַר לֵיהּ הִנַּחְתִּי לְךָ מָקוֹם לְגַבֵּי </a:t>
            </a:r>
            <a:r>
              <a:rPr lang="he-IL" dirty="0" smtClean="0">
                <a:solidFill>
                  <a:srgbClr val="000000"/>
                </a:solidFill>
                <a:latin typeface="Arial" panose="020B0604020202020204" pitchFamily="34" charset="0"/>
              </a:rPr>
              <a:t>שִׁמְעוֹן</a:t>
            </a:r>
            <a:endParaRPr lang="he-IL" dirty="0"/>
          </a:p>
        </p:txBody>
      </p:sp>
      <p:sp>
        <p:nvSpPr>
          <p:cNvPr id="21" name="מלבן 20"/>
          <p:cNvSpPr/>
          <p:nvPr/>
        </p:nvSpPr>
        <p:spPr>
          <a:xfrm>
            <a:off x="584335" y="5487057"/>
            <a:ext cx="7195127" cy="923330"/>
          </a:xfrm>
          <a:prstGeom prst="rect">
            <a:avLst/>
          </a:prstGeom>
        </p:spPr>
        <p:txBody>
          <a:bodyPr wrap="square">
            <a:spAutoFit/>
          </a:bodyPr>
          <a:lstStyle/>
          <a:p>
            <a:r>
              <a:rPr lang="he-IL" dirty="0" smtClean="0"/>
              <a:t>שאז </a:t>
            </a:r>
            <a:r>
              <a:rPr lang="he-IL" dirty="0"/>
              <a:t>לא יכול לוי לומר לבעל חוב: הנחתי לך מקום לגבי שמעון לגבות ממנו. </a:t>
            </a:r>
            <a:endParaRPr lang="he-IL" dirty="0" smtClean="0"/>
          </a:p>
          <a:p>
            <a:r>
              <a:rPr lang="he-IL" dirty="0" smtClean="0"/>
              <a:t>אלא </a:t>
            </a:r>
            <a:r>
              <a:rPr lang="he-IL" dirty="0"/>
              <a:t>יכול </a:t>
            </a:r>
            <a:r>
              <a:rPr lang="he-IL" dirty="0" smtClean="0"/>
              <a:t>בעל החוב </a:t>
            </a:r>
            <a:r>
              <a:rPr lang="he-IL" dirty="0"/>
              <a:t>לומר ללוי "לקחת את </a:t>
            </a:r>
            <a:r>
              <a:rPr lang="he-IL" dirty="0" err="1"/>
              <a:t>שיעבודי</a:t>
            </a:r>
            <a:r>
              <a:rPr lang="he-IL" dirty="0"/>
              <a:t>, שהיא הבינונית", וזכותי לגבות ממנה. </a:t>
            </a:r>
          </a:p>
        </p:txBody>
      </p:sp>
      <p:grpSp>
        <p:nvGrpSpPr>
          <p:cNvPr id="22" name="קבוצה 21"/>
          <p:cNvGrpSpPr/>
          <p:nvPr/>
        </p:nvGrpSpPr>
        <p:grpSpPr>
          <a:xfrm>
            <a:off x="1326758" y="3771470"/>
            <a:ext cx="2208123" cy="745085"/>
            <a:chOff x="9762835" y="487051"/>
            <a:chExt cx="2208123" cy="745085"/>
          </a:xfrm>
        </p:grpSpPr>
        <p:pic>
          <p:nvPicPr>
            <p:cNvPr id="23" name="תמונה 22"/>
            <p:cNvPicPr>
              <a:picLocks noChangeAspect="1"/>
            </p:cNvPicPr>
            <p:nvPr/>
          </p:nvPicPr>
          <p:blipFill>
            <a:blip r:embed="rId2"/>
            <a:stretch>
              <a:fillRect/>
            </a:stretch>
          </p:blipFill>
          <p:spPr>
            <a:xfrm>
              <a:off x="9762835" y="540753"/>
              <a:ext cx="2208123" cy="691383"/>
            </a:xfrm>
            <a:prstGeom prst="rect">
              <a:avLst/>
            </a:prstGeom>
          </p:spPr>
        </p:pic>
        <p:sp>
          <p:nvSpPr>
            <p:cNvPr id="24" name="TextBox 23"/>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25" name="קבוצה 24"/>
          <p:cNvGrpSpPr/>
          <p:nvPr/>
        </p:nvGrpSpPr>
        <p:grpSpPr>
          <a:xfrm>
            <a:off x="3922756" y="3825172"/>
            <a:ext cx="2460605" cy="691383"/>
            <a:chOff x="1838036" y="540753"/>
            <a:chExt cx="2460605" cy="691383"/>
          </a:xfrm>
        </p:grpSpPr>
        <p:pic>
          <p:nvPicPr>
            <p:cNvPr id="26" name="תמונה 25"/>
            <p:cNvPicPr>
              <a:picLocks noChangeAspect="1"/>
            </p:cNvPicPr>
            <p:nvPr/>
          </p:nvPicPr>
          <p:blipFill>
            <a:blip r:embed="rId3"/>
            <a:stretch>
              <a:fillRect/>
            </a:stretch>
          </p:blipFill>
          <p:spPr>
            <a:xfrm>
              <a:off x="1838036" y="540753"/>
              <a:ext cx="2460605" cy="691383"/>
            </a:xfrm>
            <a:prstGeom prst="rect">
              <a:avLst/>
            </a:prstGeom>
          </p:spPr>
        </p:pic>
        <p:sp>
          <p:nvSpPr>
            <p:cNvPr id="27" name="TextBox 26"/>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28" name="קבוצה 27"/>
          <p:cNvGrpSpPr/>
          <p:nvPr/>
        </p:nvGrpSpPr>
        <p:grpSpPr>
          <a:xfrm>
            <a:off x="6577838" y="3801532"/>
            <a:ext cx="2403250" cy="737359"/>
            <a:chOff x="5938982" y="449859"/>
            <a:chExt cx="2403250" cy="737359"/>
          </a:xfrm>
        </p:grpSpPr>
        <p:pic>
          <p:nvPicPr>
            <p:cNvPr id="29" name="תמונה 28"/>
            <p:cNvPicPr>
              <a:picLocks noChangeAspect="1"/>
            </p:cNvPicPr>
            <p:nvPr/>
          </p:nvPicPr>
          <p:blipFill>
            <a:blip r:embed="rId4"/>
            <a:stretch>
              <a:fillRect/>
            </a:stretch>
          </p:blipFill>
          <p:spPr>
            <a:xfrm>
              <a:off x="5938982" y="487051"/>
              <a:ext cx="2403250" cy="700167"/>
            </a:xfrm>
            <a:prstGeom prst="rect">
              <a:avLst/>
            </a:prstGeom>
          </p:spPr>
        </p:pic>
        <p:sp>
          <p:nvSpPr>
            <p:cNvPr id="30" name="TextBox 29"/>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31" name="סוגר מסולסל שמאלי 30"/>
          <p:cNvSpPr/>
          <p:nvPr/>
        </p:nvSpPr>
        <p:spPr>
          <a:xfrm rot="16200000" flipH="1">
            <a:off x="6330904" y="-1598905"/>
            <a:ext cx="485215" cy="10607939"/>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2" name="מלבן 31"/>
          <p:cNvSpPr/>
          <p:nvPr/>
        </p:nvSpPr>
        <p:spPr>
          <a:xfrm>
            <a:off x="2910728" y="3084222"/>
            <a:ext cx="4148483" cy="369332"/>
          </a:xfrm>
          <a:prstGeom prst="rect">
            <a:avLst/>
          </a:prstGeom>
          <a:solidFill>
            <a:schemeClr val="accent6">
              <a:lumMod val="20000"/>
              <a:lumOff val="80000"/>
            </a:schemeClr>
          </a:solidFill>
        </p:spPr>
        <p:txBody>
          <a:bodyPr wrap="square">
            <a:spAutoFit/>
          </a:bodyPr>
          <a:lstStyle/>
          <a:p>
            <a:r>
              <a:rPr lang="he-IL" dirty="0" smtClean="0">
                <a:solidFill>
                  <a:srgbClr val="000000"/>
                </a:solidFill>
                <a:latin typeface="Arial" panose="020B0604020202020204" pitchFamily="34" charset="0"/>
              </a:rPr>
              <a:t>ראובן מָכַר ללוי את כל שדותיו כולל הבינונית</a:t>
            </a:r>
            <a:endParaRPr lang="he-IL" dirty="0"/>
          </a:p>
        </p:txBody>
      </p:sp>
      <p:sp>
        <p:nvSpPr>
          <p:cNvPr id="34" name="TextBox 33"/>
          <p:cNvSpPr txBox="1"/>
          <p:nvPr/>
        </p:nvSpPr>
        <p:spPr>
          <a:xfrm>
            <a:off x="7452988" y="3193171"/>
            <a:ext cx="4064757" cy="369332"/>
          </a:xfrm>
          <a:prstGeom prst="rect">
            <a:avLst/>
          </a:prstGeom>
          <a:noFill/>
        </p:spPr>
        <p:txBody>
          <a:bodyPr wrap="square" rtlCol="1">
            <a:spAutoFit/>
          </a:bodyPr>
          <a:lstStyle/>
          <a:p>
            <a:r>
              <a:rPr lang="he-IL" dirty="0" smtClean="0"/>
              <a:t>בעל החוב איננו יכול לגבות מקרקע בינונית זו</a:t>
            </a:r>
            <a:endParaRPr lang="he-IL" dirty="0"/>
          </a:p>
        </p:txBody>
      </p:sp>
      <p:sp>
        <p:nvSpPr>
          <p:cNvPr id="35" name="מלבן 34"/>
          <p:cNvSpPr/>
          <p:nvPr/>
        </p:nvSpPr>
        <p:spPr>
          <a:xfrm>
            <a:off x="8862050" y="4769748"/>
            <a:ext cx="3015432"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וַאֲפִילּוּ זְבַן בֵּינוֹנִית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לָא אֲמַרַן </a:t>
            </a:r>
          </a:p>
          <a:p>
            <a:r>
              <a:rPr lang="he-IL" dirty="0">
                <a:solidFill>
                  <a:srgbClr val="000000"/>
                </a:solidFill>
                <a:latin typeface="Arial" panose="020B0604020202020204" pitchFamily="34" charset="0"/>
              </a:rPr>
              <a:t>אֶלָּא דְּלָא שַׁיַּיר בֵּינוֹנִית </a:t>
            </a:r>
            <a:r>
              <a:rPr lang="he-IL" dirty="0" err="1">
                <a:solidFill>
                  <a:srgbClr val="000000"/>
                </a:solidFill>
                <a:latin typeface="Arial" panose="020B0604020202020204" pitchFamily="34" charset="0"/>
              </a:rPr>
              <a:t>דִּכְווֹתַיה</a:t>
            </a:r>
            <a:r>
              <a:rPr lang="he-IL" dirty="0">
                <a:solidFill>
                  <a:srgbClr val="000000"/>
                </a:solidFill>
                <a:latin typeface="Arial" panose="020B0604020202020204" pitchFamily="34" charset="0"/>
              </a:rPr>
              <a:t>ּ </a:t>
            </a:r>
            <a:endParaRPr lang="he-IL" dirty="0"/>
          </a:p>
        </p:txBody>
      </p:sp>
      <p:sp>
        <p:nvSpPr>
          <p:cNvPr id="36" name="מלבן 35"/>
          <p:cNvSpPr/>
          <p:nvPr/>
        </p:nvSpPr>
        <p:spPr>
          <a:xfrm>
            <a:off x="1524000" y="4665227"/>
            <a:ext cx="7338050" cy="369332"/>
          </a:xfrm>
          <a:prstGeom prst="rect">
            <a:avLst/>
          </a:prstGeom>
        </p:spPr>
        <p:txBody>
          <a:bodyPr wrap="square">
            <a:spAutoFit/>
          </a:bodyPr>
          <a:lstStyle/>
          <a:p>
            <a:r>
              <a:rPr lang="he-IL" dirty="0"/>
              <a:t>אין אומרים שבעל החוב יכול לגבות מלוי, אלא רק באופן </a:t>
            </a:r>
            <a:r>
              <a:rPr lang="he-IL" dirty="0" smtClean="0"/>
              <a:t>שלא </a:t>
            </a:r>
            <a:r>
              <a:rPr lang="he-IL" dirty="0"/>
              <a:t>שייר בינונית כמוה, </a:t>
            </a:r>
          </a:p>
        </p:txBody>
      </p:sp>
      <p:grpSp>
        <p:nvGrpSpPr>
          <p:cNvPr id="37" name="קבוצה 36"/>
          <p:cNvGrpSpPr/>
          <p:nvPr/>
        </p:nvGrpSpPr>
        <p:grpSpPr>
          <a:xfrm>
            <a:off x="9294226" y="3781773"/>
            <a:ext cx="2403250" cy="737359"/>
            <a:chOff x="5938982" y="449859"/>
            <a:chExt cx="2403250" cy="737359"/>
          </a:xfrm>
        </p:grpSpPr>
        <p:pic>
          <p:nvPicPr>
            <p:cNvPr id="38" name="תמונה 37"/>
            <p:cNvPicPr>
              <a:picLocks noChangeAspect="1"/>
            </p:cNvPicPr>
            <p:nvPr/>
          </p:nvPicPr>
          <p:blipFill>
            <a:blip r:embed="rId4"/>
            <a:stretch>
              <a:fillRect/>
            </a:stretch>
          </p:blipFill>
          <p:spPr>
            <a:xfrm>
              <a:off x="5938982" y="487051"/>
              <a:ext cx="2403250" cy="700167"/>
            </a:xfrm>
            <a:prstGeom prst="rect">
              <a:avLst/>
            </a:prstGeom>
          </p:spPr>
        </p:pic>
        <p:sp>
          <p:nvSpPr>
            <p:cNvPr id="39" name="TextBox 38"/>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40" name="TextBox 39"/>
          <p:cNvSpPr txBox="1"/>
          <p:nvPr/>
        </p:nvSpPr>
        <p:spPr>
          <a:xfrm>
            <a:off x="10021456" y="4313299"/>
            <a:ext cx="1339134" cy="307777"/>
          </a:xfrm>
          <a:prstGeom prst="rect">
            <a:avLst/>
          </a:prstGeom>
          <a:solidFill>
            <a:schemeClr val="bg1"/>
          </a:solidFill>
        </p:spPr>
        <p:txBody>
          <a:bodyPr wrap="square" rtlCol="1">
            <a:spAutoFit/>
          </a:bodyPr>
          <a:lstStyle/>
          <a:p>
            <a:r>
              <a:rPr lang="he-IL" sz="1400" dirty="0" smtClean="0"/>
              <a:t>לא שיר קרקע זו</a:t>
            </a:r>
            <a:endParaRPr lang="he-IL" sz="1400" dirty="0"/>
          </a:p>
        </p:txBody>
      </p:sp>
      <p:sp>
        <p:nvSpPr>
          <p:cNvPr id="41" name="מלבן 40"/>
          <p:cNvSpPr/>
          <p:nvPr/>
        </p:nvSpPr>
        <p:spPr>
          <a:xfrm>
            <a:off x="1871705" y="4934173"/>
            <a:ext cx="6902841" cy="369332"/>
          </a:xfrm>
          <a:prstGeom prst="rect">
            <a:avLst/>
          </a:prstGeom>
        </p:spPr>
        <p:txBody>
          <a:bodyPr wrap="square">
            <a:spAutoFit/>
          </a:bodyPr>
          <a:lstStyle/>
          <a:p>
            <a:r>
              <a:rPr lang="he-IL" dirty="0"/>
              <a:t>שקנה לוי את כל הקרקעות הבינוניות, ולא השאיר בינונית כמותה ביד שמעון, </a:t>
            </a:r>
          </a:p>
        </p:txBody>
      </p:sp>
      <p:sp>
        <p:nvSpPr>
          <p:cNvPr id="42" name="TextBox 41"/>
          <p:cNvSpPr txBox="1"/>
          <p:nvPr/>
        </p:nvSpPr>
        <p:spPr>
          <a:xfrm>
            <a:off x="9348352" y="496846"/>
            <a:ext cx="2294995" cy="369332"/>
          </a:xfrm>
          <a:prstGeom prst="rect">
            <a:avLst/>
          </a:prstGeom>
          <a:noFill/>
        </p:spPr>
        <p:txBody>
          <a:bodyPr wrap="square" rtlCol="1">
            <a:spAutoFit/>
          </a:bodyPr>
          <a:lstStyle/>
          <a:p>
            <a:r>
              <a:rPr lang="he-IL" dirty="0" smtClean="0"/>
              <a:t>בעל חוב גובה מבינונית</a:t>
            </a:r>
            <a:endParaRPr lang="he-IL" dirty="0"/>
          </a:p>
        </p:txBody>
      </p:sp>
    </p:spTree>
    <p:extLst>
      <p:ext uri="{BB962C8B-B14F-4D97-AF65-F5344CB8AC3E}">
        <p14:creationId xmlns:p14="http://schemas.microsoft.com/office/powerpoint/2010/main" val="9697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31" presetClass="entr" presetSubtype="0" fill="hold" grpId="0" nodeType="afterEffect">
                                  <p:stCondLst>
                                    <p:cond delay="20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par>
                          <p:cTn id="17" fill="hold">
                            <p:stCondLst>
                              <p:cond delay="3750"/>
                            </p:stCondLst>
                            <p:childTnLst>
                              <p:par>
                                <p:cTn id="18" presetID="6" presetClass="entr" presetSubtype="16" fill="hold"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childTnLst>
                          </p:cTn>
                        </p:par>
                        <p:par>
                          <p:cTn id="21" fill="hold">
                            <p:stCondLst>
                              <p:cond delay="5500"/>
                            </p:stCondLst>
                            <p:childTnLst>
                              <p:par>
                                <p:cTn id="22" presetID="6" presetClass="entr" presetSubtype="16" fill="hold" nodeType="after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750"/>
                                        <p:tgtEl>
                                          <p:spTgt spid="4"/>
                                        </p:tgtEl>
                                      </p:cBhvr>
                                    </p:animEffect>
                                  </p:childTnLst>
                                </p:cTn>
                              </p:par>
                            </p:childTnLst>
                          </p:cTn>
                        </p:par>
                        <p:par>
                          <p:cTn id="25" fill="hold">
                            <p:stCondLst>
                              <p:cond delay="6500"/>
                            </p:stCondLst>
                            <p:childTnLst>
                              <p:par>
                                <p:cTn id="26" presetID="16" presetClass="entr" presetSubtype="37"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7250"/>
                            </p:stCondLst>
                            <p:childTnLst>
                              <p:par>
                                <p:cTn id="30" presetID="22" presetClass="entr" presetSubtype="2" fill="hold" grpId="0" nodeType="after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par>
                          <p:cTn id="33" fill="hold">
                            <p:stCondLst>
                              <p:cond delay="8000"/>
                            </p:stCondLst>
                            <p:childTnLst>
                              <p:par>
                                <p:cTn id="34" presetID="31" presetClass="entr" presetSubtype="0" fill="hold" grpId="0" nodeType="afterEffect">
                                  <p:stCondLst>
                                    <p:cond delay="1000"/>
                                  </p:stCondLst>
                                  <p:childTnLst>
                                    <p:set>
                                      <p:cBhvr>
                                        <p:cTn id="35" dur="1" fill="hold">
                                          <p:stCondLst>
                                            <p:cond delay="0"/>
                                          </p:stCondLst>
                                        </p:cTn>
                                        <p:tgtEl>
                                          <p:spTgt spid="42"/>
                                        </p:tgtEl>
                                        <p:attrNameLst>
                                          <p:attrName>style.visibility</p:attrName>
                                        </p:attrNameLst>
                                      </p:cBhvr>
                                      <p:to>
                                        <p:strVal val="visible"/>
                                      </p:to>
                                    </p:set>
                                    <p:anim calcmode="lin" valueType="num">
                                      <p:cBhvr>
                                        <p:cTn id="36" dur="1000" fill="hold"/>
                                        <p:tgtEl>
                                          <p:spTgt spid="42"/>
                                        </p:tgtEl>
                                        <p:attrNameLst>
                                          <p:attrName>ppt_w</p:attrName>
                                        </p:attrNameLst>
                                      </p:cBhvr>
                                      <p:tavLst>
                                        <p:tav tm="0">
                                          <p:val>
                                            <p:fltVal val="0"/>
                                          </p:val>
                                        </p:tav>
                                        <p:tav tm="100000">
                                          <p:val>
                                            <p:strVal val="#ppt_w"/>
                                          </p:val>
                                        </p:tav>
                                      </p:tavLst>
                                    </p:anim>
                                    <p:anim calcmode="lin" valueType="num">
                                      <p:cBhvr>
                                        <p:cTn id="37" dur="1000" fill="hold"/>
                                        <p:tgtEl>
                                          <p:spTgt spid="42"/>
                                        </p:tgtEl>
                                        <p:attrNameLst>
                                          <p:attrName>ppt_h</p:attrName>
                                        </p:attrNameLst>
                                      </p:cBhvr>
                                      <p:tavLst>
                                        <p:tav tm="0">
                                          <p:val>
                                            <p:fltVal val="0"/>
                                          </p:val>
                                        </p:tav>
                                        <p:tav tm="100000">
                                          <p:val>
                                            <p:strVal val="#ppt_h"/>
                                          </p:val>
                                        </p:tav>
                                      </p:tavLst>
                                    </p:anim>
                                    <p:anim calcmode="lin" valueType="num">
                                      <p:cBhvr>
                                        <p:cTn id="38" dur="1000" fill="hold"/>
                                        <p:tgtEl>
                                          <p:spTgt spid="42"/>
                                        </p:tgtEl>
                                        <p:attrNameLst>
                                          <p:attrName>style.rotation</p:attrName>
                                        </p:attrNameLst>
                                      </p:cBhvr>
                                      <p:tavLst>
                                        <p:tav tm="0">
                                          <p:val>
                                            <p:fltVal val="90"/>
                                          </p:val>
                                        </p:tav>
                                        <p:tav tm="100000">
                                          <p:val>
                                            <p:fltVal val="0"/>
                                          </p:val>
                                        </p:tav>
                                      </p:tavLst>
                                    </p:anim>
                                    <p:animEffect transition="in" filter="fade">
                                      <p:cBhvr>
                                        <p:cTn id="39" dur="1000"/>
                                        <p:tgtEl>
                                          <p:spTgt spid="42"/>
                                        </p:tgtEl>
                                      </p:cBhvr>
                                    </p:animEffect>
                                  </p:childTnLst>
                                </p:cTn>
                              </p:par>
                            </p:childTnLst>
                          </p:cTn>
                        </p:par>
                        <p:par>
                          <p:cTn id="40" fill="hold">
                            <p:stCondLst>
                              <p:cond delay="10000"/>
                            </p:stCondLst>
                            <p:childTnLst>
                              <p:par>
                                <p:cTn id="41" presetID="6" presetClass="entr" presetSubtype="16" fill="hold" nodeType="afterEffect">
                                  <p:stCondLst>
                                    <p:cond delay="100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750"/>
                                        <p:tgtEl>
                                          <p:spTgt spid="10"/>
                                        </p:tgtEl>
                                      </p:cBhvr>
                                    </p:animEffect>
                                  </p:childTnLst>
                                </p:cTn>
                              </p:par>
                            </p:childTnLst>
                          </p:cTn>
                        </p:par>
                        <p:par>
                          <p:cTn id="44" fill="hold">
                            <p:stCondLst>
                              <p:cond delay="11750"/>
                            </p:stCondLst>
                            <p:childTnLst>
                              <p:par>
                                <p:cTn id="45" presetID="22" presetClass="entr" presetSubtype="2" fill="hold" grpId="0" nodeType="afterEffect">
                                  <p:stCondLst>
                                    <p:cond delay="100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13250"/>
                            </p:stCondLst>
                            <p:childTnLst>
                              <p:par>
                                <p:cTn id="49" presetID="31" presetClass="entr" presetSubtype="0" fill="hold" grpId="0" nodeType="afterEffect">
                                  <p:stCondLst>
                                    <p:cond delay="30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childTnLst>
                          </p:cTn>
                        </p:par>
                        <p:par>
                          <p:cTn id="55" fill="hold">
                            <p:stCondLst>
                              <p:cond delay="17250"/>
                            </p:stCondLst>
                            <p:childTnLst>
                              <p:par>
                                <p:cTn id="56" presetID="53" presetClass="entr" presetSubtype="16" fill="hold" grpId="0" nodeType="afterEffect">
                                  <p:stCondLst>
                                    <p:cond delay="100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par>
                          <p:cTn id="61" fill="hold">
                            <p:stCondLst>
                              <p:cond delay="18750"/>
                            </p:stCondLst>
                            <p:childTnLst>
                              <p:par>
                                <p:cTn id="62" presetID="31" presetClass="entr" presetSubtype="0" fill="hold" grpId="0" nodeType="afterEffect">
                                  <p:stCondLst>
                                    <p:cond delay="175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21500"/>
                            </p:stCondLst>
                            <p:childTnLst>
                              <p:par>
                                <p:cTn id="69" presetID="6" presetClass="entr" presetSubtype="16" fill="hold" nodeType="afterEffect">
                                  <p:stCondLst>
                                    <p:cond delay="500"/>
                                  </p:stCondLst>
                                  <p:childTnLst>
                                    <p:set>
                                      <p:cBhvr>
                                        <p:cTn id="70" dur="1" fill="hold">
                                          <p:stCondLst>
                                            <p:cond delay="0"/>
                                          </p:stCondLst>
                                        </p:cTn>
                                        <p:tgtEl>
                                          <p:spTgt spid="28"/>
                                        </p:tgtEl>
                                        <p:attrNameLst>
                                          <p:attrName>style.visibility</p:attrName>
                                        </p:attrNameLst>
                                      </p:cBhvr>
                                      <p:to>
                                        <p:strVal val="visible"/>
                                      </p:to>
                                    </p:set>
                                    <p:animEffect transition="in" filter="circle(in)">
                                      <p:cBhvr>
                                        <p:cTn id="71" dur="750"/>
                                        <p:tgtEl>
                                          <p:spTgt spid="28"/>
                                        </p:tgtEl>
                                      </p:cBhvr>
                                    </p:animEffect>
                                  </p:childTnLst>
                                </p:cTn>
                              </p:par>
                              <p:par>
                                <p:cTn id="72" presetID="6" presetClass="entr" presetSubtype="16" fill="hold" nodeType="withEffect">
                                  <p:stCondLst>
                                    <p:cond delay="500"/>
                                  </p:stCondLst>
                                  <p:childTnLst>
                                    <p:set>
                                      <p:cBhvr>
                                        <p:cTn id="73" dur="1" fill="hold">
                                          <p:stCondLst>
                                            <p:cond delay="0"/>
                                          </p:stCondLst>
                                        </p:cTn>
                                        <p:tgtEl>
                                          <p:spTgt spid="25"/>
                                        </p:tgtEl>
                                        <p:attrNameLst>
                                          <p:attrName>style.visibility</p:attrName>
                                        </p:attrNameLst>
                                      </p:cBhvr>
                                      <p:to>
                                        <p:strVal val="visible"/>
                                      </p:to>
                                    </p:set>
                                    <p:animEffect transition="in" filter="circle(in)">
                                      <p:cBhvr>
                                        <p:cTn id="74" dur="750"/>
                                        <p:tgtEl>
                                          <p:spTgt spid="25"/>
                                        </p:tgtEl>
                                      </p:cBhvr>
                                    </p:animEffect>
                                  </p:childTnLst>
                                </p:cTn>
                              </p:par>
                              <p:par>
                                <p:cTn id="75" presetID="6" presetClass="entr" presetSubtype="16" fill="hold" nodeType="withEffect">
                                  <p:stCondLst>
                                    <p:cond delay="500"/>
                                  </p:stCondLst>
                                  <p:childTnLst>
                                    <p:set>
                                      <p:cBhvr>
                                        <p:cTn id="76" dur="1" fill="hold">
                                          <p:stCondLst>
                                            <p:cond delay="0"/>
                                          </p:stCondLst>
                                        </p:cTn>
                                        <p:tgtEl>
                                          <p:spTgt spid="22"/>
                                        </p:tgtEl>
                                        <p:attrNameLst>
                                          <p:attrName>style.visibility</p:attrName>
                                        </p:attrNameLst>
                                      </p:cBhvr>
                                      <p:to>
                                        <p:strVal val="visible"/>
                                      </p:to>
                                    </p:set>
                                    <p:animEffect transition="in" filter="circle(in)">
                                      <p:cBhvr>
                                        <p:cTn id="77" dur="750"/>
                                        <p:tgtEl>
                                          <p:spTgt spid="22"/>
                                        </p:tgtEl>
                                      </p:cBhvr>
                                    </p:animEffect>
                                  </p:childTnLst>
                                </p:cTn>
                              </p:par>
                            </p:childTnLst>
                          </p:cTn>
                        </p:par>
                        <p:par>
                          <p:cTn id="78" fill="hold">
                            <p:stCondLst>
                              <p:cond delay="22750"/>
                            </p:stCondLst>
                            <p:childTnLst>
                              <p:par>
                                <p:cTn id="79" presetID="31" presetClass="entr" presetSubtype="0" fill="hold" grpId="0" nodeType="afterEffect">
                                  <p:stCondLst>
                                    <p:cond delay="1000"/>
                                  </p:stCondLst>
                                  <p:childTnLst>
                                    <p:set>
                                      <p:cBhvr>
                                        <p:cTn id="80" dur="1" fill="hold">
                                          <p:stCondLst>
                                            <p:cond delay="0"/>
                                          </p:stCondLst>
                                        </p:cTn>
                                        <p:tgtEl>
                                          <p:spTgt spid="34"/>
                                        </p:tgtEl>
                                        <p:attrNameLst>
                                          <p:attrName>style.visibility</p:attrName>
                                        </p:attrNameLst>
                                      </p:cBhvr>
                                      <p:to>
                                        <p:strVal val="visible"/>
                                      </p:to>
                                    </p:set>
                                    <p:anim calcmode="lin" valueType="num">
                                      <p:cBhvr>
                                        <p:cTn id="81" dur="1000" fill="hold"/>
                                        <p:tgtEl>
                                          <p:spTgt spid="34"/>
                                        </p:tgtEl>
                                        <p:attrNameLst>
                                          <p:attrName>ppt_w</p:attrName>
                                        </p:attrNameLst>
                                      </p:cBhvr>
                                      <p:tavLst>
                                        <p:tav tm="0">
                                          <p:val>
                                            <p:fltVal val="0"/>
                                          </p:val>
                                        </p:tav>
                                        <p:tav tm="100000">
                                          <p:val>
                                            <p:strVal val="#ppt_w"/>
                                          </p:val>
                                        </p:tav>
                                      </p:tavLst>
                                    </p:anim>
                                    <p:anim calcmode="lin" valueType="num">
                                      <p:cBhvr>
                                        <p:cTn id="82" dur="1000" fill="hold"/>
                                        <p:tgtEl>
                                          <p:spTgt spid="34"/>
                                        </p:tgtEl>
                                        <p:attrNameLst>
                                          <p:attrName>ppt_h</p:attrName>
                                        </p:attrNameLst>
                                      </p:cBhvr>
                                      <p:tavLst>
                                        <p:tav tm="0">
                                          <p:val>
                                            <p:fltVal val="0"/>
                                          </p:val>
                                        </p:tav>
                                        <p:tav tm="100000">
                                          <p:val>
                                            <p:strVal val="#ppt_h"/>
                                          </p:val>
                                        </p:tav>
                                      </p:tavLst>
                                    </p:anim>
                                    <p:anim calcmode="lin" valueType="num">
                                      <p:cBhvr>
                                        <p:cTn id="83" dur="1000" fill="hold"/>
                                        <p:tgtEl>
                                          <p:spTgt spid="34"/>
                                        </p:tgtEl>
                                        <p:attrNameLst>
                                          <p:attrName>style.rotation</p:attrName>
                                        </p:attrNameLst>
                                      </p:cBhvr>
                                      <p:tavLst>
                                        <p:tav tm="0">
                                          <p:val>
                                            <p:fltVal val="90"/>
                                          </p:val>
                                        </p:tav>
                                        <p:tav tm="100000">
                                          <p:val>
                                            <p:fltVal val="0"/>
                                          </p:val>
                                        </p:tav>
                                      </p:tavLst>
                                    </p:anim>
                                    <p:animEffect transition="in" filter="fade">
                                      <p:cBhvr>
                                        <p:cTn id="84" dur="1000"/>
                                        <p:tgtEl>
                                          <p:spTgt spid="34"/>
                                        </p:tgtEl>
                                      </p:cBhvr>
                                    </p:animEffect>
                                  </p:childTnLst>
                                </p:cTn>
                              </p:par>
                            </p:childTnLst>
                          </p:cTn>
                        </p:par>
                        <p:par>
                          <p:cTn id="85" fill="hold">
                            <p:stCondLst>
                              <p:cond delay="24750"/>
                            </p:stCondLst>
                            <p:childTnLst>
                              <p:par>
                                <p:cTn id="86" presetID="6" presetClass="entr" presetSubtype="16" fill="hold" nodeType="afterEffect">
                                  <p:stCondLst>
                                    <p:cond delay="250"/>
                                  </p:stCondLst>
                                  <p:childTnLst>
                                    <p:set>
                                      <p:cBhvr>
                                        <p:cTn id="87" dur="1" fill="hold">
                                          <p:stCondLst>
                                            <p:cond delay="0"/>
                                          </p:stCondLst>
                                        </p:cTn>
                                        <p:tgtEl>
                                          <p:spTgt spid="37"/>
                                        </p:tgtEl>
                                        <p:attrNameLst>
                                          <p:attrName>style.visibility</p:attrName>
                                        </p:attrNameLst>
                                      </p:cBhvr>
                                      <p:to>
                                        <p:strVal val="visible"/>
                                      </p:to>
                                    </p:set>
                                    <p:animEffect transition="in" filter="circle(in)">
                                      <p:cBhvr>
                                        <p:cTn id="88" dur="1000"/>
                                        <p:tgtEl>
                                          <p:spTgt spid="37"/>
                                        </p:tgtEl>
                                      </p:cBhvr>
                                    </p:animEffect>
                                  </p:childTnLst>
                                </p:cTn>
                              </p:par>
                            </p:childTnLst>
                          </p:cTn>
                        </p:par>
                        <p:par>
                          <p:cTn id="89" fill="hold">
                            <p:stCondLst>
                              <p:cond delay="26000"/>
                            </p:stCondLst>
                            <p:childTnLst>
                              <p:par>
                                <p:cTn id="90" presetID="45" presetClass="entr" presetSubtype="0" fill="hold" grpId="0" nodeType="afterEffect">
                                  <p:stCondLst>
                                    <p:cond delay="25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2000"/>
                                        <p:tgtEl>
                                          <p:spTgt spid="40"/>
                                        </p:tgtEl>
                                      </p:cBhvr>
                                    </p:animEffect>
                                    <p:anim calcmode="lin" valueType="num">
                                      <p:cBhvr>
                                        <p:cTn id="93" dur="2000" fill="hold"/>
                                        <p:tgtEl>
                                          <p:spTgt spid="40"/>
                                        </p:tgtEl>
                                        <p:attrNameLst>
                                          <p:attrName>ppt_w</p:attrName>
                                        </p:attrNameLst>
                                      </p:cBhvr>
                                      <p:tavLst>
                                        <p:tav tm="0" fmla="#ppt_w*sin(2.5*pi*$)">
                                          <p:val>
                                            <p:fltVal val="0"/>
                                          </p:val>
                                        </p:tav>
                                        <p:tav tm="100000">
                                          <p:val>
                                            <p:fltVal val="1"/>
                                          </p:val>
                                        </p:tav>
                                      </p:tavLst>
                                    </p:anim>
                                    <p:anim calcmode="lin" valueType="num">
                                      <p:cBhvr>
                                        <p:cTn id="94" dur="2000" fill="hold"/>
                                        <p:tgtEl>
                                          <p:spTgt spid="40"/>
                                        </p:tgtEl>
                                        <p:attrNameLst>
                                          <p:attrName>ppt_h</p:attrName>
                                        </p:attrNameLst>
                                      </p:cBhvr>
                                      <p:tavLst>
                                        <p:tav tm="0">
                                          <p:val>
                                            <p:strVal val="#ppt_h"/>
                                          </p:val>
                                        </p:tav>
                                        <p:tav tm="100000">
                                          <p:val>
                                            <p:strVal val="#ppt_h"/>
                                          </p:val>
                                        </p:tav>
                                      </p:tavLst>
                                    </p:anim>
                                  </p:childTnLst>
                                </p:cTn>
                              </p:par>
                            </p:childTnLst>
                          </p:cTn>
                        </p:par>
                        <p:par>
                          <p:cTn id="95" fill="hold">
                            <p:stCondLst>
                              <p:cond delay="28250"/>
                            </p:stCondLst>
                            <p:childTnLst>
                              <p:par>
                                <p:cTn id="96" presetID="16" presetClass="entr" presetSubtype="37" fill="hold" grpId="0" nodeType="afterEffect">
                                  <p:stCondLst>
                                    <p:cond delay="250"/>
                                  </p:stCondLst>
                                  <p:childTnLst>
                                    <p:set>
                                      <p:cBhvr>
                                        <p:cTn id="97" dur="1" fill="hold">
                                          <p:stCondLst>
                                            <p:cond delay="0"/>
                                          </p:stCondLst>
                                        </p:cTn>
                                        <p:tgtEl>
                                          <p:spTgt spid="31"/>
                                        </p:tgtEl>
                                        <p:attrNameLst>
                                          <p:attrName>style.visibility</p:attrName>
                                        </p:attrNameLst>
                                      </p:cBhvr>
                                      <p:to>
                                        <p:strVal val="visible"/>
                                      </p:to>
                                    </p:set>
                                    <p:animEffect transition="in" filter="barn(outVertical)">
                                      <p:cBhvr>
                                        <p:cTn id="98" dur="500"/>
                                        <p:tgtEl>
                                          <p:spTgt spid="31"/>
                                        </p:tgtEl>
                                      </p:cBhvr>
                                    </p:animEffect>
                                  </p:childTnLst>
                                </p:cTn>
                              </p:par>
                            </p:childTnLst>
                          </p:cTn>
                        </p:par>
                        <p:par>
                          <p:cTn id="99" fill="hold">
                            <p:stCondLst>
                              <p:cond delay="29000"/>
                            </p:stCondLst>
                            <p:childTnLst>
                              <p:par>
                                <p:cTn id="100" presetID="22" presetClass="entr" presetSubtype="2" fill="hold" grpId="0" nodeType="afterEffect">
                                  <p:stCondLst>
                                    <p:cond delay="1000"/>
                                  </p:stCondLst>
                                  <p:childTnLst>
                                    <p:set>
                                      <p:cBhvr>
                                        <p:cTn id="101" dur="1" fill="hold">
                                          <p:stCondLst>
                                            <p:cond delay="0"/>
                                          </p:stCondLst>
                                        </p:cTn>
                                        <p:tgtEl>
                                          <p:spTgt spid="36"/>
                                        </p:tgtEl>
                                        <p:attrNameLst>
                                          <p:attrName>style.visibility</p:attrName>
                                        </p:attrNameLst>
                                      </p:cBhvr>
                                      <p:to>
                                        <p:strVal val="visible"/>
                                      </p:to>
                                    </p:set>
                                    <p:animEffect transition="in" filter="wipe(right)">
                                      <p:cBhvr>
                                        <p:cTn id="102" dur="500"/>
                                        <p:tgtEl>
                                          <p:spTgt spid="36"/>
                                        </p:tgtEl>
                                      </p:cBhvr>
                                    </p:animEffect>
                                  </p:childTnLst>
                                </p:cTn>
                              </p:par>
                            </p:childTnLst>
                          </p:cTn>
                        </p:par>
                        <p:par>
                          <p:cTn id="103" fill="hold">
                            <p:stCondLst>
                              <p:cond delay="30500"/>
                            </p:stCondLst>
                            <p:childTnLst>
                              <p:par>
                                <p:cTn id="104" presetID="22" presetClass="entr" presetSubtype="2" fill="hold" grpId="0" nodeType="afterEffect">
                                  <p:stCondLst>
                                    <p:cond delay="1250"/>
                                  </p:stCondLst>
                                  <p:childTnLst>
                                    <p:set>
                                      <p:cBhvr>
                                        <p:cTn id="105" dur="1" fill="hold">
                                          <p:stCondLst>
                                            <p:cond delay="0"/>
                                          </p:stCondLst>
                                        </p:cTn>
                                        <p:tgtEl>
                                          <p:spTgt spid="41"/>
                                        </p:tgtEl>
                                        <p:attrNameLst>
                                          <p:attrName>style.visibility</p:attrName>
                                        </p:attrNameLst>
                                      </p:cBhvr>
                                      <p:to>
                                        <p:strVal val="visible"/>
                                      </p:to>
                                    </p:set>
                                    <p:animEffect transition="in" filter="wipe(right)">
                                      <p:cBhvr>
                                        <p:cTn id="106" dur="500"/>
                                        <p:tgtEl>
                                          <p:spTgt spid="41"/>
                                        </p:tgtEl>
                                      </p:cBhvr>
                                    </p:animEffect>
                                  </p:childTnLst>
                                </p:cTn>
                              </p:par>
                            </p:childTnLst>
                          </p:cTn>
                        </p:par>
                        <p:par>
                          <p:cTn id="107" fill="hold">
                            <p:stCondLst>
                              <p:cond delay="32250"/>
                            </p:stCondLst>
                            <p:childTnLst>
                              <p:par>
                                <p:cTn id="108" presetID="53" presetClass="entr" presetSubtype="16" fill="hold" grpId="0" nodeType="afterEffect">
                                  <p:stCondLst>
                                    <p:cond delay="200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childTnLst>
                          </p:cTn>
                        </p:par>
                        <p:par>
                          <p:cTn id="113" fill="hold">
                            <p:stCondLst>
                              <p:cond delay="34750"/>
                            </p:stCondLst>
                            <p:childTnLst>
                              <p:par>
                                <p:cTn id="114" presetID="22" presetClass="entr" presetSubtype="2" fill="hold" grpId="0" nodeType="afterEffect">
                                  <p:stCondLst>
                                    <p:cond delay="1500"/>
                                  </p:stCondLst>
                                  <p:childTnLst>
                                    <p:set>
                                      <p:cBhvr>
                                        <p:cTn id="115" dur="1" fill="hold">
                                          <p:stCondLst>
                                            <p:cond delay="0"/>
                                          </p:stCondLst>
                                        </p:cTn>
                                        <p:tgtEl>
                                          <p:spTgt spid="21"/>
                                        </p:tgtEl>
                                        <p:attrNameLst>
                                          <p:attrName>style.visibility</p:attrName>
                                        </p:attrNameLst>
                                      </p:cBhvr>
                                      <p:to>
                                        <p:strVal val="visible"/>
                                      </p:to>
                                    </p:set>
                                    <p:animEffect transition="in" filter="wipe(right)">
                                      <p:cBhvr>
                                        <p:cTn id="1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P spid="17" grpId="0"/>
      <p:bldP spid="18" grpId="0"/>
      <p:bldP spid="19" grpId="0"/>
      <p:bldP spid="20" grpId="0" animBg="1"/>
      <p:bldP spid="21" grpId="0"/>
      <p:bldP spid="31" grpId="0" animBg="1"/>
      <p:bldP spid="32" grpId="0" animBg="1"/>
      <p:bldP spid="34" grpId="0"/>
      <p:bldP spid="35" grpId="0" animBg="1"/>
      <p:bldP spid="36" grpId="0"/>
      <p:bldP spid="40" grpId="0" animBg="1"/>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778464" y="2396063"/>
            <a:ext cx="3979647" cy="923330"/>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אֲבָל </a:t>
            </a:r>
            <a:r>
              <a:rPr lang="he-IL" dirty="0">
                <a:solidFill>
                  <a:srgbClr val="000000"/>
                </a:solidFill>
                <a:latin typeface="Arial" panose="020B0604020202020204" pitchFamily="34" charset="0"/>
              </a:rPr>
              <a:t>שַׁיַּיר בֵּינוֹנִית </a:t>
            </a:r>
            <a:r>
              <a:rPr lang="he-IL" dirty="0" err="1">
                <a:solidFill>
                  <a:srgbClr val="000000"/>
                </a:solidFill>
                <a:latin typeface="Arial" panose="020B0604020202020204" pitchFamily="34" charset="0"/>
              </a:rPr>
              <a:t>דִּכְווֹתַיה</a:t>
            </a:r>
            <a:r>
              <a:rPr lang="he-IL" dirty="0">
                <a:solidFill>
                  <a:srgbClr val="000000"/>
                </a:solidFill>
                <a:latin typeface="Arial" panose="020B0604020202020204" pitchFamily="34" charset="0"/>
              </a:rPr>
              <a:t>ּ גַּבֵּי שִׁמְעוֹן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לָא </a:t>
            </a:r>
            <a:r>
              <a:rPr lang="he-IL" dirty="0">
                <a:solidFill>
                  <a:srgbClr val="000000"/>
                </a:solidFill>
                <a:latin typeface="Arial" panose="020B0604020202020204" pitchFamily="34" charset="0"/>
              </a:rPr>
              <a:t>גָּבֵי מִינֵּיהּ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דְּמָצֵי</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אָמַר לֵיהּ הִנַּחְתִּי לְךָ מָקוֹם לִגְבּוֹת מִמֶּנּוּ</a:t>
            </a:r>
            <a:endParaRPr lang="he-IL" dirty="0"/>
          </a:p>
        </p:txBody>
      </p:sp>
      <p:grpSp>
        <p:nvGrpSpPr>
          <p:cNvPr id="3" name="קבוצה 2"/>
          <p:cNvGrpSpPr/>
          <p:nvPr/>
        </p:nvGrpSpPr>
        <p:grpSpPr>
          <a:xfrm>
            <a:off x="578613" y="1231470"/>
            <a:ext cx="2208123" cy="745085"/>
            <a:chOff x="9762835" y="487051"/>
            <a:chExt cx="2208123" cy="745085"/>
          </a:xfrm>
        </p:grpSpPr>
        <p:pic>
          <p:nvPicPr>
            <p:cNvPr id="4" name="תמונה 3"/>
            <p:cNvPicPr>
              <a:picLocks noChangeAspect="1"/>
            </p:cNvPicPr>
            <p:nvPr/>
          </p:nvPicPr>
          <p:blipFill>
            <a:blip r:embed="rId2"/>
            <a:stretch>
              <a:fillRect/>
            </a:stretch>
          </p:blipFill>
          <p:spPr>
            <a:xfrm>
              <a:off x="9762835" y="540753"/>
              <a:ext cx="2208123" cy="691383"/>
            </a:xfrm>
            <a:prstGeom prst="rect">
              <a:avLst/>
            </a:prstGeom>
          </p:spPr>
        </p:pic>
        <p:sp>
          <p:nvSpPr>
            <p:cNvPr id="5" name="TextBox 4"/>
            <p:cNvSpPr txBox="1"/>
            <p:nvPr/>
          </p:nvSpPr>
          <p:spPr>
            <a:xfrm>
              <a:off x="10307782" y="487051"/>
              <a:ext cx="1279365"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grpSp>
        <p:nvGrpSpPr>
          <p:cNvPr id="6" name="קבוצה 5"/>
          <p:cNvGrpSpPr/>
          <p:nvPr/>
        </p:nvGrpSpPr>
        <p:grpSpPr>
          <a:xfrm>
            <a:off x="3174611" y="1285172"/>
            <a:ext cx="2460605" cy="691383"/>
            <a:chOff x="1838036" y="540753"/>
            <a:chExt cx="2460605" cy="691383"/>
          </a:xfrm>
        </p:grpSpPr>
        <p:pic>
          <p:nvPicPr>
            <p:cNvPr id="7" name="תמונה 6"/>
            <p:cNvPicPr>
              <a:picLocks noChangeAspect="1"/>
            </p:cNvPicPr>
            <p:nvPr/>
          </p:nvPicPr>
          <p:blipFill>
            <a:blip r:embed="rId3"/>
            <a:stretch>
              <a:fillRect/>
            </a:stretch>
          </p:blipFill>
          <p:spPr>
            <a:xfrm>
              <a:off x="1838036" y="540753"/>
              <a:ext cx="2460605" cy="691383"/>
            </a:xfrm>
            <a:prstGeom prst="rect">
              <a:avLst/>
            </a:prstGeom>
          </p:spPr>
        </p:pic>
        <p:sp>
          <p:nvSpPr>
            <p:cNvPr id="8" name="TextBox 7"/>
            <p:cNvSpPr txBox="1"/>
            <p:nvPr/>
          </p:nvSpPr>
          <p:spPr>
            <a:xfrm>
              <a:off x="2288827" y="54075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grpSp>
      <p:grpSp>
        <p:nvGrpSpPr>
          <p:cNvPr id="9" name="קבוצה 8"/>
          <p:cNvGrpSpPr/>
          <p:nvPr/>
        </p:nvGrpSpPr>
        <p:grpSpPr>
          <a:xfrm>
            <a:off x="5829693" y="1261532"/>
            <a:ext cx="2403250" cy="737359"/>
            <a:chOff x="5938982" y="449859"/>
            <a:chExt cx="2403250" cy="737359"/>
          </a:xfrm>
        </p:grpSpPr>
        <p:pic>
          <p:nvPicPr>
            <p:cNvPr id="10" name="תמונה 9"/>
            <p:cNvPicPr>
              <a:picLocks noChangeAspect="1"/>
            </p:cNvPicPr>
            <p:nvPr/>
          </p:nvPicPr>
          <p:blipFill>
            <a:blip r:embed="rId4"/>
            <a:stretch>
              <a:fillRect/>
            </a:stretch>
          </p:blipFill>
          <p:spPr>
            <a:xfrm>
              <a:off x="5938982" y="487051"/>
              <a:ext cx="2403250" cy="700167"/>
            </a:xfrm>
            <a:prstGeom prst="rect">
              <a:avLst/>
            </a:prstGeom>
          </p:spPr>
        </p:pic>
        <p:sp>
          <p:nvSpPr>
            <p:cNvPr id="11" name="TextBox 10"/>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12" name="סוגר מסולסל שמאלי 11"/>
          <p:cNvSpPr/>
          <p:nvPr/>
        </p:nvSpPr>
        <p:spPr>
          <a:xfrm rot="16200000" flipH="1">
            <a:off x="4238570" y="-2739296"/>
            <a:ext cx="430880" cy="7865224"/>
          </a:xfrm>
          <a:prstGeom prst="leftBrace">
            <a:avLst>
              <a:gd name="adj1" fmla="val 47426"/>
              <a:gd name="adj2" fmla="val 4717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3" name="מלבן 12"/>
          <p:cNvSpPr/>
          <p:nvPr/>
        </p:nvSpPr>
        <p:spPr>
          <a:xfrm>
            <a:off x="1129556" y="424268"/>
            <a:ext cx="6648908" cy="369332"/>
          </a:xfrm>
          <a:prstGeom prst="rect">
            <a:avLst/>
          </a:prstGeom>
          <a:solidFill>
            <a:schemeClr val="accent6">
              <a:lumMod val="20000"/>
              <a:lumOff val="80000"/>
            </a:schemeClr>
          </a:solidFill>
        </p:spPr>
        <p:txBody>
          <a:bodyPr wrap="square">
            <a:spAutoFit/>
          </a:bodyPr>
          <a:lstStyle/>
          <a:p>
            <a:r>
              <a:rPr lang="he-IL" dirty="0" smtClean="0">
                <a:solidFill>
                  <a:srgbClr val="000000"/>
                </a:solidFill>
                <a:latin typeface="Arial" panose="020B0604020202020204" pitchFamily="34" charset="0"/>
              </a:rPr>
              <a:t>שמעון מָכַר ללוי את שדותיו כולל הבינונית אבל שייר בינונית אחת</a:t>
            </a:r>
            <a:endParaRPr lang="he-IL" dirty="0"/>
          </a:p>
        </p:txBody>
      </p:sp>
      <p:grpSp>
        <p:nvGrpSpPr>
          <p:cNvPr id="16" name="קבוצה 15"/>
          <p:cNvGrpSpPr/>
          <p:nvPr/>
        </p:nvGrpSpPr>
        <p:grpSpPr>
          <a:xfrm>
            <a:off x="8546081" y="1241773"/>
            <a:ext cx="2403250" cy="737359"/>
            <a:chOff x="5938982" y="449859"/>
            <a:chExt cx="2403250" cy="737359"/>
          </a:xfrm>
        </p:grpSpPr>
        <p:pic>
          <p:nvPicPr>
            <p:cNvPr id="17" name="תמונה 16"/>
            <p:cNvPicPr>
              <a:picLocks noChangeAspect="1"/>
            </p:cNvPicPr>
            <p:nvPr/>
          </p:nvPicPr>
          <p:blipFill>
            <a:blip r:embed="rId4"/>
            <a:stretch>
              <a:fillRect/>
            </a:stretch>
          </p:blipFill>
          <p:spPr>
            <a:xfrm>
              <a:off x="5938982" y="487051"/>
              <a:ext cx="2403250" cy="700167"/>
            </a:xfrm>
            <a:prstGeom prst="rect">
              <a:avLst/>
            </a:prstGeom>
          </p:spPr>
        </p:pic>
        <p:sp>
          <p:nvSpPr>
            <p:cNvPr id="18" name="TextBox 17"/>
            <p:cNvSpPr txBox="1"/>
            <p:nvPr/>
          </p:nvSpPr>
          <p:spPr>
            <a:xfrm>
              <a:off x="6420355" y="449859"/>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19" name="TextBox 18"/>
          <p:cNvSpPr txBox="1"/>
          <p:nvPr/>
        </p:nvSpPr>
        <p:spPr>
          <a:xfrm>
            <a:off x="9531927" y="1773299"/>
            <a:ext cx="1080518" cy="307777"/>
          </a:xfrm>
          <a:prstGeom prst="rect">
            <a:avLst/>
          </a:prstGeom>
          <a:solidFill>
            <a:schemeClr val="bg1"/>
          </a:solidFill>
        </p:spPr>
        <p:txBody>
          <a:bodyPr wrap="square" rtlCol="1">
            <a:spAutoFit/>
          </a:bodyPr>
          <a:lstStyle/>
          <a:p>
            <a:r>
              <a:rPr lang="he-IL" sz="1400" dirty="0" smtClean="0"/>
              <a:t>שיר קרקע זו</a:t>
            </a:r>
            <a:endParaRPr lang="he-IL" sz="1400" dirty="0"/>
          </a:p>
        </p:txBody>
      </p:sp>
      <p:sp>
        <p:nvSpPr>
          <p:cNvPr id="20" name="מלבן 19"/>
          <p:cNvSpPr/>
          <p:nvPr/>
        </p:nvSpPr>
        <p:spPr>
          <a:xfrm>
            <a:off x="2084720" y="2297404"/>
            <a:ext cx="5371470" cy="1200329"/>
          </a:xfrm>
          <a:prstGeom prst="rect">
            <a:avLst/>
          </a:prstGeom>
        </p:spPr>
        <p:txBody>
          <a:bodyPr wrap="square">
            <a:spAutoFit/>
          </a:bodyPr>
          <a:lstStyle/>
          <a:p>
            <a:r>
              <a:rPr lang="he-IL" dirty="0" smtClean="0"/>
              <a:t>אם </a:t>
            </a:r>
            <a:r>
              <a:rPr lang="he-IL" dirty="0"/>
              <a:t>לוי לא קנה את כל הקרקעות הבינוניות</a:t>
            </a:r>
            <a:r>
              <a:rPr lang="he-IL" dirty="0" smtClean="0"/>
              <a:t>,</a:t>
            </a:r>
          </a:p>
          <a:p>
            <a:r>
              <a:rPr lang="he-IL" dirty="0" smtClean="0"/>
              <a:t> </a:t>
            </a:r>
            <a:r>
              <a:rPr lang="he-IL" dirty="0"/>
              <a:t>אלא שייר בינונית </a:t>
            </a:r>
            <a:r>
              <a:rPr lang="he-IL" dirty="0" smtClean="0"/>
              <a:t>כמותה אצל </a:t>
            </a:r>
            <a:r>
              <a:rPr lang="he-IL" dirty="0"/>
              <a:t>שמעון, </a:t>
            </a:r>
            <a:endParaRPr lang="he-IL" dirty="0" smtClean="0"/>
          </a:p>
          <a:p>
            <a:r>
              <a:rPr lang="he-IL" dirty="0" smtClean="0"/>
              <a:t>באופן </a:t>
            </a:r>
            <a:r>
              <a:rPr lang="he-IL" dirty="0"/>
              <a:t>הזה אין </a:t>
            </a:r>
            <a:r>
              <a:rPr lang="he-IL" dirty="0" smtClean="0"/>
              <a:t>בעל החוב </a:t>
            </a:r>
            <a:r>
              <a:rPr lang="he-IL" dirty="0"/>
              <a:t>גובה מהבינונית שנמצאת ביד לוי</a:t>
            </a:r>
            <a:r>
              <a:rPr lang="he-IL" dirty="0" smtClean="0"/>
              <a:t>,, </a:t>
            </a:r>
          </a:p>
          <a:p>
            <a:r>
              <a:rPr lang="he-IL" dirty="0" smtClean="0"/>
              <a:t>שלוי  יכול לומר </a:t>
            </a:r>
            <a:r>
              <a:rPr lang="he-IL" dirty="0"/>
              <a:t>לו: הנחתי לך מקום אצל שמעון לגבות ממנו </a:t>
            </a:r>
          </a:p>
        </p:txBody>
      </p:sp>
      <p:sp>
        <p:nvSpPr>
          <p:cNvPr id="21" name="הסבר מלבני מעוגל 20"/>
          <p:cNvSpPr/>
          <p:nvPr/>
        </p:nvSpPr>
        <p:spPr>
          <a:xfrm>
            <a:off x="184727" y="4061159"/>
            <a:ext cx="11363357" cy="2284223"/>
          </a:xfrm>
          <a:prstGeom prst="wedgeRoundRectCallout">
            <a:avLst>
              <a:gd name="adj1" fmla="val 5921"/>
              <a:gd name="adj2" fmla="val -7880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smtClean="0">
                <a:solidFill>
                  <a:srgbClr val="FF0000"/>
                </a:solidFill>
              </a:rPr>
              <a:t>כוונת </a:t>
            </a:r>
            <a:r>
              <a:rPr lang="he-IL" sz="1400" dirty="0">
                <a:solidFill>
                  <a:srgbClr val="FF0000"/>
                </a:solidFill>
              </a:rPr>
              <a:t>הגמרא אינה ל"הנחתי לך מקום" שמשתמשים בכל מקום, כי זה לא שייך רק כשמניח נכסים בני חורין אצל הבעלים, ולא כשמניח משועבדים אצל לוקח ראשון</a:t>
            </a:r>
            <a:r>
              <a:rPr lang="he-IL" sz="1400" dirty="0" smtClean="0">
                <a:solidFill>
                  <a:srgbClr val="FF0000"/>
                </a:solidFill>
              </a:rPr>
              <a:t>.</a:t>
            </a:r>
          </a:p>
          <a:p>
            <a:r>
              <a:rPr lang="he-IL" sz="1400" dirty="0" smtClean="0">
                <a:solidFill>
                  <a:srgbClr val="FF0000"/>
                </a:solidFill>
              </a:rPr>
              <a:t>פירשו </a:t>
            </a:r>
            <a:r>
              <a:rPr lang="he-IL" sz="1400" dirty="0">
                <a:solidFill>
                  <a:srgbClr val="FF0000"/>
                </a:solidFill>
              </a:rPr>
              <a:t>התוס</a:t>
            </a:r>
            <a:r>
              <a:rPr lang="he-IL" sz="1400" dirty="0" smtClean="0">
                <a:solidFill>
                  <a:srgbClr val="FF0000"/>
                </a:solidFill>
              </a:rPr>
              <a:t>' </a:t>
            </a:r>
            <a:r>
              <a:rPr lang="he-IL" sz="1400" dirty="0">
                <a:solidFill>
                  <a:srgbClr val="FF0000"/>
                </a:solidFill>
              </a:rPr>
              <a:t>שעיקר הטעם הוא מפאת "מה מכר ראשון לשני", כי כיון ששמעון היה יכול לדחות את </a:t>
            </a:r>
            <a:r>
              <a:rPr lang="he-IL" sz="1400" dirty="0" smtClean="0">
                <a:solidFill>
                  <a:srgbClr val="FF0000"/>
                </a:solidFill>
              </a:rPr>
              <a:t>בעל החוב </a:t>
            </a:r>
            <a:r>
              <a:rPr lang="he-IL" sz="1400" dirty="0">
                <a:solidFill>
                  <a:srgbClr val="FF0000"/>
                </a:solidFill>
              </a:rPr>
              <a:t>לבינונית האחרת, </a:t>
            </a:r>
            <a:endParaRPr lang="he-IL" sz="1400" dirty="0" smtClean="0">
              <a:solidFill>
                <a:srgbClr val="FF0000"/>
              </a:solidFill>
            </a:endParaRPr>
          </a:p>
          <a:p>
            <a:r>
              <a:rPr lang="he-IL" sz="1400" dirty="0" smtClean="0">
                <a:solidFill>
                  <a:srgbClr val="FF0000"/>
                </a:solidFill>
              </a:rPr>
              <a:t>אף </a:t>
            </a:r>
            <a:r>
              <a:rPr lang="he-IL" sz="1400" dirty="0">
                <a:solidFill>
                  <a:srgbClr val="FF0000"/>
                </a:solidFill>
              </a:rPr>
              <a:t>לוי קיבל זכות זאת לדחותו לבינונית האחרת. ו"הנחתי לך מקום" יתפרש, שיש בכוחי לדחותך לבינונית האחרת, </a:t>
            </a:r>
            <a:endParaRPr lang="he-IL" sz="1400" dirty="0" smtClean="0">
              <a:solidFill>
                <a:srgbClr val="FF0000"/>
              </a:solidFill>
            </a:endParaRPr>
          </a:p>
          <a:p>
            <a:r>
              <a:rPr lang="he-IL" sz="1400" dirty="0" smtClean="0">
                <a:solidFill>
                  <a:srgbClr val="FF0000"/>
                </a:solidFill>
              </a:rPr>
              <a:t>כשם </a:t>
            </a:r>
            <a:r>
              <a:rPr lang="he-IL" sz="1400" dirty="0">
                <a:solidFill>
                  <a:srgbClr val="FF0000"/>
                </a:solidFill>
              </a:rPr>
              <a:t>ששמעון היה יכול לעשות כן. </a:t>
            </a:r>
            <a:endParaRPr lang="he-IL" sz="1400" dirty="0" smtClean="0">
              <a:solidFill>
                <a:srgbClr val="FF0000"/>
              </a:solidFill>
            </a:endParaRPr>
          </a:p>
          <a:p>
            <a:r>
              <a:rPr lang="he-IL" sz="1400" dirty="0" smtClean="0">
                <a:solidFill>
                  <a:srgbClr val="FF0000"/>
                </a:solidFill>
              </a:rPr>
              <a:t>נימוקי </a:t>
            </a:r>
            <a:r>
              <a:rPr lang="he-IL" sz="1400" dirty="0">
                <a:solidFill>
                  <a:srgbClr val="FF0000"/>
                </a:solidFill>
              </a:rPr>
              <a:t>יוסף כתב, כיון שיכול לגבות גם משמעון, שהוא זה שלקח את נכסי הלווה, הרי </a:t>
            </a:r>
            <a:r>
              <a:rPr lang="he-IL" sz="1400" dirty="0" err="1">
                <a:solidFill>
                  <a:srgbClr val="FF0000"/>
                </a:solidFill>
              </a:rPr>
              <a:t>סברא</a:t>
            </a:r>
            <a:r>
              <a:rPr lang="he-IL" sz="1400" dirty="0">
                <a:solidFill>
                  <a:srgbClr val="FF0000"/>
                </a:solidFill>
              </a:rPr>
              <a:t> </a:t>
            </a:r>
            <a:r>
              <a:rPr lang="he-IL" sz="1400" dirty="0" smtClean="0">
                <a:solidFill>
                  <a:srgbClr val="FF0000"/>
                </a:solidFill>
              </a:rPr>
              <a:t>היא </a:t>
            </a:r>
            <a:r>
              <a:rPr lang="he-IL" sz="1400" dirty="0">
                <a:solidFill>
                  <a:srgbClr val="FF0000"/>
                </a:solidFill>
              </a:rPr>
              <a:t>שיגבה משמעון, </a:t>
            </a:r>
            <a:r>
              <a:rPr lang="he-IL" sz="1400" dirty="0" err="1">
                <a:solidFill>
                  <a:srgbClr val="FF0000"/>
                </a:solidFill>
              </a:rPr>
              <a:t>דאיהו</a:t>
            </a:r>
            <a:r>
              <a:rPr lang="he-IL" sz="1400" dirty="0">
                <a:solidFill>
                  <a:srgbClr val="FF0000"/>
                </a:solidFill>
              </a:rPr>
              <a:t> </a:t>
            </a:r>
            <a:r>
              <a:rPr lang="he-IL" sz="1400" dirty="0" err="1">
                <a:solidFill>
                  <a:srgbClr val="FF0000"/>
                </a:solidFill>
              </a:rPr>
              <a:t>קאי</a:t>
            </a:r>
            <a:r>
              <a:rPr lang="he-IL" sz="1400" dirty="0">
                <a:solidFill>
                  <a:srgbClr val="FF0000"/>
                </a:solidFill>
              </a:rPr>
              <a:t> במקום בעל חוב טפי </a:t>
            </a:r>
            <a:r>
              <a:rPr lang="he-IL" sz="1400" dirty="0" err="1">
                <a:solidFill>
                  <a:srgbClr val="FF0000"/>
                </a:solidFill>
              </a:rPr>
              <a:t>לענין</a:t>
            </a:r>
            <a:r>
              <a:rPr lang="he-IL" sz="1400" dirty="0">
                <a:solidFill>
                  <a:srgbClr val="FF0000"/>
                </a:solidFill>
              </a:rPr>
              <a:t> זה, </a:t>
            </a:r>
            <a:endParaRPr lang="he-IL" sz="1400" dirty="0" smtClean="0">
              <a:solidFill>
                <a:srgbClr val="FF0000"/>
              </a:solidFill>
            </a:endParaRPr>
          </a:p>
          <a:p>
            <a:r>
              <a:rPr lang="he-IL" sz="1400" dirty="0" smtClean="0">
                <a:solidFill>
                  <a:srgbClr val="FF0000"/>
                </a:solidFill>
              </a:rPr>
              <a:t>ובספר </a:t>
            </a:r>
            <a:r>
              <a:rPr lang="he-IL" sz="1400" dirty="0">
                <a:solidFill>
                  <a:srgbClr val="FF0000"/>
                </a:solidFill>
              </a:rPr>
              <a:t>התרומות מביא </a:t>
            </a:r>
            <a:r>
              <a:rPr lang="he-IL" sz="1400" dirty="0" err="1">
                <a:solidFill>
                  <a:srgbClr val="FF0000"/>
                </a:solidFill>
              </a:rPr>
              <a:t>גירסת</a:t>
            </a:r>
            <a:r>
              <a:rPr lang="he-IL" sz="1400" dirty="0">
                <a:solidFill>
                  <a:srgbClr val="FF0000"/>
                </a:solidFill>
              </a:rPr>
              <a:t> רב האי גאון, הגורס "</a:t>
            </a:r>
            <a:r>
              <a:rPr lang="he-IL" sz="1400" dirty="0" err="1">
                <a:solidFill>
                  <a:srgbClr val="FF0000"/>
                </a:solidFill>
              </a:rPr>
              <a:t>ואזדא</a:t>
            </a:r>
            <a:r>
              <a:rPr lang="he-IL" sz="1400" dirty="0">
                <a:solidFill>
                  <a:srgbClr val="FF0000"/>
                </a:solidFill>
              </a:rPr>
              <a:t> רבא לטעמיה. </a:t>
            </a:r>
            <a:r>
              <a:rPr lang="he-IL" sz="1400" dirty="0" err="1">
                <a:solidFill>
                  <a:srgbClr val="FF0000"/>
                </a:solidFill>
              </a:rPr>
              <a:t>דאמר</a:t>
            </a:r>
            <a:r>
              <a:rPr lang="he-IL" sz="1400" dirty="0">
                <a:solidFill>
                  <a:srgbClr val="FF0000"/>
                </a:solidFill>
              </a:rPr>
              <a:t> רבא, כשם שתיקנו בלוקח ראשון, כך תיקנו בלוקח שני". והיינו שהתקנה של "הנחתי לך מקום" היא אף בלוקח שני, שיכול לומר "הנחתי לך מקום אצל לוקח ראשון" כמו שלוקח ראשון יכול לומר לגבי הבעלים</a:t>
            </a:r>
            <a:r>
              <a:rPr lang="he-IL" sz="1400" dirty="0" smtClean="0">
                <a:solidFill>
                  <a:srgbClr val="FF0000"/>
                </a:solidFill>
              </a:rPr>
              <a:t>.</a:t>
            </a:r>
          </a:p>
          <a:p>
            <a:r>
              <a:rPr lang="he-IL" sz="1400" dirty="0" smtClean="0">
                <a:solidFill>
                  <a:srgbClr val="FF0000"/>
                </a:solidFill>
              </a:rPr>
              <a:t>חידושי ר</a:t>
            </a:r>
            <a:r>
              <a:rPr lang="he-IL" sz="1400" dirty="0">
                <a:solidFill>
                  <a:srgbClr val="FF0000"/>
                </a:solidFill>
              </a:rPr>
              <a:t>' שמואל [וכן בשיעורים], </a:t>
            </a:r>
            <a:r>
              <a:rPr lang="he-IL" sz="1400" dirty="0" smtClean="0">
                <a:solidFill>
                  <a:srgbClr val="FF0000"/>
                </a:solidFill>
              </a:rPr>
              <a:t>מבאר </a:t>
            </a:r>
            <a:r>
              <a:rPr lang="he-IL" sz="1400" dirty="0">
                <a:solidFill>
                  <a:srgbClr val="FF0000"/>
                </a:solidFill>
              </a:rPr>
              <a:t>סברת רב האי גאון, ש"הנחתי לך מקום" היא תקנה נפרדת מהתקנה של אין </a:t>
            </a:r>
            <a:r>
              <a:rPr lang="he-IL" sz="1400" dirty="0" err="1" smtClean="0">
                <a:solidFill>
                  <a:srgbClr val="FF0000"/>
                </a:solidFill>
              </a:rPr>
              <a:t>נפרעין</a:t>
            </a:r>
            <a:r>
              <a:rPr lang="he-IL" sz="1400" dirty="0" smtClean="0">
                <a:solidFill>
                  <a:srgbClr val="FF0000"/>
                </a:solidFill>
              </a:rPr>
              <a:t> </a:t>
            </a:r>
            <a:r>
              <a:rPr lang="he-IL" sz="1400" dirty="0">
                <a:solidFill>
                  <a:srgbClr val="FF0000"/>
                </a:solidFill>
              </a:rPr>
              <a:t>מנכסים </a:t>
            </a:r>
            <a:r>
              <a:rPr lang="he-IL" sz="1400" dirty="0" smtClean="0">
                <a:solidFill>
                  <a:srgbClr val="FF0000"/>
                </a:solidFill>
              </a:rPr>
              <a:t>משעובדים, </a:t>
            </a:r>
            <a:r>
              <a:rPr lang="he-IL" sz="1400" dirty="0">
                <a:solidFill>
                  <a:srgbClr val="FF0000"/>
                </a:solidFill>
              </a:rPr>
              <a:t>וכאן בלקוחות, אין תקנת "אין נפרעים מנכסים משועבדים", אבל תקנת "</a:t>
            </a:r>
            <a:r>
              <a:rPr lang="he-IL" sz="1400" dirty="0" err="1">
                <a:solidFill>
                  <a:srgbClr val="FF0000"/>
                </a:solidFill>
              </a:rPr>
              <a:t>הנחתילך</a:t>
            </a:r>
            <a:r>
              <a:rPr lang="he-IL" sz="1400" dirty="0">
                <a:solidFill>
                  <a:srgbClr val="FF0000"/>
                </a:solidFill>
              </a:rPr>
              <a:t> מקום" יש כאן. ולכן, אם הניח בינונית </a:t>
            </a:r>
            <a:r>
              <a:rPr lang="he-IL" sz="1400" dirty="0" err="1">
                <a:solidFill>
                  <a:srgbClr val="FF0000"/>
                </a:solidFill>
              </a:rPr>
              <a:t>דכוותה</a:t>
            </a:r>
            <a:r>
              <a:rPr lang="he-IL" sz="1400" dirty="0">
                <a:solidFill>
                  <a:srgbClr val="FF0000"/>
                </a:solidFill>
              </a:rPr>
              <a:t>, יכול הוא לומר לו "הנחתי לך מקום".</a:t>
            </a:r>
          </a:p>
        </p:txBody>
      </p:sp>
      <p:sp>
        <p:nvSpPr>
          <p:cNvPr id="22" name="TextBox 21"/>
          <p:cNvSpPr txBox="1"/>
          <p:nvPr/>
        </p:nvSpPr>
        <p:spPr>
          <a:xfrm>
            <a:off x="10172671" y="-38654"/>
            <a:ext cx="1560629" cy="369332"/>
          </a:xfrm>
          <a:prstGeom prst="rect">
            <a:avLst/>
          </a:prstGeom>
          <a:noFill/>
        </p:spPr>
        <p:txBody>
          <a:bodyPr wrap="square" rtlCol="1">
            <a:spAutoFit/>
          </a:bodyPr>
          <a:lstStyle/>
          <a:p>
            <a:r>
              <a:rPr lang="he-IL" dirty="0" smtClean="0"/>
              <a:t>דף ח' עמ' ב'</a:t>
            </a:r>
            <a:endParaRPr lang="he-IL" dirty="0"/>
          </a:p>
        </p:txBody>
      </p:sp>
    </p:spTree>
    <p:extLst>
      <p:ext uri="{BB962C8B-B14F-4D97-AF65-F5344CB8AC3E}">
        <p14:creationId xmlns:p14="http://schemas.microsoft.com/office/powerpoint/2010/main" val="40266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6" presetClass="entr" presetSubtype="16" fill="hold" nodeType="afterEffect">
                                  <p:stCondLst>
                                    <p:cond delay="250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750"/>
                                        <p:tgtEl>
                                          <p:spTgt spid="16"/>
                                        </p:tgtEl>
                                      </p:cBhvr>
                                    </p:animEffect>
                                  </p:childTnLst>
                                </p:cTn>
                              </p:par>
                              <p:par>
                                <p:cTn id="14" presetID="6" presetClass="entr" presetSubtype="16" fill="hold" nodeType="withEffect">
                                  <p:stCondLst>
                                    <p:cond delay="200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750"/>
                                        <p:tgtEl>
                                          <p:spTgt spid="3"/>
                                        </p:tgtEl>
                                      </p:cBhvr>
                                    </p:animEffect>
                                  </p:childTnLst>
                                </p:cTn>
                              </p:par>
                              <p:par>
                                <p:cTn id="17" presetID="6" presetClass="entr" presetSubtype="16" fill="hold" nodeType="with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200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750"/>
                                        <p:tgtEl>
                                          <p:spTgt spid="6"/>
                                        </p:tgtEl>
                                      </p:cBhvr>
                                    </p:animEffect>
                                  </p:childTnLst>
                                </p:cTn>
                              </p:par>
                            </p:childTnLst>
                          </p:cTn>
                        </p:par>
                        <p:par>
                          <p:cTn id="23" fill="hold">
                            <p:stCondLst>
                              <p:cond delay="4750"/>
                            </p:stCondLst>
                            <p:childTnLst>
                              <p:par>
                                <p:cTn id="24" presetID="16" presetClass="entr" presetSubtype="37"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1500"/>
                                        <p:tgtEl>
                                          <p:spTgt spid="12"/>
                                        </p:tgtEl>
                                      </p:cBhvr>
                                    </p:animEffect>
                                  </p:childTnLst>
                                </p:cTn>
                              </p:par>
                            </p:childTnLst>
                          </p:cTn>
                        </p:par>
                        <p:par>
                          <p:cTn id="27" fill="hold">
                            <p:stCondLst>
                              <p:cond delay="6500"/>
                            </p:stCondLst>
                            <p:childTnLst>
                              <p:par>
                                <p:cTn id="28" presetID="31" presetClass="entr" presetSubtype="0" fill="hold" grpId="0" nodeType="afterEffect">
                                  <p:stCondLst>
                                    <p:cond delay="7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par>
                          <p:cTn id="34" fill="hold">
                            <p:stCondLst>
                              <p:cond delay="8250"/>
                            </p:stCondLst>
                            <p:childTnLst>
                              <p:par>
                                <p:cTn id="35" presetID="31" presetClass="entr" presetSubtype="0" fill="hold" grpId="0" nodeType="afterEffect">
                                  <p:stCondLst>
                                    <p:cond delay="10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par>
                          <p:cTn id="41" fill="hold">
                            <p:stCondLst>
                              <p:cond delay="10250"/>
                            </p:stCondLst>
                            <p:childTnLst>
                              <p:par>
                                <p:cTn id="42" presetID="22" presetClass="entr" presetSubtype="2" fill="hold" grpId="0" nodeType="afterEffect">
                                  <p:stCondLst>
                                    <p:cond delay="150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par>
                          <p:cTn id="45" fill="hold">
                            <p:stCondLst>
                              <p:cond delay="12250"/>
                            </p:stCondLst>
                            <p:childTnLst>
                              <p:par>
                                <p:cTn id="46" presetID="22" presetClass="entr" presetSubtype="4" fill="hold" grpId="0" nodeType="afterEffect">
                                  <p:stCondLst>
                                    <p:cond delay="425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9" grpId="0" animBg="1"/>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3401356043"/>
              </p:ext>
            </p:extLst>
          </p:nvPr>
        </p:nvGraphicFramePr>
        <p:xfrm>
          <a:off x="184501" y="7764"/>
          <a:ext cx="12016509" cy="6865956"/>
        </p:xfrm>
        <a:graphic>
          <a:graphicData uri="http://schemas.openxmlformats.org/drawingml/2006/table">
            <a:tbl>
              <a:tblPr rtl="1" firstRow="1" bandRow="1">
                <a:tableStyleId>{BDBED569-4797-4DF1-A0F4-6AAB3CD982D8}</a:tableStyleId>
              </a:tblPr>
              <a:tblGrid>
                <a:gridCol w="4005503">
                  <a:extLst>
                    <a:ext uri="{9D8B030D-6E8A-4147-A177-3AD203B41FA5}">
                      <a16:colId xmlns:a16="http://schemas.microsoft.com/office/drawing/2014/main" val="1086033670"/>
                    </a:ext>
                  </a:extLst>
                </a:gridCol>
                <a:gridCol w="4005503">
                  <a:extLst>
                    <a:ext uri="{9D8B030D-6E8A-4147-A177-3AD203B41FA5}">
                      <a16:colId xmlns:a16="http://schemas.microsoft.com/office/drawing/2014/main" val="3154559318"/>
                    </a:ext>
                  </a:extLst>
                </a:gridCol>
                <a:gridCol w="4005503">
                  <a:extLst>
                    <a:ext uri="{9D8B030D-6E8A-4147-A177-3AD203B41FA5}">
                      <a16:colId xmlns:a16="http://schemas.microsoft.com/office/drawing/2014/main" val="1326323922"/>
                    </a:ext>
                  </a:extLst>
                </a:gridCol>
              </a:tblGrid>
              <a:tr h="1144326">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782363735"/>
                  </a:ext>
                </a:extLst>
              </a:tr>
              <a:tr h="57216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480202627"/>
                  </a:ext>
                </a:extLst>
              </a:tr>
              <a:tr h="572163">
                <a:tc>
                  <a:txBody>
                    <a:bodyPr/>
                    <a:lstStyle/>
                    <a:p>
                      <a:pPr rtl="1"/>
                      <a:endParaRPr lang="he-IL"/>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4100648600"/>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640416576"/>
                  </a:ext>
                </a:extLst>
              </a:tr>
              <a:tr h="57216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321605881"/>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3455468170"/>
                  </a:ext>
                </a:extLst>
              </a:tr>
              <a:tr h="572163">
                <a:tc>
                  <a:txBody>
                    <a:bodyPr/>
                    <a:lstStyle/>
                    <a:p>
                      <a:pPr rtl="1"/>
                      <a:endParaRPr lang="he-IL"/>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1354914635"/>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2607765169"/>
                  </a:ext>
                </a:extLst>
              </a:tr>
              <a:tr h="57216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700959309"/>
                  </a:ext>
                </a:extLst>
              </a:tr>
              <a:tr h="572163">
                <a:tc gridSpan="3">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485463777"/>
                  </a:ext>
                </a:extLst>
              </a:tr>
              <a:tr h="57216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483941234"/>
                  </a:ext>
                </a:extLst>
              </a:tr>
            </a:tbl>
          </a:graphicData>
        </a:graphic>
      </p:graphicFrame>
      <p:sp>
        <p:nvSpPr>
          <p:cNvPr id="3" name="מלבן 2"/>
          <p:cNvSpPr/>
          <p:nvPr/>
        </p:nvSpPr>
        <p:spPr>
          <a:xfrm>
            <a:off x="923635" y="1222833"/>
            <a:ext cx="2623128" cy="369332"/>
          </a:xfrm>
          <a:prstGeom prst="rect">
            <a:avLst/>
          </a:prstGeom>
        </p:spPr>
        <p:txBody>
          <a:bodyPr wrap="square">
            <a:spAutoFit/>
          </a:bodyPr>
          <a:lstStyle/>
          <a:p>
            <a:r>
              <a:rPr lang="he-IL" dirty="0" err="1" smtClean="0"/>
              <a:t>והאשה</a:t>
            </a:r>
            <a:r>
              <a:rPr lang="he-IL" dirty="0" smtClean="0"/>
              <a:t> גובה מן </a:t>
            </a:r>
            <a:r>
              <a:rPr lang="he-IL" dirty="0"/>
              <a:t>הזיבורית </a:t>
            </a:r>
          </a:p>
        </p:txBody>
      </p:sp>
      <p:sp>
        <p:nvSpPr>
          <p:cNvPr id="4" name="TextBox 3"/>
          <p:cNvSpPr txBox="1"/>
          <p:nvPr/>
        </p:nvSpPr>
        <p:spPr>
          <a:xfrm>
            <a:off x="8811491" y="1222832"/>
            <a:ext cx="2096654" cy="369332"/>
          </a:xfrm>
          <a:prstGeom prst="rect">
            <a:avLst/>
          </a:prstGeom>
          <a:noFill/>
        </p:spPr>
        <p:txBody>
          <a:bodyPr wrap="square" rtlCol="1">
            <a:spAutoFit/>
          </a:bodyPr>
          <a:lstStyle/>
          <a:p>
            <a:r>
              <a:rPr lang="he-IL" dirty="0"/>
              <a:t>המזיק גובה </a:t>
            </a:r>
            <a:r>
              <a:rPr lang="he-IL" dirty="0" smtClean="0"/>
              <a:t>מהעידית</a:t>
            </a:r>
            <a:endParaRPr lang="he-IL" dirty="0"/>
          </a:p>
        </p:txBody>
      </p:sp>
      <p:sp>
        <p:nvSpPr>
          <p:cNvPr id="5" name="TextBox 4"/>
          <p:cNvSpPr txBox="1"/>
          <p:nvPr/>
        </p:nvSpPr>
        <p:spPr>
          <a:xfrm>
            <a:off x="4359562" y="1222833"/>
            <a:ext cx="3011056" cy="369332"/>
          </a:xfrm>
          <a:prstGeom prst="rect">
            <a:avLst/>
          </a:prstGeom>
          <a:noFill/>
        </p:spPr>
        <p:txBody>
          <a:bodyPr wrap="square" rtlCol="1">
            <a:spAutoFit/>
          </a:bodyPr>
          <a:lstStyle/>
          <a:p>
            <a:r>
              <a:rPr lang="he-IL" dirty="0"/>
              <a:t>בעל חוב [</a:t>
            </a:r>
            <a:r>
              <a:rPr lang="he-IL" dirty="0" err="1"/>
              <a:t>המלוה</a:t>
            </a:r>
            <a:r>
              <a:rPr lang="he-IL" dirty="0"/>
              <a:t>] גובה בינונית</a:t>
            </a:r>
          </a:p>
        </p:txBody>
      </p:sp>
      <p:pic>
        <p:nvPicPr>
          <p:cNvPr id="6" name="תמונה 5"/>
          <p:cNvPicPr>
            <a:picLocks noChangeAspect="1"/>
          </p:cNvPicPr>
          <p:nvPr/>
        </p:nvPicPr>
        <p:blipFill>
          <a:blip r:embed="rId2"/>
          <a:stretch>
            <a:fillRect/>
          </a:stretch>
        </p:blipFill>
        <p:spPr>
          <a:xfrm>
            <a:off x="174539" y="114534"/>
            <a:ext cx="3988693" cy="994722"/>
          </a:xfrm>
          <a:prstGeom prst="rect">
            <a:avLst/>
          </a:prstGeom>
        </p:spPr>
      </p:pic>
      <p:pic>
        <p:nvPicPr>
          <p:cNvPr id="7" name="תמונה 6"/>
          <p:cNvPicPr>
            <a:picLocks noChangeAspect="1"/>
          </p:cNvPicPr>
          <p:nvPr/>
        </p:nvPicPr>
        <p:blipFill>
          <a:blip r:embed="rId3"/>
          <a:stretch>
            <a:fillRect/>
          </a:stretch>
        </p:blipFill>
        <p:spPr>
          <a:xfrm>
            <a:off x="4706383" y="60832"/>
            <a:ext cx="3500440" cy="1019824"/>
          </a:xfrm>
          <a:prstGeom prst="rect">
            <a:avLst/>
          </a:prstGeom>
        </p:spPr>
      </p:pic>
      <p:pic>
        <p:nvPicPr>
          <p:cNvPr id="8" name="תמונה 7"/>
          <p:cNvPicPr>
            <a:picLocks noChangeAspect="1"/>
          </p:cNvPicPr>
          <p:nvPr/>
        </p:nvPicPr>
        <p:blipFill>
          <a:blip r:embed="rId4"/>
          <a:stretch>
            <a:fillRect/>
          </a:stretch>
        </p:blipFill>
        <p:spPr>
          <a:xfrm>
            <a:off x="8749974" y="114534"/>
            <a:ext cx="3085576" cy="966121"/>
          </a:xfrm>
          <a:prstGeom prst="rect">
            <a:avLst/>
          </a:prstGeom>
        </p:spPr>
      </p:pic>
      <p:sp>
        <p:nvSpPr>
          <p:cNvPr id="9" name="מלבן 8"/>
          <p:cNvSpPr/>
          <p:nvPr/>
        </p:nvSpPr>
        <p:spPr>
          <a:xfrm>
            <a:off x="8330683" y="1774399"/>
            <a:ext cx="3574472"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dirty="0" smtClean="0">
                <a:solidFill>
                  <a:srgbClr val="000000"/>
                </a:solidFill>
                <a:latin typeface="Arial" panose="020B0604020202020204" pitchFamily="34" charset="0"/>
              </a:rPr>
              <a:t>יש לו רק עִידִּית  כּוּלָּם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מִן הָעִידִּית </a:t>
            </a:r>
            <a:endParaRPr lang="he-IL" dirty="0"/>
          </a:p>
        </p:txBody>
      </p:sp>
      <p:sp>
        <p:nvSpPr>
          <p:cNvPr id="10" name="מלבן 9"/>
          <p:cNvSpPr/>
          <p:nvPr/>
        </p:nvSpPr>
        <p:spPr>
          <a:xfrm>
            <a:off x="4359562" y="1750420"/>
            <a:ext cx="3609721"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dirty="0" smtClean="0">
                <a:solidFill>
                  <a:srgbClr val="000000"/>
                </a:solidFill>
                <a:latin typeface="Arial" panose="020B0604020202020204" pitchFamily="34" charset="0"/>
              </a:rPr>
              <a:t>יש לו רק  בֵּינוֹנִית  כּוּלָּם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בֵּינוֹנִית</a:t>
            </a:r>
            <a:endParaRPr lang="he-IL" dirty="0"/>
          </a:p>
        </p:txBody>
      </p:sp>
      <p:sp>
        <p:nvSpPr>
          <p:cNvPr id="11" name="מלבן 10"/>
          <p:cNvSpPr/>
          <p:nvPr/>
        </p:nvSpPr>
        <p:spPr>
          <a:xfrm>
            <a:off x="314036" y="1759381"/>
            <a:ext cx="3684126"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r>
              <a:rPr lang="he-IL" dirty="0" smtClean="0">
                <a:solidFill>
                  <a:srgbClr val="000000"/>
                </a:solidFill>
                <a:latin typeface="Arial" panose="020B0604020202020204" pitchFamily="34" charset="0"/>
              </a:rPr>
              <a:t>יש לו רק זִיבּוּרִית  כּוּלָּם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זִיבּוּרִית</a:t>
            </a:r>
            <a:endParaRPr lang="he-IL" dirty="0"/>
          </a:p>
        </p:txBody>
      </p:sp>
      <p:sp>
        <p:nvSpPr>
          <p:cNvPr id="12" name="TextBox 11"/>
          <p:cNvSpPr txBox="1"/>
          <p:nvPr/>
        </p:nvSpPr>
        <p:spPr>
          <a:xfrm>
            <a:off x="9486116" y="-1994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sp>
        <p:nvSpPr>
          <p:cNvPr id="13" name="TextBox 12"/>
          <p:cNvSpPr txBox="1"/>
          <p:nvPr/>
        </p:nvSpPr>
        <p:spPr>
          <a:xfrm>
            <a:off x="1366099" y="8962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sp>
        <p:nvSpPr>
          <p:cNvPr id="14" name="TextBox 13"/>
          <p:cNvSpPr txBox="1"/>
          <p:nvPr/>
        </p:nvSpPr>
        <p:spPr>
          <a:xfrm>
            <a:off x="5666991" y="60832"/>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sp>
        <p:nvSpPr>
          <p:cNvPr id="15" name="מלבן 14"/>
          <p:cNvSpPr/>
          <p:nvPr/>
        </p:nvSpPr>
        <p:spPr>
          <a:xfrm>
            <a:off x="4706383" y="2432715"/>
            <a:ext cx="2832827"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smtClean="0">
                <a:solidFill>
                  <a:srgbClr val="000000"/>
                </a:solidFill>
                <a:latin typeface="Arial" panose="020B0604020202020204" pitchFamily="34" charset="0"/>
              </a:rPr>
              <a:t>הָיוּ לוֹ עִידִּית </a:t>
            </a:r>
            <a:r>
              <a:rPr lang="he-IL" dirty="0">
                <a:solidFill>
                  <a:srgbClr val="000000"/>
                </a:solidFill>
                <a:latin typeface="Arial" panose="020B0604020202020204" pitchFamily="34" charset="0"/>
              </a:rPr>
              <a:t>וּבֵינוֹנִית וְזִיבּוּרִית </a:t>
            </a:r>
            <a:endParaRPr lang="he-IL" dirty="0"/>
          </a:p>
        </p:txBody>
      </p:sp>
      <p:sp>
        <p:nvSpPr>
          <p:cNvPr id="16" name="מלבן 15"/>
          <p:cNvSpPr/>
          <p:nvPr/>
        </p:nvSpPr>
        <p:spPr>
          <a:xfrm>
            <a:off x="8673092" y="2925060"/>
            <a:ext cx="2706898" cy="369332"/>
          </a:xfrm>
          <a:prstGeom prst="rect">
            <a:avLst/>
          </a:prstGeom>
        </p:spPr>
        <p:txBody>
          <a:bodyPr wrap="square">
            <a:spAutoFit/>
          </a:bodyPr>
          <a:lstStyle/>
          <a:p>
            <a:r>
              <a:rPr lang="he-IL" dirty="0">
                <a:solidFill>
                  <a:srgbClr val="000000"/>
                </a:solidFill>
                <a:latin typeface="Arial" panose="020B0604020202020204" pitchFamily="34" charset="0"/>
              </a:rPr>
              <a:t>נִזָּקִין </a:t>
            </a:r>
            <a:r>
              <a:rPr lang="he-IL" dirty="0" smtClean="0">
                <a:solidFill>
                  <a:srgbClr val="000000"/>
                </a:solidFill>
                <a:latin typeface="Arial" panose="020B0604020202020204" pitchFamily="34" charset="0"/>
              </a:rPr>
              <a:t>מקבליםּ מקרקע עִידִּית </a:t>
            </a:r>
            <a:endParaRPr lang="he-IL" dirty="0"/>
          </a:p>
        </p:txBody>
      </p:sp>
      <p:sp>
        <p:nvSpPr>
          <p:cNvPr id="17" name="מלבן 16"/>
          <p:cNvSpPr/>
          <p:nvPr/>
        </p:nvSpPr>
        <p:spPr>
          <a:xfrm>
            <a:off x="4575683" y="2925060"/>
            <a:ext cx="3177473" cy="369332"/>
          </a:xfrm>
          <a:prstGeom prst="rect">
            <a:avLst/>
          </a:prstGeom>
        </p:spPr>
        <p:txBody>
          <a:bodyPr wrap="none">
            <a:spAutoFit/>
          </a:bodyPr>
          <a:lstStyle/>
          <a:p>
            <a:r>
              <a:rPr lang="he-IL" dirty="0">
                <a:solidFill>
                  <a:srgbClr val="000000"/>
                </a:solidFill>
                <a:latin typeface="Arial" panose="020B0604020202020204" pitchFamily="34" charset="0"/>
              </a:rPr>
              <a:t>וּבַעַל </a:t>
            </a:r>
            <a:r>
              <a:rPr lang="he-IL" dirty="0" smtClean="0">
                <a:solidFill>
                  <a:srgbClr val="000000"/>
                </a:solidFill>
                <a:latin typeface="Arial" panose="020B0604020202020204" pitchFamily="34" charset="0"/>
              </a:rPr>
              <a:t>חוֹב מקבל מקרקע ְבֵינוֹנִית </a:t>
            </a:r>
            <a:endParaRPr lang="he-IL" dirty="0"/>
          </a:p>
        </p:txBody>
      </p:sp>
      <p:sp>
        <p:nvSpPr>
          <p:cNvPr id="18" name="מלבן 17"/>
          <p:cNvSpPr/>
          <p:nvPr/>
        </p:nvSpPr>
        <p:spPr>
          <a:xfrm>
            <a:off x="318879" y="2961657"/>
            <a:ext cx="3534942" cy="369332"/>
          </a:xfrm>
          <a:prstGeom prst="rect">
            <a:avLst/>
          </a:prstGeom>
        </p:spPr>
        <p:txBody>
          <a:bodyPr wrap="none">
            <a:spAutoFit/>
          </a:bodyPr>
          <a:lstStyle/>
          <a:p>
            <a:r>
              <a:rPr lang="he-IL" dirty="0">
                <a:solidFill>
                  <a:srgbClr val="000000"/>
                </a:solidFill>
                <a:latin typeface="Arial" panose="020B0604020202020204" pitchFamily="34" charset="0"/>
              </a:rPr>
              <a:t>וּכְתוּבַּת </a:t>
            </a:r>
            <a:r>
              <a:rPr lang="he-IL" dirty="0" err="1">
                <a:solidFill>
                  <a:srgbClr val="000000"/>
                </a:solidFill>
                <a:latin typeface="Arial" panose="020B0604020202020204" pitchFamily="34" charset="0"/>
              </a:rPr>
              <a:t>אִשָּׁה</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מקבלת מקרקע זִיבּוּרִית </a:t>
            </a:r>
            <a:endParaRPr lang="he-IL" dirty="0"/>
          </a:p>
        </p:txBody>
      </p:sp>
      <p:sp>
        <p:nvSpPr>
          <p:cNvPr id="19" name="מלבן 18"/>
          <p:cNvSpPr/>
          <p:nvPr/>
        </p:nvSpPr>
        <p:spPr>
          <a:xfrm>
            <a:off x="5182691" y="3567276"/>
            <a:ext cx="2114681"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smtClean="0">
                <a:solidFill>
                  <a:srgbClr val="000000"/>
                </a:solidFill>
                <a:latin typeface="Arial" panose="020B0604020202020204" pitchFamily="34" charset="0"/>
              </a:rPr>
              <a:t>הָיוּ לוֹ  עִידִּית </a:t>
            </a:r>
            <a:r>
              <a:rPr lang="he-IL" dirty="0">
                <a:solidFill>
                  <a:srgbClr val="000000"/>
                </a:solidFill>
                <a:latin typeface="Arial" panose="020B0604020202020204" pitchFamily="34" charset="0"/>
              </a:rPr>
              <a:t>וּבֵינוֹנִית </a:t>
            </a:r>
            <a:endParaRPr lang="he-IL" dirty="0"/>
          </a:p>
        </p:txBody>
      </p:sp>
      <p:sp>
        <p:nvSpPr>
          <p:cNvPr id="20" name="מלבן 19"/>
          <p:cNvSpPr/>
          <p:nvPr/>
        </p:nvSpPr>
        <p:spPr>
          <a:xfrm>
            <a:off x="8616093" y="4072558"/>
            <a:ext cx="2763897" cy="369332"/>
          </a:xfrm>
          <a:prstGeom prst="rect">
            <a:avLst/>
          </a:prstGeom>
        </p:spPr>
        <p:txBody>
          <a:bodyPr wrap="none">
            <a:spAutoFit/>
          </a:bodyPr>
          <a:lstStyle/>
          <a:p>
            <a:r>
              <a:rPr lang="he-IL" dirty="0" smtClean="0">
                <a:solidFill>
                  <a:srgbClr val="000000"/>
                </a:solidFill>
                <a:latin typeface="Arial" panose="020B0604020202020204" pitchFamily="34" charset="0"/>
              </a:rPr>
              <a:t>נִזָּקִין </a:t>
            </a:r>
            <a:r>
              <a:rPr lang="he-IL" dirty="0">
                <a:solidFill>
                  <a:srgbClr val="000000"/>
                </a:solidFill>
                <a:latin typeface="Arial" panose="020B0604020202020204" pitchFamily="34" charset="0"/>
              </a:rPr>
              <a:t>מקבליםּ </a:t>
            </a:r>
            <a:r>
              <a:rPr lang="he-IL" dirty="0" smtClean="0">
                <a:solidFill>
                  <a:srgbClr val="000000"/>
                </a:solidFill>
                <a:latin typeface="Arial" panose="020B0604020202020204" pitchFamily="34" charset="0"/>
              </a:rPr>
              <a:t>מקרקע ְעִידִּית </a:t>
            </a:r>
            <a:endParaRPr lang="he-IL" dirty="0"/>
          </a:p>
        </p:txBody>
      </p:sp>
      <p:sp>
        <p:nvSpPr>
          <p:cNvPr id="21" name="מלבן 20"/>
          <p:cNvSpPr/>
          <p:nvPr/>
        </p:nvSpPr>
        <p:spPr>
          <a:xfrm>
            <a:off x="4091924" y="4103336"/>
            <a:ext cx="3938899" cy="338554"/>
          </a:xfrm>
          <a:prstGeom prst="rect">
            <a:avLst/>
          </a:prstGeom>
        </p:spPr>
        <p:txBody>
          <a:bodyPr wrap="none">
            <a:spAutoFit/>
          </a:bodyPr>
          <a:lstStyle/>
          <a:p>
            <a:r>
              <a:rPr lang="he-IL" sz="1600" dirty="0">
                <a:solidFill>
                  <a:srgbClr val="000000"/>
                </a:solidFill>
                <a:latin typeface="Arial" panose="020B0604020202020204" pitchFamily="34" charset="0"/>
              </a:rPr>
              <a:t>בַּעַל חוֹב וּכְתוּבַּת </a:t>
            </a:r>
            <a:r>
              <a:rPr lang="he-IL" sz="1600" dirty="0" err="1" smtClean="0">
                <a:solidFill>
                  <a:srgbClr val="000000"/>
                </a:solidFill>
                <a:latin typeface="Arial" panose="020B0604020202020204" pitchFamily="34" charset="0"/>
              </a:rPr>
              <a:t>אִשָּׁה</a:t>
            </a:r>
            <a:r>
              <a:rPr lang="he-IL" sz="1600" dirty="0" smtClean="0">
                <a:solidFill>
                  <a:srgbClr val="000000"/>
                </a:solidFill>
                <a:latin typeface="Arial" panose="020B0604020202020204" pitchFamily="34" charset="0"/>
              </a:rPr>
              <a:t> </a:t>
            </a:r>
            <a:r>
              <a:rPr lang="he-IL" sz="1600" dirty="0">
                <a:solidFill>
                  <a:srgbClr val="000000"/>
                </a:solidFill>
                <a:latin typeface="Arial" panose="020B0604020202020204" pitchFamily="34" charset="0"/>
              </a:rPr>
              <a:t>מקבליםּ </a:t>
            </a:r>
            <a:r>
              <a:rPr lang="he-IL" sz="1600" dirty="0" smtClean="0">
                <a:solidFill>
                  <a:srgbClr val="000000"/>
                </a:solidFill>
                <a:latin typeface="Arial" panose="020B0604020202020204" pitchFamily="34" charset="0"/>
              </a:rPr>
              <a:t>מקרקע ְבֵינוֹנִית </a:t>
            </a:r>
            <a:endParaRPr lang="he-IL" sz="1600" dirty="0"/>
          </a:p>
        </p:txBody>
      </p:sp>
      <p:sp>
        <p:nvSpPr>
          <p:cNvPr id="22" name="מלבן 21"/>
          <p:cNvSpPr/>
          <p:nvPr/>
        </p:nvSpPr>
        <p:spPr>
          <a:xfrm>
            <a:off x="5065401" y="4702240"/>
            <a:ext cx="2198039"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a:solidFill>
                  <a:srgbClr val="000000"/>
                </a:solidFill>
                <a:latin typeface="Arial" panose="020B0604020202020204" pitchFamily="34" charset="0"/>
              </a:rPr>
              <a:t>הָיוּ לוֹ </a:t>
            </a:r>
            <a:r>
              <a:rPr lang="he-IL" dirty="0" smtClean="0">
                <a:solidFill>
                  <a:srgbClr val="000000"/>
                </a:solidFill>
                <a:latin typeface="Arial" panose="020B0604020202020204" pitchFamily="34" charset="0"/>
              </a:rPr>
              <a:t>בֵּינוֹנִית </a:t>
            </a:r>
            <a:r>
              <a:rPr lang="he-IL" dirty="0">
                <a:solidFill>
                  <a:srgbClr val="000000"/>
                </a:solidFill>
                <a:latin typeface="Arial" panose="020B0604020202020204" pitchFamily="34" charset="0"/>
              </a:rPr>
              <a:t>וְזִיבּוּרִית </a:t>
            </a:r>
            <a:endParaRPr lang="he-IL" dirty="0"/>
          </a:p>
        </p:txBody>
      </p:sp>
      <p:sp>
        <p:nvSpPr>
          <p:cNvPr id="23" name="מלבן 22"/>
          <p:cNvSpPr/>
          <p:nvPr/>
        </p:nvSpPr>
        <p:spPr>
          <a:xfrm>
            <a:off x="314035" y="5194585"/>
            <a:ext cx="3674825" cy="369332"/>
          </a:xfrm>
          <a:prstGeom prst="rect">
            <a:avLst/>
          </a:prstGeom>
        </p:spPr>
        <p:txBody>
          <a:bodyPr wrap="square">
            <a:spAutoFit/>
          </a:bodyPr>
          <a:lstStyle/>
          <a:p>
            <a:r>
              <a:rPr lang="he-IL" dirty="0" smtClean="0">
                <a:solidFill>
                  <a:srgbClr val="000000"/>
                </a:solidFill>
                <a:latin typeface="Arial" panose="020B0604020202020204" pitchFamily="34" charset="0"/>
              </a:rPr>
              <a:t>וּכְתוּבַּת </a:t>
            </a:r>
            <a:r>
              <a:rPr lang="he-IL" dirty="0" err="1" smtClean="0">
                <a:solidFill>
                  <a:srgbClr val="000000"/>
                </a:solidFill>
                <a:latin typeface="Arial" panose="020B0604020202020204" pitchFamily="34" charset="0"/>
              </a:rPr>
              <a:t>אִשָּׁה</a:t>
            </a:r>
            <a:r>
              <a:rPr lang="he-IL" dirty="0" smtClean="0">
                <a:solidFill>
                  <a:srgbClr val="000000"/>
                </a:solidFill>
                <a:latin typeface="Arial" panose="020B0604020202020204" pitchFamily="34" charset="0"/>
              </a:rPr>
              <a:t> מקבלת  </a:t>
            </a:r>
            <a:r>
              <a:rPr lang="he-IL" dirty="0">
                <a:solidFill>
                  <a:srgbClr val="000000"/>
                </a:solidFill>
                <a:latin typeface="Arial" panose="020B0604020202020204" pitchFamily="34" charset="0"/>
              </a:rPr>
              <a:t>מקרקע</a:t>
            </a:r>
            <a:r>
              <a:rPr lang="he-IL" dirty="0" smtClean="0">
                <a:solidFill>
                  <a:srgbClr val="000000"/>
                </a:solidFill>
                <a:latin typeface="Arial" panose="020B0604020202020204" pitchFamily="34" charset="0"/>
              </a:rPr>
              <a:t> ְזִיבּוּרִית</a:t>
            </a:r>
            <a:endParaRPr lang="he-IL" dirty="0"/>
          </a:p>
        </p:txBody>
      </p:sp>
      <p:sp>
        <p:nvSpPr>
          <p:cNvPr id="24" name="מלבן 23"/>
          <p:cNvSpPr/>
          <p:nvPr/>
        </p:nvSpPr>
        <p:spPr>
          <a:xfrm>
            <a:off x="4332861" y="5194584"/>
            <a:ext cx="3656594" cy="369332"/>
          </a:xfrm>
          <a:prstGeom prst="rect">
            <a:avLst/>
          </a:prstGeom>
        </p:spPr>
        <p:txBody>
          <a:bodyPr wrap="square">
            <a:spAutoFit/>
          </a:bodyPr>
          <a:lstStyle/>
          <a:p>
            <a:r>
              <a:rPr lang="he-IL" dirty="0">
                <a:solidFill>
                  <a:srgbClr val="000000"/>
                </a:solidFill>
                <a:latin typeface="Arial" panose="020B0604020202020204" pitchFamily="34" charset="0"/>
              </a:rPr>
              <a:t>נִזָּקִין וּבַעַל </a:t>
            </a:r>
            <a:r>
              <a:rPr lang="he-IL" dirty="0" smtClean="0">
                <a:solidFill>
                  <a:srgbClr val="000000"/>
                </a:solidFill>
                <a:latin typeface="Arial" panose="020B0604020202020204" pitchFamily="34" charset="0"/>
              </a:rPr>
              <a:t>חוֹב </a:t>
            </a:r>
            <a:r>
              <a:rPr lang="he-IL" dirty="0">
                <a:solidFill>
                  <a:srgbClr val="000000"/>
                </a:solidFill>
                <a:latin typeface="Arial" panose="020B0604020202020204" pitchFamily="34" charset="0"/>
              </a:rPr>
              <a:t>מקבליםּ </a:t>
            </a:r>
            <a:r>
              <a:rPr lang="he-IL" dirty="0" smtClean="0">
                <a:solidFill>
                  <a:srgbClr val="000000"/>
                </a:solidFill>
                <a:latin typeface="Arial" panose="020B0604020202020204" pitchFamily="34" charset="0"/>
              </a:rPr>
              <a:t>מקרקע בֵינוֹנִית </a:t>
            </a:r>
            <a:endParaRPr lang="he-IL" dirty="0"/>
          </a:p>
        </p:txBody>
      </p:sp>
      <p:sp>
        <p:nvSpPr>
          <p:cNvPr id="25" name="מלבן 24"/>
          <p:cNvSpPr/>
          <p:nvPr/>
        </p:nvSpPr>
        <p:spPr>
          <a:xfrm>
            <a:off x="5015255" y="5864349"/>
            <a:ext cx="2092239"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a:solidFill>
                  <a:srgbClr val="000000"/>
                </a:solidFill>
                <a:latin typeface="Arial" panose="020B0604020202020204" pitchFamily="34" charset="0"/>
              </a:rPr>
              <a:t>הָיוּ לוֹ </a:t>
            </a:r>
            <a:r>
              <a:rPr lang="he-IL" dirty="0" smtClean="0">
                <a:solidFill>
                  <a:srgbClr val="000000"/>
                </a:solidFill>
                <a:latin typeface="Arial" panose="020B0604020202020204" pitchFamily="34" charset="0"/>
              </a:rPr>
              <a:t>עִידִּית </a:t>
            </a:r>
            <a:r>
              <a:rPr lang="he-IL" dirty="0">
                <a:solidFill>
                  <a:srgbClr val="000000"/>
                </a:solidFill>
                <a:latin typeface="Arial" panose="020B0604020202020204" pitchFamily="34" charset="0"/>
              </a:rPr>
              <a:t>וְזִיבּוּרִית </a:t>
            </a:r>
            <a:endParaRPr lang="he-IL" dirty="0"/>
          </a:p>
        </p:txBody>
      </p:sp>
      <p:sp>
        <p:nvSpPr>
          <p:cNvPr id="26" name="מלבן 25"/>
          <p:cNvSpPr/>
          <p:nvPr/>
        </p:nvSpPr>
        <p:spPr>
          <a:xfrm>
            <a:off x="626674" y="6390811"/>
            <a:ext cx="3058850" cy="369332"/>
          </a:xfrm>
          <a:prstGeom prst="rect">
            <a:avLst/>
          </a:prstGeom>
        </p:spPr>
        <p:txBody>
          <a:bodyPr wrap="none">
            <a:spAutoFit/>
          </a:bodyPr>
          <a:lstStyle/>
          <a:p>
            <a:r>
              <a:rPr lang="he-IL" dirty="0" smtClean="0">
                <a:solidFill>
                  <a:srgbClr val="000000"/>
                </a:solidFill>
                <a:latin typeface="Arial" panose="020B0604020202020204" pitchFamily="34" charset="0"/>
              </a:rPr>
              <a:t>וּבַעַל חוֹב וּכְתוּבַּת </a:t>
            </a:r>
            <a:r>
              <a:rPr lang="he-IL" dirty="0" err="1" smtClean="0">
                <a:solidFill>
                  <a:srgbClr val="000000"/>
                </a:solidFill>
                <a:latin typeface="Arial" panose="020B0604020202020204" pitchFamily="34" charset="0"/>
              </a:rPr>
              <a:t>אִשָּׁה</a:t>
            </a:r>
            <a:r>
              <a:rPr lang="he-IL" dirty="0" smtClean="0">
                <a:solidFill>
                  <a:srgbClr val="000000"/>
                </a:solidFill>
                <a:latin typeface="Arial" panose="020B0604020202020204" pitchFamily="34" charset="0"/>
              </a:rPr>
              <a:t> בְּזִיבּוּרִית</a:t>
            </a:r>
            <a:endParaRPr lang="he-IL" dirty="0"/>
          </a:p>
        </p:txBody>
      </p:sp>
      <p:sp>
        <p:nvSpPr>
          <p:cNvPr id="27" name="מלבן 26"/>
          <p:cNvSpPr/>
          <p:nvPr/>
        </p:nvSpPr>
        <p:spPr>
          <a:xfrm>
            <a:off x="9288907" y="6390811"/>
            <a:ext cx="1361270" cy="369332"/>
          </a:xfrm>
          <a:prstGeom prst="rect">
            <a:avLst/>
          </a:prstGeom>
        </p:spPr>
        <p:txBody>
          <a:bodyPr wrap="none">
            <a:spAutoFit/>
          </a:bodyPr>
          <a:lstStyle/>
          <a:p>
            <a:r>
              <a:rPr lang="he-IL" dirty="0">
                <a:solidFill>
                  <a:srgbClr val="000000"/>
                </a:solidFill>
                <a:latin typeface="Arial" panose="020B0604020202020204" pitchFamily="34" charset="0"/>
              </a:rPr>
              <a:t>נִזָּקִין בְּעִידִּית </a:t>
            </a:r>
            <a:endParaRPr lang="he-IL" dirty="0"/>
          </a:p>
        </p:txBody>
      </p:sp>
      <p:sp>
        <p:nvSpPr>
          <p:cNvPr id="30" name="TextBox 29"/>
          <p:cNvSpPr txBox="1"/>
          <p:nvPr/>
        </p:nvSpPr>
        <p:spPr>
          <a:xfrm>
            <a:off x="11379989" y="1222430"/>
            <a:ext cx="618047"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דין:</a:t>
            </a:r>
            <a:endParaRPr lang="he-IL" dirty="0"/>
          </a:p>
        </p:txBody>
      </p:sp>
      <p:sp>
        <p:nvSpPr>
          <p:cNvPr id="31" name="TextBox 30"/>
          <p:cNvSpPr txBox="1"/>
          <p:nvPr/>
        </p:nvSpPr>
        <p:spPr>
          <a:xfrm>
            <a:off x="9627743" y="5864349"/>
            <a:ext cx="1330038" cy="369332"/>
          </a:xfrm>
          <a:prstGeom prst="rect">
            <a:avLst/>
          </a:prstGeom>
          <a:noFill/>
        </p:spPr>
        <p:txBody>
          <a:bodyPr wrap="square" rtlCol="1">
            <a:spAutoFit/>
          </a:bodyPr>
          <a:lstStyle/>
          <a:p>
            <a:r>
              <a:rPr lang="he-IL" dirty="0" smtClean="0"/>
              <a:t>דף </a:t>
            </a:r>
            <a:r>
              <a:rPr lang="he-IL" dirty="0" err="1" smtClean="0"/>
              <a:t>ח'עמ</a:t>
            </a:r>
            <a:r>
              <a:rPr lang="he-IL" dirty="0" smtClean="0"/>
              <a:t>' א''</a:t>
            </a:r>
            <a:endParaRPr lang="he-IL" dirty="0"/>
          </a:p>
        </p:txBody>
      </p:sp>
      <p:sp>
        <p:nvSpPr>
          <p:cNvPr id="28" name="TextBox 27"/>
          <p:cNvSpPr txBox="1"/>
          <p:nvPr/>
        </p:nvSpPr>
        <p:spPr>
          <a:xfrm>
            <a:off x="5106796" y="772831"/>
            <a:ext cx="2032000" cy="369332"/>
          </a:xfrm>
          <a:prstGeom prst="rect">
            <a:avLst/>
          </a:prstGeom>
          <a:solidFill>
            <a:schemeClr val="bg1"/>
          </a:solidFill>
        </p:spPr>
        <p:txBody>
          <a:bodyPr wrap="square" rtlCol="1">
            <a:spAutoFit/>
          </a:bodyPr>
          <a:lstStyle/>
          <a:p>
            <a:r>
              <a:rPr lang="he-IL" dirty="0" smtClean="0"/>
              <a:t>בדף הקודם למדנו:</a:t>
            </a:r>
            <a:endParaRPr lang="he-IL" dirty="0"/>
          </a:p>
        </p:txBody>
      </p:sp>
      <p:sp>
        <p:nvSpPr>
          <p:cNvPr id="29" name="TextBox 28"/>
          <p:cNvSpPr txBox="1"/>
          <p:nvPr/>
        </p:nvSpPr>
        <p:spPr>
          <a:xfrm>
            <a:off x="9014692" y="4702240"/>
            <a:ext cx="2438400" cy="369332"/>
          </a:xfrm>
          <a:prstGeom prst="rect">
            <a:avLst/>
          </a:prstGeom>
          <a:solidFill>
            <a:schemeClr val="bg1"/>
          </a:solidFill>
          <a:scene3d>
            <a:camera prst="orthographicFront"/>
            <a:lightRig rig="threePt" dir="t"/>
          </a:scene3d>
          <a:sp3d>
            <a:bevelT/>
          </a:sp3d>
        </p:spPr>
        <p:txBody>
          <a:bodyPr wrap="square" rtlCol="1">
            <a:spAutoFit/>
          </a:bodyPr>
          <a:lstStyle/>
          <a:p>
            <a:r>
              <a:rPr lang="he-IL" dirty="0" smtClean="0"/>
              <a:t>אמצע הברייתא - </a:t>
            </a:r>
            <a:r>
              <a:rPr lang="he-IL" b="0" i="0" dirty="0" smtClean="0">
                <a:solidFill>
                  <a:srgbClr val="000000"/>
                </a:solidFill>
                <a:effectLst/>
                <a:latin typeface="Arial" panose="020B0604020202020204" pitchFamily="34" charset="0"/>
              </a:rPr>
              <a:t> מְצִיעָא</a:t>
            </a:r>
          </a:p>
        </p:txBody>
      </p:sp>
      <p:sp>
        <p:nvSpPr>
          <p:cNvPr id="32" name="אליפסה 31"/>
          <p:cNvSpPr/>
          <p:nvPr/>
        </p:nvSpPr>
        <p:spPr>
          <a:xfrm>
            <a:off x="0" y="4544291"/>
            <a:ext cx="11998036" cy="137590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315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circle(out)">
                                      <p:cBhvr>
                                        <p:cTn id="7" dur="250"/>
                                        <p:tgtEl>
                                          <p:spTgt spid="3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000"/>
                                        <p:tgtEl>
                                          <p:spTgt spid="5"/>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1000"/>
                                        <p:tgtEl>
                                          <p:spTgt spid="3"/>
                                        </p:tgtEl>
                                      </p:cBhvr>
                                    </p:animEffect>
                                  </p:childTnLst>
                                </p:cTn>
                              </p:par>
                            </p:childTnLst>
                          </p:cTn>
                        </p:par>
                        <p:par>
                          <p:cTn id="20" fill="hold">
                            <p:stCondLst>
                              <p:cond delay="4500"/>
                            </p:stCondLst>
                            <p:childTnLst>
                              <p:par>
                                <p:cTn id="21" presetID="22" presetClass="entr" presetSubtype="4"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1000"/>
                                        <p:tgtEl>
                                          <p:spTgt spid="2"/>
                                        </p:tgtEl>
                                      </p:cBhvr>
                                    </p:animEffect>
                                  </p:childTnLst>
                                </p:cTn>
                              </p:par>
                            </p:childTnLst>
                          </p:cTn>
                        </p:par>
                        <p:par>
                          <p:cTn id="24" fill="hold">
                            <p:stCondLst>
                              <p:cond delay="6000"/>
                            </p:stCondLst>
                            <p:childTnLst>
                              <p:par>
                                <p:cTn id="25" presetID="6" presetClass="entr" presetSubtype="16" fill="hold"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000"/>
                                        <p:tgtEl>
                                          <p:spTgt spid="8"/>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7250"/>
                            </p:stCondLst>
                            <p:childTnLst>
                              <p:par>
                                <p:cTn id="35" presetID="6" presetClass="entr" presetSubtype="16" fill="hold" nodeType="afterEffect">
                                  <p:stCondLst>
                                    <p:cond delay="25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1000"/>
                                        <p:tgtEl>
                                          <p:spTgt spid="7"/>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childTnLst>
                          </p:cTn>
                        </p:par>
                        <p:par>
                          <p:cTn id="44" fill="hold">
                            <p:stCondLst>
                              <p:cond delay="8500"/>
                            </p:stCondLst>
                            <p:childTnLst>
                              <p:par>
                                <p:cTn id="45" presetID="6" presetClass="entr" presetSubtype="16" fill="hold" nodeType="afterEffect">
                                  <p:stCondLst>
                                    <p:cond delay="25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2000"/>
                                        <p:tgtEl>
                                          <p:spTgt spid="6"/>
                                        </p:tgtEl>
                                      </p:cBhvr>
                                    </p:animEffect>
                                  </p:childTnLst>
                                </p:cTn>
                              </p:par>
                              <p:par>
                                <p:cTn id="48" presetID="31" presetClass="entr" presetSubtype="0" fill="hold" grpId="0" nodeType="withEffect">
                                  <p:stCondLst>
                                    <p:cond delay="25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par>
                          <p:cTn id="54" fill="hold">
                            <p:stCondLst>
                              <p:cond delay="10750"/>
                            </p:stCondLst>
                            <p:childTnLst>
                              <p:par>
                                <p:cTn id="55" presetID="53" presetClass="entr" presetSubtype="16" fill="hold" grpId="0" nodeType="afterEffect">
                                  <p:stCondLst>
                                    <p:cond delay="25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11500"/>
                            </p:stCondLst>
                            <p:childTnLst>
                              <p:par>
                                <p:cTn id="61" presetID="53" presetClass="entr" presetSubtype="16" fill="hold" grpId="0" nodeType="afterEffect">
                                  <p:stCondLst>
                                    <p:cond delay="25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12250"/>
                            </p:stCondLst>
                            <p:childTnLst>
                              <p:par>
                                <p:cTn id="67" presetID="53" presetClass="entr" presetSubtype="16" fill="hold" grpId="0" nodeType="afterEffect">
                                  <p:stCondLst>
                                    <p:cond delay="25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par>
                          <p:cTn id="72" fill="hold">
                            <p:stCondLst>
                              <p:cond delay="13000"/>
                            </p:stCondLst>
                            <p:childTnLst>
                              <p:par>
                                <p:cTn id="73" presetID="31" presetClass="entr" presetSubtype="0" fill="hold" grpId="0" nodeType="afterEffect">
                                  <p:stCondLst>
                                    <p:cond delay="1250"/>
                                  </p:stCondLst>
                                  <p:childTnLst>
                                    <p:set>
                                      <p:cBhvr>
                                        <p:cTn id="74" dur="1" fill="hold">
                                          <p:stCondLst>
                                            <p:cond delay="0"/>
                                          </p:stCondLst>
                                        </p:cTn>
                                        <p:tgtEl>
                                          <p:spTgt spid="15"/>
                                        </p:tgtEl>
                                        <p:attrNameLst>
                                          <p:attrName>style.visibility</p:attrName>
                                        </p:attrNameLst>
                                      </p:cBhvr>
                                      <p:to>
                                        <p:strVal val="visible"/>
                                      </p:to>
                                    </p:set>
                                    <p:anim calcmode="lin" valueType="num">
                                      <p:cBhvr>
                                        <p:cTn id="75" dur="1000" fill="hold"/>
                                        <p:tgtEl>
                                          <p:spTgt spid="15"/>
                                        </p:tgtEl>
                                        <p:attrNameLst>
                                          <p:attrName>ppt_w</p:attrName>
                                        </p:attrNameLst>
                                      </p:cBhvr>
                                      <p:tavLst>
                                        <p:tav tm="0">
                                          <p:val>
                                            <p:fltVal val="0"/>
                                          </p:val>
                                        </p:tav>
                                        <p:tav tm="100000">
                                          <p:val>
                                            <p:strVal val="#ppt_w"/>
                                          </p:val>
                                        </p:tav>
                                      </p:tavLst>
                                    </p:anim>
                                    <p:anim calcmode="lin" valueType="num">
                                      <p:cBhvr>
                                        <p:cTn id="76" dur="1000" fill="hold"/>
                                        <p:tgtEl>
                                          <p:spTgt spid="15"/>
                                        </p:tgtEl>
                                        <p:attrNameLst>
                                          <p:attrName>ppt_h</p:attrName>
                                        </p:attrNameLst>
                                      </p:cBhvr>
                                      <p:tavLst>
                                        <p:tav tm="0">
                                          <p:val>
                                            <p:fltVal val="0"/>
                                          </p:val>
                                        </p:tav>
                                        <p:tav tm="100000">
                                          <p:val>
                                            <p:strVal val="#ppt_h"/>
                                          </p:val>
                                        </p:tav>
                                      </p:tavLst>
                                    </p:anim>
                                    <p:anim calcmode="lin" valueType="num">
                                      <p:cBhvr>
                                        <p:cTn id="77" dur="1000" fill="hold"/>
                                        <p:tgtEl>
                                          <p:spTgt spid="15"/>
                                        </p:tgtEl>
                                        <p:attrNameLst>
                                          <p:attrName>style.rotation</p:attrName>
                                        </p:attrNameLst>
                                      </p:cBhvr>
                                      <p:tavLst>
                                        <p:tav tm="0">
                                          <p:val>
                                            <p:fltVal val="90"/>
                                          </p:val>
                                        </p:tav>
                                        <p:tav tm="100000">
                                          <p:val>
                                            <p:fltVal val="0"/>
                                          </p:val>
                                        </p:tav>
                                      </p:tavLst>
                                    </p:anim>
                                    <p:animEffect transition="in" filter="fade">
                                      <p:cBhvr>
                                        <p:cTn id="78" dur="1000"/>
                                        <p:tgtEl>
                                          <p:spTgt spid="15"/>
                                        </p:tgtEl>
                                      </p:cBhvr>
                                    </p:animEffect>
                                  </p:childTnLst>
                                </p:cTn>
                              </p:par>
                            </p:childTnLst>
                          </p:cTn>
                        </p:par>
                        <p:par>
                          <p:cTn id="79" fill="hold">
                            <p:stCondLst>
                              <p:cond delay="15250"/>
                            </p:stCondLst>
                            <p:childTnLst>
                              <p:par>
                                <p:cTn id="80" presetID="2" presetClass="entr" presetSubtype="2" fill="hold" grpId="0" nodeType="afterEffect">
                                  <p:stCondLst>
                                    <p:cond delay="50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1+#ppt_w/2"/>
                                          </p:val>
                                        </p:tav>
                                        <p:tav tm="100000">
                                          <p:val>
                                            <p:strVal val="#ppt_x"/>
                                          </p:val>
                                        </p:tav>
                                      </p:tavLst>
                                    </p:anim>
                                    <p:anim calcmode="lin" valueType="num">
                                      <p:cBhvr additive="base">
                                        <p:cTn id="83" dur="500" fill="hold"/>
                                        <p:tgtEl>
                                          <p:spTgt spid="16"/>
                                        </p:tgtEl>
                                        <p:attrNameLst>
                                          <p:attrName>ppt_y</p:attrName>
                                        </p:attrNameLst>
                                      </p:cBhvr>
                                      <p:tavLst>
                                        <p:tav tm="0">
                                          <p:val>
                                            <p:strVal val="#ppt_y"/>
                                          </p:val>
                                        </p:tav>
                                        <p:tav tm="100000">
                                          <p:val>
                                            <p:strVal val="#ppt_y"/>
                                          </p:val>
                                        </p:tav>
                                      </p:tavLst>
                                    </p:anim>
                                  </p:childTnLst>
                                </p:cTn>
                              </p:par>
                            </p:childTnLst>
                          </p:cTn>
                        </p:par>
                        <p:par>
                          <p:cTn id="84" fill="hold">
                            <p:stCondLst>
                              <p:cond delay="16250"/>
                            </p:stCondLst>
                            <p:childTnLst>
                              <p:par>
                                <p:cTn id="85" presetID="2" presetClass="entr" presetSubtype="4" fill="hold" grpId="0" nodeType="afterEffect">
                                  <p:stCondLst>
                                    <p:cond delay="50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par>
                          <p:cTn id="89" fill="hold">
                            <p:stCondLst>
                              <p:cond delay="17250"/>
                            </p:stCondLst>
                            <p:childTnLst>
                              <p:par>
                                <p:cTn id="90" presetID="2" presetClass="entr" presetSubtype="9" fill="hold" grpId="0" nodeType="afterEffect">
                                  <p:stCondLst>
                                    <p:cond delay="750"/>
                                  </p:stCondLst>
                                  <p:childTnLst>
                                    <p:set>
                                      <p:cBhvr>
                                        <p:cTn id="91" dur="1" fill="hold">
                                          <p:stCondLst>
                                            <p:cond delay="0"/>
                                          </p:stCondLst>
                                        </p:cTn>
                                        <p:tgtEl>
                                          <p:spTgt spid="18"/>
                                        </p:tgtEl>
                                        <p:attrNameLst>
                                          <p:attrName>style.visibility</p:attrName>
                                        </p:attrNameLst>
                                      </p:cBhvr>
                                      <p:to>
                                        <p:strVal val="visible"/>
                                      </p:to>
                                    </p:set>
                                    <p:anim calcmode="lin" valueType="num">
                                      <p:cBhvr additive="base">
                                        <p:cTn id="92" dur="500" fill="hold"/>
                                        <p:tgtEl>
                                          <p:spTgt spid="18"/>
                                        </p:tgtEl>
                                        <p:attrNameLst>
                                          <p:attrName>ppt_x</p:attrName>
                                        </p:attrNameLst>
                                      </p:cBhvr>
                                      <p:tavLst>
                                        <p:tav tm="0">
                                          <p:val>
                                            <p:strVal val="0-#ppt_w/2"/>
                                          </p:val>
                                        </p:tav>
                                        <p:tav tm="100000">
                                          <p:val>
                                            <p:strVal val="#ppt_x"/>
                                          </p:val>
                                        </p:tav>
                                      </p:tavLst>
                                    </p:anim>
                                    <p:anim calcmode="lin" valueType="num">
                                      <p:cBhvr additive="base">
                                        <p:cTn id="93" dur="500" fill="hold"/>
                                        <p:tgtEl>
                                          <p:spTgt spid="18"/>
                                        </p:tgtEl>
                                        <p:attrNameLst>
                                          <p:attrName>ppt_y</p:attrName>
                                        </p:attrNameLst>
                                      </p:cBhvr>
                                      <p:tavLst>
                                        <p:tav tm="0">
                                          <p:val>
                                            <p:strVal val="0-#ppt_h/2"/>
                                          </p:val>
                                        </p:tav>
                                        <p:tav tm="100000">
                                          <p:val>
                                            <p:strVal val="#ppt_y"/>
                                          </p:val>
                                        </p:tav>
                                      </p:tavLst>
                                    </p:anim>
                                  </p:childTnLst>
                                </p:cTn>
                              </p:par>
                            </p:childTnLst>
                          </p:cTn>
                        </p:par>
                        <p:par>
                          <p:cTn id="94" fill="hold">
                            <p:stCondLst>
                              <p:cond delay="18500"/>
                            </p:stCondLst>
                            <p:childTnLst>
                              <p:par>
                                <p:cTn id="95" presetID="31" presetClass="entr" presetSubtype="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p:cTn id="97" dur="1000" fill="hold"/>
                                        <p:tgtEl>
                                          <p:spTgt spid="19"/>
                                        </p:tgtEl>
                                        <p:attrNameLst>
                                          <p:attrName>ppt_w</p:attrName>
                                        </p:attrNameLst>
                                      </p:cBhvr>
                                      <p:tavLst>
                                        <p:tav tm="0">
                                          <p:val>
                                            <p:fltVal val="0"/>
                                          </p:val>
                                        </p:tav>
                                        <p:tav tm="100000">
                                          <p:val>
                                            <p:strVal val="#ppt_w"/>
                                          </p:val>
                                        </p:tav>
                                      </p:tavLst>
                                    </p:anim>
                                    <p:anim calcmode="lin" valueType="num">
                                      <p:cBhvr>
                                        <p:cTn id="98" dur="1000" fill="hold"/>
                                        <p:tgtEl>
                                          <p:spTgt spid="19"/>
                                        </p:tgtEl>
                                        <p:attrNameLst>
                                          <p:attrName>ppt_h</p:attrName>
                                        </p:attrNameLst>
                                      </p:cBhvr>
                                      <p:tavLst>
                                        <p:tav tm="0">
                                          <p:val>
                                            <p:fltVal val="0"/>
                                          </p:val>
                                        </p:tav>
                                        <p:tav tm="100000">
                                          <p:val>
                                            <p:strVal val="#ppt_h"/>
                                          </p:val>
                                        </p:tav>
                                      </p:tavLst>
                                    </p:anim>
                                    <p:anim calcmode="lin" valueType="num">
                                      <p:cBhvr>
                                        <p:cTn id="99" dur="1000" fill="hold"/>
                                        <p:tgtEl>
                                          <p:spTgt spid="19"/>
                                        </p:tgtEl>
                                        <p:attrNameLst>
                                          <p:attrName>style.rotation</p:attrName>
                                        </p:attrNameLst>
                                      </p:cBhvr>
                                      <p:tavLst>
                                        <p:tav tm="0">
                                          <p:val>
                                            <p:fltVal val="90"/>
                                          </p:val>
                                        </p:tav>
                                        <p:tav tm="100000">
                                          <p:val>
                                            <p:fltVal val="0"/>
                                          </p:val>
                                        </p:tav>
                                      </p:tavLst>
                                    </p:anim>
                                    <p:animEffect transition="in" filter="fade">
                                      <p:cBhvr>
                                        <p:cTn id="100" dur="1000"/>
                                        <p:tgtEl>
                                          <p:spTgt spid="19"/>
                                        </p:tgtEl>
                                      </p:cBhvr>
                                    </p:animEffect>
                                  </p:childTnLst>
                                </p:cTn>
                              </p:par>
                            </p:childTnLst>
                          </p:cTn>
                        </p:par>
                        <p:par>
                          <p:cTn id="101" fill="hold">
                            <p:stCondLst>
                              <p:cond delay="20000"/>
                            </p:stCondLst>
                            <p:childTnLst>
                              <p:par>
                                <p:cTn id="102" presetID="2" presetClass="entr" presetSubtype="2" fill="hold" grpId="0" nodeType="afterEffect">
                                  <p:stCondLst>
                                    <p:cond delay="50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500" fill="hold"/>
                                        <p:tgtEl>
                                          <p:spTgt spid="20"/>
                                        </p:tgtEl>
                                        <p:attrNameLst>
                                          <p:attrName>ppt_x</p:attrName>
                                        </p:attrNameLst>
                                      </p:cBhvr>
                                      <p:tavLst>
                                        <p:tav tm="0">
                                          <p:val>
                                            <p:strVal val="1+#ppt_w/2"/>
                                          </p:val>
                                        </p:tav>
                                        <p:tav tm="100000">
                                          <p:val>
                                            <p:strVal val="#ppt_x"/>
                                          </p:val>
                                        </p:tav>
                                      </p:tavLst>
                                    </p:anim>
                                    <p:anim calcmode="lin" valueType="num">
                                      <p:cBhvr additive="base">
                                        <p:cTn id="105" dur="500" fill="hold"/>
                                        <p:tgtEl>
                                          <p:spTgt spid="20"/>
                                        </p:tgtEl>
                                        <p:attrNameLst>
                                          <p:attrName>ppt_y</p:attrName>
                                        </p:attrNameLst>
                                      </p:cBhvr>
                                      <p:tavLst>
                                        <p:tav tm="0">
                                          <p:val>
                                            <p:strVal val="#ppt_y"/>
                                          </p:val>
                                        </p:tav>
                                        <p:tav tm="100000">
                                          <p:val>
                                            <p:strVal val="#ppt_y"/>
                                          </p:val>
                                        </p:tav>
                                      </p:tavLst>
                                    </p:anim>
                                  </p:childTnLst>
                                </p:cTn>
                              </p:par>
                            </p:childTnLst>
                          </p:cTn>
                        </p:par>
                        <p:par>
                          <p:cTn id="106" fill="hold">
                            <p:stCondLst>
                              <p:cond delay="21000"/>
                            </p:stCondLst>
                            <p:childTnLst>
                              <p:par>
                                <p:cTn id="107" presetID="2" presetClass="entr" presetSubtype="8" fill="hold" grpId="0" nodeType="afterEffect">
                                  <p:stCondLst>
                                    <p:cond delay="25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0-#ppt_w/2"/>
                                          </p:val>
                                        </p:tav>
                                        <p:tav tm="100000">
                                          <p:val>
                                            <p:strVal val="#ppt_x"/>
                                          </p:val>
                                        </p:tav>
                                      </p:tavLst>
                                    </p:anim>
                                    <p:anim calcmode="lin" valueType="num">
                                      <p:cBhvr additive="base">
                                        <p:cTn id="110" dur="500" fill="hold"/>
                                        <p:tgtEl>
                                          <p:spTgt spid="21"/>
                                        </p:tgtEl>
                                        <p:attrNameLst>
                                          <p:attrName>ppt_y</p:attrName>
                                        </p:attrNameLst>
                                      </p:cBhvr>
                                      <p:tavLst>
                                        <p:tav tm="0">
                                          <p:val>
                                            <p:strVal val="#ppt_y"/>
                                          </p:val>
                                        </p:tav>
                                        <p:tav tm="100000">
                                          <p:val>
                                            <p:strVal val="#ppt_y"/>
                                          </p:val>
                                        </p:tav>
                                      </p:tavLst>
                                    </p:anim>
                                  </p:childTnLst>
                                </p:cTn>
                              </p:par>
                            </p:childTnLst>
                          </p:cTn>
                        </p:par>
                        <p:par>
                          <p:cTn id="111" fill="hold">
                            <p:stCondLst>
                              <p:cond delay="21750"/>
                            </p:stCondLst>
                            <p:childTnLst>
                              <p:par>
                                <p:cTn id="112" presetID="31" presetClass="entr" presetSubtype="0" fill="hold" grpId="0" nodeType="afterEffect">
                                  <p:stCondLst>
                                    <p:cond delay="250"/>
                                  </p:stCondLst>
                                  <p:childTnLst>
                                    <p:set>
                                      <p:cBhvr>
                                        <p:cTn id="113" dur="1" fill="hold">
                                          <p:stCondLst>
                                            <p:cond delay="0"/>
                                          </p:stCondLst>
                                        </p:cTn>
                                        <p:tgtEl>
                                          <p:spTgt spid="22"/>
                                        </p:tgtEl>
                                        <p:attrNameLst>
                                          <p:attrName>style.visibility</p:attrName>
                                        </p:attrNameLst>
                                      </p:cBhvr>
                                      <p:to>
                                        <p:strVal val="visible"/>
                                      </p:to>
                                    </p:set>
                                    <p:anim calcmode="lin" valueType="num">
                                      <p:cBhvr>
                                        <p:cTn id="114" dur="1000" fill="hold"/>
                                        <p:tgtEl>
                                          <p:spTgt spid="22"/>
                                        </p:tgtEl>
                                        <p:attrNameLst>
                                          <p:attrName>ppt_w</p:attrName>
                                        </p:attrNameLst>
                                      </p:cBhvr>
                                      <p:tavLst>
                                        <p:tav tm="0">
                                          <p:val>
                                            <p:fltVal val="0"/>
                                          </p:val>
                                        </p:tav>
                                        <p:tav tm="100000">
                                          <p:val>
                                            <p:strVal val="#ppt_w"/>
                                          </p:val>
                                        </p:tav>
                                      </p:tavLst>
                                    </p:anim>
                                    <p:anim calcmode="lin" valueType="num">
                                      <p:cBhvr>
                                        <p:cTn id="115" dur="1000" fill="hold"/>
                                        <p:tgtEl>
                                          <p:spTgt spid="22"/>
                                        </p:tgtEl>
                                        <p:attrNameLst>
                                          <p:attrName>ppt_h</p:attrName>
                                        </p:attrNameLst>
                                      </p:cBhvr>
                                      <p:tavLst>
                                        <p:tav tm="0">
                                          <p:val>
                                            <p:fltVal val="0"/>
                                          </p:val>
                                        </p:tav>
                                        <p:tav tm="100000">
                                          <p:val>
                                            <p:strVal val="#ppt_h"/>
                                          </p:val>
                                        </p:tav>
                                      </p:tavLst>
                                    </p:anim>
                                    <p:anim calcmode="lin" valueType="num">
                                      <p:cBhvr>
                                        <p:cTn id="116" dur="1000" fill="hold"/>
                                        <p:tgtEl>
                                          <p:spTgt spid="22"/>
                                        </p:tgtEl>
                                        <p:attrNameLst>
                                          <p:attrName>style.rotation</p:attrName>
                                        </p:attrNameLst>
                                      </p:cBhvr>
                                      <p:tavLst>
                                        <p:tav tm="0">
                                          <p:val>
                                            <p:fltVal val="90"/>
                                          </p:val>
                                        </p:tav>
                                        <p:tav tm="100000">
                                          <p:val>
                                            <p:fltVal val="0"/>
                                          </p:val>
                                        </p:tav>
                                      </p:tavLst>
                                    </p:anim>
                                    <p:animEffect transition="in" filter="fade">
                                      <p:cBhvr>
                                        <p:cTn id="117" dur="1000"/>
                                        <p:tgtEl>
                                          <p:spTgt spid="22"/>
                                        </p:tgtEl>
                                      </p:cBhvr>
                                    </p:animEffect>
                                  </p:childTnLst>
                                </p:cTn>
                              </p:par>
                            </p:childTnLst>
                          </p:cTn>
                        </p:par>
                        <p:par>
                          <p:cTn id="118" fill="hold">
                            <p:stCondLst>
                              <p:cond delay="23000"/>
                            </p:stCondLst>
                            <p:childTnLst>
                              <p:par>
                                <p:cTn id="119" presetID="53" presetClass="entr" presetSubtype="16" fill="hold" grpId="0" nodeType="afterEffect">
                                  <p:stCondLst>
                                    <p:cond delay="25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childTnLst>
                          </p:cTn>
                        </p:par>
                        <p:par>
                          <p:cTn id="124" fill="hold">
                            <p:stCondLst>
                              <p:cond delay="23750"/>
                            </p:stCondLst>
                            <p:childTnLst>
                              <p:par>
                                <p:cTn id="125" presetID="2" presetClass="entr" presetSubtype="3" fill="hold" grpId="0" nodeType="afterEffect">
                                  <p:stCondLst>
                                    <p:cond delay="50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1+#ppt_w/2"/>
                                          </p:val>
                                        </p:tav>
                                        <p:tav tm="100000">
                                          <p:val>
                                            <p:strVal val="#ppt_x"/>
                                          </p:val>
                                        </p:tav>
                                      </p:tavLst>
                                    </p:anim>
                                    <p:anim calcmode="lin" valueType="num">
                                      <p:cBhvr additive="base">
                                        <p:cTn id="128" dur="500" fill="hold"/>
                                        <p:tgtEl>
                                          <p:spTgt spid="23"/>
                                        </p:tgtEl>
                                        <p:attrNameLst>
                                          <p:attrName>ppt_y</p:attrName>
                                        </p:attrNameLst>
                                      </p:cBhvr>
                                      <p:tavLst>
                                        <p:tav tm="0">
                                          <p:val>
                                            <p:strVal val="0-#ppt_h/2"/>
                                          </p:val>
                                        </p:tav>
                                        <p:tav tm="100000">
                                          <p:val>
                                            <p:strVal val="#ppt_y"/>
                                          </p:val>
                                        </p:tav>
                                      </p:tavLst>
                                    </p:anim>
                                  </p:childTnLst>
                                </p:cTn>
                              </p:par>
                            </p:childTnLst>
                          </p:cTn>
                        </p:par>
                        <p:par>
                          <p:cTn id="129" fill="hold">
                            <p:stCondLst>
                              <p:cond delay="24750"/>
                            </p:stCondLst>
                            <p:childTnLst>
                              <p:par>
                                <p:cTn id="130" presetID="31" presetClass="entr" presetSubtype="0" fill="hold" grpId="0" nodeType="afterEffect">
                                  <p:stCondLst>
                                    <p:cond delay="250"/>
                                  </p:stCondLst>
                                  <p:childTnLst>
                                    <p:set>
                                      <p:cBhvr>
                                        <p:cTn id="131" dur="1" fill="hold">
                                          <p:stCondLst>
                                            <p:cond delay="0"/>
                                          </p:stCondLst>
                                        </p:cTn>
                                        <p:tgtEl>
                                          <p:spTgt spid="25"/>
                                        </p:tgtEl>
                                        <p:attrNameLst>
                                          <p:attrName>style.visibility</p:attrName>
                                        </p:attrNameLst>
                                      </p:cBhvr>
                                      <p:to>
                                        <p:strVal val="visible"/>
                                      </p:to>
                                    </p:set>
                                    <p:anim calcmode="lin" valueType="num">
                                      <p:cBhvr>
                                        <p:cTn id="132" dur="1000" fill="hold"/>
                                        <p:tgtEl>
                                          <p:spTgt spid="25"/>
                                        </p:tgtEl>
                                        <p:attrNameLst>
                                          <p:attrName>ppt_w</p:attrName>
                                        </p:attrNameLst>
                                      </p:cBhvr>
                                      <p:tavLst>
                                        <p:tav tm="0">
                                          <p:val>
                                            <p:fltVal val="0"/>
                                          </p:val>
                                        </p:tav>
                                        <p:tav tm="100000">
                                          <p:val>
                                            <p:strVal val="#ppt_w"/>
                                          </p:val>
                                        </p:tav>
                                      </p:tavLst>
                                    </p:anim>
                                    <p:anim calcmode="lin" valueType="num">
                                      <p:cBhvr>
                                        <p:cTn id="133" dur="1000" fill="hold"/>
                                        <p:tgtEl>
                                          <p:spTgt spid="25"/>
                                        </p:tgtEl>
                                        <p:attrNameLst>
                                          <p:attrName>ppt_h</p:attrName>
                                        </p:attrNameLst>
                                      </p:cBhvr>
                                      <p:tavLst>
                                        <p:tav tm="0">
                                          <p:val>
                                            <p:fltVal val="0"/>
                                          </p:val>
                                        </p:tav>
                                        <p:tav tm="100000">
                                          <p:val>
                                            <p:strVal val="#ppt_h"/>
                                          </p:val>
                                        </p:tav>
                                      </p:tavLst>
                                    </p:anim>
                                    <p:anim calcmode="lin" valueType="num">
                                      <p:cBhvr>
                                        <p:cTn id="134" dur="1000" fill="hold"/>
                                        <p:tgtEl>
                                          <p:spTgt spid="25"/>
                                        </p:tgtEl>
                                        <p:attrNameLst>
                                          <p:attrName>style.rotation</p:attrName>
                                        </p:attrNameLst>
                                      </p:cBhvr>
                                      <p:tavLst>
                                        <p:tav tm="0">
                                          <p:val>
                                            <p:fltVal val="90"/>
                                          </p:val>
                                        </p:tav>
                                        <p:tav tm="100000">
                                          <p:val>
                                            <p:fltVal val="0"/>
                                          </p:val>
                                        </p:tav>
                                      </p:tavLst>
                                    </p:anim>
                                    <p:animEffect transition="in" filter="fade">
                                      <p:cBhvr>
                                        <p:cTn id="135" dur="1000"/>
                                        <p:tgtEl>
                                          <p:spTgt spid="25"/>
                                        </p:tgtEl>
                                      </p:cBhvr>
                                    </p:animEffect>
                                  </p:childTnLst>
                                </p:cTn>
                              </p:par>
                              <p:par>
                                <p:cTn id="136" presetID="1" presetClass="entr" presetSubtype="0" fill="hold" grpId="0" nodeType="withEffect">
                                  <p:stCondLst>
                                    <p:cond delay="500"/>
                                  </p:stCondLst>
                                  <p:childTnLst>
                                    <p:set>
                                      <p:cBhvr>
                                        <p:cTn id="137" dur="1" fill="hold">
                                          <p:stCondLst>
                                            <p:cond delay="0"/>
                                          </p:stCondLst>
                                        </p:cTn>
                                        <p:tgtEl>
                                          <p:spTgt spid="31"/>
                                        </p:tgtEl>
                                        <p:attrNameLst>
                                          <p:attrName>style.visibility</p:attrName>
                                        </p:attrNameLst>
                                      </p:cBhvr>
                                      <p:to>
                                        <p:strVal val="visible"/>
                                      </p:to>
                                    </p:set>
                                  </p:childTnLst>
                                </p:cTn>
                              </p:par>
                            </p:childTnLst>
                          </p:cTn>
                        </p:par>
                        <p:par>
                          <p:cTn id="138" fill="hold">
                            <p:stCondLst>
                              <p:cond delay="26000"/>
                            </p:stCondLst>
                            <p:childTnLst>
                              <p:par>
                                <p:cTn id="139" presetID="2" presetClass="entr" presetSubtype="2"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additive="base">
                                        <p:cTn id="141" dur="500" fill="hold"/>
                                        <p:tgtEl>
                                          <p:spTgt spid="27"/>
                                        </p:tgtEl>
                                        <p:attrNameLst>
                                          <p:attrName>ppt_x</p:attrName>
                                        </p:attrNameLst>
                                      </p:cBhvr>
                                      <p:tavLst>
                                        <p:tav tm="0">
                                          <p:val>
                                            <p:strVal val="1+#ppt_w/2"/>
                                          </p:val>
                                        </p:tav>
                                        <p:tav tm="100000">
                                          <p:val>
                                            <p:strVal val="#ppt_x"/>
                                          </p:val>
                                        </p:tav>
                                      </p:tavLst>
                                    </p:anim>
                                    <p:anim calcmode="lin" valueType="num">
                                      <p:cBhvr additive="base">
                                        <p:cTn id="142" dur="500" fill="hold"/>
                                        <p:tgtEl>
                                          <p:spTgt spid="27"/>
                                        </p:tgtEl>
                                        <p:attrNameLst>
                                          <p:attrName>ppt_y</p:attrName>
                                        </p:attrNameLst>
                                      </p:cBhvr>
                                      <p:tavLst>
                                        <p:tav tm="0">
                                          <p:val>
                                            <p:strVal val="#ppt_y"/>
                                          </p:val>
                                        </p:tav>
                                        <p:tav tm="100000">
                                          <p:val>
                                            <p:strVal val="#ppt_y"/>
                                          </p:val>
                                        </p:tav>
                                      </p:tavLst>
                                    </p:anim>
                                  </p:childTnLst>
                                </p:cTn>
                              </p:par>
                            </p:childTnLst>
                          </p:cTn>
                        </p:par>
                        <p:par>
                          <p:cTn id="143" fill="hold">
                            <p:stCondLst>
                              <p:cond delay="26500"/>
                            </p:stCondLst>
                            <p:childTnLst>
                              <p:par>
                                <p:cTn id="144" presetID="2" presetClass="entr" presetSubtype="1" fill="hold" grpId="0" nodeType="afterEffect">
                                  <p:stCondLst>
                                    <p:cond delay="250"/>
                                  </p:stCondLst>
                                  <p:childTnLst>
                                    <p:set>
                                      <p:cBhvr>
                                        <p:cTn id="145" dur="1" fill="hold">
                                          <p:stCondLst>
                                            <p:cond delay="0"/>
                                          </p:stCondLst>
                                        </p:cTn>
                                        <p:tgtEl>
                                          <p:spTgt spid="26"/>
                                        </p:tgtEl>
                                        <p:attrNameLst>
                                          <p:attrName>style.visibility</p:attrName>
                                        </p:attrNameLst>
                                      </p:cBhvr>
                                      <p:to>
                                        <p:strVal val="visible"/>
                                      </p:to>
                                    </p:set>
                                    <p:anim calcmode="lin" valueType="num">
                                      <p:cBhvr additive="base">
                                        <p:cTn id="146" dur="500" fill="hold"/>
                                        <p:tgtEl>
                                          <p:spTgt spid="26"/>
                                        </p:tgtEl>
                                        <p:attrNameLst>
                                          <p:attrName>ppt_x</p:attrName>
                                        </p:attrNameLst>
                                      </p:cBhvr>
                                      <p:tavLst>
                                        <p:tav tm="0">
                                          <p:val>
                                            <p:strVal val="#ppt_x"/>
                                          </p:val>
                                        </p:tav>
                                        <p:tav tm="100000">
                                          <p:val>
                                            <p:strVal val="#ppt_x"/>
                                          </p:val>
                                        </p:tav>
                                      </p:tavLst>
                                    </p:anim>
                                    <p:anim calcmode="lin" valueType="num">
                                      <p:cBhvr additive="base">
                                        <p:cTn id="147"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5" presetClass="entr" presetSubtype="0" fill="hold" grpId="0" nodeType="click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1000"/>
                                        <p:tgtEl>
                                          <p:spTgt spid="29"/>
                                        </p:tgtEl>
                                      </p:cBhvr>
                                    </p:animEffect>
                                    <p:anim calcmode="lin" valueType="num">
                                      <p:cBhvr>
                                        <p:cTn id="153" dur="1000" fill="hold"/>
                                        <p:tgtEl>
                                          <p:spTgt spid="29"/>
                                        </p:tgtEl>
                                        <p:attrNameLst>
                                          <p:attrName>ppt_w</p:attrName>
                                        </p:attrNameLst>
                                      </p:cBhvr>
                                      <p:tavLst>
                                        <p:tav tm="0" fmla="#ppt_w*sin(2.5*pi*$)">
                                          <p:val>
                                            <p:fltVal val="0"/>
                                          </p:val>
                                        </p:tav>
                                        <p:tav tm="100000">
                                          <p:val>
                                            <p:fltVal val="1"/>
                                          </p:val>
                                        </p:tav>
                                      </p:tavLst>
                                    </p:anim>
                                    <p:anim calcmode="lin" valueType="num">
                                      <p:cBhvr>
                                        <p:cTn id="154" dur="1000" fill="hold"/>
                                        <p:tgtEl>
                                          <p:spTgt spid="29"/>
                                        </p:tgtEl>
                                        <p:attrNameLst>
                                          <p:attrName>ppt_h</p:attrName>
                                        </p:attrNameLst>
                                      </p:cBhvr>
                                      <p:tavLst>
                                        <p:tav tm="0">
                                          <p:val>
                                            <p:strVal val="#ppt_h"/>
                                          </p:val>
                                        </p:tav>
                                        <p:tav tm="100000">
                                          <p:val>
                                            <p:strVal val="#ppt_h"/>
                                          </p:val>
                                        </p:tav>
                                      </p:tavLst>
                                    </p:anim>
                                  </p:childTnLst>
                                </p:cTn>
                              </p:par>
                              <p:par>
                                <p:cTn id="155" presetID="21" presetClass="entr" presetSubtype="1"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wheel(1)">
                                      <p:cBhvr>
                                        <p:cTn id="15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animBg="1"/>
      <p:bldP spid="10" grpId="0" animBg="1"/>
      <p:bldP spid="11" grpId="0" animBg="1"/>
      <p:bldP spid="12" grpId="0" animBg="1"/>
      <p:bldP spid="13" grpId="0" animBg="1"/>
      <p:bldP spid="14" grpId="0" animBg="1"/>
      <p:bldP spid="15" grpId="0" animBg="1"/>
      <p:bldP spid="16" grpId="0"/>
      <p:bldP spid="17" grpId="0"/>
      <p:bldP spid="18" grpId="0"/>
      <p:bldP spid="19" grpId="0" animBg="1"/>
      <p:bldP spid="20" grpId="0"/>
      <p:bldP spid="21" grpId="0"/>
      <p:bldP spid="22" grpId="0" animBg="1"/>
      <p:bldP spid="23" grpId="0"/>
      <p:bldP spid="24" grpId="0"/>
      <p:bldP spid="25" grpId="0" animBg="1"/>
      <p:bldP spid="26" grpId="0"/>
      <p:bldP spid="27" grpId="0"/>
      <p:bldP spid="30" grpId="0" animBg="1"/>
      <p:bldP spid="31" grpId="0"/>
      <p:bldP spid="2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113460" y="3986404"/>
            <a:ext cx="3808593"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וְלָא </a:t>
            </a:r>
            <a:r>
              <a:rPr lang="he-IL" dirty="0">
                <a:solidFill>
                  <a:srgbClr val="000000"/>
                </a:solidFill>
                <a:latin typeface="Arial" panose="020B0604020202020204" pitchFamily="34" charset="0"/>
              </a:rPr>
              <a:t>מָצֵי אָמַר לֵיהּ לָאו בַּעַל דְּבָרִים </a:t>
            </a:r>
            <a:r>
              <a:rPr lang="he-IL" dirty="0" err="1">
                <a:solidFill>
                  <a:srgbClr val="000000"/>
                </a:solidFill>
                <a:latin typeface="Arial" panose="020B0604020202020204" pitchFamily="34" charset="0"/>
              </a:rPr>
              <a:t>דִּידִי</a:t>
            </a:r>
            <a:r>
              <a:rPr lang="he-IL" dirty="0">
                <a:solidFill>
                  <a:srgbClr val="000000"/>
                </a:solidFill>
                <a:latin typeface="Arial" panose="020B0604020202020204" pitchFamily="34" charset="0"/>
              </a:rPr>
              <a:t> אַתְּ </a:t>
            </a:r>
            <a:endParaRPr lang="he-IL" dirty="0" smtClean="0">
              <a:solidFill>
                <a:srgbClr val="000000"/>
              </a:solidFill>
              <a:latin typeface="Arial" panose="020B0604020202020204" pitchFamily="34" charset="0"/>
            </a:endParaRPr>
          </a:p>
        </p:txBody>
      </p:sp>
      <p:sp>
        <p:nvSpPr>
          <p:cNvPr id="3" name="TextBox 2"/>
          <p:cNvSpPr txBox="1"/>
          <p:nvPr/>
        </p:nvSpPr>
        <p:spPr>
          <a:xfrm>
            <a:off x="10172671" y="-38654"/>
            <a:ext cx="1560629" cy="369332"/>
          </a:xfrm>
          <a:prstGeom prst="rect">
            <a:avLst/>
          </a:prstGeom>
          <a:noFill/>
        </p:spPr>
        <p:txBody>
          <a:bodyPr wrap="square" rtlCol="1">
            <a:spAutoFit/>
          </a:bodyPr>
          <a:lstStyle/>
          <a:p>
            <a:r>
              <a:rPr lang="he-IL" dirty="0" smtClean="0"/>
              <a:t>דף ח' עמ' ב'</a:t>
            </a:r>
            <a:endParaRPr lang="he-IL" dirty="0"/>
          </a:p>
        </p:txBody>
      </p:sp>
      <p:sp>
        <p:nvSpPr>
          <p:cNvPr id="4" name="מלבן 3"/>
          <p:cNvSpPr/>
          <p:nvPr/>
        </p:nvSpPr>
        <p:spPr>
          <a:xfrm>
            <a:off x="157018" y="4680553"/>
            <a:ext cx="7578150" cy="1477328"/>
          </a:xfrm>
          <a:prstGeom prst="rect">
            <a:avLst/>
          </a:prstGeom>
        </p:spPr>
        <p:txBody>
          <a:bodyPr wrap="square">
            <a:spAutoFit/>
          </a:bodyPr>
          <a:lstStyle/>
          <a:p>
            <a:r>
              <a:rPr lang="he-IL" dirty="0" smtClean="0"/>
              <a:t>אלא </a:t>
            </a:r>
            <a:r>
              <a:rPr lang="he-IL" dirty="0"/>
              <a:t>ראובן אף הוא נחשב "בעל דברים", משום </a:t>
            </a:r>
            <a:r>
              <a:rPr lang="he-IL" dirty="0" smtClean="0"/>
              <a:t>שיכול </a:t>
            </a:r>
            <a:r>
              <a:rPr lang="he-IL" dirty="0"/>
              <a:t>ראובן לומר לבעל חוב: </a:t>
            </a:r>
            <a:endParaRPr lang="he-IL" dirty="0" smtClean="0"/>
          </a:p>
          <a:p>
            <a:r>
              <a:rPr lang="he-IL" dirty="0" smtClean="0"/>
              <a:t>הרי אם </a:t>
            </a:r>
            <a:r>
              <a:rPr lang="he-IL" dirty="0"/>
              <a:t>אתה תוציא משמעון את השדה, יחזור שמעון אלי לתבוע ממני את דמי השדה, כי קיבלתי אחריות על מכירה זו. </a:t>
            </a:r>
            <a:endParaRPr lang="he-IL" dirty="0" smtClean="0"/>
          </a:p>
          <a:p>
            <a:r>
              <a:rPr lang="he-IL" dirty="0" smtClean="0"/>
              <a:t>וכיון </a:t>
            </a:r>
            <a:r>
              <a:rPr lang="he-IL" dirty="0"/>
              <a:t>שיש לראובן הפסד בדבר, נחשב גם הוא "בעל דברים", ויכול לעמוד ולטעון כנגד </a:t>
            </a:r>
            <a:r>
              <a:rPr lang="he-IL" dirty="0" smtClean="0"/>
              <a:t>בעל החוב </a:t>
            </a:r>
            <a:r>
              <a:rPr lang="he-IL" dirty="0"/>
              <a:t>בדין זה </a:t>
            </a:r>
          </a:p>
        </p:txBody>
      </p:sp>
      <p:sp>
        <p:nvSpPr>
          <p:cNvPr id="5" name="מלבן 4"/>
          <p:cNvSpPr/>
          <p:nvPr/>
        </p:nvSpPr>
        <p:spPr>
          <a:xfrm>
            <a:off x="2894416" y="146012"/>
            <a:ext cx="7278255" cy="369332"/>
          </a:xfrm>
          <a:prstGeom prst="rect">
            <a:avLst/>
          </a:prstGeom>
        </p:spPr>
        <p:txBody>
          <a:bodyPr wrap="square">
            <a:spAutoFit/>
          </a:bodyPr>
          <a:lstStyle/>
          <a:p>
            <a:r>
              <a:rPr lang="he-IL" dirty="0"/>
              <a:t>ואגב דין הגבייה מלקוחות, הגמרא </a:t>
            </a:r>
            <a:r>
              <a:rPr lang="he-IL" dirty="0" smtClean="0"/>
              <a:t>מביאה דין </a:t>
            </a:r>
            <a:r>
              <a:rPr lang="he-IL" dirty="0"/>
              <a:t>נוסף בבעל חוב הבא לגבות מלוקח:</a:t>
            </a:r>
          </a:p>
        </p:txBody>
      </p:sp>
      <p:pic>
        <p:nvPicPr>
          <p:cNvPr id="7" name="תמונה 6"/>
          <p:cNvPicPr>
            <a:picLocks noChangeAspect="1"/>
          </p:cNvPicPr>
          <p:nvPr/>
        </p:nvPicPr>
        <p:blipFill>
          <a:blip r:embed="rId2"/>
          <a:stretch>
            <a:fillRect/>
          </a:stretch>
        </p:blipFill>
        <p:spPr>
          <a:xfrm>
            <a:off x="5331918" y="907454"/>
            <a:ext cx="2403250" cy="700167"/>
          </a:xfrm>
          <a:prstGeom prst="rect">
            <a:avLst/>
          </a:prstGeom>
        </p:spPr>
      </p:pic>
      <p:sp>
        <p:nvSpPr>
          <p:cNvPr id="10" name="מלבן 9"/>
          <p:cNvSpPr/>
          <p:nvPr/>
        </p:nvSpPr>
        <p:spPr>
          <a:xfrm>
            <a:off x="7812275" y="934388"/>
            <a:ext cx="437972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אָמַר אַבָּיֵי: </a:t>
            </a:r>
            <a:r>
              <a:rPr lang="he-IL" dirty="0" smtClean="0">
                <a:solidFill>
                  <a:srgbClr val="000000"/>
                </a:solidFill>
                <a:latin typeface="Arial" panose="020B0604020202020204" pitchFamily="34" charset="0"/>
              </a:rPr>
              <a:t>רְאוּבֵן </a:t>
            </a:r>
            <a:r>
              <a:rPr lang="he-IL" dirty="0">
                <a:solidFill>
                  <a:srgbClr val="000000"/>
                </a:solidFill>
                <a:latin typeface="Arial" panose="020B0604020202020204" pitchFamily="34" charset="0"/>
              </a:rPr>
              <a:t>שֶׁמָּכַר שָׂדֶה לְשִׁמְעוֹן בְּאַחְרָיוּת </a:t>
            </a:r>
            <a:endParaRPr lang="he-IL" dirty="0"/>
          </a:p>
        </p:txBody>
      </p:sp>
      <p:sp>
        <p:nvSpPr>
          <p:cNvPr id="11" name="מלבן 10"/>
          <p:cNvSpPr/>
          <p:nvPr/>
        </p:nvSpPr>
        <p:spPr>
          <a:xfrm>
            <a:off x="1673463" y="871678"/>
            <a:ext cx="3619901" cy="646331"/>
          </a:xfrm>
          <a:prstGeom prst="rect">
            <a:avLst/>
          </a:prstGeom>
        </p:spPr>
        <p:txBody>
          <a:bodyPr wrap="none">
            <a:spAutoFit/>
          </a:bodyPr>
          <a:lstStyle/>
          <a:p>
            <a:r>
              <a:rPr lang="he-IL" dirty="0"/>
              <a:t>שאם יטרפו ממנו את השדה בגלל חובו </a:t>
            </a:r>
            <a:endParaRPr lang="he-IL" dirty="0" smtClean="0"/>
          </a:p>
          <a:p>
            <a:r>
              <a:rPr lang="he-IL" dirty="0" smtClean="0"/>
              <a:t>ישלם </a:t>
            </a:r>
            <a:r>
              <a:rPr lang="he-IL" dirty="0"/>
              <a:t>לו את דמיה, </a:t>
            </a:r>
          </a:p>
        </p:txBody>
      </p:sp>
      <p:sp>
        <p:nvSpPr>
          <p:cNvPr id="12" name="מלבן 11"/>
          <p:cNvSpPr/>
          <p:nvPr/>
        </p:nvSpPr>
        <p:spPr>
          <a:xfrm>
            <a:off x="8349673" y="1743745"/>
            <a:ext cx="3569992" cy="369332"/>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וַאֲתָא בַּעַל חוֹב </a:t>
            </a:r>
            <a:r>
              <a:rPr lang="he-IL" dirty="0" err="1">
                <a:solidFill>
                  <a:srgbClr val="000000"/>
                </a:solidFill>
                <a:latin typeface="Arial" panose="020B0604020202020204" pitchFamily="34" charset="0"/>
              </a:rPr>
              <a:t>דִּרְאוּבֵן</a:t>
            </a:r>
            <a:r>
              <a:rPr lang="he-IL" dirty="0">
                <a:solidFill>
                  <a:srgbClr val="000000"/>
                </a:solidFill>
                <a:latin typeface="Arial" panose="020B0604020202020204" pitchFamily="34" charset="0"/>
              </a:rPr>
              <a:t> וּטְרַף מִשִּׁמְעוֹן </a:t>
            </a:r>
            <a:endParaRPr lang="he-IL" dirty="0" smtClean="0">
              <a:solidFill>
                <a:srgbClr val="000000"/>
              </a:solidFill>
              <a:latin typeface="Arial" panose="020B0604020202020204" pitchFamily="34" charset="0"/>
            </a:endParaRPr>
          </a:p>
        </p:txBody>
      </p:sp>
      <p:sp>
        <p:nvSpPr>
          <p:cNvPr id="13" name="מלבן 12"/>
          <p:cNvSpPr/>
          <p:nvPr/>
        </p:nvSpPr>
        <p:spPr>
          <a:xfrm>
            <a:off x="1038494" y="2309741"/>
            <a:ext cx="6696674" cy="1200329"/>
          </a:xfrm>
          <a:prstGeom prst="rect">
            <a:avLst/>
          </a:prstGeom>
        </p:spPr>
        <p:txBody>
          <a:bodyPr wrap="square">
            <a:spAutoFit/>
          </a:bodyPr>
          <a:lstStyle/>
          <a:p>
            <a:r>
              <a:rPr lang="he-IL" dirty="0" smtClean="0"/>
              <a:t>הדין הוא, שראובן יכול ללכת </a:t>
            </a:r>
            <a:r>
              <a:rPr lang="he-IL" dirty="0"/>
              <a:t>לעמוד בדין עם אותו בעל חוב</a:t>
            </a:r>
            <a:r>
              <a:rPr lang="he-IL" dirty="0" smtClean="0"/>
              <a:t>,</a:t>
            </a:r>
          </a:p>
          <a:p>
            <a:r>
              <a:rPr lang="he-IL" dirty="0" smtClean="0"/>
              <a:t> </a:t>
            </a:r>
            <a:r>
              <a:rPr lang="he-IL" dirty="0"/>
              <a:t>כדי לסלקו מן השדה בכל טענה שיש לו </a:t>
            </a:r>
            <a:endParaRPr lang="he-IL" dirty="0" smtClean="0"/>
          </a:p>
          <a:p>
            <a:r>
              <a:rPr lang="he-IL" dirty="0" smtClean="0"/>
              <a:t>כגון </a:t>
            </a:r>
            <a:r>
              <a:rPr lang="he-IL" dirty="0"/>
              <a:t>שטוען לו "</a:t>
            </a:r>
            <a:r>
              <a:rPr lang="he-IL" dirty="0" err="1"/>
              <a:t>פרעתיך</a:t>
            </a:r>
            <a:r>
              <a:rPr lang="he-IL" dirty="0"/>
              <a:t>", או שיש לו תביעה נגדית על חוב אחר, </a:t>
            </a:r>
            <a:endParaRPr lang="he-IL" dirty="0" smtClean="0"/>
          </a:p>
          <a:p>
            <a:r>
              <a:rPr lang="he-IL" dirty="0" smtClean="0"/>
              <a:t>ומעכב </a:t>
            </a:r>
            <a:r>
              <a:rPr lang="he-IL" dirty="0"/>
              <a:t>חוב זה תמורת החוב ההוא, וכיוצא </a:t>
            </a:r>
            <a:r>
              <a:rPr lang="he-IL" dirty="0" smtClean="0"/>
              <a:t>בזה</a:t>
            </a:r>
            <a:endParaRPr lang="he-IL" dirty="0"/>
          </a:p>
        </p:txBody>
      </p:sp>
      <p:sp>
        <p:nvSpPr>
          <p:cNvPr id="14" name="מלבן 13"/>
          <p:cNvSpPr/>
          <p:nvPr/>
        </p:nvSpPr>
        <p:spPr>
          <a:xfrm>
            <a:off x="2680579" y="1725453"/>
            <a:ext cx="5054589" cy="369332"/>
          </a:xfrm>
          <a:prstGeom prst="rect">
            <a:avLst/>
          </a:prstGeom>
        </p:spPr>
        <p:txBody>
          <a:bodyPr wrap="none">
            <a:spAutoFit/>
          </a:bodyPr>
          <a:lstStyle/>
          <a:p>
            <a:r>
              <a:rPr lang="he-IL" dirty="0" smtClean="0"/>
              <a:t>בא </a:t>
            </a:r>
            <a:r>
              <a:rPr lang="he-IL" dirty="0"/>
              <a:t>בעל חוב של ראובן ורצה לטרוף את השדה משמעון.</a:t>
            </a:r>
          </a:p>
        </p:txBody>
      </p:sp>
      <p:sp>
        <p:nvSpPr>
          <p:cNvPr id="6" name="מלבן 5"/>
          <p:cNvSpPr/>
          <p:nvPr/>
        </p:nvSpPr>
        <p:spPr>
          <a:xfrm>
            <a:off x="8012241" y="2621971"/>
            <a:ext cx="4011033"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דִּינָא</a:t>
            </a:r>
            <a:r>
              <a:rPr lang="he-IL" dirty="0">
                <a:solidFill>
                  <a:srgbClr val="000000"/>
                </a:solidFill>
                <a:latin typeface="Arial" panose="020B0604020202020204" pitchFamily="34" charset="0"/>
              </a:rPr>
              <a:t> הוּא </a:t>
            </a:r>
            <a:r>
              <a:rPr lang="he-IL" dirty="0" err="1">
                <a:solidFill>
                  <a:srgbClr val="000000"/>
                </a:solidFill>
                <a:latin typeface="Arial" panose="020B0604020202020204" pitchFamily="34" charset="0"/>
              </a:rPr>
              <a:t>דְּאָזֵיל</a:t>
            </a:r>
            <a:r>
              <a:rPr lang="he-IL" dirty="0">
                <a:solidFill>
                  <a:srgbClr val="000000"/>
                </a:solidFill>
                <a:latin typeface="Arial" panose="020B0604020202020204" pitchFamily="34" charset="0"/>
              </a:rPr>
              <a:t> רְאוּבֵן </a:t>
            </a:r>
            <a:r>
              <a:rPr lang="he-IL" dirty="0" err="1">
                <a:solidFill>
                  <a:srgbClr val="000000"/>
                </a:solidFill>
                <a:latin typeface="Arial" panose="020B0604020202020204" pitchFamily="34" charset="0"/>
              </a:rPr>
              <a:t>וּמִשְׁתַּעֵי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דִּינָא</a:t>
            </a:r>
            <a:r>
              <a:rPr lang="he-IL" dirty="0">
                <a:solidFill>
                  <a:srgbClr val="000000"/>
                </a:solidFill>
                <a:latin typeface="Arial" panose="020B0604020202020204" pitchFamily="34" charset="0"/>
              </a:rPr>
              <a:t> בַּהֲדֵיהּ </a:t>
            </a:r>
            <a:endParaRPr lang="he-IL" dirty="0"/>
          </a:p>
        </p:txBody>
      </p:sp>
      <p:sp>
        <p:nvSpPr>
          <p:cNvPr id="8" name="מלבן 7"/>
          <p:cNvSpPr/>
          <p:nvPr/>
        </p:nvSpPr>
        <p:spPr>
          <a:xfrm>
            <a:off x="8728596" y="4786807"/>
            <a:ext cx="3244798"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לֵיהּ אִי </a:t>
            </a:r>
            <a:r>
              <a:rPr lang="he-IL" dirty="0" err="1">
                <a:solidFill>
                  <a:srgbClr val="000000"/>
                </a:solidFill>
                <a:latin typeface="Arial" panose="020B0604020202020204" pitchFamily="34" charset="0"/>
              </a:rPr>
              <a:t>מַפְּקַת</a:t>
            </a:r>
            <a:r>
              <a:rPr lang="he-IL" dirty="0">
                <a:solidFill>
                  <a:srgbClr val="000000"/>
                </a:solidFill>
                <a:latin typeface="Arial" panose="020B0604020202020204" pitchFamily="34" charset="0"/>
              </a:rPr>
              <a:t>ְּ מִינֵּיהּ עֲלַי הָדַר</a:t>
            </a:r>
            <a:endParaRPr lang="he-IL" dirty="0"/>
          </a:p>
        </p:txBody>
      </p:sp>
      <p:sp>
        <p:nvSpPr>
          <p:cNvPr id="9" name="מלבן 8"/>
          <p:cNvSpPr/>
          <p:nvPr/>
        </p:nvSpPr>
        <p:spPr>
          <a:xfrm>
            <a:off x="1639168" y="3772146"/>
            <a:ext cx="6096000" cy="646331"/>
          </a:xfrm>
          <a:prstGeom prst="rect">
            <a:avLst/>
          </a:prstGeom>
        </p:spPr>
        <p:txBody>
          <a:bodyPr>
            <a:spAutoFit/>
          </a:bodyPr>
          <a:lstStyle/>
          <a:p>
            <a:r>
              <a:rPr lang="he-IL" dirty="0"/>
              <a:t>אין בעל החוב יכול לומר לראובן: אין אתה בעל דברים שלי, כי השדה יצא מרשותך, ואיני תובע ממך כלום אלא רק משמעון.</a:t>
            </a:r>
          </a:p>
        </p:txBody>
      </p:sp>
    </p:spTree>
    <p:extLst>
      <p:ext uri="{BB962C8B-B14F-4D97-AF65-F5344CB8AC3E}">
        <p14:creationId xmlns:p14="http://schemas.microsoft.com/office/powerpoint/2010/main" val="258716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2750"/>
                            </p:stCondLst>
                            <p:childTnLst>
                              <p:par>
                                <p:cTn id="15" presetID="6" presetClass="entr" presetSubtype="16" fill="hold" nodeType="afterEffect">
                                  <p:stCondLst>
                                    <p:cond delay="125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par>
                          <p:cTn id="18" fill="hold">
                            <p:stCondLst>
                              <p:cond delay="6000"/>
                            </p:stCondLst>
                            <p:childTnLst>
                              <p:par>
                                <p:cTn id="19" presetID="22" presetClass="entr" presetSubtype="2" fill="hold" grpId="0"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7000"/>
                            </p:stCondLst>
                            <p:childTnLst>
                              <p:par>
                                <p:cTn id="23" presetID="53" presetClass="entr" presetSubtype="16" fill="hold" grpId="0" nodeType="after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9000"/>
                            </p:stCondLst>
                            <p:childTnLst>
                              <p:par>
                                <p:cTn id="29" presetID="22" presetClass="entr" presetSubtype="2" fill="hold" grpId="0" nodeType="afterEffect">
                                  <p:stCondLst>
                                    <p:cond delay="125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childTnLst>
                          </p:cTn>
                        </p:par>
                        <p:par>
                          <p:cTn id="32" fill="hold">
                            <p:stCondLst>
                              <p:cond delay="10750"/>
                            </p:stCondLst>
                            <p:childTnLst>
                              <p:par>
                                <p:cTn id="33" presetID="53" presetClass="entr" presetSubtype="16" fill="hold" grpId="0" nodeType="afterEffect">
                                  <p:stCondLst>
                                    <p:cond delay="15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12750"/>
                            </p:stCondLst>
                            <p:childTnLst>
                              <p:par>
                                <p:cTn id="39" presetID="22" presetClass="entr" presetSubtype="2" fill="hold" grpId="0" nodeType="afterEffect">
                                  <p:stCondLst>
                                    <p:cond delay="150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par>
                          <p:cTn id="42" fill="hold">
                            <p:stCondLst>
                              <p:cond delay="14750"/>
                            </p:stCondLst>
                            <p:childTnLst>
                              <p:par>
                                <p:cTn id="43" presetID="53" presetClass="entr" presetSubtype="16" fill="hold" grpId="0" nodeType="afterEffect">
                                  <p:stCondLst>
                                    <p:cond delay="325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par>
                          <p:cTn id="48" fill="hold">
                            <p:stCondLst>
                              <p:cond delay="18500"/>
                            </p:stCondLst>
                            <p:childTnLst>
                              <p:par>
                                <p:cTn id="49" presetID="22" presetClass="entr" presetSubtype="2" fill="hold" grpId="0" nodeType="afterEffect">
                                  <p:stCondLst>
                                    <p:cond delay="150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par>
                          <p:cTn id="52" fill="hold">
                            <p:stCondLst>
                              <p:cond delay="20500"/>
                            </p:stCondLst>
                            <p:childTnLst>
                              <p:par>
                                <p:cTn id="53" presetID="53" presetClass="entr" presetSubtype="16" fill="hold" grpId="0" nodeType="afterEffect">
                                  <p:stCondLst>
                                    <p:cond delay="225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23250"/>
                            </p:stCondLst>
                            <p:childTnLst>
                              <p:par>
                                <p:cTn id="59" presetID="22" presetClass="entr" presetSubtype="2" fill="hold" grpId="0" nodeType="afterEffect">
                                  <p:stCondLst>
                                    <p:cond delay="125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animBg="1"/>
      <p:bldP spid="11" grpId="0"/>
      <p:bldP spid="12" grpId="0" animBg="1"/>
      <p:bldP spid="13" grpId="0"/>
      <p:bldP spid="14" grpId="0"/>
      <p:bldP spid="6"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קבוצה 28"/>
          <p:cNvGrpSpPr/>
          <p:nvPr/>
        </p:nvGrpSpPr>
        <p:grpSpPr>
          <a:xfrm>
            <a:off x="6029394" y="54569"/>
            <a:ext cx="3085576" cy="978997"/>
            <a:chOff x="10573574" y="5598283"/>
            <a:chExt cx="3085576" cy="978997"/>
          </a:xfrm>
        </p:grpSpPr>
        <p:pic>
          <p:nvPicPr>
            <p:cNvPr id="4" name="תמונה 3"/>
            <p:cNvPicPr>
              <a:picLocks noChangeAspect="1"/>
            </p:cNvPicPr>
            <p:nvPr/>
          </p:nvPicPr>
          <p:blipFill>
            <a:blip r:embed="rId2"/>
            <a:stretch>
              <a:fillRect/>
            </a:stretch>
          </p:blipFill>
          <p:spPr>
            <a:xfrm>
              <a:off x="10573574" y="5611159"/>
              <a:ext cx="3085576" cy="966121"/>
            </a:xfrm>
            <a:prstGeom prst="rect">
              <a:avLst/>
            </a:prstGeom>
          </p:spPr>
        </p:pic>
        <p:sp>
          <p:nvSpPr>
            <p:cNvPr id="5" name="TextBox 4"/>
            <p:cNvSpPr txBox="1"/>
            <p:nvPr/>
          </p:nvSpPr>
          <p:spPr>
            <a:xfrm>
              <a:off x="11221202" y="559828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grpSp>
      <p:pic>
        <p:nvPicPr>
          <p:cNvPr id="2" name="תמונה 1"/>
          <p:cNvPicPr>
            <a:picLocks noChangeAspect="1"/>
          </p:cNvPicPr>
          <p:nvPr/>
        </p:nvPicPr>
        <p:blipFill>
          <a:blip r:embed="rId3"/>
          <a:stretch>
            <a:fillRect/>
          </a:stretch>
        </p:blipFill>
        <p:spPr>
          <a:xfrm>
            <a:off x="189332" y="5535"/>
            <a:ext cx="3150496" cy="983280"/>
          </a:xfrm>
          <a:prstGeom prst="rect">
            <a:avLst/>
          </a:prstGeom>
        </p:spPr>
      </p:pic>
      <p:grpSp>
        <p:nvGrpSpPr>
          <p:cNvPr id="30" name="קבוצה 29"/>
          <p:cNvGrpSpPr/>
          <p:nvPr/>
        </p:nvGrpSpPr>
        <p:grpSpPr>
          <a:xfrm>
            <a:off x="3306140" y="15886"/>
            <a:ext cx="2958143" cy="950729"/>
            <a:chOff x="4706383" y="23887"/>
            <a:chExt cx="3500440" cy="1019824"/>
          </a:xfrm>
        </p:grpSpPr>
        <p:pic>
          <p:nvPicPr>
            <p:cNvPr id="3" name="תמונה 2"/>
            <p:cNvPicPr>
              <a:picLocks noChangeAspect="1"/>
            </p:cNvPicPr>
            <p:nvPr/>
          </p:nvPicPr>
          <p:blipFill>
            <a:blip r:embed="rId4"/>
            <a:stretch>
              <a:fillRect/>
            </a:stretch>
          </p:blipFill>
          <p:spPr>
            <a:xfrm>
              <a:off x="4706383" y="23887"/>
              <a:ext cx="3500440" cy="1019824"/>
            </a:xfrm>
            <a:prstGeom prst="rect">
              <a:avLst/>
            </a:prstGeom>
          </p:spPr>
        </p:pic>
        <p:sp>
          <p:nvSpPr>
            <p:cNvPr id="7" name="TextBox 6"/>
            <p:cNvSpPr txBox="1"/>
            <p:nvPr/>
          </p:nvSpPr>
          <p:spPr>
            <a:xfrm>
              <a:off x="5386732" y="60832"/>
              <a:ext cx="1720762" cy="396174"/>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grpSp>
      <p:sp>
        <p:nvSpPr>
          <p:cNvPr id="8" name="מלבן 7"/>
          <p:cNvSpPr/>
          <p:nvPr/>
        </p:nvSpPr>
        <p:spPr>
          <a:xfrm>
            <a:off x="9231049" y="426494"/>
            <a:ext cx="2832827"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smtClean="0">
                <a:solidFill>
                  <a:srgbClr val="000000"/>
                </a:solidFill>
                <a:latin typeface="Arial" panose="020B0604020202020204" pitchFamily="34" charset="0"/>
              </a:rPr>
              <a:t>הָיוּ לוֹ עִידִּית </a:t>
            </a:r>
            <a:r>
              <a:rPr lang="he-IL" dirty="0">
                <a:solidFill>
                  <a:srgbClr val="000000"/>
                </a:solidFill>
                <a:latin typeface="Arial" panose="020B0604020202020204" pitchFamily="34" charset="0"/>
              </a:rPr>
              <a:t>וּבֵינוֹנִית וְזִיבּוּרִית </a:t>
            </a:r>
            <a:endParaRPr lang="he-IL" dirty="0"/>
          </a:p>
        </p:txBody>
      </p:sp>
      <p:sp>
        <p:nvSpPr>
          <p:cNvPr id="9" name="מלבן 8"/>
          <p:cNvSpPr/>
          <p:nvPr/>
        </p:nvSpPr>
        <p:spPr>
          <a:xfrm>
            <a:off x="6372929" y="1633445"/>
            <a:ext cx="5686172" cy="369332"/>
          </a:xfrm>
          <a:prstGeom prst="rect">
            <a:avLst/>
          </a:prstGeom>
          <a:solidFill>
            <a:schemeClr val="bg1"/>
          </a:solidFill>
        </p:spPr>
        <p:txBody>
          <a:bodyPr wrap="none">
            <a:spAutoFit/>
          </a:bodyPr>
          <a:lstStyle/>
          <a:p>
            <a:r>
              <a:rPr lang="he-IL" dirty="0" smtClean="0">
                <a:solidFill>
                  <a:srgbClr val="000000"/>
                </a:solidFill>
                <a:latin typeface="Arial" panose="020B0604020202020204" pitchFamily="34" charset="0"/>
              </a:rPr>
              <a:t>אך </a:t>
            </a:r>
            <a:r>
              <a:rPr lang="he-IL" b="1" dirty="0" smtClean="0">
                <a:solidFill>
                  <a:srgbClr val="000000"/>
                </a:solidFill>
                <a:latin typeface="Arial" panose="020B0604020202020204" pitchFamily="34" charset="0"/>
              </a:rPr>
              <a:t>מדרבנן </a:t>
            </a:r>
            <a:r>
              <a:rPr lang="he-IL" dirty="0" smtClean="0">
                <a:solidFill>
                  <a:srgbClr val="000000"/>
                </a:solidFill>
                <a:latin typeface="Arial" panose="020B0604020202020204" pitchFamily="34" charset="0"/>
              </a:rPr>
              <a:t>מקבל מקרקע ְבֵינוֹנִית   שלא לנעול דלת בפני לווים</a:t>
            </a:r>
            <a:endParaRPr lang="he-IL" dirty="0"/>
          </a:p>
        </p:txBody>
      </p:sp>
      <p:sp>
        <p:nvSpPr>
          <p:cNvPr id="10" name="מלבן 9"/>
          <p:cNvSpPr/>
          <p:nvPr/>
        </p:nvSpPr>
        <p:spPr>
          <a:xfrm>
            <a:off x="904039" y="1173902"/>
            <a:ext cx="4753225" cy="369332"/>
          </a:xfrm>
          <a:prstGeom prst="rect">
            <a:avLst/>
          </a:prstGeom>
        </p:spPr>
        <p:txBody>
          <a:bodyPr wrap="none">
            <a:spAutoFit/>
          </a:bodyPr>
          <a:lstStyle/>
          <a:p>
            <a:r>
              <a:rPr lang="he-IL" dirty="0" smtClean="0">
                <a:solidFill>
                  <a:srgbClr val="000000"/>
                </a:solidFill>
                <a:latin typeface="Arial" panose="020B0604020202020204" pitchFamily="34" charset="0"/>
              </a:rPr>
              <a:t>כְתוּבַּת </a:t>
            </a:r>
            <a:r>
              <a:rPr lang="he-IL" dirty="0" err="1">
                <a:solidFill>
                  <a:srgbClr val="000000"/>
                </a:solidFill>
                <a:latin typeface="Arial" panose="020B0604020202020204" pitchFamily="34" charset="0"/>
              </a:rPr>
              <a:t>אִשָּׁה</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מקבלת מקרקע זִיבּוּרִית כדינה בתורה </a:t>
            </a:r>
            <a:endParaRPr lang="he-IL" dirty="0"/>
          </a:p>
        </p:txBody>
      </p:sp>
      <p:sp>
        <p:nvSpPr>
          <p:cNvPr id="11" name="מלבן 10"/>
          <p:cNvSpPr/>
          <p:nvPr/>
        </p:nvSpPr>
        <p:spPr>
          <a:xfrm>
            <a:off x="3137116" y="1966726"/>
            <a:ext cx="5977854" cy="369332"/>
          </a:xfrm>
          <a:prstGeom prst="rect">
            <a:avLst/>
          </a:prstGeom>
        </p:spPr>
        <p:txBody>
          <a:bodyPr wrap="square">
            <a:spAutoFit/>
          </a:bodyPr>
          <a:lstStyle/>
          <a:p>
            <a:r>
              <a:rPr lang="he-IL" dirty="0" smtClean="0"/>
              <a:t>לפנינו </a:t>
            </a:r>
            <a:r>
              <a:rPr lang="he-IL" dirty="0"/>
              <a:t>קושייה מהברייתא </a:t>
            </a:r>
            <a:r>
              <a:rPr lang="he-IL" dirty="0" smtClean="0"/>
              <a:t>ורב </a:t>
            </a:r>
            <a:r>
              <a:rPr lang="he-IL" dirty="0"/>
              <a:t>שמואל בר אבא </a:t>
            </a:r>
            <a:r>
              <a:rPr lang="he-IL" dirty="0" smtClean="0"/>
              <a:t>מפרש את </a:t>
            </a:r>
            <a:r>
              <a:rPr lang="he-IL" dirty="0"/>
              <a:t>קושייתו </a:t>
            </a:r>
          </a:p>
        </p:txBody>
      </p:sp>
      <p:sp>
        <p:nvSpPr>
          <p:cNvPr id="12" name="TextBox 11"/>
          <p:cNvSpPr txBox="1"/>
          <p:nvPr/>
        </p:nvSpPr>
        <p:spPr>
          <a:xfrm>
            <a:off x="9242348" y="39461"/>
            <a:ext cx="1816426" cy="369332"/>
          </a:xfrm>
          <a:prstGeom prst="rect">
            <a:avLst/>
          </a:prstGeom>
          <a:solidFill>
            <a:schemeClr val="bg1"/>
          </a:solidFill>
        </p:spPr>
        <p:txBody>
          <a:bodyPr wrap="square" rtlCol="1">
            <a:spAutoFit/>
          </a:bodyPr>
          <a:lstStyle/>
          <a:p>
            <a:r>
              <a:rPr lang="he-IL" dirty="0" smtClean="0"/>
              <a:t>ראינו בברייתא</a:t>
            </a:r>
            <a:endParaRPr lang="he-IL" dirty="0"/>
          </a:p>
        </p:txBody>
      </p:sp>
      <p:sp>
        <p:nvSpPr>
          <p:cNvPr id="13" name="מלבן 12"/>
          <p:cNvSpPr/>
          <p:nvPr/>
        </p:nvSpPr>
        <p:spPr>
          <a:xfrm>
            <a:off x="7370620" y="2422595"/>
            <a:ext cx="4636652" cy="369332"/>
          </a:xfrm>
          <a:prstGeom prst="rect">
            <a:avLst/>
          </a:prstGeom>
        </p:spPr>
        <p:txBody>
          <a:bodyPr wrap="square">
            <a:spAutoFit/>
          </a:bodyPr>
          <a:lstStyle/>
          <a:p>
            <a:r>
              <a:rPr lang="he-IL" dirty="0" smtClean="0"/>
              <a:t>בין הדינים ששנתה הברייתא, שנוי באמצע, דין זה:</a:t>
            </a:r>
            <a:endParaRPr lang="he-IL" dirty="0"/>
          </a:p>
        </p:txBody>
      </p:sp>
      <p:sp>
        <p:nvSpPr>
          <p:cNvPr id="14" name="מלבן 13"/>
          <p:cNvSpPr/>
          <p:nvPr/>
        </p:nvSpPr>
        <p:spPr>
          <a:xfrm>
            <a:off x="5224433" y="2456644"/>
            <a:ext cx="2198039" cy="369332"/>
          </a:xfrm>
          <a:prstGeom prst="rect">
            <a:avLst/>
          </a:prstGeom>
          <a:solidFill>
            <a:schemeClr val="accent4">
              <a:lumMod val="20000"/>
              <a:lumOff val="80000"/>
            </a:schemeClr>
          </a:solidFill>
          <a:scene3d>
            <a:camera prst="orthographicFront"/>
            <a:lightRig rig="threePt" dir="t"/>
          </a:scene3d>
          <a:sp3d>
            <a:bevelT prst="slope"/>
          </a:sp3d>
        </p:spPr>
        <p:txBody>
          <a:bodyPr wrap="none">
            <a:spAutoFit/>
          </a:bodyPr>
          <a:lstStyle/>
          <a:p>
            <a:r>
              <a:rPr lang="he-IL" dirty="0">
                <a:solidFill>
                  <a:srgbClr val="000000"/>
                </a:solidFill>
                <a:latin typeface="Arial" panose="020B0604020202020204" pitchFamily="34" charset="0"/>
              </a:rPr>
              <a:t>הָיוּ לוֹ </a:t>
            </a:r>
            <a:r>
              <a:rPr lang="he-IL" dirty="0" smtClean="0">
                <a:solidFill>
                  <a:srgbClr val="000000"/>
                </a:solidFill>
                <a:latin typeface="Arial" panose="020B0604020202020204" pitchFamily="34" charset="0"/>
              </a:rPr>
              <a:t>בֵּינוֹנִית </a:t>
            </a:r>
            <a:r>
              <a:rPr lang="he-IL" dirty="0">
                <a:solidFill>
                  <a:srgbClr val="000000"/>
                </a:solidFill>
                <a:latin typeface="Arial" panose="020B0604020202020204" pitchFamily="34" charset="0"/>
              </a:rPr>
              <a:t>וְזִיבּוּרִית </a:t>
            </a:r>
            <a:endParaRPr lang="he-IL" dirty="0"/>
          </a:p>
        </p:txBody>
      </p:sp>
      <p:sp>
        <p:nvSpPr>
          <p:cNvPr id="17" name="TextBox 16"/>
          <p:cNvSpPr txBox="1"/>
          <p:nvPr/>
        </p:nvSpPr>
        <p:spPr>
          <a:xfrm>
            <a:off x="5400147" y="2881730"/>
            <a:ext cx="1016000" cy="369332"/>
          </a:xfrm>
          <a:prstGeom prst="rect">
            <a:avLst/>
          </a:prstGeom>
          <a:noFill/>
        </p:spPr>
        <p:txBody>
          <a:bodyPr wrap="square" rtlCol="1">
            <a:spAutoFit/>
          </a:bodyPr>
          <a:lstStyle/>
          <a:p>
            <a:r>
              <a:rPr lang="he-IL" dirty="0" smtClean="0"/>
              <a:t>הדין:</a:t>
            </a:r>
            <a:endParaRPr lang="he-IL" dirty="0"/>
          </a:p>
        </p:txBody>
      </p:sp>
      <p:sp>
        <p:nvSpPr>
          <p:cNvPr id="18" name="מלבן 17"/>
          <p:cNvSpPr/>
          <p:nvPr/>
        </p:nvSpPr>
        <p:spPr>
          <a:xfrm>
            <a:off x="8501369" y="3017123"/>
            <a:ext cx="2217274" cy="369332"/>
          </a:xfrm>
          <a:prstGeom prst="rect">
            <a:avLst/>
          </a:prstGeom>
          <a:solidFill>
            <a:schemeClr val="bg1"/>
          </a:solidFill>
          <a:scene3d>
            <a:camera prst="orthographicFront"/>
            <a:lightRig rig="threePt" dir="t"/>
          </a:scene3d>
          <a:sp3d>
            <a:bevelT prst="slope"/>
          </a:sp3d>
        </p:spPr>
        <p:txBody>
          <a:bodyPr wrap="none">
            <a:spAutoFit/>
          </a:bodyPr>
          <a:lstStyle/>
          <a:p>
            <a:r>
              <a:rPr lang="he-IL" b="1" dirty="0"/>
              <a:t>"בשל עולם הן שמין", </a:t>
            </a:r>
          </a:p>
        </p:txBody>
      </p:sp>
      <p:sp>
        <p:nvSpPr>
          <p:cNvPr id="19" name="TextBox 18"/>
          <p:cNvSpPr txBox="1"/>
          <p:nvPr/>
        </p:nvSpPr>
        <p:spPr>
          <a:xfrm>
            <a:off x="10718643" y="2971548"/>
            <a:ext cx="1087067" cy="369332"/>
          </a:xfrm>
          <a:prstGeom prst="rect">
            <a:avLst/>
          </a:prstGeom>
          <a:noFill/>
        </p:spPr>
        <p:txBody>
          <a:bodyPr wrap="square" rtlCol="1">
            <a:spAutoFit/>
          </a:bodyPr>
          <a:lstStyle/>
          <a:p>
            <a:r>
              <a:rPr lang="he-IL" dirty="0" smtClean="0"/>
              <a:t>אם נאמר:</a:t>
            </a:r>
            <a:endParaRPr lang="he-IL" dirty="0"/>
          </a:p>
        </p:txBody>
      </p:sp>
      <p:sp>
        <p:nvSpPr>
          <p:cNvPr id="20" name="מלבן 19"/>
          <p:cNvSpPr/>
          <p:nvPr/>
        </p:nvSpPr>
        <p:spPr>
          <a:xfrm>
            <a:off x="2508896" y="3501094"/>
            <a:ext cx="7860630" cy="369332"/>
          </a:xfrm>
          <a:prstGeom prst="rect">
            <a:avLst/>
          </a:prstGeom>
        </p:spPr>
        <p:txBody>
          <a:bodyPr wrap="square">
            <a:spAutoFit/>
          </a:bodyPr>
          <a:lstStyle/>
          <a:p>
            <a:r>
              <a:rPr lang="he-IL" dirty="0" smtClean="0"/>
              <a:t>לאדם </a:t>
            </a:r>
            <a:r>
              <a:rPr lang="he-IL" dirty="0"/>
              <a:t>זה יש בינונית, </a:t>
            </a:r>
            <a:r>
              <a:rPr lang="he-IL" dirty="0" smtClean="0"/>
              <a:t>בעל </a:t>
            </a:r>
            <a:r>
              <a:rPr lang="he-IL" dirty="0"/>
              <a:t>חוב גובה ממנה, כי הבינונית נאמדת לפי הקרקעות של העולם</a:t>
            </a:r>
          </a:p>
        </p:txBody>
      </p:sp>
      <p:sp>
        <p:nvSpPr>
          <p:cNvPr id="21" name="TextBox 20"/>
          <p:cNvSpPr txBox="1"/>
          <p:nvPr/>
        </p:nvSpPr>
        <p:spPr>
          <a:xfrm>
            <a:off x="10389745" y="3513431"/>
            <a:ext cx="1551709" cy="369332"/>
          </a:xfrm>
          <a:prstGeom prst="rect">
            <a:avLst/>
          </a:prstGeom>
          <a:noFill/>
        </p:spPr>
        <p:txBody>
          <a:bodyPr wrap="square" rtlCol="1">
            <a:spAutoFit/>
          </a:bodyPr>
          <a:lstStyle/>
          <a:p>
            <a:r>
              <a:rPr lang="he-IL" dirty="0" smtClean="0"/>
              <a:t>דין זה מובן, כי:</a:t>
            </a:r>
            <a:endParaRPr lang="he-IL" dirty="0"/>
          </a:p>
        </p:txBody>
      </p:sp>
      <p:sp>
        <p:nvSpPr>
          <p:cNvPr id="22" name="מלבן 21"/>
          <p:cNvSpPr/>
          <p:nvPr/>
        </p:nvSpPr>
        <p:spPr>
          <a:xfrm>
            <a:off x="8699979" y="4091243"/>
            <a:ext cx="1773242" cy="369332"/>
          </a:xfrm>
          <a:prstGeom prst="rect">
            <a:avLst/>
          </a:prstGeom>
          <a:solidFill>
            <a:schemeClr val="bg1"/>
          </a:solidFill>
          <a:scene3d>
            <a:camera prst="orthographicFront"/>
            <a:lightRig rig="threePt" dir="t"/>
          </a:scene3d>
          <a:sp3d>
            <a:bevelT prst="slope"/>
          </a:sp3d>
        </p:spPr>
        <p:txBody>
          <a:bodyPr wrap="none">
            <a:spAutoFit/>
          </a:bodyPr>
          <a:lstStyle/>
          <a:p>
            <a:r>
              <a:rPr lang="he-IL" b="1" dirty="0" smtClean="0"/>
              <a:t>"</a:t>
            </a:r>
            <a:r>
              <a:rPr lang="he-IL" b="1" dirty="0"/>
              <a:t>בשלו הן שמין", </a:t>
            </a:r>
          </a:p>
        </p:txBody>
      </p:sp>
      <p:sp>
        <p:nvSpPr>
          <p:cNvPr id="23" name="TextBox 22"/>
          <p:cNvSpPr txBox="1"/>
          <p:nvPr/>
        </p:nvSpPr>
        <p:spPr>
          <a:xfrm>
            <a:off x="10476212" y="4071692"/>
            <a:ext cx="1571928" cy="369332"/>
          </a:xfrm>
          <a:prstGeom prst="rect">
            <a:avLst/>
          </a:prstGeom>
          <a:noFill/>
        </p:spPr>
        <p:txBody>
          <a:bodyPr wrap="square" rtlCol="1">
            <a:spAutoFit/>
          </a:bodyPr>
          <a:lstStyle/>
          <a:p>
            <a:r>
              <a:rPr lang="he-IL" dirty="0" smtClean="0"/>
              <a:t>אבל אם נאמר:</a:t>
            </a:r>
            <a:endParaRPr lang="he-IL" dirty="0"/>
          </a:p>
        </p:txBody>
      </p:sp>
      <p:sp>
        <p:nvSpPr>
          <p:cNvPr id="24" name="מלבן 23"/>
          <p:cNvSpPr/>
          <p:nvPr/>
        </p:nvSpPr>
        <p:spPr>
          <a:xfrm>
            <a:off x="-114185" y="4879040"/>
            <a:ext cx="10677236" cy="369332"/>
          </a:xfrm>
          <a:prstGeom prst="rect">
            <a:avLst/>
          </a:prstGeom>
          <a:solidFill>
            <a:schemeClr val="bg1"/>
          </a:solidFill>
        </p:spPr>
        <p:txBody>
          <a:bodyPr wrap="square">
            <a:spAutoFit/>
          </a:bodyPr>
          <a:lstStyle/>
          <a:p>
            <a:r>
              <a:rPr lang="he-IL" dirty="0" smtClean="0"/>
              <a:t>מדוע </a:t>
            </a:r>
            <a:r>
              <a:rPr lang="he-IL" dirty="0"/>
              <a:t>הקרקע נחשבת כבינונית. </a:t>
            </a:r>
            <a:r>
              <a:rPr lang="he-IL" dirty="0" smtClean="0"/>
              <a:t>שהרי </a:t>
            </a:r>
            <a:r>
              <a:rPr lang="he-IL" dirty="0"/>
              <a:t>אין לו בין שדותיו שדה טובה ממנה, </a:t>
            </a:r>
            <a:r>
              <a:rPr lang="he-IL" dirty="0" smtClean="0"/>
              <a:t>ואם </a:t>
            </a:r>
            <a:r>
              <a:rPr lang="he-IL" dirty="0"/>
              <a:t>כן, תעשה בינונית שלו כעידית, ל"מיטב", </a:t>
            </a:r>
          </a:p>
        </p:txBody>
      </p:sp>
      <p:sp>
        <p:nvSpPr>
          <p:cNvPr id="25" name="TextBox 24"/>
          <p:cNvSpPr txBox="1"/>
          <p:nvPr/>
        </p:nvSpPr>
        <p:spPr>
          <a:xfrm>
            <a:off x="10543308" y="4879092"/>
            <a:ext cx="1648692" cy="369332"/>
          </a:xfrm>
          <a:prstGeom prst="rect">
            <a:avLst/>
          </a:prstGeom>
          <a:noFill/>
        </p:spPr>
        <p:txBody>
          <a:bodyPr wrap="square" rtlCol="1">
            <a:spAutoFit/>
          </a:bodyPr>
          <a:lstStyle/>
          <a:p>
            <a:r>
              <a:rPr lang="he-IL" dirty="0" smtClean="0"/>
              <a:t>הדין לא מובן, כי:</a:t>
            </a:r>
            <a:endParaRPr lang="he-IL" dirty="0"/>
          </a:p>
        </p:txBody>
      </p:sp>
      <p:sp>
        <p:nvSpPr>
          <p:cNvPr id="26" name="מלבן 25"/>
          <p:cNvSpPr/>
          <p:nvPr/>
        </p:nvSpPr>
        <p:spPr>
          <a:xfrm>
            <a:off x="2698722" y="6339234"/>
            <a:ext cx="7161140" cy="369332"/>
          </a:xfrm>
          <a:prstGeom prst="rect">
            <a:avLst/>
          </a:prstGeom>
        </p:spPr>
        <p:txBody>
          <a:bodyPr wrap="square">
            <a:spAutoFit/>
          </a:bodyPr>
          <a:lstStyle/>
          <a:p>
            <a:r>
              <a:rPr lang="he-IL" dirty="0" smtClean="0"/>
              <a:t>מכאן הוכחה ש </a:t>
            </a:r>
            <a:r>
              <a:rPr lang="he-IL" dirty="0"/>
              <a:t>"בשל עולם הן שמין", ולא כמו שאמר רבי אבא "בשלו הן שמין".</a:t>
            </a:r>
          </a:p>
        </p:txBody>
      </p:sp>
      <p:sp>
        <p:nvSpPr>
          <p:cNvPr id="27" name="TextBox 26"/>
          <p:cNvSpPr txBox="1"/>
          <p:nvPr/>
        </p:nvSpPr>
        <p:spPr>
          <a:xfrm>
            <a:off x="11249890" y="911557"/>
            <a:ext cx="757382" cy="369332"/>
          </a:xfrm>
          <a:prstGeom prst="rect">
            <a:avLst/>
          </a:prstGeom>
          <a:noFill/>
        </p:spPr>
        <p:txBody>
          <a:bodyPr wrap="square" rtlCol="1">
            <a:spAutoFit/>
          </a:bodyPr>
          <a:lstStyle/>
          <a:p>
            <a:r>
              <a:rPr lang="he-IL" dirty="0" smtClean="0"/>
              <a:t>הדין:</a:t>
            </a:r>
            <a:endParaRPr lang="he-IL" dirty="0"/>
          </a:p>
        </p:txBody>
      </p:sp>
      <p:sp>
        <p:nvSpPr>
          <p:cNvPr id="28" name="TextBox 27"/>
          <p:cNvSpPr txBox="1"/>
          <p:nvPr/>
        </p:nvSpPr>
        <p:spPr>
          <a:xfrm>
            <a:off x="11249890" y="-71461"/>
            <a:ext cx="913641" cy="276999"/>
          </a:xfrm>
          <a:prstGeom prst="rect">
            <a:avLst/>
          </a:prstGeom>
          <a:solidFill>
            <a:schemeClr val="bg1"/>
          </a:solidFill>
        </p:spPr>
        <p:txBody>
          <a:bodyPr wrap="square" rtlCol="1">
            <a:spAutoFit/>
          </a:bodyPr>
          <a:lstStyle/>
          <a:p>
            <a:r>
              <a:rPr lang="he-IL" sz="1200" dirty="0" smtClean="0"/>
              <a:t>דף ח' עמ' א'</a:t>
            </a:r>
            <a:endParaRPr lang="he-IL" sz="1200" dirty="0"/>
          </a:p>
        </p:txBody>
      </p:sp>
      <p:sp>
        <p:nvSpPr>
          <p:cNvPr id="32" name="חץ למטה 31"/>
          <p:cNvSpPr/>
          <p:nvPr/>
        </p:nvSpPr>
        <p:spPr>
          <a:xfrm rot="5823919">
            <a:off x="5810129" y="-2104325"/>
            <a:ext cx="322451" cy="6278036"/>
          </a:xfrm>
          <a:prstGeom prst="downArrow">
            <a:avLst>
              <a:gd name="adj1" fmla="val 50000"/>
              <a:gd name="adj2" fmla="val 11689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חץ למטה 32"/>
          <p:cNvSpPr/>
          <p:nvPr/>
        </p:nvSpPr>
        <p:spPr>
          <a:xfrm rot="6393849">
            <a:off x="6674351" y="-1226422"/>
            <a:ext cx="361771" cy="4491014"/>
          </a:xfrm>
          <a:prstGeom prst="downArrow">
            <a:avLst>
              <a:gd name="adj1" fmla="val 50000"/>
              <a:gd name="adj2" fmla="val 11689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4" name="קבוצה 33"/>
          <p:cNvGrpSpPr/>
          <p:nvPr/>
        </p:nvGrpSpPr>
        <p:grpSpPr>
          <a:xfrm>
            <a:off x="3104578" y="2371296"/>
            <a:ext cx="2058517" cy="658705"/>
            <a:chOff x="4706383" y="-156190"/>
            <a:chExt cx="3500440" cy="1199901"/>
          </a:xfrm>
        </p:grpSpPr>
        <p:pic>
          <p:nvPicPr>
            <p:cNvPr id="35" name="תמונה 34"/>
            <p:cNvPicPr>
              <a:picLocks noChangeAspect="1"/>
            </p:cNvPicPr>
            <p:nvPr/>
          </p:nvPicPr>
          <p:blipFill>
            <a:blip r:embed="rId4"/>
            <a:stretch>
              <a:fillRect/>
            </a:stretch>
          </p:blipFill>
          <p:spPr>
            <a:xfrm>
              <a:off x="4706383" y="23887"/>
              <a:ext cx="3500440" cy="1019824"/>
            </a:xfrm>
            <a:prstGeom prst="rect">
              <a:avLst/>
            </a:prstGeom>
          </p:spPr>
        </p:pic>
        <p:sp>
          <p:nvSpPr>
            <p:cNvPr id="36" name="TextBox 35"/>
            <p:cNvSpPr txBox="1"/>
            <p:nvPr/>
          </p:nvSpPr>
          <p:spPr>
            <a:xfrm>
              <a:off x="5422240" y="-156190"/>
              <a:ext cx="2254503" cy="61671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600" dirty="0" smtClean="0"/>
                <a:t>קרקע בינונית</a:t>
              </a:r>
              <a:endParaRPr lang="he-IL" sz="1600" dirty="0"/>
            </a:p>
          </p:txBody>
        </p:sp>
      </p:grpSp>
      <p:sp>
        <p:nvSpPr>
          <p:cNvPr id="40" name="TextBox 39"/>
          <p:cNvSpPr txBox="1"/>
          <p:nvPr/>
        </p:nvSpPr>
        <p:spPr>
          <a:xfrm>
            <a:off x="1224699" y="2486"/>
            <a:ext cx="1135704" cy="307777"/>
          </a:xfrm>
          <a:prstGeom prst="rect">
            <a:avLst/>
          </a:prstGeom>
          <a:solidFill>
            <a:schemeClr val="bg1"/>
          </a:solidFill>
          <a:scene3d>
            <a:camera prst="orthographicFront"/>
            <a:lightRig rig="threePt" dir="t"/>
          </a:scene3d>
          <a:sp3d>
            <a:bevelT prst="angle"/>
          </a:sp3d>
        </p:spPr>
        <p:txBody>
          <a:bodyPr wrap="square" rtlCol="1">
            <a:spAutoFit/>
          </a:bodyPr>
          <a:lstStyle/>
          <a:p>
            <a:r>
              <a:rPr lang="he-IL" sz="1400" dirty="0" smtClean="0"/>
              <a:t>קרקע זיבורית</a:t>
            </a:r>
            <a:endParaRPr lang="he-IL" sz="1400" dirty="0"/>
          </a:p>
        </p:txBody>
      </p:sp>
      <p:pic>
        <p:nvPicPr>
          <p:cNvPr id="41" name="תמונה 40"/>
          <p:cNvPicPr>
            <a:picLocks noChangeAspect="1"/>
          </p:cNvPicPr>
          <p:nvPr/>
        </p:nvPicPr>
        <p:blipFill>
          <a:blip r:embed="rId3"/>
          <a:stretch>
            <a:fillRect/>
          </a:stretch>
        </p:blipFill>
        <p:spPr>
          <a:xfrm>
            <a:off x="1247621" y="2497589"/>
            <a:ext cx="1793108" cy="566147"/>
          </a:xfrm>
          <a:prstGeom prst="rect">
            <a:avLst/>
          </a:prstGeom>
        </p:spPr>
      </p:pic>
      <p:sp>
        <p:nvSpPr>
          <p:cNvPr id="42" name="TextBox 41"/>
          <p:cNvSpPr txBox="1"/>
          <p:nvPr/>
        </p:nvSpPr>
        <p:spPr>
          <a:xfrm>
            <a:off x="1563018" y="2392488"/>
            <a:ext cx="1135704" cy="304237"/>
          </a:xfrm>
          <a:prstGeom prst="rect">
            <a:avLst/>
          </a:prstGeom>
          <a:solidFill>
            <a:schemeClr val="bg1"/>
          </a:solidFill>
          <a:scene3d>
            <a:camera prst="orthographicFront"/>
            <a:lightRig rig="threePt" dir="t"/>
          </a:scene3d>
          <a:sp3d>
            <a:bevelT prst="angle"/>
          </a:sp3d>
        </p:spPr>
        <p:txBody>
          <a:bodyPr wrap="square" rtlCol="1">
            <a:spAutoFit/>
          </a:bodyPr>
          <a:lstStyle/>
          <a:p>
            <a:r>
              <a:rPr lang="he-IL" sz="1400" dirty="0" smtClean="0"/>
              <a:t>קרקע זיבורית</a:t>
            </a:r>
            <a:endParaRPr lang="he-IL" sz="1400" dirty="0"/>
          </a:p>
        </p:txBody>
      </p:sp>
      <p:sp>
        <p:nvSpPr>
          <p:cNvPr id="43" name="מלבן 42"/>
          <p:cNvSpPr/>
          <p:nvPr/>
        </p:nvSpPr>
        <p:spPr>
          <a:xfrm>
            <a:off x="512678" y="2875488"/>
            <a:ext cx="2405450" cy="646331"/>
          </a:xfrm>
          <a:prstGeom prst="rect">
            <a:avLst/>
          </a:prstGeom>
          <a:solidFill>
            <a:schemeClr val="bg1"/>
          </a:solidFill>
        </p:spPr>
        <p:txBody>
          <a:bodyPr wrap="square">
            <a:spAutoFit/>
          </a:bodyPr>
          <a:lstStyle/>
          <a:p>
            <a:r>
              <a:rPr lang="he-IL" dirty="0" smtClean="0">
                <a:solidFill>
                  <a:srgbClr val="000000"/>
                </a:solidFill>
                <a:latin typeface="Arial" panose="020B0604020202020204" pitchFamily="34" charset="0"/>
              </a:rPr>
              <a:t>וּכְתוּבַּת </a:t>
            </a:r>
            <a:r>
              <a:rPr lang="he-IL" dirty="0" err="1" smtClean="0">
                <a:solidFill>
                  <a:srgbClr val="000000"/>
                </a:solidFill>
                <a:latin typeface="Arial" panose="020B0604020202020204" pitchFamily="34" charset="0"/>
              </a:rPr>
              <a:t>אִשָּׁה</a:t>
            </a:r>
            <a:r>
              <a:rPr lang="he-IL" dirty="0" smtClean="0">
                <a:solidFill>
                  <a:srgbClr val="000000"/>
                </a:solidFill>
                <a:latin typeface="Arial" panose="020B0604020202020204" pitchFamily="34" charset="0"/>
              </a:rPr>
              <a:t> </a:t>
            </a:r>
          </a:p>
          <a:p>
            <a:r>
              <a:rPr lang="he-IL" dirty="0" smtClean="0">
                <a:solidFill>
                  <a:srgbClr val="000000"/>
                </a:solidFill>
                <a:latin typeface="Arial" panose="020B0604020202020204" pitchFamily="34" charset="0"/>
              </a:rPr>
              <a:t>מקבלת  </a:t>
            </a:r>
            <a:r>
              <a:rPr lang="he-IL" dirty="0">
                <a:solidFill>
                  <a:srgbClr val="000000"/>
                </a:solidFill>
                <a:latin typeface="Arial" panose="020B0604020202020204" pitchFamily="34" charset="0"/>
              </a:rPr>
              <a:t>מקרקע</a:t>
            </a:r>
            <a:r>
              <a:rPr lang="he-IL" dirty="0" smtClean="0">
                <a:solidFill>
                  <a:srgbClr val="000000"/>
                </a:solidFill>
                <a:latin typeface="Arial" panose="020B0604020202020204" pitchFamily="34" charset="0"/>
              </a:rPr>
              <a:t> ְזִיבּוּרִית</a:t>
            </a:r>
            <a:endParaRPr lang="he-IL" dirty="0"/>
          </a:p>
        </p:txBody>
      </p:sp>
      <p:sp>
        <p:nvSpPr>
          <p:cNvPr id="44" name="מלבן 43"/>
          <p:cNvSpPr/>
          <p:nvPr/>
        </p:nvSpPr>
        <p:spPr>
          <a:xfrm>
            <a:off x="3076441" y="2849978"/>
            <a:ext cx="2369889" cy="646331"/>
          </a:xfrm>
          <a:prstGeom prst="rect">
            <a:avLst/>
          </a:prstGeom>
          <a:solidFill>
            <a:schemeClr val="bg1"/>
          </a:solidFill>
        </p:spPr>
        <p:txBody>
          <a:bodyPr wrap="square">
            <a:spAutoFit/>
          </a:bodyPr>
          <a:lstStyle/>
          <a:p>
            <a:r>
              <a:rPr lang="he-IL" dirty="0">
                <a:solidFill>
                  <a:srgbClr val="000000"/>
                </a:solidFill>
                <a:latin typeface="Arial" panose="020B0604020202020204" pitchFamily="34" charset="0"/>
              </a:rPr>
              <a:t>נִזָּקִין </a:t>
            </a:r>
            <a:r>
              <a:rPr lang="he-IL" b="1" dirty="0">
                <a:solidFill>
                  <a:srgbClr val="000000"/>
                </a:solidFill>
                <a:latin typeface="Arial" panose="020B0604020202020204" pitchFamily="34" charset="0"/>
              </a:rPr>
              <a:t>וּבַעַל </a:t>
            </a:r>
            <a:r>
              <a:rPr lang="he-IL" b="1" dirty="0" smtClean="0">
                <a:solidFill>
                  <a:srgbClr val="000000"/>
                </a:solidFill>
                <a:latin typeface="Arial" panose="020B0604020202020204" pitchFamily="34" charset="0"/>
              </a:rPr>
              <a:t>חוֹב </a:t>
            </a:r>
          </a:p>
          <a:p>
            <a:r>
              <a:rPr lang="he-IL" dirty="0" smtClean="0">
                <a:solidFill>
                  <a:srgbClr val="000000"/>
                </a:solidFill>
                <a:latin typeface="Arial" panose="020B0604020202020204" pitchFamily="34" charset="0"/>
              </a:rPr>
              <a:t>מקבליםּ מקרקע בֵינוֹנִית </a:t>
            </a:r>
            <a:endParaRPr lang="he-IL" dirty="0"/>
          </a:p>
        </p:txBody>
      </p:sp>
      <p:sp>
        <p:nvSpPr>
          <p:cNvPr id="45" name="הסבר אליפטי 44"/>
          <p:cNvSpPr/>
          <p:nvPr/>
        </p:nvSpPr>
        <p:spPr>
          <a:xfrm>
            <a:off x="189848" y="1458070"/>
            <a:ext cx="2541412" cy="838878"/>
          </a:xfrm>
          <a:prstGeom prst="wedgeEllipseCallout">
            <a:avLst>
              <a:gd name="adj1" fmla="val 89287"/>
              <a:gd name="adj2" fmla="val 7020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הבינונית נאמדת לפי קרקעות העולם</a:t>
            </a:r>
            <a:endParaRPr lang="he-IL" dirty="0">
              <a:solidFill>
                <a:schemeClr val="tx1"/>
              </a:solidFill>
            </a:endParaRPr>
          </a:p>
        </p:txBody>
      </p:sp>
      <p:grpSp>
        <p:nvGrpSpPr>
          <p:cNvPr id="51" name="קבוצה 50"/>
          <p:cNvGrpSpPr/>
          <p:nvPr/>
        </p:nvGrpSpPr>
        <p:grpSpPr>
          <a:xfrm>
            <a:off x="4644365" y="3926180"/>
            <a:ext cx="2058517" cy="658705"/>
            <a:chOff x="4706383" y="-156190"/>
            <a:chExt cx="3500440" cy="1199901"/>
          </a:xfrm>
        </p:grpSpPr>
        <p:pic>
          <p:nvPicPr>
            <p:cNvPr id="52" name="תמונה 51"/>
            <p:cNvPicPr>
              <a:picLocks noChangeAspect="1"/>
            </p:cNvPicPr>
            <p:nvPr/>
          </p:nvPicPr>
          <p:blipFill>
            <a:blip r:embed="rId4"/>
            <a:stretch>
              <a:fillRect/>
            </a:stretch>
          </p:blipFill>
          <p:spPr>
            <a:xfrm>
              <a:off x="4706383" y="23887"/>
              <a:ext cx="3500440" cy="1019824"/>
            </a:xfrm>
            <a:prstGeom prst="rect">
              <a:avLst/>
            </a:prstGeom>
          </p:spPr>
        </p:pic>
        <p:sp>
          <p:nvSpPr>
            <p:cNvPr id="53" name="TextBox 52"/>
            <p:cNvSpPr txBox="1"/>
            <p:nvPr/>
          </p:nvSpPr>
          <p:spPr>
            <a:xfrm>
              <a:off x="5422240" y="-156190"/>
              <a:ext cx="2254503" cy="61671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600" dirty="0" smtClean="0"/>
                <a:t>קרקע בינונית</a:t>
              </a:r>
              <a:endParaRPr lang="he-IL" sz="1600" dirty="0"/>
            </a:p>
          </p:txBody>
        </p:sp>
      </p:grpSp>
      <p:pic>
        <p:nvPicPr>
          <p:cNvPr id="54" name="תמונה 53"/>
          <p:cNvPicPr>
            <a:picLocks noChangeAspect="1"/>
          </p:cNvPicPr>
          <p:nvPr/>
        </p:nvPicPr>
        <p:blipFill>
          <a:blip r:embed="rId3"/>
          <a:stretch>
            <a:fillRect/>
          </a:stretch>
        </p:blipFill>
        <p:spPr>
          <a:xfrm>
            <a:off x="6855236" y="4024011"/>
            <a:ext cx="1793108" cy="566147"/>
          </a:xfrm>
          <a:prstGeom prst="rect">
            <a:avLst/>
          </a:prstGeom>
        </p:spPr>
      </p:pic>
      <p:sp>
        <p:nvSpPr>
          <p:cNvPr id="55" name="TextBox 54"/>
          <p:cNvSpPr txBox="1"/>
          <p:nvPr/>
        </p:nvSpPr>
        <p:spPr>
          <a:xfrm>
            <a:off x="7159527" y="3953322"/>
            <a:ext cx="1135704" cy="304237"/>
          </a:xfrm>
          <a:prstGeom prst="rect">
            <a:avLst/>
          </a:prstGeom>
          <a:solidFill>
            <a:schemeClr val="bg1"/>
          </a:solidFill>
          <a:scene3d>
            <a:camera prst="orthographicFront"/>
            <a:lightRig rig="threePt" dir="t"/>
          </a:scene3d>
          <a:sp3d>
            <a:bevelT prst="angle"/>
          </a:sp3d>
        </p:spPr>
        <p:txBody>
          <a:bodyPr wrap="square" rtlCol="1">
            <a:spAutoFit/>
          </a:bodyPr>
          <a:lstStyle/>
          <a:p>
            <a:r>
              <a:rPr lang="he-IL" sz="1400" dirty="0" smtClean="0"/>
              <a:t>קרקע זיבורית</a:t>
            </a:r>
            <a:endParaRPr lang="he-IL" sz="1400" dirty="0"/>
          </a:p>
        </p:txBody>
      </p:sp>
      <p:sp>
        <p:nvSpPr>
          <p:cNvPr id="56" name="שווה 55"/>
          <p:cNvSpPr/>
          <p:nvPr/>
        </p:nvSpPr>
        <p:spPr>
          <a:xfrm>
            <a:off x="3694697" y="4048598"/>
            <a:ext cx="931409" cy="4877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nvGrpSpPr>
          <p:cNvPr id="57" name="קבוצה 56"/>
          <p:cNvGrpSpPr/>
          <p:nvPr/>
        </p:nvGrpSpPr>
        <p:grpSpPr>
          <a:xfrm>
            <a:off x="1304908" y="4054897"/>
            <a:ext cx="2438342" cy="546615"/>
            <a:chOff x="10573574" y="5598283"/>
            <a:chExt cx="3085576" cy="978997"/>
          </a:xfrm>
        </p:grpSpPr>
        <p:pic>
          <p:nvPicPr>
            <p:cNvPr id="58" name="תמונה 57"/>
            <p:cNvPicPr>
              <a:picLocks noChangeAspect="1"/>
            </p:cNvPicPr>
            <p:nvPr/>
          </p:nvPicPr>
          <p:blipFill>
            <a:blip r:embed="rId2"/>
            <a:stretch>
              <a:fillRect/>
            </a:stretch>
          </p:blipFill>
          <p:spPr>
            <a:xfrm>
              <a:off x="10573574" y="5611159"/>
              <a:ext cx="3085576" cy="966121"/>
            </a:xfrm>
            <a:prstGeom prst="rect">
              <a:avLst/>
            </a:prstGeom>
          </p:spPr>
        </p:pic>
        <p:sp>
          <p:nvSpPr>
            <p:cNvPr id="59" name="TextBox 58"/>
            <p:cNvSpPr txBox="1"/>
            <p:nvPr/>
          </p:nvSpPr>
          <p:spPr>
            <a:xfrm>
              <a:off x="11221202" y="5598283"/>
              <a:ext cx="1440502" cy="551234"/>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400" dirty="0" smtClean="0"/>
                <a:t>קרקע עידית</a:t>
              </a:r>
              <a:endParaRPr lang="he-IL" sz="1400" dirty="0"/>
            </a:p>
          </p:txBody>
        </p:sp>
      </p:grpSp>
      <p:sp>
        <p:nvSpPr>
          <p:cNvPr id="60" name="מלבן 59"/>
          <p:cNvSpPr/>
          <p:nvPr/>
        </p:nvSpPr>
        <p:spPr>
          <a:xfrm>
            <a:off x="1396763" y="5588755"/>
            <a:ext cx="9149181" cy="369332"/>
          </a:xfrm>
          <a:prstGeom prst="rect">
            <a:avLst/>
          </a:prstGeom>
        </p:spPr>
        <p:txBody>
          <a:bodyPr wrap="square">
            <a:spAutoFit/>
          </a:bodyPr>
          <a:lstStyle/>
          <a:p>
            <a:r>
              <a:rPr lang="he-IL" dirty="0"/>
              <a:t>ורק </a:t>
            </a:r>
            <a:r>
              <a:rPr lang="he-IL" dirty="0" err="1"/>
              <a:t>הנזקין</a:t>
            </a:r>
            <a:r>
              <a:rPr lang="he-IL" dirty="0"/>
              <a:t> יגבו מהעידית, ובעל חוב יידחה ויקבל הזיבורית.  כי אין דינו של בעל חוב לגבות מן העידית. </a:t>
            </a:r>
          </a:p>
        </p:txBody>
      </p:sp>
      <p:sp>
        <p:nvSpPr>
          <p:cNvPr id="6" name="חץ מעוקל שמאלה 5"/>
          <p:cNvSpPr/>
          <p:nvPr/>
        </p:nvSpPr>
        <p:spPr>
          <a:xfrm rot="5400000">
            <a:off x="3722944" y="3574142"/>
            <a:ext cx="755911" cy="2120344"/>
          </a:xfrm>
          <a:prstGeom prst="curvedLeftArrow">
            <a:avLst>
              <a:gd name="adj1" fmla="val 25000"/>
              <a:gd name="adj2" fmla="val 50000"/>
              <a:gd name="adj3" fmla="val 5104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0" name="חץ למטה 49"/>
          <p:cNvSpPr/>
          <p:nvPr/>
        </p:nvSpPr>
        <p:spPr>
          <a:xfrm rot="13329627">
            <a:off x="6376796" y="3987409"/>
            <a:ext cx="347778" cy="1504171"/>
          </a:xfrm>
          <a:prstGeom prst="downArrow">
            <a:avLst>
              <a:gd name="adj1" fmla="val 50000"/>
              <a:gd name="adj2" fmla="val 11689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חץ למטה 60"/>
          <p:cNvSpPr/>
          <p:nvPr/>
        </p:nvSpPr>
        <p:spPr>
          <a:xfrm rot="6849939">
            <a:off x="4288546" y="3477692"/>
            <a:ext cx="400641" cy="2646511"/>
          </a:xfrm>
          <a:prstGeom prst="downArrow">
            <a:avLst>
              <a:gd name="adj1" fmla="val 50000"/>
              <a:gd name="adj2" fmla="val 11689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805778" y="5958087"/>
            <a:ext cx="4491934" cy="369332"/>
          </a:xfrm>
          <a:prstGeom prst="rect">
            <a:avLst/>
          </a:prstGeom>
        </p:spPr>
        <p:txBody>
          <a:bodyPr wrap="none">
            <a:spAutoFit/>
          </a:bodyPr>
          <a:lstStyle/>
          <a:p>
            <a:r>
              <a:rPr lang="he-IL" dirty="0"/>
              <a:t>ובברייתא נאמר שגם בעל החוב גובה מהבינונית, </a:t>
            </a:r>
          </a:p>
        </p:txBody>
      </p:sp>
      <p:sp>
        <p:nvSpPr>
          <p:cNvPr id="16" name="מלבן 15"/>
          <p:cNvSpPr/>
          <p:nvPr/>
        </p:nvSpPr>
        <p:spPr>
          <a:xfrm>
            <a:off x="8943589" y="1274722"/>
            <a:ext cx="309892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בַעַל חוֹב</a:t>
            </a:r>
            <a:r>
              <a:rPr lang="he-IL" b="1" dirty="0">
                <a:solidFill>
                  <a:srgbClr val="000000"/>
                </a:solidFill>
                <a:latin typeface="Arial" panose="020B0604020202020204" pitchFamily="34" charset="0"/>
              </a:rPr>
              <a:t> מהתורה </a:t>
            </a:r>
            <a:r>
              <a:rPr lang="he-IL" dirty="0">
                <a:solidFill>
                  <a:srgbClr val="000000"/>
                </a:solidFill>
                <a:latin typeface="Arial" panose="020B0604020202020204" pitchFamily="34" charset="0"/>
              </a:rPr>
              <a:t>מקבל זיבורית </a:t>
            </a:r>
          </a:p>
        </p:txBody>
      </p:sp>
      <p:sp>
        <p:nvSpPr>
          <p:cNvPr id="62" name="חץ למטה 61"/>
          <p:cNvSpPr/>
          <p:nvPr/>
        </p:nvSpPr>
        <p:spPr>
          <a:xfrm rot="8112669">
            <a:off x="2125036" y="188820"/>
            <a:ext cx="418907" cy="1248189"/>
          </a:xfrm>
          <a:prstGeom prst="downArrow">
            <a:avLst>
              <a:gd name="adj1" fmla="val 50000"/>
              <a:gd name="adj2" fmla="val 11689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p:cNvSpPr/>
          <p:nvPr/>
        </p:nvSpPr>
        <p:spPr>
          <a:xfrm>
            <a:off x="5161072" y="5285734"/>
            <a:ext cx="3852337" cy="369332"/>
          </a:xfrm>
          <a:prstGeom prst="rect">
            <a:avLst/>
          </a:prstGeom>
        </p:spPr>
        <p:txBody>
          <a:bodyPr wrap="none">
            <a:spAutoFit/>
          </a:bodyPr>
          <a:lstStyle/>
          <a:p>
            <a:r>
              <a:rPr lang="he-IL" dirty="0"/>
              <a:t>וייחשב הדבר כמי שיש לו עידית וזיבורית, </a:t>
            </a:r>
          </a:p>
        </p:txBody>
      </p:sp>
    </p:spTree>
    <p:extLst>
      <p:ext uri="{BB962C8B-B14F-4D97-AF65-F5344CB8AC3E}">
        <p14:creationId xmlns:p14="http://schemas.microsoft.com/office/powerpoint/2010/main" val="210399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250"/>
                            </p:stCondLst>
                            <p:childTnLst>
                              <p:par>
                                <p:cTn id="12" presetID="53" presetClass="entr" presetSubtype="16"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2250"/>
                            </p:stCondLst>
                            <p:childTnLst>
                              <p:par>
                                <p:cTn id="18" presetID="6" presetClass="entr" presetSubtype="16" fill="hold" nodeType="afterEffect">
                                  <p:stCondLst>
                                    <p:cond delay="1000"/>
                                  </p:stCondLst>
                                  <p:childTnLst>
                                    <p:set>
                                      <p:cBhvr>
                                        <p:cTn id="19" dur="1" fill="hold">
                                          <p:stCondLst>
                                            <p:cond delay="0"/>
                                          </p:stCondLst>
                                        </p:cTn>
                                        <p:tgtEl>
                                          <p:spTgt spid="29"/>
                                        </p:tgtEl>
                                        <p:attrNameLst>
                                          <p:attrName>style.visibility</p:attrName>
                                        </p:attrNameLst>
                                      </p:cBhvr>
                                      <p:to>
                                        <p:strVal val="visible"/>
                                      </p:to>
                                    </p:set>
                                    <p:animEffect transition="in" filter="circle(in)">
                                      <p:cBhvr>
                                        <p:cTn id="20" dur="750"/>
                                        <p:tgtEl>
                                          <p:spTgt spid="29"/>
                                        </p:tgtEl>
                                      </p:cBhvr>
                                    </p:animEffect>
                                  </p:childTnLst>
                                </p:cTn>
                              </p:par>
                              <p:par>
                                <p:cTn id="21" presetID="6" presetClass="entr" presetSubtype="16"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750"/>
                                        <p:tgtEl>
                                          <p:spTgt spid="30"/>
                                        </p:tgtEl>
                                      </p:cBhvr>
                                    </p:animEffect>
                                  </p:childTnLst>
                                </p:cTn>
                              </p:par>
                              <p:par>
                                <p:cTn id="24" presetID="6" presetClass="entr" presetSubtype="16" fill="hold" nodeType="withEffect">
                                  <p:stCondLst>
                                    <p:cond delay="100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750"/>
                                        <p:tgtEl>
                                          <p:spTgt spid="2"/>
                                        </p:tgtEl>
                                      </p:cBhvr>
                                    </p:animEffect>
                                  </p:childTnLst>
                                </p:cTn>
                              </p:par>
                              <p:par>
                                <p:cTn id="27" presetID="16" presetClass="entr" presetSubtype="21" fill="hold" grpId="0" nodeType="withEffect">
                                  <p:stCondLst>
                                    <p:cond delay="100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par>
                          <p:cTn id="30" fill="hold">
                            <p:stCondLst>
                              <p:cond delay="4000"/>
                            </p:stCondLst>
                            <p:childTnLst>
                              <p:par>
                                <p:cTn id="31" presetID="31" presetClass="entr" presetSubtype="0" fill="hold" grpId="0" nodeType="afterEffect">
                                  <p:stCondLst>
                                    <p:cond delay="50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childTnLst>
                          </p:cTn>
                        </p:par>
                        <p:par>
                          <p:cTn id="37" fill="hold">
                            <p:stCondLst>
                              <p:cond delay="5500"/>
                            </p:stCondLst>
                            <p:childTnLst>
                              <p:par>
                                <p:cTn id="38" presetID="53" presetClass="entr" presetSubtype="16" fill="hold" grpId="0" nodeType="after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6500"/>
                            </p:stCondLst>
                            <p:childTnLst>
                              <p:par>
                                <p:cTn id="44" presetID="22" presetClass="entr" presetSubtype="2" fill="hold" grpId="0" nodeType="afterEffect">
                                  <p:stCondLst>
                                    <p:cond delay="25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1250"/>
                                        <p:tgtEl>
                                          <p:spTgt spid="32"/>
                                        </p:tgtEl>
                                      </p:cBhvr>
                                    </p:animEffect>
                                  </p:childTnLst>
                                </p:cTn>
                              </p:par>
                            </p:childTnLst>
                          </p:cTn>
                        </p:par>
                        <p:par>
                          <p:cTn id="47" fill="hold">
                            <p:stCondLst>
                              <p:cond delay="8000"/>
                            </p:stCondLst>
                            <p:childTnLst>
                              <p:par>
                                <p:cTn id="48" presetID="53" presetClass="entr" presetSubtype="16" fill="hold" grpId="0" nodeType="afterEffect">
                                  <p:stCondLst>
                                    <p:cond delay="100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9500"/>
                            </p:stCondLst>
                            <p:childTnLst>
                              <p:par>
                                <p:cTn id="54" presetID="22" presetClass="entr" presetSubtype="4"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1000"/>
                                        <p:tgtEl>
                                          <p:spTgt spid="33"/>
                                        </p:tgtEl>
                                      </p:cBhvr>
                                    </p:animEffect>
                                  </p:childTnLst>
                                </p:cTn>
                              </p:par>
                            </p:childTnLst>
                          </p:cTn>
                        </p:par>
                        <p:par>
                          <p:cTn id="57" fill="hold">
                            <p:stCondLst>
                              <p:cond delay="11500"/>
                            </p:stCondLst>
                            <p:childTnLst>
                              <p:par>
                                <p:cTn id="58" presetID="53" presetClass="entr" presetSubtype="16" fill="hold" grpId="0" nodeType="afterEffect">
                                  <p:stCondLst>
                                    <p:cond delay="10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par>
                          <p:cTn id="63" fill="hold">
                            <p:stCondLst>
                              <p:cond delay="13000"/>
                            </p:stCondLst>
                            <p:childTnLst>
                              <p:par>
                                <p:cTn id="64" presetID="22" presetClass="entr" presetSubtype="4"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down)">
                                      <p:cBhvr>
                                        <p:cTn id="66" dur="1500"/>
                                        <p:tgtEl>
                                          <p:spTgt spid="62"/>
                                        </p:tgtEl>
                                      </p:cBhvr>
                                    </p:animEffect>
                                  </p:childTnLst>
                                </p:cTn>
                              </p:par>
                            </p:childTnLst>
                          </p:cTn>
                        </p:par>
                        <p:par>
                          <p:cTn id="67" fill="hold">
                            <p:stCondLst>
                              <p:cond delay="14500"/>
                            </p:stCondLst>
                            <p:childTnLst>
                              <p:par>
                                <p:cTn id="68" presetID="22" presetClass="entr" presetSubtype="2" fill="hold" grpId="0" nodeType="afterEffect">
                                  <p:stCondLst>
                                    <p:cond delay="1250"/>
                                  </p:stCondLst>
                                  <p:childTnLst>
                                    <p:set>
                                      <p:cBhvr>
                                        <p:cTn id="69" dur="1" fill="hold">
                                          <p:stCondLst>
                                            <p:cond delay="0"/>
                                          </p:stCondLst>
                                        </p:cTn>
                                        <p:tgtEl>
                                          <p:spTgt spid="11"/>
                                        </p:tgtEl>
                                        <p:attrNameLst>
                                          <p:attrName>style.visibility</p:attrName>
                                        </p:attrNameLst>
                                      </p:cBhvr>
                                      <p:to>
                                        <p:strVal val="visible"/>
                                      </p:to>
                                    </p:set>
                                    <p:animEffect transition="in" filter="wipe(right)">
                                      <p:cBhvr>
                                        <p:cTn id="70" dur="500"/>
                                        <p:tgtEl>
                                          <p:spTgt spid="11"/>
                                        </p:tgtEl>
                                      </p:cBhvr>
                                    </p:animEffect>
                                  </p:childTnLst>
                                </p:cTn>
                              </p:par>
                            </p:childTnLst>
                          </p:cTn>
                        </p:par>
                        <p:par>
                          <p:cTn id="71" fill="hold">
                            <p:stCondLst>
                              <p:cond delay="16250"/>
                            </p:stCondLst>
                            <p:childTnLst>
                              <p:par>
                                <p:cTn id="72" presetID="22" presetClass="entr" presetSubtype="2" fill="hold" grpId="0" nodeType="afterEffect">
                                  <p:stCondLst>
                                    <p:cond delay="1500"/>
                                  </p:stCondLst>
                                  <p:childTnLst>
                                    <p:set>
                                      <p:cBhvr>
                                        <p:cTn id="73" dur="1" fill="hold">
                                          <p:stCondLst>
                                            <p:cond delay="0"/>
                                          </p:stCondLst>
                                        </p:cTn>
                                        <p:tgtEl>
                                          <p:spTgt spid="13"/>
                                        </p:tgtEl>
                                        <p:attrNameLst>
                                          <p:attrName>style.visibility</p:attrName>
                                        </p:attrNameLst>
                                      </p:cBhvr>
                                      <p:to>
                                        <p:strVal val="visible"/>
                                      </p:to>
                                    </p:set>
                                    <p:animEffect transition="in" filter="wipe(right)">
                                      <p:cBhvr>
                                        <p:cTn id="74" dur="500"/>
                                        <p:tgtEl>
                                          <p:spTgt spid="13"/>
                                        </p:tgtEl>
                                      </p:cBhvr>
                                    </p:animEffect>
                                  </p:childTnLst>
                                </p:cTn>
                              </p:par>
                            </p:childTnLst>
                          </p:cTn>
                        </p:par>
                        <p:par>
                          <p:cTn id="75" fill="hold">
                            <p:stCondLst>
                              <p:cond delay="18250"/>
                            </p:stCondLst>
                            <p:childTnLst>
                              <p:par>
                                <p:cTn id="76" presetID="53" presetClass="entr" presetSubtype="16" fill="hold" grpId="0" nodeType="afterEffect">
                                  <p:stCondLst>
                                    <p:cond delay="125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par>
                          <p:cTn id="81" fill="hold">
                            <p:stCondLst>
                              <p:cond delay="20000"/>
                            </p:stCondLst>
                            <p:childTnLst>
                              <p:par>
                                <p:cTn id="82" presetID="6" presetClass="entr" presetSubtype="16" fill="hold" nodeType="afterEffect">
                                  <p:stCondLst>
                                    <p:cond delay="250"/>
                                  </p:stCondLst>
                                  <p:childTnLst>
                                    <p:set>
                                      <p:cBhvr>
                                        <p:cTn id="83" dur="1" fill="hold">
                                          <p:stCondLst>
                                            <p:cond delay="0"/>
                                          </p:stCondLst>
                                        </p:cTn>
                                        <p:tgtEl>
                                          <p:spTgt spid="34"/>
                                        </p:tgtEl>
                                        <p:attrNameLst>
                                          <p:attrName>style.visibility</p:attrName>
                                        </p:attrNameLst>
                                      </p:cBhvr>
                                      <p:to>
                                        <p:strVal val="visible"/>
                                      </p:to>
                                    </p:set>
                                    <p:animEffect transition="in" filter="circle(in)">
                                      <p:cBhvr>
                                        <p:cTn id="84" dur="750"/>
                                        <p:tgtEl>
                                          <p:spTgt spid="34"/>
                                        </p:tgtEl>
                                      </p:cBhvr>
                                    </p:animEffect>
                                  </p:childTnLst>
                                </p:cTn>
                              </p:par>
                            </p:childTnLst>
                          </p:cTn>
                        </p:par>
                        <p:par>
                          <p:cTn id="85" fill="hold">
                            <p:stCondLst>
                              <p:cond delay="21000"/>
                            </p:stCondLst>
                            <p:childTnLst>
                              <p:par>
                                <p:cTn id="86" presetID="45" presetClass="entr" presetSubtype="0" fill="hold" grpId="0" nodeType="afterEffect">
                                  <p:stCondLst>
                                    <p:cond delay="100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2000"/>
                                        <p:tgtEl>
                                          <p:spTgt spid="17"/>
                                        </p:tgtEl>
                                      </p:cBhvr>
                                    </p:animEffect>
                                    <p:anim calcmode="lin" valueType="num">
                                      <p:cBhvr>
                                        <p:cTn id="89" dur="2000" fill="hold"/>
                                        <p:tgtEl>
                                          <p:spTgt spid="17"/>
                                        </p:tgtEl>
                                        <p:attrNameLst>
                                          <p:attrName>ppt_w</p:attrName>
                                        </p:attrNameLst>
                                      </p:cBhvr>
                                      <p:tavLst>
                                        <p:tav tm="0" fmla="#ppt_w*sin(2.5*pi*$)">
                                          <p:val>
                                            <p:fltVal val="0"/>
                                          </p:val>
                                        </p:tav>
                                        <p:tav tm="100000">
                                          <p:val>
                                            <p:fltVal val="1"/>
                                          </p:val>
                                        </p:tav>
                                      </p:tavLst>
                                    </p:anim>
                                    <p:anim calcmode="lin" valueType="num">
                                      <p:cBhvr>
                                        <p:cTn id="90" dur="2000" fill="hold"/>
                                        <p:tgtEl>
                                          <p:spTgt spid="17"/>
                                        </p:tgtEl>
                                        <p:attrNameLst>
                                          <p:attrName>ppt_h</p:attrName>
                                        </p:attrNameLst>
                                      </p:cBhvr>
                                      <p:tavLst>
                                        <p:tav tm="0">
                                          <p:val>
                                            <p:strVal val="#ppt_h"/>
                                          </p:val>
                                        </p:tav>
                                        <p:tav tm="100000">
                                          <p:val>
                                            <p:strVal val="#ppt_h"/>
                                          </p:val>
                                        </p:tav>
                                      </p:tavLst>
                                    </p:anim>
                                  </p:childTnLst>
                                </p:cTn>
                              </p:par>
                            </p:childTnLst>
                          </p:cTn>
                        </p:par>
                        <p:par>
                          <p:cTn id="91" fill="hold">
                            <p:stCondLst>
                              <p:cond delay="24000"/>
                            </p:stCondLst>
                            <p:childTnLst>
                              <p:par>
                                <p:cTn id="92" presetID="22" presetClass="entr" presetSubtype="2" fill="hold" grpId="0" nodeType="afterEffect">
                                  <p:stCondLst>
                                    <p:cond delay="500"/>
                                  </p:stCondLst>
                                  <p:childTnLst>
                                    <p:set>
                                      <p:cBhvr>
                                        <p:cTn id="93" dur="1" fill="hold">
                                          <p:stCondLst>
                                            <p:cond delay="0"/>
                                          </p:stCondLst>
                                        </p:cTn>
                                        <p:tgtEl>
                                          <p:spTgt spid="44"/>
                                        </p:tgtEl>
                                        <p:attrNameLst>
                                          <p:attrName>style.visibility</p:attrName>
                                        </p:attrNameLst>
                                      </p:cBhvr>
                                      <p:to>
                                        <p:strVal val="visible"/>
                                      </p:to>
                                    </p:set>
                                    <p:animEffect transition="in" filter="wipe(right)">
                                      <p:cBhvr>
                                        <p:cTn id="94" dur="500"/>
                                        <p:tgtEl>
                                          <p:spTgt spid="44"/>
                                        </p:tgtEl>
                                      </p:cBhvr>
                                    </p:animEffect>
                                  </p:childTnLst>
                                </p:cTn>
                              </p:par>
                            </p:childTnLst>
                          </p:cTn>
                        </p:par>
                        <p:par>
                          <p:cTn id="95" fill="hold">
                            <p:stCondLst>
                              <p:cond delay="25000"/>
                            </p:stCondLst>
                            <p:childTnLst>
                              <p:par>
                                <p:cTn id="96" presetID="22" presetClass="entr" presetSubtype="2" fill="hold" grpId="0" nodeType="afterEffect">
                                  <p:stCondLst>
                                    <p:cond delay="1000"/>
                                  </p:stCondLst>
                                  <p:childTnLst>
                                    <p:set>
                                      <p:cBhvr>
                                        <p:cTn id="97" dur="1" fill="hold">
                                          <p:stCondLst>
                                            <p:cond delay="0"/>
                                          </p:stCondLst>
                                        </p:cTn>
                                        <p:tgtEl>
                                          <p:spTgt spid="43"/>
                                        </p:tgtEl>
                                        <p:attrNameLst>
                                          <p:attrName>style.visibility</p:attrName>
                                        </p:attrNameLst>
                                      </p:cBhvr>
                                      <p:to>
                                        <p:strVal val="visible"/>
                                      </p:to>
                                    </p:set>
                                    <p:animEffect transition="in" filter="wipe(right)">
                                      <p:cBhvr>
                                        <p:cTn id="98" dur="500"/>
                                        <p:tgtEl>
                                          <p:spTgt spid="43"/>
                                        </p:tgtEl>
                                      </p:cBhvr>
                                    </p:animEffect>
                                  </p:childTnLst>
                                </p:cTn>
                              </p:par>
                              <p:par>
                                <p:cTn id="99" presetID="6" presetClass="entr" presetSubtype="16" fill="hold" nodeType="withEffect">
                                  <p:stCondLst>
                                    <p:cond delay="1000"/>
                                  </p:stCondLst>
                                  <p:childTnLst>
                                    <p:set>
                                      <p:cBhvr>
                                        <p:cTn id="100" dur="1" fill="hold">
                                          <p:stCondLst>
                                            <p:cond delay="0"/>
                                          </p:stCondLst>
                                        </p:cTn>
                                        <p:tgtEl>
                                          <p:spTgt spid="41"/>
                                        </p:tgtEl>
                                        <p:attrNameLst>
                                          <p:attrName>style.visibility</p:attrName>
                                        </p:attrNameLst>
                                      </p:cBhvr>
                                      <p:to>
                                        <p:strVal val="visible"/>
                                      </p:to>
                                    </p:set>
                                    <p:animEffect transition="in" filter="circle(in)">
                                      <p:cBhvr>
                                        <p:cTn id="101" dur="750"/>
                                        <p:tgtEl>
                                          <p:spTgt spid="41"/>
                                        </p:tgtEl>
                                      </p:cBhvr>
                                    </p:animEffect>
                                  </p:childTnLst>
                                </p:cTn>
                              </p:par>
                              <p:par>
                                <p:cTn id="102" presetID="22" presetClass="entr" presetSubtype="4" fill="hold" grpId="0" nodeType="withEffect">
                                  <p:stCondLst>
                                    <p:cond delay="1000"/>
                                  </p:stCondLst>
                                  <p:childTnLst>
                                    <p:set>
                                      <p:cBhvr>
                                        <p:cTn id="103" dur="1" fill="hold">
                                          <p:stCondLst>
                                            <p:cond delay="0"/>
                                          </p:stCondLst>
                                        </p:cTn>
                                        <p:tgtEl>
                                          <p:spTgt spid="42"/>
                                        </p:tgtEl>
                                        <p:attrNameLst>
                                          <p:attrName>style.visibility</p:attrName>
                                        </p:attrNameLst>
                                      </p:cBhvr>
                                      <p:to>
                                        <p:strVal val="visible"/>
                                      </p:to>
                                    </p:set>
                                    <p:animEffect transition="in" filter="wipe(down)">
                                      <p:cBhvr>
                                        <p:cTn id="104" dur="500"/>
                                        <p:tgtEl>
                                          <p:spTgt spid="42"/>
                                        </p:tgtEl>
                                      </p:cBhvr>
                                    </p:animEffect>
                                  </p:childTnLst>
                                </p:cTn>
                              </p:par>
                            </p:childTnLst>
                          </p:cTn>
                        </p:par>
                        <p:par>
                          <p:cTn id="105" fill="hold">
                            <p:stCondLst>
                              <p:cond delay="26750"/>
                            </p:stCondLst>
                            <p:childTnLst>
                              <p:par>
                                <p:cTn id="106" presetID="22" presetClass="entr" presetSubtype="8" fill="hold" grpId="0" nodeType="afterEffect">
                                  <p:stCondLst>
                                    <p:cond delay="1000"/>
                                  </p:stCondLst>
                                  <p:childTnLst>
                                    <p:set>
                                      <p:cBhvr>
                                        <p:cTn id="107" dur="1" fill="hold">
                                          <p:stCondLst>
                                            <p:cond delay="0"/>
                                          </p:stCondLst>
                                        </p:cTn>
                                        <p:tgtEl>
                                          <p:spTgt spid="45"/>
                                        </p:tgtEl>
                                        <p:attrNameLst>
                                          <p:attrName>style.visibility</p:attrName>
                                        </p:attrNameLst>
                                      </p:cBhvr>
                                      <p:to>
                                        <p:strVal val="visible"/>
                                      </p:to>
                                    </p:set>
                                    <p:animEffect transition="in" filter="wipe(left)">
                                      <p:cBhvr>
                                        <p:cTn id="108" dur="2500"/>
                                        <p:tgtEl>
                                          <p:spTgt spid="45"/>
                                        </p:tgtEl>
                                      </p:cBhvr>
                                    </p:animEffect>
                                  </p:childTnLst>
                                </p:cTn>
                              </p:par>
                            </p:childTnLst>
                          </p:cTn>
                        </p:par>
                        <p:par>
                          <p:cTn id="109" fill="hold">
                            <p:stCondLst>
                              <p:cond delay="30250"/>
                            </p:stCondLst>
                            <p:childTnLst>
                              <p:par>
                                <p:cTn id="110" presetID="22" presetClass="entr" presetSubtype="2" fill="hold" grpId="0" nodeType="afterEffect">
                                  <p:stCondLst>
                                    <p:cond delay="1250"/>
                                  </p:stCondLst>
                                  <p:childTnLst>
                                    <p:set>
                                      <p:cBhvr>
                                        <p:cTn id="111" dur="1" fill="hold">
                                          <p:stCondLst>
                                            <p:cond delay="0"/>
                                          </p:stCondLst>
                                        </p:cTn>
                                        <p:tgtEl>
                                          <p:spTgt spid="19"/>
                                        </p:tgtEl>
                                        <p:attrNameLst>
                                          <p:attrName>style.visibility</p:attrName>
                                        </p:attrNameLst>
                                      </p:cBhvr>
                                      <p:to>
                                        <p:strVal val="visible"/>
                                      </p:to>
                                    </p:set>
                                    <p:animEffect transition="in" filter="wipe(right)">
                                      <p:cBhvr>
                                        <p:cTn id="112" dur="500"/>
                                        <p:tgtEl>
                                          <p:spTgt spid="19"/>
                                        </p:tgtEl>
                                      </p:cBhvr>
                                    </p:animEffect>
                                  </p:childTnLst>
                                </p:cTn>
                              </p:par>
                            </p:childTnLst>
                          </p:cTn>
                        </p:par>
                        <p:par>
                          <p:cTn id="113" fill="hold">
                            <p:stCondLst>
                              <p:cond delay="32000"/>
                            </p:stCondLst>
                            <p:childTnLst>
                              <p:par>
                                <p:cTn id="114" presetID="53" presetClass="entr" presetSubtype="16" fill="hold" grpId="0" nodeType="afterEffect">
                                  <p:stCondLst>
                                    <p:cond delay="75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Effect transition="in" filter="fade">
                                      <p:cBhvr>
                                        <p:cTn id="118" dur="500"/>
                                        <p:tgtEl>
                                          <p:spTgt spid="18"/>
                                        </p:tgtEl>
                                      </p:cBhvr>
                                    </p:animEffect>
                                  </p:childTnLst>
                                </p:cTn>
                              </p:par>
                            </p:childTnLst>
                          </p:cTn>
                        </p:par>
                        <p:par>
                          <p:cTn id="119" fill="hold">
                            <p:stCondLst>
                              <p:cond delay="33250"/>
                            </p:stCondLst>
                            <p:childTnLst>
                              <p:par>
                                <p:cTn id="120" presetID="42" presetClass="entr" presetSubtype="0" fill="hold" grpId="0" nodeType="afterEffect">
                                  <p:stCondLst>
                                    <p:cond delay="100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1000"/>
                                        <p:tgtEl>
                                          <p:spTgt spid="21"/>
                                        </p:tgtEl>
                                      </p:cBhvr>
                                    </p:animEffect>
                                    <p:anim calcmode="lin" valueType="num">
                                      <p:cBhvr>
                                        <p:cTn id="123" dur="1000" fill="hold"/>
                                        <p:tgtEl>
                                          <p:spTgt spid="21"/>
                                        </p:tgtEl>
                                        <p:attrNameLst>
                                          <p:attrName>ppt_x</p:attrName>
                                        </p:attrNameLst>
                                      </p:cBhvr>
                                      <p:tavLst>
                                        <p:tav tm="0">
                                          <p:val>
                                            <p:strVal val="#ppt_x"/>
                                          </p:val>
                                        </p:tav>
                                        <p:tav tm="100000">
                                          <p:val>
                                            <p:strVal val="#ppt_x"/>
                                          </p:val>
                                        </p:tav>
                                      </p:tavLst>
                                    </p:anim>
                                    <p:anim calcmode="lin" valueType="num">
                                      <p:cBhvr>
                                        <p:cTn id="124" dur="1000" fill="hold"/>
                                        <p:tgtEl>
                                          <p:spTgt spid="21"/>
                                        </p:tgtEl>
                                        <p:attrNameLst>
                                          <p:attrName>ppt_y</p:attrName>
                                        </p:attrNameLst>
                                      </p:cBhvr>
                                      <p:tavLst>
                                        <p:tav tm="0">
                                          <p:val>
                                            <p:strVal val="#ppt_y+.1"/>
                                          </p:val>
                                        </p:tav>
                                        <p:tav tm="100000">
                                          <p:val>
                                            <p:strVal val="#ppt_y"/>
                                          </p:val>
                                        </p:tav>
                                      </p:tavLst>
                                    </p:anim>
                                  </p:childTnLst>
                                </p:cTn>
                              </p:par>
                            </p:childTnLst>
                          </p:cTn>
                        </p:par>
                        <p:par>
                          <p:cTn id="125" fill="hold">
                            <p:stCondLst>
                              <p:cond delay="35250"/>
                            </p:stCondLst>
                            <p:childTnLst>
                              <p:par>
                                <p:cTn id="126" presetID="22" presetClass="entr" presetSubtype="2" fill="hold" grpId="0" nodeType="afterEffect">
                                  <p:stCondLst>
                                    <p:cond delay="1000"/>
                                  </p:stCondLst>
                                  <p:childTnLst>
                                    <p:set>
                                      <p:cBhvr>
                                        <p:cTn id="127" dur="1" fill="hold">
                                          <p:stCondLst>
                                            <p:cond delay="0"/>
                                          </p:stCondLst>
                                        </p:cTn>
                                        <p:tgtEl>
                                          <p:spTgt spid="20"/>
                                        </p:tgtEl>
                                        <p:attrNameLst>
                                          <p:attrName>style.visibility</p:attrName>
                                        </p:attrNameLst>
                                      </p:cBhvr>
                                      <p:to>
                                        <p:strVal val="visible"/>
                                      </p:to>
                                    </p:set>
                                    <p:animEffect transition="in" filter="wipe(right)">
                                      <p:cBhvr>
                                        <p:cTn id="128" dur="500"/>
                                        <p:tgtEl>
                                          <p:spTgt spid="20"/>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childTnLst>
                          </p:cTn>
                        </p:par>
                        <p:par>
                          <p:cTn id="137" fill="hold">
                            <p:stCondLst>
                              <p:cond delay="1000"/>
                            </p:stCondLst>
                            <p:childTnLst>
                              <p:par>
                                <p:cTn id="138" presetID="53" presetClass="entr" presetSubtype="16" fill="hold" grpId="0" nodeType="afterEffect">
                                  <p:stCondLst>
                                    <p:cond delay="1000"/>
                                  </p:stCondLst>
                                  <p:childTnLst>
                                    <p:set>
                                      <p:cBhvr>
                                        <p:cTn id="139" dur="1" fill="hold">
                                          <p:stCondLst>
                                            <p:cond delay="0"/>
                                          </p:stCondLst>
                                        </p:cTn>
                                        <p:tgtEl>
                                          <p:spTgt spid="22"/>
                                        </p:tgtEl>
                                        <p:attrNameLst>
                                          <p:attrName>style.visibility</p:attrName>
                                        </p:attrNameLst>
                                      </p:cBhvr>
                                      <p:to>
                                        <p:strVal val="visible"/>
                                      </p:to>
                                    </p:set>
                                    <p:anim calcmode="lin" valueType="num">
                                      <p:cBhvr>
                                        <p:cTn id="140" dur="500" fill="hold"/>
                                        <p:tgtEl>
                                          <p:spTgt spid="22"/>
                                        </p:tgtEl>
                                        <p:attrNameLst>
                                          <p:attrName>ppt_w</p:attrName>
                                        </p:attrNameLst>
                                      </p:cBhvr>
                                      <p:tavLst>
                                        <p:tav tm="0">
                                          <p:val>
                                            <p:fltVal val="0"/>
                                          </p:val>
                                        </p:tav>
                                        <p:tav tm="100000">
                                          <p:val>
                                            <p:strVal val="#ppt_w"/>
                                          </p:val>
                                        </p:tav>
                                      </p:tavLst>
                                    </p:anim>
                                    <p:anim calcmode="lin" valueType="num">
                                      <p:cBhvr>
                                        <p:cTn id="141" dur="500" fill="hold"/>
                                        <p:tgtEl>
                                          <p:spTgt spid="22"/>
                                        </p:tgtEl>
                                        <p:attrNameLst>
                                          <p:attrName>ppt_h</p:attrName>
                                        </p:attrNameLst>
                                      </p:cBhvr>
                                      <p:tavLst>
                                        <p:tav tm="0">
                                          <p:val>
                                            <p:fltVal val="0"/>
                                          </p:val>
                                        </p:tav>
                                        <p:tav tm="100000">
                                          <p:val>
                                            <p:strVal val="#ppt_h"/>
                                          </p:val>
                                        </p:tav>
                                      </p:tavLst>
                                    </p:anim>
                                    <p:animEffect transition="in" filter="fade">
                                      <p:cBhvr>
                                        <p:cTn id="142" dur="500"/>
                                        <p:tgtEl>
                                          <p:spTgt spid="22"/>
                                        </p:tgtEl>
                                      </p:cBhvr>
                                    </p:animEffect>
                                  </p:childTnLst>
                                </p:cTn>
                              </p:par>
                            </p:childTnLst>
                          </p:cTn>
                        </p:par>
                        <p:par>
                          <p:cTn id="143" fill="hold">
                            <p:stCondLst>
                              <p:cond delay="2500"/>
                            </p:stCondLst>
                            <p:childTnLst>
                              <p:par>
                                <p:cTn id="144" presetID="6" presetClass="entr" presetSubtype="16" fill="hold" nodeType="afterEffect">
                                  <p:stCondLst>
                                    <p:cond delay="1000"/>
                                  </p:stCondLst>
                                  <p:childTnLst>
                                    <p:set>
                                      <p:cBhvr>
                                        <p:cTn id="145" dur="1" fill="hold">
                                          <p:stCondLst>
                                            <p:cond delay="0"/>
                                          </p:stCondLst>
                                        </p:cTn>
                                        <p:tgtEl>
                                          <p:spTgt spid="54"/>
                                        </p:tgtEl>
                                        <p:attrNameLst>
                                          <p:attrName>style.visibility</p:attrName>
                                        </p:attrNameLst>
                                      </p:cBhvr>
                                      <p:to>
                                        <p:strVal val="visible"/>
                                      </p:to>
                                    </p:set>
                                    <p:animEffect transition="in" filter="circle(in)">
                                      <p:cBhvr>
                                        <p:cTn id="146" dur="750"/>
                                        <p:tgtEl>
                                          <p:spTgt spid="54"/>
                                        </p:tgtEl>
                                      </p:cBhvr>
                                    </p:animEffect>
                                  </p:childTnLst>
                                </p:cTn>
                              </p:par>
                              <p:par>
                                <p:cTn id="147" presetID="22" presetClass="entr" presetSubtype="4" fill="hold" grpId="0" nodeType="withEffect">
                                  <p:stCondLst>
                                    <p:cond delay="1000"/>
                                  </p:stCondLst>
                                  <p:childTnLst>
                                    <p:set>
                                      <p:cBhvr>
                                        <p:cTn id="148" dur="1" fill="hold">
                                          <p:stCondLst>
                                            <p:cond delay="0"/>
                                          </p:stCondLst>
                                        </p:cTn>
                                        <p:tgtEl>
                                          <p:spTgt spid="55"/>
                                        </p:tgtEl>
                                        <p:attrNameLst>
                                          <p:attrName>style.visibility</p:attrName>
                                        </p:attrNameLst>
                                      </p:cBhvr>
                                      <p:to>
                                        <p:strVal val="visible"/>
                                      </p:to>
                                    </p:set>
                                    <p:animEffect transition="in" filter="wipe(down)">
                                      <p:cBhvr>
                                        <p:cTn id="149" dur="500"/>
                                        <p:tgtEl>
                                          <p:spTgt spid="55"/>
                                        </p:tgtEl>
                                      </p:cBhvr>
                                    </p:animEffect>
                                  </p:childTnLst>
                                </p:cTn>
                              </p:par>
                              <p:par>
                                <p:cTn id="150" presetID="6" presetClass="entr" presetSubtype="16" fill="hold" nodeType="withEffect">
                                  <p:stCondLst>
                                    <p:cond delay="1000"/>
                                  </p:stCondLst>
                                  <p:childTnLst>
                                    <p:set>
                                      <p:cBhvr>
                                        <p:cTn id="151" dur="1" fill="hold">
                                          <p:stCondLst>
                                            <p:cond delay="0"/>
                                          </p:stCondLst>
                                        </p:cTn>
                                        <p:tgtEl>
                                          <p:spTgt spid="51"/>
                                        </p:tgtEl>
                                        <p:attrNameLst>
                                          <p:attrName>style.visibility</p:attrName>
                                        </p:attrNameLst>
                                      </p:cBhvr>
                                      <p:to>
                                        <p:strVal val="visible"/>
                                      </p:to>
                                    </p:set>
                                    <p:animEffect transition="in" filter="circle(in)">
                                      <p:cBhvr>
                                        <p:cTn id="152" dur="750"/>
                                        <p:tgtEl>
                                          <p:spTgt spid="51"/>
                                        </p:tgtEl>
                                      </p:cBhvr>
                                    </p:animEffect>
                                  </p:childTnLst>
                                </p:cTn>
                              </p:par>
                            </p:childTnLst>
                          </p:cTn>
                        </p:par>
                        <p:par>
                          <p:cTn id="153" fill="hold">
                            <p:stCondLst>
                              <p:cond delay="4250"/>
                            </p:stCondLst>
                            <p:childTnLst>
                              <p:par>
                                <p:cTn id="154" presetID="45" presetClass="entr" presetSubtype="0" fill="hold" grpId="0" nodeType="afterEffect">
                                  <p:stCondLst>
                                    <p:cond delay="1000"/>
                                  </p:stCondLst>
                                  <p:childTnLst>
                                    <p:set>
                                      <p:cBhvr>
                                        <p:cTn id="155" dur="1" fill="hold">
                                          <p:stCondLst>
                                            <p:cond delay="0"/>
                                          </p:stCondLst>
                                        </p:cTn>
                                        <p:tgtEl>
                                          <p:spTgt spid="25"/>
                                        </p:tgtEl>
                                        <p:attrNameLst>
                                          <p:attrName>style.visibility</p:attrName>
                                        </p:attrNameLst>
                                      </p:cBhvr>
                                      <p:to>
                                        <p:strVal val="visible"/>
                                      </p:to>
                                    </p:set>
                                    <p:animEffect transition="in" filter="fade">
                                      <p:cBhvr>
                                        <p:cTn id="156" dur="2000"/>
                                        <p:tgtEl>
                                          <p:spTgt spid="25"/>
                                        </p:tgtEl>
                                      </p:cBhvr>
                                    </p:animEffect>
                                    <p:anim calcmode="lin" valueType="num">
                                      <p:cBhvr>
                                        <p:cTn id="157" dur="2000" fill="hold"/>
                                        <p:tgtEl>
                                          <p:spTgt spid="25"/>
                                        </p:tgtEl>
                                        <p:attrNameLst>
                                          <p:attrName>ppt_w</p:attrName>
                                        </p:attrNameLst>
                                      </p:cBhvr>
                                      <p:tavLst>
                                        <p:tav tm="0" fmla="#ppt_w*sin(2.5*pi*$)">
                                          <p:val>
                                            <p:fltVal val="0"/>
                                          </p:val>
                                        </p:tav>
                                        <p:tav tm="100000">
                                          <p:val>
                                            <p:fltVal val="1"/>
                                          </p:val>
                                        </p:tav>
                                      </p:tavLst>
                                    </p:anim>
                                    <p:anim calcmode="lin" valueType="num">
                                      <p:cBhvr>
                                        <p:cTn id="158" dur="2000" fill="hold"/>
                                        <p:tgtEl>
                                          <p:spTgt spid="25"/>
                                        </p:tgtEl>
                                        <p:attrNameLst>
                                          <p:attrName>ppt_h</p:attrName>
                                        </p:attrNameLst>
                                      </p:cBhvr>
                                      <p:tavLst>
                                        <p:tav tm="0">
                                          <p:val>
                                            <p:strVal val="#ppt_h"/>
                                          </p:val>
                                        </p:tav>
                                        <p:tav tm="100000">
                                          <p:val>
                                            <p:strVal val="#ppt_h"/>
                                          </p:val>
                                        </p:tav>
                                      </p:tavLst>
                                    </p:anim>
                                  </p:childTnLst>
                                </p:cTn>
                              </p:par>
                            </p:childTnLst>
                          </p:cTn>
                        </p:par>
                        <p:par>
                          <p:cTn id="159" fill="hold">
                            <p:stCondLst>
                              <p:cond delay="7250"/>
                            </p:stCondLst>
                            <p:childTnLst>
                              <p:par>
                                <p:cTn id="160" presetID="22" presetClass="entr" presetSubtype="2" fill="hold" grpId="0" nodeType="afterEffect">
                                  <p:stCondLst>
                                    <p:cond delay="1000"/>
                                  </p:stCondLst>
                                  <p:childTnLst>
                                    <p:set>
                                      <p:cBhvr>
                                        <p:cTn id="161" dur="1" fill="hold">
                                          <p:stCondLst>
                                            <p:cond delay="0"/>
                                          </p:stCondLst>
                                        </p:cTn>
                                        <p:tgtEl>
                                          <p:spTgt spid="24"/>
                                        </p:tgtEl>
                                        <p:attrNameLst>
                                          <p:attrName>style.visibility</p:attrName>
                                        </p:attrNameLst>
                                      </p:cBhvr>
                                      <p:to>
                                        <p:strVal val="visible"/>
                                      </p:to>
                                    </p:set>
                                    <p:animEffect transition="in" filter="wipe(right)">
                                      <p:cBhvr>
                                        <p:cTn id="162" dur="500"/>
                                        <p:tgtEl>
                                          <p:spTgt spid="24"/>
                                        </p:tgtEl>
                                      </p:cBhvr>
                                    </p:animEffect>
                                  </p:childTnLst>
                                </p:cTn>
                              </p:par>
                            </p:childTnLst>
                          </p:cTn>
                        </p:par>
                        <p:par>
                          <p:cTn id="163" fill="hold">
                            <p:stCondLst>
                              <p:cond delay="8750"/>
                            </p:stCondLst>
                            <p:childTnLst>
                              <p:par>
                                <p:cTn id="164" presetID="6" presetClass="entr" presetSubtype="16" fill="hold" nodeType="afterEffect">
                                  <p:stCondLst>
                                    <p:cond delay="3000"/>
                                  </p:stCondLst>
                                  <p:childTnLst>
                                    <p:set>
                                      <p:cBhvr>
                                        <p:cTn id="165" dur="1" fill="hold">
                                          <p:stCondLst>
                                            <p:cond delay="0"/>
                                          </p:stCondLst>
                                        </p:cTn>
                                        <p:tgtEl>
                                          <p:spTgt spid="57"/>
                                        </p:tgtEl>
                                        <p:attrNameLst>
                                          <p:attrName>style.visibility</p:attrName>
                                        </p:attrNameLst>
                                      </p:cBhvr>
                                      <p:to>
                                        <p:strVal val="visible"/>
                                      </p:to>
                                    </p:set>
                                    <p:animEffect transition="in" filter="circle(in)">
                                      <p:cBhvr>
                                        <p:cTn id="166" dur="1000"/>
                                        <p:tgtEl>
                                          <p:spTgt spid="57"/>
                                        </p:tgtEl>
                                      </p:cBhvr>
                                    </p:animEffect>
                                  </p:childTnLst>
                                </p:cTn>
                              </p:par>
                            </p:childTnLst>
                          </p:cTn>
                        </p:par>
                        <p:par>
                          <p:cTn id="167" fill="hold">
                            <p:stCondLst>
                              <p:cond delay="12750"/>
                            </p:stCondLst>
                            <p:childTnLst>
                              <p:par>
                                <p:cTn id="168" presetID="22" presetClass="entr" presetSubtype="2" fill="hold" grpId="0" nodeType="afterEffect">
                                  <p:stCondLst>
                                    <p:cond delay="2000"/>
                                  </p:stCondLst>
                                  <p:childTnLst>
                                    <p:set>
                                      <p:cBhvr>
                                        <p:cTn id="169" dur="1" fill="hold">
                                          <p:stCondLst>
                                            <p:cond delay="0"/>
                                          </p:stCondLst>
                                        </p:cTn>
                                        <p:tgtEl>
                                          <p:spTgt spid="6"/>
                                        </p:tgtEl>
                                        <p:attrNameLst>
                                          <p:attrName>style.visibility</p:attrName>
                                        </p:attrNameLst>
                                      </p:cBhvr>
                                      <p:to>
                                        <p:strVal val="visible"/>
                                      </p:to>
                                    </p:set>
                                    <p:animEffect transition="in" filter="wipe(right)">
                                      <p:cBhvr>
                                        <p:cTn id="170" dur="500"/>
                                        <p:tgtEl>
                                          <p:spTgt spid="6"/>
                                        </p:tgtEl>
                                      </p:cBhvr>
                                    </p:animEffect>
                                  </p:childTnLst>
                                </p:cTn>
                              </p:par>
                            </p:childTnLst>
                          </p:cTn>
                        </p:par>
                        <p:par>
                          <p:cTn id="171" fill="hold">
                            <p:stCondLst>
                              <p:cond delay="15250"/>
                            </p:stCondLst>
                            <p:childTnLst>
                              <p:par>
                                <p:cTn id="172" presetID="45" presetClass="entr" presetSubtype="0" fill="hold" grpId="0" nodeType="afterEffect">
                                  <p:stCondLst>
                                    <p:cond delay="250"/>
                                  </p:stCondLst>
                                  <p:childTnLst>
                                    <p:set>
                                      <p:cBhvr>
                                        <p:cTn id="173" dur="1" fill="hold">
                                          <p:stCondLst>
                                            <p:cond delay="0"/>
                                          </p:stCondLst>
                                        </p:cTn>
                                        <p:tgtEl>
                                          <p:spTgt spid="56"/>
                                        </p:tgtEl>
                                        <p:attrNameLst>
                                          <p:attrName>style.visibility</p:attrName>
                                        </p:attrNameLst>
                                      </p:cBhvr>
                                      <p:to>
                                        <p:strVal val="visible"/>
                                      </p:to>
                                    </p:set>
                                    <p:animEffect transition="in" filter="fade">
                                      <p:cBhvr>
                                        <p:cTn id="174" dur="2000"/>
                                        <p:tgtEl>
                                          <p:spTgt spid="56"/>
                                        </p:tgtEl>
                                      </p:cBhvr>
                                    </p:animEffect>
                                    <p:anim calcmode="lin" valueType="num">
                                      <p:cBhvr>
                                        <p:cTn id="175" dur="2000" fill="hold"/>
                                        <p:tgtEl>
                                          <p:spTgt spid="56"/>
                                        </p:tgtEl>
                                        <p:attrNameLst>
                                          <p:attrName>ppt_w</p:attrName>
                                        </p:attrNameLst>
                                      </p:cBhvr>
                                      <p:tavLst>
                                        <p:tav tm="0" fmla="#ppt_w*sin(2.5*pi*$)">
                                          <p:val>
                                            <p:fltVal val="0"/>
                                          </p:val>
                                        </p:tav>
                                        <p:tav tm="100000">
                                          <p:val>
                                            <p:fltVal val="1"/>
                                          </p:val>
                                        </p:tav>
                                      </p:tavLst>
                                    </p:anim>
                                    <p:anim calcmode="lin" valueType="num">
                                      <p:cBhvr>
                                        <p:cTn id="176" dur="2000" fill="hold"/>
                                        <p:tgtEl>
                                          <p:spTgt spid="56"/>
                                        </p:tgtEl>
                                        <p:attrNameLst>
                                          <p:attrName>ppt_h</p:attrName>
                                        </p:attrNameLst>
                                      </p:cBhvr>
                                      <p:tavLst>
                                        <p:tav tm="0">
                                          <p:val>
                                            <p:strVal val="#ppt_h"/>
                                          </p:val>
                                        </p:tav>
                                        <p:tav tm="100000">
                                          <p:val>
                                            <p:strVal val="#ppt_h"/>
                                          </p:val>
                                        </p:tav>
                                      </p:tavLst>
                                    </p:anim>
                                  </p:childTnLst>
                                </p:cTn>
                              </p:par>
                            </p:childTnLst>
                          </p:cTn>
                        </p:par>
                        <p:par>
                          <p:cTn id="177" fill="hold">
                            <p:stCondLst>
                              <p:cond delay="17500"/>
                            </p:stCondLst>
                            <p:childTnLst>
                              <p:par>
                                <p:cTn id="178" presetID="16" presetClass="entr" presetSubtype="21" fill="hold" grpId="0" nodeType="afterEffect">
                                  <p:stCondLst>
                                    <p:cond delay="1000"/>
                                  </p:stCondLst>
                                  <p:childTnLst>
                                    <p:set>
                                      <p:cBhvr>
                                        <p:cTn id="179" dur="1" fill="hold">
                                          <p:stCondLst>
                                            <p:cond delay="0"/>
                                          </p:stCondLst>
                                        </p:cTn>
                                        <p:tgtEl>
                                          <p:spTgt spid="31"/>
                                        </p:tgtEl>
                                        <p:attrNameLst>
                                          <p:attrName>style.visibility</p:attrName>
                                        </p:attrNameLst>
                                      </p:cBhvr>
                                      <p:to>
                                        <p:strVal val="visible"/>
                                      </p:to>
                                    </p:set>
                                    <p:animEffect transition="in" filter="barn(inVertical)">
                                      <p:cBhvr>
                                        <p:cTn id="180" dur="500"/>
                                        <p:tgtEl>
                                          <p:spTgt spid="31"/>
                                        </p:tgtEl>
                                      </p:cBhvr>
                                    </p:animEffect>
                                  </p:childTnLst>
                                </p:cTn>
                              </p:par>
                            </p:childTnLst>
                          </p:cTn>
                        </p:par>
                        <p:par>
                          <p:cTn id="181" fill="hold">
                            <p:stCondLst>
                              <p:cond delay="19000"/>
                            </p:stCondLst>
                            <p:childTnLst>
                              <p:par>
                                <p:cTn id="182" presetID="22" presetClass="entr" presetSubtype="4" fill="hold" grpId="0" nodeType="afterEffect">
                                  <p:stCondLst>
                                    <p:cond delay="1000"/>
                                  </p:stCondLst>
                                  <p:childTnLst>
                                    <p:set>
                                      <p:cBhvr>
                                        <p:cTn id="183" dur="1" fill="hold">
                                          <p:stCondLst>
                                            <p:cond delay="0"/>
                                          </p:stCondLst>
                                        </p:cTn>
                                        <p:tgtEl>
                                          <p:spTgt spid="50"/>
                                        </p:tgtEl>
                                        <p:attrNameLst>
                                          <p:attrName>style.visibility</p:attrName>
                                        </p:attrNameLst>
                                      </p:cBhvr>
                                      <p:to>
                                        <p:strVal val="visible"/>
                                      </p:to>
                                    </p:set>
                                    <p:animEffect transition="in" filter="wipe(down)">
                                      <p:cBhvr>
                                        <p:cTn id="184" dur="500"/>
                                        <p:tgtEl>
                                          <p:spTgt spid="50"/>
                                        </p:tgtEl>
                                      </p:cBhvr>
                                    </p:animEffect>
                                  </p:childTnLst>
                                </p:cTn>
                              </p:par>
                              <p:par>
                                <p:cTn id="185" presetID="22" presetClass="entr" presetSubtype="4" fill="hold" grpId="0" nodeType="withEffect">
                                  <p:stCondLst>
                                    <p:cond delay="1000"/>
                                  </p:stCondLst>
                                  <p:childTnLst>
                                    <p:set>
                                      <p:cBhvr>
                                        <p:cTn id="186" dur="1" fill="hold">
                                          <p:stCondLst>
                                            <p:cond delay="0"/>
                                          </p:stCondLst>
                                        </p:cTn>
                                        <p:tgtEl>
                                          <p:spTgt spid="61"/>
                                        </p:tgtEl>
                                        <p:attrNameLst>
                                          <p:attrName>style.visibility</p:attrName>
                                        </p:attrNameLst>
                                      </p:cBhvr>
                                      <p:to>
                                        <p:strVal val="visible"/>
                                      </p:to>
                                    </p:set>
                                    <p:animEffect transition="in" filter="wipe(down)">
                                      <p:cBhvr>
                                        <p:cTn id="187" dur="500"/>
                                        <p:tgtEl>
                                          <p:spTgt spid="61"/>
                                        </p:tgtEl>
                                      </p:cBhvr>
                                    </p:animEffect>
                                  </p:childTnLst>
                                </p:cTn>
                              </p:par>
                            </p:childTnLst>
                          </p:cTn>
                        </p:par>
                        <p:par>
                          <p:cTn id="188" fill="hold">
                            <p:stCondLst>
                              <p:cond delay="20500"/>
                            </p:stCondLst>
                            <p:childTnLst>
                              <p:par>
                                <p:cTn id="189" presetID="22" presetClass="entr" presetSubtype="2" fill="hold" grpId="0" nodeType="afterEffect">
                                  <p:stCondLst>
                                    <p:cond delay="1500"/>
                                  </p:stCondLst>
                                  <p:childTnLst>
                                    <p:set>
                                      <p:cBhvr>
                                        <p:cTn id="190" dur="1" fill="hold">
                                          <p:stCondLst>
                                            <p:cond delay="0"/>
                                          </p:stCondLst>
                                        </p:cTn>
                                        <p:tgtEl>
                                          <p:spTgt spid="60"/>
                                        </p:tgtEl>
                                        <p:attrNameLst>
                                          <p:attrName>style.visibility</p:attrName>
                                        </p:attrNameLst>
                                      </p:cBhvr>
                                      <p:to>
                                        <p:strVal val="visible"/>
                                      </p:to>
                                    </p:set>
                                    <p:animEffect transition="in" filter="wipe(right)">
                                      <p:cBhvr>
                                        <p:cTn id="191" dur="500"/>
                                        <p:tgtEl>
                                          <p:spTgt spid="60"/>
                                        </p:tgtEl>
                                      </p:cBhvr>
                                    </p:animEffect>
                                  </p:childTnLst>
                                </p:cTn>
                              </p:par>
                            </p:childTnLst>
                          </p:cTn>
                        </p:par>
                        <p:par>
                          <p:cTn id="192" fill="hold">
                            <p:stCondLst>
                              <p:cond delay="22500"/>
                            </p:stCondLst>
                            <p:childTnLst>
                              <p:par>
                                <p:cTn id="193" presetID="22" presetClass="entr" presetSubtype="4" fill="hold" grpId="0" nodeType="afterEffect">
                                  <p:stCondLst>
                                    <p:cond delay="2500"/>
                                  </p:stCondLst>
                                  <p:childTnLst>
                                    <p:set>
                                      <p:cBhvr>
                                        <p:cTn id="194" dur="1" fill="hold">
                                          <p:stCondLst>
                                            <p:cond delay="0"/>
                                          </p:stCondLst>
                                        </p:cTn>
                                        <p:tgtEl>
                                          <p:spTgt spid="15"/>
                                        </p:tgtEl>
                                        <p:attrNameLst>
                                          <p:attrName>style.visibility</p:attrName>
                                        </p:attrNameLst>
                                      </p:cBhvr>
                                      <p:to>
                                        <p:strVal val="visible"/>
                                      </p:to>
                                    </p:set>
                                    <p:animEffect transition="in" filter="wipe(down)">
                                      <p:cBhvr>
                                        <p:cTn id="195" dur="500"/>
                                        <p:tgtEl>
                                          <p:spTgt spid="15"/>
                                        </p:tgtEl>
                                      </p:cBhvr>
                                    </p:animEffect>
                                  </p:childTnLst>
                                </p:cTn>
                              </p:par>
                            </p:childTnLst>
                          </p:cTn>
                        </p:par>
                        <p:par>
                          <p:cTn id="196" fill="hold">
                            <p:stCondLst>
                              <p:cond delay="25500"/>
                            </p:stCondLst>
                            <p:childTnLst>
                              <p:par>
                                <p:cTn id="197" presetID="31" presetClass="entr" presetSubtype="0" fill="hold" grpId="0" nodeType="afterEffect">
                                  <p:stCondLst>
                                    <p:cond delay="1250"/>
                                  </p:stCondLst>
                                  <p:childTnLst>
                                    <p:set>
                                      <p:cBhvr>
                                        <p:cTn id="198" dur="1" fill="hold">
                                          <p:stCondLst>
                                            <p:cond delay="0"/>
                                          </p:stCondLst>
                                        </p:cTn>
                                        <p:tgtEl>
                                          <p:spTgt spid="26"/>
                                        </p:tgtEl>
                                        <p:attrNameLst>
                                          <p:attrName>style.visibility</p:attrName>
                                        </p:attrNameLst>
                                      </p:cBhvr>
                                      <p:to>
                                        <p:strVal val="visible"/>
                                      </p:to>
                                    </p:set>
                                    <p:anim calcmode="lin" valueType="num">
                                      <p:cBhvr>
                                        <p:cTn id="199" dur="1000" fill="hold"/>
                                        <p:tgtEl>
                                          <p:spTgt spid="26"/>
                                        </p:tgtEl>
                                        <p:attrNameLst>
                                          <p:attrName>ppt_w</p:attrName>
                                        </p:attrNameLst>
                                      </p:cBhvr>
                                      <p:tavLst>
                                        <p:tav tm="0">
                                          <p:val>
                                            <p:fltVal val="0"/>
                                          </p:val>
                                        </p:tav>
                                        <p:tav tm="100000">
                                          <p:val>
                                            <p:strVal val="#ppt_w"/>
                                          </p:val>
                                        </p:tav>
                                      </p:tavLst>
                                    </p:anim>
                                    <p:anim calcmode="lin" valueType="num">
                                      <p:cBhvr>
                                        <p:cTn id="200" dur="1000" fill="hold"/>
                                        <p:tgtEl>
                                          <p:spTgt spid="26"/>
                                        </p:tgtEl>
                                        <p:attrNameLst>
                                          <p:attrName>ppt_h</p:attrName>
                                        </p:attrNameLst>
                                      </p:cBhvr>
                                      <p:tavLst>
                                        <p:tav tm="0">
                                          <p:val>
                                            <p:fltVal val="0"/>
                                          </p:val>
                                        </p:tav>
                                        <p:tav tm="100000">
                                          <p:val>
                                            <p:strVal val="#ppt_h"/>
                                          </p:val>
                                        </p:tav>
                                      </p:tavLst>
                                    </p:anim>
                                    <p:anim calcmode="lin" valueType="num">
                                      <p:cBhvr>
                                        <p:cTn id="201" dur="1000" fill="hold"/>
                                        <p:tgtEl>
                                          <p:spTgt spid="26"/>
                                        </p:tgtEl>
                                        <p:attrNameLst>
                                          <p:attrName>style.rotation</p:attrName>
                                        </p:attrNameLst>
                                      </p:cBhvr>
                                      <p:tavLst>
                                        <p:tav tm="0">
                                          <p:val>
                                            <p:fltVal val="90"/>
                                          </p:val>
                                        </p:tav>
                                        <p:tav tm="100000">
                                          <p:val>
                                            <p:fltVal val="0"/>
                                          </p:val>
                                        </p:tav>
                                      </p:tavLst>
                                    </p:anim>
                                    <p:animEffect transition="in" filter="fade">
                                      <p:cBhvr>
                                        <p:cTn id="20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p:bldP spid="14" grpId="0" animBg="1"/>
      <p:bldP spid="17" grpId="0"/>
      <p:bldP spid="18" grpId="0" animBg="1"/>
      <p:bldP spid="19" grpId="0"/>
      <p:bldP spid="20" grpId="0"/>
      <p:bldP spid="21" grpId="0"/>
      <p:bldP spid="22" grpId="0" animBg="1"/>
      <p:bldP spid="23" grpId="0"/>
      <p:bldP spid="24" grpId="0" animBg="1"/>
      <p:bldP spid="25" grpId="0"/>
      <p:bldP spid="26" grpId="0"/>
      <p:bldP spid="27" grpId="0"/>
      <p:bldP spid="32" grpId="0" animBg="1"/>
      <p:bldP spid="33" grpId="0" animBg="1"/>
      <p:bldP spid="40" grpId="0" animBg="1"/>
      <p:bldP spid="42" grpId="0" animBg="1"/>
      <p:bldP spid="43" grpId="0" animBg="1"/>
      <p:bldP spid="44" grpId="0" animBg="1"/>
      <p:bldP spid="45" grpId="0" animBg="1"/>
      <p:bldP spid="55" grpId="0" animBg="1"/>
      <p:bldP spid="56" grpId="0" animBg="1"/>
      <p:bldP spid="60" grpId="0"/>
      <p:bldP spid="6" grpId="0" animBg="1"/>
      <p:bldP spid="50" grpId="0" animBg="1"/>
      <p:bldP spid="61" grpId="0" animBg="1"/>
      <p:bldP spid="15" grpId="0"/>
      <p:bldP spid="16" grpId="0" animBg="1"/>
      <p:bldP spid="62"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64306" y="59883"/>
            <a:ext cx="3988693" cy="994722"/>
          </a:xfrm>
          <a:prstGeom prst="rect">
            <a:avLst/>
          </a:prstGeom>
        </p:spPr>
      </p:pic>
      <p:pic>
        <p:nvPicPr>
          <p:cNvPr id="3" name="תמונה 2"/>
          <p:cNvPicPr>
            <a:picLocks noChangeAspect="1"/>
          </p:cNvPicPr>
          <p:nvPr/>
        </p:nvPicPr>
        <p:blipFill>
          <a:blip r:embed="rId3"/>
          <a:stretch>
            <a:fillRect/>
          </a:stretch>
        </p:blipFill>
        <p:spPr>
          <a:xfrm>
            <a:off x="4706383" y="60832"/>
            <a:ext cx="3500440" cy="1019824"/>
          </a:xfrm>
          <a:prstGeom prst="rect">
            <a:avLst/>
          </a:prstGeom>
        </p:spPr>
      </p:pic>
      <p:pic>
        <p:nvPicPr>
          <p:cNvPr id="4" name="תמונה 3"/>
          <p:cNvPicPr>
            <a:picLocks noChangeAspect="1"/>
          </p:cNvPicPr>
          <p:nvPr/>
        </p:nvPicPr>
        <p:blipFill>
          <a:blip r:embed="rId4"/>
          <a:stretch>
            <a:fillRect/>
          </a:stretch>
        </p:blipFill>
        <p:spPr>
          <a:xfrm>
            <a:off x="8940485" y="-19943"/>
            <a:ext cx="3085576" cy="966121"/>
          </a:xfrm>
          <a:prstGeom prst="rect">
            <a:avLst/>
          </a:prstGeom>
        </p:spPr>
      </p:pic>
      <p:sp>
        <p:nvSpPr>
          <p:cNvPr id="5" name="TextBox 4"/>
          <p:cNvSpPr txBox="1"/>
          <p:nvPr/>
        </p:nvSpPr>
        <p:spPr>
          <a:xfrm>
            <a:off x="9486116" y="-1994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עידית</a:t>
            </a:r>
            <a:endParaRPr lang="he-IL" dirty="0"/>
          </a:p>
        </p:txBody>
      </p:sp>
      <p:sp>
        <p:nvSpPr>
          <p:cNvPr id="6" name="TextBox 5"/>
          <p:cNvSpPr txBox="1"/>
          <p:nvPr/>
        </p:nvSpPr>
        <p:spPr>
          <a:xfrm>
            <a:off x="1366099" y="89623"/>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זיבורית</a:t>
            </a:r>
            <a:endParaRPr lang="he-IL" dirty="0"/>
          </a:p>
        </p:txBody>
      </p:sp>
      <p:sp>
        <p:nvSpPr>
          <p:cNvPr id="7" name="TextBox 6"/>
          <p:cNvSpPr txBox="1"/>
          <p:nvPr/>
        </p:nvSpPr>
        <p:spPr>
          <a:xfrm>
            <a:off x="5666991" y="60832"/>
            <a:ext cx="1440503"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dirty="0" smtClean="0"/>
              <a:t>קרקע בינונית</a:t>
            </a:r>
            <a:endParaRPr lang="he-IL" dirty="0"/>
          </a:p>
        </p:txBody>
      </p:sp>
      <p:sp>
        <p:nvSpPr>
          <p:cNvPr id="12" name="TextBox 11"/>
          <p:cNvSpPr txBox="1"/>
          <p:nvPr/>
        </p:nvSpPr>
        <p:spPr>
          <a:xfrm>
            <a:off x="10539007" y="1071297"/>
            <a:ext cx="1523684" cy="369332"/>
          </a:xfrm>
          <a:prstGeom prst="rect">
            <a:avLst/>
          </a:prstGeom>
          <a:noFill/>
        </p:spPr>
        <p:txBody>
          <a:bodyPr wrap="square" rtlCol="1">
            <a:spAutoFit/>
          </a:bodyPr>
          <a:lstStyle/>
          <a:p>
            <a:r>
              <a:rPr lang="he-IL" dirty="0" smtClean="0"/>
              <a:t>דף ח' עמ' א'</a:t>
            </a:r>
            <a:endParaRPr lang="he-IL" dirty="0"/>
          </a:p>
        </p:txBody>
      </p:sp>
      <p:sp>
        <p:nvSpPr>
          <p:cNvPr id="13" name="מלבן 12"/>
          <p:cNvSpPr/>
          <p:nvPr/>
        </p:nvSpPr>
        <p:spPr>
          <a:xfrm>
            <a:off x="5849696" y="1062965"/>
            <a:ext cx="4196983" cy="369332"/>
          </a:xfrm>
          <a:prstGeom prst="rect">
            <a:avLst/>
          </a:prstGeom>
        </p:spPr>
        <p:txBody>
          <a:bodyPr wrap="none">
            <a:spAutoFit/>
          </a:bodyPr>
          <a:lstStyle/>
          <a:p>
            <a:r>
              <a:rPr lang="he-IL" dirty="0" smtClean="0"/>
              <a:t>והגמרא דוחה את הראיה מהברייתא ומתרצת:</a:t>
            </a:r>
          </a:p>
        </p:txBody>
      </p:sp>
      <p:sp>
        <p:nvSpPr>
          <p:cNvPr id="14" name="מלבן 13"/>
          <p:cNvSpPr/>
          <p:nvPr/>
        </p:nvSpPr>
        <p:spPr>
          <a:xfrm>
            <a:off x="7742539" y="1964269"/>
            <a:ext cx="4237057" cy="369332"/>
          </a:xfrm>
          <a:prstGeom prst="rect">
            <a:avLst/>
          </a:prstGeom>
          <a:solidFill>
            <a:schemeClr val="accent5">
              <a:lumMod val="20000"/>
              <a:lumOff val="80000"/>
            </a:schemeClr>
          </a:solidFill>
        </p:spPr>
        <p:txBody>
          <a:bodyPr wrap="none">
            <a:spAutoFit/>
          </a:bodyPr>
          <a:lstStyle/>
          <a:p>
            <a:r>
              <a:rPr lang="he-IL" b="0" i="0" dirty="0" smtClean="0">
                <a:solidFill>
                  <a:srgbClr val="000000"/>
                </a:solidFill>
                <a:effectLst/>
                <a:latin typeface="Arial" panose="020B0604020202020204" pitchFamily="34" charset="0"/>
              </a:rPr>
              <a:t>הָכָא בְּמַאי עָסְקִינַן כְּגוֹן </a:t>
            </a:r>
            <a:r>
              <a:rPr lang="he-IL" b="0" i="0" dirty="0" err="1" smtClean="0">
                <a:solidFill>
                  <a:srgbClr val="000000"/>
                </a:solidFill>
                <a:effectLst/>
                <a:latin typeface="Arial" panose="020B0604020202020204" pitchFamily="34" charset="0"/>
              </a:rPr>
              <a:t>שֶׁהָיְתָה</a:t>
            </a:r>
            <a:r>
              <a:rPr lang="he-IL" b="0" i="0" dirty="0" smtClean="0">
                <a:solidFill>
                  <a:srgbClr val="000000"/>
                </a:solidFill>
                <a:effectLst/>
                <a:latin typeface="Arial" panose="020B0604020202020204" pitchFamily="34" charset="0"/>
              </a:rPr>
              <a:t> לוֹ עִידִּית וּמְכָרָהּ</a:t>
            </a:r>
            <a:endParaRPr lang="he-IL" dirty="0"/>
          </a:p>
        </p:txBody>
      </p:sp>
      <p:grpSp>
        <p:nvGrpSpPr>
          <p:cNvPr id="19" name="קבוצה 18"/>
          <p:cNvGrpSpPr/>
          <p:nvPr/>
        </p:nvGrpSpPr>
        <p:grpSpPr>
          <a:xfrm>
            <a:off x="5254943" y="2112039"/>
            <a:ext cx="1852551" cy="596742"/>
            <a:chOff x="5757642" y="2088155"/>
            <a:chExt cx="1852551" cy="596742"/>
          </a:xfrm>
        </p:grpSpPr>
        <p:pic>
          <p:nvPicPr>
            <p:cNvPr id="15" name="תמונה 14"/>
            <p:cNvPicPr>
              <a:picLocks noChangeAspect="1"/>
            </p:cNvPicPr>
            <p:nvPr/>
          </p:nvPicPr>
          <p:blipFill>
            <a:blip r:embed="rId4"/>
            <a:stretch>
              <a:fillRect/>
            </a:stretch>
          </p:blipFill>
          <p:spPr>
            <a:xfrm>
              <a:off x="5757642" y="2104847"/>
              <a:ext cx="1852551" cy="580050"/>
            </a:xfrm>
            <a:prstGeom prst="rect">
              <a:avLst/>
            </a:prstGeom>
          </p:spPr>
        </p:pic>
        <p:sp>
          <p:nvSpPr>
            <p:cNvPr id="16" name="TextBox 15"/>
            <p:cNvSpPr txBox="1"/>
            <p:nvPr/>
          </p:nvSpPr>
          <p:spPr>
            <a:xfrm>
              <a:off x="5998535" y="2088155"/>
              <a:ext cx="1370764"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a:t>
              </a:r>
              <a:r>
                <a:rPr lang="he-IL" sz="1000" dirty="0" err="1" smtClean="0"/>
                <a:t>עידיתטובה</a:t>
              </a:r>
              <a:r>
                <a:rPr lang="he-IL" sz="1000" dirty="0" smtClean="0"/>
                <a:t> ביותר</a:t>
              </a:r>
              <a:endParaRPr lang="he-IL" sz="1000" dirty="0"/>
            </a:p>
          </p:txBody>
        </p:sp>
      </p:grpSp>
      <p:sp>
        <p:nvSpPr>
          <p:cNvPr id="17" name="מלבן 16"/>
          <p:cNvSpPr/>
          <p:nvPr/>
        </p:nvSpPr>
        <p:spPr>
          <a:xfrm>
            <a:off x="5942750" y="1504847"/>
            <a:ext cx="1667443" cy="369332"/>
          </a:xfrm>
          <a:prstGeom prst="rect">
            <a:avLst/>
          </a:prstGeom>
          <a:solidFill>
            <a:schemeClr val="bg1"/>
          </a:solidFill>
          <a:scene3d>
            <a:camera prst="orthographicFront"/>
            <a:lightRig rig="threePt" dir="t"/>
          </a:scene3d>
          <a:sp3d>
            <a:bevelT prst="slope"/>
          </a:sp3d>
        </p:spPr>
        <p:txBody>
          <a:bodyPr wrap="none">
            <a:spAutoFit/>
          </a:bodyPr>
          <a:lstStyle/>
          <a:p>
            <a:r>
              <a:rPr lang="he-IL" dirty="0"/>
              <a:t>"בשלו הן שמין", </a:t>
            </a:r>
          </a:p>
        </p:txBody>
      </p:sp>
      <p:sp>
        <p:nvSpPr>
          <p:cNvPr id="18" name="TextBox 17"/>
          <p:cNvSpPr txBox="1"/>
          <p:nvPr/>
        </p:nvSpPr>
        <p:spPr>
          <a:xfrm>
            <a:off x="7570762" y="1485491"/>
            <a:ext cx="956075" cy="369332"/>
          </a:xfrm>
          <a:prstGeom prst="rect">
            <a:avLst/>
          </a:prstGeom>
          <a:noFill/>
        </p:spPr>
        <p:txBody>
          <a:bodyPr wrap="square" rtlCol="1">
            <a:spAutoFit/>
          </a:bodyPr>
          <a:lstStyle/>
          <a:p>
            <a:r>
              <a:rPr lang="he-IL" dirty="0" smtClean="0"/>
              <a:t>לעולם</a:t>
            </a:r>
            <a:endParaRPr lang="he-IL" dirty="0"/>
          </a:p>
        </p:txBody>
      </p:sp>
      <p:grpSp>
        <p:nvGrpSpPr>
          <p:cNvPr id="22" name="קבוצה 21"/>
          <p:cNvGrpSpPr/>
          <p:nvPr/>
        </p:nvGrpSpPr>
        <p:grpSpPr>
          <a:xfrm>
            <a:off x="3380511" y="4316274"/>
            <a:ext cx="2049162" cy="597006"/>
            <a:chOff x="2890982" y="2101324"/>
            <a:chExt cx="2049162" cy="597006"/>
          </a:xfrm>
        </p:grpSpPr>
        <p:pic>
          <p:nvPicPr>
            <p:cNvPr id="20" name="תמונה 19"/>
            <p:cNvPicPr>
              <a:picLocks noChangeAspect="1"/>
            </p:cNvPicPr>
            <p:nvPr/>
          </p:nvPicPr>
          <p:blipFill>
            <a:blip r:embed="rId3"/>
            <a:stretch>
              <a:fillRect/>
            </a:stretch>
          </p:blipFill>
          <p:spPr>
            <a:xfrm>
              <a:off x="2890982" y="2101324"/>
              <a:ext cx="2049162" cy="597006"/>
            </a:xfrm>
            <a:prstGeom prst="rect">
              <a:avLst/>
            </a:prstGeom>
          </p:spPr>
        </p:pic>
        <p:sp>
          <p:nvSpPr>
            <p:cNvPr id="21" name="TextBox 20"/>
            <p:cNvSpPr txBox="1"/>
            <p:nvPr/>
          </p:nvSpPr>
          <p:spPr>
            <a:xfrm>
              <a:off x="3517836" y="2112099"/>
              <a:ext cx="843272"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a:t>
              </a:r>
              <a:endParaRPr lang="he-IL" sz="1000" dirty="0"/>
            </a:p>
          </p:txBody>
        </p:sp>
      </p:grpSp>
      <p:grpSp>
        <p:nvGrpSpPr>
          <p:cNvPr id="24" name="קבוצה 23"/>
          <p:cNvGrpSpPr/>
          <p:nvPr/>
        </p:nvGrpSpPr>
        <p:grpSpPr>
          <a:xfrm>
            <a:off x="1933103" y="2145791"/>
            <a:ext cx="1852551" cy="608301"/>
            <a:chOff x="5757642" y="2076596"/>
            <a:chExt cx="1852551" cy="608301"/>
          </a:xfrm>
        </p:grpSpPr>
        <p:pic>
          <p:nvPicPr>
            <p:cNvPr id="25" name="תמונה 24"/>
            <p:cNvPicPr>
              <a:picLocks noChangeAspect="1"/>
            </p:cNvPicPr>
            <p:nvPr/>
          </p:nvPicPr>
          <p:blipFill>
            <a:blip r:embed="rId4"/>
            <a:stretch>
              <a:fillRect/>
            </a:stretch>
          </p:blipFill>
          <p:spPr>
            <a:xfrm>
              <a:off x="5757642" y="2104847"/>
              <a:ext cx="1852551" cy="580050"/>
            </a:xfrm>
            <a:prstGeom prst="rect">
              <a:avLst/>
            </a:prstGeom>
          </p:spPr>
        </p:pic>
        <p:sp>
          <p:nvSpPr>
            <p:cNvPr id="26" name="TextBox 25"/>
            <p:cNvSpPr txBox="1"/>
            <p:nvPr/>
          </p:nvSpPr>
          <p:spPr>
            <a:xfrm>
              <a:off x="6387241" y="2076596"/>
              <a:ext cx="778464"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עידית</a:t>
              </a:r>
              <a:endParaRPr lang="he-IL" sz="1000" dirty="0"/>
            </a:p>
          </p:txBody>
        </p:sp>
      </p:grpSp>
      <p:sp>
        <p:nvSpPr>
          <p:cNvPr id="27" name="TextBox 26"/>
          <p:cNvSpPr txBox="1"/>
          <p:nvPr/>
        </p:nvSpPr>
        <p:spPr>
          <a:xfrm>
            <a:off x="628073" y="2541174"/>
            <a:ext cx="3332689" cy="338554"/>
          </a:xfrm>
          <a:prstGeom prst="rect">
            <a:avLst/>
          </a:prstGeom>
          <a:solidFill>
            <a:schemeClr val="bg1"/>
          </a:solidFill>
        </p:spPr>
        <p:txBody>
          <a:bodyPr wrap="square" rtlCol="1">
            <a:spAutoFit/>
          </a:bodyPr>
          <a:lstStyle/>
          <a:p>
            <a:r>
              <a:rPr lang="he-IL" sz="1600" dirty="0" smtClean="0"/>
              <a:t>ביחס לקרקע </a:t>
            </a:r>
            <a:r>
              <a:rPr lang="he-IL" sz="1600" dirty="0" err="1" smtClean="0"/>
              <a:t>השניה</a:t>
            </a:r>
            <a:r>
              <a:rPr lang="he-IL" sz="1600" dirty="0" smtClean="0"/>
              <a:t>, זו נחשבת </a:t>
            </a:r>
            <a:r>
              <a:rPr lang="he-IL" sz="1600" b="1" dirty="0" smtClean="0"/>
              <a:t>בינונית</a:t>
            </a:r>
            <a:endParaRPr lang="he-IL" sz="1600" b="1" dirty="0"/>
          </a:p>
        </p:txBody>
      </p:sp>
      <p:sp>
        <p:nvSpPr>
          <p:cNvPr id="28" name="מלבן 27"/>
          <p:cNvSpPr/>
          <p:nvPr/>
        </p:nvSpPr>
        <p:spPr>
          <a:xfrm>
            <a:off x="4384630" y="2486279"/>
            <a:ext cx="3225563" cy="307777"/>
          </a:xfrm>
          <a:prstGeom prst="rect">
            <a:avLst/>
          </a:prstGeom>
          <a:solidFill>
            <a:schemeClr val="bg1"/>
          </a:solidFill>
        </p:spPr>
        <p:txBody>
          <a:bodyPr wrap="none">
            <a:spAutoFit/>
          </a:bodyPr>
          <a:lstStyle/>
          <a:p>
            <a:r>
              <a:rPr lang="he-IL" sz="1400" dirty="0" smtClean="0"/>
              <a:t>בשעת ההלוואה </a:t>
            </a:r>
            <a:r>
              <a:rPr lang="he-IL" sz="1400" dirty="0" err="1" smtClean="0"/>
              <a:t>נשתעבדה</a:t>
            </a:r>
            <a:r>
              <a:rPr lang="he-IL" sz="1400" dirty="0" smtClean="0"/>
              <a:t> קרקע זו </a:t>
            </a:r>
            <a:r>
              <a:rPr lang="he-IL" sz="1400" dirty="0"/>
              <a:t>למלווה. </a:t>
            </a:r>
          </a:p>
        </p:txBody>
      </p:sp>
      <p:sp>
        <p:nvSpPr>
          <p:cNvPr id="29" name="TextBox 28"/>
          <p:cNvSpPr txBox="1"/>
          <p:nvPr/>
        </p:nvSpPr>
        <p:spPr>
          <a:xfrm>
            <a:off x="4648595" y="2138228"/>
            <a:ext cx="683491" cy="338554"/>
          </a:xfrm>
          <a:prstGeom prst="rect">
            <a:avLst/>
          </a:prstGeom>
          <a:solidFill>
            <a:schemeClr val="bg1"/>
          </a:solidFill>
        </p:spPr>
        <p:txBody>
          <a:bodyPr wrap="square" rtlCol="1">
            <a:spAutoFit/>
          </a:bodyPr>
          <a:lstStyle/>
          <a:p>
            <a:r>
              <a:rPr lang="he-IL" sz="1600" dirty="0" smtClean="0"/>
              <a:t>נמכר</a:t>
            </a:r>
            <a:endParaRPr lang="he-IL" sz="1600" dirty="0"/>
          </a:p>
        </p:txBody>
      </p:sp>
      <p:sp>
        <p:nvSpPr>
          <p:cNvPr id="30" name="מלבן 29"/>
          <p:cNvSpPr/>
          <p:nvPr/>
        </p:nvSpPr>
        <p:spPr>
          <a:xfrm>
            <a:off x="766131" y="2955122"/>
            <a:ext cx="8395855" cy="369332"/>
          </a:xfrm>
          <a:prstGeom prst="rect">
            <a:avLst/>
          </a:prstGeom>
        </p:spPr>
        <p:txBody>
          <a:bodyPr wrap="square">
            <a:spAutoFit/>
          </a:bodyPr>
          <a:lstStyle/>
          <a:p>
            <a:r>
              <a:rPr lang="he-IL" dirty="0"/>
              <a:t>ולפיכך, יש למלווה זכות לגבות ממנה אף היום, למרות שעתה אין כבר </a:t>
            </a:r>
            <a:r>
              <a:rPr lang="he-IL" dirty="0" err="1"/>
              <a:t>ללוה</a:t>
            </a:r>
            <a:r>
              <a:rPr lang="he-IL" dirty="0"/>
              <a:t> שדה </a:t>
            </a:r>
            <a:r>
              <a:rPr lang="he-IL" dirty="0" smtClean="0"/>
              <a:t>טובה  </a:t>
            </a:r>
            <a:r>
              <a:rPr lang="he-IL" dirty="0"/>
              <a:t>ממנה </a:t>
            </a:r>
          </a:p>
        </p:txBody>
      </p:sp>
      <p:sp>
        <p:nvSpPr>
          <p:cNvPr id="31" name="הסבר מלבני מעוגל 30"/>
          <p:cNvSpPr/>
          <p:nvPr/>
        </p:nvSpPr>
        <p:spPr>
          <a:xfrm>
            <a:off x="282810" y="1182624"/>
            <a:ext cx="4650242" cy="734299"/>
          </a:xfrm>
          <a:prstGeom prst="wedgeRoundRectCallout">
            <a:avLst>
              <a:gd name="adj1" fmla="val 42527"/>
              <a:gd name="adj2" fmla="val 13501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כך פירש רש"י. ונראה מדבריו שהכל תלוי בשעת הלוואה, ומה שנקבע אז, לא משתנה אחר כך [וראה כן </a:t>
            </a:r>
            <a:r>
              <a:rPr lang="he-IL" sz="1400" dirty="0" err="1" smtClean="0">
                <a:solidFill>
                  <a:schemeClr val="tx1"/>
                </a:solidFill>
              </a:rPr>
              <a:t>בשו"ע</a:t>
            </a:r>
            <a:r>
              <a:rPr lang="he-IL" sz="1400" dirty="0" smtClean="0">
                <a:solidFill>
                  <a:schemeClr val="tx1"/>
                </a:solidFill>
              </a:rPr>
              <a:t> </a:t>
            </a:r>
            <a:r>
              <a:rPr lang="he-IL" sz="1400" dirty="0" err="1" smtClean="0">
                <a:solidFill>
                  <a:schemeClr val="tx1"/>
                </a:solidFill>
              </a:rPr>
              <a:t>ובש"ך</a:t>
            </a:r>
            <a:r>
              <a:rPr lang="he-IL" sz="1400" dirty="0" smtClean="0">
                <a:solidFill>
                  <a:schemeClr val="tx1"/>
                </a:solidFill>
              </a:rPr>
              <a:t> סימן ק"ב סעיף ד]</a:t>
            </a:r>
            <a:endParaRPr lang="he-IL" sz="1400" dirty="0">
              <a:solidFill>
                <a:schemeClr val="tx1"/>
              </a:solidFill>
            </a:endParaRPr>
          </a:p>
        </p:txBody>
      </p:sp>
      <p:sp>
        <p:nvSpPr>
          <p:cNvPr id="34" name="מלבן 33"/>
          <p:cNvSpPr/>
          <p:nvPr/>
        </p:nvSpPr>
        <p:spPr>
          <a:xfrm>
            <a:off x="3333046" y="3430211"/>
            <a:ext cx="3768980" cy="369332"/>
          </a:xfrm>
          <a:prstGeom prst="rect">
            <a:avLst/>
          </a:prstGeom>
        </p:spPr>
        <p:txBody>
          <a:bodyPr wrap="none">
            <a:spAutoFit/>
          </a:bodyPr>
          <a:lstStyle/>
          <a:p>
            <a:r>
              <a:rPr lang="he-IL" dirty="0"/>
              <a:t>כך מסתבר ממה שלמדנו בברייתא אחרת</a:t>
            </a:r>
          </a:p>
        </p:txBody>
      </p:sp>
      <p:grpSp>
        <p:nvGrpSpPr>
          <p:cNvPr id="37" name="קבוצה 36"/>
          <p:cNvGrpSpPr/>
          <p:nvPr/>
        </p:nvGrpSpPr>
        <p:grpSpPr>
          <a:xfrm>
            <a:off x="894354" y="4323257"/>
            <a:ext cx="2062092" cy="590023"/>
            <a:chOff x="3463636" y="3363412"/>
            <a:chExt cx="2062092" cy="590023"/>
          </a:xfrm>
        </p:grpSpPr>
        <p:pic>
          <p:nvPicPr>
            <p:cNvPr id="35" name="תמונה 34"/>
            <p:cNvPicPr>
              <a:picLocks noChangeAspect="1"/>
            </p:cNvPicPr>
            <p:nvPr/>
          </p:nvPicPr>
          <p:blipFill>
            <a:blip r:embed="rId2"/>
            <a:stretch>
              <a:fillRect/>
            </a:stretch>
          </p:blipFill>
          <p:spPr>
            <a:xfrm>
              <a:off x="3463636" y="3380003"/>
              <a:ext cx="2062092" cy="573432"/>
            </a:xfrm>
            <a:prstGeom prst="rect">
              <a:avLst/>
            </a:prstGeom>
          </p:spPr>
        </p:pic>
        <p:sp>
          <p:nvSpPr>
            <p:cNvPr id="36" name="TextBox 35"/>
            <p:cNvSpPr txBox="1"/>
            <p:nvPr/>
          </p:nvSpPr>
          <p:spPr>
            <a:xfrm>
              <a:off x="3960762" y="3363412"/>
              <a:ext cx="872836" cy="2308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900" dirty="0" smtClean="0"/>
                <a:t>קרקע זיבורית</a:t>
              </a:r>
              <a:endParaRPr lang="he-IL" sz="900" dirty="0"/>
            </a:p>
          </p:txBody>
        </p:sp>
      </p:grpSp>
      <p:sp>
        <p:nvSpPr>
          <p:cNvPr id="38" name="מלבן 37"/>
          <p:cNvSpPr/>
          <p:nvPr/>
        </p:nvSpPr>
        <p:spPr>
          <a:xfrm>
            <a:off x="164306" y="4849665"/>
            <a:ext cx="3084375" cy="369332"/>
          </a:xfrm>
          <a:prstGeom prst="rect">
            <a:avLst/>
          </a:prstGeom>
        </p:spPr>
        <p:txBody>
          <a:bodyPr wrap="square">
            <a:spAutoFit/>
          </a:bodyPr>
          <a:lstStyle/>
          <a:p>
            <a:r>
              <a:rPr lang="he-IL" dirty="0" smtClean="0">
                <a:solidFill>
                  <a:srgbClr val="000000"/>
                </a:solidFill>
                <a:latin typeface="Arial" panose="020B0604020202020204" pitchFamily="34" charset="0"/>
              </a:rPr>
              <a:t>בַּעַל </a:t>
            </a:r>
            <a:r>
              <a:rPr lang="he-IL" dirty="0">
                <a:solidFill>
                  <a:srgbClr val="000000"/>
                </a:solidFill>
                <a:latin typeface="Arial" panose="020B0604020202020204" pitchFamily="34" charset="0"/>
              </a:rPr>
              <a:t>חוֹב וּכְתוּבַּת </a:t>
            </a:r>
            <a:r>
              <a:rPr lang="he-IL" dirty="0" err="1">
                <a:solidFill>
                  <a:srgbClr val="000000"/>
                </a:solidFill>
                <a:latin typeface="Arial" panose="020B0604020202020204" pitchFamily="34" charset="0"/>
              </a:rPr>
              <a:t>אִשָּׁה</a:t>
            </a:r>
            <a:r>
              <a:rPr lang="he-IL" dirty="0">
                <a:solidFill>
                  <a:srgbClr val="000000"/>
                </a:solidFill>
                <a:latin typeface="Arial" panose="020B0604020202020204" pitchFamily="34" charset="0"/>
              </a:rPr>
              <a:t> בְּזִיבּוּרִית</a:t>
            </a:r>
          </a:p>
        </p:txBody>
      </p:sp>
      <p:sp>
        <p:nvSpPr>
          <p:cNvPr id="40" name="מלבן 39"/>
          <p:cNvSpPr/>
          <p:nvPr/>
        </p:nvSpPr>
        <p:spPr>
          <a:xfrm>
            <a:off x="3766655" y="4849665"/>
            <a:ext cx="1531188" cy="369332"/>
          </a:xfrm>
          <a:prstGeom prst="rect">
            <a:avLst/>
          </a:prstGeom>
        </p:spPr>
        <p:txBody>
          <a:bodyPr wrap="none">
            <a:spAutoFit/>
          </a:bodyPr>
          <a:lstStyle/>
          <a:p>
            <a:r>
              <a:rPr lang="he-IL" dirty="0">
                <a:solidFill>
                  <a:srgbClr val="000000"/>
                </a:solidFill>
                <a:latin typeface="Arial" panose="020B0604020202020204" pitchFamily="34" charset="0"/>
              </a:rPr>
              <a:t> נִזָּקִין בְּבֵינוֹנִית </a:t>
            </a:r>
            <a:endParaRPr lang="he-IL" dirty="0"/>
          </a:p>
        </p:txBody>
      </p:sp>
      <p:sp>
        <p:nvSpPr>
          <p:cNvPr id="47" name="מלבן 46"/>
          <p:cNvSpPr/>
          <p:nvPr/>
        </p:nvSpPr>
        <p:spPr>
          <a:xfrm>
            <a:off x="10506522" y="5218997"/>
            <a:ext cx="1334019" cy="369332"/>
          </a:xfrm>
          <a:prstGeom prst="rect">
            <a:avLst/>
          </a:prstGeom>
          <a:solidFill>
            <a:schemeClr val="accent5">
              <a:lumMod val="20000"/>
              <a:lumOff val="80000"/>
            </a:schemeClr>
          </a:solidFill>
        </p:spPr>
        <p:txBody>
          <a:bodyPr wrap="none">
            <a:spAutoFit/>
          </a:bodyPr>
          <a:lstStyle/>
          <a:p>
            <a:r>
              <a:rPr lang="he-IL" b="0" i="0" dirty="0" smtClean="0">
                <a:solidFill>
                  <a:srgbClr val="000000"/>
                </a:solidFill>
                <a:effectLst/>
                <a:latin typeface="Arial" panose="020B0604020202020204" pitchFamily="34" charset="0"/>
              </a:rPr>
              <a:t> קַשְׁיָין אַהֲדָדֵי</a:t>
            </a:r>
            <a:endParaRPr lang="he-IL" dirty="0"/>
          </a:p>
        </p:txBody>
      </p:sp>
      <p:sp>
        <p:nvSpPr>
          <p:cNvPr id="51" name="מלבן 50"/>
          <p:cNvSpPr/>
          <p:nvPr/>
        </p:nvSpPr>
        <p:spPr>
          <a:xfrm>
            <a:off x="2913375" y="3811080"/>
            <a:ext cx="4467345" cy="369332"/>
          </a:xfrm>
          <a:prstGeom prst="rect">
            <a:avLst/>
          </a:prstGeom>
        </p:spPr>
        <p:txBody>
          <a:bodyPr wrap="square">
            <a:spAutoFit/>
          </a:bodyPr>
          <a:lstStyle/>
          <a:p>
            <a:r>
              <a:rPr lang="he-IL" dirty="0" smtClean="0"/>
              <a:t>מדובר </a:t>
            </a:r>
            <a:r>
              <a:rPr lang="he-IL" dirty="0"/>
              <a:t>שהייתה לו עידית, ומכרה מסיבה אחרת, , </a:t>
            </a:r>
          </a:p>
        </p:txBody>
      </p:sp>
      <p:sp>
        <p:nvSpPr>
          <p:cNvPr id="8" name="מלבן 7"/>
          <p:cNvSpPr/>
          <p:nvPr/>
        </p:nvSpPr>
        <p:spPr>
          <a:xfrm>
            <a:off x="7714701" y="2499365"/>
            <a:ext cx="426110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וְכֵן אָמַר רַב </a:t>
            </a:r>
            <a:r>
              <a:rPr lang="he-IL" dirty="0" err="1">
                <a:solidFill>
                  <a:srgbClr val="000000"/>
                </a:solidFill>
                <a:latin typeface="Arial" panose="020B0604020202020204" pitchFamily="34" charset="0"/>
              </a:rPr>
              <a:t>חִסְדָּא</a:t>
            </a:r>
            <a:r>
              <a:rPr lang="he-IL" dirty="0">
                <a:solidFill>
                  <a:srgbClr val="000000"/>
                </a:solidFill>
                <a:latin typeface="Arial" panose="020B0604020202020204" pitchFamily="34" charset="0"/>
              </a:rPr>
              <a:t> כְּגוֹן </a:t>
            </a:r>
            <a:r>
              <a:rPr lang="he-IL" dirty="0" err="1">
                <a:solidFill>
                  <a:srgbClr val="000000"/>
                </a:solidFill>
                <a:latin typeface="Arial" panose="020B0604020202020204" pitchFamily="34" charset="0"/>
              </a:rPr>
              <a:t>שֶׁהָיְתָה</a:t>
            </a:r>
            <a:r>
              <a:rPr lang="he-IL" dirty="0">
                <a:solidFill>
                  <a:srgbClr val="000000"/>
                </a:solidFill>
                <a:latin typeface="Arial" panose="020B0604020202020204" pitchFamily="34" charset="0"/>
              </a:rPr>
              <a:t> לוֹ עִידִּית וּמְכָרָהּ</a:t>
            </a:r>
            <a:endParaRPr lang="he-IL" dirty="0"/>
          </a:p>
        </p:txBody>
      </p:sp>
      <p:sp>
        <p:nvSpPr>
          <p:cNvPr id="45" name="מלבן 44"/>
          <p:cNvSpPr/>
          <p:nvPr/>
        </p:nvSpPr>
        <p:spPr>
          <a:xfrm>
            <a:off x="7435424" y="3518714"/>
            <a:ext cx="4730115" cy="646331"/>
          </a:xfrm>
          <a:prstGeom prst="rect">
            <a:avLst/>
          </a:prstGeom>
          <a:solidFill>
            <a:schemeClr val="accent5">
              <a:lumMod val="20000"/>
              <a:lumOff val="80000"/>
            </a:schemeClr>
          </a:solidFill>
        </p:spPr>
        <p:txBody>
          <a:bodyPr wrap="square">
            <a:spAutoFit/>
          </a:bodyPr>
          <a:lstStyle/>
          <a:p>
            <a:r>
              <a:rPr lang="he-IL" b="0" i="0" dirty="0" smtClean="0">
                <a:solidFill>
                  <a:srgbClr val="000000"/>
                </a:solidFill>
                <a:effectLst/>
                <a:latin typeface="Arial" panose="020B0604020202020204" pitchFamily="34" charset="0"/>
              </a:rPr>
              <a:t>הָכִי </a:t>
            </a:r>
            <a:r>
              <a:rPr lang="he-IL" b="0" i="0" dirty="0" err="1" smtClean="0">
                <a:solidFill>
                  <a:srgbClr val="000000"/>
                </a:solidFill>
                <a:effectLst/>
                <a:latin typeface="Arial" panose="020B0604020202020204" pitchFamily="34" charset="0"/>
              </a:rPr>
              <a:t>נָמֵי</a:t>
            </a:r>
            <a:r>
              <a:rPr lang="he-IL" b="0" i="0" dirty="0" smtClean="0">
                <a:solidFill>
                  <a:srgbClr val="000000"/>
                </a:solidFill>
                <a:effectLst/>
                <a:latin typeface="Arial" panose="020B0604020202020204" pitchFamily="34" charset="0"/>
              </a:rPr>
              <a:t> מִסְתַּבְּרָא </a:t>
            </a:r>
            <a:r>
              <a:rPr lang="he-IL" b="1" i="0" dirty="0" err="1" smtClean="0">
                <a:solidFill>
                  <a:srgbClr val="000000"/>
                </a:solidFill>
                <a:effectLst/>
                <a:latin typeface="Arial" panose="020B0604020202020204" pitchFamily="34" charset="0"/>
              </a:rPr>
              <a:t>מִדְּקָתָנֵי</a:t>
            </a:r>
            <a:r>
              <a:rPr lang="he-IL" b="1" i="0" dirty="0" smtClean="0">
                <a:solidFill>
                  <a:srgbClr val="000000"/>
                </a:solidFill>
                <a:effectLst/>
                <a:latin typeface="Arial" panose="020B0604020202020204" pitchFamily="34" charset="0"/>
              </a:rPr>
              <a:t> אַחֲרִיתִי </a:t>
            </a:r>
            <a:r>
              <a:rPr lang="he-IL" b="0" i="0" dirty="0" smtClean="0">
                <a:solidFill>
                  <a:srgbClr val="000000"/>
                </a:solidFill>
                <a:effectLst/>
                <a:latin typeface="Arial" panose="020B0604020202020204" pitchFamily="34" charset="0"/>
              </a:rPr>
              <a:t>בֵּינוֹנִית וְזִיבּוּרִית </a:t>
            </a:r>
          </a:p>
          <a:p>
            <a:r>
              <a:rPr lang="he-IL" b="0" i="0" dirty="0" smtClean="0">
                <a:solidFill>
                  <a:srgbClr val="000000"/>
                </a:solidFill>
                <a:effectLst/>
                <a:latin typeface="Arial" panose="020B0604020202020204" pitchFamily="34" charset="0"/>
              </a:rPr>
              <a:t> נִזָּקִין בְּבֵינוֹנִית בַּעַל חוֹב וּכְתוּבַּת </a:t>
            </a:r>
            <a:r>
              <a:rPr lang="he-IL" b="0" i="0" dirty="0" err="1" smtClean="0">
                <a:solidFill>
                  <a:srgbClr val="000000"/>
                </a:solidFill>
                <a:effectLst/>
                <a:latin typeface="Arial" panose="020B0604020202020204" pitchFamily="34" charset="0"/>
              </a:rPr>
              <a:t>אִשָּׁה</a:t>
            </a:r>
            <a:r>
              <a:rPr lang="he-IL" b="0" i="0" dirty="0" smtClean="0">
                <a:solidFill>
                  <a:srgbClr val="000000"/>
                </a:solidFill>
                <a:effectLst/>
                <a:latin typeface="Arial" panose="020B0604020202020204" pitchFamily="34" charset="0"/>
              </a:rPr>
              <a:t> בְּזִיבּוּרִית</a:t>
            </a:r>
          </a:p>
        </p:txBody>
      </p:sp>
      <p:sp>
        <p:nvSpPr>
          <p:cNvPr id="23" name="מלבן 22"/>
          <p:cNvSpPr/>
          <p:nvPr/>
        </p:nvSpPr>
        <p:spPr>
          <a:xfrm>
            <a:off x="5254943" y="4409529"/>
            <a:ext cx="6908439" cy="646331"/>
          </a:xfrm>
          <a:prstGeom prst="rect">
            <a:avLst/>
          </a:prstGeom>
        </p:spPr>
        <p:txBody>
          <a:bodyPr wrap="square">
            <a:spAutoFit/>
          </a:bodyPr>
          <a:lstStyle/>
          <a:p>
            <a:r>
              <a:rPr lang="he-IL" dirty="0" smtClean="0"/>
              <a:t>למדנו </a:t>
            </a:r>
            <a:r>
              <a:rPr lang="he-IL" dirty="0"/>
              <a:t>בברייתא אחרת: היו לו רק קרקע בינונית וזיבורית ולא הייתה לו עידית</a:t>
            </a:r>
            <a:r>
              <a:rPr lang="he-IL" dirty="0" smtClean="0"/>
              <a:t>, </a:t>
            </a:r>
            <a:r>
              <a:rPr lang="he-IL" dirty="0"/>
              <a:t>הדין הוא: </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נִזָּקִין בְּבֵינוֹנִית בַּעַל חוֹב וּכְתוּבַּת </a:t>
            </a:r>
            <a:r>
              <a:rPr lang="he-IL" dirty="0" err="1">
                <a:solidFill>
                  <a:srgbClr val="000000"/>
                </a:solidFill>
                <a:latin typeface="Arial" panose="020B0604020202020204" pitchFamily="34" charset="0"/>
              </a:rPr>
              <a:t>אִשָּׁה</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בְּזִיבּוּרִית</a:t>
            </a:r>
            <a:r>
              <a:rPr lang="he-IL" dirty="0" smtClean="0"/>
              <a:t> </a:t>
            </a:r>
            <a:endParaRPr lang="he-IL" dirty="0"/>
          </a:p>
        </p:txBody>
      </p:sp>
      <p:sp>
        <p:nvSpPr>
          <p:cNvPr id="49" name="מלבן 48"/>
          <p:cNvSpPr/>
          <p:nvPr/>
        </p:nvSpPr>
        <p:spPr>
          <a:xfrm>
            <a:off x="3430672" y="5106057"/>
            <a:ext cx="6871855" cy="646331"/>
          </a:xfrm>
          <a:prstGeom prst="rect">
            <a:avLst/>
          </a:prstGeom>
        </p:spPr>
        <p:txBody>
          <a:bodyPr wrap="square">
            <a:spAutoFit/>
          </a:bodyPr>
          <a:lstStyle/>
          <a:p>
            <a:r>
              <a:rPr lang="he-IL" dirty="0" smtClean="0"/>
              <a:t>מכאן שהברייתא הסוברת שבעל חוב גובה באופן כזה מזיבורית, </a:t>
            </a:r>
          </a:p>
          <a:p>
            <a:r>
              <a:rPr lang="he-IL" dirty="0" smtClean="0"/>
              <a:t>סותרת את הברייתא הקודמת, הסוברת שבעל חוב גובה באופן כזה מבינונית.</a:t>
            </a:r>
            <a:endParaRPr lang="he-IL" dirty="0"/>
          </a:p>
        </p:txBody>
      </p:sp>
      <p:sp>
        <p:nvSpPr>
          <p:cNvPr id="42" name="מלבן 41"/>
          <p:cNvSpPr/>
          <p:nvPr/>
        </p:nvSpPr>
        <p:spPr>
          <a:xfrm>
            <a:off x="8229288" y="5943733"/>
            <a:ext cx="3833719"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אֶלָּא לָאו שְׁמַע מִינַּהּ כָּאן </a:t>
            </a:r>
            <a:r>
              <a:rPr lang="he-IL" dirty="0" err="1">
                <a:solidFill>
                  <a:srgbClr val="000000"/>
                </a:solidFill>
                <a:latin typeface="Arial" panose="020B0604020202020204" pitchFamily="34" charset="0"/>
              </a:rPr>
              <a:t>שֶׁהָיְתָה</a:t>
            </a:r>
            <a:r>
              <a:rPr lang="he-IL" dirty="0">
                <a:solidFill>
                  <a:srgbClr val="000000"/>
                </a:solidFill>
                <a:latin typeface="Arial" panose="020B0604020202020204" pitchFamily="34" charset="0"/>
              </a:rPr>
              <a:t> לוֹ עִידִּית וּמְכָרָהּ כָּאן שֶׁלֹּא </a:t>
            </a:r>
            <a:r>
              <a:rPr lang="he-IL" dirty="0" err="1">
                <a:solidFill>
                  <a:srgbClr val="000000"/>
                </a:solidFill>
                <a:latin typeface="Arial" panose="020B0604020202020204" pitchFamily="34" charset="0"/>
              </a:rPr>
              <a:t>הָיְתָה</a:t>
            </a:r>
            <a:r>
              <a:rPr lang="he-IL" dirty="0">
                <a:solidFill>
                  <a:srgbClr val="000000"/>
                </a:solidFill>
                <a:latin typeface="Arial" panose="020B0604020202020204" pitchFamily="34" charset="0"/>
              </a:rPr>
              <a:t> לוֹ עִידִּית וּמְכָרָהּ</a:t>
            </a:r>
            <a:endParaRPr lang="he-IL" dirty="0"/>
          </a:p>
        </p:txBody>
      </p:sp>
      <p:sp>
        <p:nvSpPr>
          <p:cNvPr id="43" name="מלבן 42"/>
          <p:cNvSpPr/>
          <p:nvPr/>
        </p:nvSpPr>
        <p:spPr>
          <a:xfrm>
            <a:off x="164306" y="5750956"/>
            <a:ext cx="8064666" cy="1077218"/>
          </a:xfrm>
          <a:prstGeom prst="rect">
            <a:avLst/>
          </a:prstGeom>
        </p:spPr>
        <p:txBody>
          <a:bodyPr wrap="square">
            <a:spAutoFit/>
          </a:bodyPr>
          <a:lstStyle/>
          <a:p>
            <a:r>
              <a:rPr lang="he-IL" sz="1600" dirty="0" smtClean="0"/>
              <a:t>, </a:t>
            </a:r>
            <a:r>
              <a:rPr lang="he-IL" sz="1600" dirty="0"/>
              <a:t>מוכח שיש לחלק בין הברייתות: כאן מדובר </a:t>
            </a:r>
            <a:r>
              <a:rPr lang="he-IL" sz="1600" dirty="0" err="1"/>
              <a:t>שהיתה</a:t>
            </a:r>
            <a:r>
              <a:rPr lang="he-IL" sz="1600" dirty="0"/>
              <a:t> לו עידית, ומכרה, ולכן גובה הבעל חוב מהבינונית, כיון </a:t>
            </a:r>
            <a:r>
              <a:rPr lang="he-IL" sz="1600" dirty="0" err="1"/>
              <a:t>שנשתעבדה</a:t>
            </a:r>
            <a:r>
              <a:rPr lang="he-IL" sz="1600" dirty="0"/>
              <a:t> לו כבר בשעת </a:t>
            </a:r>
            <a:r>
              <a:rPr lang="he-IL" sz="1600" dirty="0" err="1"/>
              <a:t>ההלואה</a:t>
            </a:r>
            <a:r>
              <a:rPr lang="he-IL" sz="1600" dirty="0"/>
              <a:t>. וכאן בברייתא </a:t>
            </a:r>
            <a:r>
              <a:rPr lang="he-IL" sz="1600" dirty="0" err="1"/>
              <a:t>השניה</a:t>
            </a:r>
            <a:r>
              <a:rPr lang="he-IL" sz="1600" dirty="0"/>
              <a:t>, מדובר שלא </a:t>
            </a:r>
            <a:r>
              <a:rPr lang="he-IL" sz="1600" dirty="0" err="1"/>
              <a:t>היתה</a:t>
            </a:r>
            <a:r>
              <a:rPr lang="he-IL" sz="1600" dirty="0"/>
              <a:t> לו עידית ומכרה. ובינונית זו, </a:t>
            </a:r>
            <a:r>
              <a:rPr lang="he-IL" sz="1600" dirty="0" smtClean="0"/>
              <a:t>שהיא המעולה </a:t>
            </a:r>
            <a:r>
              <a:rPr lang="he-IL" sz="1600" dirty="0"/>
              <a:t>שבנכסיו, נחשבת היא לעידית, כי לכולי עלמא "בשלו הן שמין". ולכן אין </a:t>
            </a:r>
            <a:r>
              <a:rPr lang="he-IL" sz="1600" dirty="0" smtClean="0"/>
              <a:t>בעל החוב </a:t>
            </a:r>
            <a:r>
              <a:rPr lang="he-IL" sz="1600" dirty="0"/>
              <a:t>גובה ממנה אלא מן הזיבורית.</a:t>
            </a:r>
          </a:p>
        </p:txBody>
      </p:sp>
    </p:spTree>
    <p:extLst>
      <p:ext uri="{BB962C8B-B14F-4D97-AF65-F5344CB8AC3E}">
        <p14:creationId xmlns:p14="http://schemas.microsoft.com/office/powerpoint/2010/main" val="121087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31"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250"/>
                            </p:stCondLst>
                            <p:childTnLst>
                              <p:par>
                                <p:cTn id="15" presetID="6" presetClass="entr" presetSubtype="16" fill="hold"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cTn>
                              </p:par>
                              <p:par>
                                <p:cTn id="18" presetID="31" presetClass="entr" presetSubtype="0"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2500"/>
                            </p:stCondLst>
                            <p:childTnLst>
                              <p:par>
                                <p:cTn id="25" presetID="6" presetClass="entr" presetSubtype="16" fill="hold" nodeType="afterEffect">
                                  <p:stCondLst>
                                    <p:cond delay="25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par>
                          <p:cTn id="34" fill="hold">
                            <p:stCondLst>
                              <p:cond delay="3750"/>
                            </p:stCondLst>
                            <p:childTnLst>
                              <p:par>
                                <p:cTn id="35" presetID="22" presetClass="entr" presetSubtype="2" fill="hold" grpId="0" nodeType="afterEffect">
                                  <p:stCondLst>
                                    <p:cond delay="25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4500"/>
                            </p:stCondLst>
                            <p:childTnLst>
                              <p:par>
                                <p:cTn id="39" presetID="42" presetClass="entr" presetSubtype="0" fill="hold" grpId="0" nodeType="afterEffect">
                                  <p:stCondLst>
                                    <p:cond delay="125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53" presetClass="entr" presetSubtype="16" fill="hold" grpId="0" nodeType="afterEffect">
                                  <p:stCondLst>
                                    <p:cond delay="25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7500"/>
                            </p:stCondLst>
                            <p:childTnLst>
                              <p:par>
                                <p:cTn id="51" presetID="53" presetClass="entr" presetSubtype="16" fill="hold" grpId="0" nodeType="afterEffect">
                                  <p:stCondLst>
                                    <p:cond delay="100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9000"/>
                            </p:stCondLst>
                            <p:childTnLst>
                              <p:par>
                                <p:cTn id="57" presetID="6" presetClass="entr" presetSubtype="16" fill="hold" nodeType="afterEffect">
                                  <p:stCondLst>
                                    <p:cond delay="125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750"/>
                                        <p:tgtEl>
                                          <p:spTgt spid="19"/>
                                        </p:tgtEl>
                                      </p:cBhvr>
                                    </p:animEffect>
                                  </p:childTnLst>
                                </p:cTn>
                              </p:par>
                            </p:childTnLst>
                          </p:cTn>
                        </p:par>
                        <p:par>
                          <p:cTn id="60" fill="hold">
                            <p:stCondLst>
                              <p:cond delay="11000"/>
                            </p:stCondLst>
                            <p:childTnLst>
                              <p:par>
                                <p:cTn id="61" presetID="22" presetClass="entr" presetSubtype="2" fill="hold" grpId="0" nodeType="afterEffect">
                                  <p:stCondLst>
                                    <p:cond delay="250"/>
                                  </p:stCondLst>
                                  <p:childTnLst>
                                    <p:set>
                                      <p:cBhvr>
                                        <p:cTn id="62" dur="1" fill="hold">
                                          <p:stCondLst>
                                            <p:cond delay="0"/>
                                          </p:stCondLst>
                                        </p:cTn>
                                        <p:tgtEl>
                                          <p:spTgt spid="28"/>
                                        </p:tgtEl>
                                        <p:attrNameLst>
                                          <p:attrName>style.visibility</p:attrName>
                                        </p:attrNameLst>
                                      </p:cBhvr>
                                      <p:to>
                                        <p:strVal val="visible"/>
                                      </p:to>
                                    </p:set>
                                    <p:animEffect transition="in" filter="wipe(right)">
                                      <p:cBhvr>
                                        <p:cTn id="63" dur="500"/>
                                        <p:tgtEl>
                                          <p:spTgt spid="28"/>
                                        </p:tgtEl>
                                      </p:cBhvr>
                                    </p:animEffect>
                                  </p:childTnLst>
                                </p:cTn>
                              </p:par>
                            </p:childTnLst>
                          </p:cTn>
                        </p:par>
                        <p:par>
                          <p:cTn id="64" fill="hold">
                            <p:stCondLst>
                              <p:cond delay="11750"/>
                            </p:stCondLst>
                            <p:childTnLst>
                              <p:par>
                                <p:cTn id="65" presetID="6" presetClass="entr" presetSubtype="16" fill="hold" nodeType="afterEffect">
                                  <p:stCondLst>
                                    <p:cond delay="50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500"/>
                                        <p:tgtEl>
                                          <p:spTgt spid="24"/>
                                        </p:tgtEl>
                                      </p:cBhvr>
                                    </p:animEffect>
                                  </p:childTnLst>
                                </p:cTn>
                              </p:par>
                            </p:childTnLst>
                          </p:cTn>
                        </p:par>
                        <p:par>
                          <p:cTn id="68" fill="hold">
                            <p:stCondLst>
                              <p:cond delay="12750"/>
                            </p:stCondLst>
                            <p:childTnLst>
                              <p:par>
                                <p:cTn id="69" presetID="45" presetClass="entr" presetSubtype="0" fill="hold" grpId="0" nodeType="afterEffect">
                                  <p:stCondLst>
                                    <p:cond delay="5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000"/>
                                        <p:tgtEl>
                                          <p:spTgt spid="29"/>
                                        </p:tgtEl>
                                      </p:cBhvr>
                                    </p:animEffect>
                                    <p:anim calcmode="lin" valueType="num">
                                      <p:cBhvr>
                                        <p:cTn id="72" dur="2000" fill="hold"/>
                                        <p:tgtEl>
                                          <p:spTgt spid="29"/>
                                        </p:tgtEl>
                                        <p:attrNameLst>
                                          <p:attrName>ppt_w</p:attrName>
                                        </p:attrNameLst>
                                      </p:cBhvr>
                                      <p:tavLst>
                                        <p:tav tm="0" fmla="#ppt_w*sin(2.5*pi*$)">
                                          <p:val>
                                            <p:fltVal val="0"/>
                                          </p:val>
                                        </p:tav>
                                        <p:tav tm="100000">
                                          <p:val>
                                            <p:fltVal val="1"/>
                                          </p:val>
                                        </p:tav>
                                      </p:tavLst>
                                    </p:anim>
                                    <p:anim calcmode="lin" valueType="num">
                                      <p:cBhvr>
                                        <p:cTn id="73" dur="20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250"/>
                            </p:stCondLst>
                            <p:childTnLst>
                              <p:par>
                                <p:cTn id="75" presetID="22" presetClass="entr" presetSubtype="2"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right)">
                                      <p:cBhvr>
                                        <p:cTn id="77" dur="500"/>
                                        <p:tgtEl>
                                          <p:spTgt spid="27"/>
                                        </p:tgtEl>
                                      </p:cBhvr>
                                    </p:animEffect>
                                  </p:childTnLst>
                                </p:cTn>
                              </p:par>
                            </p:childTnLst>
                          </p:cTn>
                        </p:par>
                        <p:par>
                          <p:cTn id="78" fill="hold">
                            <p:stCondLst>
                              <p:cond delay="15750"/>
                            </p:stCondLst>
                            <p:childTnLst>
                              <p:par>
                                <p:cTn id="79" presetID="22" presetClass="entr" presetSubtype="8"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2750"/>
                                        <p:tgtEl>
                                          <p:spTgt spid="31"/>
                                        </p:tgtEl>
                                      </p:cBhvr>
                                    </p:animEffect>
                                  </p:childTnLst>
                                </p:cTn>
                              </p:par>
                            </p:childTnLst>
                          </p:cTn>
                        </p:par>
                        <p:par>
                          <p:cTn id="82" fill="hold">
                            <p:stCondLst>
                              <p:cond delay="18500"/>
                            </p:stCondLst>
                            <p:childTnLst>
                              <p:par>
                                <p:cTn id="83" presetID="53" presetClass="entr" presetSubtype="16" fill="hold" grpId="0" nodeType="afterEffect">
                                  <p:stCondLst>
                                    <p:cond delay="150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childTnLst>
                          </p:cTn>
                        </p:par>
                        <p:par>
                          <p:cTn id="88" fill="hold">
                            <p:stCondLst>
                              <p:cond delay="20500"/>
                            </p:stCondLst>
                            <p:childTnLst>
                              <p:par>
                                <p:cTn id="89" presetID="22" presetClass="entr" presetSubtype="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500"/>
                            </p:stCondLst>
                            <p:childTnLst>
                              <p:par>
                                <p:cTn id="100" presetID="22" presetClass="entr" presetSubtype="2" fill="hold" grpId="0" nodeType="afterEffect">
                                  <p:stCondLst>
                                    <p:cond delay="2000"/>
                                  </p:stCondLst>
                                  <p:childTnLst>
                                    <p:set>
                                      <p:cBhvr>
                                        <p:cTn id="101" dur="1" fill="hold">
                                          <p:stCondLst>
                                            <p:cond delay="0"/>
                                          </p:stCondLst>
                                        </p:cTn>
                                        <p:tgtEl>
                                          <p:spTgt spid="34"/>
                                        </p:tgtEl>
                                        <p:attrNameLst>
                                          <p:attrName>style.visibility</p:attrName>
                                        </p:attrNameLst>
                                      </p:cBhvr>
                                      <p:to>
                                        <p:strVal val="visible"/>
                                      </p:to>
                                    </p:set>
                                    <p:animEffect transition="in" filter="wipe(right)">
                                      <p:cBhvr>
                                        <p:cTn id="102" dur="500"/>
                                        <p:tgtEl>
                                          <p:spTgt spid="34"/>
                                        </p:tgtEl>
                                      </p:cBhvr>
                                    </p:animEffect>
                                  </p:childTnLst>
                                </p:cTn>
                              </p:par>
                            </p:childTnLst>
                          </p:cTn>
                        </p:par>
                        <p:par>
                          <p:cTn id="103" fill="hold">
                            <p:stCondLst>
                              <p:cond delay="3000"/>
                            </p:stCondLst>
                            <p:childTnLst>
                              <p:par>
                                <p:cTn id="104" presetID="22" presetClass="entr" presetSubtype="2" fill="hold" grpId="0" nodeType="afterEffect">
                                  <p:stCondLst>
                                    <p:cond delay="1750"/>
                                  </p:stCondLst>
                                  <p:childTnLst>
                                    <p:set>
                                      <p:cBhvr>
                                        <p:cTn id="105" dur="1" fill="hold">
                                          <p:stCondLst>
                                            <p:cond delay="0"/>
                                          </p:stCondLst>
                                        </p:cTn>
                                        <p:tgtEl>
                                          <p:spTgt spid="51"/>
                                        </p:tgtEl>
                                        <p:attrNameLst>
                                          <p:attrName>style.visibility</p:attrName>
                                        </p:attrNameLst>
                                      </p:cBhvr>
                                      <p:to>
                                        <p:strVal val="visible"/>
                                      </p:to>
                                    </p:set>
                                    <p:animEffect transition="in" filter="wipe(right)">
                                      <p:cBhvr>
                                        <p:cTn id="106" dur="500"/>
                                        <p:tgtEl>
                                          <p:spTgt spid="51"/>
                                        </p:tgtEl>
                                      </p:cBhvr>
                                    </p:animEffect>
                                  </p:childTnLst>
                                </p:cTn>
                              </p:par>
                            </p:childTnLst>
                          </p:cTn>
                        </p:par>
                        <p:par>
                          <p:cTn id="107" fill="hold">
                            <p:stCondLst>
                              <p:cond delay="5250"/>
                            </p:stCondLst>
                            <p:childTnLst>
                              <p:par>
                                <p:cTn id="108" presetID="22" presetClass="entr" presetSubtype="2" fill="hold" grpId="0" nodeType="afterEffect">
                                  <p:stCondLst>
                                    <p:cond delay="2250"/>
                                  </p:stCondLst>
                                  <p:childTnLst>
                                    <p:set>
                                      <p:cBhvr>
                                        <p:cTn id="109" dur="1" fill="hold">
                                          <p:stCondLst>
                                            <p:cond delay="0"/>
                                          </p:stCondLst>
                                        </p:cTn>
                                        <p:tgtEl>
                                          <p:spTgt spid="23"/>
                                        </p:tgtEl>
                                        <p:attrNameLst>
                                          <p:attrName>style.visibility</p:attrName>
                                        </p:attrNameLst>
                                      </p:cBhvr>
                                      <p:to>
                                        <p:strVal val="visible"/>
                                      </p:to>
                                    </p:set>
                                    <p:animEffect transition="in" filter="wipe(right)">
                                      <p:cBhvr>
                                        <p:cTn id="110" dur="500"/>
                                        <p:tgtEl>
                                          <p:spTgt spid="23"/>
                                        </p:tgtEl>
                                      </p:cBhvr>
                                    </p:animEffect>
                                  </p:childTnLst>
                                </p:cTn>
                              </p:par>
                            </p:childTnLst>
                          </p:cTn>
                        </p:par>
                        <p:par>
                          <p:cTn id="111" fill="hold">
                            <p:stCondLst>
                              <p:cond delay="8000"/>
                            </p:stCondLst>
                            <p:childTnLst>
                              <p:par>
                                <p:cTn id="112" presetID="6" presetClass="entr" presetSubtype="16" fill="hold" nodeType="afterEffect">
                                  <p:stCondLst>
                                    <p:cond delay="2500"/>
                                  </p:stCondLst>
                                  <p:childTnLst>
                                    <p:set>
                                      <p:cBhvr>
                                        <p:cTn id="113" dur="1" fill="hold">
                                          <p:stCondLst>
                                            <p:cond delay="0"/>
                                          </p:stCondLst>
                                        </p:cTn>
                                        <p:tgtEl>
                                          <p:spTgt spid="22"/>
                                        </p:tgtEl>
                                        <p:attrNameLst>
                                          <p:attrName>style.visibility</p:attrName>
                                        </p:attrNameLst>
                                      </p:cBhvr>
                                      <p:to>
                                        <p:strVal val="visible"/>
                                      </p:to>
                                    </p:set>
                                    <p:animEffect transition="in" filter="circle(in)">
                                      <p:cBhvr>
                                        <p:cTn id="114" dur="750"/>
                                        <p:tgtEl>
                                          <p:spTgt spid="22"/>
                                        </p:tgtEl>
                                      </p:cBhvr>
                                    </p:animEffect>
                                  </p:childTnLst>
                                </p:cTn>
                              </p:par>
                              <p:par>
                                <p:cTn id="115" presetID="22" presetClass="entr" presetSubtype="4" fill="hold" grpId="0" nodeType="withEffect">
                                  <p:stCondLst>
                                    <p:cond delay="2500"/>
                                  </p:stCondLst>
                                  <p:childTnLst>
                                    <p:set>
                                      <p:cBhvr>
                                        <p:cTn id="116" dur="1" fill="hold">
                                          <p:stCondLst>
                                            <p:cond delay="0"/>
                                          </p:stCondLst>
                                        </p:cTn>
                                        <p:tgtEl>
                                          <p:spTgt spid="40"/>
                                        </p:tgtEl>
                                        <p:attrNameLst>
                                          <p:attrName>style.visibility</p:attrName>
                                        </p:attrNameLst>
                                      </p:cBhvr>
                                      <p:to>
                                        <p:strVal val="visible"/>
                                      </p:to>
                                    </p:set>
                                    <p:animEffect transition="in" filter="wipe(down)">
                                      <p:cBhvr>
                                        <p:cTn id="117" dur="500"/>
                                        <p:tgtEl>
                                          <p:spTgt spid="40"/>
                                        </p:tgtEl>
                                      </p:cBhvr>
                                    </p:animEffect>
                                  </p:childTnLst>
                                </p:cTn>
                              </p:par>
                            </p:childTnLst>
                          </p:cTn>
                        </p:par>
                        <p:par>
                          <p:cTn id="118" fill="hold">
                            <p:stCondLst>
                              <p:cond delay="11250"/>
                            </p:stCondLst>
                            <p:childTnLst>
                              <p:par>
                                <p:cTn id="119" presetID="6" presetClass="entr" presetSubtype="16" fill="hold" nodeType="afterEffect">
                                  <p:stCondLst>
                                    <p:cond delay="500"/>
                                  </p:stCondLst>
                                  <p:childTnLst>
                                    <p:set>
                                      <p:cBhvr>
                                        <p:cTn id="120" dur="1" fill="hold">
                                          <p:stCondLst>
                                            <p:cond delay="0"/>
                                          </p:stCondLst>
                                        </p:cTn>
                                        <p:tgtEl>
                                          <p:spTgt spid="37"/>
                                        </p:tgtEl>
                                        <p:attrNameLst>
                                          <p:attrName>style.visibility</p:attrName>
                                        </p:attrNameLst>
                                      </p:cBhvr>
                                      <p:to>
                                        <p:strVal val="visible"/>
                                      </p:to>
                                    </p:set>
                                    <p:animEffect transition="in" filter="circle(in)">
                                      <p:cBhvr>
                                        <p:cTn id="121" dur="1000"/>
                                        <p:tgtEl>
                                          <p:spTgt spid="37"/>
                                        </p:tgtEl>
                                      </p:cBhvr>
                                    </p:animEffect>
                                  </p:childTnLst>
                                </p:cTn>
                              </p:par>
                              <p:par>
                                <p:cTn id="122" presetID="22" presetClass="entr" presetSubtype="4" fill="hold" grpId="0" nodeType="withEffect">
                                  <p:stCondLst>
                                    <p:cond delay="500"/>
                                  </p:stCondLst>
                                  <p:childTnLst>
                                    <p:set>
                                      <p:cBhvr>
                                        <p:cTn id="123" dur="1" fill="hold">
                                          <p:stCondLst>
                                            <p:cond delay="0"/>
                                          </p:stCondLst>
                                        </p:cTn>
                                        <p:tgtEl>
                                          <p:spTgt spid="38"/>
                                        </p:tgtEl>
                                        <p:attrNameLst>
                                          <p:attrName>style.visibility</p:attrName>
                                        </p:attrNameLst>
                                      </p:cBhvr>
                                      <p:to>
                                        <p:strVal val="visible"/>
                                      </p:to>
                                    </p:set>
                                    <p:animEffect transition="in" filter="wipe(down)">
                                      <p:cBhvr>
                                        <p:cTn id="124" dur="500"/>
                                        <p:tgtEl>
                                          <p:spTgt spid="38"/>
                                        </p:tgtEl>
                                      </p:cBhvr>
                                    </p:animEffect>
                                  </p:childTnLst>
                                </p:cTn>
                              </p:par>
                            </p:childTnLst>
                          </p:cTn>
                        </p:par>
                        <p:par>
                          <p:cTn id="125" fill="hold">
                            <p:stCondLst>
                              <p:cond delay="12750"/>
                            </p:stCondLst>
                            <p:childTnLst>
                              <p:par>
                                <p:cTn id="126" presetID="31" presetClass="entr" presetSubtype="0" fill="hold" grpId="0" nodeType="afterEffect">
                                  <p:stCondLst>
                                    <p:cond delay="1250"/>
                                  </p:stCondLst>
                                  <p:childTnLst>
                                    <p:set>
                                      <p:cBhvr>
                                        <p:cTn id="127" dur="1" fill="hold">
                                          <p:stCondLst>
                                            <p:cond delay="0"/>
                                          </p:stCondLst>
                                        </p:cTn>
                                        <p:tgtEl>
                                          <p:spTgt spid="47"/>
                                        </p:tgtEl>
                                        <p:attrNameLst>
                                          <p:attrName>style.visibility</p:attrName>
                                        </p:attrNameLst>
                                      </p:cBhvr>
                                      <p:to>
                                        <p:strVal val="visible"/>
                                      </p:to>
                                    </p:set>
                                    <p:anim calcmode="lin" valueType="num">
                                      <p:cBhvr>
                                        <p:cTn id="128" dur="1000" fill="hold"/>
                                        <p:tgtEl>
                                          <p:spTgt spid="47"/>
                                        </p:tgtEl>
                                        <p:attrNameLst>
                                          <p:attrName>ppt_w</p:attrName>
                                        </p:attrNameLst>
                                      </p:cBhvr>
                                      <p:tavLst>
                                        <p:tav tm="0">
                                          <p:val>
                                            <p:fltVal val="0"/>
                                          </p:val>
                                        </p:tav>
                                        <p:tav tm="100000">
                                          <p:val>
                                            <p:strVal val="#ppt_w"/>
                                          </p:val>
                                        </p:tav>
                                      </p:tavLst>
                                    </p:anim>
                                    <p:anim calcmode="lin" valueType="num">
                                      <p:cBhvr>
                                        <p:cTn id="129" dur="1000" fill="hold"/>
                                        <p:tgtEl>
                                          <p:spTgt spid="47"/>
                                        </p:tgtEl>
                                        <p:attrNameLst>
                                          <p:attrName>ppt_h</p:attrName>
                                        </p:attrNameLst>
                                      </p:cBhvr>
                                      <p:tavLst>
                                        <p:tav tm="0">
                                          <p:val>
                                            <p:fltVal val="0"/>
                                          </p:val>
                                        </p:tav>
                                        <p:tav tm="100000">
                                          <p:val>
                                            <p:strVal val="#ppt_h"/>
                                          </p:val>
                                        </p:tav>
                                      </p:tavLst>
                                    </p:anim>
                                    <p:anim calcmode="lin" valueType="num">
                                      <p:cBhvr>
                                        <p:cTn id="130" dur="1000" fill="hold"/>
                                        <p:tgtEl>
                                          <p:spTgt spid="47"/>
                                        </p:tgtEl>
                                        <p:attrNameLst>
                                          <p:attrName>style.rotation</p:attrName>
                                        </p:attrNameLst>
                                      </p:cBhvr>
                                      <p:tavLst>
                                        <p:tav tm="0">
                                          <p:val>
                                            <p:fltVal val="90"/>
                                          </p:val>
                                        </p:tav>
                                        <p:tav tm="100000">
                                          <p:val>
                                            <p:fltVal val="0"/>
                                          </p:val>
                                        </p:tav>
                                      </p:tavLst>
                                    </p:anim>
                                    <p:animEffect transition="in" filter="fade">
                                      <p:cBhvr>
                                        <p:cTn id="131" dur="1000"/>
                                        <p:tgtEl>
                                          <p:spTgt spid="47"/>
                                        </p:tgtEl>
                                      </p:cBhvr>
                                    </p:animEffect>
                                  </p:childTnLst>
                                </p:cTn>
                              </p:par>
                            </p:childTnLst>
                          </p:cTn>
                        </p:par>
                        <p:par>
                          <p:cTn id="132" fill="hold">
                            <p:stCondLst>
                              <p:cond delay="15000"/>
                            </p:stCondLst>
                            <p:childTnLst>
                              <p:par>
                                <p:cTn id="133" presetID="22" presetClass="entr" presetSubtype="2" fill="hold" grpId="0" nodeType="afterEffect">
                                  <p:stCondLst>
                                    <p:cond delay="500"/>
                                  </p:stCondLst>
                                  <p:childTnLst>
                                    <p:set>
                                      <p:cBhvr>
                                        <p:cTn id="134" dur="1" fill="hold">
                                          <p:stCondLst>
                                            <p:cond delay="0"/>
                                          </p:stCondLst>
                                        </p:cTn>
                                        <p:tgtEl>
                                          <p:spTgt spid="49"/>
                                        </p:tgtEl>
                                        <p:attrNameLst>
                                          <p:attrName>style.visibility</p:attrName>
                                        </p:attrNameLst>
                                      </p:cBhvr>
                                      <p:to>
                                        <p:strVal val="visible"/>
                                      </p:to>
                                    </p:set>
                                    <p:animEffect transition="in" filter="wipe(right)">
                                      <p:cBhvr>
                                        <p:cTn id="135" dur="500"/>
                                        <p:tgtEl>
                                          <p:spTgt spid="49"/>
                                        </p:tgtEl>
                                      </p:cBhvr>
                                    </p:animEffect>
                                  </p:childTnLst>
                                </p:cTn>
                              </p:par>
                            </p:childTnLst>
                          </p:cTn>
                        </p:par>
                        <p:par>
                          <p:cTn id="136" fill="hold">
                            <p:stCondLst>
                              <p:cond delay="16000"/>
                            </p:stCondLst>
                            <p:childTnLst>
                              <p:par>
                                <p:cTn id="137" presetID="53" presetClass="entr" presetSubtype="16" fill="hold" grpId="0" nodeType="afterEffect">
                                  <p:stCondLst>
                                    <p:cond delay="1250"/>
                                  </p:stCondLst>
                                  <p:childTnLst>
                                    <p:set>
                                      <p:cBhvr>
                                        <p:cTn id="138" dur="1" fill="hold">
                                          <p:stCondLst>
                                            <p:cond delay="0"/>
                                          </p:stCondLst>
                                        </p:cTn>
                                        <p:tgtEl>
                                          <p:spTgt spid="42"/>
                                        </p:tgtEl>
                                        <p:attrNameLst>
                                          <p:attrName>style.visibility</p:attrName>
                                        </p:attrNameLst>
                                      </p:cBhvr>
                                      <p:to>
                                        <p:strVal val="visible"/>
                                      </p:to>
                                    </p:set>
                                    <p:anim calcmode="lin" valueType="num">
                                      <p:cBhvr>
                                        <p:cTn id="139" dur="500" fill="hold"/>
                                        <p:tgtEl>
                                          <p:spTgt spid="42"/>
                                        </p:tgtEl>
                                        <p:attrNameLst>
                                          <p:attrName>ppt_w</p:attrName>
                                        </p:attrNameLst>
                                      </p:cBhvr>
                                      <p:tavLst>
                                        <p:tav tm="0">
                                          <p:val>
                                            <p:fltVal val="0"/>
                                          </p:val>
                                        </p:tav>
                                        <p:tav tm="100000">
                                          <p:val>
                                            <p:strVal val="#ppt_w"/>
                                          </p:val>
                                        </p:tav>
                                      </p:tavLst>
                                    </p:anim>
                                    <p:anim calcmode="lin" valueType="num">
                                      <p:cBhvr>
                                        <p:cTn id="140" dur="500" fill="hold"/>
                                        <p:tgtEl>
                                          <p:spTgt spid="42"/>
                                        </p:tgtEl>
                                        <p:attrNameLst>
                                          <p:attrName>ppt_h</p:attrName>
                                        </p:attrNameLst>
                                      </p:cBhvr>
                                      <p:tavLst>
                                        <p:tav tm="0">
                                          <p:val>
                                            <p:fltVal val="0"/>
                                          </p:val>
                                        </p:tav>
                                        <p:tav tm="100000">
                                          <p:val>
                                            <p:strVal val="#ppt_h"/>
                                          </p:val>
                                        </p:tav>
                                      </p:tavLst>
                                    </p:anim>
                                    <p:animEffect transition="in" filter="fade">
                                      <p:cBhvr>
                                        <p:cTn id="141" dur="500"/>
                                        <p:tgtEl>
                                          <p:spTgt spid="42"/>
                                        </p:tgtEl>
                                      </p:cBhvr>
                                    </p:animEffect>
                                  </p:childTnLst>
                                </p:cTn>
                              </p:par>
                            </p:childTnLst>
                          </p:cTn>
                        </p:par>
                        <p:par>
                          <p:cTn id="142" fill="hold">
                            <p:stCondLst>
                              <p:cond delay="17750"/>
                            </p:stCondLst>
                            <p:childTnLst>
                              <p:par>
                                <p:cTn id="143" presetID="16" presetClass="entr" presetSubtype="21" fill="hold" grpId="0" nodeType="afterEffect">
                                  <p:stCondLst>
                                    <p:cond delay="2250"/>
                                  </p:stCondLst>
                                  <p:childTnLst>
                                    <p:set>
                                      <p:cBhvr>
                                        <p:cTn id="144" dur="1" fill="hold">
                                          <p:stCondLst>
                                            <p:cond delay="0"/>
                                          </p:stCondLst>
                                        </p:cTn>
                                        <p:tgtEl>
                                          <p:spTgt spid="43"/>
                                        </p:tgtEl>
                                        <p:attrNameLst>
                                          <p:attrName>style.visibility</p:attrName>
                                        </p:attrNameLst>
                                      </p:cBhvr>
                                      <p:to>
                                        <p:strVal val="visible"/>
                                      </p:to>
                                    </p:set>
                                    <p:animEffect transition="in" filter="barn(inVertical)">
                                      <p:cBhvr>
                                        <p:cTn id="1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p:bldP spid="14" grpId="0" animBg="1"/>
      <p:bldP spid="17" grpId="0" animBg="1"/>
      <p:bldP spid="18" grpId="0"/>
      <p:bldP spid="27" grpId="0" animBg="1"/>
      <p:bldP spid="28" grpId="0" animBg="1"/>
      <p:bldP spid="29" grpId="0" animBg="1"/>
      <p:bldP spid="30" grpId="0"/>
      <p:bldP spid="31" grpId="0" animBg="1"/>
      <p:bldP spid="34" grpId="0"/>
      <p:bldP spid="38" grpId="0"/>
      <p:bldP spid="40" grpId="0"/>
      <p:bldP spid="47" grpId="0" animBg="1"/>
      <p:bldP spid="51" grpId="0"/>
      <p:bldP spid="8" grpId="0" animBg="1"/>
      <p:bldP spid="45" grpId="0" animBg="1"/>
      <p:bldP spid="23" grpId="0"/>
      <p:bldP spid="49" grpId="0"/>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2062" y="0"/>
            <a:ext cx="1523684" cy="369332"/>
          </a:xfrm>
          <a:prstGeom prst="rect">
            <a:avLst/>
          </a:prstGeom>
          <a:noFill/>
        </p:spPr>
        <p:txBody>
          <a:bodyPr wrap="square" rtlCol="1">
            <a:spAutoFit/>
          </a:bodyPr>
          <a:lstStyle/>
          <a:p>
            <a:r>
              <a:rPr lang="he-IL" dirty="0" smtClean="0"/>
              <a:t>דף ח' עמ' א'</a:t>
            </a:r>
            <a:endParaRPr lang="he-IL" dirty="0"/>
          </a:p>
        </p:txBody>
      </p:sp>
      <p:sp>
        <p:nvSpPr>
          <p:cNvPr id="3" name="מלבן 2"/>
          <p:cNvSpPr/>
          <p:nvPr/>
        </p:nvSpPr>
        <p:spPr>
          <a:xfrm>
            <a:off x="2774342" y="2372110"/>
            <a:ext cx="7278255"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הָא </a:t>
            </a:r>
            <a:r>
              <a:rPr lang="he-IL" dirty="0" err="1">
                <a:solidFill>
                  <a:srgbClr val="000000"/>
                </a:solidFill>
                <a:latin typeface="Arial" panose="020B0604020202020204" pitchFamily="34" charset="0"/>
              </a:rPr>
              <a:t>דְּשָׁוְיָא</a:t>
            </a:r>
            <a:r>
              <a:rPr lang="he-IL" dirty="0">
                <a:solidFill>
                  <a:srgbClr val="000000"/>
                </a:solidFill>
                <a:latin typeface="Arial" panose="020B0604020202020204" pitchFamily="34" charset="0"/>
              </a:rPr>
              <a:t> בֵּינוֹנִית שֶׁלּוֹ כְּעִידִּית </a:t>
            </a:r>
            <a:r>
              <a:rPr lang="he-IL" dirty="0" err="1" smtClean="0">
                <a:solidFill>
                  <a:srgbClr val="000000"/>
                </a:solidFill>
                <a:latin typeface="Arial" panose="020B0604020202020204" pitchFamily="34" charset="0"/>
              </a:rPr>
              <a:t>דְּעָלְמָא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וְכָאן דְּלָא </a:t>
            </a:r>
            <a:r>
              <a:rPr lang="he-IL" dirty="0" err="1">
                <a:solidFill>
                  <a:srgbClr val="000000"/>
                </a:solidFill>
                <a:latin typeface="Arial" panose="020B0604020202020204" pitchFamily="34" charset="0"/>
              </a:rPr>
              <a:t>שָׁוְיָא</a:t>
            </a:r>
            <a:r>
              <a:rPr lang="he-IL" dirty="0">
                <a:solidFill>
                  <a:srgbClr val="000000"/>
                </a:solidFill>
                <a:latin typeface="Arial" panose="020B0604020202020204" pitchFamily="34" charset="0"/>
              </a:rPr>
              <a:t> בֵּינוֹנִית שֶׁלּוֹ כְּעִידִּית </a:t>
            </a:r>
            <a:r>
              <a:rPr lang="he-IL" dirty="0" err="1">
                <a:solidFill>
                  <a:srgbClr val="000000"/>
                </a:solidFill>
                <a:latin typeface="Arial" panose="020B0604020202020204" pitchFamily="34" charset="0"/>
              </a:rPr>
              <a:t>דְּעָלְמָא</a:t>
            </a:r>
            <a:endParaRPr lang="he-IL" dirty="0"/>
          </a:p>
        </p:txBody>
      </p:sp>
      <p:sp>
        <p:nvSpPr>
          <p:cNvPr id="4" name="מלבן 3"/>
          <p:cNvSpPr/>
          <p:nvPr/>
        </p:nvSpPr>
        <p:spPr>
          <a:xfrm>
            <a:off x="6550753" y="2934006"/>
            <a:ext cx="5624946" cy="1200329"/>
          </a:xfrm>
          <a:prstGeom prst="rect">
            <a:avLst/>
          </a:prstGeom>
        </p:spPr>
        <p:txBody>
          <a:bodyPr wrap="square">
            <a:spAutoFit/>
          </a:bodyPr>
          <a:lstStyle/>
          <a:p>
            <a:r>
              <a:rPr lang="he-IL" dirty="0" smtClean="0"/>
              <a:t>הברייתא </a:t>
            </a:r>
            <a:r>
              <a:rPr lang="he-IL" dirty="0"/>
              <a:t>הסוברת שבעל חוב דינו בזיבורית, מדברת באופן </a:t>
            </a:r>
            <a:r>
              <a:rPr lang="he-IL" dirty="0" smtClean="0"/>
              <a:t>שהייתה </a:t>
            </a:r>
            <a:r>
              <a:rPr lang="he-IL" dirty="0"/>
              <a:t>הבינונית שלו שווה ברמת חשיבותה כעידית אצל העולם, לכן דינה כעידית, ואין זכותו של הבעל לגבות ממנה, ונדחה אצל הזיבורית.</a:t>
            </a:r>
          </a:p>
        </p:txBody>
      </p:sp>
      <p:sp>
        <p:nvSpPr>
          <p:cNvPr id="5" name="מלבן 4"/>
          <p:cNvSpPr/>
          <p:nvPr/>
        </p:nvSpPr>
        <p:spPr>
          <a:xfrm>
            <a:off x="7275930" y="605806"/>
            <a:ext cx="488627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וְאִי </a:t>
            </a:r>
            <a:r>
              <a:rPr lang="he-IL" dirty="0" err="1">
                <a:solidFill>
                  <a:srgbClr val="000000"/>
                </a:solidFill>
                <a:latin typeface="Arial" panose="020B0604020202020204" pitchFamily="34" charset="0"/>
              </a:rPr>
              <a:t>בָּעֵית</a:t>
            </a:r>
            <a:r>
              <a:rPr lang="he-IL" dirty="0">
                <a:solidFill>
                  <a:srgbClr val="000000"/>
                </a:solidFill>
                <a:latin typeface="Arial" panose="020B0604020202020204" pitchFamily="34" charset="0"/>
              </a:rPr>
              <a:t> אֵימָא </a:t>
            </a:r>
            <a:r>
              <a:rPr lang="he-IL" dirty="0" err="1">
                <a:solidFill>
                  <a:srgbClr val="000000"/>
                </a:solidFill>
                <a:latin typeface="Arial" panose="020B0604020202020204" pitchFamily="34" charset="0"/>
              </a:rPr>
              <a:t>אִידֵּי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וְאִידֵּי</a:t>
            </a:r>
            <a:r>
              <a:rPr lang="he-IL" dirty="0">
                <a:solidFill>
                  <a:srgbClr val="000000"/>
                </a:solidFill>
                <a:latin typeface="Arial" panose="020B0604020202020204" pitchFamily="34" charset="0"/>
              </a:rPr>
              <a:t> שֶׁלֹּא </a:t>
            </a:r>
            <a:r>
              <a:rPr lang="he-IL" dirty="0" err="1">
                <a:solidFill>
                  <a:srgbClr val="000000"/>
                </a:solidFill>
                <a:latin typeface="Arial" panose="020B0604020202020204" pitchFamily="34" charset="0"/>
              </a:rPr>
              <a:t>הָיְתָה</a:t>
            </a:r>
            <a:r>
              <a:rPr lang="he-IL" dirty="0">
                <a:solidFill>
                  <a:srgbClr val="000000"/>
                </a:solidFill>
                <a:latin typeface="Arial" panose="020B0604020202020204" pitchFamily="34" charset="0"/>
              </a:rPr>
              <a:t> לוֹ עִידִּית וּמְכָרָהּ </a:t>
            </a:r>
            <a:endParaRPr lang="he-IL" dirty="0"/>
          </a:p>
        </p:txBody>
      </p:sp>
      <p:sp>
        <p:nvSpPr>
          <p:cNvPr id="6" name="מלבן 5"/>
          <p:cNvSpPr/>
          <p:nvPr/>
        </p:nvSpPr>
        <p:spPr>
          <a:xfrm>
            <a:off x="954872" y="458927"/>
            <a:ext cx="6096000" cy="646331"/>
          </a:xfrm>
          <a:prstGeom prst="rect">
            <a:avLst/>
          </a:prstGeom>
        </p:spPr>
        <p:txBody>
          <a:bodyPr>
            <a:spAutoFit/>
          </a:bodyPr>
          <a:lstStyle/>
          <a:p>
            <a:r>
              <a:rPr lang="he-IL" dirty="0"/>
              <a:t>אפשר להעמיד את הברייתות שבשתיהן לא הייתה לו עידית ומכרה, ולפי כולם </a:t>
            </a:r>
            <a:r>
              <a:rPr lang="he-IL" dirty="0" smtClean="0"/>
              <a:t>. </a:t>
            </a:r>
            <a:endParaRPr lang="he-IL" dirty="0"/>
          </a:p>
        </p:txBody>
      </p:sp>
      <p:sp>
        <p:nvSpPr>
          <p:cNvPr id="7" name="מלבן 6"/>
          <p:cNvSpPr/>
          <p:nvPr/>
        </p:nvSpPr>
        <p:spPr>
          <a:xfrm>
            <a:off x="3796248" y="815075"/>
            <a:ext cx="1837362" cy="369332"/>
          </a:xfrm>
          <a:prstGeom prst="rect">
            <a:avLst/>
          </a:prstGeom>
          <a:solidFill>
            <a:schemeClr val="bg1"/>
          </a:solidFill>
          <a:scene3d>
            <a:camera prst="orthographicFront"/>
            <a:lightRig rig="threePt" dir="t"/>
          </a:scene3d>
          <a:sp3d>
            <a:bevelT prst="slope"/>
          </a:sp3d>
        </p:spPr>
        <p:txBody>
          <a:bodyPr wrap="none">
            <a:spAutoFit/>
          </a:bodyPr>
          <a:lstStyle/>
          <a:p>
            <a:r>
              <a:rPr lang="he-IL" dirty="0"/>
              <a:t>"</a:t>
            </a:r>
            <a:r>
              <a:rPr lang="he-IL" dirty="0" smtClean="0"/>
              <a:t>בשל עולם </a:t>
            </a:r>
            <a:r>
              <a:rPr lang="he-IL" dirty="0"/>
              <a:t>שמין", </a:t>
            </a:r>
          </a:p>
        </p:txBody>
      </p:sp>
      <p:sp>
        <p:nvSpPr>
          <p:cNvPr id="8" name="מלבן 7"/>
          <p:cNvSpPr/>
          <p:nvPr/>
        </p:nvSpPr>
        <p:spPr>
          <a:xfrm>
            <a:off x="10905536" y="1464940"/>
            <a:ext cx="108234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וְלָא </a:t>
            </a:r>
            <a:r>
              <a:rPr lang="he-IL" dirty="0" err="1">
                <a:solidFill>
                  <a:srgbClr val="000000"/>
                </a:solidFill>
                <a:latin typeface="Arial" panose="020B0604020202020204" pitchFamily="34" charset="0"/>
              </a:rPr>
              <a:t>קַשְׁיָא</a:t>
            </a:r>
            <a:r>
              <a:rPr lang="he-IL" dirty="0">
                <a:solidFill>
                  <a:srgbClr val="000000"/>
                </a:solidFill>
                <a:latin typeface="Arial" panose="020B0604020202020204" pitchFamily="34" charset="0"/>
              </a:rPr>
              <a:t> </a:t>
            </a:r>
            <a:endParaRPr lang="he-IL" dirty="0"/>
          </a:p>
        </p:txBody>
      </p:sp>
      <p:sp>
        <p:nvSpPr>
          <p:cNvPr id="9" name="מלבן 8"/>
          <p:cNvSpPr/>
          <p:nvPr/>
        </p:nvSpPr>
        <p:spPr>
          <a:xfrm>
            <a:off x="7986630" y="1452911"/>
            <a:ext cx="2515432" cy="369332"/>
          </a:xfrm>
          <a:prstGeom prst="rect">
            <a:avLst/>
          </a:prstGeom>
        </p:spPr>
        <p:txBody>
          <a:bodyPr wrap="none">
            <a:spAutoFit/>
          </a:bodyPr>
          <a:lstStyle/>
          <a:p>
            <a:r>
              <a:rPr lang="he-IL" dirty="0" smtClean="0"/>
              <a:t>אין הסתירה </a:t>
            </a:r>
            <a:r>
              <a:rPr lang="he-IL" dirty="0"/>
              <a:t>בין הברייתות.</a:t>
            </a:r>
          </a:p>
        </p:txBody>
      </p:sp>
      <p:sp>
        <p:nvSpPr>
          <p:cNvPr id="10" name="מלבן 9"/>
          <p:cNvSpPr/>
          <p:nvPr/>
        </p:nvSpPr>
        <p:spPr>
          <a:xfrm>
            <a:off x="-201890" y="2972275"/>
            <a:ext cx="6096000" cy="923330"/>
          </a:xfrm>
          <a:prstGeom prst="rect">
            <a:avLst/>
          </a:prstGeom>
        </p:spPr>
        <p:txBody>
          <a:bodyPr>
            <a:spAutoFit/>
          </a:bodyPr>
          <a:lstStyle/>
          <a:p>
            <a:r>
              <a:rPr lang="he-IL" dirty="0" smtClean="0"/>
              <a:t>הברייתא </a:t>
            </a:r>
            <a:r>
              <a:rPr lang="he-IL" dirty="0"/>
              <a:t>הסוברת שבעל חוב בבינונית, מדברת </a:t>
            </a:r>
            <a:r>
              <a:rPr lang="he-IL" dirty="0" smtClean="0"/>
              <a:t>באופן , שהייתה </a:t>
            </a:r>
            <a:r>
              <a:rPr lang="he-IL" dirty="0"/>
              <a:t>הבינונית שלו שווה בחשיבותה רק כמו בינונית של העולם, ולא כעידית, ולכן דין הבעל חוב לגבות הימנה</a:t>
            </a:r>
            <a:r>
              <a:rPr lang="he-IL" dirty="0" smtClean="0"/>
              <a:t>.</a:t>
            </a:r>
            <a:endParaRPr lang="he-IL" dirty="0"/>
          </a:p>
        </p:txBody>
      </p:sp>
      <p:grpSp>
        <p:nvGrpSpPr>
          <p:cNvPr id="11" name="קבוצה 10"/>
          <p:cNvGrpSpPr/>
          <p:nvPr/>
        </p:nvGrpSpPr>
        <p:grpSpPr>
          <a:xfrm>
            <a:off x="7409902" y="4727096"/>
            <a:ext cx="1852551" cy="622635"/>
            <a:chOff x="5757642" y="2076596"/>
            <a:chExt cx="1852551" cy="608301"/>
          </a:xfrm>
        </p:grpSpPr>
        <p:pic>
          <p:nvPicPr>
            <p:cNvPr id="12" name="תמונה 11"/>
            <p:cNvPicPr>
              <a:picLocks noChangeAspect="1"/>
            </p:cNvPicPr>
            <p:nvPr/>
          </p:nvPicPr>
          <p:blipFill>
            <a:blip r:embed="rId2"/>
            <a:stretch>
              <a:fillRect/>
            </a:stretch>
          </p:blipFill>
          <p:spPr>
            <a:xfrm>
              <a:off x="5757642" y="2104847"/>
              <a:ext cx="1852551" cy="580050"/>
            </a:xfrm>
            <a:prstGeom prst="rect">
              <a:avLst/>
            </a:prstGeom>
          </p:spPr>
        </p:pic>
        <p:sp>
          <p:nvSpPr>
            <p:cNvPr id="13" name="TextBox 12"/>
            <p:cNvSpPr txBox="1"/>
            <p:nvPr/>
          </p:nvSpPr>
          <p:spPr>
            <a:xfrm>
              <a:off x="6387241" y="2076596"/>
              <a:ext cx="778464" cy="390899"/>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עידית בכל העולם</a:t>
              </a:r>
              <a:endParaRPr lang="he-IL" sz="1000" dirty="0"/>
            </a:p>
          </p:txBody>
        </p:sp>
      </p:grpSp>
      <p:grpSp>
        <p:nvGrpSpPr>
          <p:cNvPr id="14" name="קבוצה 13"/>
          <p:cNvGrpSpPr/>
          <p:nvPr/>
        </p:nvGrpSpPr>
        <p:grpSpPr>
          <a:xfrm>
            <a:off x="9976584" y="4739911"/>
            <a:ext cx="2049162" cy="597006"/>
            <a:chOff x="2890982" y="2101324"/>
            <a:chExt cx="2049162" cy="597006"/>
          </a:xfrm>
        </p:grpSpPr>
        <p:pic>
          <p:nvPicPr>
            <p:cNvPr id="15" name="תמונה 14"/>
            <p:cNvPicPr>
              <a:picLocks noChangeAspect="1"/>
            </p:cNvPicPr>
            <p:nvPr/>
          </p:nvPicPr>
          <p:blipFill>
            <a:blip r:embed="rId3"/>
            <a:stretch>
              <a:fillRect/>
            </a:stretch>
          </p:blipFill>
          <p:spPr>
            <a:xfrm>
              <a:off x="2890982" y="2101324"/>
              <a:ext cx="2049162" cy="597006"/>
            </a:xfrm>
            <a:prstGeom prst="rect">
              <a:avLst/>
            </a:prstGeom>
          </p:spPr>
        </p:pic>
        <p:sp>
          <p:nvSpPr>
            <p:cNvPr id="16" name="TextBox 15"/>
            <p:cNvSpPr txBox="1"/>
            <p:nvPr/>
          </p:nvSpPr>
          <p:spPr>
            <a:xfrm>
              <a:off x="3517836" y="2112099"/>
              <a:ext cx="843272"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a:t>
              </a:r>
              <a:endParaRPr lang="he-IL" sz="1000" dirty="0"/>
            </a:p>
          </p:txBody>
        </p:sp>
      </p:grpSp>
      <p:sp>
        <p:nvSpPr>
          <p:cNvPr id="17" name="שווה 16"/>
          <p:cNvSpPr/>
          <p:nvPr/>
        </p:nvSpPr>
        <p:spPr>
          <a:xfrm>
            <a:off x="9262453" y="4873796"/>
            <a:ext cx="636757" cy="381696"/>
          </a:xfrm>
          <a:prstGeom prst="mathEqual">
            <a:avLst>
              <a:gd name="adj1" fmla="val 367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nvGrpSpPr>
          <p:cNvPr id="18" name="קבוצה 17"/>
          <p:cNvGrpSpPr/>
          <p:nvPr/>
        </p:nvGrpSpPr>
        <p:grpSpPr>
          <a:xfrm>
            <a:off x="3615541" y="4739911"/>
            <a:ext cx="1852551" cy="622635"/>
            <a:chOff x="5757642" y="2076596"/>
            <a:chExt cx="1852551" cy="608301"/>
          </a:xfrm>
        </p:grpSpPr>
        <p:pic>
          <p:nvPicPr>
            <p:cNvPr id="19" name="תמונה 18"/>
            <p:cNvPicPr>
              <a:picLocks noChangeAspect="1"/>
            </p:cNvPicPr>
            <p:nvPr/>
          </p:nvPicPr>
          <p:blipFill>
            <a:blip r:embed="rId2"/>
            <a:stretch>
              <a:fillRect/>
            </a:stretch>
          </p:blipFill>
          <p:spPr>
            <a:xfrm>
              <a:off x="5757642" y="2104847"/>
              <a:ext cx="1852551" cy="580050"/>
            </a:xfrm>
            <a:prstGeom prst="rect">
              <a:avLst/>
            </a:prstGeom>
          </p:spPr>
        </p:pic>
        <p:sp>
          <p:nvSpPr>
            <p:cNvPr id="20" name="TextBox 19"/>
            <p:cNvSpPr txBox="1"/>
            <p:nvPr/>
          </p:nvSpPr>
          <p:spPr>
            <a:xfrm>
              <a:off x="6387241" y="2076596"/>
              <a:ext cx="778464"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עידית</a:t>
              </a:r>
              <a:endParaRPr lang="he-IL" sz="1000" dirty="0"/>
            </a:p>
          </p:txBody>
        </p:sp>
      </p:grpSp>
      <p:sp>
        <p:nvSpPr>
          <p:cNvPr id="24" name="שווה 23"/>
          <p:cNvSpPr/>
          <p:nvPr/>
        </p:nvSpPr>
        <p:spPr>
          <a:xfrm>
            <a:off x="2846110" y="4877717"/>
            <a:ext cx="636757" cy="381696"/>
          </a:xfrm>
          <a:prstGeom prst="mathEqual">
            <a:avLst>
              <a:gd name="adj1" fmla="val 367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5" name="מלבן 24"/>
          <p:cNvSpPr/>
          <p:nvPr/>
        </p:nvSpPr>
        <p:spPr>
          <a:xfrm>
            <a:off x="6856351" y="5536802"/>
            <a:ext cx="5131533" cy="369332"/>
          </a:xfrm>
          <a:prstGeom prst="rect">
            <a:avLst/>
          </a:prstGeom>
        </p:spPr>
        <p:txBody>
          <a:bodyPr wrap="none">
            <a:spAutoFit/>
          </a:bodyPr>
          <a:lstStyle/>
          <a:p>
            <a:r>
              <a:rPr lang="he-IL" dirty="0"/>
              <a:t>הבינונית שלו שווה ברמת חשיבותה כעידית אצל העולם, </a:t>
            </a:r>
          </a:p>
        </p:txBody>
      </p:sp>
      <p:sp>
        <p:nvSpPr>
          <p:cNvPr id="26" name="מלבן 25"/>
          <p:cNvSpPr/>
          <p:nvPr/>
        </p:nvSpPr>
        <p:spPr>
          <a:xfrm>
            <a:off x="-88884" y="5466907"/>
            <a:ext cx="6341901" cy="369332"/>
          </a:xfrm>
          <a:prstGeom prst="rect">
            <a:avLst/>
          </a:prstGeom>
        </p:spPr>
        <p:txBody>
          <a:bodyPr wrap="square">
            <a:spAutoFit/>
          </a:bodyPr>
          <a:lstStyle/>
          <a:p>
            <a:r>
              <a:rPr lang="he-IL" dirty="0"/>
              <a:t>הבינונית שלו שווה בחשיבותה רק כמו בינונית של העולם, ולא כעידית,</a:t>
            </a:r>
          </a:p>
        </p:txBody>
      </p:sp>
      <p:grpSp>
        <p:nvGrpSpPr>
          <p:cNvPr id="27" name="קבוצה 26"/>
          <p:cNvGrpSpPr/>
          <p:nvPr/>
        </p:nvGrpSpPr>
        <p:grpSpPr>
          <a:xfrm>
            <a:off x="514863" y="4765540"/>
            <a:ext cx="2049162" cy="597006"/>
            <a:chOff x="2890982" y="2101324"/>
            <a:chExt cx="2049162" cy="597006"/>
          </a:xfrm>
        </p:grpSpPr>
        <p:pic>
          <p:nvPicPr>
            <p:cNvPr id="28" name="תמונה 27"/>
            <p:cNvPicPr>
              <a:picLocks noChangeAspect="1"/>
            </p:cNvPicPr>
            <p:nvPr/>
          </p:nvPicPr>
          <p:blipFill>
            <a:blip r:embed="rId3"/>
            <a:stretch>
              <a:fillRect/>
            </a:stretch>
          </p:blipFill>
          <p:spPr>
            <a:xfrm>
              <a:off x="2890982" y="2101324"/>
              <a:ext cx="2049162" cy="597006"/>
            </a:xfrm>
            <a:prstGeom prst="rect">
              <a:avLst/>
            </a:prstGeom>
          </p:spPr>
        </p:pic>
        <p:sp>
          <p:nvSpPr>
            <p:cNvPr id="29" name="TextBox 28"/>
            <p:cNvSpPr txBox="1"/>
            <p:nvPr/>
          </p:nvSpPr>
          <p:spPr>
            <a:xfrm>
              <a:off x="3517836" y="2112099"/>
              <a:ext cx="843272" cy="400110"/>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 בכל העולם</a:t>
              </a:r>
              <a:endParaRPr lang="he-IL" sz="1000" dirty="0"/>
            </a:p>
          </p:txBody>
        </p:sp>
      </p:grpSp>
    </p:spTree>
    <p:extLst>
      <p:ext uri="{BB962C8B-B14F-4D97-AF65-F5344CB8AC3E}">
        <p14:creationId xmlns:p14="http://schemas.microsoft.com/office/powerpoint/2010/main" val="41235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2750"/>
                            </p:stCondLst>
                            <p:childTnLst>
                              <p:par>
                                <p:cTn id="15" presetID="31" presetClass="entr" presetSubtype="0" fill="hold" grpId="0" nodeType="afterEffect">
                                  <p:stCondLst>
                                    <p:cond delay="1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5250"/>
                            </p:stCondLst>
                            <p:childTnLst>
                              <p:par>
                                <p:cTn id="22" presetID="31" presetClass="entr" presetSubtype="0" fill="hold" grpId="0" nodeType="afterEffect">
                                  <p:stCondLst>
                                    <p:cond delay="1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par>
                          <p:cTn id="28" fill="hold">
                            <p:stCondLst>
                              <p:cond delay="7750"/>
                            </p:stCondLst>
                            <p:childTnLst>
                              <p:par>
                                <p:cTn id="29" presetID="22" presetClass="entr" presetSubtype="2" fill="hold" grpId="0" nodeType="afterEffect">
                                  <p:stCondLst>
                                    <p:cond delay="75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9000"/>
                            </p:stCondLst>
                            <p:childTnLst>
                              <p:par>
                                <p:cTn id="33" presetID="53" presetClass="entr" presetSubtype="16" fill="hold" grpId="0" nodeType="afterEffect">
                                  <p:stCondLst>
                                    <p:cond delay="100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10500"/>
                            </p:stCondLst>
                            <p:childTnLst>
                              <p:par>
                                <p:cTn id="39" presetID="22" presetClass="entr" presetSubtype="2" fill="hold" grpId="0" nodeType="afterEffect">
                                  <p:stCondLst>
                                    <p:cond delay="150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par>
                          <p:cTn id="42" fill="hold">
                            <p:stCondLst>
                              <p:cond delay="12500"/>
                            </p:stCondLst>
                            <p:childTnLst>
                              <p:par>
                                <p:cTn id="43" presetID="6" presetClass="entr" presetSubtype="16" fill="hold" nodeType="afterEffect">
                                  <p:stCondLst>
                                    <p:cond delay="350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1000"/>
                                        <p:tgtEl>
                                          <p:spTgt spid="14"/>
                                        </p:tgtEl>
                                      </p:cBhvr>
                                    </p:animEffect>
                                  </p:childTnLst>
                                </p:cTn>
                              </p:par>
                            </p:childTnLst>
                          </p:cTn>
                        </p:par>
                        <p:par>
                          <p:cTn id="46" fill="hold">
                            <p:stCondLst>
                              <p:cond delay="17000"/>
                            </p:stCondLst>
                            <p:childTnLst>
                              <p:par>
                                <p:cTn id="47" presetID="6" presetClass="entr" presetSubtype="16" fill="hold" nodeType="afterEffect">
                                  <p:stCondLst>
                                    <p:cond delay="25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750"/>
                                        <p:tgtEl>
                                          <p:spTgt spid="11"/>
                                        </p:tgtEl>
                                      </p:cBhvr>
                                    </p:animEffect>
                                  </p:childTnLst>
                                </p:cTn>
                              </p:par>
                            </p:childTnLst>
                          </p:cTn>
                        </p:par>
                        <p:par>
                          <p:cTn id="50" fill="hold">
                            <p:stCondLst>
                              <p:cond delay="18000"/>
                            </p:stCondLst>
                            <p:childTnLst>
                              <p:par>
                                <p:cTn id="51" presetID="45" presetClass="entr" presetSubtype="0" fill="hold" grpId="0" nodeType="afterEffect">
                                  <p:stCondLst>
                                    <p:cond delay="25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000"/>
                                        <p:tgtEl>
                                          <p:spTgt spid="17"/>
                                        </p:tgtEl>
                                      </p:cBhvr>
                                    </p:animEffect>
                                    <p:anim calcmode="lin" valueType="num">
                                      <p:cBhvr>
                                        <p:cTn id="54" dur="2000" fill="hold"/>
                                        <p:tgtEl>
                                          <p:spTgt spid="17"/>
                                        </p:tgtEl>
                                        <p:attrNameLst>
                                          <p:attrName>ppt_w</p:attrName>
                                        </p:attrNameLst>
                                      </p:cBhvr>
                                      <p:tavLst>
                                        <p:tav tm="0" fmla="#ppt_w*sin(2.5*pi*$)">
                                          <p:val>
                                            <p:fltVal val="0"/>
                                          </p:val>
                                        </p:tav>
                                        <p:tav tm="100000">
                                          <p:val>
                                            <p:fltVal val="1"/>
                                          </p:val>
                                        </p:tav>
                                      </p:tavLst>
                                    </p:anim>
                                    <p:anim calcmode="lin" valueType="num">
                                      <p:cBhvr>
                                        <p:cTn id="55" dur="2000" fill="hold"/>
                                        <p:tgtEl>
                                          <p:spTgt spid="17"/>
                                        </p:tgtEl>
                                        <p:attrNameLst>
                                          <p:attrName>ppt_h</p:attrName>
                                        </p:attrNameLst>
                                      </p:cBhvr>
                                      <p:tavLst>
                                        <p:tav tm="0">
                                          <p:val>
                                            <p:strVal val="#ppt_h"/>
                                          </p:val>
                                        </p:tav>
                                        <p:tav tm="100000">
                                          <p:val>
                                            <p:strVal val="#ppt_h"/>
                                          </p:val>
                                        </p:tav>
                                      </p:tavLst>
                                    </p:anim>
                                  </p:childTnLst>
                                </p:cTn>
                              </p:par>
                            </p:childTnLst>
                          </p:cTn>
                        </p:par>
                        <p:par>
                          <p:cTn id="56" fill="hold">
                            <p:stCondLst>
                              <p:cond delay="20250"/>
                            </p:stCondLst>
                            <p:childTnLst>
                              <p:par>
                                <p:cTn id="57" presetID="31" presetClass="entr" presetSubtype="0" fill="hold" grpId="0" nodeType="afterEffect">
                                  <p:stCondLst>
                                    <p:cond delay="25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 calcmode="lin" valueType="num">
                                      <p:cBhvr>
                                        <p:cTn id="61" dur="1000" fill="hold"/>
                                        <p:tgtEl>
                                          <p:spTgt spid="25"/>
                                        </p:tgtEl>
                                        <p:attrNameLst>
                                          <p:attrName>style.rotation</p:attrName>
                                        </p:attrNameLst>
                                      </p:cBhvr>
                                      <p:tavLst>
                                        <p:tav tm="0">
                                          <p:val>
                                            <p:fltVal val="90"/>
                                          </p:val>
                                        </p:tav>
                                        <p:tav tm="100000">
                                          <p:val>
                                            <p:fltVal val="0"/>
                                          </p:val>
                                        </p:tav>
                                      </p:tavLst>
                                    </p:anim>
                                    <p:animEffect transition="in" filter="fade">
                                      <p:cBhvr>
                                        <p:cTn id="62" dur="1000"/>
                                        <p:tgtEl>
                                          <p:spTgt spid="25"/>
                                        </p:tgtEl>
                                      </p:cBhvr>
                                    </p:animEffect>
                                  </p:childTnLst>
                                </p:cTn>
                              </p:par>
                            </p:childTnLst>
                          </p:cTn>
                        </p:par>
                        <p:par>
                          <p:cTn id="63" fill="hold">
                            <p:stCondLst>
                              <p:cond delay="21500"/>
                            </p:stCondLst>
                            <p:childTnLst>
                              <p:par>
                                <p:cTn id="64" presetID="22" presetClass="entr" presetSubtype="2" fill="hold" nodeType="afterEffect">
                                  <p:stCondLst>
                                    <p:cond delay="1000"/>
                                  </p:stCondLst>
                                  <p:childTnLst>
                                    <p:set>
                                      <p:cBhvr>
                                        <p:cTn id="65" dur="1" fill="hold">
                                          <p:stCondLst>
                                            <p:cond delay="0"/>
                                          </p:stCondLst>
                                        </p:cTn>
                                        <p:tgtEl>
                                          <p:spTgt spid="10">
                                            <p:txEl>
                                              <p:pRg st="0" end="0"/>
                                            </p:txEl>
                                          </p:spTgt>
                                        </p:tgtEl>
                                        <p:attrNameLst>
                                          <p:attrName>style.visibility</p:attrName>
                                        </p:attrNameLst>
                                      </p:cBhvr>
                                      <p:to>
                                        <p:strVal val="visible"/>
                                      </p:to>
                                    </p:set>
                                    <p:animEffect transition="in" filter="wipe(right)">
                                      <p:cBhvr>
                                        <p:cTn id="66" dur="500"/>
                                        <p:tgtEl>
                                          <p:spTgt spid="10">
                                            <p:txEl>
                                              <p:pRg st="0" end="0"/>
                                            </p:txEl>
                                          </p:spTgt>
                                        </p:tgtEl>
                                      </p:cBhvr>
                                    </p:animEffect>
                                  </p:childTnLst>
                                </p:cTn>
                              </p:par>
                            </p:childTnLst>
                          </p:cTn>
                        </p:par>
                        <p:par>
                          <p:cTn id="67" fill="hold">
                            <p:stCondLst>
                              <p:cond delay="23000"/>
                            </p:stCondLst>
                            <p:childTnLst>
                              <p:par>
                                <p:cTn id="68" presetID="6" presetClass="entr" presetSubtype="16" fill="hold" nodeType="afterEffect">
                                  <p:stCondLst>
                                    <p:cond delay="3500"/>
                                  </p:stCondLst>
                                  <p:childTnLst>
                                    <p:set>
                                      <p:cBhvr>
                                        <p:cTn id="69" dur="1" fill="hold">
                                          <p:stCondLst>
                                            <p:cond delay="0"/>
                                          </p:stCondLst>
                                        </p:cTn>
                                        <p:tgtEl>
                                          <p:spTgt spid="18"/>
                                        </p:tgtEl>
                                        <p:attrNameLst>
                                          <p:attrName>style.visibility</p:attrName>
                                        </p:attrNameLst>
                                      </p:cBhvr>
                                      <p:to>
                                        <p:strVal val="visible"/>
                                      </p:to>
                                    </p:set>
                                    <p:animEffect transition="in" filter="circle(in)">
                                      <p:cBhvr>
                                        <p:cTn id="70" dur="1000"/>
                                        <p:tgtEl>
                                          <p:spTgt spid="18"/>
                                        </p:tgtEl>
                                      </p:cBhvr>
                                    </p:animEffect>
                                  </p:childTnLst>
                                </p:cTn>
                              </p:par>
                            </p:childTnLst>
                          </p:cTn>
                        </p:par>
                        <p:par>
                          <p:cTn id="71" fill="hold">
                            <p:stCondLst>
                              <p:cond delay="27500"/>
                            </p:stCondLst>
                            <p:childTnLst>
                              <p:par>
                                <p:cTn id="72" presetID="6" presetClass="entr" presetSubtype="16" fill="hold" nodeType="afterEffect">
                                  <p:stCondLst>
                                    <p:cond delay="250"/>
                                  </p:stCondLst>
                                  <p:childTnLst>
                                    <p:set>
                                      <p:cBhvr>
                                        <p:cTn id="73" dur="1" fill="hold">
                                          <p:stCondLst>
                                            <p:cond delay="0"/>
                                          </p:stCondLst>
                                        </p:cTn>
                                        <p:tgtEl>
                                          <p:spTgt spid="27"/>
                                        </p:tgtEl>
                                        <p:attrNameLst>
                                          <p:attrName>style.visibility</p:attrName>
                                        </p:attrNameLst>
                                      </p:cBhvr>
                                      <p:to>
                                        <p:strVal val="visible"/>
                                      </p:to>
                                    </p:set>
                                    <p:animEffect transition="in" filter="circle(in)">
                                      <p:cBhvr>
                                        <p:cTn id="74" dur="1000"/>
                                        <p:tgtEl>
                                          <p:spTgt spid="27"/>
                                        </p:tgtEl>
                                      </p:cBhvr>
                                    </p:animEffect>
                                  </p:childTnLst>
                                </p:cTn>
                              </p:par>
                            </p:childTnLst>
                          </p:cTn>
                        </p:par>
                        <p:par>
                          <p:cTn id="75" fill="hold">
                            <p:stCondLst>
                              <p:cond delay="28750"/>
                            </p:stCondLst>
                            <p:childTnLst>
                              <p:par>
                                <p:cTn id="76" presetID="45" presetClass="entr" presetSubtype="0" fill="hold" grpId="0" nodeType="afterEffect">
                                  <p:stCondLst>
                                    <p:cond delay="25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2000"/>
                                        <p:tgtEl>
                                          <p:spTgt spid="24"/>
                                        </p:tgtEl>
                                      </p:cBhvr>
                                    </p:animEffect>
                                    <p:anim calcmode="lin" valueType="num">
                                      <p:cBhvr>
                                        <p:cTn id="79" dur="2000" fill="hold"/>
                                        <p:tgtEl>
                                          <p:spTgt spid="24"/>
                                        </p:tgtEl>
                                        <p:attrNameLst>
                                          <p:attrName>ppt_w</p:attrName>
                                        </p:attrNameLst>
                                      </p:cBhvr>
                                      <p:tavLst>
                                        <p:tav tm="0" fmla="#ppt_w*sin(2.5*pi*$)">
                                          <p:val>
                                            <p:fltVal val="0"/>
                                          </p:val>
                                        </p:tav>
                                        <p:tav tm="100000">
                                          <p:val>
                                            <p:fltVal val="1"/>
                                          </p:val>
                                        </p:tav>
                                      </p:tavLst>
                                    </p:anim>
                                    <p:anim calcmode="lin" valueType="num">
                                      <p:cBhvr>
                                        <p:cTn id="80" dur="2000" fill="hold"/>
                                        <p:tgtEl>
                                          <p:spTgt spid="24"/>
                                        </p:tgtEl>
                                        <p:attrNameLst>
                                          <p:attrName>ppt_h</p:attrName>
                                        </p:attrNameLst>
                                      </p:cBhvr>
                                      <p:tavLst>
                                        <p:tav tm="0">
                                          <p:val>
                                            <p:strVal val="#ppt_h"/>
                                          </p:val>
                                        </p:tav>
                                        <p:tav tm="100000">
                                          <p:val>
                                            <p:strVal val="#ppt_h"/>
                                          </p:val>
                                        </p:tav>
                                      </p:tavLst>
                                    </p:anim>
                                  </p:childTnLst>
                                </p:cTn>
                              </p:par>
                            </p:childTnLst>
                          </p:cTn>
                        </p:par>
                        <p:par>
                          <p:cTn id="81" fill="hold">
                            <p:stCondLst>
                              <p:cond delay="31000"/>
                            </p:stCondLst>
                            <p:childTnLst>
                              <p:par>
                                <p:cTn id="82" presetID="31" presetClass="entr" presetSubtype="0" fill="hold" grpId="0" nodeType="afterEffect">
                                  <p:stCondLst>
                                    <p:cond delay="250"/>
                                  </p:stCondLst>
                                  <p:childTnLst>
                                    <p:set>
                                      <p:cBhvr>
                                        <p:cTn id="83" dur="1" fill="hold">
                                          <p:stCondLst>
                                            <p:cond delay="0"/>
                                          </p:stCondLst>
                                        </p:cTn>
                                        <p:tgtEl>
                                          <p:spTgt spid="26"/>
                                        </p:tgtEl>
                                        <p:attrNameLst>
                                          <p:attrName>style.visibility</p:attrName>
                                        </p:attrNameLst>
                                      </p:cBhvr>
                                      <p:to>
                                        <p:strVal val="visible"/>
                                      </p:to>
                                    </p:set>
                                    <p:anim calcmode="lin" valueType="num">
                                      <p:cBhvr>
                                        <p:cTn id="84" dur="1000" fill="hold"/>
                                        <p:tgtEl>
                                          <p:spTgt spid="26"/>
                                        </p:tgtEl>
                                        <p:attrNameLst>
                                          <p:attrName>ppt_w</p:attrName>
                                        </p:attrNameLst>
                                      </p:cBhvr>
                                      <p:tavLst>
                                        <p:tav tm="0">
                                          <p:val>
                                            <p:fltVal val="0"/>
                                          </p:val>
                                        </p:tav>
                                        <p:tav tm="100000">
                                          <p:val>
                                            <p:strVal val="#ppt_w"/>
                                          </p:val>
                                        </p:tav>
                                      </p:tavLst>
                                    </p:anim>
                                    <p:anim calcmode="lin" valueType="num">
                                      <p:cBhvr>
                                        <p:cTn id="85" dur="1000" fill="hold"/>
                                        <p:tgtEl>
                                          <p:spTgt spid="26"/>
                                        </p:tgtEl>
                                        <p:attrNameLst>
                                          <p:attrName>ppt_h</p:attrName>
                                        </p:attrNameLst>
                                      </p:cBhvr>
                                      <p:tavLst>
                                        <p:tav tm="0">
                                          <p:val>
                                            <p:fltVal val="0"/>
                                          </p:val>
                                        </p:tav>
                                        <p:tav tm="100000">
                                          <p:val>
                                            <p:strVal val="#ppt_h"/>
                                          </p:val>
                                        </p:tav>
                                      </p:tavLst>
                                    </p:anim>
                                    <p:anim calcmode="lin" valueType="num">
                                      <p:cBhvr>
                                        <p:cTn id="86" dur="1000" fill="hold"/>
                                        <p:tgtEl>
                                          <p:spTgt spid="26"/>
                                        </p:tgtEl>
                                        <p:attrNameLst>
                                          <p:attrName>style.rotation</p:attrName>
                                        </p:attrNameLst>
                                      </p:cBhvr>
                                      <p:tavLst>
                                        <p:tav tm="0">
                                          <p:val>
                                            <p:fltVal val="90"/>
                                          </p:val>
                                        </p:tav>
                                        <p:tav tm="100000">
                                          <p:val>
                                            <p:fltVal val="0"/>
                                          </p:val>
                                        </p:tav>
                                      </p:tavLst>
                                    </p:anim>
                                    <p:animEffect transition="in" filter="fade">
                                      <p:cBhvr>
                                        <p:cTn id="8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animBg="1"/>
      <p:bldP spid="9" grpId="0"/>
      <p:bldP spid="17" grpId="0" animBg="1"/>
      <p:bldP spid="24" grpId="0" animBg="1"/>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2062" y="0"/>
            <a:ext cx="1542156" cy="369332"/>
          </a:xfrm>
          <a:prstGeom prst="rect">
            <a:avLst/>
          </a:prstGeom>
          <a:noFill/>
        </p:spPr>
        <p:txBody>
          <a:bodyPr wrap="square" rtlCol="1">
            <a:spAutoFit/>
          </a:bodyPr>
          <a:lstStyle/>
          <a:p>
            <a:r>
              <a:rPr lang="he-IL" dirty="0" smtClean="0"/>
              <a:t>דף ח' עמ' א'</a:t>
            </a:r>
            <a:endParaRPr lang="he-IL" dirty="0"/>
          </a:p>
        </p:txBody>
      </p:sp>
      <p:sp>
        <p:nvSpPr>
          <p:cNvPr id="4" name="מלבן 3"/>
          <p:cNvSpPr/>
          <p:nvPr/>
        </p:nvSpPr>
        <p:spPr>
          <a:xfrm>
            <a:off x="2281382" y="593651"/>
            <a:ext cx="6123708" cy="923330"/>
          </a:xfrm>
          <a:prstGeom prst="rect">
            <a:avLst/>
          </a:prstGeom>
        </p:spPr>
        <p:txBody>
          <a:bodyPr wrap="square">
            <a:spAutoFit/>
          </a:bodyPr>
          <a:lstStyle/>
          <a:p>
            <a:r>
              <a:rPr lang="he-IL" dirty="0" smtClean="0"/>
              <a:t>אפשר </a:t>
            </a:r>
            <a:r>
              <a:rPr lang="he-IL" dirty="0"/>
              <a:t>להעמיד את הברייתות באופן </a:t>
            </a:r>
            <a:endParaRPr lang="he-IL" dirty="0" smtClean="0"/>
          </a:p>
          <a:p>
            <a:r>
              <a:rPr lang="he-IL" dirty="0"/>
              <a:t>ש</a:t>
            </a:r>
            <a:r>
              <a:rPr lang="he-IL" dirty="0" smtClean="0"/>
              <a:t>בשתיהן  </a:t>
            </a:r>
            <a:r>
              <a:rPr lang="he-IL" dirty="0"/>
              <a:t>מדובר כגון </a:t>
            </a:r>
            <a:r>
              <a:rPr lang="he-IL" dirty="0" smtClean="0"/>
              <a:t>שהייתה </a:t>
            </a:r>
            <a:r>
              <a:rPr lang="he-IL" dirty="0"/>
              <a:t>בינונית שלו שווה כבינונית </a:t>
            </a:r>
            <a:r>
              <a:rPr lang="he-IL" dirty="0" err="1"/>
              <a:t>דעלמא</a:t>
            </a:r>
            <a:r>
              <a:rPr lang="he-IL" dirty="0"/>
              <a:t>, </a:t>
            </a:r>
            <a:endParaRPr lang="he-IL" dirty="0" smtClean="0"/>
          </a:p>
          <a:p>
            <a:r>
              <a:rPr lang="he-IL" dirty="0" smtClean="0"/>
              <a:t>וכמו </a:t>
            </a:r>
            <a:r>
              <a:rPr lang="he-IL" dirty="0"/>
              <a:t>כן, בשתי הברייתות לא מדובר </a:t>
            </a:r>
            <a:r>
              <a:rPr lang="he-IL" dirty="0" smtClean="0"/>
              <a:t>כשהייתה </a:t>
            </a:r>
            <a:r>
              <a:rPr lang="he-IL" dirty="0"/>
              <a:t>לו עידית ומכרה.</a:t>
            </a:r>
          </a:p>
        </p:txBody>
      </p:sp>
      <p:sp>
        <p:nvSpPr>
          <p:cNvPr id="5" name="מלבן 4"/>
          <p:cNvSpPr/>
          <p:nvPr/>
        </p:nvSpPr>
        <p:spPr>
          <a:xfrm>
            <a:off x="8540498" y="732151"/>
            <a:ext cx="3485248"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וְאִיבָּעֵית</a:t>
            </a:r>
            <a:r>
              <a:rPr lang="he-IL" dirty="0">
                <a:solidFill>
                  <a:srgbClr val="000000"/>
                </a:solidFill>
                <a:latin typeface="Arial" panose="020B0604020202020204" pitchFamily="34" charset="0"/>
              </a:rPr>
              <a:t> אֵימָא </a:t>
            </a:r>
            <a:r>
              <a:rPr lang="he-IL" dirty="0" err="1">
                <a:solidFill>
                  <a:srgbClr val="000000"/>
                </a:solidFill>
                <a:latin typeface="Arial" panose="020B0604020202020204" pitchFamily="34" charset="0"/>
              </a:rPr>
              <a:t>אִידֵּי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וְאִידֵּי</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כְּגוֹן</a:t>
            </a:r>
          </a:p>
          <a:p>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שֶׁהָיְתָה</a:t>
            </a:r>
            <a:r>
              <a:rPr lang="he-IL" dirty="0">
                <a:solidFill>
                  <a:srgbClr val="000000"/>
                </a:solidFill>
                <a:latin typeface="Arial" panose="020B0604020202020204" pitchFamily="34" charset="0"/>
              </a:rPr>
              <a:t> בֵּינוֹנִית שֶׁלּוֹ כְּבֵינוֹנִית </a:t>
            </a:r>
            <a:r>
              <a:rPr lang="he-IL" dirty="0" err="1">
                <a:solidFill>
                  <a:srgbClr val="000000"/>
                </a:solidFill>
                <a:latin typeface="Arial" panose="020B0604020202020204" pitchFamily="34" charset="0"/>
              </a:rPr>
              <a:t>דְּעָלְמָא</a:t>
            </a:r>
            <a:r>
              <a:rPr lang="he-IL" dirty="0">
                <a:solidFill>
                  <a:srgbClr val="000000"/>
                </a:solidFill>
                <a:latin typeface="Arial" panose="020B0604020202020204" pitchFamily="34" charset="0"/>
              </a:rPr>
              <a:t> </a:t>
            </a:r>
            <a:endParaRPr lang="he-IL" dirty="0"/>
          </a:p>
        </p:txBody>
      </p:sp>
      <p:sp>
        <p:nvSpPr>
          <p:cNvPr id="6" name="מלבן 5"/>
          <p:cNvSpPr/>
          <p:nvPr/>
        </p:nvSpPr>
        <p:spPr>
          <a:xfrm>
            <a:off x="2024535" y="3188102"/>
            <a:ext cx="4316430" cy="369332"/>
          </a:xfrm>
          <a:prstGeom prst="rect">
            <a:avLst/>
          </a:prstGeom>
        </p:spPr>
        <p:txBody>
          <a:bodyPr wrap="square">
            <a:spAutoFit/>
          </a:bodyPr>
          <a:lstStyle/>
          <a:p>
            <a:r>
              <a:rPr lang="he-IL" dirty="0" smtClean="0"/>
              <a:t>הברייתא </a:t>
            </a:r>
            <a:r>
              <a:rPr lang="he-IL" dirty="0"/>
              <a:t>האומרת שבעל חוב בבינונית סוברת </a:t>
            </a:r>
            <a:r>
              <a:rPr lang="he-IL" dirty="0" smtClean="0"/>
              <a:t>                            </a:t>
            </a:r>
          </a:p>
        </p:txBody>
      </p:sp>
      <p:sp>
        <p:nvSpPr>
          <p:cNvPr id="7" name="מלבן 6"/>
          <p:cNvSpPr/>
          <p:nvPr/>
        </p:nvSpPr>
        <p:spPr>
          <a:xfrm>
            <a:off x="7393127" y="1786073"/>
            <a:ext cx="1645001"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וְהָכָא</a:t>
            </a:r>
            <a:r>
              <a:rPr lang="he-IL" dirty="0">
                <a:solidFill>
                  <a:srgbClr val="000000"/>
                </a:solidFill>
                <a:latin typeface="Arial" panose="020B0604020202020204" pitchFamily="34" charset="0"/>
              </a:rPr>
              <a:t> בְּהָא פְּלִיגִי </a:t>
            </a:r>
            <a:endParaRPr lang="he-IL" dirty="0" smtClean="0">
              <a:solidFill>
                <a:srgbClr val="000000"/>
              </a:solidFill>
              <a:latin typeface="Arial" panose="020B0604020202020204" pitchFamily="34" charset="0"/>
            </a:endParaRPr>
          </a:p>
        </p:txBody>
      </p:sp>
      <p:sp>
        <p:nvSpPr>
          <p:cNvPr id="8" name="מלבן 7"/>
          <p:cNvSpPr/>
          <p:nvPr/>
        </p:nvSpPr>
        <p:spPr>
          <a:xfrm>
            <a:off x="212483" y="3188102"/>
            <a:ext cx="1837362" cy="369332"/>
          </a:xfrm>
          <a:prstGeom prst="rect">
            <a:avLst/>
          </a:prstGeom>
          <a:solidFill>
            <a:schemeClr val="accent6">
              <a:lumMod val="40000"/>
              <a:lumOff val="60000"/>
            </a:schemeClr>
          </a:solidFill>
          <a:scene3d>
            <a:camera prst="orthographicFront"/>
            <a:lightRig rig="threePt" dir="t"/>
          </a:scene3d>
          <a:sp3d>
            <a:bevelT prst="slope"/>
          </a:sp3d>
        </p:spPr>
        <p:txBody>
          <a:bodyPr wrap="none">
            <a:spAutoFit/>
          </a:bodyPr>
          <a:lstStyle/>
          <a:p>
            <a:r>
              <a:rPr lang="he-IL" dirty="0"/>
              <a:t>"</a:t>
            </a:r>
            <a:r>
              <a:rPr lang="he-IL" dirty="0" smtClean="0"/>
              <a:t>בשל עולם </a:t>
            </a:r>
            <a:r>
              <a:rPr lang="he-IL" dirty="0"/>
              <a:t>שמין", </a:t>
            </a:r>
          </a:p>
        </p:txBody>
      </p:sp>
      <p:sp>
        <p:nvSpPr>
          <p:cNvPr id="9" name="מלבן 8"/>
          <p:cNvSpPr/>
          <p:nvPr/>
        </p:nvSpPr>
        <p:spPr>
          <a:xfrm>
            <a:off x="9449400" y="3372768"/>
            <a:ext cx="1667444" cy="369332"/>
          </a:xfrm>
          <a:prstGeom prst="rect">
            <a:avLst/>
          </a:prstGeom>
          <a:solidFill>
            <a:schemeClr val="accent6">
              <a:lumMod val="40000"/>
              <a:lumOff val="60000"/>
            </a:schemeClr>
          </a:solidFill>
          <a:scene3d>
            <a:camera prst="orthographicFront"/>
            <a:lightRig rig="threePt" dir="t"/>
          </a:scene3d>
          <a:sp3d>
            <a:bevelT prst="slope"/>
          </a:sp3d>
        </p:spPr>
        <p:txBody>
          <a:bodyPr wrap="none">
            <a:spAutoFit/>
          </a:bodyPr>
          <a:lstStyle/>
          <a:p>
            <a:r>
              <a:rPr lang="he-IL" dirty="0"/>
              <a:t>"</a:t>
            </a:r>
            <a:r>
              <a:rPr lang="he-IL" dirty="0" smtClean="0"/>
              <a:t>בשלו הן שמין</a:t>
            </a:r>
            <a:r>
              <a:rPr lang="he-IL" dirty="0"/>
              <a:t>", </a:t>
            </a:r>
          </a:p>
        </p:txBody>
      </p:sp>
      <p:sp>
        <p:nvSpPr>
          <p:cNvPr id="10" name="מלבן 9"/>
          <p:cNvSpPr/>
          <p:nvPr/>
        </p:nvSpPr>
        <p:spPr>
          <a:xfrm>
            <a:off x="2172413" y="2481776"/>
            <a:ext cx="263245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וּמָר סָבַר בְּשֶׁל עוֹלָם הֵן שָׁמִין</a:t>
            </a:r>
            <a:endParaRPr lang="he-IL" dirty="0"/>
          </a:p>
        </p:txBody>
      </p:sp>
      <p:sp>
        <p:nvSpPr>
          <p:cNvPr id="11" name="מלבן 10"/>
          <p:cNvSpPr/>
          <p:nvPr/>
        </p:nvSpPr>
        <p:spPr>
          <a:xfrm>
            <a:off x="4944490" y="1772180"/>
            <a:ext cx="2297424" cy="369332"/>
          </a:xfrm>
          <a:prstGeom prst="rect">
            <a:avLst/>
          </a:prstGeom>
        </p:spPr>
        <p:txBody>
          <a:bodyPr wrap="none">
            <a:spAutoFit/>
          </a:bodyPr>
          <a:lstStyle/>
          <a:p>
            <a:r>
              <a:rPr lang="he-IL" dirty="0"/>
              <a:t>בזאת נחלקו הברייתות: </a:t>
            </a:r>
          </a:p>
        </p:txBody>
      </p:sp>
      <p:sp>
        <p:nvSpPr>
          <p:cNvPr id="12" name="מלבן 11"/>
          <p:cNvSpPr/>
          <p:nvPr/>
        </p:nvSpPr>
        <p:spPr>
          <a:xfrm>
            <a:off x="8998960" y="2429945"/>
            <a:ext cx="2199640"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מָר סָבַר בְּשֶׁלּוֹ הֵן שָׁמִין </a:t>
            </a:r>
          </a:p>
        </p:txBody>
      </p:sp>
      <p:sp>
        <p:nvSpPr>
          <p:cNvPr id="13" name="מלבן 12"/>
          <p:cNvSpPr/>
          <p:nvPr/>
        </p:nvSpPr>
        <p:spPr>
          <a:xfrm>
            <a:off x="7555343" y="3072585"/>
            <a:ext cx="4509775" cy="646331"/>
          </a:xfrm>
          <a:prstGeom prst="rect">
            <a:avLst/>
          </a:prstGeom>
        </p:spPr>
        <p:txBody>
          <a:bodyPr wrap="square">
            <a:spAutoFit/>
          </a:bodyPr>
          <a:lstStyle/>
          <a:p>
            <a:r>
              <a:rPr lang="he-IL" dirty="0"/>
              <a:t>הברייתא האומרת שבעל חוב דינו בזיבורית, </a:t>
            </a:r>
            <a:endParaRPr lang="he-IL" dirty="0" smtClean="0"/>
          </a:p>
          <a:p>
            <a:r>
              <a:rPr lang="he-IL" dirty="0" smtClean="0"/>
              <a:t>סוברת ש                              </a:t>
            </a:r>
            <a:endParaRPr lang="he-IL" dirty="0"/>
          </a:p>
        </p:txBody>
      </p:sp>
      <p:sp>
        <p:nvSpPr>
          <p:cNvPr id="14" name="מלבן 13"/>
          <p:cNvSpPr/>
          <p:nvPr/>
        </p:nvSpPr>
        <p:spPr>
          <a:xfrm>
            <a:off x="6505522" y="4028697"/>
            <a:ext cx="5550361" cy="646331"/>
          </a:xfrm>
          <a:prstGeom prst="rect">
            <a:avLst/>
          </a:prstGeom>
        </p:spPr>
        <p:txBody>
          <a:bodyPr wrap="square">
            <a:spAutoFit/>
          </a:bodyPr>
          <a:lstStyle/>
          <a:p>
            <a:r>
              <a:rPr lang="he-IL" dirty="0"/>
              <a:t>ובינונית זו </a:t>
            </a:r>
            <a:r>
              <a:rPr lang="he-IL" dirty="0" smtClean="0"/>
              <a:t>כיון </a:t>
            </a:r>
            <a:r>
              <a:rPr lang="he-IL" dirty="0"/>
              <a:t>שלא הייתה טובה ממנה, נחשבת היא לעידית</a:t>
            </a:r>
            <a:r>
              <a:rPr lang="he-IL" dirty="0" smtClean="0"/>
              <a:t>,   </a:t>
            </a:r>
            <a:r>
              <a:rPr lang="he-IL" dirty="0"/>
              <a:t>ונדחה הבעל חוב לזיבורית. </a:t>
            </a:r>
          </a:p>
        </p:txBody>
      </p:sp>
      <p:sp>
        <p:nvSpPr>
          <p:cNvPr id="15" name="מלבן 14"/>
          <p:cNvSpPr/>
          <p:nvPr/>
        </p:nvSpPr>
        <p:spPr>
          <a:xfrm>
            <a:off x="244965" y="3609613"/>
            <a:ext cx="6096000" cy="646331"/>
          </a:xfrm>
          <a:prstGeom prst="rect">
            <a:avLst/>
          </a:prstGeom>
        </p:spPr>
        <p:txBody>
          <a:bodyPr>
            <a:spAutoFit/>
          </a:bodyPr>
          <a:lstStyle/>
          <a:p>
            <a:r>
              <a:rPr lang="he-IL" dirty="0"/>
              <a:t>לכך הבינונית שלו השווה כבינונית של העולם נחשבת היא לבינונית, והבעל חוב גובה ממנה כדינו </a:t>
            </a:r>
          </a:p>
        </p:txBody>
      </p:sp>
      <p:sp>
        <p:nvSpPr>
          <p:cNvPr id="19" name="שווה 18"/>
          <p:cNvSpPr/>
          <p:nvPr/>
        </p:nvSpPr>
        <p:spPr>
          <a:xfrm>
            <a:off x="9038128" y="4925807"/>
            <a:ext cx="636757" cy="381696"/>
          </a:xfrm>
          <a:prstGeom prst="mathEqual">
            <a:avLst>
              <a:gd name="adj1" fmla="val 367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nvGrpSpPr>
          <p:cNvPr id="20" name="קבוצה 19"/>
          <p:cNvGrpSpPr/>
          <p:nvPr/>
        </p:nvGrpSpPr>
        <p:grpSpPr>
          <a:xfrm>
            <a:off x="7028132" y="4753892"/>
            <a:ext cx="1852551" cy="622635"/>
            <a:chOff x="5757642" y="2076596"/>
            <a:chExt cx="1852551" cy="608301"/>
          </a:xfrm>
        </p:grpSpPr>
        <p:pic>
          <p:nvPicPr>
            <p:cNvPr id="21" name="תמונה 20"/>
            <p:cNvPicPr>
              <a:picLocks noChangeAspect="1"/>
            </p:cNvPicPr>
            <p:nvPr/>
          </p:nvPicPr>
          <p:blipFill>
            <a:blip r:embed="rId2"/>
            <a:stretch>
              <a:fillRect/>
            </a:stretch>
          </p:blipFill>
          <p:spPr>
            <a:xfrm>
              <a:off x="5757642" y="2104847"/>
              <a:ext cx="1852551" cy="580050"/>
            </a:xfrm>
            <a:prstGeom prst="rect">
              <a:avLst/>
            </a:prstGeom>
          </p:spPr>
        </p:pic>
        <p:sp>
          <p:nvSpPr>
            <p:cNvPr id="22" name="TextBox 21"/>
            <p:cNvSpPr txBox="1"/>
            <p:nvPr/>
          </p:nvSpPr>
          <p:spPr>
            <a:xfrm>
              <a:off x="6387241" y="2076596"/>
              <a:ext cx="778464"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עידית</a:t>
              </a:r>
              <a:endParaRPr lang="he-IL" sz="1000" dirty="0"/>
            </a:p>
          </p:txBody>
        </p:sp>
      </p:grpSp>
      <p:sp>
        <p:nvSpPr>
          <p:cNvPr id="29" name="שווה 28"/>
          <p:cNvSpPr/>
          <p:nvPr/>
        </p:nvSpPr>
        <p:spPr>
          <a:xfrm>
            <a:off x="2922252" y="4900952"/>
            <a:ext cx="636757" cy="381696"/>
          </a:xfrm>
          <a:prstGeom prst="mathEqual">
            <a:avLst>
              <a:gd name="adj1" fmla="val 367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0" name="מלבן 29"/>
          <p:cNvSpPr/>
          <p:nvPr/>
        </p:nvSpPr>
        <p:spPr>
          <a:xfrm>
            <a:off x="69679" y="5541354"/>
            <a:ext cx="6341901" cy="369332"/>
          </a:xfrm>
          <a:prstGeom prst="rect">
            <a:avLst/>
          </a:prstGeom>
        </p:spPr>
        <p:txBody>
          <a:bodyPr wrap="square">
            <a:spAutoFit/>
          </a:bodyPr>
          <a:lstStyle/>
          <a:p>
            <a:r>
              <a:rPr lang="he-IL" dirty="0"/>
              <a:t>הבינונית שלו שווה בחשיבותה רק כמו בינונית של העולם, ולא כעידית,</a:t>
            </a:r>
          </a:p>
        </p:txBody>
      </p:sp>
      <p:sp>
        <p:nvSpPr>
          <p:cNvPr id="32" name="מלבן 31"/>
          <p:cNvSpPr/>
          <p:nvPr/>
        </p:nvSpPr>
        <p:spPr>
          <a:xfrm>
            <a:off x="6505522" y="5541354"/>
            <a:ext cx="5538696" cy="369332"/>
          </a:xfrm>
          <a:prstGeom prst="rect">
            <a:avLst/>
          </a:prstGeom>
        </p:spPr>
        <p:txBody>
          <a:bodyPr wrap="none">
            <a:spAutoFit/>
          </a:bodyPr>
          <a:lstStyle/>
          <a:p>
            <a:r>
              <a:rPr lang="he-IL" dirty="0" smtClean="0"/>
              <a:t>בינונית </a:t>
            </a:r>
            <a:r>
              <a:rPr lang="he-IL" dirty="0"/>
              <a:t>זו כיון שלא הייתה טובה ממנה, נחשבת היא לעידית, </a:t>
            </a:r>
          </a:p>
        </p:txBody>
      </p:sp>
      <p:grpSp>
        <p:nvGrpSpPr>
          <p:cNvPr id="31" name="קבוצה 30"/>
          <p:cNvGrpSpPr/>
          <p:nvPr/>
        </p:nvGrpSpPr>
        <p:grpSpPr>
          <a:xfrm>
            <a:off x="9976584" y="4739911"/>
            <a:ext cx="2049162" cy="597006"/>
            <a:chOff x="2890982" y="2101324"/>
            <a:chExt cx="2049162" cy="597006"/>
          </a:xfrm>
        </p:grpSpPr>
        <p:pic>
          <p:nvPicPr>
            <p:cNvPr id="33" name="תמונה 32"/>
            <p:cNvPicPr>
              <a:picLocks noChangeAspect="1"/>
            </p:cNvPicPr>
            <p:nvPr/>
          </p:nvPicPr>
          <p:blipFill>
            <a:blip r:embed="rId3"/>
            <a:stretch>
              <a:fillRect/>
            </a:stretch>
          </p:blipFill>
          <p:spPr>
            <a:xfrm>
              <a:off x="2890982" y="2101324"/>
              <a:ext cx="2049162" cy="597006"/>
            </a:xfrm>
            <a:prstGeom prst="rect">
              <a:avLst/>
            </a:prstGeom>
          </p:spPr>
        </p:pic>
        <p:sp>
          <p:nvSpPr>
            <p:cNvPr id="34" name="TextBox 33"/>
            <p:cNvSpPr txBox="1"/>
            <p:nvPr/>
          </p:nvSpPr>
          <p:spPr>
            <a:xfrm>
              <a:off x="3517836" y="2112099"/>
              <a:ext cx="843272"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a:t>
              </a:r>
              <a:endParaRPr lang="he-IL" sz="1000" dirty="0"/>
            </a:p>
          </p:txBody>
        </p:sp>
      </p:grpSp>
      <p:grpSp>
        <p:nvGrpSpPr>
          <p:cNvPr id="35" name="קבוצה 34"/>
          <p:cNvGrpSpPr/>
          <p:nvPr/>
        </p:nvGrpSpPr>
        <p:grpSpPr>
          <a:xfrm>
            <a:off x="4044040" y="4797609"/>
            <a:ext cx="2049162" cy="597006"/>
            <a:chOff x="2890982" y="2101324"/>
            <a:chExt cx="2049162" cy="597006"/>
          </a:xfrm>
        </p:grpSpPr>
        <p:pic>
          <p:nvPicPr>
            <p:cNvPr id="36" name="תמונה 35"/>
            <p:cNvPicPr>
              <a:picLocks noChangeAspect="1"/>
            </p:cNvPicPr>
            <p:nvPr/>
          </p:nvPicPr>
          <p:blipFill>
            <a:blip r:embed="rId3"/>
            <a:stretch>
              <a:fillRect/>
            </a:stretch>
          </p:blipFill>
          <p:spPr>
            <a:xfrm>
              <a:off x="2890982" y="2101324"/>
              <a:ext cx="2049162" cy="597006"/>
            </a:xfrm>
            <a:prstGeom prst="rect">
              <a:avLst/>
            </a:prstGeom>
          </p:spPr>
        </p:pic>
        <p:sp>
          <p:nvSpPr>
            <p:cNvPr id="37" name="TextBox 36"/>
            <p:cNvSpPr txBox="1"/>
            <p:nvPr/>
          </p:nvSpPr>
          <p:spPr>
            <a:xfrm>
              <a:off x="3517836" y="2112099"/>
              <a:ext cx="843272"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a:t>
              </a:r>
              <a:endParaRPr lang="he-IL" sz="1000" dirty="0"/>
            </a:p>
          </p:txBody>
        </p:sp>
      </p:grpSp>
      <p:grpSp>
        <p:nvGrpSpPr>
          <p:cNvPr id="38" name="קבוצה 37"/>
          <p:cNvGrpSpPr/>
          <p:nvPr/>
        </p:nvGrpSpPr>
        <p:grpSpPr>
          <a:xfrm>
            <a:off x="774784" y="4698404"/>
            <a:ext cx="2049162" cy="597006"/>
            <a:chOff x="2890982" y="2101324"/>
            <a:chExt cx="2049162" cy="597006"/>
          </a:xfrm>
        </p:grpSpPr>
        <p:pic>
          <p:nvPicPr>
            <p:cNvPr id="39" name="תמונה 38"/>
            <p:cNvPicPr>
              <a:picLocks noChangeAspect="1"/>
            </p:cNvPicPr>
            <p:nvPr/>
          </p:nvPicPr>
          <p:blipFill>
            <a:blip r:embed="rId3"/>
            <a:stretch>
              <a:fillRect/>
            </a:stretch>
          </p:blipFill>
          <p:spPr>
            <a:xfrm>
              <a:off x="2890982" y="2101324"/>
              <a:ext cx="2049162" cy="597006"/>
            </a:xfrm>
            <a:prstGeom prst="rect">
              <a:avLst/>
            </a:prstGeom>
          </p:spPr>
        </p:pic>
        <p:sp>
          <p:nvSpPr>
            <p:cNvPr id="40" name="TextBox 39"/>
            <p:cNvSpPr txBox="1"/>
            <p:nvPr/>
          </p:nvSpPr>
          <p:spPr>
            <a:xfrm>
              <a:off x="3517836" y="2112099"/>
              <a:ext cx="843272" cy="400110"/>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 של כל העולם</a:t>
              </a:r>
              <a:endParaRPr lang="he-IL" sz="1000" dirty="0"/>
            </a:p>
          </p:txBody>
        </p:sp>
      </p:grpSp>
      <p:sp>
        <p:nvSpPr>
          <p:cNvPr id="3" name="מלבן 2"/>
          <p:cNvSpPr/>
          <p:nvPr/>
        </p:nvSpPr>
        <p:spPr>
          <a:xfrm>
            <a:off x="7478347" y="6018577"/>
            <a:ext cx="3942106" cy="369332"/>
          </a:xfrm>
          <a:prstGeom prst="rect">
            <a:avLst/>
          </a:prstGeom>
        </p:spPr>
        <p:txBody>
          <a:bodyPr wrap="none">
            <a:spAutoFit/>
          </a:bodyPr>
          <a:lstStyle/>
          <a:p>
            <a:r>
              <a:rPr lang="he-IL" dirty="0" smtClean="0"/>
              <a:t>לכן, דינו שהוא ונדחה </a:t>
            </a:r>
            <a:r>
              <a:rPr lang="he-IL" dirty="0"/>
              <a:t>הבעל חוב לזיבורית. </a:t>
            </a:r>
          </a:p>
        </p:txBody>
      </p:sp>
      <p:sp>
        <p:nvSpPr>
          <p:cNvPr id="41" name="מלבן 40"/>
          <p:cNvSpPr/>
          <p:nvPr/>
        </p:nvSpPr>
        <p:spPr>
          <a:xfrm>
            <a:off x="1204364" y="6039623"/>
            <a:ext cx="3740126" cy="369332"/>
          </a:xfrm>
          <a:prstGeom prst="rect">
            <a:avLst/>
          </a:prstGeom>
        </p:spPr>
        <p:txBody>
          <a:bodyPr wrap="none">
            <a:spAutoFit/>
          </a:bodyPr>
          <a:lstStyle/>
          <a:p>
            <a:r>
              <a:rPr lang="he-IL" dirty="0" smtClean="0"/>
              <a:t>לכו הדין הוא: בעל </a:t>
            </a:r>
            <a:r>
              <a:rPr lang="he-IL" dirty="0"/>
              <a:t>חוב גובה ממנה כדינו </a:t>
            </a:r>
          </a:p>
        </p:txBody>
      </p:sp>
    </p:spTree>
    <p:extLst>
      <p:ext uri="{BB962C8B-B14F-4D97-AF65-F5344CB8AC3E}">
        <p14:creationId xmlns:p14="http://schemas.microsoft.com/office/powerpoint/2010/main" val="7994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250"/>
                            </p:stCondLst>
                            <p:childTnLst>
                              <p:par>
                                <p:cTn id="15" presetID="53" presetClass="entr" presetSubtype="16" fill="hold" grpId="0" nodeType="afterEffect">
                                  <p:stCondLst>
                                    <p:cond delay="27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6500"/>
                            </p:stCondLst>
                            <p:childTnLst>
                              <p:par>
                                <p:cTn id="21" presetID="22" presetClass="entr" presetSubtype="2"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8000"/>
                            </p:stCondLst>
                            <p:childTnLst>
                              <p:par>
                                <p:cTn id="25" presetID="53" presetClass="entr" presetSubtype="16" fill="hold" grpId="0" nodeType="afterEffect">
                                  <p:stCondLst>
                                    <p:cond delay="1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0000"/>
                            </p:stCondLst>
                            <p:childTnLst>
                              <p:par>
                                <p:cTn id="31" presetID="22" presetClass="entr" presetSubtype="4" fill="hold" grpId="0" nodeType="after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11500"/>
                            </p:stCondLst>
                            <p:childTnLst>
                              <p:par>
                                <p:cTn id="35" presetID="31" presetClass="entr" presetSubtype="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par>
                          <p:cTn id="41" fill="hold">
                            <p:stCondLst>
                              <p:cond delay="13500"/>
                            </p:stCondLst>
                            <p:childTnLst>
                              <p:par>
                                <p:cTn id="42" presetID="22" presetClass="entr" presetSubtype="2" fill="hold" grpId="0" nodeType="afterEffect">
                                  <p:stCondLst>
                                    <p:cond delay="200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childTnLst>
                          </p:cTn>
                        </p:par>
                        <p:par>
                          <p:cTn id="45" fill="hold">
                            <p:stCondLst>
                              <p:cond delay="16000"/>
                            </p:stCondLst>
                            <p:childTnLst>
                              <p:par>
                                <p:cTn id="46" presetID="6" presetClass="entr" presetSubtype="16" fill="hold"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circle(in)">
                                      <p:cBhvr>
                                        <p:cTn id="48" dur="1000"/>
                                        <p:tgtEl>
                                          <p:spTgt spid="31"/>
                                        </p:tgtEl>
                                      </p:cBhvr>
                                    </p:animEffect>
                                  </p:childTnLst>
                                </p:cTn>
                              </p:par>
                            </p:childTnLst>
                          </p:cTn>
                        </p:par>
                        <p:par>
                          <p:cTn id="49" fill="hold">
                            <p:stCondLst>
                              <p:cond delay="18000"/>
                            </p:stCondLst>
                            <p:childTnLst>
                              <p:par>
                                <p:cTn id="50" presetID="6" presetClass="entr" presetSubtype="16" fill="hold" nodeType="afterEffect">
                                  <p:stCondLst>
                                    <p:cond delay="25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1000"/>
                                        <p:tgtEl>
                                          <p:spTgt spid="20"/>
                                        </p:tgtEl>
                                      </p:cBhvr>
                                    </p:animEffect>
                                  </p:childTnLst>
                                </p:cTn>
                              </p:par>
                            </p:childTnLst>
                          </p:cTn>
                        </p:par>
                        <p:par>
                          <p:cTn id="53" fill="hold">
                            <p:stCondLst>
                              <p:cond delay="19250"/>
                            </p:stCondLst>
                            <p:childTnLst>
                              <p:par>
                                <p:cTn id="54" presetID="45" presetClass="entr" presetSubtype="0" fill="hold" grpId="0" nodeType="afterEffect">
                                  <p:stCondLst>
                                    <p:cond delay="25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anim calcmode="lin" valueType="num">
                                      <p:cBhvr>
                                        <p:cTn id="57" dur="2000" fill="hold"/>
                                        <p:tgtEl>
                                          <p:spTgt spid="19"/>
                                        </p:tgtEl>
                                        <p:attrNameLst>
                                          <p:attrName>ppt_w</p:attrName>
                                        </p:attrNameLst>
                                      </p:cBhvr>
                                      <p:tavLst>
                                        <p:tav tm="0" fmla="#ppt_w*sin(2.5*pi*$)">
                                          <p:val>
                                            <p:fltVal val="0"/>
                                          </p:val>
                                        </p:tav>
                                        <p:tav tm="100000">
                                          <p:val>
                                            <p:fltVal val="1"/>
                                          </p:val>
                                        </p:tav>
                                      </p:tavLst>
                                    </p:anim>
                                    <p:anim calcmode="lin" valueType="num">
                                      <p:cBhvr>
                                        <p:cTn id="58" dur="20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21500"/>
                            </p:stCondLst>
                            <p:childTnLst>
                              <p:par>
                                <p:cTn id="60" presetID="22" presetClass="entr" presetSubtype="2" fill="hold" grpId="0" nodeType="afterEffect">
                                  <p:stCondLst>
                                    <p:cond delay="25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par>
                          <p:cTn id="63" fill="hold">
                            <p:stCondLst>
                              <p:cond delay="22250"/>
                            </p:stCondLst>
                            <p:childTnLst>
                              <p:par>
                                <p:cTn id="64" presetID="22" presetClass="entr" presetSubtype="2" fill="hold" grpId="0" nodeType="afterEffect">
                                  <p:stCondLst>
                                    <p:cond delay="1500"/>
                                  </p:stCondLst>
                                  <p:childTnLst>
                                    <p:set>
                                      <p:cBhvr>
                                        <p:cTn id="65" dur="1" fill="hold">
                                          <p:stCondLst>
                                            <p:cond delay="0"/>
                                          </p:stCondLst>
                                        </p:cTn>
                                        <p:tgtEl>
                                          <p:spTgt spid="3"/>
                                        </p:tgtEl>
                                        <p:attrNameLst>
                                          <p:attrName>style.visibility</p:attrName>
                                        </p:attrNameLst>
                                      </p:cBhvr>
                                      <p:to>
                                        <p:strVal val="visible"/>
                                      </p:to>
                                    </p:set>
                                    <p:animEffect transition="in" filter="wipe(right)">
                                      <p:cBhvr>
                                        <p:cTn id="66" dur="500"/>
                                        <p:tgtEl>
                                          <p:spTgt spid="3"/>
                                        </p:tgtEl>
                                      </p:cBhvr>
                                    </p:animEffect>
                                  </p:childTnLst>
                                </p:cTn>
                              </p:par>
                            </p:childTnLst>
                          </p:cTn>
                        </p:par>
                        <p:par>
                          <p:cTn id="67" fill="hold">
                            <p:stCondLst>
                              <p:cond delay="24250"/>
                            </p:stCondLst>
                            <p:childTnLst>
                              <p:par>
                                <p:cTn id="68" presetID="53" presetClass="entr" presetSubtype="16" fill="hold" grpId="0" nodeType="afterEffect">
                                  <p:stCondLst>
                                    <p:cond delay="150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26250"/>
                            </p:stCondLst>
                            <p:childTnLst>
                              <p:par>
                                <p:cTn id="74" presetID="22" presetClass="entr" presetSubtype="2" fill="hold" grpId="0" nodeType="afterEffect">
                                  <p:stCondLst>
                                    <p:cond delay="1250"/>
                                  </p:stCondLst>
                                  <p:childTnLst>
                                    <p:set>
                                      <p:cBhvr>
                                        <p:cTn id="75" dur="1" fill="hold">
                                          <p:stCondLst>
                                            <p:cond delay="0"/>
                                          </p:stCondLst>
                                        </p:cTn>
                                        <p:tgtEl>
                                          <p:spTgt spid="6"/>
                                        </p:tgtEl>
                                        <p:attrNameLst>
                                          <p:attrName>style.visibility</p:attrName>
                                        </p:attrNameLst>
                                      </p:cBhvr>
                                      <p:to>
                                        <p:strVal val="visible"/>
                                      </p:to>
                                    </p:set>
                                    <p:animEffect transition="in" filter="wipe(right)">
                                      <p:cBhvr>
                                        <p:cTn id="76" dur="500"/>
                                        <p:tgtEl>
                                          <p:spTgt spid="6"/>
                                        </p:tgtEl>
                                      </p:cBhvr>
                                    </p:animEffect>
                                  </p:childTnLst>
                                </p:cTn>
                              </p:par>
                            </p:childTnLst>
                          </p:cTn>
                        </p:par>
                        <p:par>
                          <p:cTn id="77" fill="hold">
                            <p:stCondLst>
                              <p:cond delay="28000"/>
                            </p:stCondLst>
                            <p:childTnLst>
                              <p:par>
                                <p:cTn id="78" presetID="31" presetClass="entr" presetSubtype="0" fill="hold" grpId="0" nodeType="afterEffect">
                                  <p:stCondLst>
                                    <p:cond delay="125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ppt_w</p:attrName>
                                        </p:attrNameLst>
                                      </p:cBhvr>
                                      <p:tavLst>
                                        <p:tav tm="0">
                                          <p:val>
                                            <p:fltVal val="0"/>
                                          </p:val>
                                        </p:tav>
                                        <p:tav tm="100000">
                                          <p:val>
                                            <p:strVal val="#ppt_w"/>
                                          </p:val>
                                        </p:tav>
                                      </p:tavLst>
                                    </p:anim>
                                    <p:anim calcmode="lin" valueType="num">
                                      <p:cBhvr>
                                        <p:cTn id="81" dur="1000" fill="hold"/>
                                        <p:tgtEl>
                                          <p:spTgt spid="8"/>
                                        </p:tgtEl>
                                        <p:attrNameLst>
                                          <p:attrName>ppt_h</p:attrName>
                                        </p:attrNameLst>
                                      </p:cBhvr>
                                      <p:tavLst>
                                        <p:tav tm="0">
                                          <p:val>
                                            <p:fltVal val="0"/>
                                          </p:val>
                                        </p:tav>
                                        <p:tav tm="100000">
                                          <p:val>
                                            <p:strVal val="#ppt_h"/>
                                          </p:val>
                                        </p:tav>
                                      </p:tavLst>
                                    </p:anim>
                                    <p:anim calcmode="lin" valueType="num">
                                      <p:cBhvr>
                                        <p:cTn id="82" dur="1000" fill="hold"/>
                                        <p:tgtEl>
                                          <p:spTgt spid="8"/>
                                        </p:tgtEl>
                                        <p:attrNameLst>
                                          <p:attrName>style.rotation</p:attrName>
                                        </p:attrNameLst>
                                      </p:cBhvr>
                                      <p:tavLst>
                                        <p:tav tm="0">
                                          <p:val>
                                            <p:fltVal val="90"/>
                                          </p:val>
                                        </p:tav>
                                        <p:tav tm="100000">
                                          <p:val>
                                            <p:fltVal val="0"/>
                                          </p:val>
                                        </p:tav>
                                      </p:tavLst>
                                    </p:anim>
                                    <p:animEffect transition="in" filter="fade">
                                      <p:cBhvr>
                                        <p:cTn id="83" dur="1000"/>
                                        <p:tgtEl>
                                          <p:spTgt spid="8"/>
                                        </p:tgtEl>
                                      </p:cBhvr>
                                    </p:animEffect>
                                  </p:childTnLst>
                                </p:cTn>
                              </p:par>
                            </p:childTnLst>
                          </p:cTn>
                        </p:par>
                        <p:par>
                          <p:cTn id="84" fill="hold">
                            <p:stCondLst>
                              <p:cond delay="30250"/>
                            </p:stCondLst>
                            <p:childTnLst>
                              <p:par>
                                <p:cTn id="85" presetID="22" presetClass="entr" presetSubtype="2" fill="hold" grpId="0" nodeType="afterEffect">
                                  <p:stCondLst>
                                    <p:cond delay="1250"/>
                                  </p:stCondLst>
                                  <p:childTnLst>
                                    <p:set>
                                      <p:cBhvr>
                                        <p:cTn id="86" dur="1" fill="hold">
                                          <p:stCondLst>
                                            <p:cond delay="0"/>
                                          </p:stCondLst>
                                        </p:cTn>
                                        <p:tgtEl>
                                          <p:spTgt spid="15"/>
                                        </p:tgtEl>
                                        <p:attrNameLst>
                                          <p:attrName>style.visibility</p:attrName>
                                        </p:attrNameLst>
                                      </p:cBhvr>
                                      <p:to>
                                        <p:strVal val="visible"/>
                                      </p:to>
                                    </p:set>
                                    <p:animEffect transition="in" filter="wipe(right)">
                                      <p:cBhvr>
                                        <p:cTn id="87" dur="500"/>
                                        <p:tgtEl>
                                          <p:spTgt spid="15"/>
                                        </p:tgtEl>
                                      </p:cBhvr>
                                    </p:animEffect>
                                  </p:childTnLst>
                                </p:cTn>
                              </p:par>
                            </p:childTnLst>
                          </p:cTn>
                        </p:par>
                        <p:par>
                          <p:cTn id="88" fill="hold">
                            <p:stCondLst>
                              <p:cond delay="32000"/>
                            </p:stCondLst>
                            <p:childTnLst>
                              <p:par>
                                <p:cTn id="89" presetID="6" presetClass="entr" presetSubtype="16" fill="hold" nodeType="afterEffect">
                                  <p:stCondLst>
                                    <p:cond delay="1750"/>
                                  </p:stCondLst>
                                  <p:childTnLst>
                                    <p:set>
                                      <p:cBhvr>
                                        <p:cTn id="90" dur="1" fill="hold">
                                          <p:stCondLst>
                                            <p:cond delay="0"/>
                                          </p:stCondLst>
                                        </p:cTn>
                                        <p:tgtEl>
                                          <p:spTgt spid="35"/>
                                        </p:tgtEl>
                                        <p:attrNameLst>
                                          <p:attrName>style.visibility</p:attrName>
                                        </p:attrNameLst>
                                      </p:cBhvr>
                                      <p:to>
                                        <p:strVal val="visible"/>
                                      </p:to>
                                    </p:set>
                                    <p:animEffect transition="in" filter="circle(in)">
                                      <p:cBhvr>
                                        <p:cTn id="91" dur="1000"/>
                                        <p:tgtEl>
                                          <p:spTgt spid="35"/>
                                        </p:tgtEl>
                                      </p:cBhvr>
                                    </p:animEffect>
                                  </p:childTnLst>
                                </p:cTn>
                              </p:par>
                            </p:childTnLst>
                          </p:cTn>
                        </p:par>
                        <p:par>
                          <p:cTn id="92" fill="hold">
                            <p:stCondLst>
                              <p:cond delay="34750"/>
                            </p:stCondLst>
                            <p:childTnLst>
                              <p:par>
                                <p:cTn id="93" presetID="6" presetClass="entr" presetSubtype="16" fill="hold" nodeType="afterEffect">
                                  <p:stCondLst>
                                    <p:cond delay="500"/>
                                  </p:stCondLst>
                                  <p:childTnLst>
                                    <p:set>
                                      <p:cBhvr>
                                        <p:cTn id="94" dur="1" fill="hold">
                                          <p:stCondLst>
                                            <p:cond delay="0"/>
                                          </p:stCondLst>
                                        </p:cTn>
                                        <p:tgtEl>
                                          <p:spTgt spid="38"/>
                                        </p:tgtEl>
                                        <p:attrNameLst>
                                          <p:attrName>style.visibility</p:attrName>
                                        </p:attrNameLst>
                                      </p:cBhvr>
                                      <p:to>
                                        <p:strVal val="visible"/>
                                      </p:to>
                                    </p:set>
                                    <p:animEffect transition="in" filter="circle(in)">
                                      <p:cBhvr>
                                        <p:cTn id="95" dur="1000"/>
                                        <p:tgtEl>
                                          <p:spTgt spid="38"/>
                                        </p:tgtEl>
                                      </p:cBhvr>
                                    </p:animEffect>
                                  </p:childTnLst>
                                </p:cTn>
                              </p:par>
                            </p:childTnLst>
                          </p:cTn>
                        </p:par>
                        <p:par>
                          <p:cTn id="96" fill="hold">
                            <p:stCondLst>
                              <p:cond delay="36250"/>
                            </p:stCondLst>
                            <p:childTnLst>
                              <p:par>
                                <p:cTn id="97" presetID="45" presetClass="entr" presetSubtype="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000"/>
                                        <p:tgtEl>
                                          <p:spTgt spid="29"/>
                                        </p:tgtEl>
                                      </p:cBhvr>
                                    </p:animEffect>
                                    <p:anim calcmode="lin" valueType="num">
                                      <p:cBhvr>
                                        <p:cTn id="100" dur="2000" fill="hold"/>
                                        <p:tgtEl>
                                          <p:spTgt spid="29"/>
                                        </p:tgtEl>
                                        <p:attrNameLst>
                                          <p:attrName>ppt_w</p:attrName>
                                        </p:attrNameLst>
                                      </p:cBhvr>
                                      <p:tavLst>
                                        <p:tav tm="0" fmla="#ppt_w*sin(2.5*pi*$)">
                                          <p:val>
                                            <p:fltVal val="0"/>
                                          </p:val>
                                        </p:tav>
                                        <p:tav tm="100000">
                                          <p:val>
                                            <p:fltVal val="1"/>
                                          </p:val>
                                        </p:tav>
                                      </p:tavLst>
                                    </p:anim>
                                    <p:anim calcmode="lin" valueType="num">
                                      <p:cBhvr>
                                        <p:cTn id="101" dur="2000" fill="hold"/>
                                        <p:tgtEl>
                                          <p:spTgt spid="29"/>
                                        </p:tgtEl>
                                        <p:attrNameLst>
                                          <p:attrName>ppt_h</p:attrName>
                                        </p:attrNameLst>
                                      </p:cBhvr>
                                      <p:tavLst>
                                        <p:tav tm="0">
                                          <p:val>
                                            <p:strVal val="#ppt_h"/>
                                          </p:val>
                                        </p:tav>
                                        <p:tav tm="100000">
                                          <p:val>
                                            <p:strVal val="#ppt_h"/>
                                          </p:val>
                                        </p:tav>
                                      </p:tavLst>
                                    </p:anim>
                                  </p:childTnLst>
                                </p:cTn>
                              </p:par>
                            </p:childTnLst>
                          </p:cTn>
                        </p:par>
                        <p:par>
                          <p:cTn id="102" fill="hold">
                            <p:stCondLst>
                              <p:cond delay="38250"/>
                            </p:stCondLst>
                            <p:childTnLst>
                              <p:par>
                                <p:cTn id="103" presetID="22" presetClass="entr" presetSubtype="2" fill="hold" grpId="0" nodeType="afterEffect">
                                  <p:stCondLst>
                                    <p:cond delay="500"/>
                                  </p:stCondLst>
                                  <p:childTnLst>
                                    <p:set>
                                      <p:cBhvr>
                                        <p:cTn id="104" dur="1" fill="hold">
                                          <p:stCondLst>
                                            <p:cond delay="0"/>
                                          </p:stCondLst>
                                        </p:cTn>
                                        <p:tgtEl>
                                          <p:spTgt spid="30"/>
                                        </p:tgtEl>
                                        <p:attrNameLst>
                                          <p:attrName>style.visibility</p:attrName>
                                        </p:attrNameLst>
                                      </p:cBhvr>
                                      <p:to>
                                        <p:strVal val="visible"/>
                                      </p:to>
                                    </p:set>
                                    <p:animEffect transition="in" filter="wipe(right)">
                                      <p:cBhvr>
                                        <p:cTn id="105" dur="500"/>
                                        <p:tgtEl>
                                          <p:spTgt spid="30"/>
                                        </p:tgtEl>
                                      </p:cBhvr>
                                    </p:animEffect>
                                  </p:childTnLst>
                                </p:cTn>
                              </p:par>
                            </p:childTnLst>
                          </p:cTn>
                        </p:par>
                        <p:par>
                          <p:cTn id="106" fill="hold">
                            <p:stCondLst>
                              <p:cond delay="39250"/>
                            </p:stCondLst>
                            <p:childTnLst>
                              <p:par>
                                <p:cTn id="107" presetID="22" presetClass="entr" presetSubtype="2" fill="hold" grpId="0" nodeType="afterEffect">
                                  <p:stCondLst>
                                    <p:cond delay="1000"/>
                                  </p:stCondLst>
                                  <p:childTnLst>
                                    <p:set>
                                      <p:cBhvr>
                                        <p:cTn id="108" dur="1" fill="hold">
                                          <p:stCondLst>
                                            <p:cond delay="0"/>
                                          </p:stCondLst>
                                        </p:cTn>
                                        <p:tgtEl>
                                          <p:spTgt spid="41"/>
                                        </p:tgtEl>
                                        <p:attrNameLst>
                                          <p:attrName>style.visibility</p:attrName>
                                        </p:attrNameLst>
                                      </p:cBhvr>
                                      <p:to>
                                        <p:strVal val="visible"/>
                                      </p:to>
                                    </p:set>
                                    <p:animEffect transition="in" filter="wipe(right)">
                                      <p:cBhvr>
                                        <p:cTn id="10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P spid="10" grpId="0" animBg="1"/>
      <p:bldP spid="11" grpId="0"/>
      <p:bldP spid="12" grpId="0" animBg="1"/>
      <p:bldP spid="13" grpId="0"/>
      <p:bldP spid="14" grpId="0"/>
      <p:bldP spid="15" grpId="0"/>
      <p:bldP spid="19" grpId="0" animBg="1"/>
      <p:bldP spid="29" grpId="0" animBg="1"/>
      <p:bldP spid="30" grpId="0"/>
      <p:bldP spid="32" grpId="0"/>
      <p:bldP spid="3"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546108" y="1257378"/>
            <a:ext cx="4571999" cy="1200329"/>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דְּאָמַר</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דְּבַר תּוֹרָה בַּעַל חוֹב בְּזִיבּוּרִית </a:t>
            </a:r>
            <a:r>
              <a:rPr lang="he-IL" dirty="0" smtClean="0">
                <a:solidFill>
                  <a:srgbClr val="000000"/>
                </a:solidFill>
                <a:latin typeface="Arial" panose="020B0604020202020204" pitchFamily="34" charset="0"/>
              </a:rPr>
              <a:t>שֶׁנֶּאֱמַר: </a:t>
            </a:r>
          </a:p>
          <a:p>
            <a:r>
              <a:rPr lang="he-IL" dirty="0">
                <a:solidFill>
                  <a:srgbClr val="000000"/>
                </a:solidFill>
                <a:latin typeface="Arial" panose="020B0604020202020204" pitchFamily="34" charset="0"/>
              </a:rPr>
              <a:t>"</a:t>
            </a:r>
            <a:r>
              <a:rPr lang="he-IL" dirty="0" smtClean="0">
                <a:solidFill>
                  <a:srgbClr val="000000"/>
                </a:solidFill>
                <a:latin typeface="Arial" panose="020B0604020202020204" pitchFamily="34" charset="0"/>
              </a:rPr>
              <a:t>בַּח֖וּץ </a:t>
            </a:r>
            <a:r>
              <a:rPr lang="he-IL" dirty="0">
                <a:solidFill>
                  <a:srgbClr val="000000"/>
                </a:solidFill>
                <a:latin typeface="Arial" panose="020B0604020202020204" pitchFamily="34" charset="0"/>
              </a:rPr>
              <a:t>תַּעֲמֹ֑ד וְהָאִ֗ישׁ אֲשֶׁ֤ר אַתָּה֙ נֹשֶׁ֣ה ב֔וֹ יוֹצִ֥יא אֵלֶ֛יךָ </a:t>
            </a:r>
            <a:r>
              <a:rPr lang="he-IL" dirty="0" err="1">
                <a:solidFill>
                  <a:srgbClr val="000000"/>
                </a:solidFill>
                <a:latin typeface="Arial" panose="020B0604020202020204" pitchFamily="34" charset="0"/>
              </a:rPr>
              <a:t>אֶֽת־הַעֲב֖וֹט</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הַחֽוּצָה": </a:t>
            </a:r>
            <a:r>
              <a:rPr lang="he-IL" dirty="0">
                <a:solidFill>
                  <a:srgbClr val="000000"/>
                </a:solidFill>
                <a:latin typeface="Arial" panose="020B0604020202020204" pitchFamily="34" charset="0"/>
              </a:rPr>
              <a:t>דברים פרק </a:t>
            </a:r>
            <a:r>
              <a:rPr lang="he-IL" dirty="0" smtClean="0">
                <a:solidFill>
                  <a:srgbClr val="000000"/>
                </a:solidFill>
                <a:latin typeface="Arial" panose="020B0604020202020204" pitchFamily="34" charset="0"/>
              </a:rPr>
              <a:t>כ"ד, י"א </a:t>
            </a:r>
          </a:p>
          <a:p>
            <a:r>
              <a:rPr lang="he-IL" dirty="0" smtClean="0">
                <a:solidFill>
                  <a:srgbClr val="000000"/>
                </a:solidFill>
                <a:latin typeface="Arial" panose="020B0604020202020204" pitchFamily="34" charset="0"/>
              </a:rPr>
              <a:t>מָה </a:t>
            </a:r>
            <a:r>
              <a:rPr lang="he-IL" dirty="0">
                <a:solidFill>
                  <a:srgbClr val="000000"/>
                </a:solidFill>
                <a:latin typeface="Arial" panose="020B0604020202020204" pitchFamily="34" charset="0"/>
              </a:rPr>
              <a:t>דַּרְכּוֹ שֶׁל אָדָם לְהוֹצִיא לַחוּץ פָּחוּת </a:t>
            </a:r>
            <a:r>
              <a:rPr lang="he-IL" dirty="0" smtClean="0">
                <a:solidFill>
                  <a:srgbClr val="000000"/>
                </a:solidFill>
                <a:latin typeface="Arial" panose="020B0604020202020204" pitchFamily="34" charset="0"/>
              </a:rPr>
              <a:t>שֶׁבַּכֵּלִים</a:t>
            </a:r>
            <a:endParaRPr lang="he-IL" dirty="0"/>
          </a:p>
        </p:txBody>
      </p:sp>
      <p:sp>
        <p:nvSpPr>
          <p:cNvPr id="3" name="TextBox 2"/>
          <p:cNvSpPr txBox="1"/>
          <p:nvPr/>
        </p:nvSpPr>
        <p:spPr>
          <a:xfrm>
            <a:off x="10502062" y="0"/>
            <a:ext cx="1542156" cy="369332"/>
          </a:xfrm>
          <a:prstGeom prst="rect">
            <a:avLst/>
          </a:prstGeom>
          <a:noFill/>
        </p:spPr>
        <p:txBody>
          <a:bodyPr wrap="square" rtlCol="1">
            <a:spAutoFit/>
          </a:bodyPr>
          <a:lstStyle/>
          <a:p>
            <a:r>
              <a:rPr lang="he-IL" dirty="0" smtClean="0"/>
              <a:t>דף ח' עמ' א'</a:t>
            </a:r>
            <a:endParaRPr lang="he-IL" dirty="0"/>
          </a:p>
        </p:txBody>
      </p:sp>
      <p:sp>
        <p:nvSpPr>
          <p:cNvPr id="4" name="מלבן 3"/>
          <p:cNvSpPr/>
          <p:nvPr/>
        </p:nvSpPr>
        <p:spPr>
          <a:xfrm>
            <a:off x="-22934" y="916743"/>
            <a:ext cx="7467441" cy="1200329"/>
          </a:xfrm>
          <a:prstGeom prst="rect">
            <a:avLst/>
          </a:prstGeom>
        </p:spPr>
        <p:txBody>
          <a:bodyPr wrap="square">
            <a:spAutoFit/>
          </a:bodyPr>
          <a:lstStyle/>
          <a:p>
            <a:r>
              <a:rPr lang="he-IL" dirty="0" smtClean="0"/>
              <a:t>דבר תורה, בעל חוב דינו בזיבורית. </a:t>
            </a:r>
          </a:p>
          <a:p>
            <a:r>
              <a:rPr lang="he-IL" dirty="0" smtClean="0"/>
              <a:t>כפי שנאמר על אדם הנושה בחברו ובא לגבות חובו ממנו, </a:t>
            </a:r>
          </a:p>
          <a:p>
            <a:r>
              <a:rPr lang="he-IL" dirty="0" smtClean="0"/>
              <a:t>"בחוץ תעמוד, והאיש אשר אתה נושה בו יוציא אליך את העבוט החוצה".</a:t>
            </a:r>
          </a:p>
          <a:p>
            <a:r>
              <a:rPr lang="he-IL" dirty="0" smtClean="0"/>
              <a:t> [העבוט הוא משכון</a:t>
            </a:r>
            <a:r>
              <a:rPr lang="he-IL" dirty="0"/>
              <a:t>, שאם לא ישלם הלווה את חובו, יגבה את החוב מתוך המשכון],</a:t>
            </a:r>
            <a:endParaRPr lang="he-IL" dirty="0" smtClean="0"/>
          </a:p>
        </p:txBody>
      </p:sp>
      <p:sp>
        <p:nvSpPr>
          <p:cNvPr id="5" name="מלבן 4"/>
          <p:cNvSpPr/>
          <p:nvPr/>
        </p:nvSpPr>
        <p:spPr>
          <a:xfrm>
            <a:off x="9597715" y="482661"/>
            <a:ext cx="2446503"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רָבִינָא</a:t>
            </a:r>
            <a:r>
              <a:rPr lang="he-IL" dirty="0">
                <a:solidFill>
                  <a:srgbClr val="000000"/>
                </a:solidFill>
                <a:latin typeface="Arial" panose="020B0604020202020204" pitchFamily="34" charset="0"/>
              </a:rPr>
              <a:t> אָמַר </a:t>
            </a:r>
            <a:r>
              <a:rPr lang="he-IL" dirty="0" err="1">
                <a:solidFill>
                  <a:srgbClr val="000000"/>
                </a:solidFill>
                <a:latin typeface="Arial" panose="020B0604020202020204" pitchFamily="34" charset="0"/>
              </a:rPr>
              <a:t>בִּדְעוּלָּא</a:t>
            </a:r>
            <a:r>
              <a:rPr lang="he-IL" dirty="0">
                <a:solidFill>
                  <a:srgbClr val="000000"/>
                </a:solidFill>
                <a:latin typeface="Arial" panose="020B0604020202020204" pitchFamily="34" charset="0"/>
              </a:rPr>
              <a:t> פְּלִיגִי </a:t>
            </a:r>
            <a:endParaRPr lang="he-IL" dirty="0"/>
          </a:p>
        </p:txBody>
      </p:sp>
      <p:sp>
        <p:nvSpPr>
          <p:cNvPr id="6" name="מלבן 5"/>
          <p:cNvSpPr/>
          <p:nvPr/>
        </p:nvSpPr>
        <p:spPr>
          <a:xfrm>
            <a:off x="5109002" y="444023"/>
            <a:ext cx="4201792" cy="369332"/>
          </a:xfrm>
          <a:prstGeom prst="rect">
            <a:avLst/>
          </a:prstGeom>
        </p:spPr>
        <p:txBody>
          <a:bodyPr wrap="none">
            <a:spAutoFit/>
          </a:bodyPr>
          <a:lstStyle/>
          <a:p>
            <a:r>
              <a:rPr lang="he-IL" dirty="0" err="1"/>
              <a:t>רבינא</a:t>
            </a:r>
            <a:r>
              <a:rPr lang="he-IL" dirty="0"/>
              <a:t> אמר: ברייתות אלו,, נחלקו </a:t>
            </a:r>
            <a:r>
              <a:rPr lang="he-IL" dirty="0" smtClean="0"/>
              <a:t>בדברי </a:t>
            </a:r>
            <a:r>
              <a:rPr lang="he-IL" dirty="0" err="1" smtClean="0"/>
              <a:t>עולא</a:t>
            </a:r>
            <a:r>
              <a:rPr lang="he-IL" dirty="0"/>
              <a:t>.</a:t>
            </a:r>
          </a:p>
        </p:txBody>
      </p:sp>
      <p:sp>
        <p:nvSpPr>
          <p:cNvPr id="8" name="מלבן 7"/>
          <p:cNvSpPr/>
          <p:nvPr/>
        </p:nvSpPr>
        <p:spPr>
          <a:xfrm>
            <a:off x="2430629" y="5366344"/>
            <a:ext cx="2560316"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וּמָר </a:t>
            </a:r>
            <a:r>
              <a:rPr lang="he-IL" dirty="0">
                <a:solidFill>
                  <a:srgbClr val="000000"/>
                </a:solidFill>
                <a:latin typeface="Arial" panose="020B0604020202020204" pitchFamily="34" charset="0"/>
              </a:rPr>
              <a:t>לֵית לֵיהּ </a:t>
            </a:r>
            <a:r>
              <a:rPr lang="he-IL" dirty="0" err="1">
                <a:solidFill>
                  <a:srgbClr val="000000"/>
                </a:solidFill>
                <a:latin typeface="Arial" panose="020B0604020202020204" pitchFamily="34" charset="0"/>
              </a:rPr>
              <a:t>תַּקַּנְתָּא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דְּעוּלָּא</a:t>
            </a:r>
            <a:endParaRPr lang="he-IL" dirty="0"/>
          </a:p>
        </p:txBody>
      </p:sp>
      <p:sp>
        <p:nvSpPr>
          <p:cNvPr id="9" name="מלבן 8"/>
          <p:cNvSpPr/>
          <p:nvPr/>
        </p:nvSpPr>
        <p:spPr>
          <a:xfrm>
            <a:off x="8537443" y="4056958"/>
            <a:ext cx="3368230"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וּמָה טַעַם אָמְרוּ בַּעַל חוֹב בְּבֵינוֹנִית </a:t>
            </a:r>
            <a:r>
              <a:rPr lang="he-IL" dirty="0" smtClean="0">
                <a:solidFill>
                  <a:srgbClr val="000000"/>
                </a:solidFill>
                <a:latin typeface="Arial" panose="020B0604020202020204" pitchFamily="34" charset="0"/>
              </a:rPr>
              <a:t>?</a:t>
            </a:r>
          </a:p>
          <a:p>
            <a:r>
              <a:rPr lang="he-IL" dirty="0" smtClean="0">
                <a:solidFill>
                  <a:srgbClr val="000000"/>
                </a:solidFill>
                <a:latin typeface="Arial" panose="020B0604020202020204" pitchFamily="34" charset="0"/>
              </a:rPr>
              <a:t>כְּדֵי </a:t>
            </a:r>
            <a:r>
              <a:rPr lang="he-IL" dirty="0">
                <a:solidFill>
                  <a:srgbClr val="000000"/>
                </a:solidFill>
                <a:latin typeface="Arial" panose="020B0604020202020204" pitchFamily="34" charset="0"/>
              </a:rPr>
              <a:t>שֶׁלֹּא </a:t>
            </a:r>
            <a:r>
              <a:rPr lang="he-IL" dirty="0" err="1">
                <a:solidFill>
                  <a:srgbClr val="000000"/>
                </a:solidFill>
                <a:latin typeface="Arial" panose="020B0604020202020204" pitchFamily="34" charset="0"/>
              </a:rPr>
              <a:t>תִּנְעוֹל</a:t>
            </a:r>
            <a:r>
              <a:rPr lang="he-IL" dirty="0">
                <a:solidFill>
                  <a:srgbClr val="000000"/>
                </a:solidFill>
                <a:latin typeface="Arial" panose="020B0604020202020204" pitchFamily="34" charset="0"/>
              </a:rPr>
              <a:t> דֶּלֶת בִּפְנֵי לֹוִין</a:t>
            </a:r>
            <a:endParaRPr lang="he-IL" dirty="0"/>
          </a:p>
        </p:txBody>
      </p:sp>
      <p:sp>
        <p:nvSpPr>
          <p:cNvPr id="10" name="מלבן 9"/>
          <p:cNvSpPr/>
          <p:nvPr/>
        </p:nvSpPr>
        <p:spPr>
          <a:xfrm>
            <a:off x="1348508" y="4056958"/>
            <a:ext cx="6096000" cy="646331"/>
          </a:xfrm>
          <a:prstGeom prst="rect">
            <a:avLst/>
          </a:prstGeom>
        </p:spPr>
        <p:txBody>
          <a:bodyPr>
            <a:spAutoFit/>
          </a:bodyPr>
          <a:lstStyle/>
          <a:p>
            <a:r>
              <a:rPr lang="he-IL" dirty="0" smtClean="0"/>
              <a:t>הסיבה לתקנה: </a:t>
            </a:r>
            <a:r>
              <a:rPr lang="he-IL" dirty="0"/>
              <a:t>אם יפרעו למלווים מן הזיבורית, הם יימנעו מלהלוות את כספם, ותנעל דלת המלווים בפני הלווים.</a:t>
            </a:r>
          </a:p>
        </p:txBody>
      </p:sp>
      <p:sp>
        <p:nvSpPr>
          <p:cNvPr id="11" name="מלבן 10"/>
          <p:cNvSpPr/>
          <p:nvPr/>
        </p:nvSpPr>
        <p:spPr>
          <a:xfrm>
            <a:off x="5874898" y="5751377"/>
            <a:ext cx="6096000" cy="923330"/>
          </a:xfrm>
          <a:prstGeom prst="rect">
            <a:avLst/>
          </a:prstGeom>
        </p:spPr>
        <p:txBody>
          <a:bodyPr>
            <a:spAutoFit/>
          </a:bodyPr>
          <a:lstStyle/>
          <a:p>
            <a:r>
              <a:rPr lang="he-IL" dirty="0" smtClean="0"/>
              <a:t>התנא </a:t>
            </a:r>
            <a:r>
              <a:rPr lang="he-IL" dirty="0"/>
              <a:t>בברייתא האומרת שבעל חוב דינו בבינונית</a:t>
            </a:r>
            <a:r>
              <a:rPr lang="he-IL" dirty="0" smtClean="0"/>
              <a:t>,</a:t>
            </a:r>
          </a:p>
          <a:p>
            <a:r>
              <a:rPr lang="he-IL" dirty="0" smtClean="0"/>
              <a:t> </a:t>
            </a:r>
            <a:r>
              <a:rPr lang="he-IL" dirty="0"/>
              <a:t>סובר </a:t>
            </a:r>
            <a:r>
              <a:rPr lang="he-IL" dirty="0" err="1"/>
              <a:t>כעולא</a:t>
            </a:r>
            <a:r>
              <a:rPr lang="he-IL" dirty="0"/>
              <a:t>, </a:t>
            </a:r>
            <a:endParaRPr lang="he-IL" dirty="0" smtClean="0"/>
          </a:p>
          <a:p>
            <a:r>
              <a:rPr lang="he-IL" dirty="0" smtClean="0"/>
              <a:t>שחכמים </a:t>
            </a:r>
            <a:r>
              <a:rPr lang="he-IL" dirty="0"/>
              <a:t>תיקנו לבעל חוב שיגבה מן הבינונית</a:t>
            </a:r>
            <a:r>
              <a:rPr lang="he-IL" dirty="0" smtClean="0"/>
              <a:t>.</a:t>
            </a:r>
            <a:endParaRPr lang="he-IL" dirty="0"/>
          </a:p>
        </p:txBody>
      </p:sp>
      <p:sp>
        <p:nvSpPr>
          <p:cNvPr id="12" name="TextBox 11"/>
          <p:cNvSpPr txBox="1"/>
          <p:nvPr/>
        </p:nvSpPr>
        <p:spPr>
          <a:xfrm>
            <a:off x="5579334" y="4925118"/>
            <a:ext cx="2647793" cy="369332"/>
          </a:xfrm>
          <a:prstGeom prst="rect">
            <a:avLst/>
          </a:prstGeom>
          <a:noFill/>
        </p:spPr>
        <p:txBody>
          <a:bodyPr wrap="square" rtlCol="1">
            <a:spAutoFit/>
          </a:bodyPr>
          <a:lstStyle/>
          <a:p>
            <a:r>
              <a:rPr lang="he-IL" dirty="0" smtClean="0"/>
              <a:t>המחלוקת בין הברייתות היא</a:t>
            </a:r>
            <a:endParaRPr lang="he-IL" dirty="0"/>
          </a:p>
        </p:txBody>
      </p:sp>
      <p:sp>
        <p:nvSpPr>
          <p:cNvPr id="13" name="מלבן 12"/>
          <p:cNvSpPr/>
          <p:nvPr/>
        </p:nvSpPr>
        <p:spPr>
          <a:xfrm>
            <a:off x="674254" y="5885611"/>
            <a:ext cx="4905080" cy="923330"/>
          </a:xfrm>
          <a:prstGeom prst="rect">
            <a:avLst/>
          </a:prstGeom>
        </p:spPr>
        <p:txBody>
          <a:bodyPr wrap="square">
            <a:spAutoFit/>
          </a:bodyPr>
          <a:lstStyle/>
          <a:p>
            <a:r>
              <a:rPr lang="he-IL" dirty="0" smtClean="0"/>
              <a:t>התנא </a:t>
            </a:r>
            <a:r>
              <a:rPr lang="he-IL" dirty="0"/>
              <a:t>בברייתא האומרת שבעל חוב בזיבורית, </a:t>
            </a:r>
            <a:endParaRPr lang="he-IL" dirty="0" smtClean="0"/>
          </a:p>
          <a:p>
            <a:r>
              <a:rPr lang="he-IL" dirty="0" smtClean="0"/>
              <a:t>איננו </a:t>
            </a:r>
            <a:r>
              <a:rPr lang="he-IL" dirty="0"/>
              <a:t>סובר </a:t>
            </a:r>
            <a:r>
              <a:rPr lang="he-IL" dirty="0" err="1"/>
              <a:t>כעולא</a:t>
            </a:r>
            <a:r>
              <a:rPr lang="he-IL" dirty="0"/>
              <a:t>, </a:t>
            </a:r>
            <a:endParaRPr lang="he-IL" dirty="0" smtClean="0"/>
          </a:p>
          <a:p>
            <a:r>
              <a:rPr lang="he-IL" dirty="0" smtClean="0"/>
              <a:t>אלא </a:t>
            </a:r>
            <a:r>
              <a:rPr lang="he-IL" dirty="0"/>
              <a:t>סובר שבעל חוב גובה מזיבורית כדינו מן התורה </a:t>
            </a:r>
          </a:p>
        </p:txBody>
      </p:sp>
      <p:sp>
        <p:nvSpPr>
          <p:cNvPr id="14" name="מלבן 13"/>
          <p:cNvSpPr/>
          <p:nvPr/>
        </p:nvSpPr>
        <p:spPr>
          <a:xfrm>
            <a:off x="8691985" y="5366344"/>
            <a:ext cx="258115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מָר </a:t>
            </a:r>
            <a:r>
              <a:rPr lang="he-IL" dirty="0" err="1">
                <a:solidFill>
                  <a:srgbClr val="000000"/>
                </a:solidFill>
                <a:latin typeface="Arial" panose="020B0604020202020204" pitchFamily="34" charset="0"/>
              </a:rPr>
              <a:t>אִית</a:t>
            </a:r>
            <a:r>
              <a:rPr lang="he-IL" dirty="0">
                <a:solidFill>
                  <a:srgbClr val="000000"/>
                </a:solidFill>
                <a:latin typeface="Arial" panose="020B0604020202020204" pitchFamily="34" charset="0"/>
              </a:rPr>
              <a:t> לֵיהּ </a:t>
            </a:r>
            <a:r>
              <a:rPr lang="he-IL" dirty="0" err="1">
                <a:solidFill>
                  <a:srgbClr val="000000"/>
                </a:solidFill>
                <a:latin typeface="Arial" panose="020B0604020202020204" pitchFamily="34" charset="0"/>
              </a:rPr>
              <a:t>תַּקַּנְתָּא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דְּעוּלָּא</a:t>
            </a:r>
            <a:r>
              <a:rPr lang="he-IL" dirty="0">
                <a:solidFill>
                  <a:srgbClr val="000000"/>
                </a:solidFill>
                <a:latin typeface="Arial" panose="020B0604020202020204" pitchFamily="34" charset="0"/>
              </a:rPr>
              <a:t> </a:t>
            </a:r>
            <a:endParaRPr lang="he-IL" dirty="0"/>
          </a:p>
        </p:txBody>
      </p:sp>
      <p:sp>
        <p:nvSpPr>
          <p:cNvPr id="15" name="מלבן 14"/>
          <p:cNvSpPr/>
          <p:nvPr/>
        </p:nvSpPr>
        <p:spPr>
          <a:xfrm>
            <a:off x="495708" y="2160488"/>
            <a:ext cx="6948799" cy="1477328"/>
          </a:xfrm>
          <a:prstGeom prst="rect">
            <a:avLst/>
          </a:prstGeom>
        </p:spPr>
        <p:txBody>
          <a:bodyPr wrap="square">
            <a:spAutoFit/>
          </a:bodyPr>
          <a:lstStyle/>
          <a:p>
            <a:r>
              <a:rPr lang="he-IL" dirty="0"/>
              <a:t>הרי שנתנה התורה אפשרות ביד הלווה, לפרוע את חובו </a:t>
            </a:r>
            <a:r>
              <a:rPr lang="he-IL" b="1" dirty="0"/>
              <a:t>כרצונו. </a:t>
            </a:r>
            <a:endParaRPr lang="he-IL" b="1" dirty="0" smtClean="0"/>
          </a:p>
          <a:p>
            <a:r>
              <a:rPr lang="he-IL" dirty="0" smtClean="0"/>
              <a:t>שהרי </a:t>
            </a:r>
            <a:r>
              <a:rPr lang="he-IL" dirty="0"/>
              <a:t>מה דרכו של אדם להוציא </a:t>
            </a:r>
            <a:r>
              <a:rPr lang="he-IL" dirty="0" smtClean="0"/>
              <a:t>החוצה </a:t>
            </a:r>
            <a:r>
              <a:rPr lang="he-IL" dirty="0"/>
              <a:t>עבור </a:t>
            </a:r>
            <a:r>
              <a:rPr lang="he-IL" dirty="0" err="1"/>
              <a:t>פרעון</a:t>
            </a:r>
            <a:r>
              <a:rPr lang="he-IL" dirty="0"/>
              <a:t> חובו? </a:t>
            </a:r>
          </a:p>
          <a:p>
            <a:r>
              <a:rPr lang="he-IL" dirty="0"/>
              <a:t>הוי אומר: פחות שבכלים! את </a:t>
            </a:r>
            <a:r>
              <a:rPr lang="he-IL" dirty="0" smtClean="0"/>
              <a:t>הגרוע שבכליו.</a:t>
            </a:r>
            <a:endParaRPr lang="he-IL" dirty="0"/>
          </a:p>
          <a:p>
            <a:r>
              <a:rPr lang="he-IL" dirty="0"/>
              <a:t> וכך גם כשפורע לו מקרקעו, דרכו לפרוע </a:t>
            </a:r>
            <a:r>
              <a:rPr lang="he-IL" dirty="0" smtClean="0"/>
              <a:t>בזיבורית שהיא הפחותה שבשדותיו. </a:t>
            </a:r>
            <a:endParaRPr lang="he-IL" dirty="0"/>
          </a:p>
          <a:p>
            <a:r>
              <a:rPr lang="he-IL" dirty="0"/>
              <a:t>ומוכח, </a:t>
            </a:r>
            <a:r>
              <a:rPr lang="he-IL" b="1" dirty="0"/>
              <a:t>שמן התורה בעל חוב גובה </a:t>
            </a:r>
            <a:r>
              <a:rPr lang="he-IL" b="1" dirty="0" smtClean="0"/>
              <a:t>מזיבורית</a:t>
            </a:r>
            <a:endParaRPr lang="he-IL" b="1" dirty="0"/>
          </a:p>
        </p:txBody>
      </p:sp>
      <p:sp>
        <p:nvSpPr>
          <p:cNvPr id="16" name="מלבן 15"/>
          <p:cNvSpPr/>
          <p:nvPr/>
        </p:nvSpPr>
        <p:spPr>
          <a:xfrm>
            <a:off x="5348218" y="3662721"/>
            <a:ext cx="3768981" cy="369332"/>
          </a:xfrm>
          <a:prstGeom prst="rect">
            <a:avLst/>
          </a:prstGeom>
        </p:spPr>
        <p:txBody>
          <a:bodyPr wrap="none">
            <a:spAutoFit/>
          </a:bodyPr>
          <a:lstStyle/>
          <a:p>
            <a:r>
              <a:rPr lang="he-IL" dirty="0" smtClean="0"/>
              <a:t>אנו רואים  </a:t>
            </a:r>
            <a:r>
              <a:rPr lang="he-IL" dirty="0"/>
              <a:t>שרבנן תקנו </a:t>
            </a:r>
            <a:r>
              <a:rPr lang="he-IL" b="1" dirty="0"/>
              <a:t>שיגבה מבינונית </a:t>
            </a:r>
          </a:p>
        </p:txBody>
      </p:sp>
      <p:sp>
        <p:nvSpPr>
          <p:cNvPr id="7" name="מלבן 6"/>
          <p:cNvSpPr/>
          <p:nvPr/>
        </p:nvSpPr>
        <p:spPr>
          <a:xfrm>
            <a:off x="7444507" y="5403290"/>
            <a:ext cx="4526391" cy="14916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724768" y="5317285"/>
            <a:ext cx="4992541" cy="14916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270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2250"/>
                            </p:stCondLst>
                            <p:childTnLst>
                              <p:par>
                                <p:cTn id="15" presetID="53" presetClass="entr" presetSubtype="16" fill="hold" grpId="0" nodeType="afterEffect">
                                  <p:stCondLst>
                                    <p:cond delay="1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4250"/>
                            </p:stCondLst>
                            <p:childTnLst>
                              <p:par>
                                <p:cTn id="21" presetID="16" presetClass="entr" presetSubtype="21" fill="hold" grpId="0" nodeType="afterEffect">
                                  <p:stCondLst>
                                    <p:cond delay="275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7500"/>
                            </p:stCondLst>
                            <p:childTnLst>
                              <p:par>
                                <p:cTn id="25" presetID="22" presetClass="entr" presetSubtype="1" fill="hold" grpId="0" nodeType="afterEffect">
                                  <p:stCondLst>
                                    <p:cond delay="325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11250"/>
                            </p:stCondLst>
                            <p:childTnLst>
                              <p:par>
                                <p:cTn id="29" presetID="31" presetClass="entr" presetSubtype="0" fill="hold" grpId="0" nodeType="afterEffect">
                                  <p:stCondLst>
                                    <p:cond delay="35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500"/>
                            </p:stCondLst>
                            <p:childTnLst>
                              <p:par>
                                <p:cTn id="43" presetID="22" presetClass="entr" presetSubtype="2" fill="hold" grpId="0" nodeType="afterEffect">
                                  <p:stCondLst>
                                    <p:cond delay="125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par>
                          <p:cTn id="46" fill="hold">
                            <p:stCondLst>
                              <p:cond delay="2250"/>
                            </p:stCondLst>
                            <p:childTnLst>
                              <p:par>
                                <p:cTn id="47" presetID="45" presetClass="entr" presetSubtype="0" fill="hold" grpId="0" nodeType="afterEffect">
                                  <p:stCondLst>
                                    <p:cond delay="15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ppt_w</p:attrName>
                                        </p:attrNameLst>
                                      </p:cBhvr>
                                      <p:tavLst>
                                        <p:tav tm="0" fmla="#ppt_w*sin(2.5*pi*$)">
                                          <p:val>
                                            <p:fltVal val="0"/>
                                          </p:val>
                                        </p:tav>
                                        <p:tav tm="100000">
                                          <p:val>
                                            <p:fltVal val="1"/>
                                          </p:val>
                                        </p:tav>
                                      </p:tavLst>
                                    </p:anim>
                                    <p:anim calcmode="lin" valueType="num">
                                      <p:cBhvr>
                                        <p:cTn id="51" dur="2000" fill="hold"/>
                                        <p:tgtEl>
                                          <p:spTgt spid="12"/>
                                        </p:tgtEl>
                                        <p:attrNameLst>
                                          <p:attrName>ppt_h</p:attrName>
                                        </p:attrNameLst>
                                      </p:cBhvr>
                                      <p:tavLst>
                                        <p:tav tm="0">
                                          <p:val>
                                            <p:strVal val="#ppt_h"/>
                                          </p:val>
                                        </p:tav>
                                        <p:tav tm="100000">
                                          <p:val>
                                            <p:strVal val="#ppt_h"/>
                                          </p:val>
                                        </p:tav>
                                      </p:tavLst>
                                    </p:anim>
                                  </p:childTnLst>
                                </p:cTn>
                              </p:par>
                            </p:childTnLst>
                          </p:cTn>
                        </p:par>
                        <p:par>
                          <p:cTn id="52" fill="hold">
                            <p:stCondLst>
                              <p:cond delay="5750"/>
                            </p:stCondLst>
                            <p:childTnLst>
                              <p:par>
                                <p:cTn id="53" presetID="21" presetClass="entr" presetSubtype="1" fill="hold" grpId="0" nodeType="afterEffect">
                                  <p:stCondLst>
                                    <p:cond delay="100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1000"/>
                                        <p:tgtEl>
                                          <p:spTgt spid="7"/>
                                        </p:tgtEl>
                                      </p:cBhvr>
                                    </p:animEffect>
                                  </p:childTnLst>
                                </p:cTn>
                              </p:par>
                            </p:childTnLst>
                          </p:cTn>
                        </p:par>
                        <p:par>
                          <p:cTn id="56" fill="hold">
                            <p:stCondLst>
                              <p:cond delay="7750"/>
                            </p:stCondLst>
                            <p:childTnLst>
                              <p:par>
                                <p:cTn id="57" presetID="53" presetClass="entr" presetSubtype="16" fill="hold" grpId="0" nodeType="afterEffect">
                                  <p:stCondLst>
                                    <p:cond delay="5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8750"/>
                            </p:stCondLst>
                            <p:childTnLst>
                              <p:par>
                                <p:cTn id="63" presetID="21" presetClass="entr" presetSubtype="1" fill="hold" grpId="0" nodeType="afterEffect">
                                  <p:stCondLst>
                                    <p:cond delay="1000"/>
                                  </p:stCondLst>
                                  <p:childTnLst>
                                    <p:set>
                                      <p:cBhvr>
                                        <p:cTn id="64" dur="1" fill="hold">
                                          <p:stCondLst>
                                            <p:cond delay="0"/>
                                          </p:stCondLst>
                                        </p:cTn>
                                        <p:tgtEl>
                                          <p:spTgt spid="17"/>
                                        </p:tgtEl>
                                        <p:attrNameLst>
                                          <p:attrName>style.visibility</p:attrName>
                                        </p:attrNameLst>
                                      </p:cBhvr>
                                      <p:to>
                                        <p:strVal val="visible"/>
                                      </p:to>
                                    </p:set>
                                    <p:animEffect transition="in" filter="wheel(1)">
                                      <p:cBhvr>
                                        <p:cTn id="65" dur="1000"/>
                                        <p:tgtEl>
                                          <p:spTgt spid="17"/>
                                        </p:tgtEl>
                                      </p:cBhvr>
                                    </p:animEffect>
                                  </p:childTnLst>
                                </p:cTn>
                              </p:par>
                            </p:childTnLst>
                          </p:cTn>
                        </p:par>
                        <p:par>
                          <p:cTn id="66" fill="hold">
                            <p:stCondLst>
                              <p:cond delay="10750"/>
                            </p:stCondLst>
                            <p:childTnLst>
                              <p:par>
                                <p:cTn id="67" presetID="53" presetClass="entr" presetSubtype="16"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par>
                          <p:cTn id="72" fill="hold">
                            <p:stCondLst>
                              <p:cond delay="11500"/>
                            </p:stCondLst>
                            <p:childTnLst>
                              <p:par>
                                <p:cTn id="73" presetID="22" presetClass="entr" presetSubtype="2" fill="hold" grpId="0" nodeType="afterEffect">
                                  <p:stCondLst>
                                    <p:cond delay="50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
                                        <p:tgtEl>
                                          <p:spTgt spid="11"/>
                                        </p:tgtEl>
                                      </p:cBhvr>
                                    </p:animEffect>
                                  </p:childTnLst>
                                </p:cTn>
                              </p:par>
                            </p:childTnLst>
                          </p:cTn>
                        </p:par>
                        <p:par>
                          <p:cTn id="76" fill="hold">
                            <p:stCondLst>
                              <p:cond delay="12500"/>
                            </p:stCondLst>
                            <p:childTnLst>
                              <p:par>
                                <p:cTn id="77" presetID="22" presetClass="entr" presetSubtype="2" fill="hold" grpId="0" nodeType="afterEffect">
                                  <p:stCondLst>
                                    <p:cond delay="1750"/>
                                  </p:stCondLst>
                                  <p:childTnLst>
                                    <p:set>
                                      <p:cBhvr>
                                        <p:cTn id="78" dur="1" fill="hold">
                                          <p:stCondLst>
                                            <p:cond delay="0"/>
                                          </p:stCondLst>
                                        </p:cTn>
                                        <p:tgtEl>
                                          <p:spTgt spid="13"/>
                                        </p:tgtEl>
                                        <p:attrNameLst>
                                          <p:attrName>style.visibility</p:attrName>
                                        </p:attrNameLst>
                                      </p:cBhvr>
                                      <p:to>
                                        <p:strVal val="visible"/>
                                      </p:to>
                                    </p:set>
                                    <p:animEffect transition="in" filter="wipe(right)">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8" grpId="0" animBg="1"/>
      <p:bldP spid="9" grpId="0" animBg="1"/>
      <p:bldP spid="10" grpId="0"/>
      <p:bldP spid="11" grpId="0"/>
      <p:bldP spid="12" grpId="0"/>
      <p:bldP spid="13" grpId="0"/>
      <p:bldP spid="14" grpId="0" animBg="1"/>
      <p:bldP spid="15" grpId="0"/>
      <p:bldP spid="16" grpId="0"/>
      <p:bldP spid="7"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915564" y="2561706"/>
            <a:ext cx="3625431" cy="2585323"/>
          </a:xfrm>
          <a:prstGeom prst="rect">
            <a:avLst/>
          </a:prstGeom>
        </p:spPr>
        <p:txBody>
          <a:bodyPr wrap="square">
            <a:spAutoFit/>
          </a:bodyPr>
          <a:lstStyle/>
          <a:p>
            <a:r>
              <a:rPr lang="he-IL" dirty="0"/>
              <a:t>מי שהיה עליו לשלם שלושה חיובים</a:t>
            </a:r>
            <a:r>
              <a:rPr lang="he-IL" dirty="0" smtClean="0"/>
              <a:t>:</a:t>
            </a:r>
          </a:p>
          <a:p>
            <a:endParaRPr lang="he-IL" dirty="0" smtClean="0"/>
          </a:p>
          <a:p>
            <a:r>
              <a:rPr lang="he-IL" dirty="0" smtClean="0"/>
              <a:t> 1. תשלומי </a:t>
            </a:r>
            <a:r>
              <a:rPr lang="he-IL" dirty="0"/>
              <a:t>נזק</a:t>
            </a:r>
            <a:r>
              <a:rPr lang="he-IL" dirty="0" smtClean="0"/>
              <a:t>,</a:t>
            </a:r>
          </a:p>
          <a:p>
            <a:endParaRPr lang="he-IL" dirty="0" smtClean="0"/>
          </a:p>
          <a:p>
            <a:endParaRPr lang="he-IL" dirty="0" smtClean="0"/>
          </a:p>
          <a:p>
            <a:r>
              <a:rPr lang="he-IL" dirty="0" smtClean="0"/>
              <a:t> 2. תשלומי </a:t>
            </a:r>
            <a:r>
              <a:rPr lang="he-IL" dirty="0"/>
              <a:t>חוב למלווה</a:t>
            </a:r>
            <a:r>
              <a:rPr lang="he-IL" dirty="0" smtClean="0"/>
              <a:t>,</a:t>
            </a:r>
          </a:p>
          <a:p>
            <a:endParaRPr lang="he-IL" dirty="0" smtClean="0"/>
          </a:p>
          <a:p>
            <a:endParaRPr lang="he-IL" dirty="0" smtClean="0"/>
          </a:p>
          <a:p>
            <a:r>
              <a:rPr lang="he-IL" dirty="0" smtClean="0"/>
              <a:t> 3. ותשלום </a:t>
            </a:r>
            <a:r>
              <a:rPr lang="he-IL" dirty="0"/>
              <a:t>לכתובת </a:t>
            </a:r>
            <a:r>
              <a:rPr lang="he-IL" dirty="0" err="1"/>
              <a:t>אשה</a:t>
            </a:r>
            <a:r>
              <a:rPr lang="he-IL" dirty="0"/>
              <a:t>, </a:t>
            </a:r>
          </a:p>
        </p:txBody>
      </p:sp>
      <p:grpSp>
        <p:nvGrpSpPr>
          <p:cNvPr id="3" name="קבוצה 2"/>
          <p:cNvGrpSpPr/>
          <p:nvPr/>
        </p:nvGrpSpPr>
        <p:grpSpPr>
          <a:xfrm>
            <a:off x="2168219" y="3762138"/>
            <a:ext cx="2049162" cy="597006"/>
            <a:chOff x="2890982" y="2101324"/>
            <a:chExt cx="2049162" cy="597006"/>
          </a:xfrm>
        </p:grpSpPr>
        <p:pic>
          <p:nvPicPr>
            <p:cNvPr id="4" name="תמונה 3"/>
            <p:cNvPicPr>
              <a:picLocks noChangeAspect="1"/>
            </p:cNvPicPr>
            <p:nvPr/>
          </p:nvPicPr>
          <p:blipFill>
            <a:blip r:embed="rId2"/>
            <a:stretch>
              <a:fillRect/>
            </a:stretch>
          </p:blipFill>
          <p:spPr>
            <a:xfrm>
              <a:off x="2890982" y="2101324"/>
              <a:ext cx="2049162" cy="597006"/>
            </a:xfrm>
            <a:prstGeom prst="rect">
              <a:avLst/>
            </a:prstGeom>
          </p:spPr>
        </p:pic>
        <p:sp>
          <p:nvSpPr>
            <p:cNvPr id="5" name="TextBox 4"/>
            <p:cNvSpPr txBox="1"/>
            <p:nvPr/>
          </p:nvSpPr>
          <p:spPr>
            <a:xfrm>
              <a:off x="3517836" y="2112099"/>
              <a:ext cx="843272"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a:t>
              </a:r>
              <a:endParaRPr lang="he-IL" sz="1000" dirty="0"/>
            </a:p>
          </p:txBody>
        </p:sp>
      </p:grpSp>
      <p:grpSp>
        <p:nvGrpSpPr>
          <p:cNvPr id="6" name="קבוצה 5"/>
          <p:cNvGrpSpPr/>
          <p:nvPr/>
        </p:nvGrpSpPr>
        <p:grpSpPr>
          <a:xfrm>
            <a:off x="2432720" y="2813929"/>
            <a:ext cx="1852551" cy="622635"/>
            <a:chOff x="5757642" y="2076596"/>
            <a:chExt cx="1852551" cy="608301"/>
          </a:xfrm>
        </p:grpSpPr>
        <p:pic>
          <p:nvPicPr>
            <p:cNvPr id="7" name="תמונה 6"/>
            <p:cNvPicPr>
              <a:picLocks noChangeAspect="1"/>
            </p:cNvPicPr>
            <p:nvPr/>
          </p:nvPicPr>
          <p:blipFill>
            <a:blip r:embed="rId3"/>
            <a:stretch>
              <a:fillRect/>
            </a:stretch>
          </p:blipFill>
          <p:spPr>
            <a:xfrm>
              <a:off x="5757642" y="2104847"/>
              <a:ext cx="1852551" cy="580050"/>
            </a:xfrm>
            <a:prstGeom prst="rect">
              <a:avLst/>
            </a:prstGeom>
          </p:spPr>
        </p:pic>
        <p:sp>
          <p:nvSpPr>
            <p:cNvPr id="8" name="TextBox 7"/>
            <p:cNvSpPr txBox="1"/>
            <p:nvPr/>
          </p:nvSpPr>
          <p:spPr>
            <a:xfrm>
              <a:off x="6387241" y="2076596"/>
              <a:ext cx="778464"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עידית</a:t>
              </a:r>
              <a:endParaRPr lang="he-IL" sz="1000" dirty="0"/>
            </a:p>
          </p:txBody>
        </p:sp>
      </p:grpSp>
      <p:grpSp>
        <p:nvGrpSpPr>
          <p:cNvPr id="9" name="קבוצה 8"/>
          <p:cNvGrpSpPr/>
          <p:nvPr/>
        </p:nvGrpSpPr>
        <p:grpSpPr>
          <a:xfrm>
            <a:off x="2146555" y="4631239"/>
            <a:ext cx="2062092" cy="590023"/>
            <a:chOff x="3463636" y="3363412"/>
            <a:chExt cx="2062092" cy="590023"/>
          </a:xfrm>
        </p:grpSpPr>
        <p:pic>
          <p:nvPicPr>
            <p:cNvPr id="10" name="תמונה 9"/>
            <p:cNvPicPr>
              <a:picLocks noChangeAspect="1"/>
            </p:cNvPicPr>
            <p:nvPr/>
          </p:nvPicPr>
          <p:blipFill>
            <a:blip r:embed="rId4"/>
            <a:stretch>
              <a:fillRect/>
            </a:stretch>
          </p:blipFill>
          <p:spPr>
            <a:xfrm>
              <a:off x="3463636" y="3380003"/>
              <a:ext cx="2062092" cy="573432"/>
            </a:xfrm>
            <a:prstGeom prst="rect">
              <a:avLst/>
            </a:prstGeom>
          </p:spPr>
        </p:pic>
        <p:sp>
          <p:nvSpPr>
            <p:cNvPr id="11" name="TextBox 10"/>
            <p:cNvSpPr txBox="1"/>
            <p:nvPr/>
          </p:nvSpPr>
          <p:spPr>
            <a:xfrm>
              <a:off x="3960762" y="3363412"/>
              <a:ext cx="872836" cy="2308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900" dirty="0" smtClean="0"/>
                <a:t>קרקע זיבורית</a:t>
              </a:r>
              <a:endParaRPr lang="he-IL" sz="900" dirty="0"/>
            </a:p>
          </p:txBody>
        </p:sp>
      </p:grpSp>
      <p:sp>
        <p:nvSpPr>
          <p:cNvPr id="12" name="TextBox 11"/>
          <p:cNvSpPr txBox="1"/>
          <p:nvPr/>
        </p:nvSpPr>
        <p:spPr>
          <a:xfrm>
            <a:off x="2124182" y="2187886"/>
            <a:ext cx="2302209" cy="369332"/>
          </a:xfrm>
          <a:prstGeom prst="rect">
            <a:avLst/>
          </a:prstGeom>
          <a:noFill/>
        </p:spPr>
        <p:txBody>
          <a:bodyPr wrap="square" rtlCol="1">
            <a:spAutoFit/>
          </a:bodyPr>
          <a:lstStyle/>
          <a:p>
            <a:r>
              <a:rPr lang="he-IL" dirty="0" smtClean="0"/>
              <a:t>יש בידו שלוש קרקעות</a:t>
            </a:r>
            <a:endParaRPr lang="he-IL" dirty="0"/>
          </a:p>
        </p:txBody>
      </p:sp>
      <p:sp>
        <p:nvSpPr>
          <p:cNvPr id="13" name="סוגר מסולסל שמאלי 12"/>
          <p:cNvSpPr/>
          <p:nvPr/>
        </p:nvSpPr>
        <p:spPr>
          <a:xfrm>
            <a:off x="1475828" y="2842846"/>
            <a:ext cx="723365" cy="2378416"/>
          </a:xfrm>
          <a:prstGeom prst="leftBrace">
            <a:avLst>
              <a:gd name="adj1" fmla="val 55064"/>
              <a:gd name="adj2" fmla="val 50000"/>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4" name="TextBox 13"/>
          <p:cNvSpPr txBox="1"/>
          <p:nvPr/>
        </p:nvSpPr>
        <p:spPr>
          <a:xfrm>
            <a:off x="249382" y="3711357"/>
            <a:ext cx="1075207" cy="646331"/>
          </a:xfrm>
          <a:prstGeom prst="rect">
            <a:avLst/>
          </a:prstGeom>
          <a:noFill/>
        </p:spPr>
        <p:txBody>
          <a:bodyPr wrap="square" rtlCol="1">
            <a:spAutoFit/>
          </a:bodyPr>
          <a:lstStyle/>
          <a:p>
            <a:r>
              <a:rPr lang="he-IL" dirty="0" smtClean="0"/>
              <a:t>מכר את </a:t>
            </a:r>
          </a:p>
          <a:p>
            <a:r>
              <a:rPr lang="he-IL" dirty="0" smtClean="0"/>
              <a:t>כל השדות</a:t>
            </a:r>
            <a:endParaRPr lang="he-IL" dirty="0"/>
          </a:p>
        </p:txBody>
      </p:sp>
      <p:sp>
        <p:nvSpPr>
          <p:cNvPr id="15" name="מלבן 14"/>
          <p:cNvSpPr/>
          <p:nvPr/>
        </p:nvSpPr>
        <p:spPr>
          <a:xfrm>
            <a:off x="8299031" y="905365"/>
            <a:ext cx="3528291"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תָּנוּ </a:t>
            </a:r>
            <a:r>
              <a:rPr lang="he-IL" dirty="0" smtClean="0">
                <a:solidFill>
                  <a:srgbClr val="000000"/>
                </a:solidFill>
                <a:latin typeface="Arial" panose="020B0604020202020204" pitchFamily="34" charset="0"/>
              </a:rPr>
              <a:t>רַבָּנַן: </a:t>
            </a:r>
          </a:p>
          <a:p>
            <a:r>
              <a:rPr lang="he-IL" dirty="0" smtClean="0">
                <a:solidFill>
                  <a:srgbClr val="000000"/>
                </a:solidFill>
                <a:latin typeface="Arial" panose="020B0604020202020204" pitchFamily="34" charset="0"/>
              </a:rPr>
              <a:t>מָכַר </a:t>
            </a:r>
            <a:r>
              <a:rPr lang="he-IL" dirty="0">
                <a:solidFill>
                  <a:srgbClr val="000000"/>
                </a:solidFill>
                <a:latin typeface="Arial" panose="020B0604020202020204" pitchFamily="34" charset="0"/>
              </a:rPr>
              <a:t>לְאֶחָד אוֹ לִשְׁלֹשָׁה בְּנֵי אָדָם כְּאֶחָד </a:t>
            </a:r>
            <a:endParaRPr lang="he-IL" dirty="0" smtClean="0">
              <a:solidFill>
                <a:srgbClr val="000000"/>
              </a:solidFill>
              <a:latin typeface="Arial" panose="020B0604020202020204" pitchFamily="34" charset="0"/>
            </a:endParaRPr>
          </a:p>
          <a:p>
            <a:r>
              <a:rPr lang="he-IL" b="1" dirty="0" smtClean="0">
                <a:solidFill>
                  <a:srgbClr val="000000"/>
                </a:solidFill>
                <a:latin typeface="Arial" panose="020B0604020202020204" pitchFamily="34" charset="0"/>
              </a:rPr>
              <a:t>כּוּלָּן </a:t>
            </a:r>
            <a:r>
              <a:rPr lang="he-IL" b="1" dirty="0">
                <a:solidFill>
                  <a:srgbClr val="000000"/>
                </a:solidFill>
                <a:latin typeface="Arial" panose="020B0604020202020204" pitchFamily="34" charset="0"/>
              </a:rPr>
              <a:t>נִכְנְסוּ תַּחַת הַבְּעָלִים</a:t>
            </a:r>
            <a:endParaRPr lang="he-IL" b="1" dirty="0"/>
          </a:p>
        </p:txBody>
      </p:sp>
      <p:sp>
        <p:nvSpPr>
          <p:cNvPr id="16" name="מלבן 15"/>
          <p:cNvSpPr/>
          <p:nvPr/>
        </p:nvSpPr>
        <p:spPr>
          <a:xfrm>
            <a:off x="687707" y="939409"/>
            <a:ext cx="7195127" cy="829807"/>
          </a:xfrm>
          <a:prstGeom prst="rect">
            <a:avLst/>
          </a:prstGeom>
        </p:spPr>
        <p:txBody>
          <a:bodyPr wrap="square">
            <a:spAutoFit/>
          </a:bodyPr>
          <a:lstStyle/>
          <a:p>
            <a:r>
              <a:rPr lang="he-IL" sz="1600" dirty="0" smtClean="0"/>
              <a:t>אדם </a:t>
            </a:r>
            <a:r>
              <a:rPr lang="he-IL" sz="1600" dirty="0"/>
              <a:t>מכר כל קרקעותיו לאדם אחד, או שמכר לשלשה בני אדם </a:t>
            </a:r>
            <a:r>
              <a:rPr lang="he-IL" sz="1600" b="1" dirty="0" smtClean="0"/>
              <a:t>כאחד -</a:t>
            </a:r>
            <a:r>
              <a:rPr lang="he-IL" sz="1600" dirty="0" smtClean="0"/>
              <a:t>ביום </a:t>
            </a:r>
            <a:r>
              <a:rPr lang="he-IL" sz="1600" dirty="0"/>
              <a:t>אחד, ונכתבו שלשת שטרי </a:t>
            </a:r>
            <a:r>
              <a:rPr lang="he-IL" sz="1600" dirty="0" err="1"/>
              <a:t>הקנין</a:t>
            </a:r>
            <a:r>
              <a:rPr lang="he-IL" sz="1600" dirty="0"/>
              <a:t> </a:t>
            </a:r>
            <a:r>
              <a:rPr lang="he-IL" sz="1600" b="1" dirty="0"/>
              <a:t>ביום אחד</a:t>
            </a:r>
            <a:r>
              <a:rPr lang="he-IL" sz="1600" dirty="0"/>
              <a:t>, כך שאין לאף אחד דין קדימה על חברו, </a:t>
            </a:r>
            <a:endParaRPr lang="he-IL" sz="1600" dirty="0" smtClean="0"/>
          </a:p>
          <a:p>
            <a:r>
              <a:rPr lang="he-IL" sz="1600" dirty="0" smtClean="0"/>
              <a:t>כל הלקוחות </a:t>
            </a:r>
            <a:r>
              <a:rPr lang="he-IL" sz="1600" dirty="0"/>
              <a:t>נכנסו תחת הבעלים. </a:t>
            </a:r>
            <a:r>
              <a:rPr lang="he-IL" sz="1600" dirty="0" smtClean="0"/>
              <a:t>כלומר</a:t>
            </a:r>
            <a:r>
              <a:rPr lang="he-IL" sz="1600" dirty="0"/>
              <a:t>, דינם הוא כדין </a:t>
            </a:r>
            <a:r>
              <a:rPr lang="he-IL" sz="1600" dirty="0" smtClean="0"/>
              <a:t>הבעלים: </a:t>
            </a:r>
          </a:p>
        </p:txBody>
      </p:sp>
      <p:sp>
        <p:nvSpPr>
          <p:cNvPr id="18" name="מלבן 17"/>
          <p:cNvSpPr/>
          <p:nvPr/>
        </p:nvSpPr>
        <p:spPr>
          <a:xfrm>
            <a:off x="3020291" y="-28832"/>
            <a:ext cx="6816437" cy="369332"/>
          </a:xfrm>
          <a:prstGeom prst="rect">
            <a:avLst/>
          </a:prstGeom>
        </p:spPr>
        <p:txBody>
          <a:bodyPr wrap="square">
            <a:spAutoFit/>
          </a:bodyPr>
          <a:lstStyle/>
          <a:p>
            <a:r>
              <a:rPr lang="he-IL" dirty="0"/>
              <a:t>והגמרא מביאה ברייתא נוספת העוסקת בסדרי גבייה מקרקעות משועבדות:</a:t>
            </a:r>
          </a:p>
        </p:txBody>
      </p:sp>
      <p:sp>
        <p:nvSpPr>
          <p:cNvPr id="19" name="מלבן 18"/>
          <p:cNvSpPr/>
          <p:nvPr/>
        </p:nvSpPr>
        <p:spPr>
          <a:xfrm>
            <a:off x="4032124" y="4777697"/>
            <a:ext cx="4706078" cy="369332"/>
          </a:xfrm>
          <a:prstGeom prst="rect">
            <a:avLst/>
          </a:prstGeom>
        </p:spPr>
        <p:txBody>
          <a:bodyPr wrap="square">
            <a:spAutoFit/>
          </a:bodyPr>
          <a:lstStyle/>
          <a:p>
            <a:r>
              <a:rPr lang="he-IL" dirty="0" smtClean="0"/>
              <a:t>מי </a:t>
            </a:r>
            <a:r>
              <a:rPr lang="he-IL" dirty="0"/>
              <a:t>שלקח </a:t>
            </a:r>
            <a:r>
              <a:rPr lang="he-IL" b="1" dirty="0"/>
              <a:t>זיבורית</a:t>
            </a:r>
            <a:r>
              <a:rPr lang="he-IL" dirty="0"/>
              <a:t> ישלם ממנה לאשה את כתובתה.</a:t>
            </a:r>
          </a:p>
        </p:txBody>
      </p:sp>
      <p:sp>
        <p:nvSpPr>
          <p:cNvPr id="20" name="מלבן 19"/>
          <p:cNvSpPr/>
          <p:nvPr/>
        </p:nvSpPr>
        <p:spPr>
          <a:xfrm>
            <a:off x="6047787" y="3075074"/>
            <a:ext cx="3296094" cy="369332"/>
          </a:xfrm>
          <a:prstGeom prst="rect">
            <a:avLst/>
          </a:prstGeom>
        </p:spPr>
        <p:txBody>
          <a:bodyPr wrap="none">
            <a:spAutoFit/>
          </a:bodyPr>
          <a:lstStyle/>
          <a:p>
            <a:r>
              <a:rPr lang="he-IL" dirty="0"/>
              <a:t>מי שקנה </a:t>
            </a:r>
            <a:r>
              <a:rPr lang="he-IL" b="1" dirty="0"/>
              <a:t>עידית</a:t>
            </a:r>
            <a:r>
              <a:rPr lang="he-IL" dirty="0"/>
              <a:t> ישלם ממנה לניזק, </a:t>
            </a:r>
          </a:p>
        </p:txBody>
      </p:sp>
      <p:sp>
        <p:nvSpPr>
          <p:cNvPr id="21" name="מלבן 20"/>
          <p:cNvSpPr/>
          <p:nvPr/>
        </p:nvSpPr>
        <p:spPr>
          <a:xfrm>
            <a:off x="5095601" y="3956264"/>
            <a:ext cx="3828291" cy="369332"/>
          </a:xfrm>
          <a:prstGeom prst="rect">
            <a:avLst/>
          </a:prstGeom>
        </p:spPr>
        <p:txBody>
          <a:bodyPr wrap="none">
            <a:spAutoFit/>
          </a:bodyPr>
          <a:lstStyle/>
          <a:p>
            <a:r>
              <a:rPr lang="he-IL" dirty="0"/>
              <a:t>מי שלקח </a:t>
            </a:r>
            <a:r>
              <a:rPr lang="he-IL" b="1" dirty="0"/>
              <a:t>בינונית </a:t>
            </a:r>
            <a:r>
              <a:rPr lang="he-IL" dirty="0"/>
              <a:t>ישלם ממנה לבעל חוב, </a:t>
            </a:r>
          </a:p>
        </p:txBody>
      </p:sp>
      <p:sp>
        <p:nvSpPr>
          <p:cNvPr id="24" name="TextBox 23"/>
          <p:cNvSpPr txBox="1"/>
          <p:nvPr/>
        </p:nvSpPr>
        <p:spPr>
          <a:xfrm>
            <a:off x="10502062" y="0"/>
            <a:ext cx="1542156" cy="369332"/>
          </a:xfrm>
          <a:prstGeom prst="rect">
            <a:avLst/>
          </a:prstGeom>
          <a:noFill/>
        </p:spPr>
        <p:txBody>
          <a:bodyPr wrap="square" rtlCol="1">
            <a:spAutoFit/>
          </a:bodyPr>
          <a:lstStyle/>
          <a:p>
            <a:r>
              <a:rPr lang="he-IL" dirty="0" smtClean="0"/>
              <a:t>דף ח' עמ' א'</a:t>
            </a:r>
            <a:endParaRPr lang="he-IL" dirty="0"/>
          </a:p>
        </p:txBody>
      </p:sp>
      <p:cxnSp>
        <p:nvCxnSpPr>
          <p:cNvPr id="26" name="מחבר חץ ישר 25"/>
          <p:cNvCxnSpPr/>
          <p:nvPr/>
        </p:nvCxnSpPr>
        <p:spPr>
          <a:xfrm>
            <a:off x="3970201" y="3000841"/>
            <a:ext cx="5940417" cy="25889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a:off x="3628031" y="4697870"/>
            <a:ext cx="5405133" cy="23667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a:off x="3535374" y="3907369"/>
            <a:ext cx="5808507" cy="19159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94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750"/>
                            </p:stCondLst>
                            <p:childTnLst>
                              <p:par>
                                <p:cTn id="9" presetID="53" presetClass="entr" presetSubtype="16" fill="hold" grpId="0" nodeType="afterEffect">
                                  <p:stCondLst>
                                    <p:cond delay="75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2000"/>
                            </p:stCondLst>
                            <p:childTnLst>
                              <p:par>
                                <p:cTn id="15" presetID="22" presetClass="entr" presetSubtype="2" fill="hold" grpId="0" nodeType="afterEffect">
                                  <p:stCondLst>
                                    <p:cond delay="125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3750"/>
                            </p:stCondLst>
                            <p:childTnLst>
                              <p:par>
                                <p:cTn id="19" presetID="22" presetClass="entr" presetSubtype="4" fill="hold" nodeType="afterEffect">
                                  <p:stCondLst>
                                    <p:cond delay="100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down)">
                                      <p:cBhvr>
                                        <p:cTn id="21" dur="500"/>
                                        <p:tgtEl>
                                          <p:spTgt spid="2">
                                            <p:txEl>
                                              <p:pRg st="0" end="0"/>
                                            </p:txEl>
                                          </p:spTgt>
                                        </p:tgtEl>
                                      </p:cBhvr>
                                    </p:animEffect>
                                  </p:childTnLst>
                                </p:cTn>
                              </p:par>
                            </p:childTnLst>
                          </p:cTn>
                        </p:par>
                        <p:par>
                          <p:cTn id="22" fill="hold">
                            <p:stCondLst>
                              <p:cond delay="5250"/>
                            </p:stCondLst>
                            <p:childTnLst>
                              <p:par>
                                <p:cTn id="23" presetID="53" presetClass="entr" presetSubtype="16" fill="hold" nodeType="afterEffect">
                                  <p:stCondLst>
                                    <p:cond delay="100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
                                            <p:txEl>
                                              <p:pRg st="2" end="2"/>
                                            </p:txEl>
                                          </p:spTgt>
                                        </p:tgtEl>
                                      </p:cBhvr>
                                    </p:animEffect>
                                  </p:childTnLst>
                                </p:cTn>
                              </p:par>
                            </p:childTnLst>
                          </p:cTn>
                        </p:par>
                        <p:par>
                          <p:cTn id="28" fill="hold">
                            <p:stCondLst>
                              <p:cond delay="6750"/>
                            </p:stCondLst>
                            <p:childTnLst>
                              <p:par>
                                <p:cTn id="29" presetID="53" presetClass="entr" presetSubtype="16" fill="hold" nodeType="afterEffect">
                                  <p:stCondLst>
                                    <p:cond delay="100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2">
                                            <p:txEl>
                                              <p:pRg st="5" end="5"/>
                                            </p:txEl>
                                          </p:spTgt>
                                        </p:tgtEl>
                                      </p:cBhvr>
                                    </p:animEffect>
                                  </p:childTnLst>
                                </p:cTn>
                              </p:par>
                            </p:childTnLst>
                          </p:cTn>
                        </p:par>
                        <p:par>
                          <p:cTn id="34" fill="hold">
                            <p:stCondLst>
                              <p:cond delay="8250"/>
                            </p:stCondLst>
                            <p:childTnLst>
                              <p:par>
                                <p:cTn id="35" presetID="53" presetClass="entr" presetSubtype="16" fill="hold" nodeType="afterEffect">
                                  <p:stCondLst>
                                    <p:cond delay="100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p:cTn id="37"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2">
                                            <p:txEl>
                                              <p:pRg st="8" end="8"/>
                                            </p:txEl>
                                          </p:spTgt>
                                        </p:tgtEl>
                                      </p:cBhvr>
                                    </p:animEffect>
                                  </p:childTnLst>
                                </p:cTn>
                              </p:par>
                            </p:childTnLst>
                          </p:cTn>
                        </p:par>
                        <p:par>
                          <p:cTn id="40" fill="hold">
                            <p:stCondLst>
                              <p:cond delay="9750"/>
                            </p:stCondLst>
                            <p:childTnLst>
                              <p:par>
                                <p:cTn id="41" presetID="22" presetClass="entr" presetSubtype="2" fill="hold" grpId="0" nodeType="afterEffect">
                                  <p:stCondLst>
                                    <p:cond delay="100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11250"/>
                            </p:stCondLst>
                            <p:childTnLst>
                              <p:par>
                                <p:cTn id="45" presetID="6" presetClass="entr" presetSubtype="16" fill="hold" nodeType="afterEffect">
                                  <p:stCondLst>
                                    <p:cond delay="75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750"/>
                                        <p:tgtEl>
                                          <p:spTgt spid="6"/>
                                        </p:tgtEl>
                                      </p:cBhvr>
                                    </p:animEffect>
                                  </p:childTnLst>
                                </p:cTn>
                              </p:par>
                            </p:childTnLst>
                          </p:cTn>
                        </p:par>
                        <p:par>
                          <p:cTn id="48" fill="hold">
                            <p:stCondLst>
                              <p:cond delay="12750"/>
                            </p:stCondLst>
                            <p:childTnLst>
                              <p:par>
                                <p:cTn id="49" presetID="6" presetClass="entr" presetSubtype="16" fill="hold" nodeType="afterEffect">
                                  <p:stCondLst>
                                    <p:cond delay="250"/>
                                  </p:stCondLst>
                                  <p:childTnLst>
                                    <p:set>
                                      <p:cBhvr>
                                        <p:cTn id="50" dur="1" fill="hold">
                                          <p:stCondLst>
                                            <p:cond delay="0"/>
                                          </p:stCondLst>
                                        </p:cTn>
                                        <p:tgtEl>
                                          <p:spTgt spid="3"/>
                                        </p:tgtEl>
                                        <p:attrNameLst>
                                          <p:attrName>style.visibility</p:attrName>
                                        </p:attrNameLst>
                                      </p:cBhvr>
                                      <p:to>
                                        <p:strVal val="visible"/>
                                      </p:to>
                                    </p:set>
                                    <p:animEffect transition="in" filter="circle(in)">
                                      <p:cBhvr>
                                        <p:cTn id="51" dur="750"/>
                                        <p:tgtEl>
                                          <p:spTgt spid="3"/>
                                        </p:tgtEl>
                                      </p:cBhvr>
                                    </p:animEffect>
                                  </p:childTnLst>
                                </p:cTn>
                              </p:par>
                            </p:childTnLst>
                          </p:cTn>
                        </p:par>
                        <p:par>
                          <p:cTn id="52" fill="hold">
                            <p:stCondLst>
                              <p:cond delay="13750"/>
                            </p:stCondLst>
                            <p:childTnLst>
                              <p:par>
                                <p:cTn id="53" presetID="6" presetClass="entr" presetSubtype="16" fill="hold" nodeType="afterEffect">
                                  <p:stCondLst>
                                    <p:cond delay="25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750"/>
                                        <p:tgtEl>
                                          <p:spTgt spid="9"/>
                                        </p:tgtEl>
                                      </p:cBhvr>
                                    </p:animEffect>
                                  </p:childTnLst>
                                </p:cTn>
                              </p:par>
                            </p:childTnLst>
                          </p:cTn>
                        </p:par>
                        <p:par>
                          <p:cTn id="56" fill="hold">
                            <p:stCondLst>
                              <p:cond delay="14750"/>
                            </p:stCondLst>
                            <p:childTnLst>
                              <p:par>
                                <p:cTn id="57" presetID="22" presetClass="entr" presetSubtype="1"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up)">
                                      <p:cBhvr>
                                        <p:cTn id="59" dur="500"/>
                                        <p:tgtEl>
                                          <p:spTgt spid="13"/>
                                        </p:tgtEl>
                                      </p:cBhvr>
                                    </p:animEffect>
                                  </p:childTnLst>
                                </p:cTn>
                              </p:par>
                            </p:childTnLst>
                          </p:cTn>
                        </p:par>
                        <p:par>
                          <p:cTn id="60" fill="hold">
                            <p:stCondLst>
                              <p:cond delay="1525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15750"/>
                            </p:stCondLst>
                            <p:childTnLst>
                              <p:par>
                                <p:cTn id="65" presetID="31" presetClass="entr" presetSubtype="0" fill="hold" grpId="0" nodeType="afterEffect">
                                  <p:stCondLst>
                                    <p:cond delay="25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childTnLst>
                          </p:cTn>
                        </p:par>
                        <p:par>
                          <p:cTn id="71" fill="hold">
                            <p:stCondLst>
                              <p:cond delay="17000"/>
                            </p:stCondLst>
                            <p:childTnLst>
                              <p:par>
                                <p:cTn id="72" presetID="22" presetClass="entr" presetSubtype="8" fill="hold" nodeType="afterEffect">
                                  <p:stCondLst>
                                    <p:cond delay="125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1500"/>
                                        <p:tgtEl>
                                          <p:spTgt spid="26"/>
                                        </p:tgtEl>
                                      </p:cBhvr>
                                    </p:animEffect>
                                  </p:childTnLst>
                                </p:cTn>
                              </p:par>
                            </p:childTnLst>
                          </p:cTn>
                        </p:par>
                        <p:par>
                          <p:cTn id="75" fill="hold">
                            <p:stCondLst>
                              <p:cond delay="19750"/>
                            </p:stCondLst>
                            <p:childTnLst>
                              <p:par>
                                <p:cTn id="76" presetID="31" presetClass="entr" presetSubtype="0" fill="hold" grpId="0" nodeType="afterEffect">
                                  <p:stCondLst>
                                    <p:cond delay="100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90"/>
                                          </p:val>
                                        </p:tav>
                                        <p:tav tm="100000">
                                          <p:val>
                                            <p:fltVal val="0"/>
                                          </p:val>
                                        </p:tav>
                                      </p:tavLst>
                                    </p:anim>
                                    <p:animEffect transition="in" filter="fade">
                                      <p:cBhvr>
                                        <p:cTn id="81" dur="1000"/>
                                        <p:tgtEl>
                                          <p:spTgt spid="21"/>
                                        </p:tgtEl>
                                      </p:cBhvr>
                                    </p:animEffect>
                                  </p:childTnLst>
                                </p:cTn>
                              </p:par>
                            </p:childTnLst>
                          </p:cTn>
                        </p:par>
                        <p:par>
                          <p:cTn id="82" fill="hold">
                            <p:stCondLst>
                              <p:cond delay="21750"/>
                            </p:stCondLst>
                            <p:childTnLst>
                              <p:par>
                                <p:cTn id="83" presetID="22" presetClass="entr" presetSubtype="8" fill="hold" nodeType="afterEffect">
                                  <p:stCondLst>
                                    <p:cond delay="100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1500"/>
                                        <p:tgtEl>
                                          <p:spTgt spid="29"/>
                                        </p:tgtEl>
                                      </p:cBhvr>
                                    </p:animEffect>
                                  </p:childTnLst>
                                </p:cTn>
                              </p:par>
                            </p:childTnLst>
                          </p:cTn>
                        </p:par>
                        <p:par>
                          <p:cTn id="86" fill="hold">
                            <p:stCondLst>
                              <p:cond delay="24250"/>
                            </p:stCondLst>
                            <p:childTnLst>
                              <p:par>
                                <p:cTn id="87" presetID="31" presetClass="entr" presetSubtype="0" fill="hold" grpId="0" nodeType="afterEffect">
                                  <p:stCondLst>
                                    <p:cond delay="100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250" fill="hold"/>
                                        <p:tgtEl>
                                          <p:spTgt spid="19"/>
                                        </p:tgtEl>
                                        <p:attrNameLst>
                                          <p:attrName>ppt_w</p:attrName>
                                        </p:attrNameLst>
                                      </p:cBhvr>
                                      <p:tavLst>
                                        <p:tav tm="0">
                                          <p:val>
                                            <p:fltVal val="0"/>
                                          </p:val>
                                        </p:tav>
                                        <p:tav tm="100000">
                                          <p:val>
                                            <p:strVal val="#ppt_w"/>
                                          </p:val>
                                        </p:tav>
                                      </p:tavLst>
                                    </p:anim>
                                    <p:anim calcmode="lin" valueType="num">
                                      <p:cBhvr>
                                        <p:cTn id="90" dur="1250" fill="hold"/>
                                        <p:tgtEl>
                                          <p:spTgt spid="19"/>
                                        </p:tgtEl>
                                        <p:attrNameLst>
                                          <p:attrName>ppt_h</p:attrName>
                                        </p:attrNameLst>
                                      </p:cBhvr>
                                      <p:tavLst>
                                        <p:tav tm="0">
                                          <p:val>
                                            <p:fltVal val="0"/>
                                          </p:val>
                                        </p:tav>
                                        <p:tav tm="100000">
                                          <p:val>
                                            <p:strVal val="#ppt_h"/>
                                          </p:val>
                                        </p:tav>
                                      </p:tavLst>
                                    </p:anim>
                                    <p:anim calcmode="lin" valueType="num">
                                      <p:cBhvr>
                                        <p:cTn id="91" dur="1250" fill="hold"/>
                                        <p:tgtEl>
                                          <p:spTgt spid="19"/>
                                        </p:tgtEl>
                                        <p:attrNameLst>
                                          <p:attrName>style.rotation</p:attrName>
                                        </p:attrNameLst>
                                      </p:cBhvr>
                                      <p:tavLst>
                                        <p:tav tm="0">
                                          <p:val>
                                            <p:fltVal val="90"/>
                                          </p:val>
                                        </p:tav>
                                        <p:tav tm="100000">
                                          <p:val>
                                            <p:fltVal val="0"/>
                                          </p:val>
                                        </p:tav>
                                      </p:tavLst>
                                    </p:anim>
                                    <p:animEffect transition="in" filter="fade">
                                      <p:cBhvr>
                                        <p:cTn id="92" dur="1250"/>
                                        <p:tgtEl>
                                          <p:spTgt spid="19"/>
                                        </p:tgtEl>
                                      </p:cBhvr>
                                    </p:animEffect>
                                  </p:childTnLst>
                                </p:cTn>
                              </p:par>
                            </p:childTnLst>
                          </p:cTn>
                        </p:par>
                        <p:par>
                          <p:cTn id="93" fill="hold">
                            <p:stCondLst>
                              <p:cond delay="26500"/>
                            </p:stCondLst>
                            <p:childTnLst>
                              <p:par>
                                <p:cTn id="94" presetID="22" presetClass="entr" presetSubtype="8" fill="hold" nodeType="afterEffect">
                                  <p:stCondLst>
                                    <p:cond delay="100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6"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395855" y="1367121"/>
            <a:ext cx="3468413" cy="2031325"/>
          </a:xfrm>
          <a:prstGeom prst="rect">
            <a:avLst/>
          </a:prstGeom>
        </p:spPr>
        <p:txBody>
          <a:bodyPr wrap="square">
            <a:spAutoFit/>
          </a:bodyPr>
          <a:lstStyle/>
          <a:p>
            <a:r>
              <a:rPr lang="he-IL" dirty="0"/>
              <a:t>מי שהיה עליו לשלם שלושה חיובים</a:t>
            </a:r>
            <a:r>
              <a:rPr lang="he-IL" dirty="0" smtClean="0"/>
              <a:t>:</a:t>
            </a:r>
          </a:p>
          <a:p>
            <a:endParaRPr lang="he-IL" dirty="0" smtClean="0"/>
          </a:p>
          <a:p>
            <a:r>
              <a:rPr lang="he-IL" dirty="0" smtClean="0"/>
              <a:t> 1. תשלומי </a:t>
            </a:r>
            <a:r>
              <a:rPr lang="he-IL" dirty="0"/>
              <a:t>נזק</a:t>
            </a:r>
            <a:r>
              <a:rPr lang="he-IL" dirty="0" smtClean="0"/>
              <a:t>,</a:t>
            </a:r>
          </a:p>
          <a:p>
            <a:endParaRPr lang="he-IL" dirty="0" smtClean="0"/>
          </a:p>
          <a:p>
            <a:r>
              <a:rPr lang="he-IL" dirty="0" smtClean="0"/>
              <a:t> 2. תשלומי </a:t>
            </a:r>
            <a:r>
              <a:rPr lang="he-IL" dirty="0"/>
              <a:t>חוב למלווה</a:t>
            </a:r>
            <a:r>
              <a:rPr lang="he-IL" dirty="0" smtClean="0"/>
              <a:t>,</a:t>
            </a:r>
          </a:p>
          <a:p>
            <a:endParaRPr lang="he-IL" dirty="0" smtClean="0"/>
          </a:p>
          <a:p>
            <a:r>
              <a:rPr lang="he-IL" dirty="0" smtClean="0"/>
              <a:t> 3. ותשלום </a:t>
            </a:r>
            <a:r>
              <a:rPr lang="he-IL" dirty="0"/>
              <a:t>לכתובת </a:t>
            </a:r>
            <a:r>
              <a:rPr lang="he-IL" dirty="0" err="1"/>
              <a:t>אשה</a:t>
            </a:r>
            <a:r>
              <a:rPr lang="he-IL" dirty="0"/>
              <a:t>, </a:t>
            </a:r>
          </a:p>
        </p:txBody>
      </p:sp>
      <p:grpSp>
        <p:nvGrpSpPr>
          <p:cNvPr id="3" name="קבוצה 2"/>
          <p:cNvGrpSpPr/>
          <p:nvPr/>
        </p:nvGrpSpPr>
        <p:grpSpPr>
          <a:xfrm>
            <a:off x="1911053" y="2955660"/>
            <a:ext cx="2049162" cy="597006"/>
            <a:chOff x="2890982" y="2101324"/>
            <a:chExt cx="2049162" cy="597006"/>
          </a:xfrm>
        </p:grpSpPr>
        <p:pic>
          <p:nvPicPr>
            <p:cNvPr id="4" name="תמונה 3"/>
            <p:cNvPicPr>
              <a:picLocks noChangeAspect="1"/>
            </p:cNvPicPr>
            <p:nvPr/>
          </p:nvPicPr>
          <p:blipFill>
            <a:blip r:embed="rId2"/>
            <a:stretch>
              <a:fillRect/>
            </a:stretch>
          </p:blipFill>
          <p:spPr>
            <a:xfrm>
              <a:off x="2890982" y="2101324"/>
              <a:ext cx="2049162" cy="597006"/>
            </a:xfrm>
            <a:prstGeom prst="rect">
              <a:avLst/>
            </a:prstGeom>
          </p:spPr>
        </p:pic>
        <p:sp>
          <p:nvSpPr>
            <p:cNvPr id="5" name="TextBox 4"/>
            <p:cNvSpPr txBox="1"/>
            <p:nvPr/>
          </p:nvSpPr>
          <p:spPr>
            <a:xfrm>
              <a:off x="3517836" y="2112099"/>
              <a:ext cx="843272"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בינונית</a:t>
              </a:r>
              <a:endParaRPr lang="he-IL" sz="1000" dirty="0"/>
            </a:p>
          </p:txBody>
        </p:sp>
      </p:grpSp>
      <p:grpSp>
        <p:nvGrpSpPr>
          <p:cNvPr id="6" name="קבוצה 5"/>
          <p:cNvGrpSpPr/>
          <p:nvPr/>
        </p:nvGrpSpPr>
        <p:grpSpPr>
          <a:xfrm>
            <a:off x="2071974" y="1931407"/>
            <a:ext cx="1852551" cy="622635"/>
            <a:chOff x="5757642" y="2076596"/>
            <a:chExt cx="1852551" cy="608301"/>
          </a:xfrm>
        </p:grpSpPr>
        <p:pic>
          <p:nvPicPr>
            <p:cNvPr id="7" name="תמונה 6"/>
            <p:cNvPicPr>
              <a:picLocks noChangeAspect="1"/>
            </p:cNvPicPr>
            <p:nvPr/>
          </p:nvPicPr>
          <p:blipFill>
            <a:blip r:embed="rId3"/>
            <a:stretch>
              <a:fillRect/>
            </a:stretch>
          </p:blipFill>
          <p:spPr>
            <a:xfrm>
              <a:off x="5757642" y="2104847"/>
              <a:ext cx="1852551" cy="580050"/>
            </a:xfrm>
            <a:prstGeom prst="rect">
              <a:avLst/>
            </a:prstGeom>
          </p:spPr>
        </p:pic>
        <p:sp>
          <p:nvSpPr>
            <p:cNvPr id="8" name="TextBox 7"/>
            <p:cNvSpPr txBox="1"/>
            <p:nvPr/>
          </p:nvSpPr>
          <p:spPr>
            <a:xfrm>
              <a:off x="6387241" y="2076596"/>
              <a:ext cx="778464" cy="246221"/>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1000" dirty="0" smtClean="0"/>
                <a:t>קרקע עידית</a:t>
              </a:r>
              <a:endParaRPr lang="he-IL" sz="1000" dirty="0"/>
            </a:p>
          </p:txBody>
        </p:sp>
      </p:grpSp>
      <p:grpSp>
        <p:nvGrpSpPr>
          <p:cNvPr id="9" name="קבוצה 8"/>
          <p:cNvGrpSpPr/>
          <p:nvPr/>
        </p:nvGrpSpPr>
        <p:grpSpPr>
          <a:xfrm>
            <a:off x="1898123" y="3716677"/>
            <a:ext cx="2062092" cy="590023"/>
            <a:chOff x="3463636" y="3363412"/>
            <a:chExt cx="2062092" cy="590023"/>
          </a:xfrm>
        </p:grpSpPr>
        <p:pic>
          <p:nvPicPr>
            <p:cNvPr id="10" name="תמונה 9"/>
            <p:cNvPicPr>
              <a:picLocks noChangeAspect="1"/>
            </p:cNvPicPr>
            <p:nvPr/>
          </p:nvPicPr>
          <p:blipFill>
            <a:blip r:embed="rId4"/>
            <a:stretch>
              <a:fillRect/>
            </a:stretch>
          </p:blipFill>
          <p:spPr>
            <a:xfrm>
              <a:off x="3463636" y="3380003"/>
              <a:ext cx="2062092" cy="573432"/>
            </a:xfrm>
            <a:prstGeom prst="rect">
              <a:avLst/>
            </a:prstGeom>
          </p:spPr>
        </p:pic>
        <p:sp>
          <p:nvSpPr>
            <p:cNvPr id="11" name="TextBox 10"/>
            <p:cNvSpPr txBox="1"/>
            <p:nvPr/>
          </p:nvSpPr>
          <p:spPr>
            <a:xfrm>
              <a:off x="3960762" y="3363412"/>
              <a:ext cx="872836" cy="2308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r>
                <a:rPr lang="he-IL" sz="900" dirty="0" smtClean="0"/>
                <a:t>קרקע זיבורית</a:t>
              </a:r>
              <a:endParaRPr lang="he-IL" sz="900" dirty="0"/>
            </a:p>
          </p:txBody>
        </p:sp>
      </p:grpSp>
      <p:sp>
        <p:nvSpPr>
          <p:cNvPr id="12" name="TextBox 11"/>
          <p:cNvSpPr txBox="1"/>
          <p:nvPr/>
        </p:nvSpPr>
        <p:spPr>
          <a:xfrm>
            <a:off x="-20463" y="1320262"/>
            <a:ext cx="7675418" cy="369332"/>
          </a:xfrm>
          <a:prstGeom prst="rect">
            <a:avLst/>
          </a:prstGeom>
          <a:noFill/>
        </p:spPr>
        <p:txBody>
          <a:bodyPr wrap="square" rtlCol="1">
            <a:spAutoFit/>
          </a:bodyPr>
          <a:lstStyle/>
          <a:p>
            <a:r>
              <a:rPr lang="he-IL" dirty="0" smtClean="0"/>
              <a:t>יש בידו שלוש קרקעות ומכרן </a:t>
            </a:r>
            <a:r>
              <a:rPr lang="he-IL" dirty="0"/>
              <a:t>לשלשה בני אדם בזה אחר זה, </a:t>
            </a:r>
            <a:r>
              <a:rPr lang="he-IL" b="1" dirty="0"/>
              <a:t>כל קרקע ביום אחר</a:t>
            </a:r>
            <a:r>
              <a:rPr lang="he-IL" dirty="0"/>
              <a:t>, </a:t>
            </a:r>
          </a:p>
        </p:txBody>
      </p:sp>
      <p:sp>
        <p:nvSpPr>
          <p:cNvPr id="22" name="מלבן 21"/>
          <p:cNvSpPr/>
          <p:nvPr/>
        </p:nvSpPr>
        <p:spPr>
          <a:xfrm>
            <a:off x="6449610" y="185826"/>
            <a:ext cx="2410691" cy="1200329"/>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בְּזֶה </a:t>
            </a:r>
            <a:r>
              <a:rPr lang="he-IL" dirty="0">
                <a:solidFill>
                  <a:srgbClr val="000000"/>
                </a:solidFill>
                <a:latin typeface="Arial" panose="020B0604020202020204" pitchFamily="34" charset="0"/>
              </a:rPr>
              <a:t>אַחַר </a:t>
            </a:r>
            <a:r>
              <a:rPr lang="he-IL" dirty="0" smtClean="0">
                <a:solidFill>
                  <a:srgbClr val="000000"/>
                </a:solidFill>
                <a:latin typeface="Arial" panose="020B0604020202020204" pitchFamily="34" charset="0"/>
              </a:rPr>
              <a:t>זֶה</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כּוּלָּן </a:t>
            </a:r>
            <a:r>
              <a:rPr lang="he-IL" dirty="0" err="1">
                <a:solidFill>
                  <a:srgbClr val="000000"/>
                </a:solidFill>
                <a:latin typeface="Arial" panose="020B0604020202020204" pitchFamily="34" charset="0"/>
              </a:rPr>
              <a:t>גּוֹבִין</a:t>
            </a:r>
            <a:r>
              <a:rPr lang="he-IL" dirty="0">
                <a:solidFill>
                  <a:srgbClr val="000000"/>
                </a:solidFill>
                <a:latin typeface="Arial" panose="020B0604020202020204" pitchFamily="34" charset="0"/>
              </a:rPr>
              <a:t> מִן הָאַחֲרוֹן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אֵין </a:t>
            </a:r>
            <a:r>
              <a:rPr lang="he-IL" dirty="0">
                <a:solidFill>
                  <a:srgbClr val="000000"/>
                </a:solidFill>
                <a:latin typeface="Arial" panose="020B0604020202020204" pitchFamily="34" charset="0"/>
              </a:rPr>
              <a:t>לוֹ גּוֹבֶה </a:t>
            </a:r>
            <a:r>
              <a:rPr lang="he-IL" dirty="0" err="1">
                <a:solidFill>
                  <a:srgbClr val="000000"/>
                </a:solidFill>
                <a:latin typeface="Arial" panose="020B0604020202020204" pitchFamily="34" charset="0"/>
              </a:rPr>
              <a:t>מִשֶּׁלְּפָנָיו</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אֵין </a:t>
            </a:r>
            <a:r>
              <a:rPr lang="he-IL" dirty="0">
                <a:solidFill>
                  <a:srgbClr val="000000"/>
                </a:solidFill>
                <a:latin typeface="Arial" panose="020B0604020202020204" pitchFamily="34" charset="0"/>
              </a:rPr>
              <a:t>לוֹ גּוֹבֶה </a:t>
            </a:r>
            <a:r>
              <a:rPr lang="he-IL" dirty="0" err="1">
                <a:solidFill>
                  <a:srgbClr val="000000"/>
                </a:solidFill>
                <a:latin typeface="Arial" panose="020B0604020202020204" pitchFamily="34" charset="0"/>
              </a:rPr>
              <a:t>מִשֶּׁלִּפְנֵי</a:t>
            </a:r>
            <a:r>
              <a:rPr lang="he-IL" dirty="0">
                <a:solidFill>
                  <a:srgbClr val="000000"/>
                </a:solidFill>
                <a:latin typeface="Arial" panose="020B0604020202020204" pitchFamily="34" charset="0"/>
              </a:rPr>
              <a:t> פָנָיו</a:t>
            </a:r>
            <a:endParaRPr lang="he-IL" dirty="0"/>
          </a:p>
        </p:txBody>
      </p:sp>
      <p:sp>
        <p:nvSpPr>
          <p:cNvPr id="23" name="מלבן 22"/>
          <p:cNvSpPr/>
          <p:nvPr/>
        </p:nvSpPr>
        <p:spPr>
          <a:xfrm>
            <a:off x="0" y="5180042"/>
            <a:ext cx="12228945" cy="1323439"/>
          </a:xfrm>
          <a:prstGeom prst="rect">
            <a:avLst/>
          </a:prstGeom>
        </p:spPr>
        <p:txBody>
          <a:bodyPr wrap="square">
            <a:spAutoFit/>
          </a:bodyPr>
          <a:lstStyle/>
          <a:p>
            <a:r>
              <a:rPr lang="he-IL" sz="1600" dirty="0" smtClean="0"/>
              <a:t>כי </a:t>
            </a:r>
            <a:r>
              <a:rPr lang="he-IL" sz="1600" dirty="0"/>
              <a:t>הלקוחות שקנו ראשונים, גם אם קנו את העידית והבינונית, יכולים הם לדחות את התובעים, בטענה: </a:t>
            </a:r>
            <a:r>
              <a:rPr lang="he-IL" sz="1600" b="1" dirty="0"/>
              <a:t>הנחתי לך מקום [קרקע] לגבות הימנו אצל המוכר!</a:t>
            </a:r>
          </a:p>
          <a:p>
            <a:r>
              <a:rPr lang="he-IL" sz="1600" dirty="0"/>
              <a:t>כי הדין הוא, שאין נפרעים מנכסים משועבדים [הנמצאים כבר ביד לוקח] במקום שיש נכסים בני חורין [הנמצאים ביד הבעלים], ואפילו אם הנכסים שנשארו הם זיבורית, ואילו התובע הוא ניזק שדינו בעידית, אינו גובה אלא מהם.</a:t>
            </a:r>
          </a:p>
          <a:p>
            <a:r>
              <a:rPr lang="he-IL" sz="1600" dirty="0"/>
              <a:t>וכיון שבשעה שקנו הראשונים את הקרקע, עדיין נשארה קרקע אחרת ביד המוכר, נמצא שחל עיקר דין גביה על קרקע זו, ודין גביה זה נשאר גם אם לבסוף נמכרה אותה </a:t>
            </a:r>
            <a:r>
              <a:rPr lang="he-IL" sz="1600" dirty="0" smtClean="0"/>
              <a:t>קרקע.</a:t>
            </a:r>
            <a:endParaRPr lang="he-IL" sz="1600" dirty="0"/>
          </a:p>
        </p:txBody>
      </p:sp>
      <p:sp>
        <p:nvSpPr>
          <p:cNvPr id="17" name="TextBox 16"/>
          <p:cNvSpPr txBox="1"/>
          <p:nvPr/>
        </p:nvSpPr>
        <p:spPr>
          <a:xfrm>
            <a:off x="424843" y="1960324"/>
            <a:ext cx="1274156" cy="369332"/>
          </a:xfrm>
          <a:prstGeom prst="rect">
            <a:avLst/>
          </a:prstGeom>
          <a:noFill/>
        </p:spPr>
        <p:txBody>
          <a:bodyPr wrap="square" rtlCol="1">
            <a:spAutoFit/>
          </a:bodyPr>
          <a:lstStyle/>
          <a:p>
            <a:r>
              <a:rPr lang="he-IL" dirty="0"/>
              <a:t>ק</a:t>
            </a:r>
            <a:r>
              <a:rPr lang="he-IL" dirty="0" smtClean="0"/>
              <a:t>ונה ראשון</a:t>
            </a:r>
            <a:endParaRPr lang="he-IL" dirty="0"/>
          </a:p>
        </p:txBody>
      </p:sp>
      <p:sp>
        <p:nvSpPr>
          <p:cNvPr id="24" name="TextBox 23"/>
          <p:cNvSpPr txBox="1"/>
          <p:nvPr/>
        </p:nvSpPr>
        <p:spPr>
          <a:xfrm>
            <a:off x="424843" y="3020344"/>
            <a:ext cx="1274156" cy="369332"/>
          </a:xfrm>
          <a:prstGeom prst="rect">
            <a:avLst/>
          </a:prstGeom>
          <a:noFill/>
        </p:spPr>
        <p:txBody>
          <a:bodyPr wrap="square" rtlCol="1">
            <a:spAutoFit/>
          </a:bodyPr>
          <a:lstStyle/>
          <a:p>
            <a:r>
              <a:rPr lang="he-IL" dirty="0"/>
              <a:t>ק</a:t>
            </a:r>
            <a:r>
              <a:rPr lang="he-IL" dirty="0" smtClean="0"/>
              <a:t>ונה שני</a:t>
            </a:r>
            <a:endParaRPr lang="he-IL" dirty="0"/>
          </a:p>
        </p:txBody>
      </p:sp>
      <p:sp>
        <p:nvSpPr>
          <p:cNvPr id="25" name="TextBox 24"/>
          <p:cNvSpPr txBox="1"/>
          <p:nvPr/>
        </p:nvSpPr>
        <p:spPr>
          <a:xfrm>
            <a:off x="221673" y="3777783"/>
            <a:ext cx="1274156" cy="369332"/>
          </a:xfrm>
          <a:prstGeom prst="rect">
            <a:avLst/>
          </a:prstGeom>
          <a:noFill/>
        </p:spPr>
        <p:txBody>
          <a:bodyPr wrap="square" rtlCol="1">
            <a:spAutoFit/>
          </a:bodyPr>
          <a:lstStyle/>
          <a:p>
            <a:r>
              <a:rPr lang="he-IL" dirty="0"/>
              <a:t>ק</a:t>
            </a:r>
            <a:r>
              <a:rPr lang="he-IL" dirty="0" smtClean="0"/>
              <a:t>ונה שלישי</a:t>
            </a:r>
            <a:endParaRPr lang="he-IL" dirty="0"/>
          </a:p>
        </p:txBody>
      </p:sp>
      <p:sp>
        <p:nvSpPr>
          <p:cNvPr id="29" name="TextBox 28"/>
          <p:cNvSpPr txBox="1"/>
          <p:nvPr/>
        </p:nvSpPr>
        <p:spPr>
          <a:xfrm>
            <a:off x="9448800" y="619998"/>
            <a:ext cx="2225964" cy="369332"/>
          </a:xfrm>
          <a:prstGeom prst="rect">
            <a:avLst/>
          </a:prstGeom>
          <a:noFill/>
        </p:spPr>
        <p:txBody>
          <a:bodyPr wrap="square" rtlCol="1">
            <a:spAutoFit/>
          </a:bodyPr>
          <a:lstStyle/>
          <a:p>
            <a:r>
              <a:rPr lang="he-IL" dirty="0" smtClean="0"/>
              <a:t>ממשיכה הברייתא:</a:t>
            </a:r>
            <a:endParaRPr lang="he-IL" dirty="0"/>
          </a:p>
        </p:txBody>
      </p:sp>
      <p:sp>
        <p:nvSpPr>
          <p:cNvPr id="30" name="TextBox 29"/>
          <p:cNvSpPr txBox="1"/>
          <p:nvPr/>
        </p:nvSpPr>
        <p:spPr>
          <a:xfrm>
            <a:off x="10502062" y="0"/>
            <a:ext cx="1542156" cy="369332"/>
          </a:xfrm>
          <a:prstGeom prst="rect">
            <a:avLst/>
          </a:prstGeom>
          <a:noFill/>
        </p:spPr>
        <p:txBody>
          <a:bodyPr wrap="square" rtlCol="1">
            <a:spAutoFit/>
          </a:bodyPr>
          <a:lstStyle/>
          <a:p>
            <a:r>
              <a:rPr lang="he-IL" dirty="0" smtClean="0"/>
              <a:t>דף ח' עמ' א'</a:t>
            </a:r>
            <a:endParaRPr lang="he-IL" dirty="0"/>
          </a:p>
        </p:txBody>
      </p:sp>
      <p:cxnSp>
        <p:nvCxnSpPr>
          <p:cNvPr id="32" name="מחבר חץ ישר 31"/>
          <p:cNvCxnSpPr>
            <a:stCxn id="10" idx="3"/>
          </p:cNvCxnSpPr>
          <p:nvPr/>
        </p:nvCxnSpPr>
        <p:spPr>
          <a:xfrm flipV="1">
            <a:off x="3960215" y="2734508"/>
            <a:ext cx="5793385" cy="128547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a:stCxn id="10" idx="3"/>
          </p:cNvCxnSpPr>
          <p:nvPr/>
        </p:nvCxnSpPr>
        <p:spPr>
          <a:xfrm flipV="1">
            <a:off x="3960215" y="3244513"/>
            <a:ext cx="5592762" cy="77547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a:stCxn id="10" idx="3"/>
          </p:cNvCxnSpPr>
          <p:nvPr/>
        </p:nvCxnSpPr>
        <p:spPr>
          <a:xfrm flipV="1">
            <a:off x="3960215" y="2123076"/>
            <a:ext cx="6310621" cy="18969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מלבן 41"/>
          <p:cNvSpPr/>
          <p:nvPr/>
        </p:nvSpPr>
        <p:spPr>
          <a:xfrm>
            <a:off x="1061921" y="361048"/>
            <a:ext cx="407355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אֵין לוֹ גּוֹבֶה </a:t>
            </a:r>
            <a:r>
              <a:rPr lang="he-IL" dirty="0" err="1">
                <a:solidFill>
                  <a:srgbClr val="000000"/>
                </a:solidFill>
                <a:latin typeface="Arial" panose="020B0604020202020204" pitchFamily="34" charset="0"/>
              </a:rPr>
              <a:t>מִשֶּׁלְּפָנָיו</a:t>
            </a:r>
            <a:r>
              <a:rPr lang="he-IL" dirty="0">
                <a:solidFill>
                  <a:srgbClr val="000000"/>
                </a:solidFill>
                <a:latin typeface="Arial" panose="020B0604020202020204" pitchFamily="34" charset="0"/>
              </a:rPr>
              <a:t> אֵין לוֹ גּוֹבֶה </a:t>
            </a:r>
            <a:r>
              <a:rPr lang="he-IL" dirty="0" err="1">
                <a:solidFill>
                  <a:srgbClr val="000000"/>
                </a:solidFill>
                <a:latin typeface="Arial" panose="020B0604020202020204" pitchFamily="34" charset="0"/>
              </a:rPr>
              <a:t>מִשֶּׁלִּפְנֵי</a:t>
            </a:r>
            <a:r>
              <a:rPr lang="he-IL" dirty="0">
                <a:solidFill>
                  <a:srgbClr val="000000"/>
                </a:solidFill>
                <a:latin typeface="Arial" panose="020B0604020202020204" pitchFamily="34" charset="0"/>
              </a:rPr>
              <a:t> פָנָיו</a:t>
            </a:r>
            <a:endParaRPr lang="he-IL" dirty="0"/>
          </a:p>
        </p:txBody>
      </p:sp>
      <p:sp>
        <p:nvSpPr>
          <p:cNvPr id="43" name="מלבן 42"/>
          <p:cNvSpPr/>
          <p:nvPr/>
        </p:nvSpPr>
        <p:spPr>
          <a:xfrm>
            <a:off x="4729018" y="4315030"/>
            <a:ext cx="7315200" cy="646331"/>
          </a:xfrm>
          <a:prstGeom prst="rect">
            <a:avLst/>
          </a:prstGeom>
        </p:spPr>
        <p:txBody>
          <a:bodyPr wrap="square">
            <a:spAutoFit/>
          </a:bodyPr>
          <a:lstStyle/>
          <a:p>
            <a:r>
              <a:rPr lang="he-IL" dirty="0" smtClean="0"/>
              <a:t>, </a:t>
            </a:r>
            <a:r>
              <a:rPr lang="he-IL" dirty="0"/>
              <a:t>ובאופן כזה אינם יכולים </a:t>
            </a:r>
            <a:r>
              <a:rPr lang="he-IL" dirty="0" smtClean="0"/>
              <a:t>לומר</a:t>
            </a:r>
            <a:endParaRPr lang="he-IL" dirty="0"/>
          </a:p>
          <a:p>
            <a:r>
              <a:rPr lang="he-IL" b="1" dirty="0"/>
              <a:t>"הנחתי מקום", </a:t>
            </a:r>
            <a:r>
              <a:rPr lang="he-IL" dirty="0"/>
              <a:t>שהרי הקרקע שהשאירו לגבות ממנה אין בה די עבור גביית כולם</a:t>
            </a:r>
            <a:r>
              <a:rPr lang="he-IL" dirty="0" smtClean="0"/>
              <a:t>.</a:t>
            </a:r>
            <a:endParaRPr lang="he-IL" dirty="0"/>
          </a:p>
        </p:txBody>
      </p:sp>
      <p:sp>
        <p:nvSpPr>
          <p:cNvPr id="44" name="מלבן 43"/>
          <p:cNvSpPr/>
          <p:nvPr/>
        </p:nvSpPr>
        <p:spPr>
          <a:xfrm>
            <a:off x="498205" y="767995"/>
            <a:ext cx="5000087" cy="369332"/>
          </a:xfrm>
          <a:prstGeom prst="rect">
            <a:avLst/>
          </a:prstGeom>
        </p:spPr>
        <p:txBody>
          <a:bodyPr wrap="none">
            <a:spAutoFit/>
          </a:bodyPr>
          <a:lstStyle/>
          <a:p>
            <a:r>
              <a:rPr lang="he-IL" dirty="0"/>
              <a:t>ואם אין לו לאותו שלקח באחרונה כדי לשלם לשלשתם, </a:t>
            </a:r>
          </a:p>
        </p:txBody>
      </p:sp>
      <p:sp>
        <p:nvSpPr>
          <p:cNvPr id="46" name="מלבן 45"/>
          <p:cNvSpPr/>
          <p:nvPr/>
        </p:nvSpPr>
        <p:spPr>
          <a:xfrm>
            <a:off x="7129472" y="3543252"/>
            <a:ext cx="5099473" cy="369332"/>
          </a:xfrm>
          <a:prstGeom prst="rect">
            <a:avLst/>
          </a:prstGeom>
        </p:spPr>
        <p:txBody>
          <a:bodyPr wrap="none">
            <a:spAutoFit/>
          </a:bodyPr>
          <a:lstStyle/>
          <a:p>
            <a:r>
              <a:rPr lang="he-IL" dirty="0" smtClean="0"/>
              <a:t>הדין: התובעים </a:t>
            </a:r>
            <a:r>
              <a:rPr lang="he-IL" dirty="0"/>
              <a:t>משלימים את גבייתם </a:t>
            </a:r>
            <a:r>
              <a:rPr lang="he-IL" dirty="0" err="1"/>
              <a:t>מהלוקח</a:t>
            </a:r>
            <a:r>
              <a:rPr lang="he-IL" dirty="0"/>
              <a:t> שקדם לו. </a:t>
            </a:r>
          </a:p>
        </p:txBody>
      </p:sp>
      <p:cxnSp>
        <p:nvCxnSpPr>
          <p:cNvPr id="47" name="מחבר חץ ישר 46"/>
          <p:cNvCxnSpPr/>
          <p:nvPr/>
        </p:nvCxnSpPr>
        <p:spPr>
          <a:xfrm flipV="1">
            <a:off x="3960215" y="2077384"/>
            <a:ext cx="6234161" cy="114119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מחבר חץ ישר 47"/>
          <p:cNvCxnSpPr/>
          <p:nvPr/>
        </p:nvCxnSpPr>
        <p:spPr>
          <a:xfrm flipV="1">
            <a:off x="3960215" y="2698725"/>
            <a:ext cx="5723405" cy="59482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מחבר חץ ישר 52"/>
          <p:cNvCxnSpPr/>
          <p:nvPr/>
        </p:nvCxnSpPr>
        <p:spPr>
          <a:xfrm>
            <a:off x="4059382" y="2245967"/>
            <a:ext cx="5642712" cy="32687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מלבן 55"/>
          <p:cNvSpPr/>
          <p:nvPr/>
        </p:nvSpPr>
        <p:spPr>
          <a:xfrm>
            <a:off x="3480037" y="3954959"/>
            <a:ext cx="8511980" cy="369332"/>
          </a:xfrm>
          <a:prstGeom prst="rect">
            <a:avLst/>
          </a:prstGeom>
          <a:solidFill>
            <a:schemeClr val="bg1"/>
          </a:solidFill>
        </p:spPr>
        <p:txBody>
          <a:bodyPr wrap="square">
            <a:spAutoFit/>
          </a:bodyPr>
          <a:lstStyle/>
          <a:p>
            <a:r>
              <a:rPr lang="he-IL" dirty="0"/>
              <a:t>ואם אין גם לו כדי החוב, גובה </a:t>
            </a:r>
            <a:r>
              <a:rPr lang="he-IL" dirty="0" err="1"/>
              <a:t>משלפני</a:t>
            </a:r>
            <a:r>
              <a:rPr lang="he-IL" dirty="0"/>
              <a:t> לפניו, משלימים התובעים את גבייתם מן הלוקח הראשון</a:t>
            </a:r>
          </a:p>
        </p:txBody>
      </p:sp>
      <p:cxnSp>
        <p:nvCxnSpPr>
          <p:cNvPr id="57" name="מחבר חץ ישר 56"/>
          <p:cNvCxnSpPr/>
          <p:nvPr/>
        </p:nvCxnSpPr>
        <p:spPr>
          <a:xfrm>
            <a:off x="4077856" y="2231408"/>
            <a:ext cx="5338887" cy="101310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מחבר חץ ישר 57"/>
          <p:cNvCxnSpPr/>
          <p:nvPr/>
        </p:nvCxnSpPr>
        <p:spPr>
          <a:xfrm flipV="1">
            <a:off x="3960215" y="3186165"/>
            <a:ext cx="5456528" cy="6845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p:nvPr/>
        </p:nvCxnSpPr>
        <p:spPr>
          <a:xfrm flipV="1">
            <a:off x="3978801" y="2112970"/>
            <a:ext cx="6151260" cy="9200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4" name="מלבן 63"/>
          <p:cNvSpPr/>
          <p:nvPr/>
        </p:nvSpPr>
        <p:spPr>
          <a:xfrm>
            <a:off x="4355754" y="1959690"/>
            <a:ext cx="4932326" cy="923330"/>
          </a:xfrm>
          <a:prstGeom prst="rect">
            <a:avLst/>
          </a:prstGeom>
        </p:spPr>
        <p:txBody>
          <a:bodyPr wrap="square">
            <a:spAutoFit/>
          </a:bodyPr>
          <a:lstStyle/>
          <a:p>
            <a:r>
              <a:rPr lang="he-IL" dirty="0" smtClean="0"/>
              <a:t>הדין: כל </a:t>
            </a:r>
            <a:r>
              <a:rPr lang="he-IL" dirty="0"/>
              <a:t>בעלי החוב, הניזק, </a:t>
            </a:r>
            <a:r>
              <a:rPr lang="he-IL" dirty="0" err="1"/>
              <a:t>המלוה</a:t>
            </a:r>
            <a:r>
              <a:rPr lang="he-IL" dirty="0"/>
              <a:t>, ואשתו הגרושה</a:t>
            </a:r>
            <a:r>
              <a:rPr lang="he-IL" dirty="0" smtClean="0"/>
              <a:t>,</a:t>
            </a:r>
          </a:p>
          <a:p>
            <a:r>
              <a:rPr lang="he-IL" dirty="0" smtClean="0"/>
              <a:t> </a:t>
            </a:r>
            <a:r>
              <a:rPr lang="he-IL" dirty="0" err="1"/>
              <a:t>גובין</a:t>
            </a:r>
            <a:r>
              <a:rPr lang="he-IL" dirty="0"/>
              <a:t> את חובן מן הלוקח שקנה אחרון, </a:t>
            </a:r>
            <a:endParaRPr lang="he-IL" dirty="0" smtClean="0"/>
          </a:p>
          <a:p>
            <a:r>
              <a:rPr lang="he-IL" dirty="0" smtClean="0"/>
              <a:t>אפילו </a:t>
            </a:r>
            <a:r>
              <a:rPr lang="he-IL" dirty="0"/>
              <a:t>אם הקרקע שבידו היא זיבורית.</a:t>
            </a:r>
          </a:p>
        </p:txBody>
      </p:sp>
      <p:sp>
        <p:nvSpPr>
          <p:cNvPr id="68" name="TextBox 67"/>
          <p:cNvSpPr txBox="1"/>
          <p:nvPr/>
        </p:nvSpPr>
        <p:spPr>
          <a:xfrm>
            <a:off x="1898123" y="-71763"/>
            <a:ext cx="2225964" cy="369332"/>
          </a:xfrm>
          <a:prstGeom prst="rect">
            <a:avLst/>
          </a:prstGeom>
          <a:noFill/>
        </p:spPr>
        <p:txBody>
          <a:bodyPr wrap="square" rtlCol="1">
            <a:spAutoFit/>
          </a:bodyPr>
          <a:lstStyle/>
          <a:p>
            <a:r>
              <a:rPr lang="he-IL" dirty="0" smtClean="0"/>
              <a:t>ממשיכה הברייתא:</a:t>
            </a:r>
            <a:endParaRPr lang="he-IL" dirty="0"/>
          </a:p>
        </p:txBody>
      </p:sp>
    </p:spTree>
    <p:extLst>
      <p:ext uri="{BB962C8B-B14F-4D97-AF65-F5344CB8AC3E}">
        <p14:creationId xmlns:p14="http://schemas.microsoft.com/office/powerpoint/2010/main" val="15646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2250"/>
                            </p:stCondLst>
                            <p:childTnLst>
                              <p:par>
                                <p:cTn id="15" presetID="22" presetClass="entr" presetSubtype="2" fill="hold" nodeType="afterEffect">
                                  <p:stCondLst>
                                    <p:cond delay="100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right)">
                                      <p:cBhvr>
                                        <p:cTn id="17" dur="500"/>
                                        <p:tgtEl>
                                          <p:spTgt spid="2">
                                            <p:txEl>
                                              <p:pRg st="0" end="0"/>
                                            </p:txEl>
                                          </p:spTgt>
                                        </p:tgtEl>
                                      </p:cBhvr>
                                    </p:animEffect>
                                  </p:childTnLst>
                                </p:cTn>
                              </p:par>
                            </p:childTnLst>
                          </p:cTn>
                        </p:par>
                        <p:par>
                          <p:cTn id="18" fill="hold">
                            <p:stCondLst>
                              <p:cond delay="3750"/>
                            </p:stCondLst>
                            <p:childTnLst>
                              <p:par>
                                <p:cTn id="19" presetID="31" presetClass="entr" presetSubtype="0" fill="hold" nodeType="afterEffect">
                                  <p:stCondLst>
                                    <p:cond delay="100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2" end="2"/>
                                            </p:txEl>
                                          </p:spTgt>
                                        </p:tgtEl>
                                      </p:cBhvr>
                                    </p:animEffect>
                                  </p:childTnLst>
                                </p:cTn>
                              </p:par>
                            </p:childTnLst>
                          </p:cTn>
                        </p:par>
                        <p:par>
                          <p:cTn id="25" fill="hold">
                            <p:stCondLst>
                              <p:cond delay="5750"/>
                            </p:stCondLst>
                            <p:childTnLst>
                              <p:par>
                                <p:cTn id="26" presetID="31" presetClass="entr" presetSubtype="0" fill="hold" nodeType="afterEffect">
                                  <p:stCondLst>
                                    <p:cond delay="25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4" end="4"/>
                                            </p:txEl>
                                          </p:spTgt>
                                        </p:tgtEl>
                                      </p:cBhvr>
                                    </p:animEffect>
                                  </p:childTnLst>
                                </p:cTn>
                              </p:par>
                            </p:childTnLst>
                          </p:cTn>
                        </p:par>
                        <p:par>
                          <p:cTn id="32" fill="hold">
                            <p:stCondLst>
                              <p:cond delay="7000"/>
                            </p:stCondLst>
                            <p:childTnLst>
                              <p:par>
                                <p:cTn id="33" presetID="31" presetClass="entr" presetSubtype="0"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6" end="6"/>
                                            </p:txEl>
                                          </p:spTgt>
                                        </p:tgtEl>
                                      </p:cBhvr>
                                    </p:animEffect>
                                  </p:childTnLst>
                                </p:cTn>
                              </p:par>
                            </p:childTnLst>
                          </p:cTn>
                        </p:par>
                        <p:par>
                          <p:cTn id="39" fill="hold">
                            <p:stCondLst>
                              <p:cond delay="8000"/>
                            </p:stCondLst>
                            <p:childTnLst>
                              <p:par>
                                <p:cTn id="40" presetID="22" presetClass="entr" presetSubtype="2" fill="hold" grpId="0" nodeType="afterEffect">
                                  <p:stCondLst>
                                    <p:cond delay="50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par>
                          <p:cTn id="43" fill="hold">
                            <p:stCondLst>
                              <p:cond delay="9000"/>
                            </p:stCondLst>
                            <p:childTnLst>
                              <p:par>
                                <p:cTn id="44" presetID="6" presetClass="entr" presetSubtype="16" fill="hold" nodeType="afterEffect">
                                  <p:stCondLst>
                                    <p:cond delay="100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750"/>
                                        <p:tgtEl>
                                          <p:spTgt spid="6"/>
                                        </p:tgtEl>
                                      </p:cBhvr>
                                    </p:animEffect>
                                  </p:childTnLst>
                                </p:cTn>
                              </p:par>
                            </p:childTnLst>
                          </p:cTn>
                        </p:par>
                        <p:par>
                          <p:cTn id="47" fill="hold">
                            <p:stCondLst>
                              <p:cond delay="10750"/>
                            </p:stCondLst>
                            <p:childTnLst>
                              <p:par>
                                <p:cTn id="48" presetID="6" presetClass="entr" presetSubtype="16" fill="hold" nodeType="afterEffect">
                                  <p:stCondLst>
                                    <p:cond delay="250"/>
                                  </p:stCondLst>
                                  <p:childTnLst>
                                    <p:set>
                                      <p:cBhvr>
                                        <p:cTn id="49" dur="1" fill="hold">
                                          <p:stCondLst>
                                            <p:cond delay="0"/>
                                          </p:stCondLst>
                                        </p:cTn>
                                        <p:tgtEl>
                                          <p:spTgt spid="3"/>
                                        </p:tgtEl>
                                        <p:attrNameLst>
                                          <p:attrName>style.visibility</p:attrName>
                                        </p:attrNameLst>
                                      </p:cBhvr>
                                      <p:to>
                                        <p:strVal val="visible"/>
                                      </p:to>
                                    </p:set>
                                    <p:animEffect transition="in" filter="circle(in)">
                                      <p:cBhvr>
                                        <p:cTn id="50" dur="750"/>
                                        <p:tgtEl>
                                          <p:spTgt spid="3"/>
                                        </p:tgtEl>
                                      </p:cBhvr>
                                    </p:animEffect>
                                  </p:childTnLst>
                                </p:cTn>
                              </p:par>
                            </p:childTnLst>
                          </p:cTn>
                        </p:par>
                        <p:par>
                          <p:cTn id="51" fill="hold">
                            <p:stCondLst>
                              <p:cond delay="11750"/>
                            </p:stCondLst>
                            <p:childTnLst>
                              <p:par>
                                <p:cTn id="52" presetID="6" presetClass="entr" presetSubtype="16" fill="hold" nodeType="afterEffect">
                                  <p:stCondLst>
                                    <p:cond delay="25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750"/>
                                        <p:tgtEl>
                                          <p:spTgt spid="9"/>
                                        </p:tgtEl>
                                      </p:cBhvr>
                                    </p:animEffect>
                                  </p:childTnLst>
                                </p:cTn>
                              </p:par>
                            </p:childTnLst>
                          </p:cTn>
                        </p:par>
                        <p:par>
                          <p:cTn id="55" fill="hold">
                            <p:stCondLst>
                              <p:cond delay="12750"/>
                            </p:stCondLst>
                            <p:childTnLst>
                              <p:par>
                                <p:cTn id="56" presetID="53" presetClass="entr" presetSubtype="16" fill="hold" grpId="0" nodeType="afterEffect">
                                  <p:stCondLst>
                                    <p:cond delay="25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13500"/>
                            </p:stCondLst>
                            <p:childTnLst>
                              <p:par>
                                <p:cTn id="62" presetID="53" presetClass="entr" presetSubtype="16" fill="hold" grpId="0" nodeType="afterEffect">
                                  <p:stCondLst>
                                    <p:cond delay="25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14250"/>
                            </p:stCondLst>
                            <p:childTnLst>
                              <p:par>
                                <p:cTn id="68" presetID="53" presetClass="entr" presetSubtype="16" fill="hold" grpId="0" nodeType="afterEffect">
                                  <p:stCondLst>
                                    <p:cond delay="25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15000"/>
                            </p:stCondLst>
                            <p:childTnLst>
                              <p:par>
                                <p:cTn id="74" presetID="22" presetClass="entr" presetSubtype="2" fill="hold" grpId="0" nodeType="afterEffect">
                                  <p:stCondLst>
                                    <p:cond delay="500"/>
                                  </p:stCondLst>
                                  <p:childTnLst>
                                    <p:set>
                                      <p:cBhvr>
                                        <p:cTn id="75" dur="1" fill="hold">
                                          <p:stCondLst>
                                            <p:cond delay="0"/>
                                          </p:stCondLst>
                                        </p:cTn>
                                        <p:tgtEl>
                                          <p:spTgt spid="64"/>
                                        </p:tgtEl>
                                        <p:attrNameLst>
                                          <p:attrName>style.visibility</p:attrName>
                                        </p:attrNameLst>
                                      </p:cBhvr>
                                      <p:to>
                                        <p:strVal val="visible"/>
                                      </p:to>
                                    </p:set>
                                    <p:animEffect transition="in" filter="wipe(right)">
                                      <p:cBhvr>
                                        <p:cTn id="76" dur="500"/>
                                        <p:tgtEl>
                                          <p:spTgt spid="64"/>
                                        </p:tgtEl>
                                      </p:cBhvr>
                                    </p:animEffect>
                                  </p:childTnLst>
                                </p:cTn>
                              </p:par>
                            </p:childTnLst>
                          </p:cTn>
                        </p:par>
                        <p:par>
                          <p:cTn id="77" fill="hold">
                            <p:stCondLst>
                              <p:cond delay="16000"/>
                            </p:stCondLst>
                            <p:childTnLst>
                              <p:par>
                                <p:cTn id="78" presetID="22" presetClass="entr" presetSubtype="8" fill="hold" nodeType="afterEffect">
                                  <p:stCondLst>
                                    <p:cond delay="100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1500"/>
                                        <p:tgtEl>
                                          <p:spTgt spid="33"/>
                                        </p:tgtEl>
                                      </p:cBhvr>
                                    </p:animEffect>
                                  </p:childTnLst>
                                </p:cTn>
                              </p:par>
                            </p:childTnLst>
                          </p:cTn>
                        </p:par>
                        <p:par>
                          <p:cTn id="81" fill="hold">
                            <p:stCondLst>
                              <p:cond delay="18500"/>
                            </p:stCondLst>
                            <p:childTnLst>
                              <p:par>
                                <p:cTn id="82" presetID="22" presetClass="entr" presetSubtype="8" fill="hold" nodeType="afterEffect">
                                  <p:stCondLst>
                                    <p:cond delay="25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1500"/>
                                        <p:tgtEl>
                                          <p:spTgt spid="32"/>
                                        </p:tgtEl>
                                      </p:cBhvr>
                                    </p:animEffect>
                                  </p:childTnLst>
                                </p:cTn>
                              </p:par>
                            </p:childTnLst>
                          </p:cTn>
                        </p:par>
                        <p:par>
                          <p:cTn id="85" fill="hold">
                            <p:stCondLst>
                              <p:cond delay="20250"/>
                            </p:stCondLst>
                            <p:childTnLst>
                              <p:par>
                                <p:cTn id="86" presetID="22" presetClass="entr" presetSubtype="4" fill="hold" nodeType="after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wipe(down)">
                                      <p:cBhvr>
                                        <p:cTn id="88" dur="1500"/>
                                        <p:tgtEl>
                                          <p:spTgt spid="34"/>
                                        </p:tgtEl>
                                      </p:cBhvr>
                                    </p:animEffect>
                                  </p:childTnLst>
                                </p:cTn>
                              </p:par>
                            </p:childTnLst>
                          </p:cTn>
                        </p:par>
                        <p:par>
                          <p:cTn id="89" fill="hold">
                            <p:stCondLst>
                              <p:cond delay="22000"/>
                            </p:stCondLst>
                            <p:childTnLst>
                              <p:par>
                                <p:cTn id="90" presetID="16" presetClass="entr" presetSubtype="21" fill="hold" grpId="0" nodeType="afterEffect">
                                  <p:stCondLst>
                                    <p:cond delay="25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randombar(horizontal)">
                                      <p:cBhvr>
                                        <p:cTn id="97" dur="500"/>
                                        <p:tgtEl>
                                          <p:spTgt spid="68"/>
                                        </p:tgtEl>
                                      </p:cBhvr>
                                    </p:animEffect>
                                  </p:childTnLst>
                                </p:cTn>
                              </p:par>
                            </p:childTnLst>
                          </p:cTn>
                        </p:par>
                        <p:par>
                          <p:cTn id="98" fill="hold">
                            <p:stCondLst>
                              <p:cond delay="500"/>
                            </p:stCondLst>
                            <p:childTnLst>
                              <p:par>
                                <p:cTn id="99" presetID="31" presetClass="entr" presetSubtype="0" fill="hold" grpId="0" nodeType="afterEffect">
                                  <p:stCondLst>
                                    <p:cond delay="5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1000" fill="hold"/>
                                        <p:tgtEl>
                                          <p:spTgt spid="42"/>
                                        </p:tgtEl>
                                        <p:attrNameLst>
                                          <p:attrName>ppt_w</p:attrName>
                                        </p:attrNameLst>
                                      </p:cBhvr>
                                      <p:tavLst>
                                        <p:tav tm="0">
                                          <p:val>
                                            <p:fltVal val="0"/>
                                          </p:val>
                                        </p:tav>
                                        <p:tav tm="100000">
                                          <p:val>
                                            <p:strVal val="#ppt_w"/>
                                          </p:val>
                                        </p:tav>
                                      </p:tavLst>
                                    </p:anim>
                                    <p:anim calcmode="lin" valueType="num">
                                      <p:cBhvr>
                                        <p:cTn id="102" dur="1000" fill="hold"/>
                                        <p:tgtEl>
                                          <p:spTgt spid="42"/>
                                        </p:tgtEl>
                                        <p:attrNameLst>
                                          <p:attrName>ppt_h</p:attrName>
                                        </p:attrNameLst>
                                      </p:cBhvr>
                                      <p:tavLst>
                                        <p:tav tm="0">
                                          <p:val>
                                            <p:fltVal val="0"/>
                                          </p:val>
                                        </p:tav>
                                        <p:tav tm="100000">
                                          <p:val>
                                            <p:strVal val="#ppt_h"/>
                                          </p:val>
                                        </p:tav>
                                      </p:tavLst>
                                    </p:anim>
                                    <p:anim calcmode="lin" valueType="num">
                                      <p:cBhvr>
                                        <p:cTn id="103" dur="1000" fill="hold"/>
                                        <p:tgtEl>
                                          <p:spTgt spid="42"/>
                                        </p:tgtEl>
                                        <p:attrNameLst>
                                          <p:attrName>style.rotation</p:attrName>
                                        </p:attrNameLst>
                                      </p:cBhvr>
                                      <p:tavLst>
                                        <p:tav tm="0">
                                          <p:val>
                                            <p:fltVal val="90"/>
                                          </p:val>
                                        </p:tav>
                                        <p:tav tm="100000">
                                          <p:val>
                                            <p:fltVal val="0"/>
                                          </p:val>
                                        </p:tav>
                                      </p:tavLst>
                                    </p:anim>
                                    <p:animEffect transition="in" filter="fade">
                                      <p:cBhvr>
                                        <p:cTn id="104" dur="1000"/>
                                        <p:tgtEl>
                                          <p:spTgt spid="42"/>
                                        </p:tgtEl>
                                      </p:cBhvr>
                                    </p:animEffect>
                                  </p:childTnLst>
                                </p:cTn>
                              </p:par>
                            </p:childTnLst>
                          </p:cTn>
                        </p:par>
                        <p:par>
                          <p:cTn id="105" fill="hold">
                            <p:stCondLst>
                              <p:cond delay="2000"/>
                            </p:stCondLst>
                            <p:childTnLst>
                              <p:par>
                                <p:cTn id="106" presetID="22" presetClass="entr" presetSubtype="2" fill="hold" grpId="0" nodeType="afterEffect">
                                  <p:stCondLst>
                                    <p:cond delay="1000"/>
                                  </p:stCondLst>
                                  <p:childTnLst>
                                    <p:set>
                                      <p:cBhvr>
                                        <p:cTn id="107" dur="1" fill="hold">
                                          <p:stCondLst>
                                            <p:cond delay="0"/>
                                          </p:stCondLst>
                                        </p:cTn>
                                        <p:tgtEl>
                                          <p:spTgt spid="44"/>
                                        </p:tgtEl>
                                        <p:attrNameLst>
                                          <p:attrName>style.visibility</p:attrName>
                                        </p:attrNameLst>
                                      </p:cBhvr>
                                      <p:to>
                                        <p:strVal val="visible"/>
                                      </p:to>
                                    </p:set>
                                    <p:animEffect transition="in" filter="wipe(right)">
                                      <p:cBhvr>
                                        <p:cTn id="108" dur="500"/>
                                        <p:tgtEl>
                                          <p:spTgt spid="44"/>
                                        </p:tgtEl>
                                      </p:cBhvr>
                                    </p:animEffect>
                                  </p:childTnLst>
                                </p:cTn>
                              </p:par>
                            </p:childTnLst>
                          </p:cTn>
                        </p:par>
                        <p:par>
                          <p:cTn id="109" fill="hold">
                            <p:stCondLst>
                              <p:cond delay="3500"/>
                            </p:stCondLst>
                            <p:childTnLst>
                              <p:par>
                                <p:cTn id="110" presetID="45" presetClass="entr" presetSubtype="0" fill="hold" grpId="0" nodeType="afterEffect">
                                  <p:stCondLst>
                                    <p:cond delay="100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2000"/>
                                        <p:tgtEl>
                                          <p:spTgt spid="46"/>
                                        </p:tgtEl>
                                      </p:cBhvr>
                                    </p:animEffect>
                                    <p:anim calcmode="lin" valueType="num">
                                      <p:cBhvr>
                                        <p:cTn id="113" dur="2000" fill="hold"/>
                                        <p:tgtEl>
                                          <p:spTgt spid="46"/>
                                        </p:tgtEl>
                                        <p:attrNameLst>
                                          <p:attrName>ppt_w</p:attrName>
                                        </p:attrNameLst>
                                      </p:cBhvr>
                                      <p:tavLst>
                                        <p:tav tm="0" fmla="#ppt_w*sin(2.5*pi*$)">
                                          <p:val>
                                            <p:fltVal val="0"/>
                                          </p:val>
                                        </p:tav>
                                        <p:tav tm="100000">
                                          <p:val>
                                            <p:fltVal val="1"/>
                                          </p:val>
                                        </p:tav>
                                      </p:tavLst>
                                    </p:anim>
                                    <p:anim calcmode="lin" valueType="num">
                                      <p:cBhvr>
                                        <p:cTn id="114" dur="2000" fill="hold"/>
                                        <p:tgtEl>
                                          <p:spTgt spid="46"/>
                                        </p:tgtEl>
                                        <p:attrNameLst>
                                          <p:attrName>ppt_h</p:attrName>
                                        </p:attrNameLst>
                                      </p:cBhvr>
                                      <p:tavLst>
                                        <p:tav tm="0">
                                          <p:val>
                                            <p:strVal val="#ppt_h"/>
                                          </p:val>
                                        </p:tav>
                                        <p:tav tm="100000">
                                          <p:val>
                                            <p:strVal val="#ppt_h"/>
                                          </p:val>
                                        </p:tav>
                                      </p:tavLst>
                                    </p:anim>
                                  </p:childTnLst>
                                </p:cTn>
                              </p:par>
                            </p:childTnLst>
                          </p:cTn>
                        </p:par>
                        <p:par>
                          <p:cTn id="115" fill="hold">
                            <p:stCondLst>
                              <p:cond delay="6500"/>
                            </p:stCondLst>
                            <p:childTnLst>
                              <p:par>
                                <p:cTn id="116" presetID="22" presetClass="entr" presetSubtype="8" fill="hold" nodeType="afterEffect">
                                  <p:stCondLst>
                                    <p:cond delay="25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500"/>
                                        <p:tgtEl>
                                          <p:spTgt spid="58"/>
                                        </p:tgtEl>
                                      </p:cBhvr>
                                    </p:animEffect>
                                  </p:childTnLst>
                                </p:cTn>
                              </p:par>
                            </p:childTnLst>
                          </p:cTn>
                        </p:par>
                        <p:par>
                          <p:cTn id="119" fill="hold">
                            <p:stCondLst>
                              <p:cond delay="7250"/>
                            </p:stCondLst>
                            <p:childTnLst>
                              <p:par>
                                <p:cTn id="120" presetID="22" presetClass="entr" presetSubtype="8" fill="hold" nodeType="afterEffect">
                                  <p:stCondLst>
                                    <p:cond delay="250"/>
                                  </p:stCondLst>
                                  <p:childTnLst>
                                    <p:set>
                                      <p:cBhvr>
                                        <p:cTn id="121" dur="1" fill="hold">
                                          <p:stCondLst>
                                            <p:cond delay="0"/>
                                          </p:stCondLst>
                                        </p:cTn>
                                        <p:tgtEl>
                                          <p:spTgt spid="47"/>
                                        </p:tgtEl>
                                        <p:attrNameLst>
                                          <p:attrName>style.visibility</p:attrName>
                                        </p:attrNameLst>
                                      </p:cBhvr>
                                      <p:to>
                                        <p:strVal val="visible"/>
                                      </p:to>
                                    </p:set>
                                    <p:animEffect transition="in" filter="wipe(left)">
                                      <p:cBhvr>
                                        <p:cTn id="122" dur="500"/>
                                        <p:tgtEl>
                                          <p:spTgt spid="47"/>
                                        </p:tgtEl>
                                      </p:cBhvr>
                                    </p:animEffect>
                                  </p:childTnLst>
                                </p:cTn>
                              </p:par>
                            </p:childTnLst>
                          </p:cTn>
                        </p:par>
                        <p:par>
                          <p:cTn id="123" fill="hold">
                            <p:stCondLst>
                              <p:cond delay="8000"/>
                            </p:stCondLst>
                            <p:childTnLst>
                              <p:par>
                                <p:cTn id="124" presetID="22" presetClass="entr" presetSubtype="4" fill="hold" nodeType="afterEffect">
                                  <p:stCondLst>
                                    <p:cond delay="250"/>
                                  </p:stCondLst>
                                  <p:childTnLst>
                                    <p:set>
                                      <p:cBhvr>
                                        <p:cTn id="125" dur="1" fill="hold">
                                          <p:stCondLst>
                                            <p:cond delay="0"/>
                                          </p:stCondLst>
                                        </p:cTn>
                                        <p:tgtEl>
                                          <p:spTgt spid="48"/>
                                        </p:tgtEl>
                                        <p:attrNameLst>
                                          <p:attrName>style.visibility</p:attrName>
                                        </p:attrNameLst>
                                      </p:cBhvr>
                                      <p:to>
                                        <p:strVal val="visible"/>
                                      </p:to>
                                    </p:set>
                                    <p:animEffect transition="in" filter="wipe(down)">
                                      <p:cBhvr>
                                        <p:cTn id="126" dur="500"/>
                                        <p:tgtEl>
                                          <p:spTgt spid="48"/>
                                        </p:tgtEl>
                                      </p:cBhvr>
                                    </p:animEffect>
                                  </p:childTnLst>
                                </p:cTn>
                              </p:par>
                            </p:childTnLst>
                          </p:cTn>
                        </p:par>
                        <p:par>
                          <p:cTn id="127" fill="hold">
                            <p:stCondLst>
                              <p:cond delay="8750"/>
                            </p:stCondLst>
                            <p:childTnLst>
                              <p:par>
                                <p:cTn id="128" presetID="42" presetClass="exit" presetSubtype="0" fill="hold" nodeType="afterEffect">
                                  <p:stCondLst>
                                    <p:cond delay="1000"/>
                                  </p:stCondLst>
                                  <p:childTnLst>
                                    <p:animEffect transition="out" filter="fade">
                                      <p:cBhvr>
                                        <p:cTn id="129" dur="1000"/>
                                        <p:tgtEl>
                                          <p:spTgt spid="33"/>
                                        </p:tgtEl>
                                      </p:cBhvr>
                                    </p:animEffect>
                                    <p:anim calcmode="lin" valueType="num">
                                      <p:cBhvr>
                                        <p:cTn id="130" dur="1000"/>
                                        <p:tgtEl>
                                          <p:spTgt spid="33"/>
                                        </p:tgtEl>
                                        <p:attrNameLst>
                                          <p:attrName>ppt_x</p:attrName>
                                        </p:attrNameLst>
                                      </p:cBhvr>
                                      <p:tavLst>
                                        <p:tav tm="0">
                                          <p:val>
                                            <p:strVal val="ppt_x"/>
                                          </p:val>
                                        </p:tav>
                                        <p:tav tm="100000">
                                          <p:val>
                                            <p:strVal val="ppt_x"/>
                                          </p:val>
                                        </p:tav>
                                      </p:tavLst>
                                    </p:anim>
                                    <p:anim calcmode="lin" valueType="num">
                                      <p:cBhvr>
                                        <p:cTn id="131" dur="1000"/>
                                        <p:tgtEl>
                                          <p:spTgt spid="33"/>
                                        </p:tgtEl>
                                        <p:attrNameLst>
                                          <p:attrName>ppt_y</p:attrName>
                                        </p:attrNameLst>
                                      </p:cBhvr>
                                      <p:tavLst>
                                        <p:tav tm="0">
                                          <p:val>
                                            <p:strVal val="ppt_y"/>
                                          </p:val>
                                        </p:tav>
                                        <p:tav tm="100000">
                                          <p:val>
                                            <p:strVal val="ppt_y+.1"/>
                                          </p:val>
                                        </p:tav>
                                      </p:tavLst>
                                    </p:anim>
                                    <p:set>
                                      <p:cBhvr>
                                        <p:cTn id="132" dur="1" fill="hold">
                                          <p:stCondLst>
                                            <p:cond delay="999"/>
                                          </p:stCondLst>
                                        </p:cTn>
                                        <p:tgtEl>
                                          <p:spTgt spid="33"/>
                                        </p:tgtEl>
                                        <p:attrNameLst>
                                          <p:attrName>style.visibility</p:attrName>
                                        </p:attrNameLst>
                                      </p:cBhvr>
                                      <p:to>
                                        <p:strVal val="hidden"/>
                                      </p:to>
                                    </p:set>
                                  </p:childTnLst>
                                </p:cTn>
                              </p:par>
                              <p:par>
                                <p:cTn id="133" presetID="42" presetClass="exit" presetSubtype="0" fill="hold" nodeType="withEffect">
                                  <p:stCondLst>
                                    <p:cond delay="1000"/>
                                  </p:stCondLst>
                                  <p:childTnLst>
                                    <p:animEffect transition="out" filter="fade">
                                      <p:cBhvr>
                                        <p:cTn id="134" dur="1000"/>
                                        <p:tgtEl>
                                          <p:spTgt spid="32"/>
                                        </p:tgtEl>
                                      </p:cBhvr>
                                    </p:animEffect>
                                    <p:anim calcmode="lin" valueType="num">
                                      <p:cBhvr>
                                        <p:cTn id="135" dur="1000"/>
                                        <p:tgtEl>
                                          <p:spTgt spid="32"/>
                                        </p:tgtEl>
                                        <p:attrNameLst>
                                          <p:attrName>ppt_x</p:attrName>
                                        </p:attrNameLst>
                                      </p:cBhvr>
                                      <p:tavLst>
                                        <p:tav tm="0">
                                          <p:val>
                                            <p:strVal val="ppt_x"/>
                                          </p:val>
                                        </p:tav>
                                        <p:tav tm="100000">
                                          <p:val>
                                            <p:strVal val="ppt_x"/>
                                          </p:val>
                                        </p:tav>
                                      </p:tavLst>
                                    </p:anim>
                                    <p:anim calcmode="lin" valueType="num">
                                      <p:cBhvr>
                                        <p:cTn id="136" dur="1000"/>
                                        <p:tgtEl>
                                          <p:spTgt spid="32"/>
                                        </p:tgtEl>
                                        <p:attrNameLst>
                                          <p:attrName>ppt_y</p:attrName>
                                        </p:attrNameLst>
                                      </p:cBhvr>
                                      <p:tavLst>
                                        <p:tav tm="0">
                                          <p:val>
                                            <p:strVal val="ppt_y"/>
                                          </p:val>
                                        </p:tav>
                                        <p:tav tm="100000">
                                          <p:val>
                                            <p:strVal val="ppt_y+.1"/>
                                          </p:val>
                                        </p:tav>
                                      </p:tavLst>
                                    </p:anim>
                                    <p:set>
                                      <p:cBhvr>
                                        <p:cTn id="137" dur="1" fill="hold">
                                          <p:stCondLst>
                                            <p:cond delay="999"/>
                                          </p:stCondLst>
                                        </p:cTn>
                                        <p:tgtEl>
                                          <p:spTgt spid="32"/>
                                        </p:tgtEl>
                                        <p:attrNameLst>
                                          <p:attrName>style.visibility</p:attrName>
                                        </p:attrNameLst>
                                      </p:cBhvr>
                                      <p:to>
                                        <p:strVal val="hidden"/>
                                      </p:to>
                                    </p:set>
                                  </p:childTnLst>
                                </p:cTn>
                              </p:par>
                              <p:par>
                                <p:cTn id="138" presetID="42" presetClass="exit" presetSubtype="0" fill="hold" nodeType="withEffect">
                                  <p:stCondLst>
                                    <p:cond delay="1000"/>
                                  </p:stCondLst>
                                  <p:childTnLst>
                                    <p:animEffect transition="out" filter="fade">
                                      <p:cBhvr>
                                        <p:cTn id="139" dur="1000"/>
                                        <p:tgtEl>
                                          <p:spTgt spid="34"/>
                                        </p:tgtEl>
                                      </p:cBhvr>
                                    </p:animEffect>
                                    <p:anim calcmode="lin" valueType="num">
                                      <p:cBhvr>
                                        <p:cTn id="140" dur="1000"/>
                                        <p:tgtEl>
                                          <p:spTgt spid="34"/>
                                        </p:tgtEl>
                                        <p:attrNameLst>
                                          <p:attrName>ppt_x</p:attrName>
                                        </p:attrNameLst>
                                      </p:cBhvr>
                                      <p:tavLst>
                                        <p:tav tm="0">
                                          <p:val>
                                            <p:strVal val="ppt_x"/>
                                          </p:val>
                                        </p:tav>
                                        <p:tav tm="100000">
                                          <p:val>
                                            <p:strVal val="ppt_x"/>
                                          </p:val>
                                        </p:tav>
                                      </p:tavLst>
                                    </p:anim>
                                    <p:anim calcmode="lin" valueType="num">
                                      <p:cBhvr>
                                        <p:cTn id="141" dur="1000"/>
                                        <p:tgtEl>
                                          <p:spTgt spid="34"/>
                                        </p:tgtEl>
                                        <p:attrNameLst>
                                          <p:attrName>ppt_y</p:attrName>
                                        </p:attrNameLst>
                                      </p:cBhvr>
                                      <p:tavLst>
                                        <p:tav tm="0">
                                          <p:val>
                                            <p:strVal val="ppt_y"/>
                                          </p:val>
                                        </p:tav>
                                        <p:tav tm="100000">
                                          <p:val>
                                            <p:strVal val="ppt_y+.1"/>
                                          </p:val>
                                        </p:tav>
                                      </p:tavLst>
                                    </p:anim>
                                    <p:set>
                                      <p:cBhvr>
                                        <p:cTn id="142" dur="1" fill="hold">
                                          <p:stCondLst>
                                            <p:cond delay="999"/>
                                          </p:stCondLst>
                                        </p:cTn>
                                        <p:tgtEl>
                                          <p:spTgt spid="34"/>
                                        </p:tgtEl>
                                        <p:attrNameLst>
                                          <p:attrName>style.visibility</p:attrName>
                                        </p:attrNameLst>
                                      </p:cBhvr>
                                      <p:to>
                                        <p:strVal val="hidden"/>
                                      </p:to>
                                    </p:set>
                                  </p:childTnLst>
                                </p:cTn>
                              </p:par>
                            </p:childTnLst>
                          </p:cTn>
                        </p:par>
                        <p:par>
                          <p:cTn id="143" fill="hold">
                            <p:stCondLst>
                              <p:cond delay="10750"/>
                            </p:stCondLst>
                            <p:childTnLst>
                              <p:par>
                                <p:cTn id="144" presetID="53" presetClass="entr" presetSubtype="16" fill="hold" grpId="0" nodeType="afterEffect">
                                  <p:stCondLst>
                                    <p:cond delay="1000"/>
                                  </p:stCondLst>
                                  <p:childTnLst>
                                    <p:set>
                                      <p:cBhvr>
                                        <p:cTn id="145" dur="1" fill="hold">
                                          <p:stCondLst>
                                            <p:cond delay="0"/>
                                          </p:stCondLst>
                                        </p:cTn>
                                        <p:tgtEl>
                                          <p:spTgt spid="56"/>
                                        </p:tgtEl>
                                        <p:attrNameLst>
                                          <p:attrName>style.visibility</p:attrName>
                                        </p:attrNameLst>
                                      </p:cBhvr>
                                      <p:to>
                                        <p:strVal val="visible"/>
                                      </p:to>
                                    </p:set>
                                    <p:anim calcmode="lin" valueType="num">
                                      <p:cBhvr>
                                        <p:cTn id="146" dur="500" fill="hold"/>
                                        <p:tgtEl>
                                          <p:spTgt spid="56"/>
                                        </p:tgtEl>
                                        <p:attrNameLst>
                                          <p:attrName>ppt_w</p:attrName>
                                        </p:attrNameLst>
                                      </p:cBhvr>
                                      <p:tavLst>
                                        <p:tav tm="0">
                                          <p:val>
                                            <p:fltVal val="0"/>
                                          </p:val>
                                        </p:tav>
                                        <p:tav tm="100000">
                                          <p:val>
                                            <p:strVal val="#ppt_w"/>
                                          </p:val>
                                        </p:tav>
                                      </p:tavLst>
                                    </p:anim>
                                    <p:anim calcmode="lin" valueType="num">
                                      <p:cBhvr>
                                        <p:cTn id="147" dur="500" fill="hold"/>
                                        <p:tgtEl>
                                          <p:spTgt spid="56"/>
                                        </p:tgtEl>
                                        <p:attrNameLst>
                                          <p:attrName>ppt_h</p:attrName>
                                        </p:attrNameLst>
                                      </p:cBhvr>
                                      <p:tavLst>
                                        <p:tav tm="0">
                                          <p:val>
                                            <p:fltVal val="0"/>
                                          </p:val>
                                        </p:tav>
                                        <p:tav tm="100000">
                                          <p:val>
                                            <p:strVal val="#ppt_h"/>
                                          </p:val>
                                        </p:tav>
                                      </p:tavLst>
                                    </p:anim>
                                    <p:animEffect transition="in" filter="fade">
                                      <p:cBhvr>
                                        <p:cTn id="148" dur="500"/>
                                        <p:tgtEl>
                                          <p:spTgt spid="56"/>
                                        </p:tgtEl>
                                      </p:cBhvr>
                                    </p:animEffect>
                                  </p:childTnLst>
                                </p:cTn>
                              </p:par>
                            </p:childTnLst>
                          </p:cTn>
                        </p:par>
                        <p:par>
                          <p:cTn id="149" fill="hold">
                            <p:stCondLst>
                              <p:cond delay="12250"/>
                            </p:stCondLst>
                            <p:childTnLst>
                              <p:par>
                                <p:cTn id="150" presetID="53" presetClass="entr" presetSubtype="16" fill="hold" grpId="0" nodeType="afterEffect">
                                  <p:stCondLst>
                                    <p:cond delay="1000"/>
                                  </p:stCondLst>
                                  <p:childTnLst>
                                    <p:set>
                                      <p:cBhvr>
                                        <p:cTn id="151" dur="1" fill="hold">
                                          <p:stCondLst>
                                            <p:cond delay="0"/>
                                          </p:stCondLst>
                                        </p:cTn>
                                        <p:tgtEl>
                                          <p:spTgt spid="43"/>
                                        </p:tgtEl>
                                        <p:attrNameLst>
                                          <p:attrName>style.visibility</p:attrName>
                                        </p:attrNameLst>
                                      </p:cBhvr>
                                      <p:to>
                                        <p:strVal val="visible"/>
                                      </p:to>
                                    </p:set>
                                    <p:anim calcmode="lin" valueType="num">
                                      <p:cBhvr>
                                        <p:cTn id="152" dur="500" fill="hold"/>
                                        <p:tgtEl>
                                          <p:spTgt spid="43"/>
                                        </p:tgtEl>
                                        <p:attrNameLst>
                                          <p:attrName>ppt_w</p:attrName>
                                        </p:attrNameLst>
                                      </p:cBhvr>
                                      <p:tavLst>
                                        <p:tav tm="0">
                                          <p:val>
                                            <p:fltVal val="0"/>
                                          </p:val>
                                        </p:tav>
                                        <p:tav tm="100000">
                                          <p:val>
                                            <p:strVal val="#ppt_w"/>
                                          </p:val>
                                        </p:tav>
                                      </p:tavLst>
                                    </p:anim>
                                    <p:anim calcmode="lin" valueType="num">
                                      <p:cBhvr>
                                        <p:cTn id="153" dur="500" fill="hold"/>
                                        <p:tgtEl>
                                          <p:spTgt spid="43"/>
                                        </p:tgtEl>
                                        <p:attrNameLst>
                                          <p:attrName>ppt_h</p:attrName>
                                        </p:attrNameLst>
                                      </p:cBhvr>
                                      <p:tavLst>
                                        <p:tav tm="0">
                                          <p:val>
                                            <p:fltVal val="0"/>
                                          </p:val>
                                        </p:tav>
                                        <p:tav tm="100000">
                                          <p:val>
                                            <p:strVal val="#ppt_h"/>
                                          </p:val>
                                        </p:tav>
                                      </p:tavLst>
                                    </p:anim>
                                    <p:animEffect transition="in" filter="fade">
                                      <p:cBhvr>
                                        <p:cTn id="154" dur="500"/>
                                        <p:tgtEl>
                                          <p:spTgt spid="43"/>
                                        </p:tgtEl>
                                      </p:cBhvr>
                                    </p:animEffect>
                                  </p:childTnLst>
                                </p:cTn>
                              </p:par>
                              <p:par>
                                <p:cTn id="155" presetID="42" presetClass="exit" presetSubtype="0" fill="hold" nodeType="withEffect">
                                  <p:stCondLst>
                                    <p:cond delay="1000"/>
                                  </p:stCondLst>
                                  <p:childTnLst>
                                    <p:animEffect transition="out" filter="fade">
                                      <p:cBhvr>
                                        <p:cTn id="156" dur="1000"/>
                                        <p:tgtEl>
                                          <p:spTgt spid="58"/>
                                        </p:tgtEl>
                                      </p:cBhvr>
                                    </p:animEffect>
                                    <p:anim calcmode="lin" valueType="num">
                                      <p:cBhvr>
                                        <p:cTn id="157" dur="1000"/>
                                        <p:tgtEl>
                                          <p:spTgt spid="58"/>
                                        </p:tgtEl>
                                        <p:attrNameLst>
                                          <p:attrName>ppt_x</p:attrName>
                                        </p:attrNameLst>
                                      </p:cBhvr>
                                      <p:tavLst>
                                        <p:tav tm="0">
                                          <p:val>
                                            <p:strVal val="ppt_x"/>
                                          </p:val>
                                        </p:tav>
                                        <p:tav tm="100000">
                                          <p:val>
                                            <p:strVal val="ppt_x"/>
                                          </p:val>
                                        </p:tav>
                                      </p:tavLst>
                                    </p:anim>
                                    <p:anim calcmode="lin" valueType="num">
                                      <p:cBhvr>
                                        <p:cTn id="158" dur="1000"/>
                                        <p:tgtEl>
                                          <p:spTgt spid="58"/>
                                        </p:tgtEl>
                                        <p:attrNameLst>
                                          <p:attrName>ppt_y</p:attrName>
                                        </p:attrNameLst>
                                      </p:cBhvr>
                                      <p:tavLst>
                                        <p:tav tm="0">
                                          <p:val>
                                            <p:strVal val="ppt_y"/>
                                          </p:val>
                                        </p:tav>
                                        <p:tav tm="100000">
                                          <p:val>
                                            <p:strVal val="ppt_y+.1"/>
                                          </p:val>
                                        </p:tav>
                                      </p:tavLst>
                                    </p:anim>
                                    <p:set>
                                      <p:cBhvr>
                                        <p:cTn id="159" dur="1" fill="hold">
                                          <p:stCondLst>
                                            <p:cond delay="999"/>
                                          </p:stCondLst>
                                        </p:cTn>
                                        <p:tgtEl>
                                          <p:spTgt spid="58"/>
                                        </p:tgtEl>
                                        <p:attrNameLst>
                                          <p:attrName>style.visibility</p:attrName>
                                        </p:attrNameLst>
                                      </p:cBhvr>
                                      <p:to>
                                        <p:strVal val="hidden"/>
                                      </p:to>
                                    </p:set>
                                  </p:childTnLst>
                                </p:cTn>
                              </p:par>
                              <p:par>
                                <p:cTn id="160" presetID="42" presetClass="exit" presetSubtype="0" fill="hold" nodeType="withEffect">
                                  <p:stCondLst>
                                    <p:cond delay="1000"/>
                                  </p:stCondLst>
                                  <p:childTnLst>
                                    <p:animEffect transition="out" filter="fade">
                                      <p:cBhvr>
                                        <p:cTn id="161" dur="1000"/>
                                        <p:tgtEl>
                                          <p:spTgt spid="48"/>
                                        </p:tgtEl>
                                      </p:cBhvr>
                                    </p:animEffect>
                                    <p:anim calcmode="lin" valueType="num">
                                      <p:cBhvr>
                                        <p:cTn id="162" dur="1000"/>
                                        <p:tgtEl>
                                          <p:spTgt spid="48"/>
                                        </p:tgtEl>
                                        <p:attrNameLst>
                                          <p:attrName>ppt_x</p:attrName>
                                        </p:attrNameLst>
                                      </p:cBhvr>
                                      <p:tavLst>
                                        <p:tav tm="0">
                                          <p:val>
                                            <p:strVal val="ppt_x"/>
                                          </p:val>
                                        </p:tav>
                                        <p:tav tm="100000">
                                          <p:val>
                                            <p:strVal val="ppt_x"/>
                                          </p:val>
                                        </p:tav>
                                      </p:tavLst>
                                    </p:anim>
                                    <p:anim calcmode="lin" valueType="num">
                                      <p:cBhvr>
                                        <p:cTn id="163" dur="1000"/>
                                        <p:tgtEl>
                                          <p:spTgt spid="48"/>
                                        </p:tgtEl>
                                        <p:attrNameLst>
                                          <p:attrName>ppt_y</p:attrName>
                                        </p:attrNameLst>
                                      </p:cBhvr>
                                      <p:tavLst>
                                        <p:tav tm="0">
                                          <p:val>
                                            <p:strVal val="ppt_y"/>
                                          </p:val>
                                        </p:tav>
                                        <p:tav tm="100000">
                                          <p:val>
                                            <p:strVal val="ppt_y+.1"/>
                                          </p:val>
                                        </p:tav>
                                      </p:tavLst>
                                    </p:anim>
                                    <p:set>
                                      <p:cBhvr>
                                        <p:cTn id="164" dur="1" fill="hold">
                                          <p:stCondLst>
                                            <p:cond delay="999"/>
                                          </p:stCondLst>
                                        </p:cTn>
                                        <p:tgtEl>
                                          <p:spTgt spid="48"/>
                                        </p:tgtEl>
                                        <p:attrNameLst>
                                          <p:attrName>style.visibility</p:attrName>
                                        </p:attrNameLst>
                                      </p:cBhvr>
                                      <p:to>
                                        <p:strVal val="hidden"/>
                                      </p:to>
                                    </p:set>
                                  </p:childTnLst>
                                </p:cTn>
                              </p:par>
                            </p:childTnLst>
                          </p:cTn>
                        </p:par>
                        <p:par>
                          <p:cTn id="165" fill="hold">
                            <p:stCondLst>
                              <p:cond delay="14250"/>
                            </p:stCondLst>
                            <p:childTnLst>
                              <p:par>
                                <p:cTn id="166" presetID="22" presetClass="entr" presetSubtype="8" fill="hold" nodeType="afterEffect">
                                  <p:stCondLst>
                                    <p:cond delay="250"/>
                                  </p:stCondLst>
                                  <p:childTnLst>
                                    <p:set>
                                      <p:cBhvr>
                                        <p:cTn id="167" dur="1" fill="hold">
                                          <p:stCondLst>
                                            <p:cond delay="0"/>
                                          </p:stCondLst>
                                        </p:cTn>
                                        <p:tgtEl>
                                          <p:spTgt spid="57"/>
                                        </p:tgtEl>
                                        <p:attrNameLst>
                                          <p:attrName>style.visibility</p:attrName>
                                        </p:attrNameLst>
                                      </p:cBhvr>
                                      <p:to>
                                        <p:strVal val="visible"/>
                                      </p:to>
                                    </p:set>
                                    <p:animEffect transition="in" filter="wipe(left)">
                                      <p:cBhvr>
                                        <p:cTn id="168" dur="1500"/>
                                        <p:tgtEl>
                                          <p:spTgt spid="57"/>
                                        </p:tgtEl>
                                      </p:cBhvr>
                                    </p:animEffect>
                                  </p:childTnLst>
                                </p:cTn>
                              </p:par>
                              <p:par>
                                <p:cTn id="169" presetID="42" presetClass="exit" presetSubtype="0" fill="hold" nodeType="withEffect">
                                  <p:stCondLst>
                                    <p:cond delay="250"/>
                                  </p:stCondLst>
                                  <p:childTnLst>
                                    <p:animEffect transition="out" filter="fade">
                                      <p:cBhvr>
                                        <p:cTn id="170" dur="1000"/>
                                        <p:tgtEl>
                                          <p:spTgt spid="47"/>
                                        </p:tgtEl>
                                      </p:cBhvr>
                                    </p:animEffect>
                                    <p:anim calcmode="lin" valueType="num">
                                      <p:cBhvr>
                                        <p:cTn id="171" dur="1000"/>
                                        <p:tgtEl>
                                          <p:spTgt spid="47"/>
                                        </p:tgtEl>
                                        <p:attrNameLst>
                                          <p:attrName>ppt_x</p:attrName>
                                        </p:attrNameLst>
                                      </p:cBhvr>
                                      <p:tavLst>
                                        <p:tav tm="0">
                                          <p:val>
                                            <p:strVal val="ppt_x"/>
                                          </p:val>
                                        </p:tav>
                                        <p:tav tm="100000">
                                          <p:val>
                                            <p:strVal val="ppt_x"/>
                                          </p:val>
                                        </p:tav>
                                      </p:tavLst>
                                    </p:anim>
                                    <p:anim calcmode="lin" valueType="num">
                                      <p:cBhvr>
                                        <p:cTn id="172" dur="1000"/>
                                        <p:tgtEl>
                                          <p:spTgt spid="47"/>
                                        </p:tgtEl>
                                        <p:attrNameLst>
                                          <p:attrName>ppt_y</p:attrName>
                                        </p:attrNameLst>
                                      </p:cBhvr>
                                      <p:tavLst>
                                        <p:tav tm="0">
                                          <p:val>
                                            <p:strVal val="ppt_y"/>
                                          </p:val>
                                        </p:tav>
                                        <p:tav tm="100000">
                                          <p:val>
                                            <p:strVal val="ppt_y+.1"/>
                                          </p:val>
                                        </p:tav>
                                      </p:tavLst>
                                    </p:anim>
                                    <p:set>
                                      <p:cBhvr>
                                        <p:cTn id="173" dur="1" fill="hold">
                                          <p:stCondLst>
                                            <p:cond delay="999"/>
                                          </p:stCondLst>
                                        </p:cTn>
                                        <p:tgtEl>
                                          <p:spTgt spid="47"/>
                                        </p:tgtEl>
                                        <p:attrNameLst>
                                          <p:attrName>style.visibility</p:attrName>
                                        </p:attrNameLst>
                                      </p:cBhvr>
                                      <p:to>
                                        <p:strVal val="hidden"/>
                                      </p:to>
                                    </p:set>
                                  </p:childTnLst>
                                </p:cTn>
                              </p:par>
                            </p:childTnLst>
                          </p:cTn>
                        </p:par>
                        <p:par>
                          <p:cTn id="174" fill="hold">
                            <p:stCondLst>
                              <p:cond delay="16000"/>
                            </p:stCondLst>
                            <p:childTnLst>
                              <p:par>
                                <p:cTn id="175" presetID="22" presetClass="entr" presetSubtype="8" fill="hold" nodeType="afterEffect">
                                  <p:stCondLst>
                                    <p:cond delay="250"/>
                                  </p:stCondLst>
                                  <p:childTnLst>
                                    <p:set>
                                      <p:cBhvr>
                                        <p:cTn id="176" dur="1" fill="hold">
                                          <p:stCondLst>
                                            <p:cond delay="0"/>
                                          </p:stCondLst>
                                        </p:cTn>
                                        <p:tgtEl>
                                          <p:spTgt spid="53"/>
                                        </p:tgtEl>
                                        <p:attrNameLst>
                                          <p:attrName>style.visibility</p:attrName>
                                        </p:attrNameLst>
                                      </p:cBhvr>
                                      <p:to>
                                        <p:strVal val="visible"/>
                                      </p:to>
                                    </p:set>
                                    <p:animEffect transition="in" filter="wipe(left)">
                                      <p:cBhvr>
                                        <p:cTn id="177" dur="1500"/>
                                        <p:tgtEl>
                                          <p:spTgt spid="53"/>
                                        </p:tgtEl>
                                      </p:cBhvr>
                                    </p:animEffect>
                                  </p:childTnLst>
                                </p:cTn>
                              </p:par>
                            </p:childTnLst>
                          </p:cTn>
                        </p:par>
                        <p:par>
                          <p:cTn id="178" fill="hold">
                            <p:stCondLst>
                              <p:cond delay="17750"/>
                            </p:stCondLst>
                            <p:childTnLst>
                              <p:par>
                                <p:cTn id="179" presetID="22" presetClass="entr" presetSubtype="8" fill="hold" nodeType="afterEffect">
                                  <p:stCondLst>
                                    <p:cond delay="250"/>
                                  </p:stCondLst>
                                  <p:childTnLst>
                                    <p:set>
                                      <p:cBhvr>
                                        <p:cTn id="180" dur="1" fill="hold">
                                          <p:stCondLst>
                                            <p:cond delay="0"/>
                                          </p:stCondLst>
                                        </p:cTn>
                                        <p:tgtEl>
                                          <p:spTgt spid="59"/>
                                        </p:tgtEl>
                                        <p:attrNameLst>
                                          <p:attrName>style.visibility</p:attrName>
                                        </p:attrNameLst>
                                      </p:cBhvr>
                                      <p:to>
                                        <p:strVal val="visible"/>
                                      </p:to>
                                    </p:set>
                                    <p:animEffect transition="in" filter="wipe(left)">
                                      <p:cBhvr>
                                        <p:cTn id="18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p:bldP spid="17" grpId="0"/>
      <p:bldP spid="24" grpId="0"/>
      <p:bldP spid="25" grpId="0"/>
      <p:bldP spid="29" grpId="0"/>
      <p:bldP spid="42" grpId="0" animBg="1"/>
      <p:bldP spid="43" grpId="0"/>
      <p:bldP spid="44" grpId="0"/>
      <p:bldP spid="46" grpId="0"/>
      <p:bldP spid="56" grpId="0" animBg="1"/>
      <p:bldP spid="64" grpId="0"/>
      <p:bldP spid="68"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4400</Words>
  <Application>Microsoft Office PowerPoint</Application>
  <PresentationFormat>מסך רחב</PresentationFormat>
  <Paragraphs>468</Paragraphs>
  <Slides>20</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20</vt:i4>
      </vt:variant>
    </vt:vector>
  </HeadingPairs>
  <TitlesOfParts>
    <vt:vector size="25"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155</cp:revision>
  <dcterms:created xsi:type="dcterms:W3CDTF">2023-08-29T06:20:01Z</dcterms:created>
  <dcterms:modified xsi:type="dcterms:W3CDTF">2023-09-26T07:53:52Z</dcterms:modified>
</cp:coreProperties>
</file>