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6" r:id="rId19"/>
    <p:sldId id="275" r:id="rId20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378" autoAdjust="0"/>
    <p:restoredTop sz="94660"/>
  </p:normalViewPr>
  <p:slideViewPr>
    <p:cSldViewPr snapToGrid="0">
      <p:cViewPr varScale="1">
        <p:scale>
          <a:sx n="80" d="100"/>
          <a:sy n="80" d="100"/>
        </p:scale>
        <p:origin x="48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6DBF-8C8E-4B88-9369-FB5FC3400396}" type="datetimeFigureOut">
              <a:rPr lang="he-IL" smtClean="0"/>
              <a:t>כ"ג/חשון/תשפ"ד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24B79-E99D-4A6F-86A9-C9402FC574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74480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6DBF-8C8E-4B88-9369-FB5FC3400396}" type="datetimeFigureOut">
              <a:rPr lang="he-IL" smtClean="0"/>
              <a:t>כ"ג/חשון/תשפ"ד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24B79-E99D-4A6F-86A9-C9402FC574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28700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6DBF-8C8E-4B88-9369-FB5FC3400396}" type="datetimeFigureOut">
              <a:rPr lang="he-IL" smtClean="0"/>
              <a:t>כ"ג/חשון/תשפ"ד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24B79-E99D-4A6F-86A9-C9402FC574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18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6DBF-8C8E-4B88-9369-FB5FC3400396}" type="datetimeFigureOut">
              <a:rPr lang="he-IL" smtClean="0"/>
              <a:t>כ"ג/חשון/תשפ"ד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24B79-E99D-4A6F-86A9-C9402FC574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69107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6DBF-8C8E-4B88-9369-FB5FC3400396}" type="datetimeFigureOut">
              <a:rPr lang="he-IL" smtClean="0"/>
              <a:t>כ"ג/חשון/תשפ"ד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24B79-E99D-4A6F-86A9-C9402FC574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8780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6DBF-8C8E-4B88-9369-FB5FC3400396}" type="datetimeFigureOut">
              <a:rPr lang="he-IL" smtClean="0"/>
              <a:t>כ"ג/חשון/תשפ"ד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24B79-E99D-4A6F-86A9-C9402FC574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08398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6DBF-8C8E-4B88-9369-FB5FC3400396}" type="datetimeFigureOut">
              <a:rPr lang="he-IL" smtClean="0"/>
              <a:t>כ"ג/חשון/תשפ"ד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24B79-E99D-4A6F-86A9-C9402FC574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7250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6DBF-8C8E-4B88-9369-FB5FC3400396}" type="datetimeFigureOut">
              <a:rPr lang="he-IL" smtClean="0"/>
              <a:t>כ"ג/חשון/תשפ"ד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24B79-E99D-4A6F-86A9-C9402FC574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60916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6DBF-8C8E-4B88-9369-FB5FC3400396}" type="datetimeFigureOut">
              <a:rPr lang="he-IL" smtClean="0"/>
              <a:t>כ"ג/חשון/תשפ"ד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24B79-E99D-4A6F-86A9-C9402FC574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14378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6DBF-8C8E-4B88-9369-FB5FC3400396}" type="datetimeFigureOut">
              <a:rPr lang="he-IL" smtClean="0"/>
              <a:t>כ"ג/חשון/תשפ"ד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24B79-E99D-4A6F-86A9-C9402FC574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5115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6DBF-8C8E-4B88-9369-FB5FC3400396}" type="datetimeFigureOut">
              <a:rPr lang="he-IL" smtClean="0"/>
              <a:t>כ"ג/חשון/תשפ"ד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24B79-E99D-4A6F-86A9-C9402FC574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57518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6DBF-8C8E-4B88-9369-FB5FC3400396}" type="datetimeFigureOut">
              <a:rPr lang="he-IL" smtClean="0"/>
              <a:t>כ"ג/חשון/תשפ"ד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24B79-E99D-4A6F-86A9-C9402FC5743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490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izakrossler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/>
          </p:cNvSpPr>
          <p:nvPr/>
        </p:nvSpPr>
        <p:spPr>
          <a:xfrm>
            <a:off x="1353127" y="231054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dirty="0" smtClean="0"/>
              <a:t>בבא קמא</a:t>
            </a:r>
            <a:br>
              <a:rPr lang="he-IL" dirty="0" smtClean="0"/>
            </a:br>
            <a:r>
              <a:rPr lang="he-IL" dirty="0" smtClean="0"/>
              <a:t>מצגת עזר ללימוד דף ט'</a:t>
            </a:r>
            <a:endParaRPr lang="he-IL" dirty="0"/>
          </a:p>
        </p:txBody>
      </p:sp>
      <p:sp>
        <p:nvSpPr>
          <p:cNvPr id="5" name="כותרת משנה 2"/>
          <p:cNvSpPr txBox="1">
            <a:spLocks/>
          </p:cNvSpPr>
          <p:nvPr/>
        </p:nvSpPr>
        <p:spPr>
          <a:xfrm>
            <a:off x="1676400" y="375443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mtClean="0"/>
              <a:t>יצחק רסלר</a:t>
            </a:r>
          </a:p>
          <a:p>
            <a:r>
              <a:rPr lang="en-US" smtClean="0">
                <a:hlinkClick r:id="rId2"/>
              </a:rPr>
              <a:t>izakrossler@gmail.com</a:t>
            </a:r>
            <a:endParaRPr lang="he-IL" smtClean="0"/>
          </a:p>
          <a:p>
            <a:endParaRPr lang="he-IL" dirty="0"/>
          </a:p>
        </p:txBody>
      </p:sp>
      <p:sp>
        <p:nvSpPr>
          <p:cNvPr id="2" name="TextBox 1"/>
          <p:cNvSpPr txBox="1"/>
          <p:nvPr/>
        </p:nvSpPr>
        <p:spPr>
          <a:xfrm>
            <a:off x="4562763" y="5514109"/>
            <a:ext cx="2669309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he-IL" dirty="0" err="1" smtClean="0"/>
              <a:t>לע"נ</a:t>
            </a:r>
            <a:r>
              <a:rPr lang="he-IL" dirty="0" smtClean="0"/>
              <a:t> סמ"ר  דביר חיים רסלר </a:t>
            </a:r>
          </a:p>
          <a:p>
            <a:r>
              <a:rPr lang="he-IL" dirty="0" smtClean="0"/>
              <a:t>נהרג בשמחת תורה תשפ"ד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55158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7804727" y="3701131"/>
            <a:ext cx="4221671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dirty="0" smtClean="0">
                <a:ea typeface="Times New Roman" panose="02020603050405020304" pitchFamily="18" charset="0"/>
              </a:rPr>
              <a:t>וְרַב </a:t>
            </a:r>
            <a:r>
              <a:rPr lang="he-IL" dirty="0">
                <a:ea typeface="Times New Roman" panose="02020603050405020304" pitchFamily="18" charset="0"/>
              </a:rPr>
              <a:t>אַסִּי אָמַר נוֹטֵל רְבִיעַ בְּקַרְקַע וּרְבִיעַ בְּמָעוֹת </a:t>
            </a:r>
            <a:endParaRPr lang="he-IL" dirty="0" smtClean="0">
              <a:ea typeface="Times New Roman" panose="02020603050405020304" pitchFamily="18" charset="0"/>
            </a:endParaRPr>
          </a:p>
          <a:p>
            <a:r>
              <a:rPr lang="he-IL" dirty="0" smtClean="0">
                <a:ea typeface="Times New Roman" panose="02020603050405020304" pitchFamily="18" charset="0"/>
              </a:rPr>
              <a:t>מְסַפְּקָא </a:t>
            </a:r>
            <a:r>
              <a:rPr lang="he-IL" dirty="0">
                <a:ea typeface="Times New Roman" panose="02020603050405020304" pitchFamily="18" charset="0"/>
              </a:rPr>
              <a:t>לֵיהּ אִי </a:t>
            </a:r>
            <a:r>
              <a:rPr lang="he-IL" dirty="0" err="1">
                <a:ea typeface="Times New Roman" panose="02020603050405020304" pitchFamily="18" charset="0"/>
              </a:rPr>
              <a:t>כְּיוֹרְשִׁין</a:t>
            </a:r>
            <a:r>
              <a:rPr lang="he-IL" dirty="0">
                <a:ea typeface="Times New Roman" panose="02020603050405020304" pitchFamily="18" charset="0"/>
              </a:rPr>
              <a:t> דָּמוּ אִי כְּלָקוֹחוֹת דָּמוּ </a:t>
            </a:r>
            <a:endParaRPr lang="he-IL" dirty="0" smtClean="0">
              <a:ea typeface="Times New Roman" panose="02020603050405020304" pitchFamily="18" charset="0"/>
            </a:endParaRPr>
          </a:p>
          <a:p>
            <a:r>
              <a:rPr lang="he-IL" dirty="0" smtClean="0">
                <a:ea typeface="Times New Roman" panose="02020603050405020304" pitchFamily="18" charset="0"/>
              </a:rPr>
              <a:t>הִלְכָּךְ </a:t>
            </a:r>
            <a:r>
              <a:rPr lang="he-IL" dirty="0">
                <a:ea typeface="Times New Roman" panose="02020603050405020304" pitchFamily="18" charset="0"/>
              </a:rPr>
              <a:t>נוֹטֵל רְבִיעַ בְּקַרְקַע וּרְבִיעַ בְּמָעוֹת </a:t>
            </a:r>
            <a:endParaRPr lang="he-IL" dirty="0"/>
          </a:p>
        </p:txBody>
      </p:sp>
      <p:sp>
        <p:nvSpPr>
          <p:cNvPr id="3" name="מלבן 2"/>
          <p:cNvSpPr/>
          <p:nvPr/>
        </p:nvSpPr>
        <p:spPr>
          <a:xfrm>
            <a:off x="693998" y="917177"/>
            <a:ext cx="76046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רב </a:t>
            </a:r>
            <a:r>
              <a:rPr lang="he-IL" dirty="0"/>
              <a:t>אמר בטלה מחלוקת, </a:t>
            </a:r>
            <a:r>
              <a:rPr lang="he-IL" dirty="0" smtClean="0"/>
              <a:t>הוא סובר: </a:t>
            </a:r>
            <a:r>
              <a:rPr lang="he-IL" dirty="0" err="1"/>
              <a:t>האחין</a:t>
            </a:r>
            <a:r>
              <a:rPr lang="he-IL" dirty="0"/>
              <a:t> שחלקו </a:t>
            </a:r>
            <a:r>
              <a:rPr lang="he-IL" dirty="0" smtClean="0"/>
              <a:t>הם כיורשים. </a:t>
            </a:r>
          </a:p>
          <a:p>
            <a:r>
              <a:rPr lang="he-IL" dirty="0" smtClean="0"/>
              <a:t>כלומר</a:t>
            </a:r>
            <a:r>
              <a:rPr lang="he-IL" dirty="0"/>
              <a:t>, גם לאחר חלוקתן, הרי הם כיורשים, שעל שניהם מוטל לפרוע את חוב אביהם, לכן יחזיר לו האח השני חצי מחלקו. </a:t>
            </a:r>
          </a:p>
        </p:txBody>
      </p:sp>
      <p:sp>
        <p:nvSpPr>
          <p:cNvPr id="4" name="מלבן 3"/>
          <p:cNvSpPr/>
          <p:nvPr/>
        </p:nvSpPr>
        <p:spPr>
          <a:xfrm>
            <a:off x="8995220" y="501199"/>
            <a:ext cx="3068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הגמרא מפרשת טעם </a:t>
            </a:r>
            <a:r>
              <a:rPr lang="he-IL" dirty="0" smtClean="0"/>
              <a:t>המחלוקת::</a:t>
            </a:r>
            <a:endParaRPr lang="he-IL" dirty="0"/>
          </a:p>
        </p:txBody>
      </p:sp>
      <p:sp>
        <p:nvSpPr>
          <p:cNvPr id="5" name="מלבן 4"/>
          <p:cNvSpPr/>
          <p:nvPr/>
        </p:nvSpPr>
        <p:spPr>
          <a:xfrm>
            <a:off x="8833924" y="1026882"/>
            <a:ext cx="322876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ea typeface="Times New Roman" panose="02020603050405020304" pitchFamily="18" charset="0"/>
              </a:rPr>
              <a:t>רַב אָמַר בָּטְלָה מַחְלוֹקֶת</a:t>
            </a:r>
            <a:r>
              <a:rPr lang="he-IL" dirty="0">
                <a:ea typeface="Times New Roman" panose="02020603050405020304" pitchFamily="18" charset="0"/>
              </a:rPr>
              <a:t> </a:t>
            </a:r>
            <a:endParaRPr lang="he-IL" dirty="0" smtClean="0">
              <a:ea typeface="Times New Roman" panose="02020603050405020304" pitchFamily="18" charset="0"/>
            </a:endParaRPr>
          </a:p>
          <a:p>
            <a:r>
              <a:rPr lang="he-IL" dirty="0" smtClean="0">
                <a:ea typeface="Times New Roman" panose="02020603050405020304" pitchFamily="18" charset="0"/>
              </a:rPr>
              <a:t> </a:t>
            </a:r>
            <a:r>
              <a:rPr lang="he-IL" dirty="0" err="1">
                <a:ea typeface="Times New Roman" panose="02020603050405020304" pitchFamily="18" charset="0"/>
              </a:rPr>
              <a:t>קָסָבַר</a:t>
            </a:r>
            <a:r>
              <a:rPr lang="he-IL" dirty="0">
                <a:ea typeface="Times New Roman" panose="02020603050405020304" pitchFamily="18" charset="0"/>
              </a:rPr>
              <a:t> הָאַחִים שֶׁחָלְקוּ כְּיוֹרְשִׁים הָווּ </a:t>
            </a:r>
            <a:endParaRPr lang="he-IL" dirty="0"/>
          </a:p>
        </p:txBody>
      </p:sp>
      <p:sp>
        <p:nvSpPr>
          <p:cNvPr id="6" name="TextBox 5"/>
          <p:cNvSpPr txBox="1"/>
          <p:nvPr/>
        </p:nvSpPr>
        <p:spPr>
          <a:xfrm>
            <a:off x="10732653" y="82210"/>
            <a:ext cx="133003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דף ט' עמ' א'</a:t>
            </a:r>
            <a:endParaRPr lang="he-IL" dirty="0"/>
          </a:p>
        </p:txBody>
      </p:sp>
      <p:sp>
        <p:nvSpPr>
          <p:cNvPr id="7" name="מלבן 6"/>
          <p:cNvSpPr/>
          <p:nvPr/>
        </p:nvSpPr>
        <p:spPr>
          <a:xfrm>
            <a:off x="9153236" y="2309154"/>
            <a:ext cx="2909456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dirty="0">
                <a:ea typeface="Times New Roman" panose="02020603050405020304" pitchFamily="18" charset="0"/>
              </a:rPr>
              <a:t>וּשְׁמוּאֵל אָמַר וִיתֵּר </a:t>
            </a:r>
            <a:endParaRPr lang="he-IL" dirty="0" smtClean="0">
              <a:ea typeface="Times New Roman" panose="02020603050405020304" pitchFamily="18" charset="0"/>
            </a:endParaRPr>
          </a:p>
          <a:p>
            <a:r>
              <a:rPr lang="he-IL" dirty="0" err="1" smtClean="0">
                <a:ea typeface="Times New Roman" panose="02020603050405020304" pitchFamily="18" charset="0"/>
              </a:rPr>
              <a:t>קָסָבַר</a:t>
            </a:r>
            <a:r>
              <a:rPr lang="he-IL" dirty="0" smtClean="0">
                <a:ea typeface="Times New Roman" panose="02020603050405020304" pitchFamily="18" charset="0"/>
              </a:rPr>
              <a:t> </a:t>
            </a:r>
            <a:r>
              <a:rPr lang="he-IL" dirty="0">
                <a:ea typeface="Times New Roman" panose="02020603050405020304" pitchFamily="18" charset="0"/>
              </a:rPr>
              <a:t>הָאַחִים שֶׁחָלְקוּ לָקוֹחוֹת </a:t>
            </a:r>
            <a:endParaRPr lang="he-IL" dirty="0" smtClean="0">
              <a:ea typeface="Times New Roman" panose="02020603050405020304" pitchFamily="18" charset="0"/>
            </a:endParaRPr>
          </a:p>
          <a:p>
            <a:r>
              <a:rPr lang="he-IL" dirty="0" smtClean="0">
                <a:ea typeface="Times New Roman" panose="02020603050405020304" pitchFamily="18" charset="0"/>
              </a:rPr>
              <a:t>וּכְלוֹקֵחַ </a:t>
            </a:r>
            <a:r>
              <a:rPr lang="he-IL" dirty="0">
                <a:ea typeface="Times New Roman" panose="02020603050405020304" pitchFamily="18" charset="0"/>
              </a:rPr>
              <a:t>שֶׁלֹּא בְּאַחְרָיוּת דָּמֵי </a:t>
            </a:r>
            <a:endParaRPr lang="he-IL" dirty="0"/>
          </a:p>
        </p:txBody>
      </p:sp>
      <p:sp>
        <p:nvSpPr>
          <p:cNvPr id="8" name="מלבן 7"/>
          <p:cNvSpPr/>
          <p:nvPr/>
        </p:nvSpPr>
        <p:spPr>
          <a:xfrm>
            <a:off x="2478158" y="219734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dirty="0" smtClean="0"/>
              <a:t>בחלוקתן </a:t>
            </a:r>
            <a:r>
              <a:rPr lang="he-IL" dirty="0"/>
              <a:t>הרי הן כלקוחות שקנו זה מזה, וכלוקח שלא באחריות, שאינו חוזר </a:t>
            </a:r>
            <a:r>
              <a:rPr lang="he-IL" dirty="0" smtClean="0"/>
              <a:t>אל </a:t>
            </a:r>
            <a:r>
              <a:rPr lang="he-IL" dirty="0"/>
              <a:t>המוכר כשגבו </a:t>
            </a:r>
            <a:r>
              <a:rPr lang="he-IL" dirty="0" smtClean="0"/>
              <a:t>ממנו מה שקנה. </a:t>
            </a:r>
          </a:p>
          <a:p>
            <a:r>
              <a:rPr lang="he-IL" dirty="0" smtClean="0"/>
              <a:t>לכן </a:t>
            </a:r>
            <a:r>
              <a:rPr lang="he-IL" dirty="0"/>
              <a:t>כשגבה בעל חוב מאח אחד, אין אח זה חוזר על האח השני </a:t>
            </a:r>
          </a:p>
        </p:txBody>
      </p:sp>
      <p:sp>
        <p:nvSpPr>
          <p:cNvPr id="9" name="מלבן 8"/>
          <p:cNvSpPr/>
          <p:nvPr/>
        </p:nvSpPr>
        <p:spPr>
          <a:xfrm>
            <a:off x="619875" y="3343617"/>
            <a:ext cx="69365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דין זה הוא  </a:t>
            </a:r>
            <a:r>
              <a:rPr lang="he-IL" dirty="0"/>
              <a:t>משום </a:t>
            </a:r>
            <a:r>
              <a:rPr lang="he-IL" dirty="0" smtClean="0"/>
              <a:t>שהסתפק אם אחים שחלקו דינם כיורשים, </a:t>
            </a:r>
            <a:r>
              <a:rPr lang="he-IL" dirty="0"/>
              <a:t>ואז </a:t>
            </a:r>
            <a:r>
              <a:rPr lang="he-IL" dirty="0" smtClean="0"/>
              <a:t>הדין שכל אחד נוטל </a:t>
            </a:r>
            <a:r>
              <a:rPr lang="he-IL" dirty="0"/>
              <a:t>מחצה, </a:t>
            </a:r>
            <a:endParaRPr lang="he-IL" dirty="0" smtClean="0"/>
          </a:p>
          <a:p>
            <a:r>
              <a:rPr lang="he-IL" dirty="0" smtClean="0"/>
              <a:t>או שהם כלקוחות והדין </a:t>
            </a:r>
            <a:r>
              <a:rPr lang="he-IL" dirty="0"/>
              <a:t>שאינו נוטל כלום. </a:t>
            </a:r>
            <a:r>
              <a:rPr lang="he-IL" dirty="0" smtClean="0"/>
              <a:t>לכן יש לו חצי  החלק ממון </a:t>
            </a:r>
            <a:r>
              <a:rPr lang="he-IL" dirty="0"/>
              <a:t>המוטל בספק, </a:t>
            </a:r>
            <a:r>
              <a:rPr lang="he-IL" dirty="0" smtClean="0"/>
              <a:t>וכל </a:t>
            </a:r>
            <a:r>
              <a:rPr lang="he-IL" dirty="0"/>
              <a:t>ממון המוטל בספק </a:t>
            </a:r>
            <a:r>
              <a:rPr lang="he-IL" dirty="0" err="1"/>
              <a:t>חולקין</a:t>
            </a:r>
            <a:r>
              <a:rPr lang="he-IL" dirty="0"/>
              <a:t>. </a:t>
            </a:r>
            <a:r>
              <a:rPr lang="he-IL" dirty="0" smtClean="0"/>
              <a:t>לפיכך</a:t>
            </a:r>
            <a:r>
              <a:rPr lang="he-IL" dirty="0"/>
              <a:t>, נוטל האח רביע, </a:t>
            </a:r>
            <a:endParaRPr lang="he-IL" dirty="0" smtClean="0"/>
          </a:p>
          <a:p>
            <a:r>
              <a:rPr lang="he-IL" dirty="0" smtClean="0"/>
              <a:t>ויכול </a:t>
            </a:r>
            <a:r>
              <a:rPr lang="he-IL" dirty="0"/>
              <a:t>אחיו לתת לו את זה בקרקע, וכמו כן, אם רצה, יכול לתת לו רביע במעות. כלומר או רביע בקרקע או רביע במעות </a:t>
            </a:r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391" y="5243056"/>
            <a:ext cx="2543544" cy="1248133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712" y="6108046"/>
            <a:ext cx="829465" cy="7065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07303" y="5104094"/>
            <a:ext cx="286327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he-IL" dirty="0" smtClean="0"/>
              <a:t>אם לקוחות אינו נוטל כלום</a:t>
            </a:r>
            <a:endParaRPr lang="he-IL" dirty="0"/>
          </a:p>
        </p:txBody>
      </p:sp>
      <p:cxnSp>
        <p:nvCxnSpPr>
          <p:cNvPr id="16" name="מחבר ישר 15"/>
          <p:cNvCxnSpPr/>
          <p:nvPr/>
        </p:nvCxnSpPr>
        <p:spPr>
          <a:xfrm>
            <a:off x="10602998" y="5264105"/>
            <a:ext cx="46529" cy="122708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תמונה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168" y="5470486"/>
            <a:ext cx="2543544" cy="124813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957929" y="4941455"/>
            <a:ext cx="288308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he-IL" dirty="0" smtClean="0"/>
              <a:t>אם כיורשים כל אחד נוטל חצי</a:t>
            </a:r>
            <a:endParaRPr lang="he-IL" dirty="0"/>
          </a:p>
        </p:txBody>
      </p:sp>
      <p:cxnSp>
        <p:nvCxnSpPr>
          <p:cNvPr id="21" name="מחבר ישר 20"/>
          <p:cNvCxnSpPr/>
          <p:nvPr/>
        </p:nvCxnSpPr>
        <p:spPr>
          <a:xfrm>
            <a:off x="4449775" y="5578603"/>
            <a:ext cx="46529" cy="122708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971977" y="5546636"/>
            <a:ext cx="554181" cy="31884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400" dirty="0" smtClean="0"/>
              <a:t>אח א</a:t>
            </a:r>
            <a:endParaRPr lang="he-IL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3811040" y="5520156"/>
            <a:ext cx="554181" cy="31884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400" dirty="0" smtClean="0"/>
              <a:t>אח ב</a:t>
            </a:r>
            <a:endParaRPr lang="he-IL" sz="1400" dirty="0"/>
          </a:p>
        </p:txBody>
      </p:sp>
      <p:sp>
        <p:nvSpPr>
          <p:cNvPr id="24" name="כפל 23"/>
          <p:cNvSpPr/>
          <p:nvPr/>
        </p:nvSpPr>
        <p:spPr>
          <a:xfrm>
            <a:off x="3067167" y="5520156"/>
            <a:ext cx="1298053" cy="1175781"/>
          </a:xfrm>
          <a:prstGeom prst="mathMultiply">
            <a:avLst>
              <a:gd name="adj1" fmla="val 109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25" name="מחבר ישר 24"/>
          <p:cNvCxnSpPr/>
          <p:nvPr/>
        </p:nvCxnSpPr>
        <p:spPr>
          <a:xfrm>
            <a:off x="4399499" y="6121650"/>
            <a:ext cx="12112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549688" y="6108046"/>
            <a:ext cx="119149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נוטל רבע מהקרקע</a:t>
            </a:r>
            <a:endParaRPr lang="he-IL" dirty="0"/>
          </a:p>
        </p:txBody>
      </p:sp>
      <p:sp>
        <p:nvSpPr>
          <p:cNvPr id="30" name="TextBox 29"/>
          <p:cNvSpPr txBox="1"/>
          <p:nvPr/>
        </p:nvSpPr>
        <p:spPr>
          <a:xfrm>
            <a:off x="6224202" y="6349287"/>
            <a:ext cx="54494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או</a:t>
            </a:r>
            <a:endParaRPr lang="he-IL" dirty="0"/>
          </a:p>
        </p:txBody>
      </p:sp>
      <p:sp>
        <p:nvSpPr>
          <p:cNvPr id="31" name="TextBox 30"/>
          <p:cNvSpPr txBox="1"/>
          <p:nvPr/>
        </p:nvSpPr>
        <p:spPr>
          <a:xfrm>
            <a:off x="5278866" y="6215112"/>
            <a:ext cx="554181" cy="31884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1400" dirty="0" smtClean="0"/>
              <a:t>אח ב</a:t>
            </a:r>
            <a:endParaRPr lang="he-IL" sz="1400" dirty="0"/>
          </a:p>
        </p:txBody>
      </p:sp>
    </p:spTree>
    <p:extLst>
      <p:ext uri="{BB962C8B-B14F-4D97-AF65-F5344CB8AC3E}">
        <p14:creationId xmlns:p14="http://schemas.microsoft.com/office/powerpoint/2010/main" val="203776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5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75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50"/>
                            </p:stCondLst>
                            <p:childTnLst>
                              <p:par>
                                <p:cTn id="68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250"/>
                            </p:stCondLst>
                            <p:childTnLst>
                              <p:par>
                                <p:cTn id="82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16" presetClass="entr" presetSubtype="2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  <p:bldP spid="7" grpId="0" animBg="1"/>
      <p:bldP spid="8" grpId="0"/>
      <p:bldP spid="9" grpId="0"/>
      <p:bldP spid="12" grpId="0" animBg="1"/>
      <p:bldP spid="20" grpId="0" animBg="1"/>
      <p:bldP spid="22" grpId="0" animBg="1"/>
      <p:bldP spid="23" grpId="0" animBg="1"/>
      <p:bldP spid="24" grpId="0" animBg="1"/>
      <p:bldP spid="29" grpId="0"/>
      <p:bldP spid="30" grpId="0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/>
          <p:cNvSpPr/>
          <p:nvPr/>
        </p:nvSpPr>
        <p:spPr>
          <a:xfrm>
            <a:off x="2373746" y="385083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dirty="0" smtClean="0"/>
              <a:t>הרי </a:t>
            </a:r>
            <a:r>
              <a:rPr lang="he-IL" dirty="0"/>
              <a:t>זהו מה שאמר רב </a:t>
            </a:r>
            <a:r>
              <a:rPr lang="he-IL" dirty="0" err="1"/>
              <a:t>הונא</a:t>
            </a:r>
            <a:r>
              <a:rPr lang="he-IL" dirty="0"/>
              <a:t>, ואילו מהלשון </a:t>
            </a:r>
            <a:r>
              <a:rPr lang="he-IL" dirty="0" smtClean="0"/>
              <a:t>שנשנתה </a:t>
            </a:r>
            <a:r>
              <a:rPr lang="he-IL" dirty="0"/>
              <a:t>בבית המדרש "אמר רב אסי" משמע שזה דבר חדש ונפרד.</a:t>
            </a:r>
          </a:p>
        </p:txBody>
      </p:sp>
      <p:sp>
        <p:nvSpPr>
          <p:cNvPr id="4" name="מלבן 3"/>
          <p:cNvSpPr/>
          <p:nvPr/>
        </p:nvSpPr>
        <p:spPr>
          <a:xfrm>
            <a:off x="9624291" y="3869196"/>
            <a:ext cx="234810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אִי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הָכִי הַיְינוּ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דְּרַב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הוּנָא</a:t>
            </a:r>
            <a:endParaRPr lang="he-IL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32653" y="82210"/>
            <a:ext cx="133003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דף ט' עמ' א'</a:t>
            </a:r>
            <a:endParaRPr lang="he-IL" dirty="0"/>
          </a:p>
        </p:txBody>
      </p:sp>
      <p:sp>
        <p:nvSpPr>
          <p:cNvPr id="6" name="מלבן 5"/>
          <p:cNvSpPr/>
          <p:nvPr/>
        </p:nvSpPr>
        <p:spPr>
          <a:xfrm>
            <a:off x="5421746" y="55664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dirty="0" smtClean="0"/>
              <a:t>כיון </a:t>
            </a:r>
            <a:r>
              <a:rPr lang="he-IL" dirty="0"/>
              <a:t>שרב אסי אמר כבר את דין האחים שחלקו בקרקע, ודאי שאין הכוונה במה שאמר "כספים הרי הן כקרקע" לדין זה.</a:t>
            </a:r>
          </a:p>
          <a:p>
            <a:r>
              <a:rPr lang="he-IL" dirty="0"/>
              <a:t>וחוזרת אם כן, השאלה: </a:t>
            </a:r>
          </a:p>
        </p:txBody>
      </p:sp>
      <p:sp>
        <p:nvSpPr>
          <p:cNvPr id="7" name="מלבן 6"/>
          <p:cNvSpPr/>
          <p:nvPr/>
        </p:nvSpPr>
        <p:spPr>
          <a:xfrm>
            <a:off x="9385969" y="1585076"/>
            <a:ext cx="250100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אֶלָּא מַאי הֲרֵי הֵן </a:t>
            </a: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כְּקַרְקַע ? </a:t>
            </a:r>
            <a:endParaRPr lang="he-IL" dirty="0"/>
          </a:p>
        </p:txBody>
      </p:sp>
      <p:sp>
        <p:nvSpPr>
          <p:cNvPr id="8" name="מלבן 7"/>
          <p:cNvSpPr/>
          <p:nvPr/>
        </p:nvSpPr>
        <p:spPr>
          <a:xfrm>
            <a:off x="4106055" y="1540216"/>
            <a:ext cx="5000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אלא, </a:t>
            </a:r>
            <a:r>
              <a:rPr lang="he-IL" dirty="0" smtClean="0"/>
              <a:t>לאיזה עניין אמר </a:t>
            </a:r>
            <a:r>
              <a:rPr lang="he-IL" dirty="0"/>
              <a:t>רב אסי שכספים הרי הן כקרקע?</a:t>
            </a:r>
          </a:p>
        </p:txBody>
      </p:sp>
      <p:sp>
        <p:nvSpPr>
          <p:cNvPr id="9" name="מלבן 8"/>
          <p:cNvSpPr/>
          <p:nvPr/>
        </p:nvSpPr>
        <p:spPr>
          <a:xfrm>
            <a:off x="9464517" y="2076067"/>
            <a:ext cx="2343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הגמרא מסיקה: בהכרח, </a:t>
            </a:r>
          </a:p>
        </p:txBody>
      </p:sp>
      <p:sp>
        <p:nvSpPr>
          <p:cNvPr id="10" name="מלבן 9"/>
          <p:cNvSpPr/>
          <p:nvPr/>
        </p:nvSpPr>
        <p:spPr>
          <a:xfrm>
            <a:off x="10673181" y="2718610"/>
            <a:ext cx="113524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לְעִנְיַן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מֵיטַב</a:t>
            </a:r>
            <a:endParaRPr lang="he-IL" dirty="0"/>
          </a:p>
        </p:txBody>
      </p:sp>
      <p:sp>
        <p:nvSpPr>
          <p:cNvPr id="11" name="מלבן 10"/>
          <p:cNvSpPr/>
          <p:nvPr/>
        </p:nvSpPr>
        <p:spPr>
          <a:xfrm>
            <a:off x="2844800" y="271861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dirty="0"/>
              <a:t>הכוונה היא כמו שאמרנו תחילה שרב אסי אמר זאת </a:t>
            </a:r>
            <a:r>
              <a:rPr lang="he-IL" dirty="0" err="1"/>
              <a:t>לענין</a:t>
            </a:r>
            <a:r>
              <a:rPr lang="he-IL" dirty="0"/>
              <a:t> מיטב, שיכול לפרוע מכסף או מקרקע. </a:t>
            </a:r>
          </a:p>
        </p:txBody>
      </p:sp>
      <p:sp>
        <p:nvSpPr>
          <p:cNvPr id="12" name="מלבן 11"/>
          <p:cNvSpPr/>
          <p:nvPr/>
        </p:nvSpPr>
        <p:spPr>
          <a:xfrm>
            <a:off x="9122845" y="3307807"/>
            <a:ext cx="2930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 smtClean="0"/>
              <a:t>אם כך </a:t>
            </a:r>
            <a:r>
              <a:rPr lang="he-IL" dirty="0"/>
              <a:t>מתעוררת שוב השאלה, </a:t>
            </a:r>
          </a:p>
        </p:txBody>
      </p:sp>
      <p:sp>
        <p:nvSpPr>
          <p:cNvPr id="14" name="מלבן 13"/>
          <p:cNvSpPr/>
          <p:nvPr/>
        </p:nvSpPr>
        <p:spPr>
          <a:xfrm>
            <a:off x="9904205" y="4899610"/>
            <a:ext cx="206819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אֵימָא וְכֵן אָמַר רַב אַסִּי</a:t>
            </a:r>
            <a:endParaRPr lang="he-IL" dirty="0"/>
          </a:p>
        </p:txBody>
      </p:sp>
      <p:sp>
        <p:nvSpPr>
          <p:cNvPr id="15" name="מלבן 14"/>
          <p:cNvSpPr/>
          <p:nvPr/>
        </p:nvSpPr>
        <p:spPr>
          <a:xfrm>
            <a:off x="1311564" y="4899610"/>
            <a:ext cx="70842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אכן</a:t>
            </a:r>
            <a:r>
              <a:rPr lang="he-IL" dirty="0"/>
              <a:t>, </a:t>
            </a:r>
            <a:r>
              <a:rPr lang="he-IL" dirty="0" smtClean="0"/>
              <a:t>יש </a:t>
            </a:r>
            <a:r>
              <a:rPr lang="he-IL" dirty="0"/>
              <a:t>לשנות </a:t>
            </a:r>
            <a:r>
              <a:rPr lang="he-IL" dirty="0" err="1"/>
              <a:t>מימרא</a:t>
            </a:r>
            <a:r>
              <a:rPr lang="he-IL" dirty="0"/>
              <a:t> זו בלשון "וכן אמר רב אסי", דהיינו שאמר כמו רב </a:t>
            </a:r>
            <a:r>
              <a:rPr lang="he-IL" dirty="0" err="1"/>
              <a:t>הונא</a:t>
            </a:r>
            <a:r>
              <a:rPr lang="he-IL" dirty="0"/>
              <a:t>.</a:t>
            </a:r>
          </a:p>
        </p:txBody>
      </p:sp>
      <p:sp>
        <p:nvSpPr>
          <p:cNvPr id="16" name="מלבן 15"/>
          <p:cNvSpPr/>
          <p:nvPr/>
        </p:nvSpPr>
        <p:spPr>
          <a:xfrm>
            <a:off x="10356252" y="4354881"/>
            <a:ext cx="1616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משיבה הגמרא: </a:t>
            </a:r>
          </a:p>
        </p:txBody>
      </p:sp>
    </p:spTree>
    <p:extLst>
      <p:ext uri="{BB962C8B-B14F-4D97-AF65-F5344CB8AC3E}">
        <p14:creationId xmlns:p14="http://schemas.microsoft.com/office/powerpoint/2010/main" val="338070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4182" y="82210"/>
            <a:ext cx="134850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דף ט' עמ' א'</a:t>
            </a:r>
            <a:endParaRPr lang="he-IL" dirty="0"/>
          </a:p>
        </p:txBody>
      </p:sp>
      <p:sp>
        <p:nvSpPr>
          <p:cNvPr id="3" name="מלבן 2"/>
          <p:cNvSpPr/>
          <p:nvPr/>
        </p:nvSpPr>
        <p:spPr>
          <a:xfrm>
            <a:off x="9433446" y="805654"/>
            <a:ext cx="262924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אָמַר רַבִּי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זֵירָא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אָמַר רַב </a:t>
            </a:r>
            <a:r>
              <a:rPr lang="he-IL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הוּנָא</a:t>
            </a:r>
            <a:endParaRPr lang="he-IL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בְּמִצְוָה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עַד שְׁלִישׁ</a:t>
            </a:r>
            <a:endParaRPr lang="he-IL" dirty="0"/>
          </a:p>
        </p:txBody>
      </p:sp>
      <p:sp>
        <p:nvSpPr>
          <p:cNvPr id="4" name="מלבן 3"/>
          <p:cNvSpPr/>
          <p:nvPr/>
        </p:nvSpPr>
        <p:spPr>
          <a:xfrm>
            <a:off x="5966691" y="34716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dirty="0" smtClean="0"/>
              <a:t>הגמרא מביאה דין נוסף שאמר רב </a:t>
            </a:r>
            <a:r>
              <a:rPr lang="he-IL" dirty="0" err="1" smtClean="0"/>
              <a:t>הונא</a:t>
            </a:r>
            <a:r>
              <a:rPr lang="he-IL" dirty="0"/>
              <a:t> </a:t>
            </a:r>
            <a:r>
              <a:rPr lang="he-IL" dirty="0" smtClean="0"/>
              <a:t>בעניין אחר:</a:t>
            </a:r>
            <a:endParaRPr lang="he-IL" dirty="0"/>
          </a:p>
        </p:txBody>
      </p:sp>
      <p:sp>
        <p:nvSpPr>
          <p:cNvPr id="5" name="מלבן 4"/>
          <p:cNvSpPr/>
          <p:nvPr/>
        </p:nvSpPr>
        <p:spPr>
          <a:xfrm>
            <a:off x="4267200" y="824883"/>
            <a:ext cx="509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עבור </a:t>
            </a:r>
            <a:r>
              <a:rPr lang="he-IL" dirty="0"/>
              <a:t>קיום </a:t>
            </a:r>
            <a:r>
              <a:rPr lang="he-IL" dirty="0" smtClean="0"/>
              <a:t>מצווה, </a:t>
            </a:r>
            <a:r>
              <a:rPr lang="he-IL" dirty="0"/>
              <a:t>צריך אדם</a:t>
            </a:r>
            <a:r>
              <a:rPr lang="he-IL" dirty="0" smtClean="0"/>
              <a:t> </a:t>
            </a:r>
            <a:r>
              <a:rPr lang="he-IL" dirty="0"/>
              <a:t>להוציא מממונו</a:t>
            </a:r>
            <a:r>
              <a:rPr lang="he-IL" dirty="0" smtClean="0"/>
              <a:t> </a:t>
            </a:r>
            <a:r>
              <a:rPr lang="he-IL" dirty="0"/>
              <a:t>עד שליש! </a:t>
            </a:r>
          </a:p>
        </p:txBody>
      </p:sp>
      <p:sp>
        <p:nvSpPr>
          <p:cNvPr id="6" name="מלבן 5"/>
          <p:cNvSpPr/>
          <p:nvPr/>
        </p:nvSpPr>
        <p:spPr>
          <a:xfrm>
            <a:off x="10990045" y="1620177"/>
            <a:ext cx="106150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מַאי שְׁלִישׁ</a:t>
            </a:r>
            <a:endParaRPr lang="he-IL" dirty="0"/>
          </a:p>
        </p:txBody>
      </p:sp>
      <p:sp>
        <p:nvSpPr>
          <p:cNvPr id="7" name="TextBox 6"/>
          <p:cNvSpPr txBox="1"/>
          <p:nvPr/>
        </p:nvSpPr>
        <p:spPr>
          <a:xfrm>
            <a:off x="10843491" y="2003201"/>
            <a:ext cx="134850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דף ט' עמ' ב'</a:t>
            </a:r>
            <a:endParaRPr lang="he-IL" dirty="0"/>
          </a:p>
        </p:txBody>
      </p:sp>
      <p:sp>
        <p:nvSpPr>
          <p:cNvPr id="8" name="מלבן 7"/>
          <p:cNvSpPr/>
          <p:nvPr/>
        </p:nvSpPr>
        <p:spPr>
          <a:xfrm>
            <a:off x="4719890" y="158140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dirty="0"/>
              <a:t>הגמרא </a:t>
            </a:r>
            <a:r>
              <a:rPr lang="he-IL" dirty="0" smtClean="0"/>
              <a:t>דנה מיד מה הכוונה: מה הכוונה שעליו להוציא שליש?</a:t>
            </a:r>
            <a:endParaRPr lang="he-IL" dirty="0"/>
          </a:p>
        </p:txBody>
      </p:sp>
      <p:sp>
        <p:nvSpPr>
          <p:cNvPr id="9" name="מלבן 8"/>
          <p:cNvSpPr/>
          <p:nvPr/>
        </p:nvSpPr>
        <p:spPr>
          <a:xfrm>
            <a:off x="8896411" y="6008186"/>
            <a:ext cx="312311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אֶלָּא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אָמַר רַבִּי </a:t>
            </a:r>
            <a:r>
              <a:rPr lang="he-IL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זֵירָא</a:t>
            </a:r>
            <a:endParaRPr 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 בְּהִידּוּר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מִצְוָה עַד שְׁלִישׁ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בְּמִצְוָה</a:t>
            </a:r>
            <a:endParaRPr lang="he-IL" dirty="0"/>
          </a:p>
        </p:txBody>
      </p:sp>
      <p:sp>
        <p:nvSpPr>
          <p:cNvPr id="12" name="מלבן 11"/>
          <p:cNvSpPr/>
          <p:nvPr/>
        </p:nvSpPr>
        <p:spPr>
          <a:xfrm>
            <a:off x="3689926" y="2330323"/>
            <a:ext cx="6348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/>
              <a:t>אם נפרש שהכוונה שאדם צריך להוציא שליש ממונו לצורך קיום מצווה כלולב, ציצית או ספר תורה, וכיוצא בזה, </a:t>
            </a:r>
          </a:p>
        </p:txBody>
      </p:sp>
      <p:sp>
        <p:nvSpPr>
          <p:cNvPr id="13" name="מלבן 12"/>
          <p:cNvSpPr/>
          <p:nvPr/>
        </p:nvSpPr>
        <p:spPr>
          <a:xfrm>
            <a:off x="10177322" y="2514419"/>
            <a:ext cx="1874231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אִילֵּימָא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שְׁלִישׁ בֵּיתוֹ </a:t>
            </a:r>
            <a:endParaRPr lang="he-IL" dirty="0"/>
          </a:p>
        </p:txBody>
      </p:sp>
      <p:sp>
        <p:nvSpPr>
          <p:cNvPr id="14" name="מלבן 13"/>
          <p:cNvSpPr/>
          <p:nvPr/>
        </p:nvSpPr>
        <p:spPr>
          <a:xfrm>
            <a:off x="10772723" y="3087278"/>
            <a:ext cx="123142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אֶלָּא מֵעַתָּה </a:t>
            </a:r>
            <a:endParaRPr lang="he-IL" dirty="0"/>
          </a:p>
        </p:txBody>
      </p:sp>
      <p:sp>
        <p:nvSpPr>
          <p:cNvPr id="15" name="מלבן 14"/>
          <p:cNvSpPr/>
          <p:nvPr/>
        </p:nvSpPr>
        <p:spPr>
          <a:xfrm>
            <a:off x="5047434" y="3120389"/>
            <a:ext cx="5020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אם כך, יוצא </a:t>
            </a:r>
            <a:r>
              <a:rPr lang="he-IL" dirty="0" smtClean="0"/>
              <a:t>שעל </a:t>
            </a:r>
            <a:r>
              <a:rPr lang="he-IL" dirty="0"/>
              <a:t>מצווה אחת עליו להוציא שליש ממונו, </a:t>
            </a:r>
          </a:p>
        </p:txBody>
      </p:sp>
      <p:sp>
        <p:nvSpPr>
          <p:cNvPr id="16" name="מלבן 15"/>
          <p:cNvSpPr/>
          <p:nvPr/>
        </p:nvSpPr>
        <p:spPr>
          <a:xfrm>
            <a:off x="4689980" y="4072167"/>
            <a:ext cx="3833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אם </a:t>
            </a:r>
            <a:r>
              <a:rPr lang="he-IL" dirty="0"/>
              <a:t>הזדמנו לו שלש מצוות, </a:t>
            </a:r>
            <a:endParaRPr lang="en-US" dirty="0" smtClean="0"/>
          </a:p>
          <a:p>
            <a:r>
              <a:rPr lang="he-IL" dirty="0" smtClean="0"/>
              <a:t>עליו </a:t>
            </a:r>
            <a:r>
              <a:rPr lang="he-IL" dirty="0"/>
              <a:t>להוציא את כל ממונו. וזה לא מסתבר </a:t>
            </a:r>
          </a:p>
        </p:txBody>
      </p:sp>
      <p:sp>
        <p:nvSpPr>
          <p:cNvPr id="17" name="מלבן 16"/>
          <p:cNvSpPr/>
          <p:nvPr/>
        </p:nvSpPr>
        <p:spPr>
          <a:xfrm>
            <a:off x="9065706" y="3923564"/>
            <a:ext cx="277030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אִי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אִיתְרְמִי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לֵיהּ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תְּלָתָא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מִצְוָתָא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he-IL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לִיתֵּיב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לְכוּלֵּיה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ּ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בֵּיתֵיה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ּ</a:t>
            </a:r>
            <a:endParaRPr lang="he-IL" dirty="0"/>
          </a:p>
        </p:txBody>
      </p:sp>
      <p:sp>
        <p:nvSpPr>
          <p:cNvPr id="19" name="הסבר מלבני מעוגל 18"/>
          <p:cNvSpPr/>
          <p:nvPr/>
        </p:nvSpPr>
        <p:spPr>
          <a:xfrm>
            <a:off x="689822" y="2699085"/>
            <a:ext cx="4073237" cy="1085070"/>
          </a:xfrm>
          <a:prstGeom prst="wedgeRoundRectCallout">
            <a:avLst>
              <a:gd name="adj1" fmla="val 73271"/>
              <a:gd name="adj2" fmla="val 11187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>
                <a:solidFill>
                  <a:srgbClr val="FF0000"/>
                </a:solidFill>
              </a:rPr>
              <a:t>הראשונים </a:t>
            </a:r>
            <a:r>
              <a:rPr lang="he-IL" dirty="0">
                <a:solidFill>
                  <a:srgbClr val="FF0000"/>
                </a:solidFill>
              </a:rPr>
              <a:t>הוכיחו מכאן שאין חיוב להוציא את כל ממונו אפילו עבור מצווה עוברת, ואפילו שליש ממונו אינו חייב להוציא.</a:t>
            </a:r>
          </a:p>
        </p:txBody>
      </p:sp>
      <p:sp>
        <p:nvSpPr>
          <p:cNvPr id="21" name="הסבר מלבני מעוגל 20"/>
          <p:cNvSpPr/>
          <p:nvPr/>
        </p:nvSpPr>
        <p:spPr>
          <a:xfrm>
            <a:off x="73892" y="4281171"/>
            <a:ext cx="4313382" cy="617361"/>
          </a:xfrm>
          <a:prstGeom prst="wedgeRoundRectCallout">
            <a:avLst>
              <a:gd name="adj1" fmla="val 101716"/>
              <a:gd name="adj2" fmla="val 31594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>
                <a:solidFill>
                  <a:srgbClr val="FF0000"/>
                </a:solidFill>
              </a:rPr>
              <a:t>לדעת </a:t>
            </a:r>
            <a:r>
              <a:rPr lang="he-IL" dirty="0">
                <a:solidFill>
                  <a:srgbClr val="FF0000"/>
                </a:solidFill>
              </a:rPr>
              <a:t>רש"י מקיימים בקנייה מצוות כתיבת ס"ת</a:t>
            </a:r>
          </a:p>
        </p:txBody>
      </p:sp>
      <p:sp>
        <p:nvSpPr>
          <p:cNvPr id="22" name="מלבן 21"/>
          <p:cNvSpPr/>
          <p:nvPr/>
        </p:nvSpPr>
        <p:spPr>
          <a:xfrm>
            <a:off x="796745" y="5951196"/>
            <a:ext cx="78462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כוונת </a:t>
            </a:r>
            <a:r>
              <a:rPr lang="he-IL" dirty="0"/>
              <a:t>רב </a:t>
            </a:r>
            <a:r>
              <a:rPr lang="he-IL" dirty="0" err="1"/>
              <a:t>הונא</a:t>
            </a:r>
            <a:r>
              <a:rPr lang="he-IL" dirty="0"/>
              <a:t> היא לעניין הידור מצווה, שאם בא להוציא מעות עבור מצווה, ומוצא דבר מהודר יותר בתוספת שליש המחיר, עליו להוסיף ולקנות את הדבר המהודר. </a:t>
            </a:r>
            <a:endParaRPr lang="he-IL" dirty="0" smtClean="0"/>
          </a:p>
          <a:p>
            <a:r>
              <a:rPr lang="he-IL" dirty="0" smtClean="0"/>
              <a:t>כגון </a:t>
            </a:r>
            <a:r>
              <a:rPr lang="he-IL" dirty="0"/>
              <a:t>הקונה ספר </a:t>
            </a:r>
            <a:r>
              <a:rPr lang="he-IL" dirty="0" smtClean="0"/>
              <a:t>תורה, אם </a:t>
            </a:r>
            <a:r>
              <a:rPr lang="he-IL" dirty="0"/>
              <a:t>מצא ספר מהודר יותר, יוסיף שליש הדמים, ויקנה את המהודר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610683" y="4873551"/>
            <a:ext cx="992176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he-IL" sz="1100" dirty="0" smtClean="0"/>
              <a:t>שליש </a:t>
            </a:r>
            <a:r>
              <a:rPr lang="he-IL" sz="1100" dirty="0" err="1" smtClean="0"/>
              <a:t>למצוה</a:t>
            </a:r>
            <a:r>
              <a:rPr lang="he-IL" sz="1100" dirty="0" smtClean="0"/>
              <a:t> א</a:t>
            </a:r>
            <a:endParaRPr lang="he-IL" sz="1100" dirty="0"/>
          </a:p>
        </p:txBody>
      </p:sp>
      <p:sp>
        <p:nvSpPr>
          <p:cNvPr id="38" name="TextBox 37"/>
          <p:cNvSpPr txBox="1"/>
          <p:nvPr/>
        </p:nvSpPr>
        <p:spPr>
          <a:xfrm>
            <a:off x="6320348" y="4863489"/>
            <a:ext cx="992176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he-IL" sz="1100" dirty="0" smtClean="0"/>
              <a:t>שליש </a:t>
            </a:r>
            <a:r>
              <a:rPr lang="he-IL" sz="1100" dirty="0" err="1" smtClean="0"/>
              <a:t>למצוה</a:t>
            </a:r>
            <a:r>
              <a:rPr lang="he-IL" sz="1100" dirty="0" smtClean="0"/>
              <a:t> ב</a:t>
            </a:r>
            <a:endParaRPr lang="he-IL" sz="1100" dirty="0"/>
          </a:p>
        </p:txBody>
      </p:sp>
      <p:sp>
        <p:nvSpPr>
          <p:cNvPr id="39" name="TextBox 38"/>
          <p:cNvSpPr txBox="1"/>
          <p:nvPr/>
        </p:nvSpPr>
        <p:spPr>
          <a:xfrm>
            <a:off x="4857723" y="4862529"/>
            <a:ext cx="992176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he-IL" sz="1100" dirty="0" smtClean="0"/>
              <a:t>שליש </a:t>
            </a:r>
            <a:r>
              <a:rPr lang="he-IL" sz="1100" dirty="0" err="1" smtClean="0"/>
              <a:t>למצוה</a:t>
            </a:r>
            <a:r>
              <a:rPr lang="he-IL" sz="1100" dirty="0" smtClean="0"/>
              <a:t> ג</a:t>
            </a:r>
            <a:endParaRPr lang="he-IL" sz="1100" dirty="0"/>
          </a:p>
        </p:txBody>
      </p:sp>
      <p:grpSp>
        <p:nvGrpSpPr>
          <p:cNvPr id="42" name="קבוצה 41"/>
          <p:cNvGrpSpPr/>
          <p:nvPr/>
        </p:nvGrpSpPr>
        <p:grpSpPr>
          <a:xfrm>
            <a:off x="9985899" y="4865928"/>
            <a:ext cx="1924102" cy="1171595"/>
            <a:chOff x="5630165" y="4480444"/>
            <a:chExt cx="1924102" cy="1171595"/>
          </a:xfrm>
        </p:grpSpPr>
        <p:pic>
          <p:nvPicPr>
            <p:cNvPr id="23" name="תמונה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0165" y="4531676"/>
              <a:ext cx="1924102" cy="112036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6157626" y="4480444"/>
              <a:ext cx="752097" cy="26161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1">
              <a:spAutoFit/>
            </a:bodyPr>
            <a:lstStyle/>
            <a:p>
              <a:r>
                <a:rPr lang="he-IL" sz="1100" dirty="0" smtClean="0"/>
                <a:t>כל הרכוש</a:t>
              </a:r>
              <a:endParaRPr lang="he-IL" sz="1100" dirty="0"/>
            </a:p>
          </p:txBody>
        </p:sp>
      </p:grpSp>
      <p:pic>
        <p:nvPicPr>
          <p:cNvPr id="43" name="תמונה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7950" y="5003738"/>
            <a:ext cx="726141" cy="926794"/>
          </a:xfrm>
          <a:prstGeom prst="rect">
            <a:avLst/>
          </a:prstGeom>
        </p:spPr>
      </p:pic>
      <p:pic>
        <p:nvPicPr>
          <p:cNvPr id="46" name="תמונה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6877" y="5063446"/>
            <a:ext cx="788894" cy="779929"/>
          </a:xfrm>
          <a:prstGeom prst="rect">
            <a:avLst/>
          </a:prstGeom>
        </p:spPr>
      </p:pic>
      <p:pic>
        <p:nvPicPr>
          <p:cNvPr id="47" name="תמונה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6378" y="5150603"/>
            <a:ext cx="788894" cy="77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7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25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25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75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75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0"/>
                            </p:stCondLst>
                            <p:childTnLst>
                              <p:par>
                                <p:cTn id="66" presetID="22" presetClass="entr" presetSubtype="2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75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250"/>
                            </p:stCondLst>
                            <p:childTnLst>
                              <p:par>
                                <p:cTn id="74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75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63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29167E-6 -3.7037E-7 L -0.17669 0.0006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2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7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9362 -0.00857 L -0.29635 0.0097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43" y="903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183 -0.03356 L -0.47695 0.0289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45" y="3125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925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9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 animBg="1"/>
      <p:bldP spid="7" grpId="0"/>
      <p:bldP spid="8" grpId="0"/>
      <p:bldP spid="9" grpId="0" animBg="1"/>
      <p:bldP spid="12" grpId="0"/>
      <p:bldP spid="13" grpId="0" animBg="1"/>
      <p:bldP spid="14" grpId="0" animBg="1"/>
      <p:bldP spid="15" grpId="0"/>
      <p:bldP spid="16" grpId="0"/>
      <p:bldP spid="17" grpId="0" animBg="1"/>
      <p:bldP spid="19" grpId="0" animBg="1"/>
      <p:bldP spid="21" grpId="0" animBg="1"/>
      <p:bldP spid="22" grpId="0"/>
      <p:bldP spid="37" grpId="0" animBg="1"/>
      <p:bldP spid="38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95710" y="0"/>
            <a:ext cx="129626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דף ט' עמ' ב'</a:t>
            </a:r>
            <a:endParaRPr lang="he-IL" dirty="0"/>
          </a:p>
        </p:txBody>
      </p:sp>
      <p:sp>
        <p:nvSpPr>
          <p:cNvPr id="3" name="מלבן 2"/>
          <p:cNvSpPr/>
          <p:nvPr/>
        </p:nvSpPr>
        <p:spPr>
          <a:xfrm>
            <a:off x="9648715" y="553998"/>
            <a:ext cx="2276585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בָּעֵי רַב </a:t>
            </a: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אָשֵׁי שְׁלִישׁ </a:t>
            </a:r>
            <a:r>
              <a:rPr lang="he-IL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מִלְּגָיו</a:t>
            </a:r>
            <a:endParaRPr lang="he-IL" dirty="0"/>
          </a:p>
        </p:txBody>
      </p:sp>
      <p:sp>
        <p:nvSpPr>
          <p:cNvPr id="4" name="מלבן 3"/>
          <p:cNvSpPr/>
          <p:nvPr/>
        </p:nvSpPr>
        <p:spPr>
          <a:xfrm>
            <a:off x="-76200" y="48358"/>
            <a:ext cx="95685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שליש </a:t>
            </a:r>
            <a:r>
              <a:rPr lang="he-IL" dirty="0"/>
              <a:t>זה שעליו להוסיף, האם הכוונה לשליש </a:t>
            </a:r>
            <a:r>
              <a:rPr lang="he-IL" dirty="0" smtClean="0"/>
              <a:t>מתוכו, </a:t>
            </a:r>
          </a:p>
          <a:p>
            <a:r>
              <a:rPr lang="he-IL" dirty="0" smtClean="0"/>
              <a:t>דהיינו </a:t>
            </a:r>
            <a:r>
              <a:rPr lang="he-IL" dirty="0"/>
              <a:t>שליש מתוך הסכום שהוצע לו לקניית הפשוט, אותו הוא יוסיף למהודר, וכגון אם הוצע לו הפשוט בששה דינרים, יוסיף שליש המחיר, </a:t>
            </a:r>
            <a:r>
              <a:rPr lang="he-IL" dirty="0" smtClean="0"/>
              <a:t>שהם </a:t>
            </a:r>
            <a:r>
              <a:rPr lang="he-IL" dirty="0"/>
              <a:t>שני דינרים, ויקנה את המהודר בשמונה.</a:t>
            </a:r>
          </a:p>
        </p:txBody>
      </p:sp>
      <p:sp>
        <p:nvSpPr>
          <p:cNvPr id="5" name="מלבן 4"/>
          <p:cNvSpPr/>
          <p:nvPr/>
        </p:nvSpPr>
        <p:spPr>
          <a:xfrm>
            <a:off x="10505015" y="2657266"/>
            <a:ext cx="153920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אוֹ שְׁלִישׁ </a:t>
            </a: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מִלְּבַר</a:t>
            </a:r>
            <a:endParaRPr lang="he-IL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795" y="1311876"/>
            <a:ext cx="1459408" cy="1269051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8984" y="1335751"/>
            <a:ext cx="884527" cy="11498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31553" y="942047"/>
            <a:ext cx="1446569" cy="3694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r>
              <a:rPr lang="he-IL" dirty="0" smtClean="0"/>
              <a:t>אתרוג פשוט</a:t>
            </a:r>
            <a:endParaRPr lang="he-IL" dirty="0"/>
          </a:p>
        </p:txBody>
      </p:sp>
      <p:sp>
        <p:nvSpPr>
          <p:cNvPr id="9" name="שווה 8"/>
          <p:cNvSpPr/>
          <p:nvPr/>
        </p:nvSpPr>
        <p:spPr>
          <a:xfrm>
            <a:off x="8333993" y="1487535"/>
            <a:ext cx="571500" cy="46704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1064" y="1546086"/>
            <a:ext cx="990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6 דינרים</a:t>
            </a:r>
            <a:endParaRPr lang="he-IL" dirty="0"/>
          </a:p>
        </p:txBody>
      </p:sp>
      <p:sp>
        <p:nvSpPr>
          <p:cNvPr id="11" name="TextBox 10"/>
          <p:cNvSpPr txBox="1"/>
          <p:nvPr/>
        </p:nvSpPr>
        <p:spPr>
          <a:xfrm>
            <a:off x="3481206" y="956808"/>
            <a:ext cx="1446569" cy="3694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r>
              <a:rPr lang="he-IL" dirty="0" smtClean="0"/>
              <a:t>אתרוג מהודר</a:t>
            </a:r>
            <a:endParaRPr lang="he-IL" dirty="0"/>
          </a:p>
        </p:txBody>
      </p:sp>
      <p:sp>
        <p:nvSpPr>
          <p:cNvPr id="12" name="שווה 11"/>
          <p:cNvSpPr/>
          <p:nvPr/>
        </p:nvSpPr>
        <p:spPr>
          <a:xfrm>
            <a:off x="5455608" y="1590513"/>
            <a:ext cx="571500" cy="46704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3" name="חיבור 12"/>
          <p:cNvSpPr/>
          <p:nvPr/>
        </p:nvSpPr>
        <p:spPr>
          <a:xfrm>
            <a:off x="6908465" y="1562460"/>
            <a:ext cx="548248" cy="43641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5741358" y="1607147"/>
            <a:ext cx="119133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2 דינרים</a:t>
            </a:r>
            <a:endParaRPr lang="he-IL" dirty="0"/>
          </a:p>
        </p:txBody>
      </p:sp>
      <p:sp>
        <p:nvSpPr>
          <p:cNvPr id="15" name="TextBox 14"/>
          <p:cNvSpPr txBox="1"/>
          <p:nvPr/>
        </p:nvSpPr>
        <p:spPr>
          <a:xfrm>
            <a:off x="6187178" y="2077702"/>
            <a:ext cx="217792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2 = שליש  מ 6, מתוכו</a:t>
            </a:r>
            <a:endParaRPr lang="he-IL" dirty="0"/>
          </a:p>
        </p:txBody>
      </p:sp>
      <p:sp>
        <p:nvSpPr>
          <p:cNvPr id="16" name="מלבן 15"/>
          <p:cNvSpPr/>
          <p:nvPr/>
        </p:nvSpPr>
        <p:spPr>
          <a:xfrm>
            <a:off x="3577154" y="255120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dirty="0" smtClean="0"/>
              <a:t>שליש מבחוץ: שמחלק </a:t>
            </a:r>
            <a:r>
              <a:rPr lang="he-IL" dirty="0"/>
              <a:t>הסכום לשני חלקים, ומוסיף עוד חלק שלישי, </a:t>
            </a:r>
            <a:endParaRPr lang="he-IL" dirty="0" smtClean="0"/>
          </a:p>
          <a:p>
            <a:r>
              <a:rPr lang="he-IL" dirty="0" smtClean="0"/>
              <a:t>שהשליש </a:t>
            </a:r>
            <a:r>
              <a:rPr lang="he-IL" dirty="0"/>
              <a:t>הוא מהסכום הסופי, דהיינו שיקנהו בתשעה דינרים </a:t>
            </a:r>
          </a:p>
        </p:txBody>
      </p:sp>
      <p:sp>
        <p:nvSpPr>
          <p:cNvPr id="17" name="מלבן 16"/>
          <p:cNvSpPr/>
          <p:nvPr/>
        </p:nvSpPr>
        <p:spPr>
          <a:xfrm>
            <a:off x="7130980" y="4857702"/>
            <a:ext cx="58381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תֵּיקוּ</a:t>
            </a:r>
            <a:endParaRPr lang="he-IL" dirty="0"/>
          </a:p>
        </p:txBody>
      </p:sp>
      <p:pic>
        <p:nvPicPr>
          <p:cNvPr id="18" name="תמונה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528" y="3446699"/>
            <a:ext cx="1171465" cy="152290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972424" y="3077367"/>
            <a:ext cx="1446569" cy="3694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r>
              <a:rPr lang="he-IL" dirty="0" smtClean="0"/>
              <a:t>אתרוג פשוט</a:t>
            </a:r>
            <a:endParaRPr lang="he-IL" dirty="0"/>
          </a:p>
        </p:txBody>
      </p:sp>
      <p:sp>
        <p:nvSpPr>
          <p:cNvPr id="20" name="שווה 19"/>
          <p:cNvSpPr/>
          <p:nvPr/>
        </p:nvSpPr>
        <p:spPr>
          <a:xfrm>
            <a:off x="9448549" y="3743995"/>
            <a:ext cx="571500" cy="46704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49387" y="3764729"/>
            <a:ext cx="990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6 דינרים</a:t>
            </a:r>
            <a:endParaRPr lang="he-IL" dirty="0"/>
          </a:p>
        </p:txBody>
      </p:sp>
      <p:sp>
        <p:nvSpPr>
          <p:cNvPr id="23" name="חיבור 22"/>
          <p:cNvSpPr/>
          <p:nvPr/>
        </p:nvSpPr>
        <p:spPr>
          <a:xfrm>
            <a:off x="7801139" y="3752426"/>
            <a:ext cx="548248" cy="43641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TextBox 24"/>
          <p:cNvSpPr txBox="1"/>
          <p:nvPr/>
        </p:nvSpPr>
        <p:spPr>
          <a:xfrm>
            <a:off x="6310911" y="3764729"/>
            <a:ext cx="132516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שליש מבחוץ</a:t>
            </a:r>
            <a:endParaRPr lang="he-IL" dirty="0"/>
          </a:p>
        </p:txBody>
      </p:sp>
      <p:sp>
        <p:nvSpPr>
          <p:cNvPr id="26" name="TextBox 25"/>
          <p:cNvSpPr txBox="1"/>
          <p:nvPr/>
        </p:nvSpPr>
        <p:spPr>
          <a:xfrm>
            <a:off x="4756918" y="4182918"/>
            <a:ext cx="338185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(שליש [3] +שליש [3] = 6 </a:t>
            </a:r>
          </a:p>
          <a:p>
            <a:r>
              <a:rPr lang="he-IL" dirty="0" smtClean="0"/>
              <a:t>ועוד שליש [3] = 9)</a:t>
            </a:r>
            <a:endParaRPr lang="he-IL" dirty="0"/>
          </a:p>
        </p:txBody>
      </p:sp>
      <p:pic>
        <p:nvPicPr>
          <p:cNvPr id="27" name="תמונה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353" y="3589771"/>
            <a:ext cx="1614707" cy="140409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51421" y="3117531"/>
            <a:ext cx="1446569" cy="3694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1">
            <a:spAutoFit/>
          </a:bodyPr>
          <a:lstStyle/>
          <a:p>
            <a:r>
              <a:rPr lang="he-IL" dirty="0" smtClean="0"/>
              <a:t>אתרוג מהודר</a:t>
            </a:r>
            <a:endParaRPr lang="he-IL" dirty="0"/>
          </a:p>
        </p:txBody>
      </p:sp>
      <p:sp>
        <p:nvSpPr>
          <p:cNvPr id="29" name="TextBox 28"/>
          <p:cNvSpPr txBox="1"/>
          <p:nvPr/>
        </p:nvSpPr>
        <p:spPr>
          <a:xfrm>
            <a:off x="7720631" y="4877686"/>
            <a:ext cx="98167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מסקנה:</a:t>
            </a:r>
            <a:endParaRPr lang="he-IL" dirty="0"/>
          </a:p>
        </p:txBody>
      </p:sp>
      <p:sp>
        <p:nvSpPr>
          <p:cNvPr id="30" name="TextBox 29"/>
          <p:cNvSpPr txBox="1"/>
          <p:nvPr/>
        </p:nvSpPr>
        <p:spPr>
          <a:xfrm>
            <a:off x="5040425" y="1643791"/>
            <a:ext cx="40556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8</a:t>
            </a:r>
            <a:endParaRPr lang="he-IL" dirty="0"/>
          </a:p>
        </p:txBody>
      </p:sp>
      <p:sp>
        <p:nvSpPr>
          <p:cNvPr id="31" name="TextBox 30"/>
          <p:cNvSpPr txBox="1"/>
          <p:nvPr/>
        </p:nvSpPr>
        <p:spPr>
          <a:xfrm>
            <a:off x="723409" y="1828457"/>
            <a:ext cx="231289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יקנה אתרוג ב 8 דינרים</a:t>
            </a:r>
            <a:endParaRPr lang="he-IL" dirty="0"/>
          </a:p>
        </p:txBody>
      </p:sp>
      <p:sp>
        <p:nvSpPr>
          <p:cNvPr id="32" name="TextBox 31"/>
          <p:cNvSpPr txBox="1"/>
          <p:nvPr/>
        </p:nvSpPr>
        <p:spPr>
          <a:xfrm>
            <a:off x="1205043" y="3880789"/>
            <a:ext cx="231289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יקנה אתרוג ב 9 דינרים</a:t>
            </a:r>
            <a:endParaRPr lang="he-IL" dirty="0"/>
          </a:p>
        </p:txBody>
      </p:sp>
      <p:sp>
        <p:nvSpPr>
          <p:cNvPr id="33" name="מלבן 32"/>
          <p:cNvSpPr/>
          <p:nvPr/>
        </p:nvSpPr>
        <p:spPr>
          <a:xfrm>
            <a:off x="9086850" y="5550359"/>
            <a:ext cx="3186325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בְּמַעְרְבָא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אָמְרִי מִשְּׁמֵיהּ דְּרַבִּי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זֵירָא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he-IL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עַד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שְׁלִישׁ מִשֶּׁלּוֹ מִכָּאן וְאֵילָךְ </a:t>
            </a:r>
            <a:endParaRPr lang="he-IL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מִשֶּׁל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הַקָּדוֹשׁ בָּרוּךְ הוּא</a:t>
            </a:r>
            <a:endParaRPr lang="he-IL" dirty="0"/>
          </a:p>
        </p:txBody>
      </p:sp>
      <p:sp>
        <p:nvSpPr>
          <p:cNvPr id="34" name="מלבן 33"/>
          <p:cNvSpPr/>
          <p:nvPr/>
        </p:nvSpPr>
        <p:spPr>
          <a:xfrm>
            <a:off x="937392" y="5452034"/>
            <a:ext cx="81494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בישראל אמרו </a:t>
            </a:r>
            <a:r>
              <a:rPr lang="he-IL" dirty="0"/>
              <a:t>בשם רבי </a:t>
            </a:r>
            <a:r>
              <a:rPr lang="he-IL" dirty="0" err="1"/>
              <a:t>זירא</a:t>
            </a:r>
            <a:r>
              <a:rPr lang="he-IL" dirty="0"/>
              <a:t>: עד שליש שמוסיף עבור הידור מצווה, </a:t>
            </a:r>
            <a:r>
              <a:rPr lang="he-IL" dirty="0" smtClean="0"/>
              <a:t>זו ההוספה </a:t>
            </a:r>
            <a:r>
              <a:rPr lang="he-IL" dirty="0"/>
              <a:t>משלו, </a:t>
            </a:r>
            <a:endParaRPr lang="he-IL" dirty="0" smtClean="0"/>
          </a:p>
          <a:p>
            <a:r>
              <a:rPr lang="he-IL" dirty="0" smtClean="0"/>
              <a:t>שלא </a:t>
            </a:r>
            <a:r>
              <a:rPr lang="he-IL" dirty="0"/>
              <a:t>יקבל על כך שכר בעולם הזה אלא שכרו שמור לו לעולם הבא, כמו שנאמר "היום לעשותם" [דברים ו], ודורשים "ולא היום </a:t>
            </a:r>
            <a:r>
              <a:rPr lang="he-IL" dirty="0" err="1"/>
              <a:t>ליתן</a:t>
            </a:r>
            <a:r>
              <a:rPr lang="he-IL" dirty="0"/>
              <a:t> שכרם" אלא לעתיד לבוא. אבל מה שמוסיף מכאן ואילך, יותר משליש, משל הקדוש ברוך הוא, זה יפרע לו הקדוש ברוך הוא בחייו </a:t>
            </a:r>
          </a:p>
        </p:txBody>
      </p:sp>
      <p:sp>
        <p:nvSpPr>
          <p:cNvPr id="35" name="הסבר מלבני מעוגל 34"/>
          <p:cNvSpPr/>
          <p:nvPr/>
        </p:nvSpPr>
        <p:spPr>
          <a:xfrm>
            <a:off x="-26560" y="4435205"/>
            <a:ext cx="3561515" cy="1015993"/>
          </a:xfrm>
          <a:prstGeom prst="wedgeRoundRectCallout">
            <a:avLst>
              <a:gd name="adj1" fmla="val -10670"/>
              <a:gd name="adj2" fmla="val 12062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err="1" smtClean="0">
                <a:solidFill>
                  <a:schemeClr val="tx1"/>
                </a:solidFill>
              </a:rPr>
              <a:t>תו"ח</a:t>
            </a:r>
            <a:r>
              <a:rPr lang="he-IL" dirty="0" smtClean="0">
                <a:solidFill>
                  <a:schemeClr val="tx1"/>
                </a:solidFill>
              </a:rPr>
              <a:t>: שעד </a:t>
            </a:r>
            <a:r>
              <a:rPr lang="he-IL" dirty="0">
                <a:solidFill>
                  <a:schemeClr val="tx1"/>
                </a:solidFill>
              </a:rPr>
              <a:t>שליש הוא על חשבון מה שנקצב לו בר"ה, ויתר על שליש אינו בחשבון. </a:t>
            </a:r>
          </a:p>
        </p:txBody>
      </p:sp>
    </p:spTree>
    <p:extLst>
      <p:ext uri="{BB962C8B-B14F-4D97-AF65-F5344CB8AC3E}">
        <p14:creationId xmlns:p14="http://schemas.microsoft.com/office/powerpoint/2010/main" val="68763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75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25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25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250"/>
                            </p:stCondLst>
                            <p:childTnLst>
                              <p:par>
                                <p:cTn id="69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0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7000"/>
                            </p:stCondLst>
                            <p:childTnLst>
                              <p:par>
                                <p:cTn id="85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500"/>
                            </p:stCondLst>
                            <p:childTnLst>
                              <p:par>
                                <p:cTn id="9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1250"/>
                            </p:stCondLst>
                            <p:childTnLst>
                              <p:par>
                                <p:cTn id="9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3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3250"/>
                            </p:stCondLst>
                            <p:childTnLst>
                              <p:par>
                                <p:cTn id="1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3750"/>
                            </p:stCondLst>
                            <p:childTnLst>
                              <p:par>
                                <p:cTn id="114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4500"/>
                            </p:stCondLst>
                            <p:childTnLst>
                              <p:par>
                                <p:cTn id="118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8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8750"/>
                            </p:stCondLst>
                            <p:childTnLst>
                              <p:par>
                                <p:cTn id="134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25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1000"/>
                            </p:stCondLst>
                            <p:childTnLst>
                              <p:par>
                                <p:cTn id="147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2250"/>
                            </p:stCondLst>
                            <p:childTnLst>
                              <p:par>
                                <p:cTn id="153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4250"/>
                            </p:stCondLst>
                            <p:childTnLst>
                              <p:par>
                                <p:cTn id="157" presetID="22" presetClass="entr" presetSubtype="1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8" grpId="0" animBg="1"/>
      <p:bldP spid="9" grpId="0" animBg="1"/>
      <p:bldP spid="10" grpId="0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 animBg="1"/>
      <p:bldP spid="19" grpId="0" animBg="1"/>
      <p:bldP spid="20" grpId="0" animBg="1"/>
      <p:bldP spid="21" grpId="0"/>
      <p:bldP spid="23" grpId="0" animBg="1"/>
      <p:bldP spid="25" grpId="0"/>
      <p:bldP spid="26" grpId="0"/>
      <p:bldP spid="28" grpId="0" animBg="1"/>
      <p:bldP spid="29" grpId="0"/>
      <p:bldP spid="30" grpId="0"/>
      <p:bldP spid="31" grpId="0"/>
      <p:bldP spid="32" grpId="0"/>
      <p:bldP spid="33" grpId="0" animBg="1"/>
      <p:bldP spid="34" grpId="0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95710" y="0"/>
            <a:ext cx="129626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דף ט' עמ' ב'</a:t>
            </a:r>
            <a:endParaRPr lang="he-IL" dirty="0"/>
          </a:p>
        </p:txBody>
      </p:sp>
      <p:sp>
        <p:nvSpPr>
          <p:cNvPr id="3" name="מלבן 2"/>
          <p:cNvSpPr/>
          <p:nvPr/>
        </p:nvSpPr>
        <p:spPr>
          <a:xfrm>
            <a:off x="3885984" y="243021"/>
            <a:ext cx="6991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המשנה </a:t>
            </a:r>
            <a:r>
              <a:rPr lang="he-IL" dirty="0"/>
              <a:t>באה ללמד </a:t>
            </a:r>
            <a:r>
              <a:rPr lang="he-IL" dirty="0" smtClean="0"/>
              <a:t>כיצד ? </a:t>
            </a:r>
            <a:r>
              <a:rPr lang="he-IL" dirty="0"/>
              <a:t>באיזה אופן </a:t>
            </a:r>
            <a:r>
              <a:rPr lang="he-IL" dirty="0" smtClean="0"/>
              <a:t>? מתחייב </a:t>
            </a:r>
            <a:r>
              <a:rPr lang="he-IL" dirty="0"/>
              <a:t>אדם על נזקי ממונו שהזיק, על איזה נכסים שהזיק הוא חייב, ובאיזה מקום:</a:t>
            </a:r>
          </a:p>
        </p:txBody>
      </p:sp>
      <p:sp>
        <p:nvSpPr>
          <p:cNvPr id="4" name="מלבן 3"/>
          <p:cNvSpPr/>
          <p:nvPr/>
        </p:nvSpPr>
        <p:spPr>
          <a:xfrm>
            <a:off x="8548054" y="6161336"/>
            <a:ext cx="364394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כְּשֶׁהִזִּיק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חָב הַמַּזִּיק לְשַׁלֵּם תַּשְׁלוּמֵי </a:t>
            </a: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נֶזֶק</a:t>
            </a:r>
          </a:p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בְּמֵיטַב הָאָרֶץ</a:t>
            </a:r>
            <a:endParaRPr lang="he-IL" dirty="0"/>
          </a:p>
        </p:txBody>
      </p:sp>
      <p:sp>
        <p:nvSpPr>
          <p:cNvPr id="5" name="TextBox 4"/>
          <p:cNvSpPr txBox="1"/>
          <p:nvPr/>
        </p:nvSpPr>
        <p:spPr>
          <a:xfrm>
            <a:off x="10695710" y="984602"/>
            <a:ext cx="80919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1">
            <a:spAutoFit/>
          </a:bodyPr>
          <a:lstStyle/>
          <a:p>
            <a:r>
              <a:rPr lang="he-IL" dirty="0" smtClean="0"/>
              <a:t>משנה</a:t>
            </a:r>
            <a:endParaRPr lang="he-IL" dirty="0"/>
          </a:p>
        </p:txBody>
      </p:sp>
      <p:sp>
        <p:nvSpPr>
          <p:cNvPr id="6" name="מלבן 5"/>
          <p:cNvSpPr/>
          <p:nvPr/>
        </p:nvSpPr>
        <p:spPr>
          <a:xfrm>
            <a:off x="752475" y="1200061"/>
            <a:ext cx="7381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כל </a:t>
            </a:r>
            <a:r>
              <a:rPr lang="he-IL" dirty="0"/>
              <a:t>דבר </a:t>
            </a:r>
            <a:r>
              <a:rPr lang="he-IL" dirty="0" err="1"/>
              <a:t>שנתחייבתי</a:t>
            </a:r>
            <a:r>
              <a:rPr lang="he-IL" dirty="0"/>
              <a:t> לשמרו שלא יזיק, "הכשרתי" את נזקו. </a:t>
            </a:r>
            <a:endParaRPr lang="he-IL" dirty="0" smtClean="0"/>
          </a:p>
          <a:p>
            <a:r>
              <a:rPr lang="he-IL" dirty="0" smtClean="0"/>
              <a:t>אם </a:t>
            </a:r>
            <a:r>
              <a:rPr lang="he-IL" dirty="0"/>
              <a:t>לא שמרתיו כראוי, והזיק, נחשב שאני הכשרתי והכנתי את הנזק, ולכן אני חייב </a:t>
            </a:r>
          </a:p>
        </p:txBody>
      </p:sp>
      <p:sp>
        <p:nvSpPr>
          <p:cNvPr id="7" name="מלבן 6"/>
          <p:cNvSpPr/>
          <p:nvPr/>
        </p:nvSpPr>
        <p:spPr>
          <a:xfrm>
            <a:off x="8229586" y="1376660"/>
            <a:ext cx="358142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כֹּל שֶׁחַבְתִּי בִּשְׁמִירָתוֹ הִכְשַׁרְתִּי אֶת נִזְקוֹ </a:t>
            </a:r>
            <a:endParaRPr lang="he-IL" dirty="0"/>
          </a:p>
        </p:txBody>
      </p:sp>
      <p:sp>
        <p:nvSpPr>
          <p:cNvPr id="8" name="הסבר מלבני מעוגל 7"/>
          <p:cNvSpPr/>
          <p:nvPr/>
        </p:nvSpPr>
        <p:spPr>
          <a:xfrm>
            <a:off x="171450" y="184666"/>
            <a:ext cx="3533775" cy="948214"/>
          </a:xfrm>
          <a:prstGeom prst="wedgeRoundRectCallout">
            <a:avLst>
              <a:gd name="adj1" fmla="val 32806"/>
              <a:gd name="adj2" fmla="val 7957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dirty="0" smtClean="0">
                <a:solidFill>
                  <a:schemeClr val="tx1"/>
                </a:solidFill>
              </a:rPr>
              <a:t>רש"י</a:t>
            </a:r>
            <a:r>
              <a:rPr lang="he-IL" dirty="0">
                <a:solidFill>
                  <a:schemeClr val="tx1"/>
                </a:solidFill>
              </a:rPr>
              <a:t>. והוסיף ופירש לשון </a:t>
            </a:r>
            <a:r>
              <a:rPr lang="he-IL" dirty="0" smtClean="0">
                <a:solidFill>
                  <a:schemeClr val="tx1"/>
                </a:solidFill>
              </a:rPr>
              <a:t>שני: </a:t>
            </a:r>
            <a:r>
              <a:rPr lang="he-IL" dirty="0">
                <a:solidFill>
                  <a:schemeClr val="tx1"/>
                </a:solidFill>
              </a:rPr>
              <a:t>שהכשרתי את נזקו היינו עלי להכשיר ולתקן את נזקו, כלומר, עלי לשלם</a:t>
            </a:r>
          </a:p>
        </p:txBody>
      </p:sp>
      <p:sp>
        <p:nvSpPr>
          <p:cNvPr id="9" name="מלבן 8"/>
          <p:cNvSpPr/>
          <p:nvPr/>
        </p:nvSpPr>
        <p:spPr>
          <a:xfrm>
            <a:off x="962025" y="1913573"/>
            <a:ext cx="7072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גם </a:t>
            </a:r>
            <a:r>
              <a:rPr lang="he-IL" dirty="0"/>
              <a:t>אם לא הכשרתי והכנתי אלא רק מקצת הנזק, הרי חבתי בתשלומי נזקו, </a:t>
            </a:r>
            <a:r>
              <a:rPr lang="he-IL" dirty="0" err="1"/>
              <a:t>נתחייבתי</a:t>
            </a:r>
            <a:r>
              <a:rPr lang="he-IL" dirty="0"/>
              <a:t> בתשלומי הנזק, כהכשר כל נזקו, כאילו הכשרתי והכנתי את כל הנזק [ובגמרא יבואר באיזה אופן מדובר].</a:t>
            </a:r>
          </a:p>
        </p:txBody>
      </p:sp>
      <p:sp>
        <p:nvSpPr>
          <p:cNvPr id="10" name="מלבן 9"/>
          <p:cNvSpPr/>
          <p:nvPr/>
        </p:nvSpPr>
        <p:spPr>
          <a:xfrm>
            <a:off x="8086116" y="1953384"/>
            <a:ext cx="386836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הִכְשַׁרְתִּי בְּמִקְצָת נִזְקוֹ חַבְתִּי בְּתַשְׁלוּמֵי </a:t>
            </a: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נִזְקוֹ</a:t>
            </a:r>
          </a:p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כְּהֶכְשֵׁר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כׇּל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נִזְקוֹ</a:t>
            </a:r>
            <a:endParaRPr lang="he-IL" dirty="0"/>
          </a:p>
        </p:txBody>
      </p:sp>
      <p:sp>
        <p:nvSpPr>
          <p:cNvPr id="11" name="מלבן 10"/>
          <p:cNvSpPr/>
          <p:nvPr/>
        </p:nvSpPr>
        <p:spPr>
          <a:xfrm>
            <a:off x="104775" y="3006878"/>
            <a:ext cx="8029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אין </a:t>
            </a:r>
            <a:r>
              <a:rPr lang="he-IL" dirty="0"/>
              <a:t>המזיק חייב אלא אם הזיק נכסים שאין בהם דין מעילה, דהיינו נכסי הדיוט. אבל המזיק נכסי הקדש פטור מלשלם, </a:t>
            </a:r>
            <a:r>
              <a:rPr lang="he-IL" dirty="0" smtClean="0"/>
              <a:t>כפי שנדרש: </a:t>
            </a:r>
            <a:r>
              <a:rPr lang="he-IL" dirty="0"/>
              <a:t>"שור רעהו", ולא שור של הקדש [לעיל ו ב].</a:t>
            </a:r>
          </a:p>
        </p:txBody>
      </p:sp>
      <p:sp>
        <p:nvSpPr>
          <p:cNvPr id="12" name="מלבן 11"/>
          <p:cNvSpPr/>
          <p:nvPr/>
        </p:nvSpPr>
        <p:spPr>
          <a:xfrm>
            <a:off x="9701943" y="2960712"/>
            <a:ext cx="225254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נְכָסִים שֶׁאֵין בָּהֶן מְעִילָה </a:t>
            </a:r>
            <a:endParaRPr lang="he-IL" dirty="0"/>
          </a:p>
        </p:txBody>
      </p:sp>
      <p:sp>
        <p:nvSpPr>
          <p:cNvPr id="13" name="מלבן 12"/>
          <p:cNvSpPr/>
          <p:nvPr/>
        </p:nvSpPr>
        <p:spPr>
          <a:xfrm>
            <a:off x="1562709" y="3698365"/>
            <a:ext cx="65716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אין </a:t>
            </a:r>
            <a:r>
              <a:rPr lang="he-IL" dirty="0"/>
              <a:t>חיוב תשלום נזקים אלא על היזק נכסים שהן של בני ברית, של ישראל, ולא של גוי. שאם הזיק נכסי גוי </a:t>
            </a:r>
            <a:r>
              <a:rPr lang="he-IL" dirty="0" smtClean="0"/>
              <a:t>פטור</a:t>
            </a:r>
            <a:endParaRPr lang="he-IL" dirty="0"/>
          </a:p>
        </p:txBody>
      </p:sp>
      <p:sp>
        <p:nvSpPr>
          <p:cNvPr id="14" name="מלבן 13"/>
          <p:cNvSpPr/>
          <p:nvPr/>
        </p:nvSpPr>
        <p:spPr>
          <a:xfrm>
            <a:off x="9648243" y="3814435"/>
            <a:ext cx="235994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נְכָסִים שֶׁהֵן שֶׁל בְּנֵי בְּרִית </a:t>
            </a:r>
            <a:endParaRPr lang="he-IL" dirty="0"/>
          </a:p>
        </p:txBody>
      </p:sp>
      <p:sp>
        <p:nvSpPr>
          <p:cNvPr id="15" name="מלבן 14"/>
          <p:cNvSpPr/>
          <p:nvPr/>
        </p:nvSpPr>
        <p:spPr>
          <a:xfrm>
            <a:off x="1323975" y="4322639"/>
            <a:ext cx="6905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וכן </a:t>
            </a:r>
            <a:r>
              <a:rPr lang="he-IL" dirty="0"/>
              <a:t>אין חייב אלא המזיק נכסים המיוחדים, שיש להם בעלים, פרט לנכסי הפקר </a:t>
            </a:r>
            <a:r>
              <a:rPr lang="he-IL" dirty="0" smtClean="0"/>
              <a:t>[בגמרא </a:t>
            </a:r>
            <a:r>
              <a:rPr lang="he-IL" dirty="0"/>
              <a:t>יבואר מה המשנה מחדשת בזה] </a:t>
            </a:r>
          </a:p>
        </p:txBody>
      </p:sp>
      <p:sp>
        <p:nvSpPr>
          <p:cNvPr id="16" name="מלבן 15"/>
          <p:cNvSpPr/>
          <p:nvPr/>
        </p:nvSpPr>
        <p:spPr>
          <a:xfrm>
            <a:off x="10374225" y="4372787"/>
            <a:ext cx="1617751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נְכָסִים הַמְיוּחָדִים</a:t>
            </a:r>
            <a:endParaRPr lang="he-IL" dirty="0"/>
          </a:p>
        </p:txBody>
      </p:sp>
      <p:sp>
        <p:nvSpPr>
          <p:cNvPr id="17" name="מלבן 16"/>
          <p:cNvSpPr/>
          <p:nvPr/>
        </p:nvSpPr>
        <p:spPr>
          <a:xfrm>
            <a:off x="171450" y="5029155"/>
            <a:ext cx="8058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והחיוב </a:t>
            </a:r>
            <a:r>
              <a:rPr lang="he-IL" dirty="0"/>
              <a:t>הוא בכל מקום שהזיקו נכסיו את נכסי חברו, חוץ מרשות המיוחדת למזיק, </a:t>
            </a:r>
            <a:endParaRPr lang="he-IL" dirty="0" smtClean="0"/>
          </a:p>
          <a:p>
            <a:r>
              <a:rPr lang="he-IL" dirty="0" smtClean="0"/>
              <a:t>שאם </a:t>
            </a:r>
            <a:r>
              <a:rPr lang="he-IL" dirty="0"/>
              <a:t>נכנס השור הניזוק לרשותו של המזיק, יכול המזיק לומר לניזק: מה לשורך ברשותי?</a:t>
            </a:r>
          </a:p>
        </p:txBody>
      </p:sp>
      <p:sp>
        <p:nvSpPr>
          <p:cNvPr id="18" name="מלבן 17"/>
          <p:cNvSpPr/>
          <p:nvPr/>
        </p:nvSpPr>
        <p:spPr>
          <a:xfrm>
            <a:off x="8548054" y="5096106"/>
            <a:ext cx="364394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וּבְכׇל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מָקוֹם חוּץ מֵרְשׁוּת הַמְיוּחֶדֶת לַמַּזִּיק</a:t>
            </a:r>
            <a:endParaRPr lang="he-IL" dirty="0"/>
          </a:p>
        </p:txBody>
      </p:sp>
      <p:sp>
        <p:nvSpPr>
          <p:cNvPr id="19" name="מלבן 18"/>
          <p:cNvSpPr/>
          <p:nvPr/>
        </p:nvSpPr>
        <p:spPr>
          <a:xfrm>
            <a:off x="10107085" y="5675486"/>
            <a:ext cx="1986441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וּרְשׁוּת הַנִּיזָּק וְהַמַּזִּיק</a:t>
            </a:r>
            <a:endParaRPr lang="he-IL" dirty="0"/>
          </a:p>
        </p:txBody>
      </p:sp>
      <p:sp>
        <p:nvSpPr>
          <p:cNvPr id="20" name="מלבן 19"/>
          <p:cNvSpPr/>
          <p:nvPr/>
        </p:nvSpPr>
        <p:spPr>
          <a:xfrm>
            <a:off x="2133586" y="567548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dirty="0" smtClean="0"/>
              <a:t>חצר </a:t>
            </a:r>
            <a:r>
              <a:rPr lang="he-IL" dirty="0"/>
              <a:t>שיש בה רשות גם למזיק וגם לניזק [בגמרא יבואר].</a:t>
            </a:r>
          </a:p>
        </p:txBody>
      </p:sp>
      <p:sp>
        <p:nvSpPr>
          <p:cNvPr id="21" name="מלבן 20"/>
          <p:cNvSpPr/>
          <p:nvPr/>
        </p:nvSpPr>
        <p:spPr>
          <a:xfrm>
            <a:off x="752475" y="6230229"/>
            <a:ext cx="75193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וכשהזיק</a:t>
            </a:r>
            <a:r>
              <a:rPr lang="he-IL" dirty="0"/>
              <a:t>, </a:t>
            </a:r>
            <a:r>
              <a:rPr lang="he-IL" dirty="0" smtClean="0"/>
              <a:t>חייב </a:t>
            </a:r>
            <a:r>
              <a:rPr lang="he-IL" dirty="0"/>
              <a:t>המזיק לשלם את תשלומי הנזק - במיטב הארץ! מעידית שבנכסיו </a:t>
            </a:r>
          </a:p>
        </p:txBody>
      </p:sp>
    </p:spTree>
    <p:extLst>
      <p:ext uri="{BB962C8B-B14F-4D97-AF65-F5344CB8AC3E}">
        <p14:creationId xmlns:p14="http://schemas.microsoft.com/office/powerpoint/2010/main" val="238197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5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3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72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9750"/>
                            </p:stCondLst>
                            <p:childTnLst>
                              <p:par>
                                <p:cTn id="7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125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3750"/>
                            </p:stCondLst>
                            <p:childTnLst>
                              <p:par>
                                <p:cTn id="85" presetID="22" presetClass="entr" presetSubtype="2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5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7500"/>
                            </p:stCondLst>
                            <p:childTnLst>
                              <p:par>
                                <p:cTn id="95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7" grpId="0" animBg="1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 animBg="1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95710" y="0"/>
            <a:ext cx="129626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דף ט' עמ' ב'</a:t>
            </a:r>
            <a:endParaRPr lang="he-IL" dirty="0"/>
          </a:p>
        </p:txBody>
      </p:sp>
      <p:sp>
        <p:nvSpPr>
          <p:cNvPr id="3" name="מלבן 2"/>
          <p:cNvSpPr/>
          <p:nvPr/>
        </p:nvSpPr>
        <p:spPr>
          <a:xfrm>
            <a:off x="8451487" y="1510551"/>
            <a:ext cx="359092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שׁוֹר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וּבוֹר שֶׁמְּסָרָן לְחֵרֵשׁ שׁוֹטֶה וְקָטָן </a:t>
            </a: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וְהִזִּיקוּ 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חַיָּיב לְשַׁלֵּם מַה שֶּׁאֵין כֵּן בְּאֵשׁ</a:t>
            </a:r>
            <a:endParaRPr lang="he-IL" dirty="0"/>
          </a:p>
        </p:txBody>
      </p:sp>
      <p:sp>
        <p:nvSpPr>
          <p:cNvPr id="4" name="מלבן 3"/>
          <p:cNvSpPr/>
          <p:nvPr/>
        </p:nvSpPr>
        <p:spPr>
          <a:xfrm>
            <a:off x="671514" y="1496193"/>
            <a:ext cx="78200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שור או בור, </a:t>
            </a:r>
            <a:r>
              <a:rPr lang="he-IL" dirty="0"/>
              <a:t>שהיו ברשותו של אדם, שמסרן לידי חרש או שוטה וקטן, שאינם בני דעת [ואי אפשר לסמוך עליהם שישמרו על השור או הבור שלא יזיקו], </a:t>
            </a:r>
            <a:endParaRPr lang="he-IL" dirty="0" smtClean="0"/>
          </a:p>
          <a:p>
            <a:r>
              <a:rPr lang="he-IL" dirty="0" smtClean="0"/>
              <a:t>והשור </a:t>
            </a:r>
            <a:r>
              <a:rPr lang="he-IL" dirty="0"/>
              <a:t>או הבור הזיקו, חייב בעל השור או הבור לשלם.</a:t>
            </a:r>
          </a:p>
          <a:p>
            <a:r>
              <a:rPr lang="he-IL" dirty="0"/>
              <a:t>מה שאין כן באש, שאם </a:t>
            </a:r>
            <a:r>
              <a:rPr lang="he-IL" dirty="0" smtClean="0"/>
              <a:t>הייתה </a:t>
            </a:r>
            <a:r>
              <a:rPr lang="he-IL" dirty="0"/>
              <a:t>ברשותו אש, ומסרה לחרש שוטה וקטן, והזיקה האש, פטור האדם שמסר להם את האש מלשלם </a:t>
            </a:r>
          </a:p>
        </p:txBody>
      </p:sp>
      <p:sp>
        <p:nvSpPr>
          <p:cNvPr id="5" name="מלבן 4"/>
          <p:cNvSpPr/>
          <p:nvPr/>
        </p:nvSpPr>
        <p:spPr>
          <a:xfrm>
            <a:off x="8411435" y="501445"/>
            <a:ext cx="283282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תָּנוּ רַבָּנַן כֹּל שֶׁחַבְתִּי בִּשְׁמִירָתוֹ </a:t>
            </a:r>
            <a:endParaRPr lang="he-IL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הִכְשַׁרְתִּי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אֶת נִזְקוֹ כֵּיצַד </a:t>
            </a: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?</a:t>
            </a:r>
            <a:endParaRPr lang="he-IL" dirty="0"/>
          </a:p>
        </p:txBody>
      </p:sp>
      <p:sp>
        <p:nvSpPr>
          <p:cNvPr id="6" name="מלבן 5"/>
          <p:cNvSpPr/>
          <p:nvPr/>
        </p:nvSpPr>
        <p:spPr>
          <a:xfrm>
            <a:off x="942975" y="0"/>
            <a:ext cx="9077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הגמרא דנה באיזה </a:t>
            </a:r>
            <a:r>
              <a:rPr lang="he-IL" dirty="0"/>
              <a:t>אופן מדובר על מה </a:t>
            </a:r>
            <a:r>
              <a:rPr lang="he-IL" dirty="0" smtClean="0"/>
              <a:t>שאמרה המשנה:  </a:t>
            </a:r>
            <a:r>
              <a:rPr lang="he-IL" dirty="0"/>
              <a:t>"כל שחבתי בשמירתו, הכשרתי את נזקו", ?</a:t>
            </a:r>
          </a:p>
        </p:txBody>
      </p:sp>
      <p:sp>
        <p:nvSpPr>
          <p:cNvPr id="7" name="מלבן 6"/>
          <p:cNvSpPr/>
          <p:nvPr/>
        </p:nvSpPr>
        <p:spPr>
          <a:xfrm>
            <a:off x="7353300" y="3272269"/>
            <a:ext cx="467958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בְּמַאי עָסְקִינַן </a:t>
            </a: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? </a:t>
            </a:r>
            <a:r>
              <a:rPr lang="he-IL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אִילֵימָא</a:t>
            </a: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בְּשׁוֹר קָשׁוּר וּבוֹר מְכוּסֶּה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דִּכְווֹתַה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ּ גַּבֵּי אֵשׁ גַּחֶלֶת </a:t>
            </a: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מַאי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שְׁנָא הָכָא וּמַאי שְׁנָא </a:t>
            </a: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הָכָא</a:t>
            </a:r>
            <a:endParaRPr lang="he-IL" dirty="0"/>
          </a:p>
        </p:txBody>
      </p:sp>
      <p:sp>
        <p:nvSpPr>
          <p:cNvPr id="9" name="הסבר מלבני מעוגל 8"/>
          <p:cNvSpPr/>
          <p:nvPr/>
        </p:nvSpPr>
        <p:spPr>
          <a:xfrm>
            <a:off x="457199" y="483121"/>
            <a:ext cx="6505575" cy="1030112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dirty="0">
                <a:solidFill>
                  <a:schemeClr val="tx1"/>
                </a:solidFill>
              </a:rPr>
              <a:t>מנחת יהודה. </a:t>
            </a:r>
          </a:p>
          <a:p>
            <a:r>
              <a:rPr lang="he-IL" dirty="0">
                <a:solidFill>
                  <a:schemeClr val="tx1"/>
                </a:solidFill>
              </a:rPr>
              <a:t>כוונת הברייתא שהמשנה לא באה כאן להשמיענו את עיקר הדין שאם לא שמרו על המזיק שחייבים על הנזק, משום שזה כבר </a:t>
            </a:r>
            <a:r>
              <a:rPr lang="he-IL" dirty="0" smtClean="0">
                <a:solidFill>
                  <a:schemeClr val="tx1"/>
                </a:solidFill>
              </a:rPr>
              <a:t>נלמד  </a:t>
            </a:r>
            <a:r>
              <a:rPr lang="he-IL" dirty="0">
                <a:solidFill>
                  <a:schemeClr val="tx1"/>
                </a:solidFill>
              </a:rPr>
              <a:t>במשנה הראשונה בצד השווה </a:t>
            </a:r>
            <a:r>
              <a:rPr lang="he-IL" dirty="0" err="1">
                <a:solidFill>
                  <a:schemeClr val="tx1"/>
                </a:solidFill>
              </a:rPr>
              <a:t>וכו</a:t>
            </a:r>
            <a:r>
              <a:rPr lang="he-IL" dirty="0">
                <a:solidFill>
                  <a:schemeClr val="tx1"/>
                </a:solidFill>
              </a:rPr>
              <a:t>'. אלא כאן </a:t>
            </a:r>
            <a:r>
              <a:rPr lang="he-IL" dirty="0" smtClean="0">
                <a:solidFill>
                  <a:schemeClr val="tx1"/>
                </a:solidFill>
              </a:rPr>
              <a:t>מדובר בדין </a:t>
            </a:r>
            <a:r>
              <a:rPr lang="he-IL" dirty="0">
                <a:solidFill>
                  <a:schemeClr val="tx1"/>
                </a:solidFill>
              </a:rPr>
              <a:t>מסר </a:t>
            </a:r>
            <a:r>
              <a:rPr lang="he-IL" dirty="0" smtClean="0">
                <a:solidFill>
                  <a:schemeClr val="tx1"/>
                </a:solidFill>
              </a:rPr>
              <a:t>לחרש שוטה וקטן </a:t>
            </a:r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43142" y="3128250"/>
            <a:ext cx="72485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אם </a:t>
            </a:r>
            <a:r>
              <a:rPr lang="he-IL" dirty="0"/>
              <a:t>נאמר שמדובר באופן שמסר לחרש שור קשור, ששמור הוא מלהזיק, וכן בור מכוסה, שאי אפשר ליפול בו, </a:t>
            </a:r>
            <a:r>
              <a:rPr lang="he-IL" dirty="0" smtClean="0"/>
              <a:t>ובדומה </a:t>
            </a:r>
            <a:r>
              <a:rPr lang="he-IL" dirty="0"/>
              <a:t>להם מדובר לגבי אש, שמסר לו אש שמורה, דהיינו גחלת, שאינה בוערת מעצמה בלא ליבוי, אם כן, יקשה: </a:t>
            </a:r>
            <a:r>
              <a:rPr lang="he-IL" dirty="0" smtClean="0"/>
              <a:t>מדוע </a:t>
            </a:r>
            <a:r>
              <a:rPr lang="he-IL" dirty="0"/>
              <a:t>שונה דין השור והבור מדין האש? הרי כיון שהשור והבור שמסר לידי החרש היו שמורים, יש </a:t>
            </a:r>
            <a:r>
              <a:rPr lang="he-IL" dirty="0" err="1"/>
              <a:t>לפוטרו</a:t>
            </a:r>
            <a:r>
              <a:rPr lang="he-IL" dirty="0"/>
              <a:t> בשור ובור כמו שפטור באש </a:t>
            </a:r>
          </a:p>
        </p:txBody>
      </p:sp>
      <p:sp>
        <p:nvSpPr>
          <p:cNvPr id="11" name="מלבן 10"/>
          <p:cNvSpPr/>
          <p:nvPr/>
        </p:nvSpPr>
        <p:spPr>
          <a:xfrm>
            <a:off x="6448425" y="2920503"/>
            <a:ext cx="5646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הגמרא ודנה בהבדל בין אש לשור ובור, ובאיזה מציאות מדובר:</a:t>
            </a:r>
          </a:p>
        </p:txBody>
      </p:sp>
      <p:sp>
        <p:nvSpPr>
          <p:cNvPr id="12" name="מלבן 11"/>
          <p:cNvSpPr/>
          <p:nvPr/>
        </p:nvSpPr>
        <p:spPr>
          <a:xfrm>
            <a:off x="7096126" y="6092174"/>
            <a:ext cx="481012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אֶלָּא בְּשׁוֹר מוּתָּר וּבוֹר מְגוּלֶּה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דִּכְווֹתַה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ּ גַּבֵּי אֵשׁ שַׁלְהֶבֶת</a:t>
            </a:r>
          </a:p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מַה שֶּׁאֵין כֵּן בְּאֵשׁ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דְּפָטוּר</a:t>
            </a:r>
            <a:endParaRPr lang="he-IL" dirty="0"/>
          </a:p>
        </p:txBody>
      </p:sp>
      <p:sp>
        <p:nvSpPr>
          <p:cNvPr id="13" name="מלבן 12"/>
          <p:cNvSpPr/>
          <p:nvPr/>
        </p:nvSpPr>
        <p:spPr>
          <a:xfrm>
            <a:off x="0" y="5970325"/>
            <a:ext cx="6962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אלא </a:t>
            </a:r>
            <a:r>
              <a:rPr lang="he-IL" dirty="0"/>
              <a:t>ודאי, מדובר במזיקים שאינם שמורים, דהיינו בשור </a:t>
            </a:r>
            <a:r>
              <a:rPr lang="he-IL" dirty="0" smtClean="0"/>
              <a:t>שאינו </a:t>
            </a:r>
            <a:r>
              <a:rPr lang="he-IL" dirty="0"/>
              <a:t>קשור, ובור מגולה, ולכן </a:t>
            </a:r>
            <a:r>
              <a:rPr lang="he-IL" dirty="0" err="1"/>
              <a:t>המוסרן</a:t>
            </a:r>
            <a:r>
              <a:rPr lang="he-IL" dirty="0"/>
              <a:t> לידי חרש חייב. </a:t>
            </a:r>
            <a:r>
              <a:rPr lang="he-IL" dirty="0" err="1"/>
              <a:t>ודכוותה</a:t>
            </a:r>
            <a:r>
              <a:rPr lang="he-IL" dirty="0"/>
              <a:t> גבי אש, ובדומה להם צריך לומר באש, שמסר לו אש שאינה שמורה, דהיינו שלהבת [גחלת מלובה]. </a:t>
            </a:r>
          </a:p>
        </p:txBody>
      </p:sp>
      <p:pic>
        <p:nvPicPr>
          <p:cNvPr id="14" name="תמונה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1539" y="4423674"/>
            <a:ext cx="1676400" cy="1255059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2620" y="4446642"/>
            <a:ext cx="1299355" cy="1255059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2247" y="4617016"/>
            <a:ext cx="1685365" cy="1452282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1974" y="4742160"/>
            <a:ext cx="1828800" cy="122816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496550" y="4100382"/>
            <a:ext cx="14954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בור מכוסה</a:t>
            </a:r>
            <a:endParaRPr lang="he-IL" dirty="0"/>
          </a:p>
        </p:txBody>
      </p:sp>
      <p:sp>
        <p:nvSpPr>
          <p:cNvPr id="19" name="TextBox 18"/>
          <p:cNvSpPr txBox="1"/>
          <p:nvPr/>
        </p:nvSpPr>
        <p:spPr>
          <a:xfrm>
            <a:off x="8296275" y="3986471"/>
            <a:ext cx="190023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בור מגולה</a:t>
            </a:r>
            <a:endParaRPr lang="he-IL" dirty="0"/>
          </a:p>
        </p:txBody>
      </p:sp>
      <p:sp>
        <p:nvSpPr>
          <p:cNvPr id="20" name="TextBox 19"/>
          <p:cNvSpPr txBox="1"/>
          <p:nvPr/>
        </p:nvSpPr>
        <p:spPr>
          <a:xfrm>
            <a:off x="4874701" y="4588538"/>
            <a:ext cx="127635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he-IL" dirty="0" smtClean="0"/>
              <a:t>אש שמורה</a:t>
            </a:r>
            <a:endParaRPr lang="he-IL" dirty="0"/>
          </a:p>
        </p:txBody>
      </p:sp>
      <p:sp>
        <p:nvSpPr>
          <p:cNvPr id="21" name="TextBox 20"/>
          <p:cNvSpPr txBox="1"/>
          <p:nvPr/>
        </p:nvSpPr>
        <p:spPr>
          <a:xfrm>
            <a:off x="778950" y="4536692"/>
            <a:ext cx="202882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he-IL" dirty="0" smtClean="0"/>
              <a:t>אש שאינה שמורה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48510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75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250"/>
                            </p:stCondLst>
                            <p:childTnLst>
                              <p:par>
                                <p:cTn id="51" presetID="6" presetClass="entr" presetSubtype="16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750"/>
                            </p:stCondLst>
                            <p:childTnLst>
                              <p:par>
                                <p:cTn id="61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7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8500"/>
                            </p:stCondLst>
                            <p:childTnLst>
                              <p:par>
                                <p:cTn id="77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1500"/>
                            </p:stCondLst>
                            <p:childTnLst>
                              <p:par>
                                <p:cTn id="87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2750"/>
                            </p:stCondLst>
                            <p:childTnLst>
                              <p:par>
                                <p:cTn id="9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  <p:bldP spid="7" grpId="0" animBg="1"/>
      <p:bldP spid="9" grpId="0" animBg="1"/>
      <p:bldP spid="10" grpId="0"/>
      <p:bldP spid="11" grpId="0"/>
      <p:bldP spid="12" grpId="0" animBg="1"/>
      <p:bldP spid="13" grpId="0"/>
      <p:bldP spid="18" grpId="0"/>
      <p:bldP spid="19" grpId="0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95710" y="0"/>
            <a:ext cx="129626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דף ט' עמ' ב'</a:t>
            </a:r>
            <a:endParaRPr lang="he-IL" dirty="0"/>
          </a:p>
        </p:txBody>
      </p:sp>
      <p:sp>
        <p:nvSpPr>
          <p:cNvPr id="3" name="מלבן 2"/>
          <p:cNvSpPr/>
          <p:nvPr/>
        </p:nvSpPr>
        <p:spPr>
          <a:xfrm>
            <a:off x="7915275" y="905560"/>
            <a:ext cx="421005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 וְהָא אָמַר רֵישׁ לָקִישׁ מִשְּׁמֵיהּ </a:t>
            </a:r>
            <a:r>
              <a:rPr lang="he-IL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דְּחִזְקִיָּה</a:t>
            </a:r>
            <a:endParaRPr lang="he-IL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לֹא שָׁנוּ אֶלָּא שֶׁמָּסַר לוֹ גַּחֶלֶת וְלִיבָּהּ </a:t>
            </a:r>
            <a:endParaRPr lang="he-IL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אֲבָל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שַׁלְהֶבֶת חַיָּיב מַאי טַעְמָא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דְּהָא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בָּרִי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הֶזֵּיקָא</a:t>
            </a:r>
            <a:endParaRPr lang="he-IL" dirty="0"/>
          </a:p>
        </p:txBody>
      </p:sp>
      <p:sp>
        <p:nvSpPr>
          <p:cNvPr id="5" name="מלבן 4"/>
          <p:cNvSpPr/>
          <p:nvPr/>
        </p:nvSpPr>
        <p:spPr>
          <a:xfrm>
            <a:off x="195262" y="738352"/>
            <a:ext cx="77057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הרי </a:t>
            </a:r>
            <a:r>
              <a:rPr lang="he-IL" dirty="0"/>
              <a:t>שנינו </a:t>
            </a:r>
            <a:r>
              <a:rPr lang="he-IL" dirty="0" err="1"/>
              <a:t>במתניתין</a:t>
            </a:r>
            <a:r>
              <a:rPr lang="he-IL" dirty="0"/>
              <a:t> לקמן [נט ב] "השולח את הבערה ביד חרש שוטה וקטן פטור מדיני אדם", ואמר ריש לקיש </a:t>
            </a:r>
            <a:r>
              <a:rPr lang="he-IL" dirty="0" smtClean="0"/>
              <a:t>משמו של חזקיה</a:t>
            </a:r>
            <a:r>
              <a:rPr lang="he-IL" dirty="0"/>
              <a:t>: לא שנו במשנה שפטור מדיני אדם אלא כשמסר לו לחרש גחלת, והחרש ליבה את האש עד שהזיקה. אבל אם מסר לחרש שלהבת והזיק בה, חייב. </a:t>
            </a:r>
            <a:endParaRPr lang="he-IL" dirty="0" smtClean="0"/>
          </a:p>
          <a:p>
            <a:r>
              <a:rPr lang="he-IL" dirty="0" smtClean="0"/>
              <a:t>מאי </a:t>
            </a:r>
            <a:r>
              <a:rPr lang="he-IL" dirty="0"/>
              <a:t>טעמא? </a:t>
            </a:r>
            <a:r>
              <a:rPr lang="he-IL" dirty="0" smtClean="0"/>
              <a:t>כיון </a:t>
            </a:r>
            <a:r>
              <a:rPr lang="he-IL" dirty="0"/>
              <a:t>שהשלהבת עומדת ומזומנת להזיק, היא נחשבת כמזיק שלו, כמו שורו.</a:t>
            </a:r>
          </a:p>
        </p:txBody>
      </p:sp>
      <p:sp>
        <p:nvSpPr>
          <p:cNvPr id="6" name="מלבן 5"/>
          <p:cNvSpPr/>
          <p:nvPr/>
        </p:nvSpPr>
        <p:spPr>
          <a:xfrm>
            <a:off x="3228975" y="368335"/>
            <a:ext cx="686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/>
              <a:t>אך גם זה תמוה, וכי על אופן כזה אפשר לומר "מה שאין כן באש", </a:t>
            </a:r>
            <a:r>
              <a:rPr lang="he-IL" dirty="0" err="1"/>
              <a:t>דפטור</a:t>
            </a:r>
            <a:r>
              <a:rPr lang="he-IL" dirty="0"/>
              <a:t>?! </a:t>
            </a:r>
          </a:p>
        </p:txBody>
      </p:sp>
      <p:sp>
        <p:nvSpPr>
          <p:cNvPr id="7" name="מלבן 6"/>
          <p:cNvSpPr/>
          <p:nvPr/>
        </p:nvSpPr>
        <p:spPr>
          <a:xfrm>
            <a:off x="8224121" y="4397218"/>
            <a:ext cx="396787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וּדְקָא</a:t>
            </a: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 אָמְרַתְּ מַאי שְׁנָא הָכָא וּמַאי שְׁנָא הָכָא</a:t>
            </a:r>
            <a:r>
              <a:rPr lang="he-IL" dirty="0" smtClean="0"/>
              <a:t/>
            </a:r>
            <a:br>
              <a:rPr lang="he-IL" dirty="0" smtClean="0"/>
            </a:b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שׁוֹר דַּרְכֵּיהּ </a:t>
            </a:r>
            <a:r>
              <a:rPr lang="he-IL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לְנַתּוֹקֵי</a:t>
            </a: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 בּוֹר דַּרְכֵּיהּ </a:t>
            </a:r>
            <a:r>
              <a:rPr lang="he-IL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לְנַתּוֹרֵי</a:t>
            </a:r>
            <a:endParaRPr lang="he-IL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1138237" y="3199227"/>
            <a:ext cx="662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לעולם </a:t>
            </a:r>
            <a:r>
              <a:rPr lang="he-IL" dirty="0"/>
              <a:t>הברייתא מדברת בשור קשור ובור מכוסה </a:t>
            </a:r>
            <a:r>
              <a:rPr lang="he-IL" dirty="0" smtClean="0"/>
              <a:t>ש</a:t>
            </a:r>
            <a:r>
              <a:rPr lang="he-IL" dirty="0"/>
              <a:t> הם </a:t>
            </a:r>
            <a:r>
              <a:rPr lang="he-IL" dirty="0" smtClean="0"/>
              <a:t>שמורים מלהזיק., </a:t>
            </a:r>
            <a:r>
              <a:rPr lang="he-IL" dirty="0"/>
              <a:t>ובדומה לזה לגבי אש מדובר באש שמורה דהיינו גחלת.</a:t>
            </a:r>
          </a:p>
        </p:txBody>
      </p:sp>
      <p:sp>
        <p:nvSpPr>
          <p:cNvPr id="10" name="מלבן 9"/>
          <p:cNvSpPr/>
          <p:nvPr/>
        </p:nvSpPr>
        <p:spPr>
          <a:xfrm>
            <a:off x="5438775" y="2382888"/>
            <a:ext cx="6353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/>
              <a:t>ואם כן, הברייתא ודאי לא מדברת באופן שמסר לו מזיקים לא שמורים, וחוזרת השאלה - באיזה מזיקים מדובר?</a:t>
            </a:r>
          </a:p>
        </p:txBody>
      </p:sp>
      <p:sp>
        <p:nvSpPr>
          <p:cNvPr id="11" name="מלבן 10"/>
          <p:cNvSpPr/>
          <p:nvPr/>
        </p:nvSpPr>
        <p:spPr>
          <a:xfrm>
            <a:off x="9273262" y="3398551"/>
            <a:ext cx="2852063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לְעוֹלָם בְּשׁוֹר קָשׁוּר וּבוֹר </a:t>
            </a: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מְכוּסֶּה</a:t>
            </a:r>
          </a:p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וְדִכְווֹתַה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ּ גַּבֵּי אֵשׁ גַּחֶלֶת </a:t>
            </a:r>
          </a:p>
        </p:txBody>
      </p:sp>
      <p:sp>
        <p:nvSpPr>
          <p:cNvPr id="12" name="מלבן 11"/>
          <p:cNvSpPr/>
          <p:nvPr/>
        </p:nvSpPr>
        <p:spPr>
          <a:xfrm>
            <a:off x="10421823" y="2968692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 smtClean="0"/>
              <a:t>הגמרא </a:t>
            </a:r>
            <a:r>
              <a:rPr lang="he-IL" dirty="0"/>
              <a:t>מתרצת</a:t>
            </a:r>
          </a:p>
        </p:txBody>
      </p:sp>
      <p:sp>
        <p:nvSpPr>
          <p:cNvPr id="13" name="מלבן 12"/>
          <p:cNvSpPr/>
          <p:nvPr/>
        </p:nvSpPr>
        <p:spPr>
          <a:xfrm>
            <a:off x="195262" y="3986274"/>
            <a:ext cx="75723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ומה </a:t>
            </a:r>
            <a:r>
              <a:rPr lang="he-IL" dirty="0"/>
              <a:t>שהקשית: מאי שנא הכא שחייב, ומאי שנא הכא שפטור, שפיר יש לחלק ביניהם, כי השור והבור, גם אם לא מוסרן לחרש, אינם נחשבים שמורים כראוי, שכן שור קשור </a:t>
            </a:r>
            <a:r>
              <a:rPr lang="he-IL" dirty="0" smtClean="0"/>
              <a:t>דרכו </a:t>
            </a:r>
            <a:r>
              <a:rPr lang="he-IL" dirty="0" err="1" smtClean="0"/>
              <a:t>להתנתוק</a:t>
            </a:r>
            <a:r>
              <a:rPr lang="he-IL" dirty="0" smtClean="0"/>
              <a:t>, ולהתיר </a:t>
            </a:r>
            <a:r>
              <a:rPr lang="he-IL" dirty="0"/>
              <a:t>מעצמו את הקשירה, וכן כיסוי הבור </a:t>
            </a:r>
            <a:r>
              <a:rPr lang="he-IL" dirty="0" smtClean="0"/>
              <a:t>דרכו, </a:t>
            </a:r>
            <a:r>
              <a:rPr lang="he-IL" dirty="0"/>
              <a:t>ליפול מאליו. </a:t>
            </a:r>
            <a:endParaRPr lang="he-IL" dirty="0" smtClean="0"/>
          </a:p>
          <a:p>
            <a:r>
              <a:rPr lang="he-IL" dirty="0" smtClean="0"/>
              <a:t>וכיון </a:t>
            </a:r>
            <a:r>
              <a:rPr lang="he-IL" dirty="0"/>
              <a:t>שהשמירה שלהם מלכתחילה לא </a:t>
            </a:r>
            <a:r>
              <a:rPr lang="he-IL" dirty="0" smtClean="0"/>
              <a:t>הייתה </a:t>
            </a:r>
            <a:r>
              <a:rPr lang="he-IL" dirty="0"/>
              <a:t>כראוי, לכן אף כשמסרם לחרש, והחרש התיר את הקשרים של השור או פתח את כיסוי הבור, חייב </a:t>
            </a:r>
            <a:r>
              <a:rPr lang="he-IL" dirty="0" smtClean="0"/>
              <a:t>המוסר </a:t>
            </a:r>
            <a:endParaRPr lang="he-IL" dirty="0"/>
          </a:p>
        </p:txBody>
      </p:sp>
      <p:sp>
        <p:nvSpPr>
          <p:cNvPr id="14" name="מלבן 13"/>
          <p:cNvSpPr/>
          <p:nvPr/>
        </p:nvSpPr>
        <p:spPr>
          <a:xfrm>
            <a:off x="485775" y="5497327"/>
            <a:ext cx="72818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אבל </a:t>
            </a:r>
            <a:r>
              <a:rPr lang="he-IL" dirty="0"/>
              <a:t>גחלת מצד עצמה, אינה עשויה להזיק, כי </a:t>
            </a:r>
            <a:r>
              <a:rPr lang="he-IL" dirty="0" smtClean="0"/>
              <a:t>אם מניח את הגחלת </a:t>
            </a:r>
            <a:r>
              <a:rPr lang="he-IL" dirty="0"/>
              <a:t>כמות שהיא, הרי היא הולכת ונכבית מעצמה, ואיננה נחשבת למזיק. ועל זה שמסרה לחרש אין לחייבו, כי לא היה עליו לשער בדעתו שהחרש ילבה את הגחלת ויזיק </a:t>
            </a:r>
          </a:p>
        </p:txBody>
      </p:sp>
      <p:sp>
        <p:nvSpPr>
          <p:cNvPr id="15" name="מלבן 14"/>
          <p:cNvSpPr/>
          <p:nvPr/>
        </p:nvSpPr>
        <p:spPr>
          <a:xfrm>
            <a:off x="8224121" y="5598770"/>
            <a:ext cx="389080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גַּחֶלֶת כַּמָּה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דְּשָׁבֵיק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לַהּ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מִעְמָיא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עָמְיָא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וְאָזְלָא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8984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25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25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75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25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 animBg="1"/>
      <p:bldP spid="9" grpId="0"/>
      <p:bldP spid="10" grpId="0"/>
      <p:bldP spid="11" grpId="0" animBg="1"/>
      <p:bldP spid="12" grpId="0"/>
      <p:bldP spid="13" grpId="0"/>
      <p:bldP spid="14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95710" y="0"/>
            <a:ext cx="129626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דף ט' עמ' ב'</a:t>
            </a:r>
            <a:endParaRPr lang="he-IL" dirty="0"/>
          </a:p>
        </p:txBody>
      </p:sp>
      <p:sp>
        <p:nvSpPr>
          <p:cNvPr id="3" name="מלבן 2"/>
          <p:cNvSpPr/>
          <p:nvPr/>
        </p:nvSpPr>
        <p:spPr>
          <a:xfrm>
            <a:off x="8296274" y="1009650"/>
            <a:ext cx="3695701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וּלְרַבִּי יוֹחָנָן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דְּאָמַר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he-IL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אֲפִילּוּ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מָסַר לוֹ שַׁלְהֶבֶת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נָמֵי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פָּטוּר </a:t>
            </a:r>
            <a:r>
              <a:rPr lang="he-IL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דִּכְווֹתַה</a:t>
            </a: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ּ</a:t>
            </a:r>
          </a:p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הָכָא בְּשׁוֹר מוּתָּר וּבוֹר מְגוּלֶּה </a:t>
            </a:r>
            <a:endParaRPr lang="he-IL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מַאי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שְׁנָא הָכָא וּמַאי שְׁנָא </a:t>
            </a: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הָכָא</a:t>
            </a:r>
            <a:endParaRPr lang="he-IL" dirty="0"/>
          </a:p>
        </p:txBody>
      </p:sp>
      <p:sp>
        <p:nvSpPr>
          <p:cNvPr id="4" name="מלבן 3"/>
          <p:cNvSpPr/>
          <p:nvPr/>
        </p:nvSpPr>
        <p:spPr>
          <a:xfrm>
            <a:off x="-314326" y="999382"/>
            <a:ext cx="8610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 </a:t>
            </a:r>
            <a:r>
              <a:rPr lang="he-IL" dirty="0"/>
              <a:t>ולפי רבי יוחנן, </a:t>
            </a:r>
            <a:r>
              <a:rPr lang="he-IL" dirty="0" smtClean="0"/>
              <a:t>שמפרש </a:t>
            </a:r>
            <a:r>
              <a:rPr lang="he-IL" dirty="0"/>
              <a:t>את דברי המשנה לקמן </a:t>
            </a:r>
            <a:endParaRPr lang="he-IL" dirty="0" smtClean="0"/>
          </a:p>
          <a:p>
            <a:r>
              <a:rPr lang="he-IL" dirty="0" smtClean="0"/>
              <a:t>"</a:t>
            </a:r>
            <a:r>
              <a:rPr lang="he-IL" dirty="0"/>
              <a:t>השולח את הבעירה ביד חרש, פטור מדיני אדם", </a:t>
            </a:r>
            <a:endParaRPr lang="he-IL" dirty="0" smtClean="0"/>
          </a:p>
          <a:p>
            <a:r>
              <a:rPr lang="he-IL" dirty="0" smtClean="0"/>
              <a:t>שאפילו </a:t>
            </a:r>
            <a:r>
              <a:rPr lang="he-IL" dirty="0"/>
              <a:t>מסר לו לחרש שלהבת, </a:t>
            </a:r>
            <a:r>
              <a:rPr lang="he-IL" dirty="0" smtClean="0"/>
              <a:t>בכל זאת פטור</a:t>
            </a:r>
            <a:r>
              <a:rPr lang="he-IL" dirty="0"/>
              <a:t>. ולפיו, מה שנאמר בברייתא "מה שאין כן באש" פירושו שפטור אפילו אם מסר לו שלהבת, </a:t>
            </a:r>
            <a:endParaRPr lang="he-IL" dirty="0" smtClean="0"/>
          </a:p>
          <a:p>
            <a:r>
              <a:rPr lang="he-IL" dirty="0" smtClean="0"/>
              <a:t>ובדומה </a:t>
            </a:r>
            <a:r>
              <a:rPr lang="he-IL" dirty="0"/>
              <a:t>לזה בשור ובור, מדובר בשור ובור שאינם שמורים</a:t>
            </a:r>
            <a:r>
              <a:rPr lang="he-IL" dirty="0" smtClean="0"/>
              <a:t>, </a:t>
            </a:r>
            <a:r>
              <a:rPr lang="he-IL" dirty="0"/>
              <a:t>דהיינו בשור מותר, ובור מגולה, </a:t>
            </a:r>
            <a:endParaRPr lang="he-IL" dirty="0" smtClean="0"/>
          </a:p>
          <a:p>
            <a:r>
              <a:rPr lang="he-IL" dirty="0" smtClean="0"/>
              <a:t>ואם </a:t>
            </a:r>
            <a:r>
              <a:rPr lang="he-IL" dirty="0"/>
              <a:t>כן, עדיין צריך ביאור, מאי שנא הכא, גבי שור ובור, שאם מסרן לחרש חייב, </a:t>
            </a:r>
            <a:endParaRPr lang="he-IL" dirty="0" smtClean="0"/>
          </a:p>
          <a:p>
            <a:r>
              <a:rPr lang="he-IL" dirty="0" smtClean="0"/>
              <a:t>ומאי </a:t>
            </a:r>
            <a:r>
              <a:rPr lang="he-IL" dirty="0"/>
              <a:t>שנא הכא, לגבי אש, שאם מסרן לחרש פטור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82075" y="504825"/>
            <a:ext cx="27241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הגמרא ממשיכה לשאול:</a:t>
            </a:r>
            <a:endParaRPr lang="he-IL" dirty="0"/>
          </a:p>
        </p:txBody>
      </p:sp>
      <p:sp>
        <p:nvSpPr>
          <p:cNvPr id="6" name="מלבן 5"/>
          <p:cNvSpPr/>
          <p:nvPr/>
        </p:nvSpPr>
        <p:spPr>
          <a:xfrm>
            <a:off x="8931744" y="3679413"/>
            <a:ext cx="28248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הָתָם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צְבָתָא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דְחֵרֵש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ׁ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קָא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גָּרֵים </a:t>
            </a:r>
            <a:endParaRPr lang="he-IL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הָכָא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לָא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צְבָתָא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דְחֵרֵש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ׁ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קָא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גָּרֵים</a:t>
            </a:r>
            <a:endParaRPr lang="he-IL" dirty="0"/>
          </a:p>
        </p:txBody>
      </p:sp>
      <p:sp>
        <p:nvSpPr>
          <p:cNvPr id="7" name="הסבר מלבני מעוגל 6"/>
          <p:cNvSpPr/>
          <p:nvPr/>
        </p:nvSpPr>
        <p:spPr>
          <a:xfrm>
            <a:off x="209550" y="0"/>
            <a:ext cx="3619500" cy="1504950"/>
          </a:xfrm>
          <a:prstGeom prst="wedgeRoundRectCallout">
            <a:avLst>
              <a:gd name="adj1" fmla="val 60220"/>
              <a:gd name="adj2" fmla="val 4655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dirty="0" smtClean="0">
                <a:solidFill>
                  <a:schemeClr val="tx1"/>
                </a:solidFill>
              </a:rPr>
              <a:t>התוס</a:t>
            </a:r>
            <a:r>
              <a:rPr lang="he-IL" dirty="0">
                <a:solidFill>
                  <a:schemeClr val="tx1"/>
                </a:solidFill>
              </a:rPr>
              <a:t>' פירשו שהגמרא סברה </a:t>
            </a:r>
            <a:endParaRPr lang="he-IL" dirty="0" smtClean="0">
              <a:solidFill>
                <a:schemeClr val="tx1"/>
              </a:solidFill>
            </a:endParaRPr>
          </a:p>
          <a:p>
            <a:r>
              <a:rPr lang="he-IL" dirty="0" smtClean="0">
                <a:solidFill>
                  <a:schemeClr val="tx1"/>
                </a:solidFill>
              </a:rPr>
              <a:t>שרבי </a:t>
            </a:r>
            <a:r>
              <a:rPr lang="he-IL" dirty="0">
                <a:solidFill>
                  <a:schemeClr val="tx1"/>
                </a:solidFill>
              </a:rPr>
              <a:t>יוחנן פוטר בשלהבת כיון שהחרש עושה שמירה, ולכן מקשה שיפטור גם בשור ובור </a:t>
            </a:r>
          </a:p>
        </p:txBody>
      </p:sp>
      <p:sp>
        <p:nvSpPr>
          <p:cNvPr id="9" name="מלבן 8"/>
          <p:cNvSpPr/>
          <p:nvPr/>
        </p:nvSpPr>
        <p:spPr>
          <a:xfrm>
            <a:off x="9982675" y="2999452"/>
            <a:ext cx="1723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הגמרא </a:t>
            </a:r>
            <a:r>
              <a:rPr lang="he-IL" dirty="0" smtClean="0"/>
              <a:t>מתרצת : </a:t>
            </a:r>
            <a:endParaRPr lang="he-IL" dirty="0"/>
          </a:p>
        </p:txBody>
      </p:sp>
      <p:sp>
        <p:nvSpPr>
          <p:cNvPr id="10" name="הסבר מלבני מעוגל 9"/>
          <p:cNvSpPr/>
          <p:nvPr/>
        </p:nvSpPr>
        <p:spPr>
          <a:xfrm>
            <a:off x="3527660" y="3057556"/>
            <a:ext cx="4419600" cy="718512"/>
          </a:xfrm>
          <a:prstGeom prst="wedgeRoundRectCallout">
            <a:avLst>
              <a:gd name="adj1" fmla="val 113003"/>
              <a:gd name="adj2" fmla="val 5322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dirty="0" smtClean="0">
                <a:solidFill>
                  <a:schemeClr val="tx1"/>
                </a:solidFill>
              </a:rPr>
              <a:t>רש"י</a:t>
            </a:r>
            <a:r>
              <a:rPr lang="he-IL" dirty="0">
                <a:solidFill>
                  <a:schemeClr val="tx1"/>
                </a:solidFill>
              </a:rPr>
              <a:t>. ולשון אחר פירש "צוותא" מלשון צוותא והתייחדות שהחרש נתייחד עם השלהבת.</a:t>
            </a:r>
          </a:p>
        </p:txBody>
      </p:sp>
      <p:sp>
        <p:nvSpPr>
          <p:cNvPr id="11" name="מלבן 10"/>
          <p:cNvSpPr/>
          <p:nvPr/>
        </p:nvSpPr>
        <p:spPr>
          <a:xfrm>
            <a:off x="0" y="3814190"/>
            <a:ext cx="69627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אמנם </a:t>
            </a:r>
            <a:r>
              <a:rPr lang="he-IL" dirty="0"/>
              <a:t>מדובר בשור מותר ובור גלוי ובשלהבת, ובכל זאת יש לחלק ביניהם, כי </a:t>
            </a:r>
            <a:r>
              <a:rPr lang="he-IL" dirty="0" smtClean="0"/>
              <a:t>לגבי האש</a:t>
            </a:r>
            <a:r>
              <a:rPr lang="he-IL" dirty="0"/>
              <a:t>, </a:t>
            </a:r>
            <a:r>
              <a:rPr lang="he-IL" dirty="0" smtClean="0"/>
              <a:t>אחיזת </a:t>
            </a:r>
            <a:r>
              <a:rPr lang="he-IL" dirty="0"/>
              <a:t>החרש באש היא זאת שגרמה </a:t>
            </a:r>
            <a:r>
              <a:rPr lang="he-IL" dirty="0" smtClean="0"/>
              <a:t>לנזק, </a:t>
            </a:r>
          </a:p>
          <a:p>
            <a:r>
              <a:rPr lang="he-IL" dirty="0" smtClean="0"/>
              <a:t>לפי </a:t>
            </a:r>
            <a:r>
              <a:rPr lang="he-IL" dirty="0"/>
              <a:t>שהוא נטלה והוליכה אל הגדיש שנשרף, ולולי החרש לא היה נעשה הנזק. אבל </a:t>
            </a:r>
            <a:r>
              <a:rPr lang="he-IL" dirty="0" smtClean="0"/>
              <a:t>לגבי </a:t>
            </a:r>
            <a:r>
              <a:rPr lang="he-IL" dirty="0"/>
              <a:t>שור ובור</a:t>
            </a:r>
            <a:r>
              <a:rPr lang="he-IL" dirty="0" smtClean="0"/>
              <a:t>, </a:t>
            </a:r>
            <a:r>
              <a:rPr lang="he-IL" dirty="0"/>
              <a:t>לא אחיזת החרש גרמה </a:t>
            </a:r>
            <a:r>
              <a:rPr lang="he-IL" dirty="0" smtClean="0"/>
              <a:t>לנזק</a:t>
            </a:r>
            <a:r>
              <a:rPr lang="he-IL" dirty="0"/>
              <a:t>, כי הרי השור הלך לבדו והזיק, וכן הבור הזיק מצד עצמו, ואף לולי החרש היה נעשה הנזק, </a:t>
            </a:r>
            <a:endParaRPr lang="he-IL" dirty="0" smtClean="0"/>
          </a:p>
          <a:p>
            <a:r>
              <a:rPr lang="he-IL" dirty="0" smtClean="0"/>
              <a:t>לכן </a:t>
            </a:r>
            <a:r>
              <a:rPr lang="he-IL" dirty="0"/>
              <a:t>חייב בעל השור ובעל הבור </a:t>
            </a:r>
          </a:p>
        </p:txBody>
      </p:sp>
      <p:sp>
        <p:nvSpPr>
          <p:cNvPr id="12" name="הסבר מלבני מעוגל 11"/>
          <p:cNvSpPr/>
          <p:nvPr/>
        </p:nvSpPr>
        <p:spPr>
          <a:xfrm>
            <a:off x="838199" y="5591175"/>
            <a:ext cx="6305550" cy="1076325"/>
          </a:xfrm>
          <a:prstGeom prst="wedgeRoundRectCallout">
            <a:avLst>
              <a:gd name="adj1" fmla="val 40798"/>
              <a:gd name="adj2" fmla="val -6670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dirty="0">
                <a:solidFill>
                  <a:schemeClr val="tx1"/>
                </a:solidFill>
              </a:rPr>
              <a:t>פירש רש"י לקמן </a:t>
            </a:r>
            <a:r>
              <a:rPr lang="he-IL" dirty="0" err="1">
                <a:solidFill>
                  <a:schemeClr val="tx1"/>
                </a:solidFill>
              </a:rPr>
              <a:t>כב</a:t>
            </a:r>
            <a:r>
              <a:rPr lang="he-IL" dirty="0">
                <a:solidFill>
                  <a:schemeClr val="tx1"/>
                </a:solidFill>
              </a:rPr>
              <a:t> ב </a:t>
            </a:r>
            <a:r>
              <a:rPr lang="he-IL" dirty="0" smtClean="0">
                <a:solidFill>
                  <a:schemeClr val="tx1"/>
                </a:solidFill>
              </a:rPr>
              <a:t>: והטעם </a:t>
            </a:r>
            <a:r>
              <a:rPr lang="he-IL" dirty="0">
                <a:solidFill>
                  <a:schemeClr val="tx1"/>
                </a:solidFill>
              </a:rPr>
              <a:t>שפטור על מעשה החרש, </a:t>
            </a:r>
            <a:r>
              <a:rPr lang="he-IL" dirty="0" smtClean="0">
                <a:solidFill>
                  <a:schemeClr val="tx1"/>
                </a:solidFill>
              </a:rPr>
              <a:t>משום שרבי </a:t>
            </a:r>
            <a:r>
              <a:rPr lang="he-IL" dirty="0">
                <a:solidFill>
                  <a:schemeClr val="tx1"/>
                </a:solidFill>
              </a:rPr>
              <a:t>יוחנן סובר שאשו משום חיציו </a:t>
            </a:r>
            <a:r>
              <a:rPr lang="he-IL" dirty="0" err="1">
                <a:solidFill>
                  <a:schemeClr val="tx1"/>
                </a:solidFill>
              </a:rPr>
              <a:t>והוי</a:t>
            </a:r>
            <a:r>
              <a:rPr lang="he-IL" dirty="0">
                <a:solidFill>
                  <a:schemeClr val="tx1"/>
                </a:solidFill>
              </a:rPr>
              <a:t> חיציו </a:t>
            </a:r>
            <a:r>
              <a:rPr lang="he-IL" dirty="0" err="1">
                <a:solidFill>
                  <a:schemeClr val="tx1"/>
                </a:solidFill>
              </a:rPr>
              <a:t>דחרש</a:t>
            </a:r>
            <a:r>
              <a:rPr lang="he-IL" dirty="0">
                <a:solidFill>
                  <a:schemeClr val="tx1"/>
                </a:solidFill>
              </a:rPr>
              <a:t>. </a:t>
            </a:r>
            <a:r>
              <a:rPr lang="he-IL" dirty="0" smtClean="0">
                <a:solidFill>
                  <a:schemeClr val="tx1"/>
                </a:solidFill>
              </a:rPr>
              <a:t> </a:t>
            </a:r>
          </a:p>
          <a:p>
            <a:r>
              <a:rPr lang="he-IL" dirty="0" err="1" smtClean="0">
                <a:solidFill>
                  <a:schemeClr val="tx1"/>
                </a:solidFill>
              </a:rPr>
              <a:t>והתוס</a:t>
            </a:r>
            <a:r>
              <a:rPr lang="he-IL" dirty="0" smtClean="0">
                <a:solidFill>
                  <a:schemeClr val="tx1"/>
                </a:solidFill>
              </a:rPr>
              <a:t>' כתבו </a:t>
            </a:r>
            <a:r>
              <a:rPr lang="he-IL" dirty="0">
                <a:solidFill>
                  <a:schemeClr val="tx1"/>
                </a:solidFill>
              </a:rPr>
              <a:t>שהטעם משום שסבר רבי יוחנן בשלהבת לא </a:t>
            </a:r>
            <a:r>
              <a:rPr lang="he-IL" dirty="0" smtClean="0">
                <a:solidFill>
                  <a:schemeClr val="tx1"/>
                </a:solidFill>
              </a:rPr>
              <a:t>בטוח </a:t>
            </a:r>
            <a:r>
              <a:rPr lang="he-IL" dirty="0" err="1" smtClean="0">
                <a:solidFill>
                  <a:schemeClr val="tx1"/>
                </a:solidFill>
              </a:rPr>
              <a:t>הזיקא</a:t>
            </a:r>
            <a:r>
              <a:rPr lang="he-IL" dirty="0" smtClean="0">
                <a:solidFill>
                  <a:schemeClr val="tx1"/>
                </a:solidFill>
              </a:rPr>
              <a:t> </a:t>
            </a:r>
            <a:r>
              <a:rPr lang="he-IL" dirty="0">
                <a:solidFill>
                  <a:schemeClr val="tx1"/>
                </a:solidFill>
              </a:rPr>
              <a:t>כמו שור. </a:t>
            </a:r>
          </a:p>
        </p:txBody>
      </p:sp>
      <p:pic>
        <p:nvPicPr>
          <p:cNvPr id="14" name="תמונה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112" y="5000625"/>
            <a:ext cx="1775012" cy="1666875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9318" y="5000625"/>
            <a:ext cx="2694218" cy="1705808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018" y="4445560"/>
            <a:ext cx="1333499" cy="224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7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75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 animBg="1"/>
      <p:bldP spid="9" grpId="0"/>
      <p:bldP spid="10" grpId="0" animBg="1"/>
      <p:bldP spid="11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84145" y="1985819"/>
            <a:ext cx="6096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1">
            <a:spAutoFit/>
          </a:bodyPr>
          <a:lstStyle/>
          <a:p>
            <a:r>
              <a:rPr lang="he-IL" dirty="0" smtClean="0"/>
              <a:t>שור</a:t>
            </a:r>
            <a:endParaRPr lang="he-IL" dirty="0"/>
          </a:p>
        </p:txBody>
      </p:sp>
      <p:sp>
        <p:nvSpPr>
          <p:cNvPr id="4" name="TextBox 3"/>
          <p:cNvSpPr txBox="1"/>
          <p:nvPr/>
        </p:nvSpPr>
        <p:spPr>
          <a:xfrm>
            <a:off x="6423890" y="1985819"/>
            <a:ext cx="6096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1">
            <a:spAutoFit/>
          </a:bodyPr>
          <a:lstStyle/>
          <a:p>
            <a:r>
              <a:rPr lang="he-IL" dirty="0" smtClean="0"/>
              <a:t>בור</a:t>
            </a:r>
            <a:endParaRPr lang="he-IL" dirty="0"/>
          </a:p>
        </p:txBody>
      </p:sp>
      <p:sp>
        <p:nvSpPr>
          <p:cNvPr id="9" name="TextBox 8"/>
          <p:cNvSpPr txBox="1"/>
          <p:nvPr/>
        </p:nvSpPr>
        <p:spPr>
          <a:xfrm>
            <a:off x="10601445" y="36959"/>
            <a:ext cx="129626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דף ט' עמ' ב'</a:t>
            </a:r>
            <a:endParaRPr lang="he-IL" dirty="0"/>
          </a:p>
        </p:txBody>
      </p:sp>
      <p:sp>
        <p:nvSpPr>
          <p:cNvPr id="10" name="מלבן 9"/>
          <p:cNvSpPr/>
          <p:nvPr/>
        </p:nvSpPr>
        <p:spPr>
          <a:xfrm>
            <a:off x="1399308" y="1155430"/>
            <a:ext cx="69457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, </a:t>
            </a:r>
            <a:r>
              <a:rPr lang="he-IL" dirty="0"/>
              <a:t>יש </a:t>
            </a:r>
            <a:r>
              <a:rPr lang="he-IL" dirty="0" err="1"/>
              <a:t>חומרא</a:t>
            </a:r>
            <a:r>
              <a:rPr lang="he-IL" dirty="0"/>
              <a:t> בשור [היינו </a:t>
            </a:r>
            <a:r>
              <a:rPr lang="he-IL" dirty="0" smtClean="0"/>
              <a:t>קרן] </a:t>
            </a:r>
            <a:r>
              <a:rPr lang="he-IL" dirty="0"/>
              <a:t>שאין בבור, וכן להיפך: יש חומר בבור מבשור. </a:t>
            </a:r>
          </a:p>
        </p:txBody>
      </p:sp>
      <p:sp>
        <p:nvSpPr>
          <p:cNvPr id="11" name="מלבן 10"/>
          <p:cNvSpPr/>
          <p:nvPr/>
        </p:nvSpPr>
        <p:spPr>
          <a:xfrm>
            <a:off x="3833091" y="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dirty="0"/>
              <a:t>ובעקבות הברייתא המשמיעה </a:t>
            </a:r>
            <a:r>
              <a:rPr lang="he-IL" dirty="0" err="1"/>
              <a:t>חומרא</a:t>
            </a:r>
            <a:r>
              <a:rPr lang="he-IL" dirty="0"/>
              <a:t> בשור ובור מאש, </a:t>
            </a:r>
            <a:endParaRPr lang="he-IL" dirty="0" smtClean="0"/>
          </a:p>
          <a:p>
            <a:r>
              <a:rPr lang="he-IL" dirty="0" smtClean="0"/>
              <a:t>מביאה </a:t>
            </a:r>
            <a:r>
              <a:rPr lang="he-IL" dirty="0"/>
              <a:t>הגמרא ברייתא העוסקת בהבדלי החומרות שיש בין האבות:</a:t>
            </a:r>
            <a:endParaRPr lang="he-IL" dirty="0"/>
          </a:p>
        </p:txBody>
      </p:sp>
      <p:sp>
        <p:nvSpPr>
          <p:cNvPr id="12" name="מלבן 11"/>
          <p:cNvSpPr/>
          <p:nvPr/>
        </p:nvSpPr>
        <p:spPr>
          <a:xfrm>
            <a:off x="8603247" y="930209"/>
            <a:ext cx="345799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תָּנוּ רַבָּנַן </a:t>
            </a:r>
            <a:endParaRPr lang="he-IL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חוֹמֶר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בְּשׁוֹר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מִבְּבוֹר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חוֹמֶר בְּבוֹר מִבְּשׁוֹר</a:t>
            </a:r>
            <a:endParaRPr lang="he-IL" dirty="0"/>
          </a:p>
        </p:txBody>
      </p:sp>
      <p:sp>
        <p:nvSpPr>
          <p:cNvPr id="14" name="TextBox 13"/>
          <p:cNvSpPr txBox="1"/>
          <p:nvPr/>
        </p:nvSpPr>
        <p:spPr>
          <a:xfrm>
            <a:off x="8266545" y="2475345"/>
            <a:ext cx="268778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שֶׁהַשּׁוֹר מְשַׁלֵּם אֶת הַכּוֹפֶר </a:t>
            </a:r>
          </a:p>
          <a:p>
            <a:r>
              <a:rPr lang="he-IL" dirty="0" smtClean="0"/>
              <a:t>שור </a:t>
            </a:r>
            <a:r>
              <a:rPr lang="he-IL" dirty="0"/>
              <a:t>מועד שהמית אדם משלם בעליו את </a:t>
            </a:r>
            <a:r>
              <a:rPr lang="he-IL" dirty="0" smtClean="0"/>
              <a:t>הכופר</a:t>
            </a:r>
            <a:endParaRPr lang="he-IL" dirty="0"/>
          </a:p>
        </p:txBody>
      </p:sp>
      <p:sp>
        <p:nvSpPr>
          <p:cNvPr id="15" name="TextBox 14"/>
          <p:cNvSpPr txBox="1"/>
          <p:nvPr/>
        </p:nvSpPr>
        <p:spPr>
          <a:xfrm>
            <a:off x="8266545" y="4729606"/>
            <a:ext cx="268778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וְדַרְכּוֹ לֵילֵךְ וּלְהַזִּיק</a:t>
            </a:r>
            <a:endParaRPr lang="he-IL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45054" y="5196284"/>
            <a:ext cx="268778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1">
            <a:spAutoFit/>
          </a:bodyPr>
          <a:lstStyle/>
          <a:p>
            <a:pPr lvl="0">
              <a:defRPr/>
            </a:pP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נִגְמַר דִּינוֹ אָסוּר בַּהֲנָאָה</a:t>
            </a:r>
            <a:endParaRPr lang="he-IL" dirty="0"/>
          </a:p>
          <a:p>
            <a:r>
              <a:rPr lang="he-IL" dirty="0"/>
              <a:t>אם השור המית אדם ונגמר דינו למיתה, שור זה אסור בהנאה</a:t>
            </a:r>
            <a:endParaRPr lang="he-IL" dirty="0"/>
          </a:p>
        </p:txBody>
      </p:sp>
      <p:sp>
        <p:nvSpPr>
          <p:cNvPr id="17" name="TextBox 16"/>
          <p:cNvSpPr txBox="1"/>
          <p:nvPr/>
        </p:nvSpPr>
        <p:spPr>
          <a:xfrm>
            <a:off x="8266545" y="3487655"/>
            <a:ext cx="268778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1">
            <a:spAutoFit/>
          </a:bodyPr>
          <a:lstStyle/>
          <a:p>
            <a:pPr lvl="0">
              <a:defRPr/>
            </a:pP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וְחַיָּיב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בִּשְׁלֹשִׁים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שֶׁל עֶבֶד</a:t>
            </a:r>
          </a:p>
          <a:p>
            <a:r>
              <a:rPr lang="he-IL" dirty="0"/>
              <a:t>אם שור המית עבד, משלם בעליו של השור שלשים שקלים לאדוניו של העבד</a:t>
            </a:r>
            <a:endParaRPr lang="he-IL" dirty="0"/>
          </a:p>
        </p:txBody>
      </p:sp>
      <p:sp>
        <p:nvSpPr>
          <p:cNvPr id="18" name="TextBox 17"/>
          <p:cNvSpPr txBox="1"/>
          <p:nvPr/>
        </p:nvSpPr>
        <p:spPr>
          <a:xfrm>
            <a:off x="6128324" y="2683265"/>
            <a:ext cx="166254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פטור מן </a:t>
            </a:r>
            <a:r>
              <a:rPr lang="he-IL" dirty="0" smtClean="0"/>
              <a:t>הכופר</a:t>
            </a:r>
            <a:endParaRPr lang="he-IL" dirty="0"/>
          </a:p>
        </p:txBody>
      </p:sp>
      <p:sp>
        <p:nvSpPr>
          <p:cNvPr id="19" name="TextBox 18"/>
          <p:cNvSpPr txBox="1"/>
          <p:nvPr/>
        </p:nvSpPr>
        <p:spPr>
          <a:xfrm>
            <a:off x="5717309" y="4687984"/>
            <a:ext cx="2105889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דין זה לא שייך בבור</a:t>
            </a:r>
            <a:endParaRPr lang="he-IL" dirty="0"/>
          </a:p>
        </p:txBody>
      </p:sp>
      <p:sp>
        <p:nvSpPr>
          <p:cNvPr id="20" name="TextBox 19"/>
          <p:cNvSpPr txBox="1"/>
          <p:nvPr/>
        </p:nvSpPr>
        <p:spPr>
          <a:xfrm>
            <a:off x="5527962" y="3938238"/>
            <a:ext cx="226290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פטור משלשים של עבד</a:t>
            </a:r>
            <a:endParaRPr lang="he-IL" dirty="0"/>
          </a:p>
        </p:txBody>
      </p:sp>
      <p:sp>
        <p:nvSpPr>
          <p:cNvPr id="21" name="TextBox 20"/>
          <p:cNvSpPr txBox="1"/>
          <p:nvPr/>
        </p:nvSpPr>
        <p:spPr>
          <a:xfrm>
            <a:off x="1872671" y="5473283"/>
            <a:ext cx="3232728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רש"י מהמדרש: "ונפל שמה שור", "שור" ולא "אדם"</a:t>
            </a:r>
          </a:p>
          <a:p>
            <a:r>
              <a:rPr lang="he-IL" dirty="0"/>
              <a:t>התוס' למדו: מ"עליו ולא על האדם"</a:t>
            </a:r>
            <a:endParaRPr lang="he-IL" dirty="0"/>
          </a:p>
        </p:txBody>
      </p:sp>
      <p:sp>
        <p:nvSpPr>
          <p:cNvPr id="22" name="TextBox 21"/>
          <p:cNvSpPr txBox="1"/>
          <p:nvPr/>
        </p:nvSpPr>
        <p:spPr>
          <a:xfrm>
            <a:off x="5495635" y="5646866"/>
            <a:ext cx="232756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אין דרכו של לילך ולהזיק</a:t>
            </a:r>
            <a:endParaRPr lang="he-IL" dirty="0"/>
          </a:p>
        </p:txBody>
      </p:sp>
      <p:sp>
        <p:nvSpPr>
          <p:cNvPr id="23" name="מלבן 22"/>
          <p:cNvSpPr/>
          <p:nvPr/>
        </p:nvSpPr>
        <p:spPr>
          <a:xfrm>
            <a:off x="5717309" y="1620168"/>
            <a:ext cx="181032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he-IL" dirty="0" smtClean="0"/>
              <a:t>מה </a:t>
            </a:r>
            <a:r>
              <a:rPr lang="he-IL" dirty="0"/>
              <a:t>שאין כן </a:t>
            </a:r>
            <a:r>
              <a:rPr lang="he-IL" dirty="0" smtClean="0"/>
              <a:t>בבור,</a:t>
            </a:r>
          </a:p>
        </p:txBody>
      </p:sp>
    </p:spTree>
    <p:extLst>
      <p:ext uri="{BB962C8B-B14F-4D97-AF65-F5344CB8AC3E}">
        <p14:creationId xmlns:p14="http://schemas.microsoft.com/office/powerpoint/2010/main" val="179600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25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/>
      <p:bldP spid="11" grpId="0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4562763" y="1573386"/>
            <a:ext cx="18103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מה </a:t>
            </a:r>
            <a:r>
              <a:rPr lang="he-IL" dirty="0"/>
              <a:t>שאין כן בשור</a:t>
            </a:r>
            <a:r>
              <a:rPr lang="he-IL" dirty="0" smtClean="0"/>
              <a:t>,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01445" y="36959"/>
            <a:ext cx="129626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דף ט' עמ' ב'</a:t>
            </a:r>
            <a:endParaRPr lang="he-IL" dirty="0"/>
          </a:p>
        </p:txBody>
      </p:sp>
      <p:sp>
        <p:nvSpPr>
          <p:cNvPr id="5" name="מלבן 4"/>
          <p:cNvSpPr/>
          <p:nvPr/>
        </p:nvSpPr>
        <p:spPr>
          <a:xfrm>
            <a:off x="8846074" y="771525"/>
            <a:ext cx="1853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חוֹמֶר בְּבוֹר מִבְּשׁוֹר </a:t>
            </a:r>
            <a:endParaRPr lang="he-IL" dirty="0"/>
          </a:p>
        </p:txBody>
      </p:sp>
      <p:sp>
        <p:nvSpPr>
          <p:cNvPr id="6" name="TextBox 5"/>
          <p:cNvSpPr txBox="1"/>
          <p:nvPr/>
        </p:nvSpPr>
        <p:spPr>
          <a:xfrm>
            <a:off x="5060661" y="2074520"/>
            <a:ext cx="6096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1">
            <a:spAutoFit/>
          </a:bodyPr>
          <a:lstStyle/>
          <a:p>
            <a:r>
              <a:rPr lang="he-IL" dirty="0" smtClean="0"/>
              <a:t>שור</a:t>
            </a:r>
            <a:endParaRPr lang="he-IL" dirty="0"/>
          </a:p>
        </p:txBody>
      </p:sp>
      <p:sp>
        <p:nvSpPr>
          <p:cNvPr id="7" name="TextBox 6"/>
          <p:cNvSpPr txBox="1"/>
          <p:nvPr/>
        </p:nvSpPr>
        <p:spPr>
          <a:xfrm>
            <a:off x="8137930" y="2074520"/>
            <a:ext cx="6096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1">
            <a:spAutoFit/>
          </a:bodyPr>
          <a:lstStyle/>
          <a:p>
            <a:r>
              <a:rPr lang="he-IL" dirty="0" smtClean="0"/>
              <a:t>בור</a:t>
            </a:r>
            <a:endParaRPr lang="he-IL" dirty="0"/>
          </a:p>
        </p:txBody>
      </p:sp>
      <p:sp>
        <p:nvSpPr>
          <p:cNvPr id="10" name="TextBox 9"/>
          <p:cNvSpPr txBox="1"/>
          <p:nvPr/>
        </p:nvSpPr>
        <p:spPr>
          <a:xfrm>
            <a:off x="7275945" y="4114547"/>
            <a:ext cx="268778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מתחילתו הוא </a:t>
            </a:r>
            <a:r>
              <a:rPr lang="he-IL" dirty="0" smtClean="0"/>
              <a:t>מועד </a:t>
            </a:r>
          </a:p>
          <a:p>
            <a:pPr algn="ctr"/>
            <a:r>
              <a:rPr lang="he-IL" dirty="0" smtClean="0"/>
              <a:t>לשלם </a:t>
            </a:r>
            <a:r>
              <a:rPr lang="he-IL" dirty="0"/>
              <a:t>נזק שלם.</a:t>
            </a:r>
            <a:endParaRPr lang="he-IL" dirty="0"/>
          </a:p>
        </p:txBody>
      </p:sp>
      <p:sp>
        <p:nvSpPr>
          <p:cNvPr id="11" name="TextBox 10"/>
          <p:cNvSpPr txBox="1"/>
          <p:nvPr/>
        </p:nvSpPr>
        <p:spPr>
          <a:xfrm>
            <a:off x="7275945" y="2797800"/>
            <a:ext cx="268778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1">
            <a:spAutoFit/>
          </a:bodyPr>
          <a:lstStyle/>
          <a:p>
            <a:r>
              <a:rPr lang="he-IL" dirty="0" smtClean="0"/>
              <a:t>הבור </a:t>
            </a:r>
            <a:r>
              <a:rPr lang="he-IL" dirty="0"/>
              <a:t>תחילת עשייתו לנזק, מתחילת עשייתו עומד ומוכן הוא להזיק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96063" y="2794655"/>
            <a:ext cx="1662545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1">
            <a:spAutoFit/>
          </a:bodyPr>
          <a:lstStyle/>
          <a:p>
            <a:r>
              <a:rPr lang="he-IL" dirty="0"/>
              <a:t>שאינו עומד בתחילת עשייתו להזיק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71801" y="4114547"/>
            <a:ext cx="357634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1">
            <a:spAutoFit/>
          </a:bodyPr>
          <a:lstStyle/>
          <a:p>
            <a:r>
              <a:rPr lang="he-IL" dirty="0" smtClean="0"/>
              <a:t>מתחילת עשייתו אינו </a:t>
            </a:r>
            <a:r>
              <a:rPr lang="he-IL" dirty="0"/>
              <a:t>משלם </a:t>
            </a:r>
            <a:r>
              <a:rPr lang="he-IL" dirty="0" smtClean="0"/>
              <a:t>[</a:t>
            </a:r>
            <a:r>
              <a:rPr lang="he-IL" dirty="0"/>
              <a:t>בהיותו תם] אלא חצי </a:t>
            </a:r>
            <a:r>
              <a:rPr lang="he-IL" dirty="0" smtClean="0"/>
              <a:t>נזק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6840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94108" y="1504610"/>
            <a:ext cx="133003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דף ט' עמ' א'</a:t>
            </a:r>
            <a:endParaRPr lang="he-IL" dirty="0"/>
          </a:p>
        </p:txBody>
      </p:sp>
      <p:sp>
        <p:nvSpPr>
          <p:cNvPr id="3" name="מלבן 2"/>
          <p:cNvSpPr/>
          <p:nvPr/>
        </p:nvSpPr>
        <p:spPr>
          <a:xfrm>
            <a:off x="8268678" y="362492"/>
            <a:ext cx="376417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וְאָמַר אַבָּיֵי: </a:t>
            </a:r>
          </a:p>
          <a:p>
            <a:r>
              <a:rPr lang="he-IL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רְאוּבֵן שֶׁמָּכַר שָׂדֶה לְשִׁמְעוֹן שֶׁלֹּא בְּאַחְרָיוּת</a:t>
            </a:r>
            <a:endParaRPr lang="he-IL" dirty="0"/>
          </a:p>
        </p:txBody>
      </p:sp>
      <p:sp>
        <p:nvSpPr>
          <p:cNvPr id="4" name="מלבן 3"/>
          <p:cNvSpPr/>
          <p:nvPr/>
        </p:nvSpPr>
        <p:spPr>
          <a:xfrm>
            <a:off x="0" y="74471"/>
            <a:ext cx="8175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 ראובן הודיע לקונה בצורה מפורשת, שהוא מוכר לו את השדה </a:t>
            </a:r>
            <a:r>
              <a:rPr lang="he-IL" b="1" dirty="0" smtClean="0"/>
              <a:t>בלי אחריות מצדו</a:t>
            </a:r>
            <a:r>
              <a:rPr lang="he-IL" dirty="0" smtClean="0"/>
              <a:t>, שאם יבוא אדם אחר ויוציא את הקרקע מידו מסיבה כל שהיא, אין הוא חייב להחזיר לו את דמי הקרקע, </a:t>
            </a:r>
            <a:endParaRPr lang="he-IL" dirty="0"/>
          </a:p>
        </p:txBody>
      </p:sp>
      <p:sp>
        <p:nvSpPr>
          <p:cNvPr id="6" name="מלבן 5"/>
          <p:cNvSpPr/>
          <p:nvPr/>
        </p:nvSpPr>
        <p:spPr>
          <a:xfrm>
            <a:off x="1203927" y="1852423"/>
            <a:ext cx="84974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באו אנשים "עוררין" וערערו על בעלותו של ראובן המוכר עליה, הם טוענים  שהשדה היא שלהם, בגלל </a:t>
            </a:r>
            <a:r>
              <a:rPr lang="he-IL" dirty="0" err="1" smtClean="0"/>
              <a:t>עירעור</a:t>
            </a:r>
            <a:r>
              <a:rPr lang="he-IL" dirty="0" smtClean="0"/>
              <a:t> זה שמעון, בעל השדה רוצה לחזור בו מן המקח, </a:t>
            </a:r>
            <a:endParaRPr lang="he-IL" dirty="0"/>
          </a:p>
        </p:txBody>
      </p:sp>
      <p:sp>
        <p:nvSpPr>
          <p:cNvPr id="7" name="מלבן 6"/>
          <p:cNvSpPr/>
          <p:nvPr/>
        </p:nvSpPr>
        <p:spPr>
          <a:xfrm>
            <a:off x="10141286" y="1938674"/>
            <a:ext cx="178285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וְיָצְאוּ עָלֶיהָ </a:t>
            </a:r>
            <a:r>
              <a:rPr lang="he-IL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עֲסִיקִין</a:t>
            </a:r>
            <a:r>
              <a:rPr lang="he-IL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endParaRPr lang="he-IL" dirty="0"/>
          </a:p>
        </p:txBody>
      </p:sp>
      <p:sp>
        <p:nvSpPr>
          <p:cNvPr id="8" name="הסבר מלבני מעוגל 7"/>
          <p:cNvSpPr/>
          <p:nvPr/>
        </p:nvSpPr>
        <p:spPr>
          <a:xfrm>
            <a:off x="7401528" y="966165"/>
            <a:ext cx="2299854" cy="905163"/>
          </a:xfrm>
          <a:prstGeom prst="wedgeRoundRectCallout">
            <a:avLst>
              <a:gd name="adj1" fmla="val 80774"/>
              <a:gd name="adj2" fmla="val 7780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 smtClean="0">
                <a:solidFill>
                  <a:schemeClr val="tx1"/>
                </a:solidFill>
              </a:rPr>
              <a:t>מלשון עסק ומריבה כמו [בראשית </a:t>
            </a:r>
            <a:r>
              <a:rPr lang="he-IL" sz="1600" dirty="0" err="1" smtClean="0">
                <a:solidFill>
                  <a:schemeClr val="tx1"/>
                </a:solidFill>
              </a:rPr>
              <a:t>כו</a:t>
            </a:r>
            <a:r>
              <a:rPr lang="he-IL" sz="1600" dirty="0" smtClean="0">
                <a:solidFill>
                  <a:schemeClr val="tx1"/>
                </a:solidFill>
              </a:rPr>
              <a:t>] "כי </a:t>
            </a:r>
            <a:r>
              <a:rPr lang="he-IL" sz="1600" dirty="0" err="1" smtClean="0">
                <a:solidFill>
                  <a:schemeClr val="tx1"/>
                </a:solidFill>
              </a:rPr>
              <a:t>התעשקו</a:t>
            </a:r>
            <a:r>
              <a:rPr lang="he-IL" sz="1600" dirty="0" smtClean="0">
                <a:solidFill>
                  <a:schemeClr val="tx1"/>
                </a:solidFill>
              </a:rPr>
              <a:t> עמו" [רש"י </a:t>
            </a:r>
            <a:r>
              <a:rPr lang="he-IL" sz="1600" dirty="0" err="1" smtClean="0">
                <a:solidFill>
                  <a:schemeClr val="tx1"/>
                </a:solidFill>
              </a:rPr>
              <a:t>ב"מ</a:t>
            </a:r>
            <a:r>
              <a:rPr lang="he-IL" sz="1600" dirty="0" smtClean="0">
                <a:solidFill>
                  <a:schemeClr val="tx1"/>
                </a:solidFill>
              </a:rPr>
              <a:t> יד א].</a:t>
            </a:r>
            <a:endParaRPr lang="he-IL" sz="1600" dirty="0">
              <a:solidFill>
                <a:schemeClr val="tx1"/>
              </a:solidFill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10848209" y="2691342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 smtClean="0"/>
              <a:t>הדין הוא :</a:t>
            </a:r>
            <a:endParaRPr lang="he-IL" dirty="0"/>
          </a:p>
        </p:txBody>
      </p:sp>
      <p:sp>
        <p:nvSpPr>
          <p:cNvPr id="10" name="מלבן 9"/>
          <p:cNvSpPr/>
          <p:nvPr/>
        </p:nvSpPr>
        <p:spPr>
          <a:xfrm>
            <a:off x="6350995" y="2613434"/>
            <a:ext cx="304121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עַד שֶׁלֹּא הֶחְזִיק בָּהּ יָכוֹל לַחֲזוֹר בּוֹ</a:t>
            </a:r>
            <a:endParaRPr lang="he-IL" dirty="0"/>
          </a:p>
        </p:txBody>
      </p:sp>
      <p:sp>
        <p:nvSpPr>
          <p:cNvPr id="11" name="הסבר מלבני מעוגל 10"/>
          <p:cNvSpPr/>
          <p:nvPr/>
        </p:nvSpPr>
        <p:spPr>
          <a:xfrm>
            <a:off x="0" y="2218629"/>
            <a:ext cx="2225966" cy="1336742"/>
          </a:xfrm>
          <a:prstGeom prst="wedgeRoundRectCallout">
            <a:avLst>
              <a:gd name="adj1" fmla="val 91201"/>
              <a:gd name="adj2" fmla="val -5841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 smtClean="0">
                <a:solidFill>
                  <a:schemeClr val="tx1"/>
                </a:solidFill>
              </a:rPr>
              <a:t>רש"י. ונחלקו הראשונים אם גם </a:t>
            </a:r>
            <a:r>
              <a:rPr lang="he-IL" sz="1600" dirty="0" err="1" smtClean="0">
                <a:solidFill>
                  <a:schemeClr val="tx1"/>
                </a:solidFill>
              </a:rPr>
              <a:t>ביצאו</a:t>
            </a:r>
            <a:r>
              <a:rPr lang="he-IL" sz="1600" dirty="0" smtClean="0">
                <a:solidFill>
                  <a:schemeClr val="tx1"/>
                </a:solidFill>
              </a:rPr>
              <a:t> עליו בעלי החובות לטרוף מן הלוקח נאמר דין זה.</a:t>
            </a:r>
            <a:endParaRPr lang="he-IL" sz="1600" dirty="0">
              <a:solidFill>
                <a:schemeClr val="tx1"/>
              </a:solidFill>
            </a:endParaRPr>
          </a:p>
        </p:txBody>
      </p:sp>
      <p:sp>
        <p:nvSpPr>
          <p:cNvPr id="13" name="הסבר מלבני מעוגל 12"/>
          <p:cNvSpPr/>
          <p:nvPr/>
        </p:nvSpPr>
        <p:spPr>
          <a:xfrm>
            <a:off x="133303" y="5053199"/>
            <a:ext cx="2296577" cy="1523092"/>
          </a:xfrm>
          <a:prstGeom prst="wedgeRoundRectCallout">
            <a:avLst>
              <a:gd name="adj1" fmla="val 189195"/>
              <a:gd name="adj2" fmla="val -3733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 smtClean="0">
                <a:solidFill>
                  <a:schemeClr val="tx1"/>
                </a:solidFill>
              </a:rPr>
              <a:t>רש"י כתובות צג א </a:t>
            </a:r>
            <a:r>
              <a:rPr lang="he-IL" sz="1600" dirty="0" err="1" smtClean="0">
                <a:solidFill>
                  <a:schemeClr val="tx1"/>
                </a:solidFill>
              </a:rPr>
              <a:t>וב"מ</a:t>
            </a:r>
            <a:r>
              <a:rPr lang="he-IL" sz="1600" dirty="0" smtClean="0">
                <a:solidFill>
                  <a:schemeClr val="tx1"/>
                </a:solidFill>
              </a:rPr>
              <a:t> יד ב. וכן התוס'. ומוכיחים כן, כי אם החזיק וגם שילם מדוע יכול לחזור בו כשיש אחריות,</a:t>
            </a:r>
          </a:p>
          <a:p>
            <a:pPr algn="ctr"/>
            <a:r>
              <a:rPr lang="he-IL" sz="1600" dirty="0" smtClean="0">
                <a:solidFill>
                  <a:schemeClr val="tx1"/>
                </a:solidFill>
              </a:rPr>
              <a:t> וכי לעולם יכול לחזור בו?</a:t>
            </a:r>
            <a:endParaRPr lang="he-IL" sz="1600" dirty="0">
              <a:solidFill>
                <a:schemeClr val="tx1"/>
              </a:solidFill>
            </a:endParaRPr>
          </a:p>
        </p:txBody>
      </p:sp>
      <p:sp>
        <p:nvSpPr>
          <p:cNvPr id="14" name="מלבן 13"/>
          <p:cNvSpPr/>
          <p:nvPr/>
        </p:nvSpPr>
        <p:spPr>
          <a:xfrm>
            <a:off x="2269255" y="3236591"/>
            <a:ext cx="40817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יכול הוא לחזור בו מהמקח, ומתבטל המקח,</a:t>
            </a:r>
          </a:p>
          <a:p>
            <a:r>
              <a:rPr lang="he-IL" dirty="0" smtClean="0"/>
              <a:t> ואינו משלם למוכר עבור השדה.</a:t>
            </a:r>
            <a:endParaRPr lang="he-IL" dirty="0"/>
          </a:p>
        </p:txBody>
      </p:sp>
      <p:sp>
        <p:nvSpPr>
          <p:cNvPr id="16" name="מלבן 15"/>
          <p:cNvSpPr/>
          <p:nvPr/>
        </p:nvSpPr>
        <p:spPr>
          <a:xfrm>
            <a:off x="6676048" y="4271938"/>
            <a:ext cx="294824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מִשֶּׁהֶחְזִיק בָּהּ אֵין יָכוֹל לַחֲזוֹר בּוֹ</a:t>
            </a:r>
            <a:endParaRPr lang="he-IL" dirty="0"/>
          </a:p>
        </p:txBody>
      </p:sp>
      <p:sp>
        <p:nvSpPr>
          <p:cNvPr id="17" name="מלבן 16"/>
          <p:cNvSpPr/>
          <p:nvPr/>
        </p:nvSpPr>
        <p:spPr>
          <a:xfrm>
            <a:off x="2448059" y="4671811"/>
            <a:ext cx="39029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שמעון אינו יכול לחזור בו מן המקח. וגם אם לא שילם עדיין את דמי השדה, </a:t>
            </a:r>
          </a:p>
          <a:p>
            <a:r>
              <a:rPr lang="he-IL" dirty="0" smtClean="0"/>
              <a:t>הוא קנה את השדה, וחייב לשלם את דמיה כאילו הם הלוואה שהוא חייב למוכר </a:t>
            </a:r>
          </a:p>
          <a:p>
            <a:r>
              <a:rPr lang="he-IL" dirty="0" smtClean="0"/>
              <a:t>ואינו יכול לטעון מקח טעות הוא, שלא היה בדעתי לקנות שדה שיש עליה עוררין.</a:t>
            </a:r>
            <a:endParaRPr lang="he-IL" dirty="0"/>
          </a:p>
        </p:txBody>
      </p:sp>
      <p:grpSp>
        <p:nvGrpSpPr>
          <p:cNvPr id="18" name="קבוצה 17"/>
          <p:cNvGrpSpPr/>
          <p:nvPr/>
        </p:nvGrpSpPr>
        <p:grpSpPr>
          <a:xfrm>
            <a:off x="3074398" y="723155"/>
            <a:ext cx="3174279" cy="966121"/>
            <a:chOff x="10573574" y="5611159"/>
            <a:chExt cx="3085576" cy="966121"/>
          </a:xfrm>
        </p:grpSpPr>
        <p:pic>
          <p:nvPicPr>
            <p:cNvPr id="19" name="תמונה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73574" y="5611159"/>
              <a:ext cx="3085576" cy="96612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1111511" y="5611159"/>
              <a:ext cx="1880357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r>
                <a:rPr lang="he-IL" dirty="0" smtClean="0"/>
                <a:t>קרקע בלי אחריות</a:t>
              </a:r>
              <a:endParaRPr lang="he-IL" dirty="0"/>
            </a:p>
          </p:txBody>
        </p:sp>
      </p:grpSp>
      <p:sp>
        <p:nvSpPr>
          <p:cNvPr id="21" name="חץ מעוקל למעלה 20"/>
          <p:cNvSpPr/>
          <p:nvPr/>
        </p:nvSpPr>
        <p:spPr>
          <a:xfrm rot="20152427" flipV="1">
            <a:off x="1305041" y="817283"/>
            <a:ext cx="1841851" cy="75278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grpSp>
        <p:nvGrpSpPr>
          <p:cNvPr id="22" name="קבוצה 21"/>
          <p:cNvGrpSpPr/>
          <p:nvPr/>
        </p:nvGrpSpPr>
        <p:grpSpPr>
          <a:xfrm>
            <a:off x="6350995" y="3163831"/>
            <a:ext cx="3174279" cy="966121"/>
            <a:chOff x="10573574" y="5611159"/>
            <a:chExt cx="3085576" cy="966121"/>
          </a:xfrm>
        </p:grpSpPr>
        <p:pic>
          <p:nvPicPr>
            <p:cNvPr id="23" name="תמונה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73574" y="5611159"/>
              <a:ext cx="3085576" cy="96612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1111511" y="5611159"/>
              <a:ext cx="1880357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r>
                <a:rPr lang="he-IL" dirty="0" smtClean="0"/>
                <a:t>קרקע בלי אחריות</a:t>
              </a:r>
              <a:endParaRPr lang="he-IL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9525274" y="3375301"/>
            <a:ext cx="229985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שמעון לא החזיק בשדה</a:t>
            </a:r>
          </a:p>
          <a:p>
            <a:r>
              <a:rPr lang="he-IL" dirty="0" smtClean="0"/>
              <a:t>לא נתן מעות בעבורה</a:t>
            </a:r>
            <a:endParaRPr lang="he-IL" dirty="0"/>
          </a:p>
        </p:txBody>
      </p:sp>
      <p:grpSp>
        <p:nvGrpSpPr>
          <p:cNvPr id="26" name="קבוצה 25"/>
          <p:cNvGrpSpPr/>
          <p:nvPr/>
        </p:nvGrpSpPr>
        <p:grpSpPr>
          <a:xfrm>
            <a:off x="6332815" y="5065914"/>
            <a:ext cx="3174279" cy="966121"/>
            <a:chOff x="10573574" y="5611159"/>
            <a:chExt cx="3085576" cy="966121"/>
          </a:xfrm>
        </p:grpSpPr>
        <p:pic>
          <p:nvPicPr>
            <p:cNvPr id="27" name="תמונה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73574" y="5611159"/>
              <a:ext cx="3085576" cy="96612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1111511" y="5611159"/>
              <a:ext cx="1880357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r>
                <a:rPr lang="he-IL" dirty="0" smtClean="0"/>
                <a:t>קרקע בלי אחריות</a:t>
              </a:r>
              <a:endParaRPr lang="he-IL" dirty="0"/>
            </a:p>
          </p:txBody>
        </p:sp>
      </p:grpSp>
      <p:sp>
        <p:nvSpPr>
          <p:cNvPr id="29" name="מלבן 28"/>
          <p:cNvSpPr/>
          <p:nvPr/>
        </p:nvSpPr>
        <p:spPr>
          <a:xfrm>
            <a:off x="9624291" y="5184729"/>
            <a:ext cx="23439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 smtClean="0"/>
              <a:t>שמעון, מחזיק בשדה זו, </a:t>
            </a:r>
          </a:p>
          <a:p>
            <a:r>
              <a:rPr lang="he-IL" dirty="0" smtClean="0"/>
              <a:t>וקנאה בקניין חזקה </a:t>
            </a:r>
            <a:endParaRPr lang="he-IL" dirty="0"/>
          </a:p>
        </p:txBody>
      </p:sp>
      <p:sp>
        <p:nvSpPr>
          <p:cNvPr id="30" name="TextBox 29"/>
          <p:cNvSpPr txBox="1"/>
          <p:nvPr/>
        </p:nvSpPr>
        <p:spPr>
          <a:xfrm>
            <a:off x="10732653" y="82210"/>
            <a:ext cx="133003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דף ט' עמ' א'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7464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7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5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5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250"/>
                            </p:stCondLst>
                            <p:childTnLst>
                              <p:par>
                                <p:cTn id="7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250"/>
                            </p:stCondLst>
                            <p:childTnLst>
                              <p:par>
                                <p:cTn id="83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25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6" grpId="0"/>
      <p:bldP spid="7" grpId="0" animBg="1"/>
      <p:bldP spid="8" grpId="0" animBg="1"/>
      <p:bldP spid="9" grpId="0"/>
      <p:bldP spid="10" grpId="0" animBg="1"/>
      <p:bldP spid="11" grpId="0" animBg="1"/>
      <p:bldP spid="13" grpId="0" animBg="1"/>
      <p:bldP spid="14" grpId="0"/>
      <p:bldP spid="16" grpId="0" animBg="1"/>
      <p:bldP spid="17" grpId="0"/>
      <p:bldP spid="21" grpId="0" animBg="1"/>
      <p:bldP spid="25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8369218" y="4380584"/>
            <a:ext cx="3568953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מֵאֵימַת </a:t>
            </a:r>
            <a:r>
              <a:rPr lang="he-IL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הֲוַאי</a:t>
            </a:r>
            <a:r>
              <a:rPr lang="he-IL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חֲזָקָה </a:t>
            </a:r>
            <a:r>
              <a:rPr lang="he-IL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מִכִּי</a:t>
            </a:r>
            <a:r>
              <a:rPr lang="he-IL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דָיֵישׁ </a:t>
            </a:r>
            <a:r>
              <a:rPr lang="he-IL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אַמִּצְרֵי</a:t>
            </a:r>
            <a:r>
              <a:rPr lang="he-IL" dirty="0" smtClean="0"/>
              <a:t/>
            </a:r>
            <a:br>
              <a:rPr lang="he-IL" dirty="0" smtClean="0"/>
            </a:br>
            <a:r>
              <a:rPr lang="he-IL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וְדַוְקָא</a:t>
            </a:r>
            <a:r>
              <a:rPr lang="he-IL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שֶׁלֹּא בְּאַחְרָיוּת אֲבָל בְּאַחְרָיוּת לָא</a:t>
            </a:r>
            <a:endParaRPr lang="he-IL" dirty="0"/>
          </a:p>
        </p:txBody>
      </p:sp>
      <p:sp>
        <p:nvSpPr>
          <p:cNvPr id="3" name="TextBox 2"/>
          <p:cNvSpPr txBox="1"/>
          <p:nvPr/>
        </p:nvSpPr>
        <p:spPr>
          <a:xfrm>
            <a:off x="10732653" y="82210"/>
            <a:ext cx="133003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דף ט' עמ' א'</a:t>
            </a:r>
            <a:endParaRPr lang="he-IL" dirty="0"/>
          </a:p>
        </p:txBody>
      </p:sp>
      <p:sp>
        <p:nvSpPr>
          <p:cNvPr id="4" name="מלבן 3"/>
          <p:cNvSpPr/>
          <p:nvPr/>
        </p:nvSpPr>
        <p:spPr>
          <a:xfrm>
            <a:off x="766618" y="99918"/>
            <a:ext cx="764822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/>
              <a:t>משום </a:t>
            </a:r>
            <a:r>
              <a:rPr lang="he-IL" smtClean="0"/>
              <a:t>שראובן </a:t>
            </a:r>
            <a:r>
              <a:rPr lang="he-IL" dirty="0"/>
              <a:t>המוכר יכול לומר  </a:t>
            </a:r>
            <a:r>
              <a:rPr lang="he-IL" dirty="0" smtClean="0"/>
              <a:t>לשמעון: "</a:t>
            </a:r>
            <a:r>
              <a:rPr lang="he-IL" dirty="0" err="1" smtClean="0"/>
              <a:t>חייתא</a:t>
            </a:r>
            <a:r>
              <a:rPr lang="he-IL" dirty="0" smtClean="0"/>
              <a:t> </a:t>
            </a:r>
            <a:r>
              <a:rPr lang="he-IL" dirty="0" err="1" smtClean="0"/>
              <a:t>דקטרי</a:t>
            </a:r>
            <a:r>
              <a:rPr lang="he-IL" dirty="0" smtClean="0"/>
              <a:t>" סברת, וקבלת! שק קשור מלא רוח והסכמת לקבל על עצמך, ולקנותו. </a:t>
            </a:r>
          </a:p>
          <a:p>
            <a:r>
              <a:rPr lang="he-IL" dirty="0" smtClean="0"/>
              <a:t>כלומר, הרי אתה דומה לאדם שקנה שק קשור ולא בדק את תוכנו, </a:t>
            </a:r>
          </a:p>
          <a:p>
            <a:r>
              <a:rPr lang="he-IL" dirty="0" smtClean="0"/>
              <a:t>שאינו יכול לטעון מקח טעות הוא. כי היות ולא בדק הקונה את תוכנו של השק, </a:t>
            </a:r>
          </a:p>
          <a:p>
            <a:r>
              <a:rPr lang="he-IL" dirty="0" smtClean="0"/>
              <a:t>סבר וקיבל על עצמו כל מה שיש בו. </a:t>
            </a:r>
          </a:p>
          <a:p>
            <a:r>
              <a:rPr lang="he-IL" dirty="0" smtClean="0"/>
              <a:t>ואף אתה כן, כיון שקנית שדה בלא שאקבל עליה אחריות כלפיך, הרי בכך קיבלת על עצמך הפסד זה, שאם יבואו עוררין, לא תוכל לבטל את המקח </a:t>
            </a:r>
            <a:endParaRPr lang="he-IL" dirty="0"/>
          </a:p>
        </p:txBody>
      </p:sp>
      <p:sp>
        <p:nvSpPr>
          <p:cNvPr id="5" name="מלבן 4"/>
          <p:cNvSpPr/>
          <p:nvPr/>
        </p:nvSpPr>
        <p:spPr>
          <a:xfrm>
            <a:off x="8741196" y="451542"/>
            <a:ext cx="1951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 smtClean="0"/>
              <a:t>מה הטעם לדין זה ?</a:t>
            </a:r>
            <a:endParaRPr lang="he-IL" dirty="0"/>
          </a:p>
        </p:txBody>
      </p:sp>
      <p:sp>
        <p:nvSpPr>
          <p:cNvPr id="6" name="מלבן 5"/>
          <p:cNvSpPr/>
          <p:nvPr/>
        </p:nvSpPr>
        <p:spPr>
          <a:xfrm>
            <a:off x="10813216" y="451542"/>
            <a:ext cx="116891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מַאי טַעְמָא </a:t>
            </a:r>
            <a:endParaRPr lang="he-IL" dirty="0"/>
          </a:p>
        </p:txBody>
      </p:sp>
      <p:sp>
        <p:nvSpPr>
          <p:cNvPr id="7" name="מלבן 6"/>
          <p:cNvSpPr/>
          <p:nvPr/>
        </p:nvSpPr>
        <p:spPr>
          <a:xfrm>
            <a:off x="8572632" y="865658"/>
            <a:ext cx="349005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דְּאָמַר</a:t>
            </a:r>
            <a:r>
              <a:rPr lang="he-IL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לֵיהּ </a:t>
            </a:r>
            <a:r>
              <a:rPr lang="he-IL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חַיְיתָא</a:t>
            </a:r>
            <a:r>
              <a:rPr lang="he-IL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e-IL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דְּקִטְרֵי</a:t>
            </a:r>
            <a:r>
              <a:rPr lang="he-IL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סְבַרְתְּ וְקַבֵּלְתְּ</a:t>
            </a:r>
            <a:endParaRPr lang="he-IL" dirty="0"/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454" y="2253673"/>
            <a:ext cx="1197485" cy="1421314"/>
          </a:xfrm>
          <a:prstGeom prst="rect">
            <a:avLst/>
          </a:prstGeom>
        </p:spPr>
      </p:pic>
      <p:grpSp>
        <p:nvGrpSpPr>
          <p:cNvPr id="9" name="קבוצה 8"/>
          <p:cNvGrpSpPr/>
          <p:nvPr/>
        </p:nvGrpSpPr>
        <p:grpSpPr>
          <a:xfrm>
            <a:off x="1010192" y="2545924"/>
            <a:ext cx="3174279" cy="966121"/>
            <a:chOff x="10573574" y="5611159"/>
            <a:chExt cx="3085576" cy="966121"/>
          </a:xfrm>
        </p:grpSpPr>
        <p:pic>
          <p:nvPicPr>
            <p:cNvPr id="10" name="תמונה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73574" y="5611159"/>
              <a:ext cx="3085576" cy="96612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1111511" y="5611159"/>
              <a:ext cx="1880357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r>
                <a:rPr lang="he-IL" dirty="0" smtClean="0"/>
                <a:t>קרקע בלי אחריות</a:t>
              </a:r>
              <a:endParaRPr lang="he-IL" dirty="0"/>
            </a:p>
          </p:txBody>
        </p:sp>
      </p:grpSp>
      <p:sp>
        <p:nvSpPr>
          <p:cNvPr id="13" name="הסבר מלבני מעוגל 12"/>
          <p:cNvSpPr/>
          <p:nvPr/>
        </p:nvSpPr>
        <p:spPr>
          <a:xfrm>
            <a:off x="4511874" y="2202330"/>
            <a:ext cx="2484580" cy="1524000"/>
          </a:xfrm>
          <a:prstGeom prst="wedgeRoundRectCallout">
            <a:avLst>
              <a:gd name="adj1" fmla="val -65443"/>
              <a:gd name="adj2" fmla="val -598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dirty="0" smtClean="0">
                <a:solidFill>
                  <a:schemeClr val="tx1"/>
                </a:solidFill>
              </a:rPr>
              <a:t>הכי </a:t>
            </a:r>
            <a:r>
              <a:rPr lang="he-IL" dirty="0" err="1" smtClean="0">
                <a:solidFill>
                  <a:schemeClr val="tx1"/>
                </a:solidFill>
              </a:rPr>
              <a:t>נמי</a:t>
            </a:r>
            <a:r>
              <a:rPr lang="he-IL" dirty="0" smtClean="0">
                <a:solidFill>
                  <a:schemeClr val="tx1"/>
                </a:solidFill>
              </a:rPr>
              <a:t>, זה שקנה שלא באחריות, וגם עתה כששמע, לא הרגיש, ועבדו כבראשונה, הפסיד את מעותיו בשתיקתו. </a:t>
            </a:r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14" name="הסבר מלבני מעוגל 13"/>
          <p:cNvSpPr/>
          <p:nvPr/>
        </p:nvSpPr>
        <p:spPr>
          <a:xfrm>
            <a:off x="8521342" y="1307793"/>
            <a:ext cx="3446441" cy="2613891"/>
          </a:xfrm>
          <a:prstGeom prst="wedgeRoundRectCallout">
            <a:avLst>
              <a:gd name="adj1" fmla="val -68268"/>
              <a:gd name="adj2" fmla="val 101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dirty="0" smtClean="0">
                <a:solidFill>
                  <a:schemeClr val="tx1"/>
                </a:solidFill>
              </a:rPr>
              <a:t>רש"י: "שק מלא קשרים".</a:t>
            </a:r>
          </a:p>
          <a:p>
            <a:r>
              <a:rPr lang="he-IL" dirty="0" smtClean="0">
                <a:solidFill>
                  <a:schemeClr val="tx1"/>
                </a:solidFill>
              </a:rPr>
              <a:t> ור"ח פירש "נוד מלא, ולא ידוע אם מלא במים, יין, או שמן. ונמצא מים". ובפירוש </a:t>
            </a:r>
            <a:r>
              <a:rPr lang="he-IL" dirty="0" err="1" smtClean="0">
                <a:solidFill>
                  <a:schemeClr val="tx1"/>
                </a:solidFill>
              </a:rPr>
              <a:t>הר"י</a:t>
            </a:r>
            <a:r>
              <a:rPr lang="he-IL" dirty="0" smtClean="0">
                <a:solidFill>
                  <a:schemeClr val="tx1"/>
                </a:solidFill>
              </a:rPr>
              <a:t> </a:t>
            </a:r>
            <a:r>
              <a:rPr lang="he-IL" dirty="0" err="1" smtClean="0">
                <a:solidFill>
                  <a:schemeClr val="tx1"/>
                </a:solidFill>
              </a:rPr>
              <a:t>מלוניל</a:t>
            </a:r>
            <a:r>
              <a:rPr lang="he-IL" dirty="0" smtClean="0">
                <a:solidFill>
                  <a:schemeClr val="tx1"/>
                </a:solidFill>
              </a:rPr>
              <a:t> כתב: שק קשור היטב, בהרבה קשרים, להראות שדבר חשוב יש בו. ואין בו ממש. והקונה לא בדק מה יש בו, הניח מעותיו על קרן הצבי. </a:t>
            </a:r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15" name="מלבן 14"/>
          <p:cNvSpPr/>
          <p:nvPr/>
        </p:nvSpPr>
        <p:spPr>
          <a:xfrm>
            <a:off x="6548959" y="3966468"/>
            <a:ext cx="5277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והגמרא מבארת מה פירוש "משהחזיק בה אין יכול לחזור":</a:t>
            </a:r>
            <a:endParaRPr lang="he-IL" dirty="0"/>
          </a:p>
        </p:txBody>
      </p:sp>
      <p:sp>
        <p:nvSpPr>
          <p:cNvPr id="16" name="מלבן 15"/>
          <p:cNvSpPr/>
          <p:nvPr/>
        </p:nvSpPr>
        <p:spPr>
          <a:xfrm>
            <a:off x="353197" y="4491594"/>
            <a:ext cx="7840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כיצד נעשית החזקה המועילה לקניין, שאם </a:t>
            </a:r>
            <a:r>
              <a:rPr lang="he-IL" dirty="0" err="1" smtClean="0"/>
              <a:t>עשאה</a:t>
            </a:r>
            <a:r>
              <a:rPr lang="he-IL" dirty="0" smtClean="0"/>
              <a:t> הקונה שוב אינו יכול עוד לחזור בו?</a:t>
            </a:r>
          </a:p>
          <a:p>
            <a:r>
              <a:rPr lang="he-IL" dirty="0" smtClean="0"/>
              <a:t>מהזמן שהקונה מתקן את גבולות השדה, ומגביה אותם.</a:t>
            </a:r>
          </a:p>
        </p:txBody>
      </p:sp>
      <p:sp>
        <p:nvSpPr>
          <p:cNvPr id="18" name="הסבר מלבני מעוגל 17"/>
          <p:cNvSpPr/>
          <p:nvPr/>
        </p:nvSpPr>
        <p:spPr>
          <a:xfrm>
            <a:off x="8909720" y="5137926"/>
            <a:ext cx="2916799" cy="1493784"/>
          </a:xfrm>
          <a:prstGeom prst="wedgeRoundRectCallout">
            <a:avLst>
              <a:gd name="adj1" fmla="val -155731"/>
              <a:gd name="adj2" fmla="val -580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9" name="תמונה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5393" y="5117798"/>
            <a:ext cx="2844536" cy="1600052"/>
          </a:xfrm>
          <a:prstGeom prst="rect">
            <a:avLst/>
          </a:prstGeom>
        </p:spPr>
      </p:pic>
      <p:sp>
        <p:nvSpPr>
          <p:cNvPr id="20" name="מלבן 19"/>
          <p:cNvSpPr/>
          <p:nvPr/>
        </p:nvSpPr>
        <p:spPr>
          <a:xfrm>
            <a:off x="110836" y="5061527"/>
            <a:ext cx="80661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/>
              <a:t>ודין זה הוא </a:t>
            </a:r>
            <a:r>
              <a:rPr lang="he-IL" dirty="0" err="1"/>
              <a:t>דוקא</a:t>
            </a:r>
            <a:r>
              <a:rPr lang="he-IL" dirty="0"/>
              <a:t> אם המכר נעשה שלא באחריות.</a:t>
            </a:r>
          </a:p>
          <a:p>
            <a:r>
              <a:rPr lang="he-IL" dirty="0"/>
              <a:t>אבל, אם המכירה הייתה באחריות, לא נאמר דין זה, לפי שיכול הקונה לטעון שהוא לא קנה "שק מלא רוח", ולא שדה שיש עליה עוררין, אלא קנה שדה באחריות.</a:t>
            </a:r>
          </a:p>
          <a:p>
            <a:r>
              <a:rPr lang="he-IL" dirty="0"/>
              <a:t> ולכן, יכול הלוקח לחזור בו מהמקח ולא לשלם את המעות גם לאחר שהחזיק בשדה, על אף שעדיין לא הוציאו אותה המערערים מידו. כי עצם העובדה שיצאו עליה עוררים, </a:t>
            </a:r>
          </a:p>
          <a:p>
            <a:r>
              <a:rPr lang="he-IL" dirty="0"/>
              <a:t>היא סיבה לחזור מהמקח, ולא לשלם את דמיו.</a:t>
            </a:r>
          </a:p>
        </p:txBody>
      </p:sp>
    </p:spTree>
    <p:extLst>
      <p:ext uri="{BB962C8B-B14F-4D97-AF65-F5344CB8AC3E}">
        <p14:creationId xmlns:p14="http://schemas.microsoft.com/office/powerpoint/2010/main" val="386381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41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75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2" presetClass="entr" presetSubtype="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25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22" presetClass="entr" presetSubtype="2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750"/>
                            </p:stCondLst>
                            <p:childTnLst>
                              <p:par>
                                <p:cTn id="83" presetID="2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750"/>
                            </p:stCondLst>
                            <p:childTnLst>
                              <p:par>
                                <p:cTn id="87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250"/>
                            </p:stCondLst>
                            <p:childTnLst>
                              <p:par>
                                <p:cTn id="91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4750"/>
                            </p:stCondLst>
                            <p:childTnLst>
                              <p:par>
                                <p:cTn id="95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  <p:bldP spid="7" grpId="0" animBg="1"/>
      <p:bldP spid="13" grpId="0" animBg="1"/>
      <p:bldP spid="14" grpId="0" animBg="1"/>
      <p:bldP spid="15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32653" y="82210"/>
            <a:ext cx="133003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דף ט' עמ' א'</a:t>
            </a:r>
            <a:endParaRPr lang="he-IL" dirty="0"/>
          </a:p>
        </p:txBody>
      </p:sp>
      <p:sp>
        <p:nvSpPr>
          <p:cNvPr id="3" name="מלבן 2"/>
          <p:cNvSpPr/>
          <p:nvPr/>
        </p:nvSpPr>
        <p:spPr>
          <a:xfrm>
            <a:off x="6449281" y="243755"/>
            <a:ext cx="3959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הגמרא מביאה </a:t>
            </a:r>
            <a:r>
              <a:rPr lang="he-IL" dirty="0" err="1"/>
              <a:t>גירסא</a:t>
            </a:r>
            <a:r>
              <a:rPr lang="he-IL" dirty="0"/>
              <a:t> אחרת של דברי אביי:</a:t>
            </a:r>
          </a:p>
        </p:txBody>
      </p:sp>
      <p:grpSp>
        <p:nvGrpSpPr>
          <p:cNvPr id="4" name="קבוצה 3"/>
          <p:cNvGrpSpPr/>
          <p:nvPr/>
        </p:nvGrpSpPr>
        <p:grpSpPr>
          <a:xfrm>
            <a:off x="4928674" y="1236449"/>
            <a:ext cx="3174279" cy="966121"/>
            <a:chOff x="10573574" y="5611159"/>
            <a:chExt cx="3085576" cy="966121"/>
          </a:xfrm>
        </p:grpSpPr>
        <p:pic>
          <p:nvPicPr>
            <p:cNvPr id="5" name="תמונה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73574" y="5611159"/>
              <a:ext cx="3085576" cy="96612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111511" y="5611159"/>
              <a:ext cx="1880357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r>
                <a:rPr lang="he-IL" dirty="0" smtClean="0"/>
                <a:t>שדה באחריות</a:t>
              </a:r>
              <a:endParaRPr lang="he-IL" dirty="0"/>
            </a:p>
          </p:txBody>
        </p:sp>
      </p:grpSp>
      <p:sp>
        <p:nvSpPr>
          <p:cNvPr id="7" name="מלבן 6"/>
          <p:cNvSpPr/>
          <p:nvPr/>
        </p:nvSpPr>
        <p:spPr>
          <a:xfrm>
            <a:off x="9642765" y="1184394"/>
            <a:ext cx="2068943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וְאִיכָּא </a:t>
            </a:r>
            <a:r>
              <a:rPr lang="he-IL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דְּאָמְרִי</a:t>
            </a:r>
            <a:endParaRPr lang="he-IL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אֲפִילּוּ בְּאַחְרָיוּת </a:t>
            </a:r>
            <a:r>
              <a:rPr lang="he-IL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נָמֵי</a:t>
            </a:r>
            <a:endParaRPr lang="he-IL" dirty="0"/>
          </a:p>
        </p:txBody>
      </p:sp>
      <p:sp>
        <p:nvSpPr>
          <p:cNvPr id="8" name="מלבן 7"/>
          <p:cNvSpPr/>
          <p:nvPr/>
        </p:nvSpPr>
        <p:spPr>
          <a:xfrm>
            <a:off x="4580821" y="820874"/>
            <a:ext cx="3736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 smtClean="0"/>
              <a:t>ראובן </a:t>
            </a:r>
            <a:r>
              <a:rPr lang="he-IL" dirty="0"/>
              <a:t>מכר את השדה לשמעון באחריות, </a:t>
            </a:r>
          </a:p>
        </p:txBody>
      </p:sp>
      <p:sp>
        <p:nvSpPr>
          <p:cNvPr id="9" name="מלבן 8"/>
          <p:cNvSpPr/>
          <p:nvPr/>
        </p:nvSpPr>
        <p:spPr>
          <a:xfrm>
            <a:off x="1511010" y="1236449"/>
            <a:ext cx="328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/>
              <a:t>שמעון לא יכול לחזור בו מהמקח </a:t>
            </a:r>
            <a:endParaRPr lang="he-IL" dirty="0" smtClean="0"/>
          </a:p>
          <a:p>
            <a:r>
              <a:rPr lang="he-IL" dirty="0" smtClean="0"/>
              <a:t>אם </a:t>
            </a:r>
            <a:r>
              <a:rPr lang="he-IL" dirty="0"/>
              <a:t>כבר החזיק בשדה. </a:t>
            </a:r>
          </a:p>
          <a:p>
            <a:r>
              <a:rPr lang="he-IL" dirty="0"/>
              <a:t>ואף שלא נתן עדיין את המעות</a:t>
            </a:r>
          </a:p>
        </p:txBody>
      </p:sp>
      <p:sp>
        <p:nvSpPr>
          <p:cNvPr id="10" name="מלבן 9"/>
          <p:cNvSpPr/>
          <p:nvPr/>
        </p:nvSpPr>
        <p:spPr>
          <a:xfrm>
            <a:off x="2909454" y="2159779"/>
            <a:ext cx="6419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הוא לא יכול </a:t>
            </a:r>
            <a:r>
              <a:rPr lang="he-IL" dirty="0"/>
              <a:t>לטעון: הואיל וסופך להחזיר לי את המעות </a:t>
            </a:r>
            <a:endParaRPr lang="he-IL" dirty="0" smtClean="0"/>
          </a:p>
          <a:p>
            <a:r>
              <a:rPr lang="he-IL" dirty="0" smtClean="0"/>
              <a:t>[</a:t>
            </a:r>
            <a:r>
              <a:rPr lang="he-IL" dirty="0"/>
              <a:t>לאחר שיתקבל ערעורם של המערערים] </a:t>
            </a:r>
            <a:endParaRPr lang="he-IL" dirty="0" smtClean="0"/>
          </a:p>
          <a:p>
            <a:r>
              <a:rPr lang="he-IL" dirty="0" smtClean="0"/>
              <a:t>לכן </a:t>
            </a:r>
            <a:r>
              <a:rPr lang="he-IL" dirty="0"/>
              <a:t>גם עכשיו, כשהם בידי, אעכבן </a:t>
            </a:r>
            <a:r>
              <a:rPr lang="he-IL" dirty="0" err="1"/>
              <a:t>מליתן</a:t>
            </a:r>
            <a:r>
              <a:rPr lang="he-IL" dirty="0"/>
              <a:t> לך אותן עד שיתברר הערעור.</a:t>
            </a:r>
          </a:p>
        </p:txBody>
      </p:sp>
      <p:sp>
        <p:nvSpPr>
          <p:cNvPr id="11" name="מלבן 10"/>
          <p:cNvSpPr/>
          <p:nvPr/>
        </p:nvSpPr>
        <p:spPr>
          <a:xfrm>
            <a:off x="9458035" y="3083109"/>
            <a:ext cx="2253673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דַּאֲמַר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לֵיהּ </a:t>
            </a:r>
          </a:p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אַחְוִי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טִירְפָך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ְ וַאֲשַׁלֵּם לָךְ</a:t>
            </a:r>
            <a:endParaRPr lang="he-IL" dirty="0"/>
          </a:p>
        </p:txBody>
      </p:sp>
      <p:sp>
        <p:nvSpPr>
          <p:cNvPr id="12" name="הסבר מלבני מעוגל 11"/>
          <p:cNvSpPr/>
          <p:nvPr/>
        </p:nvSpPr>
        <p:spPr>
          <a:xfrm>
            <a:off x="7823199" y="3815961"/>
            <a:ext cx="4276436" cy="2921981"/>
          </a:xfrm>
          <a:prstGeom prst="wedgeRoundRectCallout">
            <a:avLst>
              <a:gd name="adj1" fmla="val -110898"/>
              <a:gd name="adj2" fmla="val -3422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sz="1600" dirty="0">
                <a:solidFill>
                  <a:schemeClr val="tx1"/>
                </a:solidFill>
              </a:rPr>
              <a:t>חושן משפט, קט״ז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he-IL" sz="1600" b="1" dirty="0">
                <a:solidFill>
                  <a:schemeClr val="tx1"/>
                </a:solidFill>
              </a:rPr>
              <a:t>כיצד </a:t>
            </a:r>
            <a:r>
              <a:rPr lang="he-IL" sz="1600" b="1" dirty="0" err="1">
                <a:solidFill>
                  <a:schemeClr val="tx1"/>
                </a:solidFill>
              </a:rPr>
              <a:t>כותבין</a:t>
            </a:r>
            <a:r>
              <a:rPr lang="he-IL" sz="1600" b="1" dirty="0">
                <a:solidFill>
                  <a:schemeClr val="tx1"/>
                </a:solidFill>
              </a:rPr>
              <a:t> </a:t>
            </a:r>
            <a:r>
              <a:rPr lang="he-IL" sz="1600" b="1" dirty="0" err="1">
                <a:solidFill>
                  <a:schemeClr val="tx1"/>
                </a:solidFill>
              </a:rPr>
              <a:t>הטירפא</a:t>
            </a:r>
            <a:r>
              <a:rPr lang="he-IL" sz="1600" b="1" dirty="0">
                <a:solidFill>
                  <a:schemeClr val="tx1"/>
                </a:solidFill>
              </a:rPr>
              <a:t> ללוקח 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he-IL" sz="1600" dirty="0">
                <a:solidFill>
                  <a:schemeClr val="tx1"/>
                </a:solidFill>
              </a:rPr>
              <a:t>לוקח שטרפו ממנו השדה כותבים לו ב"ד </a:t>
            </a:r>
            <a:r>
              <a:rPr lang="he-IL" sz="1600" dirty="0" err="1">
                <a:solidFill>
                  <a:schemeClr val="tx1"/>
                </a:solidFill>
              </a:rPr>
              <a:t>טירפא</a:t>
            </a:r>
            <a:r>
              <a:rPr lang="he-IL" sz="1600" dirty="0">
                <a:solidFill>
                  <a:schemeClr val="tx1"/>
                </a:solidFill>
              </a:rPr>
              <a:t>/ 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he-IL" sz="1600" dirty="0">
                <a:solidFill>
                  <a:schemeClr val="tx1"/>
                </a:solidFill>
              </a:rPr>
              <a:t>היאך טרפוהו ממנו בשביל חוב של המוכר 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he-IL" sz="1600" dirty="0">
                <a:solidFill>
                  <a:schemeClr val="tx1"/>
                </a:solidFill>
              </a:rPr>
              <a:t>וחוזר וטורף מהמוכר וכשבא הלוקח לגבות מהמוכר 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he-IL" sz="1600" dirty="0" smtClean="0">
                <a:solidFill>
                  <a:schemeClr val="tx1"/>
                </a:solidFill>
              </a:rPr>
              <a:t>אין צריך </a:t>
            </a:r>
            <a:r>
              <a:rPr lang="he-IL" sz="1600" dirty="0">
                <a:solidFill>
                  <a:schemeClr val="tx1"/>
                </a:solidFill>
              </a:rPr>
              <a:t>הרשאה </a:t>
            </a:r>
            <a:r>
              <a:rPr lang="he-IL" sz="1600" dirty="0" err="1">
                <a:solidFill>
                  <a:schemeClr val="tx1"/>
                </a:solidFill>
              </a:rPr>
              <a:t>מהמלוה</a:t>
            </a:r>
            <a:r>
              <a:rPr lang="he-IL" sz="1600" dirty="0">
                <a:solidFill>
                  <a:schemeClr val="tx1"/>
                </a:solidFill>
              </a:rPr>
              <a:t> </a:t>
            </a:r>
            <a:r>
              <a:rPr lang="he-IL" sz="1600" dirty="0" err="1">
                <a:solidFill>
                  <a:schemeClr val="tx1"/>
                </a:solidFill>
              </a:rPr>
              <a:t>שירשיהו</a:t>
            </a:r>
            <a:r>
              <a:rPr lang="he-IL" sz="1600" dirty="0">
                <a:solidFill>
                  <a:schemeClr val="tx1"/>
                </a:solidFill>
              </a:rPr>
              <a:t> לגבות מהמוכר </a:t>
            </a:r>
            <a:r>
              <a:rPr lang="he-IL" sz="1600" dirty="0" smtClean="0">
                <a:solidFill>
                  <a:schemeClr val="tx1"/>
                </a:solidFill>
              </a:rPr>
              <a:t>במקומו בשטר חוב </a:t>
            </a:r>
            <a:r>
              <a:rPr lang="he-IL" sz="1600" dirty="0">
                <a:solidFill>
                  <a:schemeClr val="tx1"/>
                </a:solidFill>
              </a:rPr>
              <a:t>שהיה לו עליו או שטר הודאה שטרף ממנו 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he-IL" sz="1600" dirty="0" err="1">
                <a:solidFill>
                  <a:schemeClr val="tx1"/>
                </a:solidFill>
              </a:rPr>
              <a:t>דכיון</a:t>
            </a:r>
            <a:r>
              <a:rPr lang="he-IL" sz="1600" dirty="0">
                <a:solidFill>
                  <a:schemeClr val="tx1"/>
                </a:solidFill>
              </a:rPr>
              <a:t> </a:t>
            </a:r>
            <a:r>
              <a:rPr lang="he-IL" sz="1600" b="1" dirty="0">
                <a:solidFill>
                  <a:schemeClr val="tx1"/>
                </a:solidFill>
              </a:rPr>
              <a:t>שיש בידו </a:t>
            </a:r>
            <a:r>
              <a:rPr lang="he-IL" sz="1600" b="1" dirty="0" err="1">
                <a:solidFill>
                  <a:schemeClr val="tx1"/>
                </a:solidFill>
              </a:rPr>
              <a:t>טירפא</a:t>
            </a:r>
            <a:r>
              <a:rPr lang="he-IL" sz="1600" b="1" dirty="0">
                <a:solidFill>
                  <a:schemeClr val="tx1"/>
                </a:solidFill>
              </a:rPr>
              <a:t> </a:t>
            </a:r>
            <a:r>
              <a:rPr lang="he-IL" sz="1600" dirty="0" err="1">
                <a:solidFill>
                  <a:schemeClr val="tx1"/>
                </a:solidFill>
              </a:rPr>
              <a:t>מב"ד</a:t>
            </a:r>
            <a:r>
              <a:rPr lang="he-IL" sz="1600" dirty="0">
                <a:solidFill>
                  <a:schemeClr val="tx1"/>
                </a:solidFill>
              </a:rPr>
              <a:t> גובה בה בלבד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3" name="מלבן 12"/>
          <p:cNvSpPr/>
          <p:nvPr/>
        </p:nvSpPr>
        <p:spPr>
          <a:xfrm>
            <a:off x="175491" y="3723379"/>
            <a:ext cx="73521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משום ש</a:t>
            </a:r>
            <a:r>
              <a:rPr lang="he-IL" dirty="0"/>
              <a:t> ראובן </a:t>
            </a:r>
            <a:r>
              <a:rPr lang="he-IL" dirty="0" smtClean="0"/>
              <a:t>יאמר לשמעון</a:t>
            </a:r>
            <a:r>
              <a:rPr lang="he-IL" dirty="0"/>
              <a:t>: </a:t>
            </a:r>
            <a:endParaRPr lang="he-IL" dirty="0" smtClean="0"/>
          </a:p>
          <a:p>
            <a:r>
              <a:rPr lang="he-IL" dirty="0" smtClean="0"/>
              <a:t>כאשר </a:t>
            </a:r>
            <a:r>
              <a:rPr lang="he-IL" dirty="0"/>
              <a:t>תראה לי את שטר </a:t>
            </a:r>
            <a:r>
              <a:rPr lang="he-IL" dirty="0" err="1"/>
              <a:t>ה"טירפא</a:t>
            </a:r>
            <a:r>
              <a:rPr lang="he-IL" dirty="0"/>
              <a:t>" על השדה</a:t>
            </a:r>
            <a:r>
              <a:rPr lang="he-IL" dirty="0" smtClean="0"/>
              <a:t>,</a:t>
            </a:r>
          </a:p>
          <a:p>
            <a:endParaRPr lang="he-IL" dirty="0" smtClean="0"/>
          </a:p>
          <a:p>
            <a:r>
              <a:rPr lang="he-IL" dirty="0" smtClean="0"/>
              <a:t> </a:t>
            </a:r>
            <a:r>
              <a:rPr lang="he-IL" dirty="0"/>
              <a:t>לאחר </a:t>
            </a:r>
            <a:r>
              <a:rPr lang="he-IL" dirty="0" err="1"/>
              <a:t>שהעוררין</a:t>
            </a:r>
            <a:r>
              <a:rPr lang="he-IL" dirty="0"/>
              <a:t> יטרפו ממך את השדה בדין, </a:t>
            </a:r>
            <a:endParaRPr lang="he-IL" dirty="0" smtClean="0"/>
          </a:p>
          <a:p>
            <a:r>
              <a:rPr lang="he-IL" dirty="0" smtClean="0"/>
              <a:t>ויכתבו </a:t>
            </a:r>
            <a:r>
              <a:rPr lang="he-IL" dirty="0"/>
              <a:t>לך בית דין </a:t>
            </a:r>
            <a:r>
              <a:rPr lang="he-IL" b="1" dirty="0"/>
              <a:t>"שטר </a:t>
            </a:r>
            <a:r>
              <a:rPr lang="he-IL" b="1" dirty="0" err="1"/>
              <a:t>טירפא</a:t>
            </a:r>
            <a:r>
              <a:rPr lang="he-IL" b="1" dirty="0"/>
              <a:t>", </a:t>
            </a:r>
            <a:r>
              <a:rPr lang="he-IL" dirty="0"/>
              <a:t>שזכו המערערים בדין בשדה זו </a:t>
            </a:r>
            <a:endParaRPr lang="he-IL" dirty="0" smtClean="0"/>
          </a:p>
          <a:p>
            <a:r>
              <a:rPr lang="he-IL" dirty="0" smtClean="0"/>
              <a:t>וטרפו </a:t>
            </a:r>
            <a:r>
              <a:rPr lang="he-IL" dirty="0"/>
              <a:t>אותה מידך כדין לפי שהיא מגיעה להם, </a:t>
            </a:r>
            <a:endParaRPr lang="he-IL" dirty="0" smtClean="0"/>
          </a:p>
          <a:p>
            <a:r>
              <a:rPr lang="he-IL" dirty="0" smtClean="0"/>
              <a:t>אז </a:t>
            </a:r>
            <a:r>
              <a:rPr lang="he-IL" dirty="0"/>
              <a:t>אשלם לך עבור האחריות. </a:t>
            </a:r>
            <a:endParaRPr lang="he-IL" dirty="0" smtClean="0"/>
          </a:p>
          <a:p>
            <a:r>
              <a:rPr lang="he-IL" dirty="0" smtClean="0"/>
              <a:t>אבל </a:t>
            </a:r>
            <a:r>
              <a:rPr lang="he-IL" dirty="0"/>
              <a:t>כל זמן שלא עשו כן, </a:t>
            </a:r>
            <a:endParaRPr lang="he-IL" dirty="0" smtClean="0"/>
          </a:p>
          <a:p>
            <a:r>
              <a:rPr lang="he-IL" dirty="0" smtClean="0"/>
              <a:t>אינך </a:t>
            </a:r>
            <a:r>
              <a:rPr lang="he-IL" dirty="0"/>
              <a:t>יכול לבטל את הקנייה, כי השדה שלי </a:t>
            </a:r>
            <a:r>
              <a:rPr lang="he-IL" dirty="0" smtClean="0"/>
              <a:t>הייתה</a:t>
            </a:r>
            <a:r>
              <a:rPr lang="he-IL" dirty="0"/>
              <a:t>, </a:t>
            </a:r>
            <a:endParaRPr lang="he-IL" dirty="0" smtClean="0"/>
          </a:p>
          <a:p>
            <a:r>
              <a:rPr lang="he-IL" dirty="0" smtClean="0"/>
              <a:t>וודאי </a:t>
            </a:r>
            <a:r>
              <a:rPr lang="he-IL" dirty="0"/>
              <a:t>לא יזכו בדין, ואינך רשאי לעכב </a:t>
            </a:r>
            <a:r>
              <a:rPr lang="he-IL" dirty="0" err="1"/>
              <a:t>מעותי</a:t>
            </a:r>
            <a:r>
              <a:rPr lang="he-IL" dirty="0"/>
              <a:t> בידך משום חשש זה, ועליך </a:t>
            </a:r>
            <a:r>
              <a:rPr lang="he-IL" dirty="0" err="1"/>
              <a:t>ליתנם</a:t>
            </a:r>
            <a:r>
              <a:rPr lang="he-IL" dirty="0"/>
              <a:t> לי.</a:t>
            </a:r>
          </a:p>
        </p:txBody>
      </p:sp>
    </p:spTree>
    <p:extLst>
      <p:ext uri="{BB962C8B-B14F-4D97-AF65-F5344CB8AC3E}">
        <p14:creationId xmlns:p14="http://schemas.microsoft.com/office/powerpoint/2010/main" val="97452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7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5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325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65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975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30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625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95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  <p:bldP spid="9" grpId="0"/>
      <p:bldP spid="10" grpId="0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9257109" y="597918"/>
            <a:ext cx="281839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רַב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הוּנָא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אָמַר אוֹ כֶּסֶף אוֹ מֵיטַב</a:t>
            </a:r>
            <a:endParaRPr lang="he-IL" dirty="0"/>
          </a:p>
        </p:txBody>
      </p:sp>
      <p:sp>
        <p:nvSpPr>
          <p:cNvPr id="3" name="TextBox 2"/>
          <p:cNvSpPr txBox="1"/>
          <p:nvPr/>
        </p:nvSpPr>
        <p:spPr>
          <a:xfrm>
            <a:off x="10732653" y="82210"/>
            <a:ext cx="133927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דף ט' עמ' א'</a:t>
            </a:r>
            <a:endParaRPr lang="he-IL" dirty="0"/>
          </a:p>
        </p:txBody>
      </p:sp>
      <p:sp>
        <p:nvSpPr>
          <p:cNvPr id="4" name="מלבן 3"/>
          <p:cNvSpPr/>
          <p:nvPr/>
        </p:nvSpPr>
        <p:spPr>
          <a:xfrm>
            <a:off x="5566045" y="597918"/>
            <a:ext cx="3509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המזיק </a:t>
            </a:r>
            <a:r>
              <a:rPr lang="he-IL" dirty="0"/>
              <a:t>צריך לשלם או כסף, או "מיטב" </a:t>
            </a:r>
          </a:p>
        </p:txBody>
      </p:sp>
      <p:sp>
        <p:nvSpPr>
          <p:cNvPr id="5" name="מלבן 4"/>
          <p:cNvSpPr/>
          <p:nvPr/>
        </p:nvSpPr>
        <p:spPr>
          <a:xfrm>
            <a:off x="9011322" y="1839062"/>
            <a:ext cx="318067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אֵיתִיבֵיה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ּ רַב נַחְמָן לְרַב </a:t>
            </a:r>
            <a:r>
              <a:rPr lang="he-IL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הוּנָא</a:t>
            </a:r>
            <a:endParaRPr lang="he-IL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יָשִׁיב לְרַבּוֹת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שָׁוֶה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כֶּסֶף אֲפִילּוּ סוּבִּין</a:t>
            </a:r>
            <a:endParaRPr lang="he-IL" dirty="0"/>
          </a:p>
        </p:txBody>
      </p:sp>
      <p:sp>
        <p:nvSpPr>
          <p:cNvPr id="6" name="מלבן 5"/>
          <p:cNvSpPr/>
          <p:nvPr/>
        </p:nvSpPr>
        <p:spPr>
          <a:xfrm>
            <a:off x="757114" y="1728307"/>
            <a:ext cx="77493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כיצד </a:t>
            </a:r>
            <a:r>
              <a:rPr lang="he-IL" dirty="0"/>
              <a:t>אמרת שהמזיק צריך לשלם </a:t>
            </a:r>
            <a:r>
              <a:rPr lang="he-IL" dirty="0" err="1"/>
              <a:t>דוקא</a:t>
            </a:r>
            <a:r>
              <a:rPr lang="he-IL" dirty="0"/>
              <a:t> כסף או מיטב</a:t>
            </a:r>
            <a:r>
              <a:rPr lang="he-IL" dirty="0" smtClean="0"/>
              <a:t>?</a:t>
            </a:r>
          </a:p>
          <a:p>
            <a:r>
              <a:rPr lang="he-IL" dirty="0" smtClean="0"/>
              <a:t> </a:t>
            </a:r>
            <a:r>
              <a:rPr lang="he-IL" dirty="0"/>
              <a:t>והרי שנינו בברייתא: "ישיב", לרבות תשלום נזקים גם באמצעות דבר שהוא </a:t>
            </a:r>
            <a:r>
              <a:rPr lang="he-IL" dirty="0" err="1"/>
              <a:t>שוה</a:t>
            </a:r>
            <a:r>
              <a:rPr lang="he-IL" dirty="0"/>
              <a:t> כסף, </a:t>
            </a:r>
            <a:r>
              <a:rPr lang="he-IL" b="1" dirty="0"/>
              <a:t>אפילו סובין, </a:t>
            </a:r>
            <a:r>
              <a:rPr lang="he-IL" dirty="0"/>
              <a:t>ולאו </a:t>
            </a:r>
            <a:r>
              <a:rPr lang="he-IL" dirty="0" err="1"/>
              <a:t>דוקא</a:t>
            </a:r>
            <a:r>
              <a:rPr lang="he-IL" dirty="0"/>
              <a:t> כסף?!</a:t>
            </a:r>
          </a:p>
        </p:txBody>
      </p:sp>
      <p:sp>
        <p:nvSpPr>
          <p:cNvPr id="7" name="מלבן 6"/>
          <p:cNvSpPr/>
          <p:nvPr/>
        </p:nvSpPr>
        <p:spPr>
          <a:xfrm>
            <a:off x="5323726" y="1310823"/>
            <a:ext cx="6751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/>
              <a:t>בטרם סיים רב </a:t>
            </a:r>
            <a:r>
              <a:rPr lang="he-IL" dirty="0" err="1"/>
              <a:t>הונא</a:t>
            </a:r>
            <a:r>
              <a:rPr lang="he-IL" dirty="0"/>
              <a:t> את דבריו לפרש כיצד מתורצת בזה סתירת הפסוקים</a:t>
            </a:r>
          </a:p>
        </p:txBody>
      </p:sp>
      <p:sp>
        <p:nvSpPr>
          <p:cNvPr id="8" name="הסבר מלבני מעוגל 7"/>
          <p:cNvSpPr/>
          <p:nvPr/>
        </p:nvSpPr>
        <p:spPr>
          <a:xfrm>
            <a:off x="397163" y="-28626"/>
            <a:ext cx="4987637" cy="1572186"/>
          </a:xfrm>
          <a:prstGeom prst="wedgeRoundRectCallout">
            <a:avLst>
              <a:gd name="adj1" fmla="val 135103"/>
              <a:gd name="adj2" fmla="val 4028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>
                <a:solidFill>
                  <a:schemeClr val="tx1"/>
                </a:solidFill>
              </a:rPr>
              <a:t>כך </a:t>
            </a:r>
            <a:r>
              <a:rPr lang="he-IL" dirty="0">
                <a:solidFill>
                  <a:schemeClr val="tx1"/>
                </a:solidFill>
              </a:rPr>
              <a:t>פירשו התוס' לשיטת רש"י. ואולם התוס' הביאו </a:t>
            </a:r>
            <a:r>
              <a:rPr lang="he-IL" dirty="0" err="1">
                <a:solidFill>
                  <a:schemeClr val="tx1"/>
                </a:solidFill>
              </a:rPr>
              <a:t>גירסא</a:t>
            </a:r>
            <a:r>
              <a:rPr lang="he-IL" dirty="0">
                <a:solidFill>
                  <a:schemeClr val="tx1"/>
                </a:solidFill>
              </a:rPr>
              <a:t> "אמר רב </a:t>
            </a:r>
            <a:r>
              <a:rPr lang="he-IL" dirty="0" err="1">
                <a:solidFill>
                  <a:schemeClr val="tx1"/>
                </a:solidFill>
              </a:rPr>
              <a:t>הונא</a:t>
            </a:r>
            <a:r>
              <a:rPr lang="he-IL" dirty="0">
                <a:solidFill>
                  <a:schemeClr val="tx1"/>
                </a:solidFill>
              </a:rPr>
              <a:t>" דהיינו שאין דברי רב </a:t>
            </a:r>
            <a:r>
              <a:rPr lang="he-IL" dirty="0" err="1">
                <a:solidFill>
                  <a:schemeClr val="tx1"/>
                </a:solidFill>
              </a:rPr>
              <a:t>הונא</a:t>
            </a:r>
            <a:r>
              <a:rPr lang="he-IL" dirty="0">
                <a:solidFill>
                  <a:schemeClr val="tx1"/>
                </a:solidFill>
              </a:rPr>
              <a:t> המשך לדברי רב </a:t>
            </a:r>
            <a:r>
              <a:rPr lang="he-IL" dirty="0" err="1">
                <a:solidFill>
                  <a:schemeClr val="tx1"/>
                </a:solidFill>
              </a:rPr>
              <a:t>פפא</a:t>
            </a:r>
            <a:r>
              <a:rPr lang="he-IL" dirty="0">
                <a:solidFill>
                  <a:schemeClr val="tx1"/>
                </a:solidFill>
              </a:rPr>
              <a:t> לעיל, אלא נאמרו על המשנה האומרת שיש לשלם "במיטב הארץ", ואמר רב </a:t>
            </a:r>
            <a:r>
              <a:rPr lang="he-IL" dirty="0" err="1">
                <a:solidFill>
                  <a:schemeClr val="tx1"/>
                </a:solidFill>
              </a:rPr>
              <a:t>הונא</a:t>
            </a:r>
            <a:r>
              <a:rPr lang="he-IL" dirty="0">
                <a:solidFill>
                  <a:schemeClr val="tx1"/>
                </a:solidFill>
              </a:rPr>
              <a:t> </a:t>
            </a:r>
            <a:r>
              <a:rPr lang="he-IL" dirty="0" err="1" smtClean="0">
                <a:solidFill>
                  <a:schemeClr val="tx1"/>
                </a:solidFill>
              </a:rPr>
              <a:t>דלאו</a:t>
            </a:r>
            <a:r>
              <a:rPr lang="he-IL" dirty="0" smtClean="0">
                <a:solidFill>
                  <a:schemeClr val="tx1"/>
                </a:solidFill>
              </a:rPr>
              <a:t> </a:t>
            </a:r>
            <a:r>
              <a:rPr lang="he-IL" dirty="0">
                <a:solidFill>
                  <a:schemeClr val="tx1"/>
                </a:solidFill>
              </a:rPr>
              <a:t>דווקא מיטב אלא או כסף או מיטב.</a:t>
            </a:r>
          </a:p>
        </p:txBody>
      </p:sp>
      <p:sp>
        <p:nvSpPr>
          <p:cNvPr id="9" name="מלבן 8"/>
          <p:cNvSpPr/>
          <p:nvPr/>
        </p:nvSpPr>
        <p:spPr>
          <a:xfrm>
            <a:off x="9140029" y="5673565"/>
            <a:ext cx="2935479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מַהוּ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דְּתֵימָא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אָמְרִינַן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לֵיהּ</a:t>
            </a:r>
          </a:p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זִיל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טְרַח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זַבֵּין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וְאַיְיתִי לֵיהּ כְּסַף </a:t>
            </a:r>
            <a:endParaRPr lang="he-IL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he-IL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קָא</a:t>
            </a: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מַשְׁמַע לַן</a:t>
            </a:r>
            <a:endParaRPr lang="he-IL" dirty="0"/>
          </a:p>
        </p:txBody>
      </p:sp>
      <p:sp>
        <p:nvSpPr>
          <p:cNvPr id="10" name="מלבן 9"/>
          <p:cNvSpPr/>
          <p:nvPr/>
        </p:nvSpPr>
        <p:spPr>
          <a:xfrm>
            <a:off x="595477" y="2880810"/>
            <a:ext cx="87098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זה </a:t>
            </a:r>
            <a:r>
              <a:rPr lang="he-IL" dirty="0"/>
              <a:t>שריבתה תורה שהמזיק יכול לשלם שווה כסף ואפילו סובין, </a:t>
            </a:r>
            <a:r>
              <a:rPr lang="he-IL" dirty="0" smtClean="0"/>
              <a:t>מדובר, </a:t>
            </a:r>
            <a:r>
              <a:rPr lang="he-IL" dirty="0"/>
              <a:t>שאין למזיק כסף או מיטב. </a:t>
            </a:r>
            <a:endParaRPr lang="he-IL" dirty="0" smtClean="0"/>
          </a:p>
          <a:p>
            <a:r>
              <a:rPr lang="he-IL" dirty="0" smtClean="0"/>
              <a:t>ובכך </a:t>
            </a:r>
            <a:r>
              <a:rPr lang="he-IL" dirty="0"/>
              <a:t>מיושבת סתירת הפסוקים, כי אכן לכתחילה משלם המזיק </a:t>
            </a:r>
            <a:r>
              <a:rPr lang="he-IL" dirty="0" smtClean="0"/>
              <a:t>או </a:t>
            </a:r>
            <a:r>
              <a:rPr lang="he-IL" dirty="0"/>
              <a:t>כסף כנלמד "כסף ישיב לבעליו". או מיטב כנלמד מ"מיטב שדהו", </a:t>
            </a:r>
            <a:r>
              <a:rPr lang="he-IL" dirty="0" smtClean="0"/>
              <a:t>ואולם</a:t>
            </a:r>
            <a:r>
              <a:rPr lang="he-IL" dirty="0"/>
              <a:t>, ריבתה התורה באומרה "ישיב", שאם אין לו למזיק לא כסף ולא קרקע, יכול לשלם אף בשווה כסף, ואפילו </a:t>
            </a:r>
            <a:r>
              <a:rPr lang="he-IL" dirty="0" smtClean="0"/>
              <a:t>בסובין.</a:t>
            </a:r>
            <a:endParaRPr lang="he-IL" dirty="0"/>
          </a:p>
        </p:txBody>
      </p:sp>
      <p:sp>
        <p:nvSpPr>
          <p:cNvPr id="11" name="מלבן 10"/>
          <p:cNvSpPr/>
          <p:nvPr/>
        </p:nvSpPr>
        <p:spPr>
          <a:xfrm>
            <a:off x="9587393" y="2722227"/>
            <a:ext cx="2592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רב </a:t>
            </a:r>
            <a:r>
              <a:rPr lang="he-IL" dirty="0" err="1"/>
              <a:t>הונא</a:t>
            </a:r>
            <a:r>
              <a:rPr lang="he-IL" dirty="0"/>
              <a:t> </a:t>
            </a:r>
            <a:r>
              <a:rPr lang="he-IL" dirty="0" smtClean="0"/>
              <a:t>מפרש את </a:t>
            </a:r>
            <a:r>
              <a:rPr lang="he-IL" dirty="0"/>
              <a:t>תירוצו: </a:t>
            </a:r>
          </a:p>
        </p:txBody>
      </p:sp>
      <p:sp>
        <p:nvSpPr>
          <p:cNvPr id="12" name="מלבן 11"/>
          <p:cNvSpPr/>
          <p:nvPr/>
        </p:nvSpPr>
        <p:spPr>
          <a:xfrm>
            <a:off x="9470375" y="3356717"/>
            <a:ext cx="2709395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הָכָא בְּמַאי עָסְקִינַן בִּדְלֵית לֵיהּ</a:t>
            </a:r>
          </a:p>
        </p:txBody>
      </p:sp>
      <p:sp>
        <p:nvSpPr>
          <p:cNvPr id="13" name="הסבר מלבני מעוגל 12"/>
          <p:cNvSpPr/>
          <p:nvPr/>
        </p:nvSpPr>
        <p:spPr>
          <a:xfrm>
            <a:off x="0" y="4123304"/>
            <a:ext cx="4525819" cy="970179"/>
          </a:xfrm>
          <a:prstGeom prst="wedgeRoundRectCallout">
            <a:avLst>
              <a:gd name="adj1" fmla="val 58555"/>
              <a:gd name="adj2" fmla="val -629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>
                <a:solidFill>
                  <a:schemeClr val="tx1"/>
                </a:solidFill>
              </a:rPr>
              <a:t>ויוצא </a:t>
            </a:r>
            <a:r>
              <a:rPr lang="he-IL" dirty="0">
                <a:solidFill>
                  <a:schemeClr val="tx1"/>
                </a:solidFill>
              </a:rPr>
              <a:t>לפי זה, שלפי רב </a:t>
            </a:r>
            <a:r>
              <a:rPr lang="he-IL" dirty="0" err="1">
                <a:solidFill>
                  <a:schemeClr val="tx1"/>
                </a:solidFill>
              </a:rPr>
              <a:t>פפא</a:t>
            </a:r>
            <a:r>
              <a:rPr lang="he-IL" dirty="0">
                <a:solidFill>
                  <a:schemeClr val="tx1"/>
                </a:solidFill>
              </a:rPr>
              <a:t> ורב </a:t>
            </a:r>
            <a:r>
              <a:rPr lang="he-IL" dirty="0" err="1">
                <a:solidFill>
                  <a:schemeClr val="tx1"/>
                </a:solidFill>
              </a:rPr>
              <a:t>הונא</a:t>
            </a:r>
            <a:r>
              <a:rPr lang="he-IL" dirty="0">
                <a:solidFill>
                  <a:schemeClr val="tx1"/>
                </a:solidFill>
              </a:rPr>
              <a:t> בריה </a:t>
            </a:r>
            <a:r>
              <a:rPr lang="he-IL" dirty="0" err="1">
                <a:solidFill>
                  <a:schemeClr val="tx1"/>
                </a:solidFill>
              </a:rPr>
              <a:t>דר"י</a:t>
            </a:r>
            <a:r>
              <a:rPr lang="he-IL" dirty="0">
                <a:solidFill>
                  <a:schemeClr val="tx1"/>
                </a:solidFill>
              </a:rPr>
              <a:t> משלם אף לכתחילה </a:t>
            </a:r>
            <a:r>
              <a:rPr lang="he-IL" dirty="0" err="1">
                <a:solidFill>
                  <a:schemeClr val="tx1"/>
                </a:solidFill>
              </a:rPr>
              <a:t>במטלטלין</a:t>
            </a:r>
            <a:r>
              <a:rPr lang="he-IL" dirty="0">
                <a:solidFill>
                  <a:schemeClr val="tx1"/>
                </a:solidFill>
              </a:rPr>
              <a:t>. ולפי רב </a:t>
            </a:r>
            <a:r>
              <a:rPr lang="he-IL" dirty="0" err="1">
                <a:solidFill>
                  <a:schemeClr val="tx1"/>
                </a:solidFill>
              </a:rPr>
              <a:t>הונא</a:t>
            </a:r>
            <a:r>
              <a:rPr lang="he-IL" dirty="0">
                <a:solidFill>
                  <a:schemeClr val="tx1"/>
                </a:solidFill>
              </a:rPr>
              <a:t> לכתחילה כסף או מיטב ובדיעבד </a:t>
            </a:r>
            <a:r>
              <a:rPr lang="he-IL" dirty="0" err="1">
                <a:solidFill>
                  <a:schemeClr val="tx1"/>
                </a:solidFill>
              </a:rPr>
              <a:t>במטלטלין</a:t>
            </a:r>
            <a:r>
              <a:rPr lang="he-IL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4" name="מלבן 13"/>
          <p:cNvSpPr/>
          <p:nvPr/>
        </p:nvSpPr>
        <p:spPr>
          <a:xfrm>
            <a:off x="5218815" y="4476557"/>
            <a:ext cx="42042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אם </a:t>
            </a:r>
            <a:r>
              <a:rPr lang="he-IL" dirty="0"/>
              <a:t>מדובר באופן שאין לו כסף או מיטב, </a:t>
            </a:r>
            <a:endParaRPr lang="he-IL" dirty="0" smtClean="0"/>
          </a:p>
          <a:p>
            <a:r>
              <a:rPr lang="he-IL" dirty="0" smtClean="0"/>
              <a:t>הרי </a:t>
            </a:r>
            <a:r>
              <a:rPr lang="he-IL" dirty="0"/>
              <a:t>פשיטא שישלם במה שיש לו! </a:t>
            </a:r>
            <a:endParaRPr lang="he-IL" dirty="0" smtClean="0"/>
          </a:p>
          <a:p>
            <a:r>
              <a:rPr lang="he-IL" dirty="0" smtClean="0"/>
              <a:t>וכי </a:t>
            </a:r>
            <a:r>
              <a:rPr lang="he-IL" dirty="0"/>
              <a:t>עדיף לניזק שלא ישלם לו </a:t>
            </a:r>
            <a:r>
              <a:rPr lang="he-IL" dirty="0" smtClean="0"/>
              <a:t>המזיק </a:t>
            </a:r>
            <a:r>
              <a:rPr lang="he-IL" dirty="0"/>
              <a:t>כלל</a:t>
            </a:r>
            <a:r>
              <a:rPr lang="he-IL" dirty="0" smtClean="0"/>
              <a:t>?</a:t>
            </a:r>
            <a:endParaRPr lang="he-IL" dirty="0"/>
          </a:p>
        </p:txBody>
      </p:sp>
      <p:sp>
        <p:nvSpPr>
          <p:cNvPr id="15" name="מלבן 14"/>
          <p:cNvSpPr/>
          <p:nvPr/>
        </p:nvSpPr>
        <p:spPr>
          <a:xfrm>
            <a:off x="10087470" y="4432916"/>
            <a:ext cx="197522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אִי דְּלֵית לֵיהּ פְּשִׁיטָא </a:t>
            </a:r>
          </a:p>
        </p:txBody>
      </p:sp>
      <p:sp>
        <p:nvSpPr>
          <p:cNvPr id="16" name="מלבן 15"/>
          <p:cNvSpPr/>
          <p:nvPr/>
        </p:nvSpPr>
        <p:spPr>
          <a:xfrm>
            <a:off x="10501045" y="3929941"/>
            <a:ext cx="1561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תמהה הגמרא: </a:t>
            </a:r>
          </a:p>
        </p:txBody>
      </p:sp>
      <p:sp>
        <p:nvSpPr>
          <p:cNvPr id="18" name="מלבן 17"/>
          <p:cNvSpPr/>
          <p:nvPr/>
        </p:nvSpPr>
        <p:spPr>
          <a:xfrm>
            <a:off x="10365393" y="5093483"/>
            <a:ext cx="1673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ומשיבה הגמרא: </a:t>
            </a:r>
          </a:p>
        </p:txBody>
      </p:sp>
      <p:sp>
        <p:nvSpPr>
          <p:cNvPr id="19" name="הסבר מלבני מעוגל 18"/>
          <p:cNvSpPr/>
          <p:nvPr/>
        </p:nvSpPr>
        <p:spPr>
          <a:xfrm>
            <a:off x="86220" y="5243687"/>
            <a:ext cx="5025839" cy="520063"/>
          </a:xfrm>
          <a:prstGeom prst="wedgeRoundRectCallout">
            <a:avLst>
              <a:gd name="adj1" fmla="val 97337"/>
              <a:gd name="adj2" fmla="val 7138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dirty="0" err="1" smtClean="0">
                <a:solidFill>
                  <a:schemeClr val="tx1"/>
                </a:solidFill>
              </a:rPr>
              <a:t>הרא"ש</a:t>
            </a:r>
            <a:r>
              <a:rPr lang="he-IL" dirty="0" smtClean="0">
                <a:solidFill>
                  <a:schemeClr val="tx1"/>
                </a:solidFill>
              </a:rPr>
              <a:t>: "</a:t>
            </a:r>
            <a:r>
              <a:rPr lang="he-IL" dirty="0">
                <a:solidFill>
                  <a:schemeClr val="tx1"/>
                </a:solidFill>
              </a:rPr>
              <a:t>אם אין לו כסף או מיטב כל מילי מיטב הוא". </a:t>
            </a:r>
          </a:p>
        </p:txBody>
      </p:sp>
      <p:sp>
        <p:nvSpPr>
          <p:cNvPr id="20" name="מלבן 19"/>
          <p:cNvSpPr/>
          <p:nvPr/>
        </p:nvSpPr>
        <p:spPr>
          <a:xfrm>
            <a:off x="753410" y="5737553"/>
            <a:ext cx="83866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אין </a:t>
            </a:r>
            <a:r>
              <a:rPr lang="he-IL" dirty="0"/>
              <a:t>זה פשוט. </a:t>
            </a:r>
            <a:r>
              <a:rPr lang="he-IL" dirty="0" smtClean="0"/>
              <a:t>כי, היינו </a:t>
            </a:r>
            <a:r>
              <a:rPr lang="he-IL" dirty="0"/>
              <a:t>יכולים לומר למזיק, לך וטרח בעצמך למכור את השווה כסף, ושלם לניזק דווקא בכסף. </a:t>
            </a:r>
            <a:endParaRPr lang="he-IL" dirty="0" smtClean="0"/>
          </a:p>
          <a:p>
            <a:r>
              <a:rPr lang="he-IL" dirty="0" smtClean="0"/>
              <a:t>לכן</a:t>
            </a:r>
            <a:r>
              <a:rPr lang="he-IL" dirty="0"/>
              <a:t>, </a:t>
            </a:r>
            <a:r>
              <a:rPr lang="he-IL" dirty="0" err="1"/>
              <a:t>קא</a:t>
            </a:r>
            <a:r>
              <a:rPr lang="he-IL" dirty="0"/>
              <a:t> משמע לן "ישיב", שאין אומרים לו כן, אלא יכול המזיק לפרוע אף מסובין </a:t>
            </a:r>
            <a:r>
              <a:rPr lang="he-IL" dirty="0" smtClean="0"/>
              <a:t>עצמם.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05464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7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750"/>
                            </p:stCondLst>
                            <p:childTnLst>
                              <p:par>
                                <p:cTn id="52" presetID="31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25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25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750"/>
                            </p:stCondLst>
                            <p:childTnLst>
                              <p:par>
                                <p:cTn id="69" presetID="3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875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0"/>
                            </p:stCondLst>
                            <p:childTnLst>
                              <p:par>
                                <p:cTn id="82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2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/>
      <p:bldP spid="7" grpId="0"/>
      <p:bldP spid="8" grpId="0" animBg="1"/>
      <p:bldP spid="9" grpId="0" animBg="1"/>
      <p:bldP spid="10" grpId="0"/>
      <p:bldP spid="11" grpId="0"/>
      <p:bldP spid="12" grpId="0" animBg="1"/>
      <p:bldP spid="13" grpId="0" animBg="1"/>
      <p:bldP spid="14" grpId="0"/>
      <p:bldP spid="15" grpId="0" animBg="1"/>
      <p:bldP spid="16" grpId="0"/>
      <p:bldP spid="18" grpId="0"/>
      <p:bldP spid="19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8628095" y="2092873"/>
            <a:ext cx="350058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אִילֵּימָא</a:t>
            </a: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לְעִנְיַן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מֵיטַב הַיְינוּ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דְּרַב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הוּנָא</a:t>
            </a:r>
            <a:endParaRPr lang="he-IL" dirty="0"/>
          </a:p>
        </p:txBody>
      </p:sp>
      <p:sp>
        <p:nvSpPr>
          <p:cNvPr id="3" name="TextBox 2"/>
          <p:cNvSpPr txBox="1"/>
          <p:nvPr/>
        </p:nvSpPr>
        <p:spPr>
          <a:xfrm>
            <a:off x="10732653" y="82210"/>
            <a:ext cx="133927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דף ט' עמ' א'</a:t>
            </a:r>
            <a:endParaRPr lang="he-IL" dirty="0"/>
          </a:p>
        </p:txBody>
      </p:sp>
      <p:sp>
        <p:nvSpPr>
          <p:cNvPr id="4" name="מלבן 3"/>
          <p:cNvSpPr/>
          <p:nvPr/>
        </p:nvSpPr>
        <p:spPr>
          <a:xfrm>
            <a:off x="3629089" y="1544841"/>
            <a:ext cx="6345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לאיזו </a:t>
            </a:r>
            <a:r>
              <a:rPr lang="he-IL" dirty="0"/>
              <a:t>הלכה התכוון רב אסי באומרו כלל זה ש"כספים הרי הן כקרקע"?</a:t>
            </a:r>
          </a:p>
        </p:txBody>
      </p:sp>
      <p:sp>
        <p:nvSpPr>
          <p:cNvPr id="5" name="מלבן 4"/>
          <p:cNvSpPr/>
          <p:nvPr/>
        </p:nvSpPr>
        <p:spPr>
          <a:xfrm>
            <a:off x="8579775" y="451542"/>
            <a:ext cx="32528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אָמַר רַב אַסִּי כְּסָפִים הֲרֵי הֵן כְּקַרְקַע </a:t>
            </a:r>
          </a:p>
        </p:txBody>
      </p:sp>
      <p:sp>
        <p:nvSpPr>
          <p:cNvPr id="6" name="מלבן 5"/>
          <p:cNvSpPr/>
          <p:nvPr/>
        </p:nvSpPr>
        <p:spPr>
          <a:xfrm>
            <a:off x="10436052" y="1086860"/>
            <a:ext cx="1396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הגמרא </a:t>
            </a:r>
            <a:r>
              <a:rPr lang="he-IL" dirty="0" smtClean="0"/>
              <a:t>דנה : </a:t>
            </a:r>
            <a:endParaRPr lang="he-IL" dirty="0"/>
          </a:p>
        </p:txBody>
      </p:sp>
      <p:sp>
        <p:nvSpPr>
          <p:cNvPr id="7" name="מלבן 6"/>
          <p:cNvSpPr/>
          <p:nvPr/>
        </p:nvSpPr>
        <p:spPr>
          <a:xfrm>
            <a:off x="10243690" y="1544841"/>
            <a:ext cx="150714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לְמַאי </a:t>
            </a: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הִלְכְתָא ?</a:t>
            </a:r>
            <a:endParaRPr lang="he-IL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103" y="144483"/>
            <a:ext cx="1694329" cy="1443318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929" y="242075"/>
            <a:ext cx="2543544" cy="1248133"/>
          </a:xfrm>
          <a:prstGeom prst="rect">
            <a:avLst/>
          </a:prstGeom>
        </p:spPr>
      </p:pic>
      <p:sp>
        <p:nvSpPr>
          <p:cNvPr id="13" name="שווה 12"/>
          <p:cNvSpPr/>
          <p:nvPr/>
        </p:nvSpPr>
        <p:spPr>
          <a:xfrm>
            <a:off x="5606474" y="748145"/>
            <a:ext cx="969818" cy="55418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29090" y="297493"/>
            <a:ext cx="13308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dirty="0" smtClean="0"/>
              <a:t>קרקע עידית</a:t>
            </a:r>
          </a:p>
          <a:p>
            <a:pPr algn="ctr"/>
            <a:r>
              <a:rPr lang="he-IL" dirty="0" smtClean="0"/>
              <a:t>מיטב</a:t>
            </a:r>
            <a:endParaRPr lang="he-IL" dirty="0"/>
          </a:p>
        </p:txBody>
      </p:sp>
      <p:sp>
        <p:nvSpPr>
          <p:cNvPr id="15" name="חץ מעוקל למעלה 14"/>
          <p:cNvSpPr/>
          <p:nvPr/>
        </p:nvSpPr>
        <p:spPr>
          <a:xfrm rot="17535482" flipV="1">
            <a:off x="908021" y="744605"/>
            <a:ext cx="2412745" cy="1126089"/>
          </a:xfrm>
          <a:prstGeom prst="curvedUpArrow">
            <a:avLst>
              <a:gd name="adj1" fmla="val 25000"/>
              <a:gd name="adj2" fmla="val 71202"/>
              <a:gd name="adj3" fmla="val 399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6" name="חץ מעוקל למעלה 15"/>
          <p:cNvSpPr/>
          <p:nvPr/>
        </p:nvSpPr>
        <p:spPr>
          <a:xfrm rot="17535482" flipV="1">
            <a:off x="4663877" y="1121175"/>
            <a:ext cx="2667823" cy="737899"/>
          </a:xfrm>
          <a:prstGeom prst="curvedUpArrow">
            <a:avLst>
              <a:gd name="adj1" fmla="val 25480"/>
              <a:gd name="adj2" fmla="val 96718"/>
              <a:gd name="adj3" fmla="val 401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7" name="מלבן 16"/>
          <p:cNvSpPr/>
          <p:nvPr/>
        </p:nvSpPr>
        <p:spPr>
          <a:xfrm>
            <a:off x="1654923" y="2054310"/>
            <a:ext cx="6454604" cy="1492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אם </a:t>
            </a:r>
            <a:r>
              <a:rPr lang="he-IL" dirty="0"/>
              <a:t>נאמר שדברי רב אסי נאמרו לעניין תשלום מיטב, </a:t>
            </a:r>
            <a:endParaRPr lang="he-IL" dirty="0" smtClean="0"/>
          </a:p>
          <a:p>
            <a:r>
              <a:rPr lang="he-IL" dirty="0" smtClean="0"/>
              <a:t>שגם </a:t>
            </a:r>
            <a:r>
              <a:rPr lang="he-IL" dirty="0"/>
              <a:t>אם יש למזיק עידית, אין הוא חייב לשלם מקרקע שהיא מיטב, </a:t>
            </a:r>
            <a:endParaRPr lang="he-IL" dirty="0" smtClean="0"/>
          </a:p>
          <a:p>
            <a:r>
              <a:rPr lang="he-IL" dirty="0" smtClean="0"/>
              <a:t>אלא </a:t>
            </a:r>
            <a:r>
              <a:rPr lang="he-IL" dirty="0"/>
              <a:t>יכול לשלם גם בכסף, </a:t>
            </a:r>
            <a:endParaRPr lang="he-IL" dirty="0" smtClean="0"/>
          </a:p>
          <a:p>
            <a:r>
              <a:rPr lang="he-IL" dirty="0" smtClean="0"/>
              <a:t>אם </a:t>
            </a:r>
            <a:r>
              <a:rPr lang="he-IL" dirty="0"/>
              <a:t>כן, </a:t>
            </a:r>
            <a:r>
              <a:rPr lang="he-IL" dirty="0" smtClean="0"/>
              <a:t>הרי </a:t>
            </a:r>
            <a:r>
              <a:rPr lang="he-IL" dirty="0"/>
              <a:t>אלו הם דברי רב </a:t>
            </a:r>
            <a:r>
              <a:rPr lang="he-IL" dirty="0" err="1"/>
              <a:t>הונא</a:t>
            </a:r>
            <a:r>
              <a:rPr lang="he-IL" dirty="0"/>
              <a:t>, האומר שיכול לתת או כסף או מיטב. ואם כן, </a:t>
            </a:r>
            <a:r>
              <a:rPr lang="he-IL" dirty="0" smtClean="0"/>
              <a:t>הייתה </a:t>
            </a:r>
            <a:r>
              <a:rPr lang="he-IL" dirty="0"/>
              <a:t>הגמרא צריכה לשנות זאת בלשון "וכן אמר רב אסי" </a:t>
            </a:r>
          </a:p>
        </p:txBody>
      </p:sp>
      <p:sp>
        <p:nvSpPr>
          <p:cNvPr id="18" name="מלבן 17"/>
          <p:cNvSpPr/>
          <p:nvPr/>
        </p:nvSpPr>
        <p:spPr>
          <a:xfrm>
            <a:off x="8442599" y="4323148"/>
            <a:ext cx="3602182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אֶלָּא לִשְׁנֵי אַחִים שֶׁחָלְקוּ </a:t>
            </a:r>
            <a:endParaRPr lang="he-IL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וְנָטַל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אֶחָד קַרְקַע וְאֶחָד כְּסָפִים </a:t>
            </a:r>
            <a:endParaRPr lang="he-IL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וּבָא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בַּעַל חוֹב וְנָטַל קַרְקַע </a:t>
            </a:r>
            <a:endParaRPr lang="he-IL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he-IL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דְּאָזֵיל</a:t>
            </a: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הַאי וְשָׁקֵיל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פַּלְגָא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בִּכְסָפִים בַּהֲדֵיהּ</a:t>
            </a:r>
            <a:endParaRPr lang="he-IL" dirty="0"/>
          </a:p>
        </p:txBody>
      </p:sp>
      <p:pic>
        <p:nvPicPr>
          <p:cNvPr id="19" name="תמונה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292" y="4047771"/>
            <a:ext cx="1694329" cy="144331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98585" y="3926200"/>
            <a:ext cx="19444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dirty="0" smtClean="0"/>
              <a:t>אח אחד נטל כספים</a:t>
            </a:r>
            <a:endParaRPr lang="he-IL" dirty="0"/>
          </a:p>
        </p:txBody>
      </p:sp>
      <p:pic>
        <p:nvPicPr>
          <p:cNvPr id="21" name="תמונה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085" y="4175252"/>
            <a:ext cx="2543544" cy="124813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275338" y="3805920"/>
            <a:ext cx="187573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אח שני נטל קרקע</a:t>
            </a:r>
            <a:endParaRPr lang="he-IL" dirty="0"/>
          </a:p>
        </p:txBody>
      </p:sp>
      <p:sp>
        <p:nvSpPr>
          <p:cNvPr id="24" name="TextBox 23"/>
          <p:cNvSpPr txBox="1"/>
          <p:nvPr/>
        </p:nvSpPr>
        <p:spPr>
          <a:xfrm>
            <a:off x="748144" y="4618182"/>
            <a:ext cx="180109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בא בעל חוב </a:t>
            </a:r>
            <a:r>
              <a:rPr lang="he-IL" dirty="0"/>
              <a:t>ו</a:t>
            </a:r>
            <a:r>
              <a:rPr lang="he-IL" dirty="0" smtClean="0"/>
              <a:t>נטל את הקרקע בחובו</a:t>
            </a:r>
            <a:endParaRPr lang="he-IL" dirty="0"/>
          </a:p>
        </p:txBody>
      </p:sp>
      <p:sp>
        <p:nvSpPr>
          <p:cNvPr id="25" name="מלבן 24"/>
          <p:cNvSpPr/>
          <p:nvPr/>
        </p:nvSpPr>
        <p:spPr>
          <a:xfrm>
            <a:off x="1812287" y="5555866"/>
            <a:ext cx="75883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ועל </a:t>
            </a:r>
            <a:r>
              <a:rPr lang="he-IL" dirty="0"/>
              <a:t>מקרה זה אמר רב אסי: "כספים הרי הן כקרקע</a:t>
            </a:r>
            <a:r>
              <a:rPr lang="he-IL" dirty="0" smtClean="0"/>
              <a:t>",</a:t>
            </a:r>
          </a:p>
          <a:p>
            <a:r>
              <a:rPr lang="he-IL" dirty="0" smtClean="0"/>
              <a:t> </a:t>
            </a:r>
            <a:r>
              <a:rPr lang="he-IL" dirty="0"/>
              <a:t>שהנוטל כספים הוא כמי שנטל את הקרקע, </a:t>
            </a:r>
            <a:endParaRPr lang="he-IL" dirty="0" smtClean="0"/>
          </a:p>
          <a:p>
            <a:r>
              <a:rPr lang="he-IL" dirty="0" smtClean="0"/>
              <a:t>כלומר</a:t>
            </a:r>
            <a:r>
              <a:rPr lang="he-IL" dirty="0"/>
              <a:t>, שלא נאמר שרק האח שהוא בעל הקרקע הפסיד בגביית הבעל חוב, אלא</a:t>
            </a:r>
            <a:r>
              <a:rPr lang="he-IL" dirty="0" smtClean="0"/>
              <a:t>,, </a:t>
            </a:r>
            <a:r>
              <a:rPr lang="he-IL" dirty="0"/>
              <a:t>אח זה שנטל את הקרקע, הולך עתה לאחיו שקיבל את הכספים, ומתחלק עמו בכספים.</a:t>
            </a:r>
          </a:p>
        </p:txBody>
      </p:sp>
      <p:sp>
        <p:nvSpPr>
          <p:cNvPr id="26" name="שווה 25"/>
          <p:cNvSpPr/>
          <p:nvPr/>
        </p:nvSpPr>
        <p:spPr>
          <a:xfrm>
            <a:off x="5560962" y="4586885"/>
            <a:ext cx="969818" cy="55418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27" name="הסבר מלבני מעוגל 26"/>
          <p:cNvSpPr/>
          <p:nvPr/>
        </p:nvSpPr>
        <p:spPr>
          <a:xfrm>
            <a:off x="9716655" y="3638474"/>
            <a:ext cx="45719" cy="45719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הסבר מלבני מעוגל 28"/>
          <p:cNvSpPr/>
          <p:nvPr/>
        </p:nvSpPr>
        <p:spPr>
          <a:xfrm>
            <a:off x="8579775" y="2835060"/>
            <a:ext cx="3284261" cy="1458726"/>
          </a:xfrm>
          <a:prstGeom prst="wedgeRoundRectCallout">
            <a:avLst>
              <a:gd name="adj1" fmla="val -7896"/>
              <a:gd name="adj2" fmla="val -7996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>
                <a:solidFill>
                  <a:schemeClr val="tx1"/>
                </a:solidFill>
              </a:rPr>
              <a:t>רש"י: </a:t>
            </a:r>
            <a:r>
              <a:rPr lang="he-IL" dirty="0">
                <a:solidFill>
                  <a:schemeClr val="tx1"/>
                </a:solidFill>
              </a:rPr>
              <a:t>והיינו, בבית המדרש הביאו את הדברים בנוסח כזה שמשמעו הוא שיש כאן דבר חדש ונפרד, ועל כך הקשה </a:t>
            </a:r>
            <a:r>
              <a:rPr lang="he-IL" dirty="0" err="1">
                <a:solidFill>
                  <a:schemeClr val="tx1"/>
                </a:solidFill>
              </a:rPr>
              <a:t>המקשן</a:t>
            </a:r>
            <a:r>
              <a:rPr lang="he-IL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3750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25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25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25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75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325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75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8250"/>
                            </p:stCondLst>
                            <p:childTnLst>
                              <p:par>
                                <p:cTn id="83" presetID="6" presetClass="entr" presetSubtype="3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1750"/>
                            </p:stCondLst>
                            <p:childTnLst>
                              <p:par>
                                <p:cTn id="93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4250"/>
                            </p:stCondLst>
                            <p:childTnLst>
                              <p:par>
                                <p:cTn id="103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750"/>
                            </p:stCondLst>
                            <p:childTnLst>
                              <p:par>
                                <p:cTn id="110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8250"/>
                            </p:stCondLst>
                            <p:childTnLst>
                              <p:par>
                                <p:cTn id="114" presetID="4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1250"/>
                            </p:stCondLst>
                            <p:childTnLst>
                              <p:par>
                                <p:cTn id="120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2250"/>
                            </p:stCondLst>
                            <p:childTnLst>
                              <p:par>
                                <p:cTn id="124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/>
      <p:bldP spid="7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3" grpId="0"/>
      <p:bldP spid="24" grpId="0"/>
      <p:bldP spid="26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32653" y="82210"/>
            <a:ext cx="133003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דף ט' עמ' א'</a:t>
            </a:r>
            <a:endParaRPr lang="he-IL" dirty="0"/>
          </a:p>
        </p:txBody>
      </p:sp>
      <p:sp>
        <p:nvSpPr>
          <p:cNvPr id="3" name="מלבן 2"/>
          <p:cNvSpPr/>
          <p:nvPr/>
        </p:nvSpPr>
        <p:spPr>
          <a:xfrm>
            <a:off x="9205438" y="911634"/>
            <a:ext cx="286648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פְּשִׁיטָא הַאי בְּרָא וְהַאי לָאו בְּרָא</a:t>
            </a:r>
            <a:endParaRPr lang="he-IL" dirty="0"/>
          </a:p>
        </p:txBody>
      </p:sp>
      <p:sp>
        <p:nvSpPr>
          <p:cNvPr id="4" name="מלבן 3"/>
          <p:cNvSpPr/>
          <p:nvPr/>
        </p:nvSpPr>
        <p:spPr>
          <a:xfrm>
            <a:off x="-212041" y="744019"/>
            <a:ext cx="92086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dirty="0" smtClean="0"/>
              <a:t>כי </a:t>
            </a:r>
            <a:r>
              <a:rPr lang="he-IL" dirty="0"/>
              <a:t>פשיטא הוא שגם האח שנטל את הכספים עליו להשתתף בפריעת חוב אביו</a:t>
            </a:r>
            <a:r>
              <a:rPr lang="he-IL" dirty="0" smtClean="0"/>
              <a:t>,</a:t>
            </a:r>
          </a:p>
          <a:p>
            <a:r>
              <a:rPr lang="he-IL" dirty="0" smtClean="0"/>
              <a:t>וכי </a:t>
            </a:r>
            <a:r>
              <a:rPr lang="he-IL" dirty="0"/>
              <a:t>רק האח בעל הקרקע הוא בן, ואילו האח בעל הכסף אינו בן, כדי שישתתף אף הוא בפירעון חוב האב </a:t>
            </a:r>
          </a:p>
        </p:txBody>
      </p:sp>
      <p:sp>
        <p:nvSpPr>
          <p:cNvPr id="5" name="מלבן 4"/>
          <p:cNvSpPr/>
          <p:nvPr/>
        </p:nvSpPr>
        <p:spPr>
          <a:xfrm>
            <a:off x="8633547" y="407079"/>
            <a:ext cx="342914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he-IL" dirty="0"/>
              <a:t> לא מסתבר </a:t>
            </a:r>
            <a:r>
              <a:rPr lang="he-IL" dirty="0" smtClean="0"/>
              <a:t>שרב </a:t>
            </a:r>
            <a:r>
              <a:rPr lang="he-IL" dirty="0"/>
              <a:t>אסי בא לומר זאת.</a:t>
            </a:r>
          </a:p>
        </p:txBody>
      </p:sp>
      <p:sp>
        <p:nvSpPr>
          <p:cNvPr id="6" name="מלבן 5"/>
          <p:cNvSpPr/>
          <p:nvPr/>
        </p:nvSpPr>
        <p:spPr>
          <a:xfrm>
            <a:off x="6586680" y="2485843"/>
            <a:ext cx="544945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דַּאֲמַר</a:t>
            </a: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לֵיהּ לְהָכִי שְׁקַלִי כְּסָפִים דְּאִי מִגַּנְבִי לָא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מִשְׁתַּלַּמְנָא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מִינָּךְ</a:t>
            </a:r>
          </a:p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וּלְהָכִי שָׁקְלַתְּ אַרְעָא דְּאִי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מִטַּרְפָא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לָא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מִשְׁתַּלְּמָא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לָךְ מִידֵּי מִינַּאי</a:t>
            </a:r>
            <a:endParaRPr lang="he-IL" dirty="0"/>
          </a:p>
        </p:txBody>
      </p:sp>
      <p:sp>
        <p:nvSpPr>
          <p:cNvPr id="7" name="מלבן 6"/>
          <p:cNvSpPr/>
          <p:nvPr/>
        </p:nvSpPr>
        <p:spPr>
          <a:xfrm>
            <a:off x="-104644" y="2340874"/>
            <a:ext cx="665018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לא </a:t>
            </a:r>
            <a:r>
              <a:rPr lang="he-IL" dirty="0"/>
              <a:t>מסתבר לחייב את האח בעל הכספים; </a:t>
            </a:r>
            <a:r>
              <a:rPr lang="he-IL" dirty="0" smtClean="0"/>
              <a:t>שיאמר בעל </a:t>
            </a:r>
            <a:r>
              <a:rPr lang="he-IL" dirty="0"/>
              <a:t>הכספים לאחיו בעל הקרקע: </a:t>
            </a:r>
            <a:r>
              <a:rPr lang="he-IL" dirty="0" smtClean="0"/>
              <a:t>הרי </a:t>
            </a:r>
            <a:r>
              <a:rPr lang="he-IL" dirty="0"/>
              <a:t>שנינו נטלנו את חלקנו בירושה עם </a:t>
            </a:r>
            <a:r>
              <a:rPr lang="he-IL" b="1" dirty="0"/>
              <a:t>סיכון להפסד</a:t>
            </a:r>
            <a:r>
              <a:rPr lang="he-IL" dirty="0"/>
              <a:t>, </a:t>
            </a:r>
            <a:endParaRPr lang="he-IL" dirty="0" smtClean="0"/>
          </a:p>
          <a:p>
            <a:r>
              <a:rPr lang="he-IL" dirty="0" smtClean="0"/>
              <a:t>כיון </a:t>
            </a:r>
            <a:r>
              <a:rPr lang="he-IL" dirty="0"/>
              <a:t>שמצד אחד לכספים יש סיכון, שיגנבו, ולקרקע אין סיכון כזה. </a:t>
            </a:r>
            <a:endParaRPr lang="he-IL" dirty="0" smtClean="0"/>
          </a:p>
          <a:p>
            <a:r>
              <a:rPr lang="he-IL" dirty="0" smtClean="0"/>
              <a:t>אך </a:t>
            </a:r>
            <a:r>
              <a:rPr lang="he-IL" dirty="0"/>
              <a:t>מאידך, לקרקע יש סיכון שיבוא בעל חוב </a:t>
            </a:r>
            <a:r>
              <a:rPr lang="he-IL" dirty="0" err="1"/>
              <a:t>ויטלנה</a:t>
            </a:r>
            <a:r>
              <a:rPr lang="he-IL" dirty="0"/>
              <a:t> לפירעון חובו, ולכספים אין את הסיכון הזה, כי לא גובים מיתומים אלא רק מקרקע</a:t>
            </a:r>
            <a:r>
              <a:rPr lang="he-IL" dirty="0" smtClean="0"/>
              <a:t>.</a:t>
            </a:r>
          </a:p>
          <a:p>
            <a:r>
              <a:rPr lang="he-IL" dirty="0" smtClean="0"/>
              <a:t>לכן </a:t>
            </a:r>
            <a:r>
              <a:rPr lang="he-IL" dirty="0"/>
              <a:t>נטלתי אני את חלקי בירושה בכספים בלבד, ולא נטלתי מאומה מהקרקע, מתוך </a:t>
            </a:r>
            <a:r>
              <a:rPr lang="he-IL" dirty="0" smtClean="0"/>
              <a:t>הסכמה </a:t>
            </a:r>
            <a:r>
              <a:rPr lang="he-IL" dirty="0"/>
              <a:t>שאם הכספים יגנבו, הרי זה הפסד שלי, ולא אתבע ממך להשתתף בהפסדי. ואף אתה, להכי שקלת ארעא, לכן נטלת את </a:t>
            </a:r>
            <a:r>
              <a:rPr lang="he-IL" dirty="0" err="1"/>
              <a:t>חלך</a:t>
            </a:r>
            <a:r>
              <a:rPr lang="he-IL" dirty="0"/>
              <a:t> בירושה רק מהקרקע, מתוך </a:t>
            </a:r>
            <a:r>
              <a:rPr lang="he-IL" dirty="0" smtClean="0"/>
              <a:t>הסכמה </a:t>
            </a:r>
            <a:r>
              <a:rPr lang="he-IL" dirty="0"/>
              <a:t>שאם יבוא בעל חוב ויטרוף את השדה לא תחזור לתבוע ממני להשתתף בהפסד. </a:t>
            </a:r>
            <a:endParaRPr lang="he-IL" dirty="0" smtClean="0"/>
          </a:p>
          <a:p>
            <a:r>
              <a:rPr lang="he-IL" dirty="0" smtClean="0"/>
              <a:t>כי </a:t>
            </a:r>
            <a:r>
              <a:rPr lang="he-IL" dirty="0"/>
              <a:t>היות וידענו בשעת החלוקה שכל אחד נוטל על עצמו סיכון, והסכמנו לחלוקה בצורה זאת, הרי בכך קיבלנו עלינו שכל אחד </a:t>
            </a:r>
            <a:r>
              <a:rPr lang="he-IL" dirty="0" err="1"/>
              <a:t>ישא</a:t>
            </a:r>
            <a:r>
              <a:rPr lang="he-IL" dirty="0"/>
              <a:t> הפסדו לבדו</a:t>
            </a:r>
            <a:r>
              <a:rPr lang="he-IL" dirty="0" smtClean="0"/>
              <a:t>.</a:t>
            </a:r>
            <a:endParaRPr lang="he-IL" dirty="0"/>
          </a:p>
        </p:txBody>
      </p:sp>
      <p:sp>
        <p:nvSpPr>
          <p:cNvPr id="8" name="מלבן 7"/>
          <p:cNvSpPr/>
          <p:nvPr/>
        </p:nvSpPr>
        <p:spPr>
          <a:xfrm>
            <a:off x="4062249" y="1538975"/>
            <a:ext cx="4934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הגמרא </a:t>
            </a:r>
            <a:r>
              <a:rPr lang="he-IL" dirty="0" smtClean="0"/>
              <a:t>מביאה אחרים </a:t>
            </a:r>
            <a:r>
              <a:rPr lang="he-IL" dirty="0"/>
              <a:t>שדחו פירוש זה, מסיבה הפוכה:</a:t>
            </a: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7598" y="3474803"/>
            <a:ext cx="1694329" cy="14433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99891" y="3353232"/>
            <a:ext cx="19444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dirty="0" smtClean="0"/>
              <a:t>אח אחד נטל כספים</a:t>
            </a:r>
            <a:endParaRPr lang="he-IL" dirty="0"/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391" y="3602284"/>
            <a:ext cx="2543544" cy="12481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05256" y="3230536"/>
            <a:ext cx="187573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אח שני נטל קרקע</a:t>
            </a:r>
            <a:endParaRPr lang="he-IL" dirty="0"/>
          </a:p>
        </p:txBody>
      </p:sp>
      <p:sp>
        <p:nvSpPr>
          <p:cNvPr id="14" name="TextBox 13"/>
          <p:cNvSpPr txBox="1"/>
          <p:nvPr/>
        </p:nvSpPr>
        <p:spPr>
          <a:xfrm>
            <a:off x="9913071" y="5058324"/>
            <a:ext cx="212775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יש סיכון שהכסף ייגנב</a:t>
            </a:r>
            <a:endParaRPr lang="he-IL" dirty="0"/>
          </a:p>
        </p:txBody>
      </p:sp>
      <p:sp>
        <p:nvSpPr>
          <p:cNvPr id="15" name="TextBox 14"/>
          <p:cNvSpPr txBox="1"/>
          <p:nvPr/>
        </p:nvSpPr>
        <p:spPr>
          <a:xfrm>
            <a:off x="6344617" y="4843250"/>
            <a:ext cx="277091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יש סיכון שיבוא בעל חוב </a:t>
            </a:r>
            <a:r>
              <a:rPr lang="he-IL" dirty="0" err="1" smtClean="0"/>
              <a:t>ויטרף</a:t>
            </a:r>
            <a:r>
              <a:rPr lang="he-IL" dirty="0" smtClean="0"/>
              <a:t> את השדה</a:t>
            </a:r>
            <a:endParaRPr lang="he-IL" dirty="0"/>
          </a:p>
        </p:txBody>
      </p:sp>
      <p:sp>
        <p:nvSpPr>
          <p:cNvPr id="16" name="מלבן 15"/>
          <p:cNvSpPr/>
          <p:nvPr/>
        </p:nvSpPr>
        <p:spPr>
          <a:xfrm>
            <a:off x="4447310" y="6189761"/>
            <a:ext cx="4685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ולכן, לא מסתבר לומר שזהו הפירוש בדברי רב אסי.</a:t>
            </a:r>
          </a:p>
        </p:txBody>
      </p:sp>
      <p:sp>
        <p:nvSpPr>
          <p:cNvPr id="17" name="מלבן 16"/>
          <p:cNvSpPr/>
          <p:nvPr/>
        </p:nvSpPr>
        <p:spPr>
          <a:xfrm>
            <a:off x="9009308" y="1547035"/>
            <a:ext cx="305885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אִיכָּא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דְּאָמְרִי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אַדְּרַבָּה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לְאִידַּך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ְ גִּיסָא </a:t>
            </a:r>
          </a:p>
        </p:txBody>
      </p:sp>
    </p:spTree>
    <p:extLst>
      <p:ext uri="{BB962C8B-B14F-4D97-AF65-F5344CB8AC3E}">
        <p14:creationId xmlns:p14="http://schemas.microsoft.com/office/powerpoint/2010/main" val="217592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6" presetClass="entr" presetSubtype="3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500"/>
                            </p:stCondLst>
                            <p:childTnLst>
                              <p:par>
                                <p:cTn id="66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25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750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250"/>
                            </p:stCondLst>
                            <p:childTnLst>
                              <p:par>
                                <p:cTn id="81" presetID="2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7250"/>
                            </p:stCondLst>
                            <p:childTnLst>
                              <p:par>
                                <p:cTn id="85" presetID="2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750"/>
                            </p:stCondLst>
                            <p:childTnLst>
                              <p:par>
                                <p:cTn id="89" presetID="31" presetClass="entr" presetSubtype="0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 animBg="1"/>
      <p:bldP spid="8" grpId="0"/>
      <p:bldP spid="10" grpId="0" animBg="1"/>
      <p:bldP spid="12" grpId="0"/>
      <p:bldP spid="14" grpId="0"/>
      <p:bldP spid="15" grpId="0"/>
      <p:bldP spid="16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8430353" y="644011"/>
            <a:ext cx="349647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אֶלָּא לִשְׁנֵי אַחִים </a:t>
            </a: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שֶׁחָלְקוּ</a:t>
            </a:r>
          </a:p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וּבָא בַּעַל חוֹב וְנָטַל חֶלְקוֹ שֶׁל אֶחָד מֵהֶן</a:t>
            </a:r>
            <a:endParaRPr lang="he-IL" dirty="0"/>
          </a:p>
        </p:txBody>
      </p:sp>
      <p:sp>
        <p:nvSpPr>
          <p:cNvPr id="3" name="TextBox 2"/>
          <p:cNvSpPr txBox="1"/>
          <p:nvPr/>
        </p:nvSpPr>
        <p:spPr>
          <a:xfrm>
            <a:off x="10732653" y="82210"/>
            <a:ext cx="133003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דף ט' עמ' א'</a:t>
            </a:r>
            <a:endParaRPr lang="he-IL" dirty="0"/>
          </a:p>
        </p:txBody>
      </p:sp>
      <p:sp>
        <p:nvSpPr>
          <p:cNvPr id="4" name="מלבן 3"/>
          <p:cNvSpPr/>
          <p:nvPr/>
        </p:nvSpPr>
        <p:spPr>
          <a:xfrm>
            <a:off x="101600" y="451541"/>
            <a:ext cx="7887855" cy="1755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אלא</a:t>
            </a:r>
            <a:r>
              <a:rPr lang="he-IL" dirty="0"/>
              <a:t>, מה שאמר רב אסי "כספים הרי הן כקרקע", הוא לעניין שני אחים </a:t>
            </a:r>
            <a:endParaRPr lang="he-IL" dirty="0" smtClean="0"/>
          </a:p>
          <a:p>
            <a:r>
              <a:rPr lang="he-IL" dirty="0" smtClean="0"/>
              <a:t>שחלקו </a:t>
            </a:r>
            <a:r>
              <a:rPr lang="he-IL" dirty="0"/>
              <a:t>בקרקעות שהניח להם אביהם, </a:t>
            </a:r>
            <a:endParaRPr lang="he-IL" dirty="0" smtClean="0"/>
          </a:p>
          <a:p>
            <a:r>
              <a:rPr lang="he-IL" dirty="0" smtClean="0"/>
              <a:t>ובא </a:t>
            </a:r>
            <a:r>
              <a:rPr lang="he-IL" dirty="0"/>
              <a:t>בעל חוב של אביהם, ונטל לפירעון את חלקו של אחד </a:t>
            </a:r>
            <a:r>
              <a:rPr lang="he-IL" dirty="0" smtClean="0"/>
              <a:t>מהן, </a:t>
            </a:r>
          </a:p>
          <a:p>
            <a:r>
              <a:rPr lang="he-IL" dirty="0" smtClean="0"/>
              <a:t>הדין </a:t>
            </a:r>
            <a:r>
              <a:rPr lang="he-IL" dirty="0"/>
              <a:t>הוא, שהאח השני משלם לאחיו חצי חלקו. ועל כך אמר רב </a:t>
            </a:r>
            <a:r>
              <a:rPr lang="he-IL" dirty="0" smtClean="0"/>
              <a:t>אסי</a:t>
            </a:r>
          </a:p>
          <a:p>
            <a:r>
              <a:rPr lang="he-IL" dirty="0" smtClean="0"/>
              <a:t> </a:t>
            </a:r>
            <a:r>
              <a:rPr lang="he-IL" dirty="0"/>
              <a:t>"כספים הרי הן כקרקע", כלומר, שיכול אח זה שעליו לתת חצי מחלקו, </a:t>
            </a:r>
            <a:endParaRPr lang="he-IL" dirty="0" smtClean="0"/>
          </a:p>
          <a:p>
            <a:r>
              <a:rPr lang="he-IL" dirty="0" smtClean="0"/>
              <a:t>לתת </a:t>
            </a:r>
            <a:r>
              <a:rPr lang="he-IL" dirty="0"/>
              <a:t>זאת או בקרקע או לשלם את תמורתם בכסף.</a:t>
            </a:r>
          </a:p>
        </p:txBody>
      </p:sp>
      <p:sp>
        <p:nvSpPr>
          <p:cNvPr id="5" name="מלבן 4"/>
          <p:cNvSpPr/>
          <p:nvPr/>
        </p:nvSpPr>
        <p:spPr>
          <a:xfrm>
            <a:off x="9060872" y="5784836"/>
            <a:ext cx="302029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וְרַב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אַסִּי </a:t>
            </a:r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אָמַר</a:t>
            </a:r>
          </a:p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נוֹטֵל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רְבִיעַ בְּקַרְקַע וּרְבִיעַ בְּמָעוֹת</a:t>
            </a:r>
            <a:endParaRPr lang="he-IL" dirty="0"/>
          </a:p>
        </p:txBody>
      </p:sp>
      <p:sp>
        <p:nvSpPr>
          <p:cNvPr id="6" name="מלבן 5"/>
          <p:cNvSpPr/>
          <p:nvPr/>
        </p:nvSpPr>
        <p:spPr>
          <a:xfrm>
            <a:off x="1265382" y="2516008"/>
            <a:ext cx="7162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רב </a:t>
            </a:r>
            <a:r>
              <a:rPr lang="he-IL" dirty="0"/>
              <a:t>אסי כבר אמר דין זה במקום אחר, ולכן לא מסתבר לומר שזו היא כוונתו כאן.</a:t>
            </a:r>
          </a:p>
        </p:txBody>
      </p:sp>
      <p:sp>
        <p:nvSpPr>
          <p:cNvPr id="7" name="מלבן 6"/>
          <p:cNvSpPr/>
          <p:nvPr/>
        </p:nvSpPr>
        <p:spPr>
          <a:xfrm>
            <a:off x="9231009" y="1751608"/>
            <a:ext cx="2610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הגמרא דוחה גם הסבר זה: </a:t>
            </a:r>
          </a:p>
        </p:txBody>
      </p:sp>
      <p:sp>
        <p:nvSpPr>
          <p:cNvPr id="8" name="מלבן 7"/>
          <p:cNvSpPr/>
          <p:nvPr/>
        </p:nvSpPr>
        <p:spPr>
          <a:xfrm>
            <a:off x="8615380" y="2533059"/>
            <a:ext cx="357662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וְהָא אַמְרַהּ רַב אַסִּי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חֲדָא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זִימְנָא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דְּאִיתְּמַר</a:t>
            </a:r>
            <a:endParaRPr lang="he-IL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1625600" y="4245049"/>
            <a:ext cx="7497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החלוקה </a:t>
            </a:r>
            <a:r>
              <a:rPr lang="he-IL" dirty="0"/>
              <a:t>שנעשתה ביניהם בטילה, ושבים האחים ומתחלקים בשווה בחלק הנשאר.</a:t>
            </a:r>
          </a:p>
        </p:txBody>
      </p:sp>
      <p:sp>
        <p:nvSpPr>
          <p:cNvPr id="10" name="מלבן 9"/>
          <p:cNvSpPr/>
          <p:nvPr/>
        </p:nvSpPr>
        <p:spPr>
          <a:xfrm>
            <a:off x="1013668" y="319548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dirty="0" smtClean="0"/>
              <a:t>האחים </a:t>
            </a:r>
            <a:r>
              <a:rPr lang="he-IL" dirty="0"/>
              <a:t>שחלקו קרקע שהניח להם אביהן, ובא בעל חוב של אביהם, ונטל את חלקו של אחד מהן </a:t>
            </a:r>
            <a:r>
              <a:rPr lang="he-IL" dirty="0" smtClean="0"/>
              <a:t>לפירעון </a:t>
            </a:r>
            <a:r>
              <a:rPr lang="he-IL" dirty="0"/>
              <a:t>החוב</a:t>
            </a:r>
          </a:p>
        </p:txBody>
      </p:sp>
      <p:sp>
        <p:nvSpPr>
          <p:cNvPr id="11" name="מלבן 10"/>
          <p:cNvSpPr/>
          <p:nvPr/>
        </p:nvSpPr>
        <p:spPr>
          <a:xfrm>
            <a:off x="7459385" y="3322286"/>
            <a:ext cx="462177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ָאַחִים שֶׁחָלְקוּ וּבָא בַּעַל חוֹב וְנָטַל חֶלְקוֹ שֶׁל אֶחָד מֵהֶן</a:t>
            </a:r>
          </a:p>
        </p:txBody>
      </p:sp>
      <p:sp>
        <p:nvSpPr>
          <p:cNvPr id="12" name="מלבן 11"/>
          <p:cNvSpPr/>
          <p:nvPr/>
        </p:nvSpPr>
        <p:spPr>
          <a:xfrm>
            <a:off x="9766871" y="4245049"/>
            <a:ext cx="229582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רַב אָמַר בָּטְלָה מַחְלוֹקֶת </a:t>
            </a:r>
            <a:endParaRPr lang="he-IL" dirty="0"/>
          </a:p>
        </p:txBody>
      </p:sp>
      <p:sp>
        <p:nvSpPr>
          <p:cNvPr id="13" name="מלבן 12"/>
          <p:cNvSpPr/>
          <p:nvPr/>
        </p:nvSpPr>
        <p:spPr>
          <a:xfrm>
            <a:off x="10113506" y="4981352"/>
            <a:ext cx="181331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וּשְׁמוּאֵל אָמַר וִיתֵּר </a:t>
            </a:r>
          </a:p>
        </p:txBody>
      </p:sp>
      <p:sp>
        <p:nvSpPr>
          <p:cNvPr id="14" name="מלבן 13"/>
          <p:cNvSpPr/>
          <p:nvPr/>
        </p:nvSpPr>
        <p:spPr>
          <a:xfrm>
            <a:off x="580632" y="4802200"/>
            <a:ext cx="8532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החלוקה </a:t>
            </a:r>
            <a:r>
              <a:rPr lang="he-IL" dirty="0"/>
              <a:t>קיימת, כי אותו אח שנטל ממנו הבעל חוב את חלקו ויתר בשעת החלוקה על האפשרות לחזור ולתבוע חלקו, וכפי שיתבאר להלן, ולכן הפסיד את חלקו, ואין השני צריך להשתתף עמו.</a:t>
            </a:r>
          </a:p>
        </p:txBody>
      </p:sp>
      <p:sp>
        <p:nvSpPr>
          <p:cNvPr id="15" name="מלבן 14"/>
          <p:cNvSpPr/>
          <p:nvPr/>
        </p:nvSpPr>
        <p:spPr>
          <a:xfrm>
            <a:off x="876288" y="5790676"/>
            <a:ext cx="79409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האח </a:t>
            </a:r>
            <a:r>
              <a:rPr lang="he-IL" dirty="0"/>
              <a:t>שהפסיד, יקבל רביע מחלק אחיו. כלומר, האח שבידו הקרקע נותן לאחיו שהפסיד רק רביע [ולא חצי חלקו] מהשדה שבידו, ואת הרביע הזה בידו </a:t>
            </a:r>
            <a:r>
              <a:rPr lang="he-IL" dirty="0" err="1"/>
              <a:t>ליתן</a:t>
            </a:r>
            <a:r>
              <a:rPr lang="he-IL" dirty="0"/>
              <a:t> לו בקרקע או במעות.</a:t>
            </a:r>
          </a:p>
        </p:txBody>
      </p:sp>
    </p:spTree>
    <p:extLst>
      <p:ext uri="{BB962C8B-B14F-4D97-AF65-F5344CB8AC3E}">
        <p14:creationId xmlns:p14="http://schemas.microsoft.com/office/powerpoint/2010/main" val="302602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2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7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25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75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75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25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0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/>
      <p:bldP spid="7" grpId="0"/>
      <p:bldP spid="8" grpId="0" animBg="1"/>
      <p:bldP spid="9" grpId="0"/>
      <p:bldP spid="10" grpId="0"/>
      <p:bldP spid="11" grpId="0" animBg="1"/>
      <p:bldP spid="12" grpId="0" animBg="1"/>
      <p:bldP spid="13" grpId="0" animBg="1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9020711" y="5654058"/>
            <a:ext cx="299579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וְרַב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אַסִּי אָמַר </a:t>
            </a:r>
            <a:endParaRPr lang="he-IL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נוֹטֵל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רְבִיעַ בְּקַרְקַע וּרְבִיעַ בְּמָעוֹת</a:t>
            </a:r>
            <a:endParaRPr lang="he-IL" dirty="0"/>
          </a:p>
        </p:txBody>
      </p:sp>
      <p:sp>
        <p:nvSpPr>
          <p:cNvPr id="3" name="TextBox 2"/>
          <p:cNvSpPr txBox="1"/>
          <p:nvPr/>
        </p:nvSpPr>
        <p:spPr>
          <a:xfrm>
            <a:off x="10732653" y="82210"/>
            <a:ext cx="133003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דף ט' עמ' א'</a:t>
            </a:r>
            <a:endParaRPr lang="he-IL" dirty="0"/>
          </a:p>
        </p:txBody>
      </p:sp>
      <p:sp>
        <p:nvSpPr>
          <p:cNvPr id="4" name="מלבן 3"/>
          <p:cNvSpPr/>
          <p:nvPr/>
        </p:nvSpPr>
        <p:spPr>
          <a:xfrm>
            <a:off x="1691951" y="3963606"/>
            <a:ext cx="7242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 smtClean="0"/>
              <a:t>החלוקה </a:t>
            </a:r>
            <a:r>
              <a:rPr lang="he-IL" dirty="0"/>
              <a:t>שנעשתה ביניהם בטילה, ושבים האחים ומתחלקים בשווה בחלק הנשאר.</a:t>
            </a:r>
          </a:p>
        </p:txBody>
      </p:sp>
      <p:sp>
        <p:nvSpPr>
          <p:cNvPr id="5" name="מלבן 4"/>
          <p:cNvSpPr/>
          <p:nvPr/>
        </p:nvSpPr>
        <p:spPr>
          <a:xfrm>
            <a:off x="8929344" y="451542"/>
            <a:ext cx="2986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 smtClean="0"/>
              <a:t>הגמרא </a:t>
            </a:r>
            <a:r>
              <a:rPr lang="he-IL" dirty="0"/>
              <a:t>דוחה גם הסבר </a:t>
            </a:r>
            <a:r>
              <a:rPr lang="he-IL" dirty="0" smtClean="0"/>
              <a:t>שראינו: </a:t>
            </a:r>
            <a:endParaRPr lang="he-IL" dirty="0"/>
          </a:p>
        </p:txBody>
      </p:sp>
      <p:sp>
        <p:nvSpPr>
          <p:cNvPr id="6" name="מלבן 5"/>
          <p:cNvSpPr/>
          <p:nvPr/>
        </p:nvSpPr>
        <p:spPr>
          <a:xfrm>
            <a:off x="9196202" y="801833"/>
            <a:ext cx="286648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וְהָא אַמְרַהּ רַב אַסִּי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חֲדָא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זִימְנָא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he-IL" dirty="0"/>
          </a:p>
        </p:txBody>
      </p:sp>
      <p:sp>
        <p:nvSpPr>
          <p:cNvPr id="7" name="מלבן 6"/>
          <p:cNvSpPr/>
          <p:nvPr/>
        </p:nvSpPr>
        <p:spPr>
          <a:xfrm>
            <a:off x="1442274" y="817470"/>
            <a:ext cx="72320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/>
              <a:t>רב אסי כבר אמר דין זה במקום אחר, ולכן לא מסתבר לומר שזו היא כוונתו כאן.</a:t>
            </a:r>
          </a:p>
        </p:txBody>
      </p:sp>
      <p:sp>
        <p:nvSpPr>
          <p:cNvPr id="8" name="מלבן 7"/>
          <p:cNvSpPr/>
          <p:nvPr/>
        </p:nvSpPr>
        <p:spPr>
          <a:xfrm>
            <a:off x="2470221" y="119805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dirty="0" err="1"/>
              <a:t>האחין</a:t>
            </a:r>
            <a:r>
              <a:rPr lang="he-IL" dirty="0"/>
              <a:t> שחלקו קרקע שהניח להם אביהן, ובא בעל חוב של אביהם, ונטל את חלקו של אחד מהן </a:t>
            </a:r>
            <a:r>
              <a:rPr lang="he-IL" dirty="0" err="1"/>
              <a:t>לפרעון</a:t>
            </a:r>
            <a:r>
              <a:rPr lang="he-IL" dirty="0"/>
              <a:t> החוב. </a:t>
            </a:r>
          </a:p>
        </p:txBody>
      </p:sp>
      <p:sp>
        <p:nvSpPr>
          <p:cNvPr id="9" name="מלבן 8"/>
          <p:cNvSpPr/>
          <p:nvPr/>
        </p:nvSpPr>
        <p:spPr>
          <a:xfrm>
            <a:off x="8566221" y="1174255"/>
            <a:ext cx="349647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 err="1">
                <a:solidFill>
                  <a:srgbClr val="000000"/>
                </a:solidFill>
                <a:latin typeface="Arial" panose="020B0604020202020204" pitchFamily="34" charset="0"/>
              </a:rPr>
              <a:t>דְּאִיתְּמַר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 הָאַחִים שֶׁחָלְקוּ </a:t>
            </a:r>
            <a:endParaRPr lang="he-IL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he-IL" dirty="0" smtClean="0">
                <a:solidFill>
                  <a:srgbClr val="000000"/>
                </a:solidFill>
                <a:latin typeface="Arial" panose="020B0604020202020204" pitchFamily="34" charset="0"/>
              </a:rPr>
              <a:t>וּבָא </a:t>
            </a:r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בַּעַל חוֹב וְנָטַל חֶלְקוֹ שֶׁל אֶחָד מֵהֶן </a:t>
            </a:r>
            <a:endParaRPr lang="he-IL" dirty="0"/>
          </a:p>
        </p:txBody>
      </p:sp>
      <p:sp>
        <p:nvSpPr>
          <p:cNvPr id="11" name="מלבן 10"/>
          <p:cNvSpPr/>
          <p:nvPr/>
        </p:nvSpPr>
        <p:spPr>
          <a:xfrm>
            <a:off x="9720688" y="3935614"/>
            <a:ext cx="229582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רַב אָמַר בָּטְלָה מַחְלוֹקֶת </a:t>
            </a:r>
            <a:endParaRPr lang="he-IL" dirty="0"/>
          </a:p>
        </p:txBody>
      </p:sp>
      <p:sp>
        <p:nvSpPr>
          <p:cNvPr id="12" name="מלבן 11"/>
          <p:cNvSpPr/>
          <p:nvPr/>
        </p:nvSpPr>
        <p:spPr>
          <a:xfrm>
            <a:off x="2787161" y="436226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dirty="0" smtClean="0"/>
              <a:t>החלוקה </a:t>
            </a:r>
            <a:r>
              <a:rPr lang="he-IL" dirty="0"/>
              <a:t>קיימת, כי אותו אח שנטל ממנו הבעל חוב את חלקו ויתר בשעת החלוקה על האפשרות לחזור ולתבוע חלקו, וכפי שיתבאר להלן, ולכן הפסיד את חלקו, ואין השני צריך להשתתף עמו.</a:t>
            </a:r>
          </a:p>
        </p:txBody>
      </p:sp>
      <p:sp>
        <p:nvSpPr>
          <p:cNvPr id="13" name="מלבן 12"/>
          <p:cNvSpPr/>
          <p:nvPr/>
        </p:nvSpPr>
        <p:spPr>
          <a:xfrm>
            <a:off x="10005070" y="4449448"/>
            <a:ext cx="181331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e-IL" dirty="0">
                <a:solidFill>
                  <a:srgbClr val="000000"/>
                </a:solidFill>
                <a:latin typeface="Arial" panose="020B0604020202020204" pitchFamily="34" charset="0"/>
              </a:rPr>
              <a:t>וּשְׁמוּאֵל אָמַר וִיתֵּר </a:t>
            </a:r>
          </a:p>
        </p:txBody>
      </p:sp>
      <p:sp>
        <p:nvSpPr>
          <p:cNvPr id="14" name="מלבן 13"/>
          <p:cNvSpPr/>
          <p:nvPr/>
        </p:nvSpPr>
        <p:spPr>
          <a:xfrm>
            <a:off x="2532164" y="545771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dirty="0" smtClean="0"/>
              <a:t>האח </a:t>
            </a:r>
            <a:r>
              <a:rPr lang="he-IL" dirty="0"/>
              <a:t>שהפסיד, יקבל רביע מחלק אחיו. כלומר, האח שבידו הקרקע נותן לאחיו שהפסיד רק רביע [ולא חצי חלקו] מהשדה שבידו, ואת הרביע הזה בידו </a:t>
            </a:r>
            <a:r>
              <a:rPr lang="he-IL" dirty="0" err="1"/>
              <a:t>ליתן</a:t>
            </a:r>
            <a:r>
              <a:rPr lang="he-IL" dirty="0"/>
              <a:t> לו בקרקע או במעות.</a:t>
            </a:r>
          </a:p>
        </p:txBody>
      </p:sp>
      <p:grpSp>
        <p:nvGrpSpPr>
          <p:cNvPr id="18" name="קבוצה 17"/>
          <p:cNvGrpSpPr/>
          <p:nvPr/>
        </p:nvGrpSpPr>
        <p:grpSpPr>
          <a:xfrm>
            <a:off x="8566221" y="2188700"/>
            <a:ext cx="2543544" cy="1341329"/>
            <a:chOff x="8299363" y="2017785"/>
            <a:chExt cx="2543544" cy="1341329"/>
          </a:xfrm>
          <a:solidFill>
            <a:schemeClr val="accent5">
              <a:lumMod val="20000"/>
              <a:lumOff val="80000"/>
            </a:schemeClr>
          </a:solidFill>
        </p:grpSpPr>
        <p:pic>
          <p:nvPicPr>
            <p:cNvPr id="16" name="תמונה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99363" y="2110981"/>
              <a:ext cx="2543544" cy="1248133"/>
            </a:xfrm>
            <a:prstGeom prst="rect">
              <a:avLst/>
            </a:prstGeom>
            <a:grpFill/>
          </p:spPr>
        </p:pic>
        <p:sp>
          <p:nvSpPr>
            <p:cNvPr id="10" name="TextBox 9"/>
            <p:cNvSpPr txBox="1"/>
            <p:nvPr/>
          </p:nvSpPr>
          <p:spPr>
            <a:xfrm>
              <a:off x="9256237" y="2017785"/>
              <a:ext cx="748145" cy="369332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r>
                <a:rPr lang="he-IL" dirty="0" smtClean="0"/>
                <a:t>אח א</a:t>
              </a:r>
              <a:endParaRPr lang="he-IL" dirty="0"/>
            </a:p>
          </p:txBody>
        </p:sp>
      </p:grpSp>
      <p:grpSp>
        <p:nvGrpSpPr>
          <p:cNvPr id="19" name="קבוצה 18"/>
          <p:cNvGrpSpPr/>
          <p:nvPr/>
        </p:nvGrpSpPr>
        <p:grpSpPr>
          <a:xfrm>
            <a:off x="4828902" y="2200482"/>
            <a:ext cx="2543544" cy="1406903"/>
            <a:chOff x="4246449" y="2040347"/>
            <a:chExt cx="2543544" cy="1406903"/>
          </a:xfrm>
          <a:solidFill>
            <a:schemeClr val="accent5">
              <a:lumMod val="20000"/>
              <a:lumOff val="80000"/>
            </a:schemeClr>
          </a:solidFill>
        </p:grpSpPr>
        <p:pic>
          <p:nvPicPr>
            <p:cNvPr id="15" name="תמונה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46449" y="2110982"/>
              <a:ext cx="2543544" cy="1336268"/>
            </a:xfrm>
            <a:prstGeom prst="rect">
              <a:avLst/>
            </a:prstGeom>
            <a:grpFill/>
          </p:spPr>
        </p:pic>
        <p:sp>
          <p:nvSpPr>
            <p:cNvPr id="17" name="TextBox 16"/>
            <p:cNvSpPr txBox="1"/>
            <p:nvPr/>
          </p:nvSpPr>
          <p:spPr>
            <a:xfrm>
              <a:off x="5144148" y="2040347"/>
              <a:ext cx="748145" cy="369332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r>
                <a:rPr lang="he-IL" dirty="0" smtClean="0"/>
                <a:t>אח ב</a:t>
              </a:r>
              <a:endParaRPr lang="he-IL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830804" y="1957900"/>
            <a:ext cx="131156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he-IL" dirty="0" smtClean="0"/>
              <a:t>בעל חוב</a:t>
            </a:r>
            <a:endParaRPr lang="he-IL" dirty="0"/>
          </a:p>
        </p:txBody>
      </p:sp>
      <p:pic>
        <p:nvPicPr>
          <p:cNvPr id="22" name="תמונה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902" y="2602272"/>
            <a:ext cx="1827661" cy="9726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grpSp>
        <p:nvGrpSpPr>
          <p:cNvPr id="24" name="קבוצה 23"/>
          <p:cNvGrpSpPr/>
          <p:nvPr/>
        </p:nvGrpSpPr>
        <p:grpSpPr>
          <a:xfrm>
            <a:off x="5488250" y="2640449"/>
            <a:ext cx="1228049" cy="702503"/>
            <a:chOff x="8064797" y="2010063"/>
            <a:chExt cx="2543544" cy="1248132"/>
          </a:xfrm>
          <a:solidFill>
            <a:schemeClr val="accent5">
              <a:lumMod val="20000"/>
              <a:lumOff val="80000"/>
            </a:schemeClr>
          </a:solidFill>
        </p:grpSpPr>
        <p:pic>
          <p:nvPicPr>
            <p:cNvPr id="25" name="תמונה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64797" y="2010063"/>
              <a:ext cx="2543544" cy="1248132"/>
            </a:xfrm>
            <a:prstGeom prst="rect">
              <a:avLst/>
            </a:prstGeom>
            <a:grpFill/>
          </p:spPr>
        </p:pic>
        <p:sp>
          <p:nvSpPr>
            <p:cNvPr id="26" name="TextBox 25"/>
            <p:cNvSpPr txBox="1"/>
            <p:nvPr/>
          </p:nvSpPr>
          <p:spPr>
            <a:xfrm>
              <a:off x="8738561" y="2017785"/>
              <a:ext cx="1265822" cy="656190"/>
            </a:xfrm>
            <a:prstGeom prst="rect">
              <a:avLst/>
            </a:prstGeom>
            <a:grpFill/>
          </p:spPr>
          <p:txBody>
            <a:bodyPr wrap="square" rtlCol="1">
              <a:spAutoFit/>
            </a:bodyPr>
            <a:lstStyle/>
            <a:p>
              <a:r>
                <a:rPr lang="he-IL" sz="1400" dirty="0" smtClean="0"/>
                <a:t>אח</a:t>
              </a:r>
              <a:r>
                <a:rPr lang="he-IL" dirty="0" smtClean="0"/>
                <a:t> ב</a:t>
              </a:r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369718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75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0"/>
                            </p:stCondLst>
                            <p:childTnLst>
                              <p:par>
                                <p:cTn id="37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750"/>
                            </p:stCondLst>
                            <p:childTnLst>
                              <p:par>
                                <p:cTn id="43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43 0.00347 L -0.27083 -0.0046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77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25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75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 animBg="1"/>
      <p:bldP spid="7" grpId="0"/>
      <p:bldP spid="8" grpId="0"/>
      <p:bldP spid="9" grpId="0" animBg="1"/>
      <p:bldP spid="11" grpId="0" animBg="1"/>
      <p:bldP spid="12" grpId="0"/>
      <p:bldP spid="13" grpId="0" animBg="1"/>
      <p:bldP spid="14" grpId="0"/>
      <p:bldP spid="20" grpId="0" animBg="1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2467</TotalTime>
  <Words>4439</Words>
  <Application>Microsoft Office PowerPoint</Application>
  <PresentationFormat>מסך רחב</PresentationFormat>
  <Paragraphs>399</Paragraphs>
  <Slides>19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izak rossler</dc:creator>
  <cp:lastModifiedBy>izak rossler</cp:lastModifiedBy>
  <cp:revision>120</cp:revision>
  <dcterms:created xsi:type="dcterms:W3CDTF">2023-09-26T08:16:05Z</dcterms:created>
  <dcterms:modified xsi:type="dcterms:W3CDTF">2023-11-07T13:14:04Z</dcterms:modified>
</cp:coreProperties>
</file>