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2" r:id="rId4"/>
    <p:sldId id="258" r:id="rId5"/>
    <p:sldId id="263" r:id="rId6"/>
    <p:sldId id="264" r:id="rId7"/>
    <p:sldId id="266" r:id="rId8"/>
    <p:sldId id="259" r:id="rId9"/>
    <p:sldId id="265" r:id="rId10"/>
    <p:sldId id="267" r:id="rId11"/>
    <p:sldId id="268" r:id="rId12"/>
    <p:sldId id="269" r:id="rId13"/>
    <p:sldId id="270" r:id="rId14"/>
    <p:sldId id="271" r:id="rId15"/>
    <p:sldId id="272" r:id="rId16"/>
    <p:sldId id="260" r:id="rId17"/>
    <p:sldId id="273" r:id="rId18"/>
    <p:sldId id="274" r:id="rId19"/>
    <p:sldId id="261" r:id="rId20"/>
    <p:sldId id="275"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3" d="100"/>
          <a:sy n="83" d="100"/>
        </p:scale>
        <p:origin x="2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12587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334814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194691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134004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224559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20401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349271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403142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322642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30822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6C747843-BB76-4FD8-B564-F7CAD57A9EE1}" type="datetimeFigureOut">
              <a:rPr lang="he-IL" smtClean="0"/>
              <a:t>כ"ג/כסלו/תשפ"ד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511D957-5AE9-4142-A5CF-9440B4837834}" type="slidenum">
              <a:rPr lang="he-IL" smtClean="0"/>
              <a:t>‹#›</a:t>
            </a:fld>
            <a:endParaRPr lang="he-IL"/>
          </a:p>
        </p:txBody>
      </p:sp>
    </p:spTree>
    <p:extLst>
      <p:ext uri="{BB962C8B-B14F-4D97-AF65-F5344CB8AC3E}">
        <p14:creationId xmlns:p14="http://schemas.microsoft.com/office/powerpoint/2010/main" val="36660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C747843-BB76-4FD8-B564-F7CAD57A9EE1}" type="datetimeFigureOut">
              <a:rPr lang="he-IL" smtClean="0"/>
              <a:t>כ"ג/כסלו/תשפ"ד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11D957-5AE9-4142-A5CF-9440B4837834}" type="slidenum">
              <a:rPr lang="he-IL" smtClean="0"/>
              <a:t>‹#›</a:t>
            </a:fld>
            <a:endParaRPr lang="he-IL"/>
          </a:p>
        </p:txBody>
      </p:sp>
    </p:spTree>
    <p:extLst>
      <p:ext uri="{BB962C8B-B14F-4D97-AF65-F5344CB8AC3E}">
        <p14:creationId xmlns:p14="http://schemas.microsoft.com/office/powerpoint/2010/main" val="1625499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zakrossle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353127" y="231054"/>
            <a:ext cx="9144000" cy="238760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dirty="0" smtClean="0"/>
              <a:t>בבא קמא</a:t>
            </a:r>
            <a:br>
              <a:rPr lang="he-IL" dirty="0" smtClean="0"/>
            </a:br>
            <a:r>
              <a:rPr lang="he-IL" dirty="0" smtClean="0"/>
              <a:t>מצגת עזר ללימוד דף י"א</a:t>
            </a:r>
            <a:endParaRPr lang="he-IL" dirty="0"/>
          </a:p>
        </p:txBody>
      </p:sp>
      <p:sp>
        <p:nvSpPr>
          <p:cNvPr id="5" name="כותרת משנה 2"/>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mtClean="0"/>
              <a:t>יצחק רסלר</a:t>
            </a:r>
          </a:p>
          <a:p>
            <a:r>
              <a:rPr lang="en-US" smtClean="0">
                <a:hlinkClick r:id="rId2"/>
              </a:rPr>
              <a:t>izakrossler@gmail.com</a:t>
            </a:r>
            <a:endParaRPr lang="he-IL" smtClean="0"/>
          </a:p>
          <a:p>
            <a:endParaRPr lang="he-IL" dirty="0"/>
          </a:p>
        </p:txBody>
      </p:sp>
      <p:sp>
        <p:nvSpPr>
          <p:cNvPr id="6" name="TextBox 5"/>
          <p:cNvSpPr txBox="1"/>
          <p:nvPr/>
        </p:nvSpPr>
        <p:spPr>
          <a:xfrm>
            <a:off x="4562763" y="5514109"/>
            <a:ext cx="2669309" cy="646331"/>
          </a:xfrm>
          <a:prstGeom prst="rect">
            <a:avLst/>
          </a:prstGeom>
          <a:noFill/>
          <a:ln w="28575">
            <a:solidFill>
              <a:schemeClr val="tx1"/>
            </a:solidFill>
          </a:ln>
        </p:spPr>
        <p:txBody>
          <a:bodyPr wrap="square" rtlCol="1">
            <a:spAutoFit/>
          </a:bodyPr>
          <a:lstStyle/>
          <a:p>
            <a:r>
              <a:rPr lang="he-IL" dirty="0" err="1" smtClean="0"/>
              <a:t>לע"נ</a:t>
            </a:r>
            <a:r>
              <a:rPr lang="he-IL" dirty="0" smtClean="0"/>
              <a:t> סמ"ר  דביר חיים רסלר </a:t>
            </a:r>
          </a:p>
          <a:p>
            <a:r>
              <a:rPr lang="he-IL" smtClean="0"/>
              <a:t>נפל </a:t>
            </a:r>
            <a:r>
              <a:rPr lang="he-IL" dirty="0" smtClean="0"/>
              <a:t>בשמחת תורה תשפ"ד</a:t>
            </a:r>
            <a:endParaRPr lang="he-IL" dirty="0"/>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762" y="5033818"/>
            <a:ext cx="1323001" cy="1323001"/>
          </a:xfrm>
          <a:prstGeom prst="rect">
            <a:avLst/>
          </a:prstGeom>
        </p:spPr>
      </p:pic>
    </p:spTree>
    <p:extLst>
      <p:ext uri="{BB962C8B-B14F-4D97-AF65-F5344CB8AC3E}">
        <p14:creationId xmlns:p14="http://schemas.microsoft.com/office/powerpoint/2010/main" val="4044563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849663" y="896789"/>
            <a:ext cx="3151909"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לֵיהּ רָבָא מָה דַעְתָּךְ </a:t>
            </a:r>
            <a:r>
              <a:rPr lang="he-IL" dirty="0" err="1">
                <a:solidFill>
                  <a:srgbClr val="000000"/>
                </a:solidFill>
                <a:latin typeface="Arial" panose="020B0604020202020204" pitchFamily="34" charset="0"/>
              </a:rPr>
              <a:t>לְחוּמְרָא</a:t>
            </a:r>
            <a:r>
              <a:rPr lang="he-IL" dirty="0"/>
              <a:t/>
            </a:r>
            <a:br>
              <a:rPr lang="he-IL" dirty="0"/>
            </a:br>
            <a:endParaRPr lang="he-IL" dirty="0"/>
          </a:p>
        </p:txBody>
      </p:sp>
      <p:sp>
        <p:nvSpPr>
          <p:cNvPr id="3" name="מלבן 2"/>
          <p:cNvSpPr/>
          <p:nvPr/>
        </p:nvSpPr>
        <p:spPr>
          <a:xfrm>
            <a:off x="9541164" y="445594"/>
            <a:ext cx="2267526" cy="369332"/>
          </a:xfrm>
          <a:prstGeom prst="rect">
            <a:avLst/>
          </a:prstGeom>
        </p:spPr>
        <p:txBody>
          <a:bodyPr wrap="square">
            <a:spAutoFit/>
          </a:bodyPr>
          <a:lstStyle/>
          <a:p>
            <a:r>
              <a:rPr lang="he-IL" dirty="0"/>
              <a:t>הגמרא </a:t>
            </a:r>
            <a:r>
              <a:rPr lang="he-IL" dirty="0" smtClean="0"/>
              <a:t>דנה </a:t>
            </a:r>
            <a:r>
              <a:rPr lang="he-IL" dirty="0" err="1" smtClean="0"/>
              <a:t>בענין</a:t>
            </a:r>
            <a:r>
              <a:rPr lang="he-IL" dirty="0" smtClean="0"/>
              <a:t> </a:t>
            </a:r>
            <a:r>
              <a:rPr lang="he-IL" dirty="0"/>
              <a:t>זה:</a:t>
            </a:r>
          </a:p>
        </p:txBody>
      </p:sp>
      <p:sp>
        <p:nvSpPr>
          <p:cNvPr id="4" name="TextBox 3"/>
          <p:cNvSpPr txBox="1"/>
          <p:nvPr/>
        </p:nvSpPr>
        <p:spPr>
          <a:xfrm>
            <a:off x="10335491" y="76262"/>
            <a:ext cx="1473199" cy="369332"/>
          </a:xfrm>
          <a:prstGeom prst="rect">
            <a:avLst/>
          </a:prstGeom>
          <a:noFill/>
        </p:spPr>
        <p:txBody>
          <a:bodyPr wrap="square" rtlCol="1">
            <a:spAutoFit/>
          </a:bodyPr>
          <a:lstStyle/>
          <a:p>
            <a:r>
              <a:rPr lang="he-IL" dirty="0" smtClean="0"/>
              <a:t>דף י"א עמ' א'</a:t>
            </a:r>
            <a:endParaRPr lang="he-IL" dirty="0"/>
          </a:p>
        </p:txBody>
      </p:sp>
      <p:sp>
        <p:nvSpPr>
          <p:cNvPr id="5" name="מלבן 4"/>
          <p:cNvSpPr/>
          <p:nvPr/>
        </p:nvSpPr>
        <p:spPr>
          <a:xfrm>
            <a:off x="0" y="280199"/>
            <a:ext cx="8423564" cy="2308324"/>
          </a:xfrm>
          <a:prstGeom prst="rect">
            <a:avLst/>
          </a:prstGeom>
        </p:spPr>
        <p:txBody>
          <a:bodyPr wrap="square">
            <a:spAutoFit/>
          </a:bodyPr>
          <a:lstStyle/>
          <a:p>
            <a:r>
              <a:rPr lang="he-IL" dirty="0" smtClean="0"/>
              <a:t>אמר רבא </a:t>
            </a:r>
            <a:r>
              <a:rPr lang="he-IL" dirty="0" err="1"/>
              <a:t>לעולא</a:t>
            </a:r>
            <a:r>
              <a:rPr lang="he-IL" dirty="0"/>
              <a:t>: מה דעתך? מדוע אמרת למנות את ארבעה עשר יום של טומאת לידה מן היום הראשון של יציאת </a:t>
            </a:r>
            <a:r>
              <a:rPr lang="he-IL" dirty="0" err="1"/>
              <a:t>השליא</a:t>
            </a:r>
            <a:r>
              <a:rPr lang="he-IL" dirty="0"/>
              <a:t> ולא </a:t>
            </a:r>
            <a:r>
              <a:rPr lang="he-IL" dirty="0" err="1"/>
              <a:t>ממחרתו</a:t>
            </a:r>
            <a:r>
              <a:rPr lang="he-IL" dirty="0"/>
              <a:t>, </a:t>
            </a:r>
            <a:r>
              <a:rPr lang="he-IL" dirty="0" smtClean="0"/>
              <a:t> </a:t>
            </a:r>
          </a:p>
          <a:p>
            <a:r>
              <a:rPr lang="he-IL" dirty="0" smtClean="0"/>
              <a:t>מעת </a:t>
            </a:r>
            <a:r>
              <a:rPr lang="he-IL" dirty="0"/>
              <a:t>שיצאה כל </a:t>
            </a:r>
            <a:r>
              <a:rPr lang="he-IL" dirty="0" err="1"/>
              <a:t>השליא</a:t>
            </a:r>
            <a:r>
              <a:rPr lang="he-IL" dirty="0"/>
              <a:t>, שאז ודאי לנו שנולד הולד? </a:t>
            </a:r>
            <a:endParaRPr lang="he-IL" dirty="0" smtClean="0"/>
          </a:p>
          <a:p>
            <a:r>
              <a:rPr lang="he-IL" b="1" dirty="0" smtClean="0"/>
              <a:t>רש"י:  </a:t>
            </a:r>
            <a:r>
              <a:rPr lang="he-IL" dirty="0" smtClean="0"/>
              <a:t>הרי </a:t>
            </a:r>
            <a:r>
              <a:rPr lang="he-IL" dirty="0"/>
              <a:t>זה לכאורה משום שפסקת </a:t>
            </a:r>
            <a:r>
              <a:rPr lang="he-IL" dirty="0" err="1"/>
              <a:t>לחומרא</a:t>
            </a:r>
            <a:r>
              <a:rPr lang="he-IL" dirty="0"/>
              <a:t>, </a:t>
            </a:r>
            <a:r>
              <a:rPr lang="he-IL" b="1" dirty="0"/>
              <a:t>כדי להחמיר ולטמאות </a:t>
            </a:r>
            <a:r>
              <a:rPr lang="he-IL" dirty="0"/>
              <a:t>את כל הטהרות שנגעה בהם ביום הראשון, מספק, שמא יצא הולד כבר ביום </a:t>
            </a:r>
            <a:r>
              <a:rPr lang="he-IL" dirty="0" smtClean="0"/>
              <a:t>הראשון</a:t>
            </a:r>
          </a:p>
          <a:p>
            <a:r>
              <a:rPr lang="he-IL" b="1" dirty="0" err="1"/>
              <a:t>התוס</a:t>
            </a:r>
            <a:r>
              <a:rPr lang="he-IL" b="1" dirty="0"/>
              <a:t>' </a:t>
            </a:r>
            <a:r>
              <a:rPr lang="he-IL" dirty="0"/>
              <a:t>הקשו, </a:t>
            </a:r>
            <a:r>
              <a:rPr lang="he-IL" dirty="0" smtClean="0"/>
              <a:t>שלעניין </a:t>
            </a:r>
            <a:r>
              <a:rPr lang="he-IL" dirty="0"/>
              <a:t>טומאה </a:t>
            </a:r>
            <a:r>
              <a:rPr lang="he-IL" b="1" dirty="0"/>
              <a:t>תלוי הדבר ברשויות</a:t>
            </a:r>
            <a:r>
              <a:rPr lang="he-IL" dirty="0"/>
              <a:t>, שברה"ר מטהרים גם בספק, וברה"י מטמאים אף בספק </a:t>
            </a:r>
            <a:r>
              <a:rPr lang="he-IL" dirty="0" err="1"/>
              <a:t>ספיקא</a:t>
            </a:r>
            <a:r>
              <a:rPr lang="he-IL" dirty="0"/>
              <a:t>, </a:t>
            </a:r>
            <a:endParaRPr lang="he-IL" dirty="0" smtClean="0"/>
          </a:p>
          <a:p>
            <a:r>
              <a:rPr lang="he-IL" dirty="0" smtClean="0"/>
              <a:t>ולכן פירשו </a:t>
            </a:r>
            <a:r>
              <a:rPr lang="he-IL" dirty="0" err="1" smtClean="0"/>
              <a:t>התוס</a:t>
            </a:r>
            <a:r>
              <a:rPr lang="he-IL" dirty="0" smtClean="0"/>
              <a:t>' </a:t>
            </a:r>
            <a:r>
              <a:rPr lang="he-IL" dirty="0"/>
              <a:t>שמדובר כאן </a:t>
            </a:r>
            <a:r>
              <a:rPr lang="he-IL" dirty="0" smtClean="0"/>
              <a:t>לעניין </a:t>
            </a:r>
            <a:r>
              <a:rPr lang="he-IL" dirty="0" err="1"/>
              <a:t>לאוסרה</a:t>
            </a:r>
            <a:r>
              <a:rPr lang="he-IL" dirty="0"/>
              <a:t> על בעלה. </a:t>
            </a:r>
            <a:r>
              <a:rPr lang="he-IL" dirty="0" smtClean="0"/>
              <a:t> </a:t>
            </a:r>
            <a:endParaRPr lang="he-IL" dirty="0"/>
          </a:p>
        </p:txBody>
      </p:sp>
      <p:sp>
        <p:nvSpPr>
          <p:cNvPr id="6" name="מלבן 5"/>
          <p:cNvSpPr/>
          <p:nvPr/>
        </p:nvSpPr>
        <p:spPr>
          <a:xfrm>
            <a:off x="8545583" y="5488450"/>
            <a:ext cx="3496470"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אֶלָּא אָמַר רָבָא </a:t>
            </a:r>
            <a:r>
              <a:rPr lang="he-IL" dirty="0" smtClean="0">
                <a:solidFill>
                  <a:srgbClr val="000000"/>
                </a:solidFill>
                <a:latin typeface="Arial" panose="020B0604020202020204" pitchFamily="34" charset="0"/>
              </a:rPr>
              <a:t>לָחוֹשׁ </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חוֹשֶׁשֶׁת </a:t>
            </a:r>
            <a:r>
              <a:rPr lang="he-IL" dirty="0" err="1">
                <a:solidFill>
                  <a:srgbClr val="000000"/>
                </a:solidFill>
                <a:latin typeface="Arial" panose="020B0604020202020204" pitchFamily="34" charset="0"/>
              </a:rPr>
              <a:t>מִימְנָא</a:t>
            </a:r>
            <a:r>
              <a:rPr lang="he-IL" dirty="0">
                <a:solidFill>
                  <a:srgbClr val="000000"/>
                </a:solidFill>
                <a:latin typeface="Arial" panose="020B0604020202020204" pitchFamily="34" charset="0"/>
              </a:rPr>
              <a:t> לָא (מ)מָנְיָא אֶלָּא לְשֵׁנִי</a:t>
            </a:r>
            <a:endParaRPr lang="he-IL" dirty="0"/>
          </a:p>
        </p:txBody>
      </p:sp>
      <p:sp>
        <p:nvSpPr>
          <p:cNvPr id="7" name="מלבן 6"/>
          <p:cNvSpPr/>
          <p:nvPr/>
        </p:nvSpPr>
        <p:spPr>
          <a:xfrm>
            <a:off x="558800" y="2736919"/>
            <a:ext cx="7897091" cy="2031325"/>
          </a:xfrm>
          <a:prstGeom prst="rect">
            <a:avLst/>
          </a:prstGeom>
        </p:spPr>
        <p:txBody>
          <a:bodyPr wrap="square">
            <a:spAutoFit/>
          </a:bodyPr>
          <a:lstStyle/>
          <a:p>
            <a:r>
              <a:rPr lang="he-IL" dirty="0" smtClean="0"/>
              <a:t>והרי </a:t>
            </a:r>
            <a:r>
              <a:rPr lang="he-IL" dirty="0" err="1" smtClean="0"/>
              <a:t>חומרא</a:t>
            </a:r>
            <a:r>
              <a:rPr lang="he-IL" dirty="0" smtClean="0"/>
              <a:t> </a:t>
            </a:r>
            <a:r>
              <a:rPr lang="he-IL" dirty="0"/>
              <a:t>המביאה לידי </a:t>
            </a:r>
            <a:r>
              <a:rPr lang="he-IL" dirty="0" err="1"/>
              <a:t>קולא</a:t>
            </a:r>
            <a:r>
              <a:rPr lang="he-IL" dirty="0"/>
              <a:t> היא, כי אמנם </a:t>
            </a:r>
            <a:r>
              <a:rPr lang="he-IL" dirty="0" smtClean="0"/>
              <a:t>לעניין </a:t>
            </a:r>
            <a:r>
              <a:rPr lang="he-IL" dirty="0"/>
              <a:t>לטמאות את הטהרות שעשתה ביום ראשון הוי </a:t>
            </a:r>
            <a:r>
              <a:rPr lang="he-IL" dirty="0" err="1"/>
              <a:t>חומרא</a:t>
            </a:r>
            <a:r>
              <a:rPr lang="he-IL" dirty="0"/>
              <a:t>, אך מאידך </a:t>
            </a:r>
            <a:r>
              <a:rPr lang="he-IL" dirty="0" smtClean="0"/>
              <a:t>זו </a:t>
            </a:r>
            <a:r>
              <a:rPr lang="he-IL" dirty="0" err="1" smtClean="0"/>
              <a:t>קולא</a:t>
            </a:r>
            <a:r>
              <a:rPr lang="he-IL" dirty="0" smtClean="0"/>
              <a:t>, </a:t>
            </a:r>
            <a:r>
              <a:rPr lang="he-IL" dirty="0"/>
              <a:t>כי היות ומתחילה למנות את ימי הטומאה של יולדת מן היום הראשון, יוצא שביום החמישה עשר ללידה [ואחרי שתטבול], הרי היא כבר מתחילה את ימי הטוהר, וטהרות </a:t>
            </a:r>
            <a:r>
              <a:rPr lang="he-IL" dirty="0" err="1"/>
              <a:t>שתגע</a:t>
            </a:r>
            <a:r>
              <a:rPr lang="he-IL" dirty="0"/>
              <a:t> בהם יהיו </a:t>
            </a:r>
            <a:r>
              <a:rPr lang="he-IL" dirty="0" smtClean="0"/>
              <a:t>טהורים. </a:t>
            </a:r>
          </a:p>
          <a:p>
            <a:r>
              <a:rPr lang="he-IL" dirty="0" smtClean="0"/>
              <a:t>ואילו הייתה </a:t>
            </a:r>
            <a:r>
              <a:rPr lang="he-IL" dirty="0"/>
              <a:t>מונה רק מן היום השני, היה יום זה עדיין בימי הטומאה, </a:t>
            </a:r>
            <a:r>
              <a:rPr lang="he-IL" dirty="0" smtClean="0"/>
              <a:t>והייתה </a:t>
            </a:r>
            <a:r>
              <a:rPr lang="he-IL" dirty="0"/>
              <a:t>מטמאה את הטהרות. ואם כן יוצא, </a:t>
            </a:r>
            <a:r>
              <a:rPr lang="he-IL" dirty="0" smtClean="0"/>
              <a:t>שהמניין </a:t>
            </a:r>
            <a:r>
              <a:rPr lang="he-IL" dirty="0"/>
              <a:t>שהיא מתחילה בו ביום הראשון הוא אמנם </a:t>
            </a:r>
            <a:r>
              <a:rPr lang="he-IL" dirty="0" err="1"/>
              <a:t>חומרא</a:t>
            </a:r>
            <a:r>
              <a:rPr lang="he-IL" dirty="0"/>
              <a:t> </a:t>
            </a:r>
            <a:r>
              <a:rPr lang="he-IL" dirty="0" smtClean="0"/>
              <a:t>לעניין </a:t>
            </a:r>
            <a:r>
              <a:rPr lang="he-IL" dirty="0"/>
              <a:t>הטהרות שנגעה בהם ביום הראשון, אך מאידך הוא </a:t>
            </a:r>
            <a:r>
              <a:rPr lang="he-IL" dirty="0" err="1"/>
              <a:t>קולא</a:t>
            </a:r>
            <a:r>
              <a:rPr lang="he-IL" dirty="0"/>
              <a:t> </a:t>
            </a:r>
            <a:r>
              <a:rPr lang="he-IL" dirty="0" err="1"/>
              <a:t>לענין</a:t>
            </a:r>
            <a:r>
              <a:rPr lang="he-IL" dirty="0"/>
              <a:t> היום החמש עשרה </a:t>
            </a:r>
          </a:p>
        </p:txBody>
      </p:sp>
      <p:sp>
        <p:nvSpPr>
          <p:cNvPr id="8" name="מלבן 7"/>
          <p:cNvSpPr/>
          <p:nvPr/>
        </p:nvSpPr>
        <p:spPr>
          <a:xfrm>
            <a:off x="526472" y="5072952"/>
            <a:ext cx="7961746" cy="1477328"/>
          </a:xfrm>
          <a:prstGeom prst="rect">
            <a:avLst/>
          </a:prstGeom>
        </p:spPr>
        <p:txBody>
          <a:bodyPr wrap="square">
            <a:spAutoFit/>
          </a:bodyPr>
          <a:lstStyle/>
          <a:p>
            <a:r>
              <a:rPr lang="he-IL" dirty="0" smtClean="0"/>
              <a:t>חוששת </a:t>
            </a:r>
            <a:r>
              <a:rPr lang="he-IL" dirty="0"/>
              <a:t>מהיום הראשון שמא יצא הולד, ולכן טהרות שנגעה בהם ביום הראשון טמאים מספק. ואולם </a:t>
            </a:r>
            <a:r>
              <a:rPr lang="he-IL" dirty="0" err="1"/>
              <a:t>למימנא</a:t>
            </a:r>
            <a:r>
              <a:rPr lang="he-IL" dirty="0"/>
              <a:t>, לא </a:t>
            </a:r>
            <a:r>
              <a:rPr lang="he-IL" dirty="0" err="1"/>
              <a:t>ממניא</a:t>
            </a:r>
            <a:r>
              <a:rPr lang="he-IL" dirty="0"/>
              <a:t> אלא משני. למנות את מנין ימי הטומאה, היא לא מתחילה למנות אלא מהיום השני, כי שמא לא יצא רוב </a:t>
            </a:r>
            <a:r>
              <a:rPr lang="he-IL" dirty="0" smtClean="0"/>
              <a:t>הולד אלא </a:t>
            </a:r>
            <a:r>
              <a:rPr lang="he-IL" dirty="0"/>
              <a:t>ביום השני, ואת ימי הטוהר היא מתחילה למנות בסוף מנין ימי הטומאה, כך שמספק היא אינה </a:t>
            </a:r>
            <a:r>
              <a:rPr lang="he-IL" dirty="0" err="1"/>
              <a:t>נטהרת</a:t>
            </a:r>
            <a:r>
              <a:rPr lang="he-IL" dirty="0"/>
              <a:t> עד יום השש עשרה מתחילת הלידה </a:t>
            </a:r>
          </a:p>
        </p:txBody>
      </p:sp>
      <p:sp>
        <p:nvSpPr>
          <p:cNvPr id="9" name="מלבן 8"/>
          <p:cNvSpPr/>
          <p:nvPr/>
        </p:nvSpPr>
        <p:spPr>
          <a:xfrm>
            <a:off x="9348282" y="2838519"/>
            <a:ext cx="2653290" cy="646331"/>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חוּמְרָא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דְּאָתֵי</a:t>
            </a:r>
            <a:r>
              <a:rPr lang="he-IL" dirty="0">
                <a:solidFill>
                  <a:srgbClr val="000000"/>
                </a:solidFill>
                <a:latin typeface="Arial" panose="020B0604020202020204" pitchFamily="34" charset="0"/>
              </a:rPr>
              <a:t> לִידֵי </a:t>
            </a:r>
            <a:r>
              <a:rPr lang="he-IL" dirty="0" err="1">
                <a:solidFill>
                  <a:srgbClr val="000000"/>
                </a:solidFill>
                <a:latin typeface="Arial" panose="020B0604020202020204" pitchFamily="34" charset="0"/>
              </a:rPr>
              <a:t>קוּלָּא</a:t>
            </a:r>
            <a:r>
              <a:rPr lang="he-IL" dirty="0">
                <a:solidFill>
                  <a:srgbClr val="000000"/>
                </a:solidFill>
                <a:latin typeface="Arial" panose="020B0604020202020204" pitchFamily="34" charset="0"/>
              </a:rPr>
              <a:t> הוּא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דְּקָא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מְטַהֲרַתְּ לַהּ מֵרִאשׁוֹן</a:t>
            </a:r>
            <a:endParaRPr lang="he-IL" dirty="0"/>
          </a:p>
        </p:txBody>
      </p:sp>
      <p:sp>
        <p:nvSpPr>
          <p:cNvPr id="10" name="מלבן 9"/>
          <p:cNvSpPr/>
          <p:nvPr/>
        </p:nvSpPr>
        <p:spPr>
          <a:xfrm>
            <a:off x="9193718" y="4888286"/>
            <a:ext cx="2807854" cy="369332"/>
          </a:xfrm>
          <a:prstGeom prst="rect">
            <a:avLst/>
          </a:prstGeom>
        </p:spPr>
        <p:txBody>
          <a:bodyPr wrap="square">
            <a:spAutoFit/>
          </a:bodyPr>
          <a:lstStyle/>
          <a:p>
            <a:r>
              <a:rPr lang="he-IL" dirty="0"/>
              <a:t> רבא </a:t>
            </a:r>
            <a:r>
              <a:rPr lang="he-IL" dirty="0" smtClean="0"/>
              <a:t>מבאר  דברי </a:t>
            </a:r>
            <a:r>
              <a:rPr lang="he-IL" dirty="0"/>
              <a:t>רבי </a:t>
            </a:r>
            <a:r>
              <a:rPr lang="he-IL" dirty="0" smtClean="0"/>
              <a:t>אלעזר</a:t>
            </a:r>
            <a:endParaRPr lang="he-IL" dirty="0"/>
          </a:p>
        </p:txBody>
      </p:sp>
    </p:spTree>
    <p:extLst>
      <p:ext uri="{BB962C8B-B14F-4D97-AF65-F5344CB8AC3E}">
        <p14:creationId xmlns:p14="http://schemas.microsoft.com/office/powerpoint/2010/main" val="244528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750"/>
                            </p:stCondLst>
                            <p:childTnLst>
                              <p:par>
                                <p:cTn id="9" presetID="53" presetClass="entr" presetSubtype="16"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00"/>
                            </p:stCondLst>
                            <p:childTnLst>
                              <p:par>
                                <p:cTn id="15" presetID="22" presetClass="entr" presetSubtype="2" fill="hold" nodeType="afterEffect">
                                  <p:stCondLst>
                                    <p:cond delay="10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right)">
                                      <p:cBhvr>
                                        <p:cTn id="17" dur="500"/>
                                        <p:tgtEl>
                                          <p:spTgt spid="5">
                                            <p:txEl>
                                              <p:pRg st="0" end="0"/>
                                            </p:txEl>
                                          </p:spTgt>
                                        </p:tgtEl>
                                      </p:cBhvr>
                                    </p:animEffect>
                                  </p:childTnLst>
                                </p:cTn>
                              </p:par>
                            </p:childTnLst>
                          </p:cTn>
                        </p:par>
                        <p:par>
                          <p:cTn id="18" fill="hold">
                            <p:stCondLst>
                              <p:cond delay="3500"/>
                            </p:stCondLst>
                            <p:childTnLst>
                              <p:par>
                                <p:cTn id="19" presetID="22" presetClass="entr" presetSubtype="2" fill="hold" nodeType="afterEffect">
                                  <p:stCondLst>
                                    <p:cond delay="10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right)">
                                      <p:cBhvr>
                                        <p:cTn id="21" dur="500"/>
                                        <p:tgtEl>
                                          <p:spTgt spid="5">
                                            <p:txEl>
                                              <p:pRg st="1" end="1"/>
                                            </p:txEl>
                                          </p:spTgt>
                                        </p:tgtEl>
                                      </p:cBhvr>
                                    </p:animEffect>
                                  </p:childTnLst>
                                </p:cTn>
                              </p:par>
                            </p:childTnLst>
                          </p:cTn>
                        </p:par>
                        <p:par>
                          <p:cTn id="22" fill="hold">
                            <p:stCondLst>
                              <p:cond delay="5000"/>
                            </p:stCondLst>
                            <p:childTnLst>
                              <p:par>
                                <p:cTn id="23" presetID="22" presetClass="entr" presetSubtype="2" fill="hold" nodeType="afterEffect">
                                  <p:stCondLst>
                                    <p:cond delay="200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right)">
                                      <p:cBhvr>
                                        <p:cTn id="25" dur="500"/>
                                        <p:tgtEl>
                                          <p:spTgt spid="5">
                                            <p:txEl>
                                              <p:pRg st="2" end="2"/>
                                            </p:txEl>
                                          </p:spTgt>
                                        </p:tgtEl>
                                      </p:cBhvr>
                                    </p:animEffect>
                                  </p:childTnLst>
                                </p:cTn>
                              </p:par>
                            </p:childTnLst>
                          </p:cTn>
                        </p:par>
                        <p:par>
                          <p:cTn id="26" fill="hold">
                            <p:stCondLst>
                              <p:cond delay="7500"/>
                            </p:stCondLst>
                            <p:childTnLst>
                              <p:par>
                                <p:cTn id="27" presetID="22" presetClass="entr" presetSubtype="2" fill="hold" nodeType="afterEffect">
                                  <p:stCondLst>
                                    <p:cond delay="225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right)">
                                      <p:cBhvr>
                                        <p:cTn id="29" dur="500"/>
                                        <p:tgtEl>
                                          <p:spTgt spid="5">
                                            <p:txEl>
                                              <p:pRg st="3" end="3"/>
                                            </p:txEl>
                                          </p:spTgt>
                                        </p:tgtEl>
                                      </p:cBhvr>
                                    </p:animEffect>
                                  </p:childTnLst>
                                </p:cTn>
                              </p:par>
                            </p:childTnLst>
                          </p:cTn>
                        </p:par>
                        <p:par>
                          <p:cTn id="30" fill="hold">
                            <p:stCondLst>
                              <p:cond delay="10250"/>
                            </p:stCondLst>
                            <p:childTnLst>
                              <p:par>
                                <p:cTn id="31" presetID="22" presetClass="entr" presetSubtype="2" fill="hold" nodeType="afterEffect">
                                  <p:stCondLst>
                                    <p:cond delay="225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right)">
                                      <p:cBhvr>
                                        <p:cTn id="33" dur="500"/>
                                        <p:tgtEl>
                                          <p:spTgt spid="5">
                                            <p:txEl>
                                              <p:pRg st="4" end="4"/>
                                            </p:txEl>
                                          </p:spTgt>
                                        </p:tgtEl>
                                      </p:cBhvr>
                                    </p:animEffect>
                                  </p:childTnLst>
                                </p:cTn>
                              </p:par>
                            </p:childTnLst>
                          </p:cTn>
                        </p:par>
                        <p:par>
                          <p:cTn id="34" fill="hold">
                            <p:stCondLst>
                              <p:cond delay="13000"/>
                            </p:stCondLst>
                            <p:childTnLst>
                              <p:par>
                                <p:cTn id="35" presetID="53" presetClass="entr" presetSubtype="16" fill="hold" grpId="0" nodeType="afterEffect">
                                  <p:stCondLst>
                                    <p:cond delay="200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15500"/>
                            </p:stCondLst>
                            <p:childTnLst>
                              <p:par>
                                <p:cTn id="41" presetID="22" presetClass="entr" presetSubtype="2" fill="hold" grpId="0" nodeType="afterEffect">
                                  <p:stCondLst>
                                    <p:cond delay="175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17750"/>
                            </p:stCondLst>
                            <p:childTnLst>
                              <p:par>
                                <p:cTn id="45" presetID="22" presetClass="entr" presetSubtype="2" fill="hold" grpId="0" nodeType="afterEffect">
                                  <p:stCondLst>
                                    <p:cond delay="325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childTnLst>
                          </p:cTn>
                        </p:par>
                        <p:par>
                          <p:cTn id="48" fill="hold">
                            <p:stCondLst>
                              <p:cond delay="21500"/>
                            </p:stCondLst>
                            <p:childTnLst>
                              <p:par>
                                <p:cTn id="49" presetID="53" presetClass="entr" presetSubtype="16" fill="hold" grpId="0" nodeType="afterEffect">
                                  <p:stCondLst>
                                    <p:cond delay="10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23000"/>
                            </p:stCondLst>
                            <p:childTnLst>
                              <p:par>
                                <p:cTn id="55" presetID="22" presetClass="entr" presetSubtype="2" fill="hold" grpId="0" nodeType="afterEffect">
                                  <p:stCondLst>
                                    <p:cond delay="125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2365" y="76262"/>
            <a:ext cx="1556326" cy="369332"/>
          </a:xfrm>
          <a:prstGeom prst="rect">
            <a:avLst/>
          </a:prstGeom>
          <a:noFill/>
        </p:spPr>
        <p:txBody>
          <a:bodyPr wrap="square" rtlCol="1">
            <a:spAutoFit/>
          </a:bodyPr>
          <a:lstStyle/>
          <a:p>
            <a:r>
              <a:rPr lang="he-IL" dirty="0" smtClean="0"/>
              <a:t>דף י"א עמ' א'</a:t>
            </a:r>
            <a:endParaRPr lang="he-IL" dirty="0"/>
          </a:p>
        </p:txBody>
      </p:sp>
      <p:sp>
        <p:nvSpPr>
          <p:cNvPr id="3" name="מלבן 2"/>
          <p:cNvSpPr/>
          <p:nvPr/>
        </p:nvSpPr>
        <p:spPr>
          <a:xfrm>
            <a:off x="9397538" y="1230470"/>
            <a:ext cx="2562116" cy="369332"/>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דְּאֵין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מִקְצָת </a:t>
            </a:r>
            <a:r>
              <a:rPr lang="he-IL" dirty="0" err="1">
                <a:solidFill>
                  <a:srgbClr val="000000"/>
                </a:solidFill>
                <a:latin typeface="Arial" panose="020B0604020202020204" pitchFamily="34" charset="0"/>
              </a:rPr>
              <a:t>שִׁלְיָא</a:t>
            </a:r>
            <a:r>
              <a:rPr lang="he-IL" dirty="0">
                <a:solidFill>
                  <a:srgbClr val="000000"/>
                </a:solidFill>
                <a:latin typeface="Arial" panose="020B0604020202020204" pitchFamily="34" charset="0"/>
              </a:rPr>
              <a:t> בְּלֹא וָלָד </a:t>
            </a:r>
            <a:endParaRPr lang="he-IL" dirty="0" smtClean="0">
              <a:solidFill>
                <a:srgbClr val="000000"/>
              </a:solidFill>
              <a:latin typeface="Arial" panose="020B0604020202020204" pitchFamily="34" charset="0"/>
            </a:endParaRPr>
          </a:p>
        </p:txBody>
      </p:sp>
      <p:sp>
        <p:nvSpPr>
          <p:cNvPr id="6" name="מלבן 5"/>
          <p:cNvSpPr/>
          <p:nvPr/>
        </p:nvSpPr>
        <p:spPr>
          <a:xfrm>
            <a:off x="1700682" y="1049588"/>
            <a:ext cx="7499926" cy="1200329"/>
          </a:xfrm>
          <a:prstGeom prst="rect">
            <a:avLst/>
          </a:prstGeom>
        </p:spPr>
        <p:txBody>
          <a:bodyPr wrap="square">
            <a:spAutoFit/>
          </a:bodyPr>
          <a:lstStyle/>
          <a:p>
            <a:r>
              <a:rPr lang="he-IL" dirty="0" smtClean="0"/>
              <a:t>האם </a:t>
            </a:r>
            <a:r>
              <a:rPr lang="he-IL" dirty="0"/>
              <a:t>הוא בא להשמיענו ש</a:t>
            </a:r>
            <a:r>
              <a:rPr lang="he-IL" dirty="0" smtClean="0"/>
              <a:t>אין </a:t>
            </a:r>
            <a:r>
              <a:rPr lang="he-IL" dirty="0"/>
              <a:t>מקצת </a:t>
            </a:r>
            <a:r>
              <a:rPr lang="he-IL" dirty="0" err="1"/>
              <a:t>שליא</a:t>
            </a:r>
            <a:r>
              <a:rPr lang="he-IL" dirty="0"/>
              <a:t> בלא ולד, ולכן כיון שיצא מקצת </a:t>
            </a:r>
            <a:r>
              <a:rPr lang="he-IL" dirty="0" err="1"/>
              <a:t>השליא</a:t>
            </a:r>
            <a:r>
              <a:rPr lang="he-IL" dirty="0"/>
              <a:t>, ודאי שיצא אף חלק מן הולד, אלא שיש להסתפק אם יצא רובו או רק מקצתו, והולד נחשב כילוד רק ביציאת רובו. ומספק אנו חוששים שיצא רובו כבר ביום הראשון, ומטמאים טהרות שנגעה בו אז.</a:t>
            </a:r>
          </a:p>
        </p:txBody>
      </p:sp>
      <p:sp>
        <p:nvSpPr>
          <p:cNvPr id="4" name="מלבן 3"/>
          <p:cNvSpPr/>
          <p:nvPr/>
        </p:nvSpPr>
        <p:spPr>
          <a:xfrm>
            <a:off x="8092491" y="163093"/>
            <a:ext cx="1624163" cy="369332"/>
          </a:xfrm>
          <a:prstGeom prst="rect">
            <a:avLst/>
          </a:prstGeom>
        </p:spPr>
        <p:txBody>
          <a:bodyPr wrap="none">
            <a:spAutoFit/>
          </a:bodyPr>
          <a:lstStyle/>
          <a:p>
            <a:r>
              <a:rPr lang="he-IL" dirty="0"/>
              <a:t>הגמרא </a:t>
            </a:r>
            <a:r>
              <a:rPr lang="he-IL" dirty="0" smtClean="0"/>
              <a:t>מקשה : </a:t>
            </a:r>
            <a:endParaRPr lang="he-IL" dirty="0"/>
          </a:p>
        </p:txBody>
      </p:sp>
      <p:sp>
        <p:nvSpPr>
          <p:cNvPr id="5" name="מלבן 4"/>
          <p:cNvSpPr/>
          <p:nvPr/>
        </p:nvSpPr>
        <p:spPr>
          <a:xfrm>
            <a:off x="10110514" y="682302"/>
            <a:ext cx="175079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מַאי </a:t>
            </a:r>
            <a:r>
              <a:rPr lang="he-IL" dirty="0" err="1">
                <a:solidFill>
                  <a:srgbClr val="000000"/>
                </a:solidFill>
                <a:latin typeface="Arial" panose="020B0604020202020204" pitchFamily="34" charset="0"/>
              </a:rPr>
              <a:t>קָא</a:t>
            </a:r>
            <a:r>
              <a:rPr lang="he-IL" dirty="0">
                <a:solidFill>
                  <a:srgbClr val="000000"/>
                </a:solidFill>
                <a:latin typeface="Arial" panose="020B0604020202020204" pitchFamily="34" charset="0"/>
              </a:rPr>
              <a:t> מַשְׁמַע לַן </a:t>
            </a:r>
            <a:endParaRPr lang="he-IL" dirty="0"/>
          </a:p>
        </p:txBody>
      </p:sp>
      <p:sp>
        <p:nvSpPr>
          <p:cNvPr id="7" name="מלבן 6"/>
          <p:cNvSpPr/>
          <p:nvPr/>
        </p:nvSpPr>
        <p:spPr>
          <a:xfrm>
            <a:off x="2447636" y="647841"/>
            <a:ext cx="7269018" cy="369332"/>
          </a:xfrm>
          <a:prstGeom prst="rect">
            <a:avLst/>
          </a:prstGeom>
        </p:spPr>
        <p:txBody>
          <a:bodyPr wrap="square">
            <a:spAutoFit/>
          </a:bodyPr>
          <a:lstStyle/>
          <a:p>
            <a:r>
              <a:rPr lang="he-IL" dirty="0"/>
              <a:t>מה בא </a:t>
            </a:r>
            <a:r>
              <a:rPr lang="he-IL" dirty="0" err="1"/>
              <a:t>עולא</a:t>
            </a:r>
            <a:r>
              <a:rPr lang="he-IL" dirty="0"/>
              <a:t> בשם רבי אלעזר להשמיענו בדין זה שאמר שחוששת ליום הראשון? </a:t>
            </a:r>
          </a:p>
        </p:txBody>
      </p:sp>
      <p:sp>
        <p:nvSpPr>
          <p:cNvPr id="8" name="מלבן 7"/>
          <p:cNvSpPr/>
          <p:nvPr/>
        </p:nvSpPr>
        <p:spPr>
          <a:xfrm>
            <a:off x="8471651" y="4063361"/>
            <a:ext cx="3620654" cy="923330"/>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תְּנֵינָא</a:t>
            </a:r>
            <a:endParaRPr lang="he-IL" dirty="0">
              <a:solidFill>
                <a:srgbClr val="000000"/>
              </a:solidFill>
              <a:latin typeface="Arial" panose="020B0604020202020204" pitchFamily="34" charset="0"/>
            </a:endParaRPr>
          </a:p>
          <a:p>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שִׁלְיָא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שֶׁיָּצְתָה</a:t>
            </a:r>
            <a:r>
              <a:rPr lang="he-IL" dirty="0">
                <a:solidFill>
                  <a:srgbClr val="000000"/>
                </a:solidFill>
                <a:latin typeface="Arial" panose="020B0604020202020204" pitchFamily="34" charset="0"/>
              </a:rPr>
              <a:t> מִקְצָתָהּ אֲסוּרָה בַּאֲכִילָה</a:t>
            </a:r>
          </a:p>
          <a:p>
            <a:r>
              <a:rPr lang="he-IL" dirty="0">
                <a:solidFill>
                  <a:srgbClr val="000000"/>
                </a:solidFill>
                <a:latin typeface="Arial" panose="020B0604020202020204" pitchFamily="34" charset="0"/>
              </a:rPr>
              <a:t> סִימָן וָלָד בְּאִשָּׁה סִימָן וָלָד בִּבְהֵמָה</a:t>
            </a:r>
            <a:endParaRPr lang="he-IL" dirty="0"/>
          </a:p>
        </p:txBody>
      </p:sp>
      <p:sp>
        <p:nvSpPr>
          <p:cNvPr id="9" name="מלבן 8"/>
          <p:cNvSpPr/>
          <p:nvPr/>
        </p:nvSpPr>
        <p:spPr>
          <a:xfrm>
            <a:off x="809371" y="2316016"/>
            <a:ext cx="8391237" cy="923330"/>
          </a:xfrm>
          <a:prstGeom prst="rect">
            <a:avLst/>
          </a:prstGeom>
        </p:spPr>
        <p:txBody>
          <a:bodyPr wrap="square">
            <a:spAutoFit/>
          </a:bodyPr>
          <a:lstStyle/>
          <a:p>
            <a:r>
              <a:rPr lang="he-IL" dirty="0" smtClean="0"/>
              <a:t>[</a:t>
            </a:r>
            <a:r>
              <a:rPr lang="he-IL" dirty="0"/>
              <a:t>אבל, אם יש מקצת </a:t>
            </a:r>
            <a:r>
              <a:rPr lang="he-IL" dirty="0" err="1"/>
              <a:t>שליא</a:t>
            </a:r>
            <a:r>
              <a:rPr lang="he-IL" dirty="0"/>
              <a:t> ללא ולד, לא היינו מחמירים ביום הראשון מספק, כיון שיש כאן שני ספיקות [ספק </a:t>
            </a:r>
            <a:r>
              <a:rPr lang="he-IL" dirty="0" err="1"/>
              <a:t>ספיקא</a:t>
            </a:r>
            <a:r>
              <a:rPr lang="he-IL" dirty="0"/>
              <a:t>]. הספק הראשון הוא, יתכן ולא יצא כלל הולד במקצת </a:t>
            </a:r>
            <a:r>
              <a:rPr lang="he-IL" dirty="0" err="1"/>
              <a:t>השליא</a:t>
            </a:r>
            <a:r>
              <a:rPr lang="he-IL" dirty="0"/>
              <a:t> שיצאה ביום הראשון, והספק השני הוא, אף אם יצא אז ולד, שמא לא יצא רובו] </a:t>
            </a:r>
          </a:p>
        </p:txBody>
      </p:sp>
      <p:sp>
        <p:nvSpPr>
          <p:cNvPr id="10" name="מלבן 9"/>
          <p:cNvSpPr/>
          <p:nvPr/>
        </p:nvSpPr>
        <p:spPr>
          <a:xfrm>
            <a:off x="673999" y="3235855"/>
            <a:ext cx="9522691" cy="369332"/>
          </a:xfrm>
          <a:prstGeom prst="rect">
            <a:avLst/>
          </a:prstGeom>
        </p:spPr>
        <p:txBody>
          <a:bodyPr wrap="square">
            <a:spAutoFit/>
          </a:bodyPr>
          <a:lstStyle/>
          <a:p>
            <a:r>
              <a:rPr lang="he-IL" dirty="0" smtClean="0"/>
              <a:t>כיון </a:t>
            </a:r>
            <a:r>
              <a:rPr lang="he-IL" dirty="0"/>
              <a:t>שאנו סוברים </a:t>
            </a:r>
            <a:r>
              <a:rPr lang="he-IL" dirty="0" smtClean="0"/>
              <a:t>שוודאי </a:t>
            </a:r>
            <a:r>
              <a:rPr lang="he-IL" dirty="0"/>
              <a:t>יצא חלק </a:t>
            </a:r>
            <a:r>
              <a:rPr lang="he-IL" dirty="0" err="1"/>
              <a:t>מהולד</a:t>
            </a:r>
            <a:r>
              <a:rPr lang="he-IL" dirty="0"/>
              <a:t> </a:t>
            </a:r>
            <a:r>
              <a:rPr lang="he-IL" dirty="0" err="1"/>
              <a:t>בשליא</a:t>
            </a:r>
            <a:r>
              <a:rPr lang="he-IL" dirty="0"/>
              <a:t>, הרי יש לנו לחוש שמא יצא רובו ביום הראשון, ונחשב כילוד </a:t>
            </a:r>
          </a:p>
        </p:txBody>
      </p:sp>
      <p:sp>
        <p:nvSpPr>
          <p:cNvPr id="11" name="מלבן 10"/>
          <p:cNvSpPr/>
          <p:nvPr/>
        </p:nvSpPr>
        <p:spPr>
          <a:xfrm>
            <a:off x="381464" y="3921114"/>
            <a:ext cx="8003562" cy="2308324"/>
          </a:xfrm>
          <a:prstGeom prst="rect">
            <a:avLst/>
          </a:prstGeom>
        </p:spPr>
        <p:txBody>
          <a:bodyPr wrap="square">
            <a:spAutoFit/>
          </a:bodyPr>
          <a:lstStyle/>
          <a:p>
            <a:r>
              <a:rPr lang="he-IL" dirty="0" smtClean="0"/>
              <a:t>הרי כבר </a:t>
            </a:r>
            <a:r>
              <a:rPr lang="he-IL" dirty="0"/>
              <a:t>שנינו דין זה במשנה [חולין עז א], </a:t>
            </a:r>
            <a:r>
              <a:rPr lang="he-IL" dirty="0" smtClean="0"/>
              <a:t>למדנו: </a:t>
            </a:r>
            <a:r>
              <a:rPr lang="he-IL" dirty="0" err="1"/>
              <a:t>שליא</a:t>
            </a:r>
            <a:r>
              <a:rPr lang="he-IL" dirty="0"/>
              <a:t> </a:t>
            </a:r>
            <a:r>
              <a:rPr lang="he-IL" dirty="0" err="1"/>
              <a:t>שיצתה</a:t>
            </a:r>
            <a:r>
              <a:rPr lang="he-IL" dirty="0"/>
              <a:t> מקצתה, אסורה באכילה. </a:t>
            </a:r>
            <a:endParaRPr lang="he-IL" dirty="0" smtClean="0"/>
          </a:p>
          <a:p>
            <a:r>
              <a:rPr lang="he-IL" dirty="0" err="1" smtClean="0"/>
              <a:t>שליא</a:t>
            </a:r>
            <a:r>
              <a:rPr lang="he-IL" dirty="0" smtClean="0"/>
              <a:t> </a:t>
            </a:r>
            <a:r>
              <a:rPr lang="he-IL" dirty="0"/>
              <a:t>של בהמה ניתרת לאכילה בשחיטת האם </a:t>
            </a:r>
            <a:r>
              <a:rPr lang="he-IL" dirty="0" smtClean="0"/>
              <a:t>אם </a:t>
            </a:r>
            <a:r>
              <a:rPr lang="he-IL" dirty="0"/>
              <a:t>לא יצאה </a:t>
            </a:r>
            <a:r>
              <a:rPr lang="he-IL" dirty="0" err="1"/>
              <a:t>השליא</a:t>
            </a:r>
            <a:r>
              <a:rPr lang="he-IL" dirty="0"/>
              <a:t> לפני השחיטה. </a:t>
            </a:r>
            <a:endParaRPr lang="he-IL" dirty="0" smtClean="0"/>
          </a:p>
          <a:p>
            <a:r>
              <a:rPr lang="he-IL" dirty="0" smtClean="0"/>
              <a:t>ואם </a:t>
            </a:r>
            <a:r>
              <a:rPr lang="he-IL" dirty="0"/>
              <a:t>יצאה מקצתה לפני שחיטת האם, אסורה </a:t>
            </a:r>
            <a:r>
              <a:rPr lang="he-IL" dirty="0" err="1"/>
              <a:t>השליא</a:t>
            </a:r>
            <a:r>
              <a:rPr lang="he-IL" dirty="0"/>
              <a:t> כולה באכילה, והטעם, כי סימן ולד באשה, סימן ולד </a:t>
            </a:r>
            <a:r>
              <a:rPr lang="he-IL" dirty="0" smtClean="0"/>
              <a:t>בבהמה.</a:t>
            </a:r>
          </a:p>
          <a:p>
            <a:r>
              <a:rPr lang="he-IL" dirty="0" smtClean="0"/>
              <a:t>יציאת </a:t>
            </a:r>
            <a:r>
              <a:rPr lang="he-IL" dirty="0" err="1"/>
              <a:t>השליא</a:t>
            </a:r>
            <a:r>
              <a:rPr lang="he-IL" dirty="0"/>
              <a:t> מגוף </a:t>
            </a:r>
            <a:r>
              <a:rPr lang="he-IL" dirty="0" err="1"/>
              <a:t>האשה</a:t>
            </a:r>
            <a:r>
              <a:rPr lang="he-IL" dirty="0"/>
              <a:t>, היא סימן לכך שיש בתוכה ולד שנולד, בין באשה ובין בבהמה, כי אין </a:t>
            </a:r>
            <a:r>
              <a:rPr lang="he-IL" dirty="0" err="1"/>
              <a:t>שליא</a:t>
            </a:r>
            <a:r>
              <a:rPr lang="he-IL" dirty="0"/>
              <a:t> ללא ולד, ואף אם לא רואים את הולד בתוך </a:t>
            </a:r>
            <a:r>
              <a:rPr lang="he-IL" dirty="0" err="1"/>
              <a:t>השליא</a:t>
            </a:r>
            <a:r>
              <a:rPr lang="he-IL" dirty="0"/>
              <a:t>, </a:t>
            </a:r>
            <a:r>
              <a:rPr lang="he-IL" dirty="0" smtClean="0"/>
              <a:t>אומרים </a:t>
            </a:r>
            <a:r>
              <a:rPr lang="he-IL" dirty="0"/>
              <a:t>שהוא נימוח. </a:t>
            </a:r>
            <a:endParaRPr lang="he-IL" dirty="0" smtClean="0"/>
          </a:p>
          <a:p>
            <a:r>
              <a:rPr lang="he-IL" dirty="0" smtClean="0"/>
              <a:t>לכן</a:t>
            </a:r>
            <a:r>
              <a:rPr lang="he-IL" dirty="0"/>
              <a:t>, באותו מקצת </a:t>
            </a:r>
            <a:r>
              <a:rPr lang="he-IL" dirty="0" err="1"/>
              <a:t>שליא</a:t>
            </a:r>
            <a:r>
              <a:rPr lang="he-IL" dirty="0"/>
              <a:t> שיצא, אנו חוששים שמא היה בתוכו רובו של עובר, וכיון שיצא רובו, נחשב העובר כילוד, שאינו ניתר עוד בשחיטת האם </a:t>
            </a:r>
          </a:p>
        </p:txBody>
      </p:sp>
      <p:sp>
        <p:nvSpPr>
          <p:cNvPr id="12" name="מלבן 11"/>
          <p:cNvSpPr/>
          <p:nvPr/>
        </p:nvSpPr>
        <p:spPr>
          <a:xfrm>
            <a:off x="8092491" y="3559483"/>
            <a:ext cx="3999814" cy="369332"/>
          </a:xfrm>
          <a:prstGeom prst="rect">
            <a:avLst/>
          </a:prstGeom>
        </p:spPr>
        <p:txBody>
          <a:bodyPr wrap="none">
            <a:spAutoFit/>
          </a:bodyPr>
          <a:lstStyle/>
          <a:p>
            <a:r>
              <a:rPr lang="he-IL" dirty="0"/>
              <a:t>אם </a:t>
            </a:r>
            <a:r>
              <a:rPr lang="he-IL" dirty="0" smtClean="0"/>
              <a:t>זה מה </a:t>
            </a:r>
            <a:r>
              <a:rPr lang="he-IL" dirty="0" err="1" smtClean="0"/>
              <a:t>שעולא</a:t>
            </a:r>
            <a:r>
              <a:rPr lang="he-IL" dirty="0" smtClean="0"/>
              <a:t> </a:t>
            </a:r>
            <a:r>
              <a:rPr lang="he-IL" dirty="0"/>
              <a:t>בא </a:t>
            </a:r>
            <a:r>
              <a:rPr lang="he-IL" dirty="0" smtClean="0"/>
              <a:t>להשמיענו</a:t>
            </a:r>
            <a:r>
              <a:rPr lang="he-IL" dirty="0"/>
              <a:t>, </a:t>
            </a:r>
            <a:r>
              <a:rPr lang="he-IL" dirty="0" smtClean="0"/>
              <a:t>אזי קשה</a:t>
            </a:r>
            <a:r>
              <a:rPr lang="he-IL" dirty="0"/>
              <a:t>, </a:t>
            </a:r>
          </a:p>
        </p:txBody>
      </p:sp>
      <p:sp>
        <p:nvSpPr>
          <p:cNvPr id="13" name="מלבן 12"/>
          <p:cNvSpPr/>
          <p:nvPr/>
        </p:nvSpPr>
        <p:spPr>
          <a:xfrm>
            <a:off x="2447636" y="6360699"/>
            <a:ext cx="8174181" cy="369332"/>
          </a:xfrm>
          <a:prstGeom prst="rect">
            <a:avLst/>
          </a:prstGeom>
        </p:spPr>
        <p:txBody>
          <a:bodyPr wrap="square">
            <a:spAutoFit/>
          </a:bodyPr>
          <a:lstStyle/>
          <a:p>
            <a:r>
              <a:rPr lang="he-IL" dirty="0" smtClean="0"/>
              <a:t>הרי </a:t>
            </a:r>
            <a:r>
              <a:rPr lang="he-IL" dirty="0"/>
              <a:t>נתבאר במשנה, שאין מקצת </a:t>
            </a:r>
            <a:r>
              <a:rPr lang="he-IL" dirty="0" err="1"/>
              <a:t>שליא</a:t>
            </a:r>
            <a:r>
              <a:rPr lang="he-IL" dirty="0"/>
              <a:t> ללא ולד, ואם כן קשה, מה בא להשמיענו </a:t>
            </a:r>
            <a:r>
              <a:rPr lang="he-IL" dirty="0" err="1"/>
              <a:t>עולא</a:t>
            </a:r>
            <a:r>
              <a:rPr lang="he-IL" dirty="0"/>
              <a:t>?</a:t>
            </a:r>
          </a:p>
        </p:txBody>
      </p:sp>
    </p:spTree>
    <p:extLst>
      <p:ext uri="{BB962C8B-B14F-4D97-AF65-F5344CB8AC3E}">
        <p14:creationId xmlns:p14="http://schemas.microsoft.com/office/powerpoint/2010/main" val="418577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750"/>
                            </p:stCondLst>
                            <p:childTnLst>
                              <p:par>
                                <p:cTn id="9" presetID="53" presetClass="entr" presetSubtype="16"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2500"/>
                            </p:stCondLst>
                            <p:childTnLst>
                              <p:par>
                                <p:cTn id="19" presetID="53" presetClass="entr" presetSubtype="16" fill="hold" grpId="0" nodeType="afterEffect">
                                  <p:stCondLst>
                                    <p:cond delay="10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4000"/>
                            </p:stCondLst>
                            <p:childTnLst>
                              <p:par>
                                <p:cTn id="25" presetID="22" presetClass="entr" presetSubtype="2" fill="hold" grpId="0"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5500"/>
                            </p:stCondLst>
                            <p:childTnLst>
                              <p:par>
                                <p:cTn id="29" presetID="22" presetClass="entr" presetSubtype="2" fill="hold" grpId="0" nodeType="afterEffect">
                                  <p:stCondLst>
                                    <p:cond delay="275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8750"/>
                            </p:stCondLst>
                            <p:childTnLst>
                              <p:par>
                                <p:cTn id="33" presetID="22" presetClass="entr" presetSubtype="2" fill="hold" grpId="0" nodeType="afterEffect">
                                  <p:stCondLst>
                                    <p:cond delay="275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par>
                          <p:cTn id="36" fill="hold">
                            <p:stCondLst>
                              <p:cond delay="12000"/>
                            </p:stCondLst>
                            <p:childTnLst>
                              <p:par>
                                <p:cTn id="37" presetID="31" presetClass="entr" presetSubtype="0" fill="hold" grpId="0" nodeType="afterEffect">
                                  <p:stCondLst>
                                    <p:cond delay="15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par>
                          <p:cTn id="43" fill="hold">
                            <p:stCondLst>
                              <p:cond delay="14500"/>
                            </p:stCondLst>
                            <p:childTnLst>
                              <p:par>
                                <p:cTn id="44" presetID="53" presetClass="entr" presetSubtype="16" fill="hold" grpId="0" nodeType="afterEffect">
                                  <p:stCondLst>
                                    <p:cond delay="125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16250"/>
                            </p:stCondLst>
                            <p:childTnLst>
                              <p:par>
                                <p:cTn id="50" presetID="22" presetClass="entr" presetSubtype="2" fill="hold" grpId="0" nodeType="afterEffect">
                                  <p:stCondLst>
                                    <p:cond delay="150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par>
                          <p:cTn id="53" fill="hold">
                            <p:stCondLst>
                              <p:cond delay="18250"/>
                            </p:stCondLst>
                            <p:childTnLst>
                              <p:par>
                                <p:cTn id="54" presetID="22" presetClass="entr" presetSubtype="2" fill="hold" grpId="0" nodeType="afterEffect">
                                  <p:stCondLst>
                                    <p:cond delay="2500"/>
                                  </p:stCondLst>
                                  <p:childTnLst>
                                    <p:set>
                                      <p:cBhvr>
                                        <p:cTn id="55" dur="1" fill="hold">
                                          <p:stCondLst>
                                            <p:cond delay="0"/>
                                          </p:stCondLst>
                                        </p:cTn>
                                        <p:tgtEl>
                                          <p:spTgt spid="13"/>
                                        </p:tgtEl>
                                        <p:attrNameLst>
                                          <p:attrName>style.visibility</p:attrName>
                                        </p:attrNameLst>
                                      </p:cBhvr>
                                      <p:to>
                                        <p:strVal val="visible"/>
                                      </p:to>
                                    </p:set>
                                    <p:animEffect transition="in" filter="wipe(righ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4" grpId="0"/>
      <p:bldP spid="5" grpId="0" animBg="1"/>
      <p:bldP spid="7" grpId="0"/>
      <p:bldP spid="8" grpId="0" animBg="1"/>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2365" y="76262"/>
            <a:ext cx="1556326" cy="369332"/>
          </a:xfrm>
          <a:prstGeom prst="rect">
            <a:avLst/>
          </a:prstGeom>
          <a:noFill/>
        </p:spPr>
        <p:txBody>
          <a:bodyPr wrap="square" rtlCol="1">
            <a:spAutoFit/>
          </a:bodyPr>
          <a:lstStyle/>
          <a:p>
            <a:r>
              <a:rPr lang="he-IL" dirty="0" smtClean="0"/>
              <a:t>דף י"א עמ' א'</a:t>
            </a:r>
            <a:endParaRPr lang="he-IL" dirty="0"/>
          </a:p>
        </p:txBody>
      </p:sp>
      <p:sp>
        <p:nvSpPr>
          <p:cNvPr id="3" name="מלבן 2"/>
          <p:cNvSpPr/>
          <p:nvPr/>
        </p:nvSpPr>
        <p:spPr>
          <a:xfrm>
            <a:off x="7522715" y="341840"/>
            <a:ext cx="228620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אִי </a:t>
            </a:r>
            <a:r>
              <a:rPr lang="he-IL" dirty="0" err="1">
                <a:solidFill>
                  <a:srgbClr val="000000"/>
                </a:solidFill>
                <a:latin typeface="Arial" panose="020B0604020202020204" pitchFamily="34" charset="0"/>
              </a:rPr>
              <a:t>מִמַּתְנִיתָא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הֲוָה</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אָמֵינָא</a:t>
            </a:r>
            <a:endParaRPr lang="he-IL" dirty="0"/>
          </a:p>
        </p:txBody>
      </p:sp>
      <p:sp>
        <p:nvSpPr>
          <p:cNvPr id="4" name="TextBox 3"/>
          <p:cNvSpPr txBox="1"/>
          <p:nvPr/>
        </p:nvSpPr>
        <p:spPr>
          <a:xfrm>
            <a:off x="10011300" y="358276"/>
            <a:ext cx="1634837" cy="369332"/>
          </a:xfrm>
          <a:prstGeom prst="rect">
            <a:avLst/>
          </a:prstGeom>
          <a:noFill/>
        </p:spPr>
        <p:txBody>
          <a:bodyPr wrap="square" rtlCol="1">
            <a:spAutoFit/>
          </a:bodyPr>
          <a:lstStyle/>
          <a:p>
            <a:r>
              <a:rPr lang="he-IL" dirty="0" smtClean="0"/>
              <a:t>הגמרא מתרצת</a:t>
            </a:r>
            <a:endParaRPr lang="he-IL" dirty="0"/>
          </a:p>
        </p:txBody>
      </p:sp>
      <p:sp>
        <p:nvSpPr>
          <p:cNvPr id="5" name="TextBox 4"/>
          <p:cNvSpPr txBox="1"/>
          <p:nvPr/>
        </p:nvSpPr>
        <p:spPr>
          <a:xfrm>
            <a:off x="10011300" y="740911"/>
            <a:ext cx="1556326" cy="369332"/>
          </a:xfrm>
          <a:prstGeom prst="rect">
            <a:avLst/>
          </a:prstGeom>
          <a:noFill/>
        </p:spPr>
        <p:txBody>
          <a:bodyPr wrap="square" rtlCol="1">
            <a:spAutoFit/>
          </a:bodyPr>
          <a:lstStyle/>
          <a:p>
            <a:r>
              <a:rPr lang="he-IL" dirty="0" smtClean="0"/>
              <a:t>דף י"א עמ' ב'</a:t>
            </a:r>
            <a:endParaRPr lang="he-IL" dirty="0"/>
          </a:p>
        </p:txBody>
      </p:sp>
      <p:sp>
        <p:nvSpPr>
          <p:cNvPr id="6" name="מלבן 5"/>
          <p:cNvSpPr/>
          <p:nvPr/>
        </p:nvSpPr>
        <p:spPr>
          <a:xfrm>
            <a:off x="9557063" y="1302084"/>
            <a:ext cx="240161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דְּיֵשׁ מִקְצָת </a:t>
            </a:r>
            <a:r>
              <a:rPr lang="he-IL" dirty="0" err="1">
                <a:solidFill>
                  <a:srgbClr val="000000"/>
                </a:solidFill>
                <a:latin typeface="Arial" panose="020B0604020202020204" pitchFamily="34" charset="0"/>
              </a:rPr>
              <a:t>שִׁלְיָא</a:t>
            </a:r>
            <a:r>
              <a:rPr lang="he-IL" dirty="0">
                <a:solidFill>
                  <a:srgbClr val="000000"/>
                </a:solidFill>
                <a:latin typeface="Arial" panose="020B0604020202020204" pitchFamily="34" charset="0"/>
              </a:rPr>
              <a:t> בְּלֹא </a:t>
            </a:r>
            <a:r>
              <a:rPr lang="he-IL" dirty="0" smtClean="0">
                <a:solidFill>
                  <a:srgbClr val="000000"/>
                </a:solidFill>
                <a:latin typeface="Arial" panose="020B0604020202020204" pitchFamily="34" charset="0"/>
              </a:rPr>
              <a:t>וָלָד</a:t>
            </a:r>
            <a:endParaRPr lang="he-IL" dirty="0"/>
          </a:p>
        </p:txBody>
      </p:sp>
      <p:sp>
        <p:nvSpPr>
          <p:cNvPr id="8" name="מלבן 7"/>
          <p:cNvSpPr/>
          <p:nvPr/>
        </p:nvSpPr>
        <p:spPr>
          <a:xfrm>
            <a:off x="1699490" y="925577"/>
            <a:ext cx="7703128" cy="1200329"/>
          </a:xfrm>
          <a:prstGeom prst="rect">
            <a:avLst/>
          </a:prstGeom>
        </p:spPr>
        <p:txBody>
          <a:bodyPr wrap="square">
            <a:spAutoFit/>
          </a:bodyPr>
          <a:lstStyle/>
          <a:p>
            <a:r>
              <a:rPr lang="he-IL" dirty="0" smtClean="0"/>
              <a:t>מדברי </a:t>
            </a:r>
            <a:r>
              <a:rPr lang="he-IL" dirty="0"/>
              <a:t>המשנה לא ניתן ללמוד שאין מקצת </a:t>
            </a:r>
            <a:r>
              <a:rPr lang="he-IL" dirty="0" err="1"/>
              <a:t>שליא</a:t>
            </a:r>
            <a:r>
              <a:rPr lang="he-IL" dirty="0"/>
              <a:t> בלא ולד, </a:t>
            </a:r>
            <a:endParaRPr lang="he-IL" dirty="0" smtClean="0"/>
          </a:p>
          <a:p>
            <a:r>
              <a:rPr lang="he-IL" dirty="0" smtClean="0"/>
              <a:t>כי </a:t>
            </a:r>
            <a:r>
              <a:rPr lang="he-IL" dirty="0"/>
              <a:t>ניתן היה לפרש שבאמת יש מקצת </a:t>
            </a:r>
            <a:r>
              <a:rPr lang="he-IL" dirty="0" err="1"/>
              <a:t>שליא</a:t>
            </a:r>
            <a:r>
              <a:rPr lang="he-IL" dirty="0"/>
              <a:t> ללא ולד. ומעיקר הדין, </a:t>
            </a:r>
            <a:endParaRPr lang="he-IL" dirty="0" smtClean="0"/>
          </a:p>
          <a:p>
            <a:r>
              <a:rPr lang="he-IL" dirty="0" smtClean="0"/>
              <a:t>כשיצאה </a:t>
            </a:r>
            <a:r>
              <a:rPr lang="he-IL" dirty="0"/>
              <a:t>רק מקצת </a:t>
            </a:r>
            <a:r>
              <a:rPr lang="he-IL" dirty="0" err="1"/>
              <a:t>שליא</a:t>
            </a:r>
            <a:r>
              <a:rPr lang="he-IL" dirty="0"/>
              <a:t> לא היה צריך לאסור את כולה, כי אפשר שלא יצא כלום </a:t>
            </a:r>
            <a:r>
              <a:rPr lang="he-IL" dirty="0" smtClean="0"/>
              <a:t>מהוולד</a:t>
            </a:r>
            <a:r>
              <a:rPr lang="he-IL" dirty="0"/>
              <a:t>, ואף אם יצא, שמא יצא רק מיעוט ממנו, ולא הוי כילוד.</a:t>
            </a:r>
          </a:p>
        </p:txBody>
      </p:sp>
      <p:sp>
        <p:nvSpPr>
          <p:cNvPr id="9" name="מלבן 8"/>
          <p:cNvSpPr/>
          <p:nvPr/>
        </p:nvSpPr>
        <p:spPr>
          <a:xfrm>
            <a:off x="579317" y="2105233"/>
            <a:ext cx="8977746" cy="1754326"/>
          </a:xfrm>
          <a:prstGeom prst="rect">
            <a:avLst/>
          </a:prstGeom>
        </p:spPr>
        <p:txBody>
          <a:bodyPr wrap="square">
            <a:spAutoFit/>
          </a:bodyPr>
          <a:lstStyle/>
          <a:p>
            <a:r>
              <a:rPr lang="he-IL" dirty="0" smtClean="0"/>
              <a:t>אולם </a:t>
            </a:r>
            <a:r>
              <a:rPr lang="he-IL" dirty="0"/>
              <a:t>חכמים</a:t>
            </a:r>
            <a:r>
              <a:rPr lang="he-IL" dirty="0" smtClean="0"/>
              <a:t> </a:t>
            </a:r>
            <a:r>
              <a:rPr lang="he-IL" dirty="0"/>
              <a:t>גזרו </a:t>
            </a:r>
            <a:r>
              <a:rPr lang="he-IL" dirty="0" smtClean="0"/>
              <a:t>גזירה </a:t>
            </a:r>
            <a:r>
              <a:rPr lang="he-IL" dirty="0"/>
              <a:t>על יצאה מקצתה, אטו יצאה כולה וחזרה למקומה. </a:t>
            </a:r>
            <a:endParaRPr lang="he-IL" dirty="0" smtClean="0"/>
          </a:p>
          <a:p>
            <a:r>
              <a:rPr lang="he-IL" dirty="0" smtClean="0"/>
              <a:t>והיינו</a:t>
            </a:r>
            <a:r>
              <a:rPr lang="he-IL" dirty="0"/>
              <a:t>, שגזרו לאסור אפילו במקום שיצאה מקצת </a:t>
            </a:r>
            <a:r>
              <a:rPr lang="he-IL" dirty="0" err="1"/>
              <a:t>השליא</a:t>
            </a:r>
            <a:r>
              <a:rPr lang="he-IL" dirty="0"/>
              <a:t>, שמא יבואו להתיר באופן שיצאה </a:t>
            </a:r>
            <a:r>
              <a:rPr lang="he-IL" dirty="0" err="1"/>
              <a:t>השליא</a:t>
            </a:r>
            <a:r>
              <a:rPr lang="he-IL" dirty="0"/>
              <a:t> כולה, וחזרה למקומה, ויאמרו האנשים אפילו באופן כזה, שלא יצא עדיין הולד. </a:t>
            </a:r>
            <a:endParaRPr lang="he-IL" dirty="0" smtClean="0"/>
          </a:p>
          <a:p>
            <a:r>
              <a:rPr lang="he-IL" dirty="0" smtClean="0"/>
              <a:t>ומה </a:t>
            </a:r>
            <a:r>
              <a:rPr lang="he-IL" dirty="0"/>
              <a:t>שאמרה המשנה "סימן ולד בבהמה", אין הכוונה על אופן שיצאה מקצת </a:t>
            </a:r>
            <a:r>
              <a:rPr lang="he-IL" dirty="0" err="1"/>
              <a:t>השליא</a:t>
            </a:r>
            <a:r>
              <a:rPr lang="he-IL" dirty="0"/>
              <a:t>, אלא הכוונה היא שנגזור </a:t>
            </a:r>
            <a:r>
              <a:rPr lang="he-IL" dirty="0" err="1"/>
              <a:t>ביצאה</a:t>
            </a:r>
            <a:r>
              <a:rPr lang="he-IL" dirty="0"/>
              <a:t> מקצתה אטו יצאה כולה, ובזה ודאי הוא "סימן ולד בבהמה ובאשה", </a:t>
            </a:r>
            <a:r>
              <a:rPr lang="he-IL" dirty="0" err="1"/>
              <a:t>שודאי</a:t>
            </a:r>
            <a:r>
              <a:rPr lang="he-IL" dirty="0"/>
              <a:t> יצא הולד, ואין שחיטת האם </a:t>
            </a:r>
            <a:r>
              <a:rPr lang="he-IL" dirty="0" err="1"/>
              <a:t>מתירתו</a:t>
            </a:r>
            <a:r>
              <a:rPr lang="he-IL" dirty="0"/>
              <a:t>.</a:t>
            </a:r>
          </a:p>
        </p:txBody>
      </p:sp>
      <p:sp>
        <p:nvSpPr>
          <p:cNvPr id="10" name="מלבן 9"/>
          <p:cNvSpPr/>
          <p:nvPr/>
        </p:nvSpPr>
        <p:spPr>
          <a:xfrm>
            <a:off x="711198" y="5816939"/>
            <a:ext cx="8395855" cy="646331"/>
          </a:xfrm>
          <a:prstGeom prst="rect">
            <a:avLst/>
          </a:prstGeom>
        </p:spPr>
        <p:txBody>
          <a:bodyPr wrap="square">
            <a:spAutoFit/>
          </a:bodyPr>
          <a:lstStyle/>
          <a:p>
            <a:r>
              <a:rPr lang="he-IL" dirty="0" smtClean="0"/>
              <a:t>לכן </a:t>
            </a:r>
            <a:r>
              <a:rPr lang="he-IL" dirty="0" err="1"/>
              <a:t>קא</a:t>
            </a:r>
            <a:r>
              <a:rPr lang="he-IL" dirty="0"/>
              <a:t> משמע לן </a:t>
            </a:r>
            <a:r>
              <a:rPr lang="he-IL" dirty="0" err="1"/>
              <a:t>עולא</a:t>
            </a:r>
            <a:r>
              <a:rPr lang="he-IL" dirty="0"/>
              <a:t> בשם רבי אלעזר שאין מקצת </a:t>
            </a:r>
            <a:r>
              <a:rPr lang="he-IL" dirty="0" err="1"/>
              <a:t>שליא</a:t>
            </a:r>
            <a:r>
              <a:rPr lang="he-IL" dirty="0"/>
              <a:t> בלא ולד, ולכן יש לחוש מספק גם ביום הראשון. ומעתה, אף במשנה הטעם הוא משום זה, שאין מקצת </a:t>
            </a:r>
            <a:r>
              <a:rPr lang="he-IL" dirty="0" err="1"/>
              <a:t>שליא</a:t>
            </a:r>
            <a:r>
              <a:rPr lang="he-IL" dirty="0"/>
              <a:t> בלא ולד.</a:t>
            </a:r>
          </a:p>
        </p:txBody>
      </p:sp>
      <p:sp>
        <p:nvSpPr>
          <p:cNvPr id="11" name="מלבן 10"/>
          <p:cNvSpPr/>
          <p:nvPr/>
        </p:nvSpPr>
        <p:spPr>
          <a:xfrm>
            <a:off x="9692564" y="2217484"/>
            <a:ext cx="2401618"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וּגְזֵירָה </a:t>
            </a:r>
            <a:r>
              <a:rPr lang="he-IL" dirty="0">
                <a:solidFill>
                  <a:srgbClr val="000000"/>
                </a:solidFill>
                <a:latin typeface="Arial" panose="020B0604020202020204" pitchFamily="34" charset="0"/>
              </a:rPr>
              <a:t>מִקְצָתַהּ אַטּוּ </a:t>
            </a:r>
            <a:r>
              <a:rPr lang="he-IL" dirty="0" smtClean="0">
                <a:solidFill>
                  <a:srgbClr val="000000"/>
                </a:solidFill>
                <a:latin typeface="Arial" panose="020B0604020202020204" pitchFamily="34" charset="0"/>
              </a:rPr>
              <a:t>כּוּלַּהּ</a:t>
            </a:r>
            <a:endParaRPr lang="he-IL" dirty="0"/>
          </a:p>
        </p:txBody>
      </p:sp>
      <p:sp>
        <p:nvSpPr>
          <p:cNvPr id="12" name="מלבן 11"/>
          <p:cNvSpPr/>
          <p:nvPr/>
        </p:nvSpPr>
        <p:spPr>
          <a:xfrm>
            <a:off x="10449024" y="5824098"/>
            <a:ext cx="135966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קָא</a:t>
            </a:r>
            <a:r>
              <a:rPr lang="he-IL" dirty="0">
                <a:solidFill>
                  <a:srgbClr val="000000"/>
                </a:solidFill>
                <a:latin typeface="Arial" panose="020B0604020202020204" pitchFamily="34" charset="0"/>
              </a:rPr>
              <a:t> מַשְׁמַע לַן</a:t>
            </a:r>
            <a:endParaRPr lang="he-IL" dirty="0"/>
          </a:p>
        </p:txBody>
      </p:sp>
      <p:sp>
        <p:nvSpPr>
          <p:cNvPr id="13" name="מלבן 12"/>
          <p:cNvSpPr/>
          <p:nvPr/>
        </p:nvSpPr>
        <p:spPr>
          <a:xfrm>
            <a:off x="7287491" y="3951962"/>
            <a:ext cx="4790915" cy="1477328"/>
          </a:xfrm>
          <a:prstGeom prst="rect">
            <a:avLst/>
          </a:prstGeom>
        </p:spPr>
        <p:txBody>
          <a:bodyPr wrap="square">
            <a:spAutoFit/>
          </a:bodyPr>
          <a:lstStyle/>
          <a:p>
            <a:r>
              <a:rPr lang="he-IL" b="1" dirty="0" smtClean="0"/>
              <a:t>רש"י:  </a:t>
            </a:r>
            <a:r>
              <a:rPr lang="he-IL" dirty="0" smtClean="0"/>
              <a:t>ולפי </a:t>
            </a:r>
            <a:r>
              <a:rPr lang="he-IL" dirty="0"/>
              <a:t>זה היה אפשר לומר, שבאשה אין לנו להחמיר </a:t>
            </a:r>
            <a:r>
              <a:rPr lang="he-IL" dirty="0" err="1"/>
              <a:t>ביצאה</a:t>
            </a:r>
            <a:r>
              <a:rPr lang="he-IL" dirty="0"/>
              <a:t> מקצת </a:t>
            </a:r>
            <a:r>
              <a:rPr lang="he-IL" dirty="0" err="1"/>
              <a:t>השליא</a:t>
            </a:r>
            <a:r>
              <a:rPr lang="he-IL" dirty="0"/>
              <a:t> לטמא טהרות שנגעה בראשון, כי באשה אין צורך לגזור אטו כולה, כי הרי כאן רואים </a:t>
            </a:r>
            <a:r>
              <a:rPr lang="he-IL" dirty="0" err="1"/>
              <a:t>הכל</a:t>
            </a:r>
            <a:r>
              <a:rPr lang="he-IL" dirty="0"/>
              <a:t>, שביום השני, בעת שיוצאת </a:t>
            </a:r>
            <a:r>
              <a:rPr lang="he-IL" dirty="0" err="1"/>
              <a:t>השליא</a:t>
            </a:r>
            <a:r>
              <a:rPr lang="he-IL" dirty="0"/>
              <a:t> כולה, מטמאים אותה</a:t>
            </a:r>
          </a:p>
        </p:txBody>
      </p:sp>
      <p:sp>
        <p:nvSpPr>
          <p:cNvPr id="14" name="מלבן 13"/>
          <p:cNvSpPr/>
          <p:nvPr/>
        </p:nvSpPr>
        <p:spPr>
          <a:xfrm>
            <a:off x="579317" y="3859559"/>
            <a:ext cx="6317672" cy="1754326"/>
          </a:xfrm>
          <a:prstGeom prst="rect">
            <a:avLst/>
          </a:prstGeom>
        </p:spPr>
        <p:txBody>
          <a:bodyPr wrap="square">
            <a:spAutoFit/>
          </a:bodyPr>
          <a:lstStyle/>
          <a:p>
            <a:r>
              <a:rPr lang="he-IL" b="1" dirty="0" err="1" smtClean="0"/>
              <a:t>תוס</a:t>
            </a:r>
            <a:r>
              <a:rPr lang="he-IL" b="1" dirty="0" smtClean="0"/>
              <a:t>':  </a:t>
            </a:r>
            <a:r>
              <a:rPr lang="he-IL" dirty="0" smtClean="0"/>
              <a:t>הגזירה </a:t>
            </a:r>
            <a:r>
              <a:rPr lang="he-IL" dirty="0"/>
              <a:t>בבהמה היא שאם נתיר </a:t>
            </a:r>
            <a:r>
              <a:rPr lang="he-IL" dirty="0" err="1"/>
              <a:t>ביצאה</a:t>
            </a:r>
            <a:r>
              <a:rPr lang="he-IL" dirty="0"/>
              <a:t> מקצת את החלק שנותר בפנים יאמרו שכל שנותר בפנים יש לו היתר של "כל אשר בבהמה", ויבואו גם באופן שיצאה רוב </a:t>
            </a:r>
            <a:r>
              <a:rPr lang="he-IL" dirty="0" err="1"/>
              <a:t>השליא</a:t>
            </a:r>
            <a:r>
              <a:rPr lang="he-IL" dirty="0"/>
              <a:t> להתיר את המיעוט הנותר בתוכו שאף הוא בכלל "כל אשר בבהמה", אבל באשה שהדבר תלוי בלידה אין סיבה שיבואו לטעות בין מיעוט לרוב. וכן שבאשה יבואו להקל ולמנות מעת שיצאה מקצתה </a:t>
            </a:r>
            <a:r>
              <a:rPr lang="he-IL" dirty="0" err="1"/>
              <a:t>והוי</a:t>
            </a:r>
            <a:r>
              <a:rPr lang="he-IL" dirty="0"/>
              <a:t> </a:t>
            </a:r>
            <a:r>
              <a:rPr lang="he-IL" dirty="0" err="1"/>
              <a:t>חומרא</a:t>
            </a:r>
            <a:r>
              <a:rPr lang="he-IL" dirty="0"/>
              <a:t> </a:t>
            </a:r>
            <a:r>
              <a:rPr lang="he-IL" dirty="0" err="1"/>
              <a:t>דאתי</a:t>
            </a:r>
            <a:r>
              <a:rPr lang="he-IL" dirty="0"/>
              <a:t> לידי </a:t>
            </a:r>
            <a:r>
              <a:rPr lang="he-IL" dirty="0" err="1"/>
              <a:t>קולא</a:t>
            </a:r>
            <a:r>
              <a:rPr lang="he-IL" dirty="0"/>
              <a:t>. </a:t>
            </a:r>
          </a:p>
        </p:txBody>
      </p:sp>
    </p:spTree>
    <p:extLst>
      <p:ext uri="{BB962C8B-B14F-4D97-AF65-F5344CB8AC3E}">
        <p14:creationId xmlns:p14="http://schemas.microsoft.com/office/powerpoint/2010/main" val="302502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750"/>
                            </p:stCondLst>
                            <p:childTnLst>
                              <p:par>
                                <p:cTn id="9" presetID="53" presetClass="entr" presetSubtype="16"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45"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grpId="0" nodeType="after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4750"/>
                            </p:stCondLst>
                            <p:childTnLst>
                              <p:par>
                                <p:cTn id="27" presetID="22" presetClass="entr" presetSubtype="2" fill="hold" grpId="0" nodeType="after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par>
                          <p:cTn id="30" fill="hold">
                            <p:stCondLst>
                              <p:cond delay="6250"/>
                            </p:stCondLst>
                            <p:childTnLst>
                              <p:par>
                                <p:cTn id="31" presetID="53" presetClass="entr" presetSubtype="16" fill="hold" grpId="0" nodeType="afterEffect">
                                  <p:stCondLst>
                                    <p:cond delay="30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9750"/>
                            </p:stCondLst>
                            <p:childTnLst>
                              <p:par>
                                <p:cTn id="37" presetID="22" presetClass="entr" presetSubtype="2" fill="hold" grpId="0" nodeType="after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par>
                          <p:cTn id="40" fill="hold">
                            <p:stCondLst>
                              <p:cond delay="11250"/>
                            </p:stCondLst>
                            <p:childTnLst>
                              <p:par>
                                <p:cTn id="41" presetID="16" presetClass="entr" presetSubtype="21" fill="hold" grpId="0" nodeType="afterEffect">
                                  <p:stCondLst>
                                    <p:cond delay="350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15250"/>
                            </p:stCondLst>
                            <p:childTnLst>
                              <p:par>
                                <p:cTn id="45" presetID="16" presetClass="entr" presetSubtype="21" fill="hold" grpId="0" nodeType="afterEffect">
                                  <p:stCondLst>
                                    <p:cond delay="350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par>
                          <p:cTn id="48" fill="hold">
                            <p:stCondLst>
                              <p:cond delay="19250"/>
                            </p:stCondLst>
                            <p:childTnLst>
                              <p:par>
                                <p:cTn id="49" presetID="53" presetClass="entr" presetSubtype="16" fill="hold" grpId="0" nodeType="afterEffect">
                                  <p:stCondLst>
                                    <p:cond delay="35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23250"/>
                            </p:stCondLst>
                            <p:childTnLst>
                              <p:par>
                                <p:cTn id="55" presetID="22" presetClass="entr" presetSubtype="2" fill="hold" grpId="0" nodeType="afterEffect">
                                  <p:stCondLst>
                                    <p:cond delay="1000"/>
                                  </p:stCondLst>
                                  <p:childTnLst>
                                    <p:set>
                                      <p:cBhvr>
                                        <p:cTn id="56" dur="1" fill="hold">
                                          <p:stCondLst>
                                            <p:cond delay="0"/>
                                          </p:stCondLst>
                                        </p:cTn>
                                        <p:tgtEl>
                                          <p:spTgt spid="10"/>
                                        </p:tgtEl>
                                        <p:attrNameLst>
                                          <p:attrName>style.visibility</p:attrName>
                                        </p:attrNameLst>
                                      </p:cBhvr>
                                      <p:to>
                                        <p:strVal val="visible"/>
                                      </p:to>
                                    </p:set>
                                    <p:animEffect transition="in" filter="wipe(righ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8" grpId="0"/>
      <p:bldP spid="9" grpId="0"/>
      <p:bldP spid="10" grpId="0"/>
      <p:bldP spid="11" grpId="0" animBg="1"/>
      <p:bldP spid="12"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09837" y="339077"/>
            <a:ext cx="6557815" cy="369332"/>
          </a:xfrm>
          <a:prstGeom prst="rect">
            <a:avLst/>
          </a:prstGeom>
          <a:solidFill>
            <a:schemeClr val="accent4">
              <a:lumMod val="20000"/>
              <a:lumOff val="80000"/>
            </a:schemeClr>
          </a:solidFill>
          <a:scene3d>
            <a:camera prst="orthographicFront"/>
            <a:lightRig rig="threePt" dir="t"/>
          </a:scene3d>
          <a:sp3d>
            <a:bevelT prst="angle"/>
          </a:sp3d>
        </p:spPr>
        <p:txBody>
          <a:bodyPr wrap="square">
            <a:spAutoFit/>
          </a:bodyPr>
          <a:lstStyle/>
          <a:p>
            <a:r>
              <a:rPr lang="he-IL" dirty="0" err="1">
                <a:solidFill>
                  <a:srgbClr val="000000"/>
                </a:solidFill>
                <a:latin typeface="Arial" panose="020B0604020202020204" pitchFamily="34" charset="0"/>
              </a:rPr>
              <a:t>שִׁלְיָא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שֶׁיָּצְתָה</a:t>
            </a:r>
            <a:r>
              <a:rPr lang="he-IL" dirty="0">
                <a:solidFill>
                  <a:srgbClr val="000000"/>
                </a:solidFill>
                <a:latin typeface="Arial" panose="020B0604020202020204" pitchFamily="34" charset="0"/>
              </a:rPr>
              <a:t> מִקְצָתָהּ בְּיוֹם רִאשׁוֹן וּמִקְצָתָהּ בְּיוֹם </a:t>
            </a:r>
            <a:r>
              <a:rPr lang="he-IL" dirty="0" smtClean="0">
                <a:solidFill>
                  <a:srgbClr val="000000"/>
                </a:solidFill>
                <a:latin typeface="Arial" panose="020B0604020202020204" pitchFamily="34" charset="0"/>
              </a:rPr>
              <a:t>שֵׁנִי  </a:t>
            </a:r>
            <a:r>
              <a:rPr lang="he-IL" dirty="0">
                <a:solidFill>
                  <a:srgbClr val="000000"/>
                </a:solidFill>
                <a:latin typeface="Arial" panose="020B0604020202020204" pitchFamily="34" charset="0"/>
              </a:rPr>
              <a:t>מוֹנִין לָהּ מִן הָרִאשׁוֹן</a:t>
            </a:r>
            <a:endParaRPr lang="he-IL" dirty="0"/>
          </a:p>
        </p:txBody>
      </p:sp>
      <p:sp>
        <p:nvSpPr>
          <p:cNvPr id="3" name="מלבן 2"/>
          <p:cNvSpPr/>
          <p:nvPr/>
        </p:nvSpPr>
        <p:spPr>
          <a:xfrm>
            <a:off x="8060356" y="976874"/>
            <a:ext cx="3584635" cy="646331"/>
          </a:xfrm>
          <a:prstGeom prst="rect">
            <a:avLst/>
          </a:prstGeom>
          <a:solidFill>
            <a:schemeClr val="accent4">
              <a:lumMod val="20000"/>
              <a:lumOff val="80000"/>
            </a:schemeClr>
          </a:solidFill>
          <a:scene3d>
            <a:camera prst="orthographicFront"/>
            <a:lightRig rig="threePt" dir="t"/>
          </a:scene3d>
          <a:sp3d>
            <a:bevelT w="165100" prst="coolSlant"/>
          </a:sp3d>
        </p:spPr>
        <p:txBody>
          <a:bodyPr wrap="none">
            <a:spAutoFit/>
          </a:bodyPr>
          <a:lstStyle/>
          <a:p>
            <a:r>
              <a:rPr lang="he-IL" dirty="0" smtClean="0"/>
              <a:t>פסיקה </a:t>
            </a:r>
            <a:r>
              <a:rPr lang="he-IL" dirty="0" err="1" smtClean="0"/>
              <a:t>לחומרא</a:t>
            </a:r>
            <a:r>
              <a:rPr lang="he-IL" dirty="0"/>
              <a:t>, </a:t>
            </a:r>
            <a:endParaRPr lang="he-IL" dirty="0" smtClean="0"/>
          </a:p>
          <a:p>
            <a:r>
              <a:rPr lang="he-IL" b="1" dirty="0" smtClean="0"/>
              <a:t>כדי </a:t>
            </a:r>
            <a:r>
              <a:rPr lang="he-IL" b="1" dirty="0"/>
              <a:t>להחמיר ולטמאות </a:t>
            </a:r>
            <a:r>
              <a:rPr lang="he-IL" dirty="0"/>
              <a:t>את כל הטהרות</a:t>
            </a:r>
          </a:p>
        </p:txBody>
      </p:sp>
      <p:sp>
        <p:nvSpPr>
          <p:cNvPr id="5" name="מלבן 4"/>
          <p:cNvSpPr/>
          <p:nvPr/>
        </p:nvSpPr>
        <p:spPr>
          <a:xfrm>
            <a:off x="2421340" y="1819772"/>
            <a:ext cx="4168099" cy="646331"/>
          </a:xfrm>
          <a:prstGeom prst="rect">
            <a:avLst/>
          </a:prstGeom>
          <a:solidFill>
            <a:schemeClr val="accent4">
              <a:lumMod val="20000"/>
              <a:lumOff val="80000"/>
            </a:schemeClr>
          </a:solidFill>
          <a:scene3d>
            <a:camera prst="orthographicFront"/>
            <a:lightRig rig="threePt" dir="t"/>
          </a:scene3d>
          <a:sp3d>
            <a:bevelT prst="slope"/>
          </a:sp3d>
        </p:spPr>
        <p:txBody>
          <a:bodyPr wrap="square">
            <a:spAutoFit/>
          </a:bodyPr>
          <a:lstStyle/>
          <a:p>
            <a:r>
              <a:rPr lang="he-IL" dirty="0" smtClean="0"/>
              <a:t>היא </a:t>
            </a:r>
            <a:r>
              <a:rPr lang="he-IL" dirty="0"/>
              <a:t>לא מתחילה </a:t>
            </a:r>
            <a:r>
              <a:rPr lang="he-IL" dirty="0" smtClean="0"/>
              <a:t>למנות </a:t>
            </a:r>
            <a:r>
              <a:rPr lang="he-IL" dirty="0"/>
              <a:t>את מנין ימי הטומאה</a:t>
            </a:r>
            <a:r>
              <a:rPr lang="he-IL" dirty="0" smtClean="0"/>
              <a:t> </a:t>
            </a:r>
          </a:p>
          <a:p>
            <a:r>
              <a:rPr lang="he-IL" dirty="0" smtClean="0"/>
              <a:t>אלא </a:t>
            </a:r>
            <a:r>
              <a:rPr lang="he-IL" dirty="0"/>
              <a:t>מהיום השני</a:t>
            </a:r>
          </a:p>
        </p:txBody>
      </p:sp>
      <p:sp>
        <p:nvSpPr>
          <p:cNvPr id="6" name="מלבן 5"/>
          <p:cNvSpPr/>
          <p:nvPr/>
        </p:nvSpPr>
        <p:spPr>
          <a:xfrm>
            <a:off x="7121234" y="1780147"/>
            <a:ext cx="4945504" cy="646331"/>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a:spAutoFit/>
          </a:bodyPr>
          <a:lstStyle/>
          <a:p>
            <a:r>
              <a:rPr lang="he-IL" dirty="0"/>
              <a:t>חוששת מהיום הראשון שמא יצא הולד, ולכן טהרות שנגעה בהם ביום הראשון טמאים מספק. </a:t>
            </a:r>
          </a:p>
        </p:txBody>
      </p:sp>
      <p:sp>
        <p:nvSpPr>
          <p:cNvPr id="7" name="מלבן 6"/>
          <p:cNvSpPr/>
          <p:nvPr/>
        </p:nvSpPr>
        <p:spPr>
          <a:xfrm>
            <a:off x="8582198" y="2594916"/>
            <a:ext cx="2770909" cy="923330"/>
          </a:xfrm>
          <a:prstGeom prst="rect">
            <a:avLst/>
          </a:prstGeom>
          <a:solidFill>
            <a:schemeClr val="accent4">
              <a:lumMod val="20000"/>
              <a:lumOff val="80000"/>
            </a:schemeClr>
          </a:solidFill>
          <a:scene3d>
            <a:camera prst="orthographicFront"/>
            <a:lightRig rig="threePt" dir="t"/>
          </a:scene3d>
          <a:sp3d>
            <a:bevelT prst="slope"/>
          </a:sp3d>
        </p:spPr>
        <p:txBody>
          <a:bodyPr wrap="square">
            <a:spAutoFit/>
          </a:bodyPr>
          <a:lstStyle/>
          <a:p>
            <a:r>
              <a:rPr lang="he-IL" dirty="0" smtClean="0"/>
              <a:t>אין </a:t>
            </a:r>
            <a:r>
              <a:rPr lang="he-IL" dirty="0"/>
              <a:t>מקצת </a:t>
            </a:r>
            <a:r>
              <a:rPr lang="he-IL" dirty="0" err="1"/>
              <a:t>שליא</a:t>
            </a:r>
            <a:r>
              <a:rPr lang="he-IL" dirty="0"/>
              <a:t> בלא ולד, </a:t>
            </a:r>
            <a:endParaRPr lang="he-IL" dirty="0" smtClean="0"/>
          </a:p>
          <a:p>
            <a:r>
              <a:rPr lang="he-IL" dirty="0" smtClean="0"/>
              <a:t>ולכן </a:t>
            </a:r>
            <a:r>
              <a:rPr lang="he-IL" dirty="0"/>
              <a:t>כיון שיצא מקצת </a:t>
            </a:r>
            <a:r>
              <a:rPr lang="he-IL" dirty="0" err="1"/>
              <a:t>השליא</a:t>
            </a:r>
            <a:r>
              <a:rPr lang="he-IL" dirty="0"/>
              <a:t>, </a:t>
            </a:r>
            <a:endParaRPr lang="he-IL" dirty="0" smtClean="0"/>
          </a:p>
          <a:p>
            <a:r>
              <a:rPr lang="he-IL" dirty="0" smtClean="0"/>
              <a:t>ודאי </a:t>
            </a:r>
            <a:r>
              <a:rPr lang="he-IL" dirty="0"/>
              <a:t>שיצא אף חלק מן הולד</a:t>
            </a:r>
          </a:p>
        </p:txBody>
      </p:sp>
      <p:sp>
        <p:nvSpPr>
          <p:cNvPr id="8" name="מלבן 7"/>
          <p:cNvSpPr/>
          <p:nvPr/>
        </p:nvSpPr>
        <p:spPr>
          <a:xfrm>
            <a:off x="335805" y="2604394"/>
            <a:ext cx="6253635" cy="923330"/>
          </a:xfrm>
          <a:prstGeom prst="rect">
            <a:avLst/>
          </a:prstGeom>
          <a:solidFill>
            <a:schemeClr val="accent4">
              <a:lumMod val="20000"/>
              <a:lumOff val="80000"/>
            </a:schemeClr>
          </a:solidFill>
          <a:scene3d>
            <a:camera prst="orthographicFront"/>
            <a:lightRig rig="threePt" dir="t"/>
          </a:scene3d>
          <a:sp3d>
            <a:bevelT prst="slope"/>
          </a:sp3d>
        </p:spPr>
        <p:txBody>
          <a:bodyPr wrap="square">
            <a:spAutoFit/>
          </a:bodyPr>
          <a:lstStyle/>
          <a:p>
            <a:r>
              <a:rPr lang="he-IL" dirty="0" smtClean="0"/>
              <a:t>הולד </a:t>
            </a:r>
            <a:r>
              <a:rPr lang="he-IL" dirty="0"/>
              <a:t>נחשב כילוד רק ביציאת רובו </a:t>
            </a:r>
            <a:r>
              <a:rPr lang="he-IL" dirty="0" smtClean="0"/>
              <a:t>הספק: אם יצא רובו או רק מקצתו,. </a:t>
            </a:r>
          </a:p>
          <a:p>
            <a:r>
              <a:rPr lang="he-IL" dirty="0" smtClean="0"/>
              <a:t>אנו חוששים שיצא רובו כבר ביום הראשון, </a:t>
            </a:r>
          </a:p>
          <a:p>
            <a:r>
              <a:rPr lang="he-IL" dirty="0" smtClean="0"/>
              <a:t>ומטמאים טהרות שנגעה בו אז.</a:t>
            </a:r>
            <a:endParaRPr lang="he-IL" dirty="0"/>
          </a:p>
        </p:txBody>
      </p:sp>
      <p:sp>
        <p:nvSpPr>
          <p:cNvPr id="9" name="מלבן 8"/>
          <p:cNvSpPr/>
          <p:nvPr/>
        </p:nvSpPr>
        <p:spPr>
          <a:xfrm>
            <a:off x="4183823" y="3587968"/>
            <a:ext cx="5638082"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a:t>אם יש מקצת </a:t>
            </a:r>
            <a:r>
              <a:rPr lang="he-IL" dirty="0" err="1"/>
              <a:t>שליא</a:t>
            </a:r>
            <a:r>
              <a:rPr lang="he-IL" dirty="0"/>
              <a:t> ללא ולד, לא </a:t>
            </a:r>
            <a:r>
              <a:rPr lang="he-IL" dirty="0" smtClean="0"/>
              <a:t> מחמירים </a:t>
            </a:r>
            <a:r>
              <a:rPr lang="he-IL" dirty="0"/>
              <a:t>ביום הראשון מספק</a:t>
            </a:r>
          </a:p>
        </p:txBody>
      </p:sp>
      <p:sp>
        <p:nvSpPr>
          <p:cNvPr id="10" name="מלבן 9"/>
          <p:cNvSpPr/>
          <p:nvPr/>
        </p:nvSpPr>
        <p:spPr>
          <a:xfrm>
            <a:off x="5520355" y="4014479"/>
            <a:ext cx="2540001" cy="369332"/>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a:spAutoFit/>
          </a:bodyPr>
          <a:lstStyle/>
          <a:p>
            <a:r>
              <a:rPr lang="he-IL" dirty="0" smtClean="0"/>
              <a:t>שני </a:t>
            </a:r>
            <a:r>
              <a:rPr lang="he-IL" dirty="0"/>
              <a:t>ספיקות [ספק </a:t>
            </a:r>
            <a:r>
              <a:rPr lang="he-IL" dirty="0" err="1"/>
              <a:t>ספיקא</a:t>
            </a:r>
            <a:r>
              <a:rPr lang="he-IL" dirty="0"/>
              <a:t>]. </a:t>
            </a:r>
          </a:p>
        </p:txBody>
      </p:sp>
      <p:sp>
        <p:nvSpPr>
          <p:cNvPr id="11" name="מלבן 10"/>
          <p:cNvSpPr/>
          <p:nvPr/>
        </p:nvSpPr>
        <p:spPr>
          <a:xfrm>
            <a:off x="7395468" y="4678722"/>
            <a:ext cx="3968684" cy="646331"/>
          </a:xfrm>
          <a:prstGeom prst="rect">
            <a:avLst/>
          </a:prstGeom>
          <a:solidFill>
            <a:schemeClr val="accent4">
              <a:lumMod val="20000"/>
              <a:lumOff val="80000"/>
            </a:schemeClr>
          </a:solidFill>
          <a:scene3d>
            <a:camera prst="orthographicFront"/>
            <a:lightRig rig="threePt" dir="t"/>
          </a:scene3d>
          <a:sp3d>
            <a:bevelT prst="slope"/>
          </a:sp3d>
        </p:spPr>
        <p:txBody>
          <a:bodyPr wrap="square">
            <a:spAutoFit/>
          </a:bodyPr>
          <a:lstStyle/>
          <a:p>
            <a:r>
              <a:rPr lang="he-IL" dirty="0"/>
              <a:t>הספק הראשון הוא, יתכן ולא יצא כלל הולד במקצת </a:t>
            </a:r>
            <a:r>
              <a:rPr lang="he-IL" dirty="0" err="1"/>
              <a:t>השליא</a:t>
            </a:r>
            <a:r>
              <a:rPr lang="he-IL" dirty="0"/>
              <a:t> שיצאה ביום הראשון, </a:t>
            </a:r>
          </a:p>
        </p:txBody>
      </p:sp>
      <p:sp>
        <p:nvSpPr>
          <p:cNvPr id="12" name="מלבן 11"/>
          <p:cNvSpPr/>
          <p:nvPr/>
        </p:nvSpPr>
        <p:spPr>
          <a:xfrm>
            <a:off x="2746008" y="4634876"/>
            <a:ext cx="3524859" cy="646331"/>
          </a:xfrm>
          <a:prstGeom prst="rect">
            <a:avLst/>
          </a:prstGeom>
          <a:solidFill>
            <a:schemeClr val="accent4">
              <a:lumMod val="20000"/>
              <a:lumOff val="80000"/>
            </a:schemeClr>
          </a:solidFill>
          <a:scene3d>
            <a:camera prst="orthographicFront"/>
            <a:lightRig rig="threePt" dir="t"/>
          </a:scene3d>
          <a:sp3d>
            <a:bevelT prst="slope"/>
          </a:sp3d>
        </p:spPr>
        <p:txBody>
          <a:bodyPr wrap="square">
            <a:spAutoFit/>
          </a:bodyPr>
          <a:lstStyle/>
          <a:p>
            <a:r>
              <a:rPr lang="he-IL" dirty="0"/>
              <a:t>והספק השני הוא, אף אם יצא אז ולד, שמא לא יצא רובו</a:t>
            </a:r>
          </a:p>
        </p:txBody>
      </p:sp>
      <p:sp>
        <p:nvSpPr>
          <p:cNvPr id="13" name="מלבן 12"/>
          <p:cNvSpPr/>
          <p:nvPr/>
        </p:nvSpPr>
        <p:spPr>
          <a:xfrm>
            <a:off x="4183823" y="5443497"/>
            <a:ext cx="4769255" cy="369332"/>
          </a:xfrm>
          <a:prstGeom prst="rect">
            <a:avLst/>
          </a:prstGeom>
          <a:solidFill>
            <a:schemeClr val="accent4">
              <a:lumMod val="20000"/>
              <a:lumOff val="80000"/>
            </a:schemeClr>
          </a:solidFill>
          <a:scene3d>
            <a:camera prst="orthographicFront"/>
            <a:lightRig rig="threePt" dir="t"/>
          </a:scene3d>
          <a:sp3d>
            <a:bevelT w="165100" prst="coolSlant"/>
          </a:sp3d>
        </p:spPr>
        <p:txBody>
          <a:bodyPr wrap="none">
            <a:spAutoFit/>
          </a:bodyPr>
          <a:lstStyle/>
          <a:p>
            <a:r>
              <a:rPr lang="he-IL" dirty="0" smtClean="0"/>
              <a:t>מהמשנה </a:t>
            </a:r>
            <a:r>
              <a:rPr lang="he-IL" dirty="0"/>
              <a:t>לא ניתן ללמוד שאין מקצת </a:t>
            </a:r>
            <a:r>
              <a:rPr lang="he-IL" dirty="0" err="1"/>
              <a:t>שליא</a:t>
            </a:r>
            <a:r>
              <a:rPr lang="he-IL" dirty="0"/>
              <a:t> בלא ולד, </a:t>
            </a:r>
          </a:p>
        </p:txBody>
      </p:sp>
      <p:sp>
        <p:nvSpPr>
          <p:cNvPr id="14" name="מלבן 13"/>
          <p:cNvSpPr/>
          <p:nvPr/>
        </p:nvSpPr>
        <p:spPr>
          <a:xfrm>
            <a:off x="3805379" y="5931273"/>
            <a:ext cx="6631711" cy="369332"/>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a:spAutoFit/>
          </a:bodyPr>
          <a:lstStyle/>
          <a:p>
            <a:r>
              <a:rPr lang="he-IL" dirty="0"/>
              <a:t>אולם חכמים גזרו גזירה על יצאה מקצתה, אטו יצאה כולה וחזרה למקומה. </a:t>
            </a:r>
          </a:p>
        </p:txBody>
      </p:sp>
      <p:sp>
        <p:nvSpPr>
          <p:cNvPr id="15" name="מלבן 14"/>
          <p:cNvSpPr/>
          <p:nvPr/>
        </p:nvSpPr>
        <p:spPr>
          <a:xfrm>
            <a:off x="2403073" y="6419049"/>
            <a:ext cx="8950034" cy="369332"/>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a:spAutoFit/>
          </a:bodyPr>
          <a:lstStyle/>
          <a:p>
            <a:r>
              <a:rPr lang="he-IL" dirty="0" err="1"/>
              <a:t>קא</a:t>
            </a:r>
            <a:r>
              <a:rPr lang="he-IL" dirty="0"/>
              <a:t> משמע לן </a:t>
            </a:r>
            <a:r>
              <a:rPr lang="he-IL" dirty="0" err="1"/>
              <a:t>עולא</a:t>
            </a:r>
            <a:r>
              <a:rPr lang="he-IL" dirty="0"/>
              <a:t> בשם רבי אלעזר שאין מקצת </a:t>
            </a:r>
            <a:r>
              <a:rPr lang="he-IL" dirty="0" err="1"/>
              <a:t>שליא</a:t>
            </a:r>
            <a:r>
              <a:rPr lang="he-IL" dirty="0"/>
              <a:t> בלא ולד, ולכן יש לחוש מספק גם ביום הראשון. </a:t>
            </a:r>
          </a:p>
        </p:txBody>
      </p:sp>
      <p:sp>
        <p:nvSpPr>
          <p:cNvPr id="16" name="מלבן 15"/>
          <p:cNvSpPr/>
          <p:nvPr/>
        </p:nvSpPr>
        <p:spPr>
          <a:xfrm>
            <a:off x="5587998" y="-35808"/>
            <a:ext cx="2081018" cy="369332"/>
          </a:xfrm>
          <a:prstGeom prst="rect">
            <a:avLst/>
          </a:prstGeom>
        </p:spPr>
        <p:txBody>
          <a:bodyPr wrap="none">
            <a:spAutoFit/>
          </a:bodyPr>
          <a:lstStyle/>
          <a:p>
            <a:r>
              <a:rPr lang="he-IL" dirty="0" err="1"/>
              <a:t>עולא</a:t>
            </a:r>
            <a:r>
              <a:rPr lang="he-IL" dirty="0"/>
              <a:t> בשם רבי אלעזר</a:t>
            </a:r>
          </a:p>
        </p:txBody>
      </p:sp>
      <p:cxnSp>
        <p:nvCxnSpPr>
          <p:cNvPr id="18" name="מחבר חץ ישר 17"/>
          <p:cNvCxnSpPr/>
          <p:nvPr/>
        </p:nvCxnSpPr>
        <p:spPr>
          <a:xfrm>
            <a:off x="7213600" y="708409"/>
            <a:ext cx="1237673" cy="3256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מלבן 18"/>
          <p:cNvSpPr/>
          <p:nvPr/>
        </p:nvSpPr>
        <p:spPr>
          <a:xfrm>
            <a:off x="335805" y="820783"/>
            <a:ext cx="6256683" cy="923330"/>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a:spAutoFit/>
          </a:bodyPr>
          <a:lstStyle/>
          <a:p>
            <a:r>
              <a:rPr lang="he-IL" dirty="0"/>
              <a:t>זו </a:t>
            </a:r>
            <a:r>
              <a:rPr lang="he-IL" dirty="0" err="1"/>
              <a:t>קולא</a:t>
            </a:r>
            <a:r>
              <a:rPr lang="he-IL" dirty="0"/>
              <a:t>, כי היות ומתחילה למנות את ימי הטומאה של יולדת מן היום הראשון, יוצא שביום החמישה עשר ללידה [ואחרי שתטבול], הרי היא כבר מתחילה את ימי הטוהר, וטהרות </a:t>
            </a:r>
            <a:r>
              <a:rPr lang="he-IL" dirty="0" err="1"/>
              <a:t>שתגע</a:t>
            </a:r>
            <a:r>
              <a:rPr lang="he-IL" dirty="0"/>
              <a:t> בהם יהיו טהורים. </a:t>
            </a:r>
          </a:p>
        </p:txBody>
      </p:sp>
      <p:cxnSp>
        <p:nvCxnSpPr>
          <p:cNvPr id="23" name="מחבר חץ ישר 22"/>
          <p:cNvCxnSpPr/>
          <p:nvPr/>
        </p:nvCxnSpPr>
        <p:spPr>
          <a:xfrm flipH="1">
            <a:off x="6254150" y="658493"/>
            <a:ext cx="867084" cy="3423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a:stCxn id="10" idx="2"/>
          </p:cNvCxnSpPr>
          <p:nvPr/>
        </p:nvCxnSpPr>
        <p:spPr>
          <a:xfrm flipH="1">
            <a:off x="6096000" y="4383811"/>
            <a:ext cx="694356" cy="2510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a:off x="6993626" y="4394860"/>
            <a:ext cx="1330039" cy="2137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56726" y="366234"/>
            <a:ext cx="1888265" cy="369332"/>
          </a:xfrm>
          <a:prstGeom prst="rect">
            <a:avLst/>
          </a:prstGeom>
          <a:noFill/>
        </p:spPr>
        <p:txBody>
          <a:bodyPr wrap="square" rtlCol="1">
            <a:spAutoFit/>
          </a:bodyPr>
          <a:lstStyle/>
          <a:p>
            <a:r>
              <a:rPr lang="he-IL" dirty="0" smtClean="0"/>
              <a:t>סיכום סוגיית</a:t>
            </a:r>
            <a:endParaRPr lang="he-IL" dirty="0"/>
          </a:p>
        </p:txBody>
      </p:sp>
    </p:spTree>
    <p:extLst>
      <p:ext uri="{BB962C8B-B14F-4D97-AF65-F5344CB8AC3E}">
        <p14:creationId xmlns:p14="http://schemas.microsoft.com/office/powerpoint/2010/main" val="268370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2"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childTnLst>
                          </p:cTn>
                        </p:par>
                        <p:par>
                          <p:cTn id="14" fill="hold">
                            <p:stCondLst>
                              <p:cond delay="1750"/>
                            </p:stCondLst>
                            <p:childTnLst>
                              <p:par>
                                <p:cTn id="15" presetID="31" presetClass="entr" presetSubtype="0" fill="hold" grpId="0" nodeType="afterEffect">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3250"/>
                            </p:stCondLst>
                            <p:childTnLst>
                              <p:par>
                                <p:cTn id="22" presetID="21" presetClass="entr" presetSubtype="1" fill="hold" grpId="0" nodeType="afterEffect">
                                  <p:stCondLst>
                                    <p:cond delay="150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1000"/>
                                        <p:tgtEl>
                                          <p:spTgt spid="3"/>
                                        </p:tgtEl>
                                      </p:cBhvr>
                                    </p:animEffect>
                                  </p:childTnLst>
                                </p:cTn>
                              </p:par>
                            </p:childTnLst>
                          </p:cTn>
                        </p:par>
                        <p:par>
                          <p:cTn id="25" fill="hold">
                            <p:stCondLst>
                              <p:cond delay="5750"/>
                            </p:stCondLst>
                            <p:childTnLst>
                              <p:par>
                                <p:cTn id="26" presetID="22" presetClass="entr" presetSubtype="8"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7250"/>
                            </p:stCondLst>
                            <p:childTnLst>
                              <p:par>
                                <p:cTn id="30" presetID="21" presetClass="entr" presetSubtype="1" fill="hold" grpId="0" nodeType="afterEffect">
                                  <p:stCondLst>
                                    <p:cond delay="200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1000"/>
                                        <p:tgtEl>
                                          <p:spTgt spid="19"/>
                                        </p:tgtEl>
                                      </p:cBhvr>
                                    </p:animEffect>
                                  </p:childTnLst>
                                </p:cTn>
                              </p:par>
                            </p:childTnLst>
                          </p:cTn>
                        </p:par>
                        <p:par>
                          <p:cTn id="33" fill="hold">
                            <p:stCondLst>
                              <p:cond delay="10250"/>
                            </p:stCondLst>
                            <p:childTnLst>
                              <p:par>
                                <p:cTn id="34" presetID="22" presetClass="entr" presetSubtype="2" fill="hold" nodeType="afterEffect">
                                  <p:stCondLst>
                                    <p:cond delay="100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childTnLst>
                          </p:cTn>
                        </p:par>
                        <p:par>
                          <p:cTn id="37" fill="hold">
                            <p:stCondLst>
                              <p:cond delay="11750"/>
                            </p:stCondLst>
                            <p:childTnLst>
                              <p:par>
                                <p:cTn id="38" presetID="22" presetClass="entr" presetSubtype="2" fill="hold" grpId="0" nodeType="afterEffect">
                                  <p:stCondLst>
                                    <p:cond delay="275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childTnLst>
                          </p:cTn>
                        </p:par>
                        <p:par>
                          <p:cTn id="41" fill="hold">
                            <p:stCondLst>
                              <p:cond delay="15000"/>
                            </p:stCondLst>
                            <p:childTnLst>
                              <p:par>
                                <p:cTn id="42" presetID="22" presetClass="entr" presetSubtype="8" fill="hold" grpId="0" nodeType="afterEffect">
                                  <p:stCondLst>
                                    <p:cond delay="200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17500"/>
                            </p:stCondLst>
                            <p:childTnLst>
                              <p:par>
                                <p:cTn id="46" presetID="53" presetClass="entr" presetSubtype="16" fill="hold" grpId="0" nodeType="afterEffect">
                                  <p:stCondLst>
                                    <p:cond delay="200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20000"/>
                            </p:stCondLst>
                            <p:childTnLst>
                              <p:par>
                                <p:cTn id="52" presetID="53" presetClass="entr" presetSubtype="16" fill="hold" grpId="0" nodeType="afterEffect">
                                  <p:stCondLst>
                                    <p:cond delay="200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22500"/>
                            </p:stCondLst>
                            <p:childTnLst>
                              <p:par>
                                <p:cTn id="58" presetID="31" presetClass="entr" presetSubtype="0" fill="hold" grpId="0" nodeType="afterEffect">
                                  <p:stCondLst>
                                    <p:cond delay="200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fltVal val="0"/>
                                          </p:val>
                                        </p:tav>
                                        <p:tav tm="100000">
                                          <p:val>
                                            <p:strVal val="#ppt_w"/>
                                          </p:val>
                                        </p:tav>
                                      </p:tavLst>
                                    </p:anim>
                                    <p:anim calcmode="lin" valueType="num">
                                      <p:cBhvr>
                                        <p:cTn id="61" dur="1000" fill="hold"/>
                                        <p:tgtEl>
                                          <p:spTgt spid="9"/>
                                        </p:tgtEl>
                                        <p:attrNameLst>
                                          <p:attrName>ppt_h</p:attrName>
                                        </p:attrNameLst>
                                      </p:cBhvr>
                                      <p:tavLst>
                                        <p:tav tm="0">
                                          <p:val>
                                            <p:fltVal val="0"/>
                                          </p:val>
                                        </p:tav>
                                        <p:tav tm="100000">
                                          <p:val>
                                            <p:strVal val="#ppt_h"/>
                                          </p:val>
                                        </p:tav>
                                      </p:tavLst>
                                    </p:anim>
                                    <p:anim calcmode="lin" valueType="num">
                                      <p:cBhvr>
                                        <p:cTn id="62" dur="1000" fill="hold"/>
                                        <p:tgtEl>
                                          <p:spTgt spid="9"/>
                                        </p:tgtEl>
                                        <p:attrNameLst>
                                          <p:attrName>style.rotation</p:attrName>
                                        </p:attrNameLst>
                                      </p:cBhvr>
                                      <p:tavLst>
                                        <p:tav tm="0">
                                          <p:val>
                                            <p:fltVal val="90"/>
                                          </p:val>
                                        </p:tav>
                                        <p:tav tm="100000">
                                          <p:val>
                                            <p:fltVal val="0"/>
                                          </p:val>
                                        </p:tav>
                                      </p:tavLst>
                                    </p:anim>
                                    <p:animEffect transition="in" filter="fade">
                                      <p:cBhvr>
                                        <p:cTn id="63" dur="1000"/>
                                        <p:tgtEl>
                                          <p:spTgt spid="9"/>
                                        </p:tgtEl>
                                      </p:cBhvr>
                                    </p:animEffect>
                                  </p:childTnLst>
                                </p:cTn>
                              </p:par>
                            </p:childTnLst>
                          </p:cTn>
                        </p:par>
                        <p:par>
                          <p:cTn id="64" fill="hold">
                            <p:stCondLst>
                              <p:cond delay="25500"/>
                            </p:stCondLst>
                            <p:childTnLst>
                              <p:par>
                                <p:cTn id="65" presetID="42" presetClass="entr" presetSubtype="0" fill="hold" grpId="0" nodeType="afterEffect">
                                  <p:stCondLst>
                                    <p:cond delay="150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par>
                          <p:cTn id="70" fill="hold">
                            <p:stCondLst>
                              <p:cond delay="28000"/>
                            </p:stCondLst>
                            <p:childTnLst>
                              <p:par>
                                <p:cTn id="71" presetID="22" presetClass="entr" presetSubtype="2" fill="hold" grpId="0" nodeType="afterEffect">
                                  <p:stCondLst>
                                    <p:cond delay="1250"/>
                                  </p:stCondLst>
                                  <p:childTnLst>
                                    <p:set>
                                      <p:cBhvr>
                                        <p:cTn id="72" dur="1" fill="hold">
                                          <p:stCondLst>
                                            <p:cond delay="0"/>
                                          </p:stCondLst>
                                        </p:cTn>
                                        <p:tgtEl>
                                          <p:spTgt spid="11"/>
                                        </p:tgtEl>
                                        <p:attrNameLst>
                                          <p:attrName>style.visibility</p:attrName>
                                        </p:attrNameLst>
                                      </p:cBhvr>
                                      <p:to>
                                        <p:strVal val="visible"/>
                                      </p:to>
                                    </p:set>
                                    <p:animEffect transition="in" filter="wipe(right)">
                                      <p:cBhvr>
                                        <p:cTn id="73" dur="500"/>
                                        <p:tgtEl>
                                          <p:spTgt spid="11"/>
                                        </p:tgtEl>
                                      </p:cBhvr>
                                    </p:animEffect>
                                  </p:childTnLst>
                                </p:cTn>
                              </p:par>
                            </p:childTnLst>
                          </p:cTn>
                        </p:par>
                        <p:par>
                          <p:cTn id="74" fill="hold">
                            <p:stCondLst>
                              <p:cond delay="29750"/>
                            </p:stCondLst>
                            <p:childTnLst>
                              <p:par>
                                <p:cTn id="75" presetID="22" presetClass="entr" presetSubtype="8" fill="hold" nodeType="afterEffect">
                                  <p:stCondLst>
                                    <p:cond delay="150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par>
                          <p:cTn id="78" fill="hold">
                            <p:stCondLst>
                              <p:cond delay="31750"/>
                            </p:stCondLst>
                            <p:childTnLst>
                              <p:par>
                                <p:cTn id="79" presetID="22" presetClass="entr" presetSubtype="8" fill="hold" grpId="0" nodeType="afterEffect">
                                  <p:stCondLst>
                                    <p:cond delay="1000"/>
                                  </p:stCondLst>
                                  <p:childTnLst>
                                    <p:set>
                                      <p:cBhvr>
                                        <p:cTn id="80" dur="1" fill="hold">
                                          <p:stCondLst>
                                            <p:cond delay="0"/>
                                          </p:stCondLst>
                                        </p:cTn>
                                        <p:tgtEl>
                                          <p:spTgt spid="12"/>
                                        </p:tgtEl>
                                        <p:attrNameLst>
                                          <p:attrName>style.visibility</p:attrName>
                                        </p:attrNameLst>
                                      </p:cBhvr>
                                      <p:to>
                                        <p:strVal val="visible"/>
                                      </p:to>
                                    </p:set>
                                    <p:animEffect transition="in" filter="wipe(left)">
                                      <p:cBhvr>
                                        <p:cTn id="81" dur="500"/>
                                        <p:tgtEl>
                                          <p:spTgt spid="12"/>
                                        </p:tgtEl>
                                      </p:cBhvr>
                                    </p:animEffect>
                                  </p:childTnLst>
                                </p:cTn>
                              </p:par>
                            </p:childTnLst>
                          </p:cTn>
                        </p:par>
                        <p:par>
                          <p:cTn id="82" fill="hold">
                            <p:stCondLst>
                              <p:cond delay="33250"/>
                            </p:stCondLst>
                            <p:childTnLst>
                              <p:par>
                                <p:cTn id="83" presetID="22" presetClass="entr" presetSubtype="2" fill="hold" nodeType="afterEffect">
                                  <p:stCondLst>
                                    <p:cond delay="125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35000"/>
                            </p:stCondLst>
                            <p:childTnLst>
                              <p:par>
                                <p:cTn id="87" presetID="16" presetClass="entr" presetSubtype="21" fill="hold" grpId="0" nodeType="afterEffect">
                                  <p:stCondLst>
                                    <p:cond delay="2000"/>
                                  </p:stCondLst>
                                  <p:childTnLst>
                                    <p:set>
                                      <p:cBhvr>
                                        <p:cTn id="88" dur="1" fill="hold">
                                          <p:stCondLst>
                                            <p:cond delay="0"/>
                                          </p:stCondLst>
                                        </p:cTn>
                                        <p:tgtEl>
                                          <p:spTgt spid="13"/>
                                        </p:tgtEl>
                                        <p:attrNameLst>
                                          <p:attrName>style.visibility</p:attrName>
                                        </p:attrNameLst>
                                      </p:cBhvr>
                                      <p:to>
                                        <p:strVal val="visible"/>
                                      </p:to>
                                    </p:set>
                                    <p:animEffect transition="in" filter="barn(inVertical)">
                                      <p:cBhvr>
                                        <p:cTn id="89" dur="500"/>
                                        <p:tgtEl>
                                          <p:spTgt spid="13"/>
                                        </p:tgtEl>
                                      </p:cBhvr>
                                    </p:animEffect>
                                  </p:childTnLst>
                                </p:cTn>
                              </p:par>
                            </p:childTnLst>
                          </p:cTn>
                        </p:par>
                        <p:par>
                          <p:cTn id="90" fill="hold">
                            <p:stCondLst>
                              <p:cond delay="37500"/>
                            </p:stCondLst>
                            <p:childTnLst>
                              <p:par>
                                <p:cTn id="91" presetID="47" presetClass="entr" presetSubtype="0" fill="hold" grpId="0" nodeType="afterEffect">
                                  <p:stCondLst>
                                    <p:cond delay="175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anim calcmode="lin" valueType="num">
                                      <p:cBhvr>
                                        <p:cTn id="94" dur="1000" fill="hold"/>
                                        <p:tgtEl>
                                          <p:spTgt spid="14"/>
                                        </p:tgtEl>
                                        <p:attrNameLst>
                                          <p:attrName>ppt_x</p:attrName>
                                        </p:attrNameLst>
                                      </p:cBhvr>
                                      <p:tavLst>
                                        <p:tav tm="0">
                                          <p:val>
                                            <p:strVal val="#ppt_x"/>
                                          </p:val>
                                        </p:tav>
                                        <p:tav tm="100000">
                                          <p:val>
                                            <p:strVal val="#ppt_x"/>
                                          </p:val>
                                        </p:tav>
                                      </p:tavLst>
                                    </p:anim>
                                    <p:anim calcmode="lin" valueType="num">
                                      <p:cBhvr>
                                        <p:cTn id="95" dur="1000" fill="hold"/>
                                        <p:tgtEl>
                                          <p:spTgt spid="14"/>
                                        </p:tgtEl>
                                        <p:attrNameLst>
                                          <p:attrName>ppt_y</p:attrName>
                                        </p:attrNameLst>
                                      </p:cBhvr>
                                      <p:tavLst>
                                        <p:tav tm="0">
                                          <p:val>
                                            <p:strVal val="#ppt_y-.1"/>
                                          </p:val>
                                        </p:tav>
                                        <p:tav tm="100000">
                                          <p:val>
                                            <p:strVal val="#ppt_y"/>
                                          </p:val>
                                        </p:tav>
                                      </p:tavLst>
                                    </p:anim>
                                  </p:childTnLst>
                                </p:cTn>
                              </p:par>
                            </p:childTnLst>
                          </p:cTn>
                        </p:par>
                        <p:par>
                          <p:cTn id="96" fill="hold">
                            <p:stCondLst>
                              <p:cond delay="40250"/>
                            </p:stCondLst>
                            <p:childTnLst>
                              <p:par>
                                <p:cTn id="97" presetID="31" presetClass="entr" presetSubtype="0" fill="hold" grpId="0" nodeType="afterEffect">
                                  <p:stCondLst>
                                    <p:cond delay="1500"/>
                                  </p:stCondLst>
                                  <p:childTnLst>
                                    <p:set>
                                      <p:cBhvr>
                                        <p:cTn id="98" dur="1" fill="hold">
                                          <p:stCondLst>
                                            <p:cond delay="0"/>
                                          </p:stCondLst>
                                        </p:cTn>
                                        <p:tgtEl>
                                          <p:spTgt spid="15"/>
                                        </p:tgtEl>
                                        <p:attrNameLst>
                                          <p:attrName>style.visibility</p:attrName>
                                        </p:attrNameLst>
                                      </p:cBhvr>
                                      <p:to>
                                        <p:strVal val="visible"/>
                                      </p:to>
                                    </p:set>
                                    <p:anim calcmode="lin" valueType="num">
                                      <p:cBhvr>
                                        <p:cTn id="99" dur="1000" fill="hold"/>
                                        <p:tgtEl>
                                          <p:spTgt spid="15"/>
                                        </p:tgtEl>
                                        <p:attrNameLst>
                                          <p:attrName>ppt_w</p:attrName>
                                        </p:attrNameLst>
                                      </p:cBhvr>
                                      <p:tavLst>
                                        <p:tav tm="0">
                                          <p:val>
                                            <p:fltVal val="0"/>
                                          </p:val>
                                        </p:tav>
                                        <p:tav tm="100000">
                                          <p:val>
                                            <p:strVal val="#ppt_w"/>
                                          </p:val>
                                        </p:tav>
                                      </p:tavLst>
                                    </p:anim>
                                    <p:anim calcmode="lin" valueType="num">
                                      <p:cBhvr>
                                        <p:cTn id="100" dur="1000" fill="hold"/>
                                        <p:tgtEl>
                                          <p:spTgt spid="15"/>
                                        </p:tgtEl>
                                        <p:attrNameLst>
                                          <p:attrName>ppt_h</p:attrName>
                                        </p:attrNameLst>
                                      </p:cBhvr>
                                      <p:tavLst>
                                        <p:tav tm="0">
                                          <p:val>
                                            <p:fltVal val="0"/>
                                          </p:val>
                                        </p:tav>
                                        <p:tav tm="100000">
                                          <p:val>
                                            <p:strVal val="#ppt_h"/>
                                          </p:val>
                                        </p:tav>
                                      </p:tavLst>
                                    </p:anim>
                                    <p:anim calcmode="lin" valueType="num">
                                      <p:cBhvr>
                                        <p:cTn id="101" dur="1000" fill="hold"/>
                                        <p:tgtEl>
                                          <p:spTgt spid="15"/>
                                        </p:tgtEl>
                                        <p:attrNameLst>
                                          <p:attrName>style.rotation</p:attrName>
                                        </p:attrNameLst>
                                      </p:cBhvr>
                                      <p:tavLst>
                                        <p:tav tm="0">
                                          <p:val>
                                            <p:fltVal val="90"/>
                                          </p:val>
                                        </p:tav>
                                        <p:tav tm="100000">
                                          <p:val>
                                            <p:fltVal val="0"/>
                                          </p:val>
                                        </p:tav>
                                      </p:tavLst>
                                    </p:anim>
                                    <p:animEffect transition="in" filter="fade">
                                      <p:cBhvr>
                                        <p:cTn id="10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9"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49846" y="131311"/>
            <a:ext cx="1556326" cy="369332"/>
          </a:xfrm>
          <a:prstGeom prst="rect">
            <a:avLst/>
          </a:prstGeom>
          <a:noFill/>
        </p:spPr>
        <p:txBody>
          <a:bodyPr wrap="square" rtlCol="1">
            <a:spAutoFit/>
          </a:bodyPr>
          <a:lstStyle/>
          <a:p>
            <a:r>
              <a:rPr lang="he-IL" dirty="0" smtClean="0"/>
              <a:t>דף י"א עמ' ב'</a:t>
            </a:r>
            <a:endParaRPr lang="he-IL" dirty="0"/>
          </a:p>
        </p:txBody>
      </p:sp>
      <p:sp>
        <p:nvSpPr>
          <p:cNvPr id="2" name="מלבן 1"/>
          <p:cNvSpPr/>
          <p:nvPr/>
        </p:nvSpPr>
        <p:spPr>
          <a:xfrm>
            <a:off x="6936509" y="4833638"/>
            <a:ext cx="5025042"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וְכֵן </a:t>
            </a:r>
            <a:r>
              <a:rPr lang="he-IL" dirty="0">
                <a:solidFill>
                  <a:srgbClr val="000000"/>
                </a:solidFill>
                <a:latin typeface="Arial" panose="020B0604020202020204" pitchFamily="34" charset="0"/>
              </a:rPr>
              <a:t>תָּנֵי רָמֵי בַּר </a:t>
            </a:r>
            <a:r>
              <a:rPr lang="he-IL" dirty="0" err="1">
                <a:solidFill>
                  <a:srgbClr val="000000"/>
                </a:solidFill>
                <a:latin typeface="Arial" panose="020B0604020202020204" pitchFamily="34" charset="0"/>
              </a:rPr>
              <a:t>חָמָא</a:t>
            </a:r>
            <a:r>
              <a:rPr lang="he-IL" dirty="0">
                <a:solidFill>
                  <a:srgbClr val="000000"/>
                </a:solidFill>
                <a:latin typeface="Arial" panose="020B0604020202020204" pitchFamily="34" charset="0"/>
              </a:rPr>
              <a:t> מִתּוֹךְ שֶׁנֶּאֱמַר פָּדֹה תִפְדֶּה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יָכוֹל </a:t>
            </a:r>
            <a:r>
              <a:rPr lang="he-IL" dirty="0">
                <a:solidFill>
                  <a:srgbClr val="000000"/>
                </a:solidFill>
                <a:latin typeface="Arial" panose="020B0604020202020204" pitchFamily="34" charset="0"/>
              </a:rPr>
              <a:t>אֲפִילּוּ נִטְרַף בְּתוֹךְ שְׁלֹשִׁים יוֹם תַּלְמוּד לוֹמַר אַךְ חִלֵּק</a:t>
            </a:r>
            <a:endParaRPr lang="he-IL" dirty="0"/>
          </a:p>
        </p:txBody>
      </p:sp>
      <p:sp>
        <p:nvSpPr>
          <p:cNvPr id="4" name="מלבן 3"/>
          <p:cNvSpPr/>
          <p:nvPr/>
        </p:nvSpPr>
        <p:spPr>
          <a:xfrm>
            <a:off x="1505987" y="1512157"/>
            <a:ext cx="6936509" cy="923330"/>
          </a:xfrm>
          <a:prstGeom prst="rect">
            <a:avLst/>
          </a:prstGeom>
        </p:spPr>
        <p:txBody>
          <a:bodyPr wrap="square">
            <a:spAutoFit/>
          </a:bodyPr>
          <a:lstStyle/>
          <a:p>
            <a:r>
              <a:rPr lang="he-IL" dirty="0" smtClean="0"/>
              <a:t>בכור </a:t>
            </a:r>
            <a:r>
              <a:rPr lang="he-IL" dirty="0"/>
              <a:t>אדם </a:t>
            </a:r>
            <a:r>
              <a:rPr lang="he-IL" dirty="0" smtClean="0"/>
              <a:t>שנטרף </a:t>
            </a:r>
            <a:r>
              <a:rPr lang="he-IL" dirty="0"/>
              <a:t>בתוך שלשים יום מלידתו, אין </a:t>
            </a:r>
            <a:r>
              <a:rPr lang="he-IL" dirty="0" err="1"/>
              <a:t>פודין</a:t>
            </a:r>
            <a:r>
              <a:rPr lang="he-IL" dirty="0"/>
              <a:t> אותו, אין צורך לפדותו, ולא אומרים אילו לא נהרג היה חי יותר משלשים יום, </a:t>
            </a:r>
            <a:endParaRPr lang="he-IL" dirty="0" smtClean="0"/>
          </a:p>
          <a:p>
            <a:r>
              <a:rPr lang="he-IL" dirty="0" smtClean="0"/>
              <a:t>וממילא </a:t>
            </a:r>
            <a:r>
              <a:rPr lang="he-IL" dirty="0"/>
              <a:t>אין הוא נפל, וחייב בפדיון </a:t>
            </a:r>
          </a:p>
        </p:txBody>
      </p:sp>
      <p:sp>
        <p:nvSpPr>
          <p:cNvPr id="5" name="מלבן 4"/>
          <p:cNvSpPr/>
          <p:nvPr/>
        </p:nvSpPr>
        <p:spPr>
          <a:xfrm>
            <a:off x="6306907" y="763636"/>
            <a:ext cx="5213287" cy="369332"/>
          </a:xfrm>
          <a:prstGeom prst="rect">
            <a:avLst/>
          </a:prstGeom>
        </p:spPr>
        <p:txBody>
          <a:bodyPr wrap="none">
            <a:spAutoFit/>
          </a:bodyPr>
          <a:lstStyle/>
          <a:p>
            <a:r>
              <a:rPr lang="he-IL" dirty="0"/>
              <a:t>גמרא </a:t>
            </a:r>
            <a:r>
              <a:rPr lang="he-IL" dirty="0" smtClean="0"/>
              <a:t>מביאה </a:t>
            </a:r>
            <a:r>
              <a:rPr lang="he-IL" dirty="0" err="1" smtClean="0"/>
              <a:t>מימרא</a:t>
            </a:r>
            <a:r>
              <a:rPr lang="he-IL" dirty="0" smtClean="0"/>
              <a:t> </a:t>
            </a:r>
            <a:r>
              <a:rPr lang="he-IL" dirty="0"/>
              <a:t>נוספת שאמר </a:t>
            </a:r>
            <a:r>
              <a:rPr lang="he-IL" dirty="0" err="1"/>
              <a:t>עולא</a:t>
            </a:r>
            <a:r>
              <a:rPr lang="he-IL" dirty="0"/>
              <a:t> בשם רבי אלעזר:</a:t>
            </a:r>
            <a:endParaRPr lang="he-IL" dirty="0"/>
          </a:p>
        </p:txBody>
      </p:sp>
      <p:sp>
        <p:nvSpPr>
          <p:cNvPr id="6" name="מלבן 5"/>
          <p:cNvSpPr/>
          <p:nvPr/>
        </p:nvSpPr>
        <p:spPr>
          <a:xfrm>
            <a:off x="8913551" y="1580141"/>
            <a:ext cx="3048000"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וְאָמַר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אָמַר רַבִּי </a:t>
            </a:r>
            <a:r>
              <a:rPr lang="he-IL" dirty="0" smtClean="0">
                <a:solidFill>
                  <a:srgbClr val="000000"/>
                </a:solidFill>
                <a:latin typeface="Arial" panose="020B0604020202020204" pitchFamily="34" charset="0"/>
              </a:rPr>
              <a:t>אֶלְעָזָר</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בְּכוֹר שֶׁנִּטְרַף בְּתוֹךְ שְׁלֹשִׁים יוֹם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אֵין </a:t>
            </a:r>
            <a:r>
              <a:rPr lang="he-IL" dirty="0" err="1">
                <a:solidFill>
                  <a:srgbClr val="000000"/>
                </a:solidFill>
                <a:latin typeface="Arial" panose="020B0604020202020204" pitchFamily="34" charset="0"/>
              </a:rPr>
              <a:t>פּוֹדִין</a:t>
            </a:r>
            <a:r>
              <a:rPr lang="he-IL" dirty="0">
                <a:solidFill>
                  <a:srgbClr val="000000"/>
                </a:solidFill>
                <a:latin typeface="Arial" panose="020B0604020202020204" pitchFamily="34" charset="0"/>
              </a:rPr>
              <a:t> אוֹתוֹ</a:t>
            </a:r>
            <a:endParaRPr lang="he-IL" dirty="0"/>
          </a:p>
        </p:txBody>
      </p:sp>
      <p:sp>
        <p:nvSpPr>
          <p:cNvPr id="7" name="הסבר מלבני מעוגל 6"/>
          <p:cNvSpPr/>
          <p:nvPr/>
        </p:nvSpPr>
        <p:spPr>
          <a:xfrm>
            <a:off x="7056582" y="2037171"/>
            <a:ext cx="45719" cy="457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הסבר מלבני מעוגל 7"/>
          <p:cNvSpPr/>
          <p:nvPr/>
        </p:nvSpPr>
        <p:spPr>
          <a:xfrm>
            <a:off x="816498" y="2788084"/>
            <a:ext cx="10889674" cy="1522723"/>
          </a:xfrm>
          <a:prstGeom prst="wedgeRoundRectCallout">
            <a:avLst>
              <a:gd name="adj1" fmla="val 38794"/>
              <a:gd name="adj2" fmla="val -8065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smtClean="0">
                <a:solidFill>
                  <a:schemeClr val="tx1"/>
                </a:solidFill>
              </a:rPr>
              <a:t>רש"י:  </a:t>
            </a:r>
            <a:r>
              <a:rPr lang="he-IL" dirty="0" smtClean="0">
                <a:solidFill>
                  <a:schemeClr val="tx1"/>
                </a:solidFill>
              </a:rPr>
              <a:t>בכור </a:t>
            </a:r>
            <a:r>
              <a:rPr lang="he-IL" dirty="0">
                <a:solidFill>
                  <a:schemeClr val="tx1"/>
                </a:solidFill>
              </a:rPr>
              <a:t>אדם צריך לפדותו בן שלשים יום שנאמר "</a:t>
            </a:r>
            <a:r>
              <a:rPr lang="he-IL" dirty="0" err="1">
                <a:solidFill>
                  <a:schemeClr val="tx1"/>
                </a:solidFill>
              </a:rPr>
              <a:t>ופדוייו</a:t>
            </a:r>
            <a:r>
              <a:rPr lang="he-IL" dirty="0">
                <a:solidFill>
                  <a:schemeClr val="tx1"/>
                </a:solidFill>
              </a:rPr>
              <a:t> מבן חודש תפדה", ולכן אם מת הבכור במיתה טבעית קודם שלשים אין צריך לפדותו היות והוא נפל ולא ולד בר קיימא. וכאן החידוש הוא כיון שאף על פי שאם לא היה נהרג הוא היה יכול לחיות, ואינו נפל </a:t>
            </a:r>
            <a:r>
              <a:rPr lang="he-IL" dirty="0" err="1">
                <a:solidFill>
                  <a:schemeClr val="tx1"/>
                </a:solidFill>
              </a:rPr>
              <a:t>קא</a:t>
            </a:r>
            <a:r>
              <a:rPr lang="he-IL" dirty="0">
                <a:solidFill>
                  <a:schemeClr val="tx1"/>
                </a:solidFill>
              </a:rPr>
              <a:t> משמע לן הפסוק "אך" למעט אף הנהרג שפטור מפדיון. </a:t>
            </a:r>
            <a:endParaRPr lang="he-IL" dirty="0" smtClean="0">
              <a:solidFill>
                <a:schemeClr val="tx1"/>
              </a:solidFill>
            </a:endParaRPr>
          </a:p>
          <a:p>
            <a:r>
              <a:rPr lang="he-IL" b="1" dirty="0" err="1" smtClean="0">
                <a:solidFill>
                  <a:schemeClr val="tx1"/>
                </a:solidFill>
              </a:rPr>
              <a:t>תוס</a:t>
            </a:r>
            <a:r>
              <a:rPr lang="he-IL" b="1" dirty="0" smtClean="0">
                <a:solidFill>
                  <a:schemeClr val="tx1"/>
                </a:solidFill>
              </a:rPr>
              <a:t>': </a:t>
            </a:r>
            <a:r>
              <a:rPr lang="he-IL" dirty="0" smtClean="0">
                <a:solidFill>
                  <a:schemeClr val="tx1"/>
                </a:solidFill>
              </a:rPr>
              <a:t>סוברים </a:t>
            </a:r>
            <a:r>
              <a:rPr lang="he-IL" dirty="0" err="1" smtClean="0">
                <a:solidFill>
                  <a:schemeClr val="tx1"/>
                </a:solidFill>
              </a:rPr>
              <a:t>דוודאי</a:t>
            </a:r>
            <a:r>
              <a:rPr lang="he-IL" dirty="0" smtClean="0">
                <a:solidFill>
                  <a:schemeClr val="tx1"/>
                </a:solidFill>
              </a:rPr>
              <a:t> </a:t>
            </a:r>
            <a:r>
              <a:rPr lang="he-IL" dirty="0">
                <a:solidFill>
                  <a:schemeClr val="tx1"/>
                </a:solidFill>
              </a:rPr>
              <a:t>תוך שלשים אין לפדות גם אם יודעים ודאי שהוא אינו נפל. </a:t>
            </a:r>
            <a:endParaRPr lang="he-IL" dirty="0" smtClean="0">
              <a:solidFill>
                <a:schemeClr val="tx1"/>
              </a:solidFill>
            </a:endParaRPr>
          </a:p>
          <a:p>
            <a:r>
              <a:rPr lang="he-IL" dirty="0" err="1" smtClean="0">
                <a:solidFill>
                  <a:schemeClr val="tx1"/>
                </a:solidFill>
              </a:rPr>
              <a:t>התוס</a:t>
            </a:r>
            <a:r>
              <a:rPr lang="he-IL" dirty="0">
                <a:solidFill>
                  <a:schemeClr val="tx1"/>
                </a:solidFill>
              </a:rPr>
              <a:t>' בשם ר"ת </a:t>
            </a:r>
            <a:r>
              <a:rPr lang="he-IL" dirty="0" smtClean="0">
                <a:solidFill>
                  <a:schemeClr val="tx1"/>
                </a:solidFill>
              </a:rPr>
              <a:t>פירשו:  </a:t>
            </a:r>
            <a:r>
              <a:rPr lang="he-IL" dirty="0">
                <a:solidFill>
                  <a:schemeClr val="tx1"/>
                </a:solidFill>
              </a:rPr>
              <a:t>"בכור שנטרף" היינו שנעשה בו סימני טריפה. </a:t>
            </a:r>
          </a:p>
        </p:txBody>
      </p:sp>
      <p:sp>
        <p:nvSpPr>
          <p:cNvPr id="9" name="מלבן 8"/>
          <p:cNvSpPr/>
          <p:nvPr/>
        </p:nvSpPr>
        <p:spPr>
          <a:xfrm>
            <a:off x="572654" y="4663404"/>
            <a:ext cx="6096000" cy="1477328"/>
          </a:xfrm>
          <a:prstGeom prst="rect">
            <a:avLst/>
          </a:prstGeom>
        </p:spPr>
        <p:txBody>
          <a:bodyPr>
            <a:spAutoFit/>
          </a:bodyPr>
          <a:lstStyle/>
          <a:p>
            <a:r>
              <a:rPr lang="he-IL" dirty="0" smtClean="0"/>
              <a:t>מתוך שנאמר "אך פדה תפדה את בכור האדם" [במדבר </a:t>
            </a:r>
            <a:r>
              <a:rPr lang="he-IL" dirty="0" err="1" smtClean="0"/>
              <a:t>יח</a:t>
            </a:r>
            <a:r>
              <a:rPr lang="he-IL" dirty="0" smtClean="0"/>
              <a:t>], בלשון כפול "פדה תפדה", שמשמע שבא לרבות, יכול שאפילו נטרף [נהרג] בתוך שלשים יום חייב אביו לפדותו? תלמוד לומר "אך פדה תפדה", חלק הכתוב. והיינו, שבא הכתוב לחלק ולמעט, שלא כל בכור נפדה, אלא דווקא כשלא נטרף תוך שלשים.</a:t>
            </a:r>
            <a:endParaRPr lang="he-IL" dirty="0"/>
          </a:p>
        </p:txBody>
      </p:sp>
    </p:spTree>
    <p:extLst>
      <p:ext uri="{BB962C8B-B14F-4D97-AF65-F5344CB8AC3E}">
        <p14:creationId xmlns:p14="http://schemas.microsoft.com/office/powerpoint/2010/main" val="187310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22" presetClass="entr" presetSubtype="2" fill="hold" grpId="0"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3250"/>
                            </p:stCondLst>
                            <p:childTnLst>
                              <p:par>
                                <p:cTn id="15" presetID="53" presetClass="entr" presetSubtype="16"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4750"/>
                            </p:stCondLst>
                            <p:childTnLst>
                              <p:par>
                                <p:cTn id="21" presetID="22" presetClass="entr" presetSubtype="2" fill="hold" grpId="0" nodeType="after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7250"/>
                            </p:stCondLst>
                            <p:childTnLst>
                              <p:par>
                                <p:cTn id="25" presetID="22" presetClass="entr" presetSubtype="4" fill="hold" grpId="0"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0"/>
                                        <p:tgtEl>
                                          <p:spTgt spid="8"/>
                                        </p:tgtEl>
                                      </p:cBhvr>
                                    </p:animEffect>
                                  </p:childTnLst>
                                </p:cTn>
                              </p:par>
                            </p:childTnLst>
                          </p:cTn>
                        </p:par>
                        <p:par>
                          <p:cTn id="28" fill="hold">
                            <p:stCondLst>
                              <p:cond delay="11750"/>
                            </p:stCondLst>
                            <p:childTnLst>
                              <p:par>
                                <p:cTn id="29" presetID="53" presetClass="entr" presetSubtype="16" fill="hold" grpId="0" nodeType="afterEffect">
                                  <p:stCondLst>
                                    <p:cond delay="3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15250"/>
                            </p:stCondLst>
                            <p:childTnLst>
                              <p:par>
                                <p:cTn id="35" presetID="22" presetClass="entr" presetSubtype="2" fill="hold" grpId="0" nodeType="afterEffect">
                                  <p:stCondLst>
                                    <p:cond delay="200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p:bldP spid="5" grpId="0"/>
      <p:bldP spid="6"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9846" y="131311"/>
            <a:ext cx="1556326" cy="369332"/>
          </a:xfrm>
          <a:prstGeom prst="rect">
            <a:avLst/>
          </a:prstGeom>
          <a:noFill/>
        </p:spPr>
        <p:txBody>
          <a:bodyPr wrap="square" rtlCol="1">
            <a:spAutoFit/>
          </a:bodyPr>
          <a:lstStyle/>
          <a:p>
            <a:r>
              <a:rPr lang="he-IL" dirty="0" smtClean="0"/>
              <a:t>דף י"א עמ' ב'</a:t>
            </a:r>
            <a:endParaRPr lang="he-IL" dirty="0"/>
          </a:p>
        </p:txBody>
      </p:sp>
      <p:sp>
        <p:nvSpPr>
          <p:cNvPr id="3" name="מלבן 2"/>
          <p:cNvSpPr/>
          <p:nvPr/>
        </p:nvSpPr>
        <p:spPr>
          <a:xfrm>
            <a:off x="8576140" y="3937028"/>
            <a:ext cx="3066475" cy="923330"/>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דְּתַנְיָא</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וַחֲכָמִים אוֹמְרִים זוֹ וָזוֹ בִּמְשִׁיכָה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רַבִּי </a:t>
            </a:r>
            <a:r>
              <a:rPr lang="he-IL" dirty="0">
                <a:solidFill>
                  <a:srgbClr val="000000"/>
                </a:solidFill>
                <a:latin typeface="Arial" panose="020B0604020202020204" pitchFamily="34" charset="0"/>
              </a:rPr>
              <a:t>שִׁמְעוֹן אוֹמֵר זוֹ וָזוֹ בְּהַגְבָּהָה</a:t>
            </a:r>
            <a:endParaRPr lang="he-IL" dirty="0"/>
          </a:p>
        </p:txBody>
      </p:sp>
      <p:sp>
        <p:nvSpPr>
          <p:cNvPr id="4" name="מלבן 3"/>
          <p:cNvSpPr/>
          <p:nvPr/>
        </p:nvSpPr>
        <p:spPr>
          <a:xfrm>
            <a:off x="4747490" y="260559"/>
            <a:ext cx="5514109" cy="369332"/>
          </a:xfrm>
          <a:prstGeom prst="rect">
            <a:avLst/>
          </a:prstGeom>
        </p:spPr>
        <p:txBody>
          <a:bodyPr wrap="square">
            <a:spAutoFit/>
          </a:bodyPr>
          <a:lstStyle/>
          <a:p>
            <a:r>
              <a:rPr lang="he-IL" dirty="0"/>
              <a:t> הגמרא </a:t>
            </a:r>
            <a:r>
              <a:rPr lang="he-IL" dirty="0" smtClean="0"/>
              <a:t>מביאה </a:t>
            </a:r>
            <a:r>
              <a:rPr lang="he-IL" dirty="0" err="1" smtClean="0"/>
              <a:t>מימרא</a:t>
            </a:r>
            <a:r>
              <a:rPr lang="he-IL" dirty="0" smtClean="0"/>
              <a:t> </a:t>
            </a:r>
            <a:r>
              <a:rPr lang="he-IL" dirty="0"/>
              <a:t>נוספת שאמר </a:t>
            </a:r>
            <a:r>
              <a:rPr lang="he-IL" dirty="0" err="1"/>
              <a:t>עולא</a:t>
            </a:r>
            <a:r>
              <a:rPr lang="he-IL" dirty="0"/>
              <a:t> בשם רבי אלעזר:</a:t>
            </a:r>
          </a:p>
        </p:txBody>
      </p:sp>
      <p:sp>
        <p:nvSpPr>
          <p:cNvPr id="5" name="מלבן 4"/>
          <p:cNvSpPr/>
          <p:nvPr/>
        </p:nvSpPr>
        <p:spPr>
          <a:xfrm>
            <a:off x="646695" y="1193923"/>
            <a:ext cx="6382327" cy="369332"/>
          </a:xfrm>
          <a:prstGeom prst="rect">
            <a:avLst/>
          </a:prstGeom>
        </p:spPr>
        <p:txBody>
          <a:bodyPr wrap="square">
            <a:spAutoFit/>
          </a:bodyPr>
          <a:lstStyle/>
          <a:p>
            <a:r>
              <a:rPr lang="he-IL" dirty="0" smtClean="0"/>
              <a:t>בהמה </a:t>
            </a:r>
            <a:r>
              <a:rPr lang="he-IL" dirty="0"/>
              <a:t>גסה נקנית במשיכה </a:t>
            </a:r>
            <a:r>
              <a:rPr lang="he-IL" dirty="0" smtClean="0"/>
              <a:t>שהקונה מוליך את </a:t>
            </a:r>
            <a:r>
              <a:rPr lang="he-IL" dirty="0"/>
              <a:t>הבהמה </a:t>
            </a:r>
            <a:r>
              <a:rPr lang="he-IL" dirty="0" smtClean="0"/>
              <a:t>לרשותו.</a:t>
            </a:r>
          </a:p>
        </p:txBody>
      </p:sp>
      <p:sp>
        <p:nvSpPr>
          <p:cNvPr id="6" name="הסבר מלבני מעוגל 5"/>
          <p:cNvSpPr/>
          <p:nvPr/>
        </p:nvSpPr>
        <p:spPr>
          <a:xfrm>
            <a:off x="166255" y="-34944"/>
            <a:ext cx="4581235" cy="1025698"/>
          </a:xfrm>
          <a:prstGeom prst="wedgeRoundRectCallout">
            <a:avLst>
              <a:gd name="adj1" fmla="val 105982"/>
              <a:gd name="adj2" fmla="val 8051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משיכה </a:t>
            </a:r>
            <a:r>
              <a:rPr lang="he-IL" dirty="0">
                <a:solidFill>
                  <a:schemeClr val="tx1"/>
                </a:solidFill>
              </a:rPr>
              <a:t>נעשית על ידי משיכת הבהמה או הולכתה לרשות הקונה, או למקום צדדי ברשות הרבים שיש זכות לכל אדם להניח שם חפציו</a:t>
            </a:r>
          </a:p>
        </p:txBody>
      </p:sp>
      <p:sp>
        <p:nvSpPr>
          <p:cNvPr id="7" name="מלבן 6"/>
          <p:cNvSpPr/>
          <p:nvPr/>
        </p:nvSpPr>
        <p:spPr>
          <a:xfrm>
            <a:off x="7182677" y="1176187"/>
            <a:ext cx="495039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וְאָמַר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אָמַר רַבִּי אֶלְעָזָר בְּהֵמָה גַּסָּה נִקְנֵית בִּמְשִׁיכָה</a:t>
            </a:r>
            <a:endParaRPr lang="he-IL" dirty="0"/>
          </a:p>
        </p:txBody>
      </p:sp>
      <p:sp>
        <p:nvSpPr>
          <p:cNvPr id="8" name="מלבן 7"/>
          <p:cNvSpPr/>
          <p:nvPr/>
        </p:nvSpPr>
        <p:spPr>
          <a:xfrm>
            <a:off x="923786" y="1883199"/>
            <a:ext cx="6096000" cy="923330"/>
          </a:xfrm>
          <a:prstGeom prst="rect">
            <a:avLst/>
          </a:prstGeom>
        </p:spPr>
        <p:txBody>
          <a:bodyPr>
            <a:spAutoFit/>
          </a:bodyPr>
          <a:lstStyle/>
          <a:p>
            <a:r>
              <a:rPr lang="he-IL" dirty="0" smtClean="0"/>
              <a:t>הרי </a:t>
            </a:r>
            <a:r>
              <a:rPr lang="he-IL" dirty="0"/>
              <a:t>שנינו במשנה [קידושין כה ב] "בהמה גסה נקנית במסירה" </a:t>
            </a:r>
            <a:r>
              <a:rPr lang="he-IL" dirty="0" smtClean="0"/>
              <a:t>שמוסר </a:t>
            </a:r>
            <a:r>
              <a:rPr lang="he-IL" dirty="0"/>
              <a:t>המוכר את הבהמה </a:t>
            </a:r>
            <a:r>
              <a:rPr lang="he-IL" dirty="0" smtClean="0"/>
              <a:t>לקונה, </a:t>
            </a:r>
            <a:r>
              <a:rPr lang="he-IL" dirty="0"/>
              <a:t>ולא במשיכה</a:t>
            </a:r>
            <a:r>
              <a:rPr lang="he-IL" dirty="0" smtClean="0"/>
              <a:t>.</a:t>
            </a:r>
            <a:r>
              <a:rPr lang="he-IL" dirty="0"/>
              <a:t> כגון מסר המוכר את האפסר ליד הלוקח </a:t>
            </a:r>
          </a:p>
        </p:txBody>
      </p:sp>
      <p:sp>
        <p:nvSpPr>
          <p:cNvPr id="9" name="מלבן 8"/>
          <p:cNvSpPr/>
          <p:nvPr/>
        </p:nvSpPr>
        <p:spPr>
          <a:xfrm>
            <a:off x="9865875" y="1877936"/>
            <a:ext cx="1624164" cy="369332"/>
          </a:xfrm>
          <a:prstGeom prst="rect">
            <a:avLst/>
          </a:prstGeom>
        </p:spPr>
        <p:txBody>
          <a:bodyPr wrap="none">
            <a:spAutoFit/>
          </a:bodyPr>
          <a:lstStyle/>
          <a:p>
            <a:r>
              <a:rPr lang="he-IL" dirty="0"/>
              <a:t> </a:t>
            </a:r>
            <a:r>
              <a:rPr lang="he-IL" dirty="0" smtClean="0"/>
              <a:t>הגמרא מקשה: </a:t>
            </a:r>
            <a:endParaRPr lang="he-IL" dirty="0"/>
          </a:p>
        </p:txBody>
      </p:sp>
      <p:sp>
        <p:nvSpPr>
          <p:cNvPr id="10" name="מלבן 9"/>
          <p:cNvSpPr/>
          <p:nvPr/>
        </p:nvSpPr>
        <p:spPr>
          <a:xfrm>
            <a:off x="7669830" y="1877936"/>
            <a:ext cx="203773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וְהָא </a:t>
            </a:r>
            <a:r>
              <a:rPr lang="he-IL" dirty="0" err="1">
                <a:solidFill>
                  <a:srgbClr val="000000"/>
                </a:solidFill>
                <a:latin typeface="Arial" panose="020B0604020202020204" pitchFamily="34" charset="0"/>
              </a:rPr>
              <a:t>אֲנַן</a:t>
            </a:r>
            <a:r>
              <a:rPr lang="he-IL" dirty="0">
                <a:solidFill>
                  <a:srgbClr val="000000"/>
                </a:solidFill>
                <a:latin typeface="Arial" panose="020B0604020202020204" pitchFamily="34" charset="0"/>
              </a:rPr>
              <a:t> תְּנַן בִּמְסִירָה </a:t>
            </a:r>
            <a:endParaRPr lang="he-IL" dirty="0"/>
          </a:p>
        </p:txBody>
      </p:sp>
      <p:sp>
        <p:nvSpPr>
          <p:cNvPr id="11" name="מלבן 10"/>
          <p:cNvSpPr/>
          <p:nvPr/>
        </p:nvSpPr>
        <p:spPr>
          <a:xfrm>
            <a:off x="1819561" y="3896252"/>
            <a:ext cx="6096000" cy="923330"/>
          </a:xfrm>
          <a:prstGeom prst="rect">
            <a:avLst/>
          </a:prstGeom>
        </p:spPr>
        <p:txBody>
          <a:bodyPr>
            <a:spAutoFit/>
          </a:bodyPr>
          <a:lstStyle/>
          <a:p>
            <a:r>
              <a:rPr lang="he-IL" dirty="0" smtClean="0"/>
              <a:t>וחכמים </a:t>
            </a:r>
            <a:r>
              <a:rPr lang="he-IL" dirty="0"/>
              <a:t>אומרים, </a:t>
            </a:r>
            <a:r>
              <a:rPr lang="he-IL" dirty="0" smtClean="0"/>
              <a:t>הן </a:t>
            </a:r>
            <a:r>
              <a:rPr lang="he-IL" dirty="0"/>
              <a:t>בהמה גסה והן </a:t>
            </a:r>
            <a:r>
              <a:rPr lang="he-IL" dirty="0" smtClean="0"/>
              <a:t>דקה </a:t>
            </a:r>
            <a:r>
              <a:rPr lang="he-IL" dirty="0"/>
              <a:t>נקנות במשיכה. </a:t>
            </a:r>
            <a:endParaRPr lang="he-IL" dirty="0" smtClean="0"/>
          </a:p>
          <a:p>
            <a:r>
              <a:rPr lang="he-IL" dirty="0" smtClean="0"/>
              <a:t>רבי </a:t>
            </a:r>
            <a:r>
              <a:rPr lang="he-IL" dirty="0"/>
              <a:t>שמעון אומר, זו </a:t>
            </a:r>
            <a:r>
              <a:rPr lang="he-IL" dirty="0" err="1"/>
              <a:t>זו</a:t>
            </a:r>
            <a:r>
              <a:rPr lang="he-IL" dirty="0"/>
              <a:t> נקנות בהגבהה </a:t>
            </a:r>
            <a:r>
              <a:rPr lang="he-IL" dirty="0" smtClean="0"/>
              <a:t>כגון </a:t>
            </a:r>
            <a:r>
              <a:rPr lang="he-IL" dirty="0"/>
              <a:t>שנותן </a:t>
            </a:r>
            <a:r>
              <a:rPr lang="he-IL" dirty="0" err="1"/>
              <a:t>חבילי</a:t>
            </a:r>
            <a:r>
              <a:rPr lang="he-IL" dirty="0"/>
              <a:t> זמורות תחת הבהמה ומגביהה </a:t>
            </a:r>
            <a:endParaRPr lang="he-IL" dirty="0" smtClean="0"/>
          </a:p>
        </p:txBody>
      </p:sp>
      <p:sp>
        <p:nvSpPr>
          <p:cNvPr id="12" name="מלבן 11"/>
          <p:cNvSpPr/>
          <p:nvPr/>
        </p:nvSpPr>
        <p:spPr>
          <a:xfrm>
            <a:off x="9766489" y="2876009"/>
            <a:ext cx="1723550" cy="369332"/>
          </a:xfrm>
          <a:prstGeom prst="rect">
            <a:avLst/>
          </a:prstGeom>
        </p:spPr>
        <p:txBody>
          <a:bodyPr wrap="none">
            <a:spAutoFit/>
          </a:bodyPr>
          <a:lstStyle/>
          <a:p>
            <a:r>
              <a:rPr lang="he-IL" dirty="0"/>
              <a:t>הגמרא </a:t>
            </a:r>
            <a:r>
              <a:rPr lang="he-IL" dirty="0" smtClean="0"/>
              <a:t>מתרצת : </a:t>
            </a:r>
            <a:endParaRPr lang="he-IL" dirty="0"/>
          </a:p>
        </p:txBody>
      </p:sp>
      <p:sp>
        <p:nvSpPr>
          <p:cNvPr id="13" name="מלבן 12"/>
          <p:cNvSpPr/>
          <p:nvPr/>
        </p:nvSpPr>
        <p:spPr>
          <a:xfrm>
            <a:off x="7463042" y="2876009"/>
            <a:ext cx="219483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הוּא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כִּי הַאי תַּנָּא </a:t>
            </a:r>
          </a:p>
        </p:txBody>
      </p:sp>
      <p:sp>
        <p:nvSpPr>
          <p:cNvPr id="14" name="מלבן 13"/>
          <p:cNvSpPr/>
          <p:nvPr/>
        </p:nvSpPr>
        <p:spPr>
          <a:xfrm>
            <a:off x="3255615" y="2897412"/>
            <a:ext cx="3764171" cy="369332"/>
          </a:xfrm>
          <a:prstGeom prst="rect">
            <a:avLst/>
          </a:prstGeom>
        </p:spPr>
        <p:txBody>
          <a:bodyPr wrap="none">
            <a:spAutoFit/>
          </a:bodyPr>
          <a:lstStyle/>
          <a:p>
            <a:r>
              <a:rPr lang="he-IL" dirty="0"/>
              <a:t>רבי אלעזר סובר כפי התנא של הברייתא.</a:t>
            </a:r>
            <a:endParaRPr lang="he-IL" dirty="0"/>
          </a:p>
        </p:txBody>
      </p:sp>
      <p:sp>
        <p:nvSpPr>
          <p:cNvPr id="15" name="מלבן 14"/>
          <p:cNvSpPr/>
          <p:nvPr/>
        </p:nvSpPr>
        <p:spPr>
          <a:xfrm>
            <a:off x="4582679" y="5336665"/>
            <a:ext cx="4892686" cy="369332"/>
          </a:xfrm>
          <a:prstGeom prst="rect">
            <a:avLst/>
          </a:prstGeom>
        </p:spPr>
        <p:txBody>
          <a:bodyPr wrap="none">
            <a:spAutoFit/>
          </a:bodyPr>
          <a:lstStyle/>
          <a:p>
            <a:r>
              <a:rPr lang="he-IL" dirty="0" smtClean="0"/>
              <a:t> </a:t>
            </a:r>
            <a:r>
              <a:rPr lang="he-IL" dirty="0" err="1"/>
              <a:t>עולא</a:t>
            </a:r>
            <a:r>
              <a:rPr lang="he-IL" dirty="0"/>
              <a:t> בשם רבי אלעזר </a:t>
            </a:r>
            <a:r>
              <a:rPr lang="he-IL" dirty="0" smtClean="0"/>
              <a:t>סובר כדעת </a:t>
            </a:r>
            <a:r>
              <a:rPr lang="he-IL" dirty="0"/>
              <a:t>חכמים שבברייתא.</a:t>
            </a:r>
            <a:endParaRPr lang="he-IL" dirty="0"/>
          </a:p>
        </p:txBody>
      </p:sp>
    </p:spTree>
    <p:extLst>
      <p:ext uri="{BB962C8B-B14F-4D97-AF65-F5344CB8AC3E}">
        <p14:creationId xmlns:p14="http://schemas.microsoft.com/office/powerpoint/2010/main" val="186375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750"/>
                            </p:stCondLst>
                            <p:childTnLst>
                              <p:par>
                                <p:cTn id="9" presetID="53" presetClass="entr" presetSubtype="16" fill="hold" grpId="0" nodeType="after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500"/>
                            </p:stCondLst>
                            <p:childTnLst>
                              <p:par>
                                <p:cTn id="15" presetID="22" presetClass="entr" presetSubtype="8" fill="hold" grpId="0" nodeType="after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4500"/>
                            </p:stCondLst>
                            <p:childTnLst>
                              <p:par>
                                <p:cTn id="19" presetID="22" presetClass="entr" presetSubtype="2" fill="hold" grpId="0" nodeType="afterEffect">
                                  <p:stCondLst>
                                    <p:cond delay="175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par>
                          <p:cTn id="22" fill="hold">
                            <p:stCondLst>
                              <p:cond delay="6750"/>
                            </p:stCondLst>
                            <p:childTnLst>
                              <p:par>
                                <p:cTn id="23" presetID="22" presetClass="entr" presetSubtype="2" fill="hold" grpId="0" nodeType="afterEffect">
                                  <p:stCondLst>
                                    <p:cond delay="150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8750"/>
                            </p:stCondLst>
                            <p:childTnLst>
                              <p:par>
                                <p:cTn id="27" presetID="53" presetClass="entr" presetSubtype="16" fill="hold" grpId="0" nodeType="after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10250"/>
                            </p:stCondLst>
                            <p:childTnLst>
                              <p:par>
                                <p:cTn id="33" presetID="22" presetClass="entr" presetSubtype="2" fill="hold" grpId="0"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11750"/>
                            </p:stCondLst>
                            <p:childTnLst>
                              <p:par>
                                <p:cTn id="37" presetID="22" presetClass="entr" presetSubtype="2" fill="hold" grpId="0" nodeType="afterEffect">
                                  <p:stCondLst>
                                    <p:cond delay="175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par>
                          <p:cTn id="40" fill="hold">
                            <p:stCondLst>
                              <p:cond delay="14000"/>
                            </p:stCondLst>
                            <p:childTnLst>
                              <p:par>
                                <p:cTn id="41" presetID="53" presetClass="entr" presetSubtype="16"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15500"/>
                            </p:stCondLst>
                            <p:childTnLst>
                              <p:par>
                                <p:cTn id="47" presetID="22" presetClass="entr" presetSubtype="2" fill="hold" grpId="0" nodeType="afterEffect">
                                  <p:stCondLst>
                                    <p:cond delay="100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17000"/>
                            </p:stCondLst>
                            <p:childTnLst>
                              <p:par>
                                <p:cTn id="51" presetID="53" presetClass="entr" presetSubtype="16" fill="hold" grpId="0" nodeType="afterEffect">
                                  <p:stCondLst>
                                    <p:cond delay="125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18750"/>
                            </p:stCondLst>
                            <p:childTnLst>
                              <p:par>
                                <p:cTn id="57" presetID="22" presetClass="entr" presetSubtype="2" fill="hold" grpId="0" nodeType="afterEffect">
                                  <p:stCondLst>
                                    <p:cond delay="150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20750"/>
                            </p:stCondLst>
                            <p:childTnLst>
                              <p:par>
                                <p:cTn id="61" presetID="31" presetClass="entr" presetSubtype="0" fill="hold" grpId="0" nodeType="afterEffect">
                                  <p:stCondLst>
                                    <p:cond delay="20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90"/>
                                          </p:val>
                                        </p:tav>
                                        <p:tav tm="100000">
                                          <p:val>
                                            <p:fltVal val="0"/>
                                          </p:val>
                                        </p:tav>
                                      </p:tavLst>
                                    </p:anim>
                                    <p:animEffect transition="in" filter="fade">
                                      <p:cBhvr>
                                        <p:cTn id="6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p:bldP spid="9" grpId="0"/>
      <p:bldP spid="10" grpId="0" animBg="1"/>
      <p:bldP spid="11" grpId="0"/>
      <p:bldP spid="12" grpId="0"/>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31965437"/>
              </p:ext>
            </p:extLst>
          </p:nvPr>
        </p:nvGraphicFramePr>
        <p:xfrm>
          <a:off x="2424704" y="1587940"/>
          <a:ext cx="7752255" cy="4264685"/>
        </p:xfrm>
        <a:graphic>
          <a:graphicData uri="http://schemas.openxmlformats.org/drawingml/2006/table">
            <a:tbl>
              <a:tblPr/>
              <a:tblGrid>
                <a:gridCol w="2584085">
                  <a:extLst>
                    <a:ext uri="{9D8B030D-6E8A-4147-A177-3AD203B41FA5}">
                      <a16:colId xmlns:a16="http://schemas.microsoft.com/office/drawing/2014/main" val="1974736299"/>
                    </a:ext>
                  </a:extLst>
                </a:gridCol>
                <a:gridCol w="2584085">
                  <a:extLst>
                    <a:ext uri="{9D8B030D-6E8A-4147-A177-3AD203B41FA5}">
                      <a16:colId xmlns:a16="http://schemas.microsoft.com/office/drawing/2014/main" val="3932386610"/>
                    </a:ext>
                  </a:extLst>
                </a:gridCol>
                <a:gridCol w="2584085">
                  <a:extLst>
                    <a:ext uri="{9D8B030D-6E8A-4147-A177-3AD203B41FA5}">
                      <a16:colId xmlns:a16="http://schemas.microsoft.com/office/drawing/2014/main" val="98618655"/>
                    </a:ext>
                  </a:extLst>
                </a:gridCol>
              </a:tblGrid>
              <a:tr h="918547">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920312"/>
                  </a:ext>
                </a:extLst>
              </a:tr>
              <a:tr h="918547">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72488"/>
                  </a:ext>
                </a:extLst>
              </a:tr>
              <a:tr h="1509044">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807794"/>
                  </a:ext>
                </a:extLst>
              </a:tr>
              <a:tr h="918547">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322711"/>
                  </a:ext>
                </a:extLst>
              </a:tr>
            </a:tbl>
          </a:graphicData>
        </a:graphic>
      </p:graphicFrame>
      <p:sp>
        <p:nvSpPr>
          <p:cNvPr id="7" name="מלבן 6"/>
          <p:cNvSpPr/>
          <p:nvPr/>
        </p:nvSpPr>
        <p:spPr>
          <a:xfrm>
            <a:off x="5006500" y="286775"/>
            <a:ext cx="2588664"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prst="relaxedInset"/>
          </a:sp3d>
        </p:spPr>
        <p:txBody>
          <a:bodyPr wrap="square">
            <a:spAutoFit/>
          </a:bodyPr>
          <a:lstStyle/>
          <a:p>
            <a:pPr lvl="0" algn="r" eaLnBrk="0" fontAlgn="base" hangingPunct="0">
              <a:spcBef>
                <a:spcPct val="0"/>
              </a:spcBef>
              <a:spcAft>
                <a:spcPct val="0"/>
              </a:spcAft>
            </a:pPr>
            <a:r>
              <a:rPr lang="he-IL" altLang="he-IL" dirty="0" smtClean="0">
                <a:latin typeface="David" panose="020E0502060401010101" pitchFamily="34" charset="-79"/>
                <a:cs typeface="David" panose="020E0502060401010101" pitchFamily="34" charset="-79"/>
              </a:rPr>
              <a:t>המחלוקת בדין קניית בהמה</a:t>
            </a:r>
            <a:endParaRPr lang="he-IL" altLang="he-IL" dirty="0"/>
          </a:p>
        </p:txBody>
      </p:sp>
      <p:sp>
        <p:nvSpPr>
          <p:cNvPr id="9" name="TextBox 8"/>
          <p:cNvSpPr txBox="1"/>
          <p:nvPr/>
        </p:nvSpPr>
        <p:spPr>
          <a:xfrm>
            <a:off x="4566239" y="771905"/>
            <a:ext cx="3269671" cy="380194"/>
          </a:xfrm>
          <a:prstGeom prst="rect">
            <a:avLst/>
          </a:prstGeom>
          <a:noFill/>
        </p:spPr>
        <p:txBody>
          <a:bodyPr wrap="square" rtlCol="1">
            <a:spAutoFit/>
          </a:bodyPr>
          <a:lstStyle/>
          <a:p>
            <a:r>
              <a:rPr lang="he-IL" dirty="0" smtClean="0"/>
              <a:t>ע"פ הטבלה של הרב אליהו עטיה</a:t>
            </a:r>
            <a:endParaRPr lang="he-IL" dirty="0"/>
          </a:p>
        </p:txBody>
      </p:sp>
      <p:sp>
        <p:nvSpPr>
          <p:cNvPr id="11" name="TextBox 10"/>
          <p:cNvSpPr txBox="1"/>
          <p:nvPr/>
        </p:nvSpPr>
        <p:spPr>
          <a:xfrm>
            <a:off x="3102538" y="5183606"/>
            <a:ext cx="1219200"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t>בהגבהה</a:t>
            </a:r>
          </a:p>
        </p:txBody>
      </p:sp>
      <p:sp>
        <p:nvSpPr>
          <p:cNvPr id="12" name="TextBox 11"/>
          <p:cNvSpPr txBox="1"/>
          <p:nvPr/>
        </p:nvSpPr>
        <p:spPr>
          <a:xfrm>
            <a:off x="3263541" y="2787518"/>
            <a:ext cx="1099127"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t>במסירה</a:t>
            </a:r>
          </a:p>
        </p:txBody>
      </p:sp>
      <p:sp>
        <p:nvSpPr>
          <p:cNvPr id="13" name="TextBox 12"/>
          <p:cNvSpPr txBox="1"/>
          <p:nvPr/>
        </p:nvSpPr>
        <p:spPr>
          <a:xfrm>
            <a:off x="3231212" y="3984028"/>
            <a:ext cx="1163783"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t>במשיכה</a:t>
            </a:r>
          </a:p>
        </p:txBody>
      </p:sp>
      <p:sp>
        <p:nvSpPr>
          <p:cNvPr id="14" name="TextBox 13"/>
          <p:cNvSpPr txBox="1"/>
          <p:nvPr/>
        </p:nvSpPr>
        <p:spPr>
          <a:xfrm>
            <a:off x="3043538" y="1920476"/>
            <a:ext cx="1319130"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t>בהמה גסה</a:t>
            </a:r>
          </a:p>
        </p:txBody>
      </p:sp>
      <p:sp>
        <p:nvSpPr>
          <p:cNvPr id="15" name="TextBox 14"/>
          <p:cNvSpPr txBox="1"/>
          <p:nvPr/>
        </p:nvSpPr>
        <p:spPr>
          <a:xfrm>
            <a:off x="5809673" y="1920476"/>
            <a:ext cx="1274618"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t>בהמה דקה</a:t>
            </a:r>
          </a:p>
        </p:txBody>
      </p:sp>
      <p:sp>
        <p:nvSpPr>
          <p:cNvPr id="16" name="TextBox 15"/>
          <p:cNvSpPr txBox="1"/>
          <p:nvPr/>
        </p:nvSpPr>
        <p:spPr>
          <a:xfrm>
            <a:off x="8130947" y="5172269"/>
            <a:ext cx="1791855"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t>שיטת </a:t>
            </a:r>
            <a:r>
              <a:rPr lang="he-IL" dirty="0" smtClean="0"/>
              <a:t>ר</a:t>
            </a:r>
            <a:r>
              <a:rPr lang="he-IL" dirty="0"/>
              <a:t>' שמעון</a:t>
            </a:r>
          </a:p>
        </p:txBody>
      </p:sp>
      <p:sp>
        <p:nvSpPr>
          <p:cNvPr id="17" name="TextBox 16"/>
          <p:cNvSpPr txBox="1"/>
          <p:nvPr/>
        </p:nvSpPr>
        <p:spPr>
          <a:xfrm>
            <a:off x="8010817" y="2641571"/>
            <a:ext cx="1791855" cy="646331"/>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t>שיטת </a:t>
            </a:r>
            <a:r>
              <a:rPr lang="he-IL" dirty="0" smtClean="0"/>
              <a:t>חכמים </a:t>
            </a:r>
            <a:r>
              <a:rPr lang="he-IL" dirty="0"/>
              <a:t>במשנה בקידושין</a:t>
            </a:r>
          </a:p>
        </p:txBody>
      </p:sp>
      <p:sp>
        <p:nvSpPr>
          <p:cNvPr id="18" name="TextBox 17"/>
          <p:cNvSpPr txBox="1"/>
          <p:nvPr/>
        </p:nvSpPr>
        <p:spPr>
          <a:xfrm>
            <a:off x="7875959" y="3845529"/>
            <a:ext cx="2061570" cy="646331"/>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t>שיטת </a:t>
            </a:r>
            <a:r>
              <a:rPr lang="he-IL" dirty="0" err="1"/>
              <a:t>לר</a:t>
            </a:r>
            <a:r>
              <a:rPr lang="he-IL" dirty="0"/>
              <a:t>' אלעזר והחכמים </a:t>
            </a:r>
            <a:r>
              <a:rPr lang="he-IL" dirty="0" smtClean="0"/>
              <a:t>שבברייתא</a:t>
            </a:r>
            <a:endParaRPr lang="he-IL" dirty="0"/>
          </a:p>
        </p:txBody>
      </p:sp>
      <p:sp>
        <p:nvSpPr>
          <p:cNvPr id="19" name="TextBox 18"/>
          <p:cNvSpPr txBox="1"/>
          <p:nvPr/>
        </p:nvSpPr>
        <p:spPr>
          <a:xfrm>
            <a:off x="5809673" y="3949374"/>
            <a:ext cx="1163783"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t>במשיכה</a:t>
            </a:r>
          </a:p>
        </p:txBody>
      </p:sp>
      <p:sp>
        <p:nvSpPr>
          <p:cNvPr id="20" name="TextBox 19"/>
          <p:cNvSpPr txBox="1"/>
          <p:nvPr/>
        </p:nvSpPr>
        <p:spPr>
          <a:xfrm>
            <a:off x="5809673" y="2766503"/>
            <a:ext cx="1163783"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t>במשיכה</a:t>
            </a:r>
          </a:p>
        </p:txBody>
      </p:sp>
      <p:sp>
        <p:nvSpPr>
          <p:cNvPr id="21" name="TextBox 20"/>
          <p:cNvSpPr txBox="1"/>
          <p:nvPr/>
        </p:nvSpPr>
        <p:spPr>
          <a:xfrm>
            <a:off x="5591474" y="5172269"/>
            <a:ext cx="1219200"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t>בהגבהה</a:t>
            </a:r>
          </a:p>
        </p:txBody>
      </p:sp>
      <p:sp>
        <p:nvSpPr>
          <p:cNvPr id="23" name="TextBox 22"/>
          <p:cNvSpPr txBox="1"/>
          <p:nvPr/>
        </p:nvSpPr>
        <p:spPr>
          <a:xfrm>
            <a:off x="10270837" y="76262"/>
            <a:ext cx="1537854" cy="369332"/>
          </a:xfrm>
          <a:prstGeom prst="rect">
            <a:avLst/>
          </a:prstGeom>
          <a:noFill/>
        </p:spPr>
        <p:txBody>
          <a:bodyPr wrap="square" rtlCol="1">
            <a:spAutoFit/>
          </a:bodyPr>
          <a:lstStyle/>
          <a:p>
            <a:r>
              <a:rPr lang="he-IL" dirty="0" smtClean="0"/>
              <a:t>דף י"א עמ' ב'</a:t>
            </a:r>
            <a:endParaRPr lang="he-IL" dirty="0"/>
          </a:p>
        </p:txBody>
      </p:sp>
    </p:spTree>
    <p:extLst>
      <p:ext uri="{BB962C8B-B14F-4D97-AF65-F5344CB8AC3E}">
        <p14:creationId xmlns:p14="http://schemas.microsoft.com/office/powerpoint/2010/main" val="16982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750"/>
                            </p:stCondLst>
                            <p:childTnLst>
                              <p:par>
                                <p:cTn id="11" presetID="22" presetClass="entr" presetSubtype="2"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2250"/>
                            </p:stCondLst>
                            <p:childTnLst>
                              <p:par>
                                <p:cTn id="15" presetID="22" presetClass="entr" presetSubtype="2" fill="hold"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31" presetClass="entr" presetSubtype="0" fill="hold" grpId="0" nodeType="withEffect">
                                  <p:stCondLst>
                                    <p:cond delay="5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par>
                                <p:cTn id="24" presetID="31"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childTnLst>
                          </p:cTn>
                        </p:par>
                        <p:par>
                          <p:cTn id="30" fill="hold">
                            <p:stCondLst>
                              <p:cond delay="3750"/>
                            </p:stCondLst>
                            <p:childTnLst>
                              <p:par>
                                <p:cTn id="31" presetID="53" presetClass="entr" presetSubtype="16" fill="hold" grpId="0" nodeType="afterEffect">
                                  <p:stCondLst>
                                    <p:cond delay="10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5250"/>
                            </p:stCondLst>
                            <p:childTnLst>
                              <p:par>
                                <p:cTn id="37" presetID="2" presetClass="entr" presetSubtype="2"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par>
                          <p:cTn id="41" fill="hold">
                            <p:stCondLst>
                              <p:cond delay="6250"/>
                            </p:stCondLst>
                            <p:childTnLst>
                              <p:par>
                                <p:cTn id="42" presetID="2" presetClass="entr" presetSubtype="2" fill="hold" grpId="0" nodeType="after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7250"/>
                            </p:stCondLst>
                            <p:childTnLst>
                              <p:par>
                                <p:cTn id="47" presetID="53" presetClass="entr" presetSubtype="16" fill="hold" grpId="0" nodeType="after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8750"/>
                            </p:stCondLst>
                            <p:childTnLst>
                              <p:par>
                                <p:cTn id="53" presetID="2" presetClass="entr" presetSubtype="2" fill="hold" grpId="0" nodeType="after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9750"/>
                            </p:stCondLst>
                            <p:childTnLst>
                              <p:par>
                                <p:cTn id="58" presetID="2" presetClass="entr" presetSubtype="2" fill="hold" grpId="0" nodeType="afterEffect">
                                  <p:stCondLst>
                                    <p:cond delay="50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1+#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par>
                          <p:cTn id="62" fill="hold">
                            <p:stCondLst>
                              <p:cond delay="10750"/>
                            </p:stCondLst>
                            <p:childTnLst>
                              <p:par>
                                <p:cTn id="63" presetID="53" presetClass="entr" presetSubtype="16" fill="hold" grpId="0" nodeType="afterEffect">
                                  <p:stCondLst>
                                    <p:cond delay="100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par>
                          <p:cTn id="68" fill="hold">
                            <p:stCondLst>
                              <p:cond delay="12250"/>
                            </p:stCondLst>
                            <p:childTnLst>
                              <p:par>
                                <p:cTn id="69" presetID="2" presetClass="entr" presetSubtype="2" fill="hold" grpId="0" nodeType="afterEffect">
                                  <p:stCondLst>
                                    <p:cond delay="50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13250"/>
                            </p:stCondLst>
                            <p:childTnLst>
                              <p:par>
                                <p:cTn id="74" presetID="2" presetClass="entr" presetSubtype="2" fill="hold" grpId="0" nodeType="afterEffect">
                                  <p:stCondLst>
                                    <p:cond delay="50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1+#ppt_w/2"/>
                                          </p:val>
                                        </p:tav>
                                        <p:tav tm="100000">
                                          <p:val>
                                            <p:strVal val="#ppt_x"/>
                                          </p:val>
                                        </p:tav>
                                      </p:tavLst>
                                    </p:anim>
                                    <p:anim calcmode="lin" valueType="num">
                                      <p:cBhvr additive="base">
                                        <p:cTn id="7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0837" y="76262"/>
            <a:ext cx="1537854" cy="369332"/>
          </a:xfrm>
          <a:prstGeom prst="rect">
            <a:avLst/>
          </a:prstGeom>
          <a:noFill/>
        </p:spPr>
        <p:txBody>
          <a:bodyPr wrap="square" rtlCol="1">
            <a:spAutoFit/>
          </a:bodyPr>
          <a:lstStyle/>
          <a:p>
            <a:r>
              <a:rPr lang="he-IL" dirty="0" smtClean="0"/>
              <a:t>דף י"א עמ' ב'</a:t>
            </a:r>
            <a:endParaRPr lang="he-IL" dirty="0"/>
          </a:p>
        </p:txBody>
      </p:sp>
      <p:sp>
        <p:nvSpPr>
          <p:cNvPr id="3" name="מלבן 2"/>
          <p:cNvSpPr/>
          <p:nvPr/>
        </p:nvSpPr>
        <p:spPr>
          <a:xfrm>
            <a:off x="7248235" y="5575962"/>
            <a:ext cx="4731327"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אָמַר </a:t>
            </a:r>
            <a:r>
              <a:rPr lang="he-IL" dirty="0">
                <a:solidFill>
                  <a:srgbClr val="000000"/>
                </a:solidFill>
                <a:latin typeface="Arial" panose="020B0604020202020204" pitchFamily="34" charset="0"/>
              </a:rPr>
              <a:t>רַב </a:t>
            </a:r>
            <a:r>
              <a:rPr lang="he-IL" dirty="0" err="1">
                <a:solidFill>
                  <a:srgbClr val="000000"/>
                </a:solidFill>
                <a:latin typeface="Arial" panose="020B0604020202020204" pitchFamily="34" charset="0"/>
              </a:rPr>
              <a:t>פָּפָּא</a:t>
            </a:r>
            <a:r>
              <a:rPr lang="he-IL" dirty="0">
                <a:solidFill>
                  <a:srgbClr val="000000"/>
                </a:solidFill>
                <a:latin typeface="Arial" panose="020B0604020202020204" pitchFamily="34" charset="0"/>
              </a:rPr>
              <a:t> פְּעָמִים אַף מַה שֶּׁעֲלֵיהֶן אֵין </a:t>
            </a:r>
            <a:r>
              <a:rPr lang="he-IL" dirty="0" smtClean="0">
                <a:solidFill>
                  <a:srgbClr val="000000"/>
                </a:solidFill>
                <a:latin typeface="Arial" panose="020B0604020202020204" pitchFamily="34" charset="0"/>
              </a:rPr>
              <a:t>שָׁמִין</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מַשְׁכַּחַתְּ לַהּ בִּגְדוֹל אַחֵי </a:t>
            </a:r>
            <a:r>
              <a:rPr lang="he-IL" dirty="0" err="1">
                <a:solidFill>
                  <a:srgbClr val="000000"/>
                </a:solidFill>
                <a:latin typeface="Arial" panose="020B0604020202020204" pitchFamily="34" charset="0"/>
              </a:rPr>
              <a:t>דְּנִיחָא</a:t>
            </a:r>
            <a:r>
              <a:rPr lang="he-IL" dirty="0">
                <a:solidFill>
                  <a:srgbClr val="000000"/>
                </a:solidFill>
                <a:latin typeface="Arial" panose="020B0604020202020204" pitchFamily="34" charset="0"/>
              </a:rPr>
              <a:t> לְהוּ </a:t>
            </a:r>
            <a:r>
              <a:rPr lang="he-IL" dirty="0" err="1">
                <a:solidFill>
                  <a:srgbClr val="000000"/>
                </a:solidFill>
                <a:latin typeface="Arial" panose="020B0604020202020204" pitchFamily="34" charset="0"/>
              </a:rPr>
              <a:t>דְּלִשְׁתַּמְעוּן</a:t>
            </a:r>
            <a:r>
              <a:rPr lang="he-IL" dirty="0">
                <a:solidFill>
                  <a:srgbClr val="000000"/>
                </a:solidFill>
                <a:latin typeface="Arial" panose="020B0604020202020204" pitchFamily="34" charset="0"/>
              </a:rPr>
              <a:t> מִילֵּיהּ</a:t>
            </a:r>
            <a:endParaRPr lang="he-IL" dirty="0"/>
          </a:p>
        </p:txBody>
      </p:sp>
      <p:sp>
        <p:nvSpPr>
          <p:cNvPr id="5" name="מלבן 4"/>
          <p:cNvSpPr/>
          <p:nvPr/>
        </p:nvSpPr>
        <p:spPr>
          <a:xfrm>
            <a:off x="4897444" y="252849"/>
            <a:ext cx="5352748" cy="369332"/>
          </a:xfrm>
          <a:prstGeom prst="rect">
            <a:avLst/>
          </a:prstGeom>
        </p:spPr>
        <p:txBody>
          <a:bodyPr wrap="none">
            <a:spAutoFit/>
          </a:bodyPr>
          <a:lstStyle/>
          <a:p>
            <a:r>
              <a:rPr lang="he-IL" dirty="0"/>
              <a:t>הגמרא </a:t>
            </a:r>
            <a:r>
              <a:rPr lang="he-IL" dirty="0" smtClean="0"/>
              <a:t>מביאה </a:t>
            </a:r>
            <a:r>
              <a:rPr lang="he-IL" dirty="0" err="1" smtClean="0"/>
              <a:t>מימרא</a:t>
            </a:r>
            <a:r>
              <a:rPr lang="he-IL" dirty="0" smtClean="0"/>
              <a:t> </a:t>
            </a:r>
            <a:r>
              <a:rPr lang="he-IL" dirty="0"/>
              <a:t>נוספת שאמר </a:t>
            </a:r>
            <a:r>
              <a:rPr lang="he-IL" dirty="0" err="1"/>
              <a:t>עולא</a:t>
            </a:r>
            <a:r>
              <a:rPr lang="he-IL" dirty="0"/>
              <a:t> בשם רבי אלעזר:</a:t>
            </a:r>
            <a:endParaRPr lang="he-IL" dirty="0"/>
          </a:p>
        </p:txBody>
      </p:sp>
      <p:sp>
        <p:nvSpPr>
          <p:cNvPr id="7" name="מלבן 6"/>
          <p:cNvSpPr/>
          <p:nvPr/>
        </p:nvSpPr>
        <p:spPr>
          <a:xfrm>
            <a:off x="7989455" y="922335"/>
            <a:ext cx="3906980"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וְאָמַר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אָמַר רַבִּי אֶלְעָזָר </a:t>
            </a:r>
            <a:r>
              <a:rPr lang="he-IL" dirty="0" err="1">
                <a:solidFill>
                  <a:srgbClr val="000000"/>
                </a:solidFill>
                <a:latin typeface="Arial" panose="020B0604020202020204" pitchFamily="34" charset="0"/>
              </a:rPr>
              <a:t>הָאַחִין</a:t>
            </a:r>
            <a:r>
              <a:rPr lang="he-IL" dirty="0">
                <a:solidFill>
                  <a:srgbClr val="000000"/>
                </a:solidFill>
                <a:latin typeface="Arial" panose="020B0604020202020204" pitchFamily="34" charset="0"/>
              </a:rPr>
              <a:t> שֶׁחָלְקוּ</a:t>
            </a:r>
          </a:p>
          <a:p>
            <a:r>
              <a:rPr lang="he-IL" dirty="0">
                <a:solidFill>
                  <a:srgbClr val="000000"/>
                </a:solidFill>
                <a:latin typeface="Arial" panose="020B0604020202020204" pitchFamily="34" charset="0"/>
              </a:rPr>
              <a:t> מַה שֶּׁעֲלֵיהֶן שָׁמִין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וּמַה </a:t>
            </a:r>
            <a:r>
              <a:rPr lang="he-IL" dirty="0">
                <a:solidFill>
                  <a:srgbClr val="000000"/>
                </a:solidFill>
                <a:latin typeface="Arial" panose="020B0604020202020204" pitchFamily="34" charset="0"/>
              </a:rPr>
              <a:t>שֶּׁעַל בְּנֵיהֶן וּבְנוֹתֵיהֶן אֵין </a:t>
            </a:r>
            <a:r>
              <a:rPr lang="he-IL" dirty="0" smtClean="0">
                <a:solidFill>
                  <a:srgbClr val="000000"/>
                </a:solidFill>
                <a:latin typeface="Arial" panose="020B0604020202020204" pitchFamily="34" charset="0"/>
              </a:rPr>
              <a:t>שָׁמִין</a:t>
            </a:r>
            <a:endParaRPr lang="he-IL" dirty="0"/>
          </a:p>
        </p:txBody>
      </p:sp>
      <p:sp>
        <p:nvSpPr>
          <p:cNvPr id="8" name="הסבר מלבני מעוגל 7"/>
          <p:cNvSpPr/>
          <p:nvPr/>
        </p:nvSpPr>
        <p:spPr>
          <a:xfrm>
            <a:off x="7638473" y="1947529"/>
            <a:ext cx="4433453" cy="749753"/>
          </a:xfrm>
          <a:prstGeom prst="wedgeRoundRectCallout">
            <a:avLst>
              <a:gd name="adj1" fmla="val -153106"/>
              <a:gd name="adj2" fmla="val -2237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אבל מלבושים </a:t>
            </a:r>
            <a:r>
              <a:rPr lang="he-IL" dirty="0">
                <a:solidFill>
                  <a:schemeClr val="tx1"/>
                </a:solidFill>
              </a:rPr>
              <a:t>שלבשו עוד בחיי האב כל אחד זכה </a:t>
            </a:r>
            <a:r>
              <a:rPr lang="he-IL" dirty="0" smtClean="0">
                <a:solidFill>
                  <a:schemeClr val="tx1"/>
                </a:solidFill>
              </a:rPr>
              <a:t>בשלו. </a:t>
            </a:r>
            <a:r>
              <a:rPr lang="he-IL" dirty="0">
                <a:solidFill>
                  <a:schemeClr val="tx1"/>
                </a:solidFill>
              </a:rPr>
              <a:t>ומדובר </a:t>
            </a:r>
            <a:r>
              <a:rPr lang="he-IL" dirty="0" smtClean="0">
                <a:solidFill>
                  <a:schemeClr val="tx1"/>
                </a:solidFill>
              </a:rPr>
              <a:t>דווקא </a:t>
            </a:r>
            <a:r>
              <a:rPr lang="he-IL" dirty="0">
                <a:solidFill>
                  <a:schemeClr val="tx1"/>
                </a:solidFill>
              </a:rPr>
              <a:t>בבגדים שעדיין לא בלו</a:t>
            </a:r>
          </a:p>
        </p:txBody>
      </p:sp>
      <p:sp>
        <p:nvSpPr>
          <p:cNvPr id="9" name="מלבן 8"/>
          <p:cNvSpPr/>
          <p:nvPr/>
        </p:nvSpPr>
        <p:spPr>
          <a:xfrm>
            <a:off x="1034473" y="750792"/>
            <a:ext cx="6539345" cy="1754326"/>
          </a:xfrm>
          <a:prstGeom prst="rect">
            <a:avLst/>
          </a:prstGeom>
        </p:spPr>
        <p:txBody>
          <a:bodyPr wrap="square">
            <a:spAutoFit/>
          </a:bodyPr>
          <a:lstStyle/>
          <a:p>
            <a:r>
              <a:rPr lang="he-IL" dirty="0" smtClean="0"/>
              <a:t>האחים </a:t>
            </a:r>
            <a:r>
              <a:rPr lang="he-IL" dirty="0"/>
              <a:t>שמת אביהן</a:t>
            </a:r>
            <a:r>
              <a:rPr lang="he-IL" dirty="0" smtClean="0"/>
              <a:t> ושחלקו, וחיו  </a:t>
            </a:r>
            <a:r>
              <a:rPr lang="he-IL" dirty="0"/>
              <a:t>והתפרנסו </a:t>
            </a:r>
            <a:r>
              <a:rPr lang="he-IL" dirty="0" smtClean="0"/>
              <a:t>מנכסים שנפלו </a:t>
            </a:r>
            <a:r>
              <a:rPr lang="he-IL" dirty="0"/>
              <a:t>להם בירושה, ואחר כך באו לחלוק ביניהם את הנכסים, </a:t>
            </a:r>
            <a:endParaRPr lang="he-IL" dirty="0" smtClean="0"/>
          </a:p>
          <a:p>
            <a:r>
              <a:rPr lang="he-IL" dirty="0" smtClean="0"/>
              <a:t>צריך לשום </a:t>
            </a:r>
            <a:r>
              <a:rPr lang="he-IL" dirty="0"/>
              <a:t>את מה שנטל כל אחד מהירושה לצורך פרנסתו, </a:t>
            </a:r>
            <a:r>
              <a:rPr lang="he-IL" dirty="0" smtClean="0"/>
              <a:t>ואת </a:t>
            </a:r>
            <a:r>
              <a:rPr lang="he-IL" dirty="0"/>
              <a:t>זה מנכים לו מחלקו המגיע לו בירושה. </a:t>
            </a:r>
            <a:endParaRPr lang="he-IL" dirty="0" smtClean="0"/>
          </a:p>
          <a:p>
            <a:r>
              <a:rPr lang="he-IL" dirty="0" smtClean="0"/>
              <a:t>והדין </a:t>
            </a:r>
            <a:r>
              <a:rPr lang="he-IL" dirty="0"/>
              <a:t>הוא, שאפילו מה שעליהן שמין, אף את הבגדים שלבושים בהם, </a:t>
            </a:r>
            <a:endParaRPr lang="he-IL" dirty="0" smtClean="0"/>
          </a:p>
          <a:p>
            <a:r>
              <a:rPr lang="he-IL" dirty="0" smtClean="0"/>
              <a:t>כיון </a:t>
            </a:r>
            <a:r>
              <a:rPr lang="he-IL" dirty="0"/>
              <a:t>שהם נלקחו או נקנו מכספי הירושה, לכן שמים אותם לצורך החלוקה </a:t>
            </a:r>
          </a:p>
        </p:txBody>
      </p:sp>
      <p:sp>
        <p:nvSpPr>
          <p:cNvPr id="11" name="מלבן 10"/>
          <p:cNvSpPr/>
          <p:nvPr/>
        </p:nvSpPr>
        <p:spPr>
          <a:xfrm>
            <a:off x="7892161" y="4855274"/>
            <a:ext cx="3926075" cy="369332"/>
          </a:xfrm>
          <a:prstGeom prst="rect">
            <a:avLst/>
          </a:prstGeom>
        </p:spPr>
        <p:txBody>
          <a:bodyPr wrap="none">
            <a:spAutoFit/>
          </a:bodyPr>
          <a:lstStyle/>
          <a:p>
            <a:r>
              <a:rPr lang="he-IL" dirty="0"/>
              <a:t>ורב </a:t>
            </a:r>
            <a:r>
              <a:rPr lang="he-IL" dirty="0" err="1"/>
              <a:t>פפא</a:t>
            </a:r>
            <a:r>
              <a:rPr lang="he-IL" dirty="0"/>
              <a:t> מוסיף אופן שאף </a:t>
            </a:r>
            <a:r>
              <a:rPr lang="he-IL" dirty="0" err="1"/>
              <a:t>באחין</a:t>
            </a:r>
            <a:r>
              <a:rPr lang="he-IL" dirty="0"/>
              <a:t> אין שמין: </a:t>
            </a:r>
            <a:endParaRPr lang="he-IL" dirty="0"/>
          </a:p>
        </p:txBody>
      </p:sp>
      <p:sp>
        <p:nvSpPr>
          <p:cNvPr id="13" name="הסבר מלבני מעוגל 12"/>
          <p:cNvSpPr/>
          <p:nvPr/>
        </p:nvSpPr>
        <p:spPr>
          <a:xfrm>
            <a:off x="7573818" y="2856474"/>
            <a:ext cx="4618182" cy="1998756"/>
          </a:xfrm>
          <a:prstGeom prst="wedgeRoundRectCallout">
            <a:avLst>
              <a:gd name="adj1" fmla="val -63633"/>
              <a:gd name="adj2" fmla="val -3408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chemeClr val="tx1"/>
                </a:solidFill>
              </a:rPr>
              <a:t>רש"י, </a:t>
            </a:r>
            <a:r>
              <a:rPr lang="he-IL" sz="1600" dirty="0" err="1" smtClean="0">
                <a:solidFill>
                  <a:schemeClr val="tx1"/>
                </a:solidFill>
              </a:rPr>
              <a:t>תוס</a:t>
            </a:r>
            <a:r>
              <a:rPr lang="he-IL" sz="1600" dirty="0" smtClean="0">
                <a:solidFill>
                  <a:schemeClr val="tx1"/>
                </a:solidFill>
              </a:rPr>
              <a:t>': וכל </a:t>
            </a:r>
            <a:r>
              <a:rPr lang="he-IL" sz="1600" dirty="0">
                <a:solidFill>
                  <a:schemeClr val="tx1"/>
                </a:solidFill>
              </a:rPr>
              <a:t>אחד מוחל לשני, </a:t>
            </a:r>
            <a:endParaRPr lang="he-IL" sz="1600" dirty="0" smtClean="0">
              <a:solidFill>
                <a:schemeClr val="tx1"/>
              </a:solidFill>
            </a:endParaRPr>
          </a:p>
          <a:p>
            <a:r>
              <a:rPr lang="he-IL" sz="1600" dirty="0" smtClean="0">
                <a:solidFill>
                  <a:schemeClr val="tx1"/>
                </a:solidFill>
              </a:rPr>
              <a:t>ראשונים פירשו: בין </a:t>
            </a:r>
            <a:r>
              <a:rPr lang="he-IL" sz="1600" dirty="0">
                <a:solidFill>
                  <a:schemeClr val="tx1"/>
                </a:solidFill>
              </a:rPr>
              <a:t>האחים אין נאה למחות, אבל מה שעל נשיהם ובניהם אם ראו שמלבישן ולא מיחו ודאי מחלו. ובזה יהיה תלוי האם שמין בגדי חול שאינם עליהם, כי לטעם ראשון אפשר להביאם לבי"ד, ואין בזיון בזה, ולטעם השני בשעה שלבשו כבר זכו בזה [גידולי תרומה]. </a:t>
            </a:r>
            <a:r>
              <a:rPr lang="he-IL" sz="1600" dirty="0" err="1">
                <a:solidFill>
                  <a:schemeClr val="tx1"/>
                </a:solidFill>
              </a:rPr>
              <a:t>והתוס</a:t>
            </a:r>
            <a:r>
              <a:rPr lang="he-IL" sz="1600" dirty="0">
                <a:solidFill>
                  <a:schemeClr val="tx1"/>
                </a:solidFill>
              </a:rPr>
              <a:t>' הביאו שבגדי שבת שמין, וזה תלוי </a:t>
            </a:r>
            <a:r>
              <a:rPr lang="he-IL" sz="1600" dirty="0" err="1">
                <a:solidFill>
                  <a:schemeClr val="tx1"/>
                </a:solidFill>
              </a:rPr>
              <a:t>נמי</a:t>
            </a:r>
            <a:r>
              <a:rPr lang="he-IL" sz="1600" dirty="0">
                <a:solidFill>
                  <a:schemeClr val="tx1"/>
                </a:solidFill>
              </a:rPr>
              <a:t> בשני הפירושים הללו. </a:t>
            </a:r>
          </a:p>
        </p:txBody>
      </p:sp>
      <p:sp>
        <p:nvSpPr>
          <p:cNvPr id="14" name="מלבן 13"/>
          <p:cNvSpPr/>
          <p:nvPr/>
        </p:nvSpPr>
        <p:spPr>
          <a:xfrm>
            <a:off x="360217" y="5224606"/>
            <a:ext cx="6622473" cy="1477328"/>
          </a:xfrm>
          <a:prstGeom prst="rect">
            <a:avLst/>
          </a:prstGeom>
        </p:spPr>
        <p:txBody>
          <a:bodyPr wrap="square">
            <a:spAutoFit/>
          </a:bodyPr>
          <a:lstStyle/>
          <a:p>
            <a:r>
              <a:rPr lang="he-IL" dirty="0" smtClean="0"/>
              <a:t>יש אופן </a:t>
            </a:r>
            <a:r>
              <a:rPr lang="he-IL" dirty="0"/>
              <a:t>אופנים שאף מה שעל האחים אין שמין,</a:t>
            </a:r>
          </a:p>
          <a:p>
            <a:r>
              <a:rPr lang="he-IL" dirty="0" smtClean="0"/>
              <a:t>במציאות שגדול </a:t>
            </a:r>
            <a:r>
              <a:rPr lang="he-IL" dirty="0"/>
              <a:t>האחים, </a:t>
            </a:r>
            <a:r>
              <a:rPr lang="he-IL" dirty="0" smtClean="0"/>
              <a:t>עסק בנכסים </a:t>
            </a:r>
            <a:r>
              <a:rPr lang="he-IL" dirty="0"/>
              <a:t>מטעם האחים כולם, </a:t>
            </a:r>
            <a:endParaRPr lang="he-IL" dirty="0" smtClean="0"/>
          </a:p>
          <a:p>
            <a:r>
              <a:rPr lang="he-IL" dirty="0" smtClean="0"/>
              <a:t>נוח </a:t>
            </a:r>
            <a:r>
              <a:rPr lang="he-IL" dirty="0"/>
              <a:t>וטוב היה לאחים שאח זה שעסק בנכסים יתכבד במלבושים נאים על חשבונם כדי שיראה מכובד, ויתחשבו בדבריו. לכן ודאי מחלו לו על זכותם בבגדיו, וכבר זכה בהם הוא לעצמו </a:t>
            </a:r>
          </a:p>
        </p:txBody>
      </p:sp>
      <p:sp>
        <p:nvSpPr>
          <p:cNvPr id="15" name="מלבן 14"/>
          <p:cNvSpPr/>
          <p:nvPr/>
        </p:nvSpPr>
        <p:spPr>
          <a:xfrm>
            <a:off x="-341745" y="2773151"/>
            <a:ext cx="7804727" cy="1200329"/>
          </a:xfrm>
          <a:prstGeom prst="rect">
            <a:avLst/>
          </a:prstGeom>
        </p:spPr>
        <p:txBody>
          <a:bodyPr wrap="square">
            <a:spAutoFit/>
          </a:bodyPr>
          <a:lstStyle/>
          <a:p>
            <a:r>
              <a:rPr lang="he-IL" dirty="0" smtClean="0"/>
              <a:t>ואולם</a:t>
            </a:r>
            <a:r>
              <a:rPr lang="he-IL" dirty="0"/>
              <a:t>, מה שעל בניהן ובנותיהן, אין שמין. את הבגדים שהלבישו האחים </a:t>
            </a:r>
            <a:r>
              <a:rPr lang="he-IL" dirty="0" smtClean="0"/>
              <a:t>את בניהם ובנותיהם, </a:t>
            </a:r>
            <a:r>
              <a:rPr lang="he-IL" dirty="0"/>
              <a:t>אין שמין בתוך החלוקה, כיון </a:t>
            </a:r>
            <a:r>
              <a:rPr lang="he-IL" dirty="0" err="1"/>
              <a:t>שהשומא</a:t>
            </a:r>
            <a:r>
              <a:rPr lang="he-IL" dirty="0"/>
              <a:t> היא בבית דין, ואין דרכם של הבנים הקטנים לבוא אל בית דין, ואם נביאם לצורך החלוקה, נמצא שאנו מבזים </a:t>
            </a:r>
            <a:r>
              <a:rPr lang="he-IL" dirty="0" smtClean="0"/>
              <a:t>אותם.  </a:t>
            </a:r>
          </a:p>
          <a:p>
            <a:r>
              <a:rPr lang="he-IL" dirty="0" smtClean="0"/>
              <a:t>אבל </a:t>
            </a:r>
            <a:r>
              <a:rPr lang="he-IL" dirty="0"/>
              <a:t>האחים עצמם, שבאים לבית דין לצורך החלוקה, שמים גם את בגדיהם שעליהם</a:t>
            </a:r>
            <a:r>
              <a:rPr lang="he-IL" dirty="0" smtClean="0"/>
              <a:t>.</a:t>
            </a:r>
            <a:endParaRPr lang="he-IL" dirty="0"/>
          </a:p>
        </p:txBody>
      </p:sp>
    </p:spTree>
    <p:extLst>
      <p:ext uri="{BB962C8B-B14F-4D97-AF65-F5344CB8AC3E}">
        <p14:creationId xmlns:p14="http://schemas.microsoft.com/office/powerpoint/2010/main" val="407528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250"/>
                            </p:stCondLst>
                            <p:childTnLst>
                              <p:par>
                                <p:cTn id="15" presetID="22" presetClass="entr" presetSubtype="2" fill="hold" grpId="0" nodeType="after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4750"/>
                            </p:stCondLst>
                            <p:childTnLst>
                              <p:par>
                                <p:cTn id="19" presetID="22" presetClass="entr" presetSubtype="2"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2250"/>
                                        <p:tgtEl>
                                          <p:spTgt spid="8"/>
                                        </p:tgtEl>
                                      </p:cBhvr>
                                    </p:animEffect>
                                  </p:childTnLst>
                                </p:cTn>
                              </p:par>
                            </p:childTnLst>
                          </p:cTn>
                        </p:par>
                        <p:par>
                          <p:cTn id="22" fill="hold">
                            <p:stCondLst>
                              <p:cond delay="10000"/>
                            </p:stCondLst>
                            <p:childTnLst>
                              <p:par>
                                <p:cTn id="23" presetID="22" presetClass="entr" presetSubtype="2" fill="hold" grpId="0" nodeType="afterEffect">
                                  <p:stCondLst>
                                    <p:cond delay="200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par>
                          <p:cTn id="26" fill="hold">
                            <p:stCondLst>
                              <p:cond delay="12500"/>
                            </p:stCondLst>
                            <p:childTnLst>
                              <p:par>
                                <p:cTn id="27" presetID="22" presetClass="entr" presetSubtype="2" fill="hold" grpId="0" nodeType="afterEffect">
                                  <p:stCondLst>
                                    <p:cond delay="275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15750"/>
                            </p:stCondLst>
                            <p:childTnLst>
                              <p:par>
                                <p:cTn id="31" presetID="16" presetClass="entr" presetSubtype="21" fill="hold" grpId="0" nodeType="afterEffect">
                                  <p:stCondLst>
                                    <p:cond delay="400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par>
                          <p:cTn id="34" fill="hold">
                            <p:stCondLst>
                              <p:cond delay="20250"/>
                            </p:stCondLst>
                            <p:childTnLst>
                              <p:par>
                                <p:cTn id="35" presetID="53" presetClass="entr" presetSubtype="16" fill="hold" grpId="0" nodeType="afterEffect">
                                  <p:stCondLst>
                                    <p:cond delay="10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21750"/>
                            </p:stCondLst>
                            <p:childTnLst>
                              <p:par>
                                <p:cTn id="41" presetID="22" presetClass="entr" presetSubtype="2" fill="hold" grpId="0" nodeType="afterEffect">
                                  <p:stCondLst>
                                    <p:cond delay="175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8" grpId="0" animBg="1"/>
      <p:bldP spid="9" grpId="0"/>
      <p:bldP spid="11" grpId="0"/>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0837" y="76262"/>
            <a:ext cx="1537854" cy="369332"/>
          </a:xfrm>
          <a:prstGeom prst="rect">
            <a:avLst/>
          </a:prstGeom>
          <a:noFill/>
        </p:spPr>
        <p:txBody>
          <a:bodyPr wrap="square" rtlCol="1">
            <a:spAutoFit/>
          </a:bodyPr>
          <a:lstStyle/>
          <a:p>
            <a:r>
              <a:rPr lang="he-IL" dirty="0" smtClean="0"/>
              <a:t>דף י"א עמ' ב'</a:t>
            </a:r>
            <a:endParaRPr lang="he-IL" dirty="0"/>
          </a:p>
        </p:txBody>
      </p:sp>
      <p:sp>
        <p:nvSpPr>
          <p:cNvPr id="3" name="מלבן 2"/>
          <p:cNvSpPr/>
          <p:nvPr/>
        </p:nvSpPr>
        <p:spPr>
          <a:xfrm>
            <a:off x="7924800" y="4364575"/>
            <a:ext cx="4197926" cy="1754326"/>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רָבָא </a:t>
            </a:r>
            <a:r>
              <a:rPr lang="he-IL" dirty="0">
                <a:solidFill>
                  <a:srgbClr val="000000"/>
                </a:solidFill>
                <a:latin typeface="Arial" panose="020B0604020202020204" pitchFamily="34" charset="0"/>
              </a:rPr>
              <a:t>אָמַר שׁוֹמֵר שֶׁמָּסַר לְשׁוֹמֵר חַיָּיב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וְלָא </a:t>
            </a:r>
            <a:r>
              <a:rPr lang="he-IL" dirty="0" err="1">
                <a:solidFill>
                  <a:srgbClr val="000000"/>
                </a:solidFill>
                <a:latin typeface="Arial" panose="020B0604020202020204" pitchFamily="34" charset="0"/>
              </a:rPr>
              <a:t>מִיבַּעְיָא</a:t>
            </a:r>
            <a:r>
              <a:rPr lang="he-IL" dirty="0">
                <a:solidFill>
                  <a:srgbClr val="000000"/>
                </a:solidFill>
                <a:latin typeface="Arial" panose="020B0604020202020204" pitchFamily="34" charset="0"/>
              </a:rPr>
              <a:t> שׁוֹמֵר שָׂכָר שֶׁמָּסַר לְשׁוֹמֵר חִנָּם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דְּגָרוֹעֵי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גָּרְעַיה</a:t>
            </a:r>
            <a:r>
              <a:rPr lang="he-IL" dirty="0">
                <a:solidFill>
                  <a:srgbClr val="000000"/>
                </a:solidFill>
                <a:latin typeface="Arial" panose="020B0604020202020204" pitchFamily="34" charset="0"/>
              </a:rPr>
              <a:t>ּ לִשְׁמִירָתוֹ אֶלָּא אֲפִילּוּ שׁוֹמֵר חִנָּם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שֶׁמָּסַר </a:t>
            </a:r>
            <a:r>
              <a:rPr lang="he-IL" dirty="0">
                <a:solidFill>
                  <a:srgbClr val="000000"/>
                </a:solidFill>
                <a:latin typeface="Arial" panose="020B0604020202020204" pitchFamily="34" charset="0"/>
              </a:rPr>
              <a:t>לְשׁוֹמֵר שָׂכָר חַיָּיב</a:t>
            </a:r>
            <a:r>
              <a:rPr lang="he-IL" dirty="0"/>
              <a:t/>
            </a:r>
            <a:br>
              <a:rPr lang="he-IL" dirty="0"/>
            </a:b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לֵיהּ אַתְּ </a:t>
            </a:r>
            <a:r>
              <a:rPr lang="he-IL" dirty="0" err="1">
                <a:solidFill>
                  <a:srgbClr val="000000"/>
                </a:solidFill>
                <a:latin typeface="Arial" panose="020B0604020202020204" pitchFamily="34" charset="0"/>
              </a:rPr>
              <a:t>מְהֵימְנַת</a:t>
            </a:r>
            <a:r>
              <a:rPr lang="he-IL" dirty="0">
                <a:solidFill>
                  <a:srgbClr val="000000"/>
                </a:solidFill>
                <a:latin typeface="Arial" panose="020B0604020202020204" pitchFamily="34" charset="0"/>
              </a:rPr>
              <a:t>ְּ לִי בִּשְׁבוּעָה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הַאי </a:t>
            </a:r>
            <a:r>
              <a:rPr lang="he-IL" dirty="0">
                <a:solidFill>
                  <a:srgbClr val="000000"/>
                </a:solidFill>
                <a:latin typeface="Arial" panose="020B0604020202020204" pitchFamily="34" charset="0"/>
              </a:rPr>
              <a:t>לָא מְהֵימַן לִי בִּשְׁבוּעָה</a:t>
            </a:r>
            <a:endParaRPr lang="he-IL" dirty="0"/>
          </a:p>
        </p:txBody>
      </p:sp>
      <p:sp>
        <p:nvSpPr>
          <p:cNvPr id="4" name="מלבן 3"/>
          <p:cNvSpPr/>
          <p:nvPr/>
        </p:nvSpPr>
        <p:spPr>
          <a:xfrm>
            <a:off x="5837381" y="39650"/>
            <a:ext cx="4276436" cy="369332"/>
          </a:xfrm>
          <a:prstGeom prst="rect">
            <a:avLst/>
          </a:prstGeom>
        </p:spPr>
        <p:txBody>
          <a:bodyPr wrap="square">
            <a:spAutoFit/>
          </a:bodyPr>
          <a:lstStyle/>
          <a:p>
            <a:r>
              <a:rPr lang="he-IL" dirty="0" err="1" smtClean="0"/>
              <a:t>מימרא</a:t>
            </a:r>
            <a:r>
              <a:rPr lang="he-IL" dirty="0" smtClean="0"/>
              <a:t> </a:t>
            </a:r>
            <a:r>
              <a:rPr lang="he-IL" dirty="0"/>
              <a:t>נוספת שאמר </a:t>
            </a:r>
            <a:r>
              <a:rPr lang="he-IL" dirty="0" err="1"/>
              <a:t>עולא</a:t>
            </a:r>
            <a:r>
              <a:rPr lang="he-IL" dirty="0"/>
              <a:t> בשם רבי אלעזר:</a:t>
            </a:r>
          </a:p>
        </p:txBody>
      </p:sp>
      <p:sp>
        <p:nvSpPr>
          <p:cNvPr id="5" name="מלבן 4"/>
          <p:cNvSpPr/>
          <p:nvPr/>
        </p:nvSpPr>
        <p:spPr>
          <a:xfrm>
            <a:off x="1008469" y="408982"/>
            <a:ext cx="8091053" cy="1200329"/>
          </a:xfrm>
          <a:prstGeom prst="rect">
            <a:avLst/>
          </a:prstGeom>
        </p:spPr>
        <p:txBody>
          <a:bodyPr wrap="square">
            <a:spAutoFit/>
          </a:bodyPr>
          <a:lstStyle/>
          <a:p>
            <a:r>
              <a:rPr lang="he-IL" dirty="0" smtClean="0"/>
              <a:t> </a:t>
            </a:r>
            <a:r>
              <a:rPr lang="he-IL" dirty="0"/>
              <a:t>שומר שקבל </a:t>
            </a:r>
            <a:r>
              <a:rPr lang="he-IL" dirty="0" err="1"/>
              <a:t>פקדון</a:t>
            </a:r>
            <a:r>
              <a:rPr lang="he-IL" dirty="0"/>
              <a:t> לשמירה, והלך ומסרו ללא רשות הבעלים לשומר אחר שישמור במקומו, וניזק </a:t>
            </a:r>
            <a:r>
              <a:rPr lang="he-IL" dirty="0" err="1"/>
              <a:t>הפקדון</a:t>
            </a:r>
            <a:r>
              <a:rPr lang="he-IL" dirty="0"/>
              <a:t>, פטור השומר הראשון מלשלם, בכל המקרים שהיה פטור אילו היה ממשיך לשמור בעצמו את </a:t>
            </a:r>
            <a:r>
              <a:rPr lang="he-IL" dirty="0" err="1"/>
              <a:t>הפקדון</a:t>
            </a:r>
            <a:r>
              <a:rPr lang="he-IL" dirty="0"/>
              <a:t>. כלומר, אין מסירת </a:t>
            </a:r>
            <a:r>
              <a:rPr lang="he-IL" dirty="0" err="1"/>
              <a:t>הפקדון</a:t>
            </a:r>
            <a:r>
              <a:rPr lang="he-IL" dirty="0"/>
              <a:t> לשומר אחר נחשבת כפשיעה, לכן אינו חייב אלא בדברים שהיה חייב בהם ללא המסירה.</a:t>
            </a:r>
          </a:p>
        </p:txBody>
      </p:sp>
      <p:sp>
        <p:nvSpPr>
          <p:cNvPr id="6" name="מלבן 5"/>
          <p:cNvSpPr/>
          <p:nvPr/>
        </p:nvSpPr>
        <p:spPr>
          <a:xfrm>
            <a:off x="9256542" y="565920"/>
            <a:ext cx="2626040"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וְאָמַר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אָמַר רַבִּי אֶלְעָזָר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שׁוֹמֵר </a:t>
            </a:r>
            <a:r>
              <a:rPr lang="he-IL" dirty="0">
                <a:solidFill>
                  <a:srgbClr val="000000"/>
                </a:solidFill>
                <a:latin typeface="Arial" panose="020B0604020202020204" pitchFamily="34" charset="0"/>
              </a:rPr>
              <a:t>שֶׁמָּסַר לְשׁוֹמֵר פָּטוּר </a:t>
            </a:r>
            <a:endParaRPr lang="he-IL" dirty="0"/>
          </a:p>
        </p:txBody>
      </p:sp>
      <p:sp>
        <p:nvSpPr>
          <p:cNvPr id="8" name="מלבן 7"/>
          <p:cNvSpPr/>
          <p:nvPr/>
        </p:nvSpPr>
        <p:spPr>
          <a:xfrm>
            <a:off x="8104908" y="1567662"/>
            <a:ext cx="4017818" cy="1477328"/>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וְלָא </a:t>
            </a:r>
            <a:r>
              <a:rPr lang="he-IL" dirty="0" err="1">
                <a:solidFill>
                  <a:srgbClr val="000000"/>
                </a:solidFill>
                <a:latin typeface="Arial" panose="020B0604020202020204" pitchFamily="34" charset="0"/>
              </a:rPr>
              <a:t>מִיבַּעְיָא</a:t>
            </a:r>
            <a:r>
              <a:rPr lang="he-IL" dirty="0">
                <a:solidFill>
                  <a:srgbClr val="000000"/>
                </a:solidFill>
                <a:latin typeface="Arial" panose="020B0604020202020204" pitchFamily="34" charset="0"/>
              </a:rPr>
              <a:t> שׁוֹמֵר חִנָּם שֶׁמָּסַר לְשׁוֹמֵר שָׂכָר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דְּעַלּוֹיֵי</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עַלְּיַיהּ לִשְׁמִירָתוֹ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אֶלָּא </a:t>
            </a:r>
            <a:r>
              <a:rPr lang="he-IL" dirty="0">
                <a:solidFill>
                  <a:srgbClr val="000000"/>
                </a:solidFill>
                <a:latin typeface="Arial" panose="020B0604020202020204" pitchFamily="34" charset="0"/>
              </a:rPr>
              <a:t>אֲפִילּוּ שׁוֹמֵר שָׂכָר שֶׁמָּסַר לְשׁוֹמֵר </a:t>
            </a:r>
            <a:r>
              <a:rPr lang="he-IL" dirty="0" smtClean="0">
                <a:solidFill>
                  <a:srgbClr val="000000"/>
                </a:solidFill>
                <a:latin typeface="Arial" panose="020B0604020202020204" pitchFamily="34" charset="0"/>
              </a:rPr>
              <a:t>חִנָּם</a:t>
            </a:r>
          </a:p>
          <a:p>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דְּהַשְׁתָּא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גָּרוֹעֵי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גָּרְעַיה</a:t>
            </a:r>
            <a:r>
              <a:rPr lang="he-IL" dirty="0">
                <a:solidFill>
                  <a:srgbClr val="000000"/>
                </a:solidFill>
                <a:latin typeface="Arial" panose="020B0604020202020204" pitchFamily="34" charset="0"/>
              </a:rPr>
              <a:t>ּ לִשְׁמִירָתוֹ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פָּטוּר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שֶׁהֲרֵי </a:t>
            </a:r>
            <a:r>
              <a:rPr lang="he-IL" dirty="0">
                <a:solidFill>
                  <a:srgbClr val="000000"/>
                </a:solidFill>
                <a:latin typeface="Arial" panose="020B0604020202020204" pitchFamily="34" charset="0"/>
              </a:rPr>
              <a:t>מָסַר לְבֶן דַּעַת</a:t>
            </a:r>
            <a:endParaRPr lang="he-IL" dirty="0"/>
          </a:p>
        </p:txBody>
      </p:sp>
      <p:sp>
        <p:nvSpPr>
          <p:cNvPr id="9" name="הסבר מלבני מעוגל 8"/>
          <p:cNvSpPr/>
          <p:nvPr/>
        </p:nvSpPr>
        <p:spPr>
          <a:xfrm>
            <a:off x="8104907" y="3099512"/>
            <a:ext cx="4059381" cy="1104158"/>
          </a:xfrm>
          <a:prstGeom prst="wedgeRoundRectCallout">
            <a:avLst>
              <a:gd name="adj1" fmla="val -74438"/>
              <a:gd name="adj2" fmla="val -13112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err="1">
                <a:solidFill>
                  <a:schemeClr val="tx1"/>
                </a:solidFill>
              </a:rPr>
              <a:t>תוס</a:t>
            </a:r>
            <a:r>
              <a:rPr lang="he-IL" sz="1600" dirty="0" smtClean="0">
                <a:solidFill>
                  <a:schemeClr val="tx1"/>
                </a:solidFill>
              </a:rPr>
              <a:t>': וכן </a:t>
            </a:r>
            <a:r>
              <a:rPr lang="he-IL" sz="1600" dirty="0">
                <a:solidFill>
                  <a:schemeClr val="tx1"/>
                </a:solidFill>
              </a:rPr>
              <a:t>פטור </a:t>
            </a:r>
            <a:r>
              <a:rPr lang="he-IL" sz="1600" dirty="0" smtClean="0">
                <a:solidFill>
                  <a:schemeClr val="tx1"/>
                </a:solidFill>
              </a:rPr>
              <a:t>שומר </a:t>
            </a:r>
            <a:r>
              <a:rPr lang="he-IL" sz="1600" dirty="0" err="1" smtClean="0">
                <a:solidFill>
                  <a:schemeClr val="tx1"/>
                </a:solidFill>
              </a:rPr>
              <a:t>החינם</a:t>
            </a:r>
            <a:r>
              <a:rPr lang="he-IL" sz="1600" dirty="0" smtClean="0">
                <a:solidFill>
                  <a:schemeClr val="tx1"/>
                </a:solidFill>
              </a:rPr>
              <a:t> </a:t>
            </a:r>
            <a:r>
              <a:rPr lang="he-IL" sz="1600" dirty="0">
                <a:solidFill>
                  <a:schemeClr val="tx1"/>
                </a:solidFill>
              </a:rPr>
              <a:t>אם אירע גניבה </a:t>
            </a:r>
            <a:r>
              <a:rPr lang="he-IL" sz="1600" dirty="0" err="1">
                <a:solidFill>
                  <a:schemeClr val="tx1"/>
                </a:solidFill>
              </a:rPr>
              <a:t>ואבידה</a:t>
            </a:r>
            <a:r>
              <a:rPr lang="he-IL" sz="1600" dirty="0">
                <a:solidFill>
                  <a:schemeClr val="tx1"/>
                </a:solidFill>
              </a:rPr>
              <a:t>, אלא שבמקרה זה השומר השני, שהינו שומר שכר, ישלם לבעלים, ולא לשומר הראשון כי ההלכה היא כדעת רבי יוסי בפרק המפקיד. </a:t>
            </a:r>
          </a:p>
        </p:txBody>
      </p:sp>
      <p:sp>
        <p:nvSpPr>
          <p:cNvPr id="10" name="מלבן 9"/>
          <p:cNvSpPr/>
          <p:nvPr/>
        </p:nvSpPr>
        <p:spPr>
          <a:xfrm>
            <a:off x="50799" y="1611374"/>
            <a:ext cx="7924800" cy="2308324"/>
          </a:xfrm>
          <a:prstGeom prst="rect">
            <a:avLst/>
          </a:prstGeom>
        </p:spPr>
        <p:txBody>
          <a:bodyPr wrap="square">
            <a:spAutoFit/>
          </a:bodyPr>
          <a:lstStyle/>
          <a:p>
            <a:r>
              <a:rPr lang="he-IL" dirty="0" smtClean="0"/>
              <a:t>ולא </a:t>
            </a:r>
            <a:r>
              <a:rPr lang="he-IL" dirty="0"/>
              <a:t>רק שומר חנם שמסר את </a:t>
            </a:r>
            <a:r>
              <a:rPr lang="he-IL" dirty="0" err="1"/>
              <a:t>הפקדון</a:t>
            </a:r>
            <a:r>
              <a:rPr lang="he-IL" dirty="0"/>
              <a:t> לשומר שכר פטור אם אירע אונס, כי אין המסירה נחשבת </a:t>
            </a:r>
            <a:r>
              <a:rPr lang="he-IL" dirty="0" smtClean="0"/>
              <a:t>לפשיעה, שהרי </a:t>
            </a:r>
            <a:r>
              <a:rPr lang="he-IL" dirty="0"/>
              <a:t>במסירתו רק השביח את השמירה, כי שומר שכר המתחייב על גניבה </a:t>
            </a:r>
            <a:r>
              <a:rPr lang="he-IL" dirty="0" err="1"/>
              <a:t>ואבידה</a:t>
            </a:r>
            <a:r>
              <a:rPr lang="he-IL" dirty="0"/>
              <a:t> מוסר את נפשו לשמור יותר משומר חינם, לכן ברור שמסירת </a:t>
            </a:r>
            <a:r>
              <a:rPr lang="he-IL" dirty="0" err="1"/>
              <a:t>הפקדון</a:t>
            </a:r>
            <a:r>
              <a:rPr lang="he-IL" dirty="0"/>
              <a:t> באופן כזה אינה נחשבת לפשיעה, ואין לחייב את הראשון על אונס שיארע אצל השומר השני, </a:t>
            </a:r>
            <a:endParaRPr lang="he-IL" dirty="0" smtClean="0"/>
          </a:p>
          <a:p>
            <a:r>
              <a:rPr lang="he-IL" dirty="0" smtClean="0"/>
              <a:t>אלא </a:t>
            </a:r>
            <a:r>
              <a:rPr lang="he-IL" dirty="0"/>
              <a:t>אפילו שומר שכר שמסר את </a:t>
            </a:r>
            <a:r>
              <a:rPr lang="he-IL" dirty="0" err="1"/>
              <a:t>הפקדון</a:t>
            </a:r>
            <a:r>
              <a:rPr lang="he-IL" dirty="0"/>
              <a:t> לשומר חנם, </a:t>
            </a:r>
            <a:r>
              <a:rPr lang="he-IL" dirty="0" smtClean="0"/>
              <a:t>שבכך </a:t>
            </a:r>
            <a:r>
              <a:rPr lang="he-IL" dirty="0" err="1"/>
              <a:t>מגרע</a:t>
            </a:r>
            <a:r>
              <a:rPr lang="he-IL" dirty="0"/>
              <a:t> הוא את טיב השמירה, כי שומר חנם טורח פחות בשמירת החפץ, מכל מקום, </a:t>
            </a:r>
            <a:r>
              <a:rPr lang="he-IL" dirty="0" smtClean="0"/>
              <a:t>גם </a:t>
            </a:r>
            <a:r>
              <a:rPr lang="he-IL" dirty="0"/>
              <a:t>באופן כזה פטור השומר הראשון אם יארע אונס. והטעם שאין זה נחשב לפשיעה, שהרי מסר את </a:t>
            </a:r>
            <a:r>
              <a:rPr lang="he-IL" dirty="0" err="1"/>
              <a:t>הפקדון</a:t>
            </a:r>
            <a:r>
              <a:rPr lang="he-IL" dirty="0"/>
              <a:t> לאדם בן דעת, היודע ומסוגל לשומרו </a:t>
            </a:r>
          </a:p>
        </p:txBody>
      </p:sp>
      <p:sp>
        <p:nvSpPr>
          <p:cNvPr id="11" name="מלבן 10"/>
          <p:cNvSpPr/>
          <p:nvPr/>
        </p:nvSpPr>
        <p:spPr>
          <a:xfrm>
            <a:off x="318654" y="4120835"/>
            <a:ext cx="7606146" cy="2554545"/>
          </a:xfrm>
          <a:prstGeom prst="rect">
            <a:avLst/>
          </a:prstGeom>
        </p:spPr>
        <p:txBody>
          <a:bodyPr wrap="square">
            <a:spAutoFit/>
          </a:bodyPr>
          <a:lstStyle/>
          <a:p>
            <a:r>
              <a:rPr lang="he-IL" sz="1600" dirty="0" smtClean="0"/>
              <a:t>רבא חולק: </a:t>
            </a:r>
            <a:r>
              <a:rPr lang="he-IL" sz="1600" dirty="0"/>
              <a:t>שומר שמסר לשומר אחר שלא ברשות הבעלים, חייב הראשון אפילו באונסים</a:t>
            </a:r>
            <a:r>
              <a:rPr lang="he-IL" sz="1600" dirty="0" smtClean="0"/>
              <a:t>. </a:t>
            </a:r>
            <a:r>
              <a:rPr lang="he-IL" sz="1600" dirty="0"/>
              <a:t>ולא רק שומר שכר שמסר את </a:t>
            </a:r>
            <a:r>
              <a:rPr lang="he-IL" sz="1600" dirty="0" err="1"/>
              <a:t>הפקדון</a:t>
            </a:r>
            <a:r>
              <a:rPr lang="he-IL" sz="1600" dirty="0"/>
              <a:t> לשומר חנם חייב באונסים, כי מסירתו נחשבת לפשיעה, </a:t>
            </a:r>
            <a:r>
              <a:rPr lang="he-IL" sz="1600" dirty="0" smtClean="0"/>
              <a:t>שהרי </a:t>
            </a:r>
            <a:r>
              <a:rPr lang="he-IL" sz="1600" dirty="0"/>
              <a:t>גרע מטיב שמירת </a:t>
            </a:r>
            <a:r>
              <a:rPr lang="he-IL" sz="1600" dirty="0" err="1" smtClean="0"/>
              <a:t>הפקדון</a:t>
            </a:r>
            <a:r>
              <a:rPr lang="he-IL" sz="1600" dirty="0" smtClean="0"/>
              <a:t>. אלא</a:t>
            </a:r>
            <a:r>
              <a:rPr lang="he-IL" sz="1600" dirty="0"/>
              <a:t>, אפילו שומר חנם שמסר את </a:t>
            </a:r>
            <a:r>
              <a:rPr lang="he-IL" sz="1600" dirty="0" err="1"/>
              <a:t>הפקדון</a:t>
            </a:r>
            <a:r>
              <a:rPr lang="he-IL" sz="1600" dirty="0"/>
              <a:t> לשומר שכר, ובכך השביח את טיב השמירה, מכל מקום, חייב באונסים, שכן שומר הטוען טענת אונס, אינו נפטר כל זמן שלא נשבע שלא פשע בחפץ, וכאן, הרי השומר הראשון אינו יכול </a:t>
            </a:r>
            <a:r>
              <a:rPr lang="he-IL" sz="1600" dirty="0" err="1"/>
              <a:t>להשבע</a:t>
            </a:r>
            <a:r>
              <a:rPr lang="he-IL" sz="1600" dirty="0"/>
              <a:t> שלא </a:t>
            </a:r>
            <a:r>
              <a:rPr lang="he-IL" sz="1600" dirty="0" err="1"/>
              <a:t>היתה</a:t>
            </a:r>
            <a:r>
              <a:rPr lang="he-IL" sz="1600" dirty="0"/>
              <a:t> פשיעה בשמירת החפץ, כיון שהוא לא יכול לדעת זאת כי החפץ היה בידי השומר השני. ואין השומר הראשון יכול לומר למפקיד </a:t>
            </a:r>
            <a:r>
              <a:rPr lang="he-IL" sz="1600" dirty="0" err="1"/>
              <a:t>שיטול</a:t>
            </a:r>
            <a:r>
              <a:rPr lang="he-IL" sz="1600" dirty="0"/>
              <a:t> שבועה מהשומר השני שלא פשע בשמירתו, </a:t>
            </a:r>
            <a:r>
              <a:rPr lang="he-IL" sz="1600" dirty="0" smtClean="0"/>
              <a:t>משום, שיכול </a:t>
            </a:r>
            <a:r>
              <a:rPr lang="he-IL" sz="1600" dirty="0"/>
              <a:t>המפקיד לומר לשומר הראשון: </a:t>
            </a:r>
            <a:r>
              <a:rPr lang="he-IL" sz="1600" dirty="0" smtClean="0"/>
              <a:t>רק </a:t>
            </a:r>
            <a:r>
              <a:rPr lang="he-IL" sz="1600" dirty="0"/>
              <a:t>אתה </a:t>
            </a:r>
            <a:r>
              <a:rPr lang="he-IL" sz="1600" dirty="0" smtClean="0"/>
              <a:t>נאמן </a:t>
            </a:r>
            <a:r>
              <a:rPr lang="he-IL" sz="1600" dirty="0"/>
              <a:t>עלי כאשר תשבע לי שלא פשעת </a:t>
            </a:r>
            <a:r>
              <a:rPr lang="he-IL" sz="1600" dirty="0" err="1"/>
              <a:t>בפקדון</a:t>
            </a:r>
            <a:r>
              <a:rPr lang="he-IL" sz="1600" dirty="0"/>
              <a:t>, </a:t>
            </a:r>
            <a:r>
              <a:rPr lang="he-IL" sz="1600" dirty="0" smtClean="0"/>
              <a:t>ואולם. </a:t>
            </a:r>
            <a:r>
              <a:rPr lang="he-IL" sz="1600" dirty="0"/>
              <a:t>השומר האחר, אינו נאמן עלי בשבועתו. לכן השומר הראשון שלא היה עם החפץ, ולא יכול </a:t>
            </a:r>
            <a:r>
              <a:rPr lang="he-IL" sz="1600" dirty="0" err="1"/>
              <a:t>להשבע</a:t>
            </a:r>
            <a:r>
              <a:rPr lang="he-IL" sz="1600" dirty="0"/>
              <a:t>, אינו יכול להסתמך על שבועת השומר השני, ועליו לשלם </a:t>
            </a:r>
          </a:p>
        </p:txBody>
      </p:sp>
    </p:spTree>
    <p:extLst>
      <p:ext uri="{BB962C8B-B14F-4D97-AF65-F5344CB8AC3E}">
        <p14:creationId xmlns:p14="http://schemas.microsoft.com/office/powerpoint/2010/main" val="1984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250"/>
                            </p:stCondLst>
                            <p:childTnLst>
                              <p:par>
                                <p:cTn id="15" presetID="22" presetClass="entr" presetSubtype="2" fill="hold" grpId="0" nodeType="afterEffect">
                                  <p:stCondLst>
                                    <p:cond delay="175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4500"/>
                            </p:stCondLst>
                            <p:childTnLst>
                              <p:par>
                                <p:cTn id="19" presetID="53" presetClass="entr" presetSubtype="16"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8000"/>
                            </p:stCondLst>
                            <p:childTnLst>
                              <p:par>
                                <p:cTn id="25" presetID="22" presetClass="entr" presetSubtype="2" fill="hold" grpId="0"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11500"/>
                            </p:stCondLst>
                            <p:childTnLst>
                              <p:par>
                                <p:cTn id="29" presetID="22" presetClass="entr" presetSubtype="2" fill="hold" grpId="0" nodeType="afterEffect">
                                  <p:stCondLst>
                                    <p:cond delay="400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2500"/>
                                        <p:tgtEl>
                                          <p:spTgt spid="9"/>
                                        </p:tgtEl>
                                      </p:cBhvr>
                                    </p:animEffect>
                                  </p:childTnLst>
                                </p:cTn>
                              </p:par>
                            </p:childTnLst>
                          </p:cTn>
                        </p:par>
                        <p:par>
                          <p:cTn id="32" fill="hold">
                            <p:stCondLst>
                              <p:cond delay="18000"/>
                            </p:stCondLst>
                            <p:childTnLst>
                              <p:par>
                                <p:cTn id="33" presetID="53" presetClass="entr" presetSubtype="16" fill="hold" grpId="0" nodeType="afterEffect">
                                  <p:stCondLst>
                                    <p:cond delay="400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22500"/>
                            </p:stCondLst>
                            <p:childTnLst>
                              <p:par>
                                <p:cTn id="39" presetID="22" presetClass="entr" presetSubtype="2" fill="hold" grpId="0" nodeType="afterEffect">
                                  <p:stCondLst>
                                    <p:cond delay="350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8" grpId="0" animBg="1"/>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634900898"/>
              </p:ext>
            </p:extLst>
          </p:nvPr>
        </p:nvGraphicFramePr>
        <p:xfrm>
          <a:off x="1422400" y="1699489"/>
          <a:ext cx="9291781" cy="4572000"/>
        </p:xfrm>
        <a:graphic>
          <a:graphicData uri="http://schemas.openxmlformats.org/drawingml/2006/table">
            <a:tbl>
              <a:tblPr/>
              <a:tblGrid>
                <a:gridCol w="3514671">
                  <a:extLst>
                    <a:ext uri="{9D8B030D-6E8A-4147-A177-3AD203B41FA5}">
                      <a16:colId xmlns:a16="http://schemas.microsoft.com/office/drawing/2014/main" val="3825333990"/>
                    </a:ext>
                  </a:extLst>
                </a:gridCol>
                <a:gridCol w="3388397">
                  <a:extLst>
                    <a:ext uri="{9D8B030D-6E8A-4147-A177-3AD203B41FA5}">
                      <a16:colId xmlns:a16="http://schemas.microsoft.com/office/drawing/2014/main" val="249117582"/>
                    </a:ext>
                  </a:extLst>
                </a:gridCol>
                <a:gridCol w="2388713">
                  <a:extLst>
                    <a:ext uri="{9D8B030D-6E8A-4147-A177-3AD203B41FA5}">
                      <a16:colId xmlns:a16="http://schemas.microsoft.com/office/drawing/2014/main" val="1640297618"/>
                    </a:ext>
                  </a:extLst>
                </a:gridCol>
              </a:tblGrid>
              <a:tr h="1524000">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479465"/>
                  </a:ext>
                </a:extLst>
              </a:tr>
              <a:tr h="1524000">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849286"/>
                  </a:ext>
                </a:extLst>
              </a:tr>
              <a:tr h="1524000">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911477"/>
                  </a:ext>
                </a:extLst>
              </a:tr>
            </a:tbl>
          </a:graphicData>
        </a:graphic>
      </p:graphicFrame>
      <p:sp>
        <p:nvSpPr>
          <p:cNvPr id="4" name="מלבן 3"/>
          <p:cNvSpPr/>
          <p:nvPr/>
        </p:nvSpPr>
        <p:spPr>
          <a:xfrm>
            <a:off x="4082473" y="550011"/>
            <a:ext cx="4682835"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prst="relaxedInset"/>
          </a:sp3d>
        </p:spPr>
        <p:txBody>
          <a:bodyPr wrap="square">
            <a:spAutoFit/>
          </a:bodyPr>
          <a:lstStyle/>
          <a:p>
            <a:pPr lvl="0" algn="just" eaLnBrk="0" fontAlgn="base" hangingPunct="0">
              <a:spcBef>
                <a:spcPct val="0"/>
              </a:spcBef>
              <a:spcAft>
                <a:spcPct val="0"/>
              </a:spcAft>
            </a:pPr>
            <a:r>
              <a:rPr lang="he-IL" altLang="he-IL" dirty="0" err="1" smtClean="0">
                <a:latin typeface="David" panose="020E0502060401010101" pitchFamily="34" charset="-79"/>
                <a:cs typeface="David" panose="020E0502060401010101" pitchFamily="34" charset="-79"/>
              </a:rPr>
              <a:t>הכמחלוקת</a:t>
            </a:r>
            <a:r>
              <a:rPr lang="he-IL" altLang="he-IL" dirty="0" smtClean="0">
                <a:latin typeface="David" panose="020E0502060401010101" pitchFamily="34" charset="-79"/>
                <a:cs typeface="David" panose="020E0502060401010101" pitchFamily="34" charset="-79"/>
              </a:rPr>
              <a:t> בדין </a:t>
            </a:r>
            <a:r>
              <a:rPr lang="he-IL" altLang="he-IL" dirty="0">
                <a:latin typeface="David" panose="020E0502060401010101" pitchFamily="34" charset="-79"/>
                <a:cs typeface="David" panose="020E0502060401010101" pitchFamily="34" charset="-79"/>
              </a:rPr>
              <a:t>שומר שמסר לשומר ומתה </a:t>
            </a:r>
            <a:r>
              <a:rPr lang="he-IL" altLang="he-IL" dirty="0" smtClean="0">
                <a:latin typeface="David" panose="020E0502060401010101" pitchFamily="34" charset="-79"/>
                <a:cs typeface="David" panose="020E0502060401010101" pitchFamily="34" charset="-79"/>
              </a:rPr>
              <a:t>באונס</a:t>
            </a:r>
            <a:endParaRPr lang="en-US" altLang="he-IL" dirty="0"/>
          </a:p>
        </p:txBody>
      </p:sp>
      <p:sp>
        <p:nvSpPr>
          <p:cNvPr id="5" name="TextBox 4"/>
          <p:cNvSpPr txBox="1"/>
          <p:nvPr/>
        </p:nvSpPr>
        <p:spPr>
          <a:xfrm>
            <a:off x="8744527" y="3690484"/>
            <a:ext cx="1487054" cy="646331"/>
          </a:xfrm>
          <a:prstGeom prst="rect">
            <a:avLst/>
          </a:prstGeom>
          <a:noFill/>
          <a:ln w="38100">
            <a:solidFill>
              <a:schemeClr val="tx1"/>
            </a:solidFill>
          </a:ln>
        </p:spPr>
        <p:txBody>
          <a:bodyPr wrap="square" rtlCol="1">
            <a:spAutoFit/>
          </a:bodyPr>
          <a:lstStyle/>
          <a:p>
            <a:r>
              <a:rPr lang="he-IL" dirty="0" smtClean="0">
                <a:solidFill>
                  <a:srgbClr val="0000FF"/>
                </a:solidFill>
              </a:rPr>
              <a:t>שיטת </a:t>
            </a:r>
            <a:r>
              <a:rPr lang="he-IL" dirty="0" err="1" smtClean="0">
                <a:solidFill>
                  <a:srgbClr val="0000FF"/>
                </a:solidFill>
              </a:rPr>
              <a:t>עולא</a:t>
            </a:r>
            <a:r>
              <a:rPr lang="he-IL" dirty="0" smtClean="0">
                <a:solidFill>
                  <a:srgbClr val="0000FF"/>
                </a:solidFill>
              </a:rPr>
              <a:t> </a:t>
            </a:r>
            <a:r>
              <a:rPr lang="he-IL" dirty="0">
                <a:solidFill>
                  <a:srgbClr val="0000FF"/>
                </a:solidFill>
              </a:rPr>
              <a:t>אמר ר' אלעזר</a:t>
            </a:r>
          </a:p>
        </p:txBody>
      </p:sp>
      <p:sp>
        <p:nvSpPr>
          <p:cNvPr id="6" name="TextBox 5"/>
          <p:cNvSpPr txBox="1"/>
          <p:nvPr/>
        </p:nvSpPr>
        <p:spPr>
          <a:xfrm>
            <a:off x="8744527" y="5100966"/>
            <a:ext cx="1487054" cy="369332"/>
          </a:xfrm>
          <a:prstGeom prst="rect">
            <a:avLst/>
          </a:prstGeom>
          <a:noFill/>
          <a:ln w="38100">
            <a:solidFill>
              <a:schemeClr val="tx1"/>
            </a:solidFill>
          </a:ln>
        </p:spPr>
        <p:txBody>
          <a:bodyPr wrap="square" rtlCol="1">
            <a:spAutoFit/>
          </a:bodyPr>
          <a:lstStyle/>
          <a:p>
            <a:r>
              <a:rPr lang="he-IL" dirty="0" smtClean="0">
                <a:solidFill>
                  <a:srgbClr val="0000FF"/>
                </a:solidFill>
              </a:rPr>
              <a:t>שיטת </a:t>
            </a:r>
            <a:r>
              <a:rPr lang="he-IL" dirty="0" smtClean="0">
                <a:solidFill>
                  <a:srgbClr val="0000FF"/>
                </a:solidFill>
              </a:rPr>
              <a:t>רבא</a:t>
            </a:r>
            <a:endParaRPr lang="he-IL" dirty="0">
              <a:solidFill>
                <a:srgbClr val="0000FF"/>
              </a:solidFill>
            </a:endParaRPr>
          </a:p>
        </p:txBody>
      </p:sp>
      <p:sp>
        <p:nvSpPr>
          <p:cNvPr id="7" name="TextBox 6"/>
          <p:cNvSpPr txBox="1"/>
          <p:nvPr/>
        </p:nvSpPr>
        <p:spPr>
          <a:xfrm>
            <a:off x="1694873" y="2336585"/>
            <a:ext cx="2895600" cy="369332"/>
          </a:xfrm>
          <a:prstGeom prst="rect">
            <a:avLst/>
          </a:prstGeom>
          <a:noFill/>
          <a:ln w="38100">
            <a:solidFill>
              <a:schemeClr val="tx1"/>
            </a:solidFill>
          </a:ln>
        </p:spPr>
        <p:txBody>
          <a:bodyPr wrap="square" rtlCol="1">
            <a:spAutoFit/>
          </a:bodyPr>
          <a:lstStyle/>
          <a:p>
            <a:r>
              <a:rPr lang="he-IL" dirty="0">
                <a:solidFill>
                  <a:srgbClr val="000000"/>
                </a:solidFill>
              </a:rPr>
              <a:t>שומר שכר שמסר לשומר חנם</a:t>
            </a:r>
          </a:p>
        </p:txBody>
      </p:sp>
      <p:sp>
        <p:nvSpPr>
          <p:cNvPr id="8" name="TextBox 7"/>
          <p:cNvSpPr txBox="1"/>
          <p:nvPr/>
        </p:nvSpPr>
        <p:spPr>
          <a:xfrm>
            <a:off x="5269344" y="2336585"/>
            <a:ext cx="2789382" cy="369332"/>
          </a:xfrm>
          <a:prstGeom prst="rect">
            <a:avLst/>
          </a:prstGeom>
          <a:noFill/>
          <a:ln w="38100">
            <a:solidFill>
              <a:schemeClr val="tx1"/>
            </a:solidFill>
          </a:ln>
        </p:spPr>
        <p:txBody>
          <a:bodyPr wrap="square" rtlCol="1">
            <a:spAutoFit/>
          </a:bodyPr>
          <a:lstStyle/>
          <a:p>
            <a:r>
              <a:rPr lang="he-IL" dirty="0">
                <a:solidFill>
                  <a:srgbClr val="000000"/>
                </a:solidFill>
              </a:rPr>
              <a:t>שומר חנם שמסר לשומר שכר</a:t>
            </a:r>
          </a:p>
        </p:txBody>
      </p:sp>
      <p:sp>
        <p:nvSpPr>
          <p:cNvPr id="10" name="TextBox 9"/>
          <p:cNvSpPr txBox="1"/>
          <p:nvPr/>
        </p:nvSpPr>
        <p:spPr>
          <a:xfrm>
            <a:off x="1814946" y="5100966"/>
            <a:ext cx="2775527" cy="646331"/>
          </a:xfrm>
          <a:prstGeom prst="rect">
            <a:avLst/>
          </a:prstGeom>
          <a:noFill/>
          <a:ln w="38100">
            <a:solidFill>
              <a:schemeClr val="tx1"/>
            </a:solidFill>
          </a:ln>
        </p:spPr>
        <p:txBody>
          <a:bodyPr wrap="square" rtlCol="1">
            <a:spAutoFit/>
          </a:bodyPr>
          <a:lstStyle/>
          <a:p>
            <a:pPr algn="ctr"/>
            <a:r>
              <a:rPr lang="he-IL" dirty="0">
                <a:solidFill>
                  <a:srgbClr val="000000"/>
                </a:solidFill>
              </a:rPr>
              <a:t>חייב </a:t>
            </a:r>
            <a:endParaRPr lang="he-IL" dirty="0" smtClean="0">
              <a:solidFill>
                <a:srgbClr val="000000"/>
              </a:solidFill>
            </a:endParaRPr>
          </a:p>
          <a:p>
            <a:r>
              <a:rPr lang="he-IL" dirty="0" smtClean="0">
                <a:solidFill>
                  <a:srgbClr val="000000"/>
                </a:solidFill>
              </a:rPr>
              <a:t>משום </a:t>
            </a:r>
            <a:r>
              <a:rPr lang="he-IL" dirty="0" smtClean="0">
                <a:solidFill>
                  <a:srgbClr val="000000"/>
                </a:solidFill>
              </a:rPr>
              <a:t>שגרע </a:t>
            </a:r>
            <a:r>
              <a:rPr lang="he-IL" dirty="0" err="1">
                <a:solidFill>
                  <a:srgbClr val="000000"/>
                </a:solidFill>
              </a:rPr>
              <a:t>בכח</a:t>
            </a:r>
            <a:r>
              <a:rPr lang="he-IL" dirty="0">
                <a:solidFill>
                  <a:srgbClr val="000000"/>
                </a:solidFill>
              </a:rPr>
              <a:t> שמירתו</a:t>
            </a:r>
          </a:p>
        </p:txBody>
      </p:sp>
      <p:sp>
        <p:nvSpPr>
          <p:cNvPr id="11" name="TextBox 10"/>
          <p:cNvSpPr txBox="1"/>
          <p:nvPr/>
        </p:nvSpPr>
        <p:spPr>
          <a:xfrm>
            <a:off x="5066144" y="5084864"/>
            <a:ext cx="3195783" cy="646331"/>
          </a:xfrm>
          <a:prstGeom prst="rect">
            <a:avLst/>
          </a:prstGeom>
          <a:noFill/>
          <a:ln w="38100">
            <a:solidFill>
              <a:schemeClr val="tx1"/>
            </a:solidFill>
          </a:ln>
        </p:spPr>
        <p:txBody>
          <a:bodyPr wrap="square" rtlCol="1">
            <a:spAutoFit/>
          </a:bodyPr>
          <a:lstStyle/>
          <a:p>
            <a:pPr algn="ctr"/>
            <a:r>
              <a:rPr lang="he-IL" dirty="0">
                <a:solidFill>
                  <a:srgbClr val="000000"/>
                </a:solidFill>
              </a:rPr>
              <a:t>חייב </a:t>
            </a:r>
            <a:endParaRPr lang="he-IL" dirty="0" smtClean="0">
              <a:solidFill>
                <a:srgbClr val="000000"/>
              </a:solidFill>
            </a:endParaRPr>
          </a:p>
          <a:p>
            <a:r>
              <a:rPr lang="he-IL" dirty="0" smtClean="0">
                <a:solidFill>
                  <a:srgbClr val="000000"/>
                </a:solidFill>
              </a:rPr>
              <a:t>משום שהשני </a:t>
            </a:r>
            <a:r>
              <a:rPr lang="he-IL" dirty="0">
                <a:solidFill>
                  <a:srgbClr val="000000"/>
                </a:solidFill>
              </a:rPr>
              <a:t>לא נאמן לי בשבועה</a:t>
            </a:r>
          </a:p>
        </p:txBody>
      </p:sp>
      <p:sp>
        <p:nvSpPr>
          <p:cNvPr id="12" name="TextBox 11"/>
          <p:cNvSpPr txBox="1"/>
          <p:nvPr/>
        </p:nvSpPr>
        <p:spPr>
          <a:xfrm>
            <a:off x="2201717" y="3662323"/>
            <a:ext cx="2223658" cy="646331"/>
          </a:xfrm>
          <a:prstGeom prst="rect">
            <a:avLst/>
          </a:prstGeom>
          <a:noFill/>
          <a:ln w="38100">
            <a:solidFill>
              <a:schemeClr val="tx1"/>
            </a:solidFill>
          </a:ln>
        </p:spPr>
        <p:txBody>
          <a:bodyPr wrap="square" rtlCol="1">
            <a:spAutoFit/>
          </a:bodyPr>
          <a:lstStyle/>
          <a:p>
            <a:pPr algn="ctr"/>
            <a:r>
              <a:rPr lang="he-IL" dirty="0">
                <a:solidFill>
                  <a:srgbClr val="000000"/>
                </a:solidFill>
              </a:rPr>
              <a:t>פטור </a:t>
            </a:r>
            <a:endParaRPr lang="he-IL" dirty="0" smtClean="0">
              <a:solidFill>
                <a:srgbClr val="000000"/>
              </a:solidFill>
            </a:endParaRPr>
          </a:p>
          <a:p>
            <a:r>
              <a:rPr lang="he-IL" dirty="0" smtClean="0">
                <a:solidFill>
                  <a:srgbClr val="000000"/>
                </a:solidFill>
              </a:rPr>
              <a:t>משום שמסרה </a:t>
            </a:r>
            <a:r>
              <a:rPr lang="he-IL" dirty="0">
                <a:solidFill>
                  <a:srgbClr val="000000"/>
                </a:solidFill>
              </a:rPr>
              <a:t>לבן דעת</a:t>
            </a:r>
          </a:p>
        </p:txBody>
      </p:sp>
      <p:sp>
        <p:nvSpPr>
          <p:cNvPr id="13" name="TextBox 12"/>
          <p:cNvSpPr txBox="1"/>
          <p:nvPr/>
        </p:nvSpPr>
        <p:spPr>
          <a:xfrm>
            <a:off x="5477166" y="3690483"/>
            <a:ext cx="2396835" cy="646331"/>
          </a:xfrm>
          <a:prstGeom prst="rect">
            <a:avLst/>
          </a:prstGeom>
          <a:noFill/>
          <a:ln w="38100">
            <a:solidFill>
              <a:schemeClr val="tx1"/>
            </a:solidFill>
          </a:ln>
        </p:spPr>
        <p:txBody>
          <a:bodyPr wrap="square" rtlCol="1">
            <a:spAutoFit/>
          </a:bodyPr>
          <a:lstStyle/>
          <a:p>
            <a:pPr algn="ctr"/>
            <a:r>
              <a:rPr lang="he-IL" dirty="0">
                <a:solidFill>
                  <a:srgbClr val="000000"/>
                </a:solidFill>
              </a:rPr>
              <a:t>פטור </a:t>
            </a:r>
          </a:p>
          <a:p>
            <a:r>
              <a:rPr lang="he-IL" dirty="0" smtClean="0">
                <a:solidFill>
                  <a:srgbClr val="000000"/>
                </a:solidFill>
              </a:rPr>
              <a:t>משום שהעלה </a:t>
            </a:r>
            <a:r>
              <a:rPr lang="he-IL" dirty="0">
                <a:solidFill>
                  <a:srgbClr val="000000"/>
                </a:solidFill>
              </a:rPr>
              <a:t>בשמירתו</a:t>
            </a:r>
          </a:p>
        </p:txBody>
      </p:sp>
      <p:sp>
        <p:nvSpPr>
          <p:cNvPr id="14" name="TextBox 13"/>
          <p:cNvSpPr txBox="1"/>
          <p:nvPr/>
        </p:nvSpPr>
        <p:spPr>
          <a:xfrm>
            <a:off x="4789054" y="1047853"/>
            <a:ext cx="3269671" cy="380194"/>
          </a:xfrm>
          <a:prstGeom prst="rect">
            <a:avLst/>
          </a:prstGeom>
          <a:noFill/>
        </p:spPr>
        <p:txBody>
          <a:bodyPr wrap="square" rtlCol="1">
            <a:spAutoFit/>
          </a:bodyPr>
          <a:lstStyle/>
          <a:p>
            <a:r>
              <a:rPr lang="he-IL" dirty="0" smtClean="0"/>
              <a:t>ע"פ הטבלה של הרב אליהו עטיה</a:t>
            </a:r>
            <a:endParaRPr lang="he-IL" dirty="0"/>
          </a:p>
        </p:txBody>
      </p:sp>
      <p:sp>
        <p:nvSpPr>
          <p:cNvPr id="15" name="TextBox 14"/>
          <p:cNvSpPr txBox="1"/>
          <p:nvPr/>
        </p:nvSpPr>
        <p:spPr>
          <a:xfrm>
            <a:off x="10270837" y="76262"/>
            <a:ext cx="1537854" cy="369332"/>
          </a:xfrm>
          <a:prstGeom prst="rect">
            <a:avLst/>
          </a:prstGeom>
          <a:noFill/>
        </p:spPr>
        <p:txBody>
          <a:bodyPr wrap="square" rtlCol="1">
            <a:spAutoFit/>
          </a:bodyPr>
          <a:lstStyle/>
          <a:p>
            <a:r>
              <a:rPr lang="he-IL" dirty="0" smtClean="0"/>
              <a:t>דף י"א עמ' ב'</a:t>
            </a:r>
            <a:endParaRPr lang="he-IL" dirty="0"/>
          </a:p>
        </p:txBody>
      </p:sp>
    </p:spTree>
    <p:extLst>
      <p:ext uri="{BB962C8B-B14F-4D97-AF65-F5344CB8AC3E}">
        <p14:creationId xmlns:p14="http://schemas.microsoft.com/office/powerpoint/2010/main" val="304561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16" presetClass="entr" presetSubtype="21" fill="hold" grpId="0" nodeType="after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par>
                          <p:cTn id="14" fill="hold">
                            <p:stCondLst>
                              <p:cond delay="2250"/>
                            </p:stCondLst>
                            <p:childTnLst>
                              <p:par>
                                <p:cTn id="15" presetID="22" presetClass="entr" presetSubtype="2" fill="hold" nodeType="after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31" presetClass="entr" presetSubtype="0"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31" presetClass="entr" presetSubtype="0" fill="hold" grpId="0" nodeType="withEffect">
                                  <p:stCondLst>
                                    <p:cond delay="100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4250"/>
                            </p:stCondLst>
                            <p:childTnLst>
                              <p:par>
                                <p:cTn id="31" presetID="53" presetClass="entr" presetSubtype="16" fill="hold" grpId="0" nodeType="afterEffect">
                                  <p:stCondLst>
                                    <p:cond delay="100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5750"/>
                            </p:stCondLst>
                            <p:childTnLst>
                              <p:par>
                                <p:cTn id="37" presetID="2" presetClass="entr" presetSubtype="2"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6750"/>
                            </p:stCondLst>
                            <p:childTnLst>
                              <p:par>
                                <p:cTn id="42" presetID="2" presetClass="entr" presetSubtype="2" fill="hold" grpId="0" nodeType="after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7750"/>
                            </p:stCondLst>
                            <p:childTnLst>
                              <p:par>
                                <p:cTn id="47" presetID="53" presetClass="entr" presetSubtype="16" fill="hold" grpId="0" nodeType="afterEffect">
                                  <p:stCondLst>
                                    <p:cond delay="125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9500"/>
                            </p:stCondLst>
                            <p:childTnLst>
                              <p:par>
                                <p:cTn id="53" presetID="2" presetClass="entr" presetSubtype="2" fill="hold" grpId="0" nodeType="afterEffect">
                                  <p:stCondLst>
                                    <p:cond delay="50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10500"/>
                            </p:stCondLst>
                            <p:childTnLst>
                              <p:par>
                                <p:cTn id="58" presetID="2" presetClass="entr" presetSubtype="4" fill="hold" grpId="0" nodeType="afterEffect">
                                  <p:stCondLst>
                                    <p:cond delay="50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428983" y="482676"/>
            <a:ext cx="2545890" cy="369332"/>
          </a:xfrm>
          <a:prstGeom prst="rect">
            <a:avLst/>
          </a:prstGeom>
          <a:solidFill>
            <a:schemeClr val="accent5">
              <a:lumMod val="20000"/>
              <a:lumOff val="80000"/>
            </a:schemeClr>
          </a:solidFill>
        </p:spPr>
        <p:txBody>
          <a:bodyPr wrap="none">
            <a:spAutoFit/>
          </a:bodyPr>
          <a:lstStyle/>
          <a:p>
            <a:r>
              <a:rPr lang="he-IL" b="0" i="0" dirty="0" err="1" smtClean="0">
                <a:solidFill>
                  <a:srgbClr val="000000"/>
                </a:solidFill>
                <a:effectLst/>
                <a:latin typeface="Arial" panose="020B0604020202020204" pitchFamily="34" charset="0"/>
              </a:rPr>
              <a:t>לֵימָא</a:t>
            </a:r>
            <a:r>
              <a:rPr lang="he-IL" b="0" i="0" dirty="0" smtClean="0">
                <a:solidFill>
                  <a:srgbClr val="000000"/>
                </a:solidFill>
                <a:effectLst/>
                <a:latin typeface="Arial" panose="020B0604020202020204" pitchFamily="34" charset="0"/>
              </a:rPr>
              <a:t> פְּחַת נְבֵילָה תַּנָּאֵי הִיא</a:t>
            </a:r>
            <a:endParaRPr lang="he-IL" dirty="0"/>
          </a:p>
        </p:txBody>
      </p:sp>
      <p:sp>
        <p:nvSpPr>
          <p:cNvPr id="3" name="TextBox 2"/>
          <p:cNvSpPr txBox="1"/>
          <p:nvPr/>
        </p:nvSpPr>
        <p:spPr>
          <a:xfrm>
            <a:off x="10474036" y="1563096"/>
            <a:ext cx="1500837" cy="369332"/>
          </a:xfrm>
          <a:prstGeom prst="rect">
            <a:avLst/>
          </a:prstGeom>
          <a:noFill/>
        </p:spPr>
        <p:txBody>
          <a:bodyPr wrap="square" rtlCol="1">
            <a:spAutoFit/>
          </a:bodyPr>
          <a:lstStyle/>
          <a:p>
            <a:r>
              <a:rPr lang="he-IL" dirty="0" smtClean="0"/>
              <a:t>דף י"א עמ' א'</a:t>
            </a:r>
            <a:endParaRPr lang="he-IL" dirty="0"/>
          </a:p>
        </p:txBody>
      </p:sp>
      <p:sp>
        <p:nvSpPr>
          <p:cNvPr id="4" name="TextBox 3"/>
          <p:cNvSpPr txBox="1"/>
          <p:nvPr/>
        </p:nvSpPr>
        <p:spPr>
          <a:xfrm>
            <a:off x="10280073" y="76262"/>
            <a:ext cx="1528617" cy="369332"/>
          </a:xfrm>
          <a:prstGeom prst="rect">
            <a:avLst/>
          </a:prstGeom>
          <a:noFill/>
        </p:spPr>
        <p:txBody>
          <a:bodyPr wrap="square" rtlCol="1">
            <a:spAutoFit/>
          </a:bodyPr>
          <a:lstStyle/>
          <a:p>
            <a:r>
              <a:rPr lang="he-IL" dirty="0" smtClean="0"/>
              <a:t>דף י"א עמ' א'</a:t>
            </a:r>
            <a:endParaRPr lang="he-IL" dirty="0"/>
          </a:p>
        </p:txBody>
      </p:sp>
      <p:sp>
        <p:nvSpPr>
          <p:cNvPr id="5" name="מלבן 4"/>
          <p:cNvSpPr/>
          <p:nvPr/>
        </p:nvSpPr>
        <p:spPr>
          <a:xfrm>
            <a:off x="2817091" y="965474"/>
            <a:ext cx="6206333" cy="707886"/>
          </a:xfrm>
          <a:prstGeom prst="rect">
            <a:avLst/>
          </a:prstGeom>
        </p:spPr>
        <p:txBody>
          <a:bodyPr wrap="square">
            <a:spAutoFit/>
          </a:bodyPr>
          <a:lstStyle/>
          <a:p>
            <a:r>
              <a:rPr lang="he-IL" dirty="0" smtClean="0"/>
              <a:t> זה שאמר הכתוב לגבי שומר שכר "</a:t>
            </a:r>
            <a:r>
              <a:rPr lang="he-IL" sz="2000" b="1" dirty="0" err="1" smtClean="0"/>
              <a:t>אִם־טָרֹ֥ף</a:t>
            </a:r>
            <a:r>
              <a:rPr lang="he-IL" sz="2000" b="1" dirty="0" smtClean="0"/>
              <a:t> </a:t>
            </a:r>
            <a:r>
              <a:rPr lang="he-IL" sz="2000" b="1" dirty="0" err="1"/>
              <a:t>יִטָּרֵ֖ף</a:t>
            </a:r>
            <a:r>
              <a:rPr lang="he-IL" sz="2000" b="1" dirty="0"/>
              <a:t> יְבִאֵ֣הוּ עֵ֑ד הַטְּרֵפָ֖ה לֹ֥א יְשַׁלֵּֽם:</a:t>
            </a:r>
            <a:r>
              <a:rPr lang="he-IL" dirty="0"/>
              <a:t> ", </a:t>
            </a:r>
            <a:r>
              <a:rPr lang="he-IL" dirty="0" smtClean="0"/>
              <a:t>(</a:t>
            </a:r>
            <a:r>
              <a:rPr lang="he-IL" dirty="0"/>
              <a:t>שמות </a:t>
            </a:r>
            <a:r>
              <a:rPr lang="he-IL" dirty="0" smtClean="0"/>
              <a:t>כ"ב, י"ב</a:t>
            </a:r>
            <a:r>
              <a:rPr lang="he-IL" dirty="0"/>
              <a:t>) פירושו </a:t>
            </a:r>
            <a:r>
              <a:rPr lang="he-IL" dirty="0" smtClean="0"/>
              <a:t>הוא, </a:t>
            </a:r>
            <a:endParaRPr lang="he-IL" dirty="0"/>
          </a:p>
        </p:txBody>
      </p:sp>
      <p:sp>
        <p:nvSpPr>
          <p:cNvPr id="6" name="מלבן 5"/>
          <p:cNvSpPr/>
          <p:nvPr/>
        </p:nvSpPr>
        <p:spPr>
          <a:xfrm>
            <a:off x="9023424" y="1094816"/>
            <a:ext cx="2951449" cy="369332"/>
          </a:xfrm>
          <a:prstGeom prst="rect">
            <a:avLst/>
          </a:prstGeom>
          <a:solidFill>
            <a:schemeClr val="accent5">
              <a:lumMod val="20000"/>
              <a:lumOff val="80000"/>
            </a:schemeClr>
          </a:solidFill>
        </p:spPr>
        <p:txBody>
          <a:bodyPr wrap="none">
            <a:spAutoFit/>
          </a:bodyPr>
          <a:lstStyle/>
          <a:p>
            <a:r>
              <a:rPr lang="he-IL" b="0" i="0" dirty="0" err="1" smtClean="0">
                <a:solidFill>
                  <a:srgbClr val="000000"/>
                </a:solidFill>
                <a:effectLst/>
                <a:latin typeface="Arial" panose="020B0604020202020204" pitchFamily="34" charset="0"/>
              </a:rPr>
              <a:t>דְּתַנְיָא</a:t>
            </a:r>
            <a:r>
              <a:rPr lang="he-IL" b="0" i="0" dirty="0" smtClean="0">
                <a:solidFill>
                  <a:srgbClr val="000000"/>
                </a:solidFill>
                <a:effectLst/>
                <a:latin typeface="Arial" panose="020B0604020202020204" pitchFamily="34" charset="0"/>
              </a:rPr>
              <a:t> אִם טָרֹף </a:t>
            </a:r>
            <a:r>
              <a:rPr lang="he-IL" b="0" i="0" dirty="0" err="1" smtClean="0">
                <a:solidFill>
                  <a:srgbClr val="000000"/>
                </a:solidFill>
                <a:effectLst/>
                <a:latin typeface="Arial" panose="020B0604020202020204" pitchFamily="34" charset="0"/>
              </a:rPr>
              <a:t>יִטָּרֵף</a:t>
            </a:r>
            <a:r>
              <a:rPr lang="he-IL" b="0" i="0" dirty="0" smtClean="0">
                <a:solidFill>
                  <a:srgbClr val="000000"/>
                </a:solidFill>
                <a:effectLst/>
                <a:latin typeface="Arial" panose="020B0604020202020204" pitchFamily="34" charset="0"/>
              </a:rPr>
              <a:t> יְבִיאֵהוּ עֵד</a:t>
            </a:r>
            <a:endParaRPr lang="he-IL" dirty="0"/>
          </a:p>
        </p:txBody>
      </p:sp>
      <p:sp>
        <p:nvSpPr>
          <p:cNvPr id="7" name="מלבן 6"/>
          <p:cNvSpPr/>
          <p:nvPr/>
        </p:nvSpPr>
        <p:spPr>
          <a:xfrm>
            <a:off x="3048000" y="295776"/>
            <a:ext cx="6096000" cy="646331"/>
          </a:xfrm>
          <a:prstGeom prst="rect">
            <a:avLst/>
          </a:prstGeom>
        </p:spPr>
        <p:txBody>
          <a:bodyPr>
            <a:spAutoFit/>
          </a:bodyPr>
          <a:lstStyle/>
          <a:p>
            <a:r>
              <a:rPr lang="he-IL" dirty="0" smtClean="0"/>
              <a:t>האם נאמר שדין זה, שפחת שפחתה הנבילה עד שעת העמדה בדין זה הפסדו של הניזק, אינו מוסכם לפי כולם, אלא נחלקו בו תנאים:</a:t>
            </a:r>
          </a:p>
        </p:txBody>
      </p:sp>
      <p:sp>
        <p:nvSpPr>
          <p:cNvPr id="8" name="מלבן 7"/>
          <p:cNvSpPr/>
          <p:nvPr/>
        </p:nvSpPr>
        <p:spPr>
          <a:xfrm>
            <a:off x="8940799" y="1983761"/>
            <a:ext cx="3153525" cy="369332"/>
          </a:xfrm>
          <a:prstGeom prst="rect">
            <a:avLst/>
          </a:prstGeom>
          <a:solidFill>
            <a:schemeClr val="accent5">
              <a:lumMod val="20000"/>
              <a:lumOff val="80000"/>
            </a:schemeClr>
          </a:solidFill>
        </p:spPr>
        <p:txBody>
          <a:bodyPr wrap="square">
            <a:spAutoFit/>
          </a:bodyPr>
          <a:lstStyle/>
          <a:p>
            <a:r>
              <a:rPr lang="he-IL" b="0" i="0" dirty="0" smtClean="0">
                <a:solidFill>
                  <a:srgbClr val="000000"/>
                </a:solidFill>
                <a:effectLst/>
                <a:latin typeface="Arial" panose="020B0604020202020204" pitchFamily="34" charset="0"/>
              </a:rPr>
              <a:t>יָבִיא עֵדִים שֶׁנִּטְרְפָה בְּאוֹנֶס וּפָטוּר</a:t>
            </a:r>
            <a:endParaRPr lang="he-IL" dirty="0"/>
          </a:p>
        </p:txBody>
      </p:sp>
      <p:sp>
        <p:nvSpPr>
          <p:cNvPr id="10" name="מלבן 9"/>
          <p:cNvSpPr/>
          <p:nvPr/>
        </p:nvSpPr>
        <p:spPr>
          <a:xfrm>
            <a:off x="2451561" y="2450236"/>
            <a:ext cx="6096000" cy="923330"/>
          </a:xfrm>
          <a:prstGeom prst="rect">
            <a:avLst/>
          </a:prstGeom>
        </p:spPr>
        <p:txBody>
          <a:bodyPr>
            <a:spAutoFit/>
          </a:bodyPr>
          <a:lstStyle/>
          <a:p>
            <a:r>
              <a:rPr lang="he-IL" dirty="0" smtClean="0"/>
              <a:t>אבא שאול אומר: יביא </a:t>
            </a:r>
            <a:r>
              <a:rPr lang="he-IL" dirty="0" err="1" smtClean="0"/>
              <a:t>עדודה</a:t>
            </a:r>
            <a:r>
              <a:rPr lang="he-IL" dirty="0" smtClean="0"/>
              <a:t> לבית דין. הכתוב "יביאהו עד", בא ללמד ענין אחר, שאם נטרפה הבהמה, יביא השומר את הנבילה [הנקראת </a:t>
            </a:r>
            <a:r>
              <a:rPr lang="he-IL" dirty="0" err="1" smtClean="0"/>
              <a:t>עדודה</a:t>
            </a:r>
            <a:r>
              <a:rPr lang="he-IL" dirty="0" smtClean="0"/>
              <a:t>] לבית דין, כדי לשום אותה כמה היא </a:t>
            </a:r>
            <a:r>
              <a:rPr lang="he-IL" dirty="0" err="1" smtClean="0"/>
              <a:t>שוה</a:t>
            </a:r>
            <a:r>
              <a:rPr lang="he-IL" dirty="0" smtClean="0"/>
              <a:t> </a:t>
            </a:r>
            <a:endParaRPr lang="he-IL" dirty="0"/>
          </a:p>
        </p:txBody>
      </p:sp>
      <p:sp>
        <p:nvSpPr>
          <p:cNvPr id="11" name="מלבן 10"/>
          <p:cNvSpPr/>
          <p:nvPr/>
        </p:nvSpPr>
        <p:spPr>
          <a:xfrm>
            <a:off x="8547561" y="2599093"/>
            <a:ext cx="3546764" cy="369332"/>
          </a:xfrm>
          <a:prstGeom prst="rect">
            <a:avLst/>
          </a:prstGeom>
          <a:solidFill>
            <a:schemeClr val="accent5">
              <a:lumMod val="20000"/>
              <a:lumOff val="80000"/>
            </a:schemeClr>
          </a:solidFill>
        </p:spPr>
        <p:txBody>
          <a:bodyPr wrap="square">
            <a:spAutoFit/>
          </a:bodyPr>
          <a:lstStyle/>
          <a:p>
            <a:r>
              <a:rPr lang="he-IL" b="0" i="0" dirty="0" smtClean="0">
                <a:solidFill>
                  <a:srgbClr val="000000"/>
                </a:solidFill>
                <a:effectLst/>
                <a:latin typeface="Arial" panose="020B0604020202020204" pitchFamily="34" charset="0"/>
              </a:rPr>
              <a:t>אַבָּא שָׁאוּל אוֹמֵר יָבִיא </a:t>
            </a:r>
            <a:r>
              <a:rPr lang="he-IL" b="0" i="0" dirty="0" err="1" smtClean="0">
                <a:solidFill>
                  <a:srgbClr val="000000"/>
                </a:solidFill>
                <a:effectLst/>
                <a:latin typeface="Arial" panose="020B0604020202020204" pitchFamily="34" charset="0"/>
              </a:rPr>
              <a:t>עֲדוּדָה</a:t>
            </a:r>
            <a:r>
              <a:rPr lang="he-IL" b="0" i="0" dirty="0" smtClean="0">
                <a:solidFill>
                  <a:srgbClr val="000000"/>
                </a:solidFill>
                <a:effectLst/>
                <a:latin typeface="Arial" panose="020B0604020202020204" pitchFamily="34" charset="0"/>
              </a:rPr>
              <a:t> לְבֵית דִּין</a:t>
            </a:r>
            <a:endParaRPr lang="he-IL" dirty="0"/>
          </a:p>
        </p:txBody>
      </p:sp>
      <p:sp>
        <p:nvSpPr>
          <p:cNvPr id="12" name="הסבר מלבני מעוגל 11"/>
          <p:cNvSpPr/>
          <p:nvPr/>
        </p:nvSpPr>
        <p:spPr>
          <a:xfrm>
            <a:off x="198652" y="162592"/>
            <a:ext cx="2355273" cy="2450037"/>
          </a:xfrm>
          <a:prstGeom prst="wedgeRoundRectCallout">
            <a:avLst>
              <a:gd name="adj1" fmla="val 352108"/>
              <a:gd name="adj2" fmla="val 5345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rgbClr val="FF0000"/>
                </a:solidFill>
              </a:rPr>
              <a:t>"</a:t>
            </a:r>
            <a:r>
              <a:rPr lang="he-IL" dirty="0" err="1" smtClean="0">
                <a:solidFill>
                  <a:srgbClr val="FF0000"/>
                </a:solidFill>
              </a:rPr>
              <a:t>עדודה</a:t>
            </a:r>
            <a:r>
              <a:rPr lang="he-IL" dirty="0" smtClean="0">
                <a:solidFill>
                  <a:srgbClr val="FF0000"/>
                </a:solidFill>
              </a:rPr>
              <a:t>" מלשון "עד" שלל, שהיא נבזזה. </a:t>
            </a:r>
            <a:r>
              <a:rPr lang="he-IL" dirty="0" err="1" smtClean="0">
                <a:solidFill>
                  <a:srgbClr val="FF0000"/>
                </a:solidFill>
              </a:rPr>
              <a:t>ובתוס</a:t>
            </a:r>
            <a:r>
              <a:rPr lang="he-IL" dirty="0" smtClean="0">
                <a:solidFill>
                  <a:srgbClr val="FF0000"/>
                </a:solidFill>
              </a:rPr>
              <a:t>' גרסו "ארורה" מלשון קללה שמתה בלא ברכה. והביאו </a:t>
            </a:r>
            <a:r>
              <a:rPr lang="he-IL" dirty="0" err="1" smtClean="0">
                <a:solidFill>
                  <a:srgbClr val="FF0000"/>
                </a:solidFill>
              </a:rPr>
              <a:t>גירסא</a:t>
            </a:r>
            <a:r>
              <a:rPr lang="he-IL" dirty="0" smtClean="0">
                <a:solidFill>
                  <a:srgbClr val="FF0000"/>
                </a:solidFill>
              </a:rPr>
              <a:t> נוספת "עדורה" מלשון </a:t>
            </a:r>
            <a:r>
              <a:rPr lang="he-IL" dirty="0" err="1" smtClean="0">
                <a:solidFill>
                  <a:srgbClr val="FF0000"/>
                </a:solidFill>
              </a:rPr>
              <a:t>העדרות</a:t>
            </a:r>
            <a:r>
              <a:rPr lang="he-IL" dirty="0" smtClean="0">
                <a:solidFill>
                  <a:srgbClr val="FF0000"/>
                </a:solidFill>
              </a:rPr>
              <a:t>, </a:t>
            </a:r>
            <a:endParaRPr lang="he-IL" dirty="0">
              <a:solidFill>
                <a:srgbClr val="FF0000"/>
              </a:solidFill>
            </a:endParaRPr>
          </a:p>
        </p:txBody>
      </p:sp>
      <p:sp>
        <p:nvSpPr>
          <p:cNvPr id="13" name="מלבן 12"/>
          <p:cNvSpPr/>
          <p:nvPr/>
        </p:nvSpPr>
        <p:spPr>
          <a:xfrm>
            <a:off x="2562469" y="1822941"/>
            <a:ext cx="6096000" cy="646331"/>
          </a:xfrm>
          <a:prstGeom prst="rect">
            <a:avLst/>
          </a:prstGeom>
        </p:spPr>
        <p:txBody>
          <a:bodyPr wrap="square">
            <a:spAutoFit/>
          </a:bodyPr>
          <a:lstStyle/>
          <a:p>
            <a:r>
              <a:rPr lang="he-IL" dirty="0" smtClean="0"/>
              <a:t>שאם נטרפה הבהמה שניתנה לו לשמירה, יביא השומר עדים שנטרפה באונס, ופטור מלשלם, כיון ששומר שכר פטור על </a:t>
            </a:r>
            <a:r>
              <a:rPr lang="he-IL" dirty="0" err="1" smtClean="0"/>
              <a:t>האונסין</a:t>
            </a:r>
            <a:r>
              <a:rPr lang="he-IL" dirty="0" smtClean="0"/>
              <a:t>.</a:t>
            </a:r>
          </a:p>
        </p:txBody>
      </p:sp>
      <p:sp>
        <p:nvSpPr>
          <p:cNvPr id="14" name="מלבן 13"/>
          <p:cNvSpPr/>
          <p:nvPr/>
        </p:nvSpPr>
        <p:spPr>
          <a:xfrm>
            <a:off x="9848838" y="3447306"/>
            <a:ext cx="2221344" cy="369332"/>
          </a:xfrm>
          <a:prstGeom prst="rect">
            <a:avLst/>
          </a:prstGeom>
          <a:solidFill>
            <a:schemeClr val="accent5">
              <a:lumMod val="20000"/>
              <a:lumOff val="80000"/>
            </a:schemeClr>
          </a:solidFill>
        </p:spPr>
        <p:txBody>
          <a:bodyPr wrap="square">
            <a:spAutoFit/>
          </a:bodyPr>
          <a:lstStyle/>
          <a:p>
            <a:r>
              <a:rPr lang="he-IL" b="0" i="0" dirty="0" smtClean="0">
                <a:solidFill>
                  <a:srgbClr val="000000"/>
                </a:solidFill>
                <a:effectLst/>
                <a:latin typeface="Arial" panose="020B0604020202020204" pitchFamily="34" charset="0"/>
              </a:rPr>
              <a:t>מַאי לָאו בְּהָא </a:t>
            </a:r>
            <a:r>
              <a:rPr lang="he-IL" b="0" i="0" dirty="0" err="1" smtClean="0">
                <a:solidFill>
                  <a:srgbClr val="000000"/>
                </a:solidFill>
                <a:effectLst/>
                <a:latin typeface="Arial" panose="020B0604020202020204" pitchFamily="34" charset="0"/>
              </a:rPr>
              <a:t>קָמִיפַּלְגִי</a:t>
            </a:r>
            <a:endParaRPr lang="he-IL" dirty="0"/>
          </a:p>
        </p:txBody>
      </p:sp>
      <p:sp>
        <p:nvSpPr>
          <p:cNvPr id="15" name="מלבן 14"/>
          <p:cNvSpPr/>
          <p:nvPr/>
        </p:nvSpPr>
        <p:spPr>
          <a:xfrm>
            <a:off x="8833196" y="5423975"/>
            <a:ext cx="2975494" cy="369332"/>
          </a:xfrm>
          <a:prstGeom prst="rect">
            <a:avLst/>
          </a:prstGeom>
          <a:solidFill>
            <a:schemeClr val="accent5">
              <a:lumMod val="20000"/>
              <a:lumOff val="80000"/>
            </a:schemeClr>
          </a:solidFill>
        </p:spPr>
        <p:txBody>
          <a:bodyPr wrap="none">
            <a:spAutoFit/>
          </a:bodyPr>
          <a:lstStyle/>
          <a:p>
            <a:r>
              <a:rPr lang="he-IL" b="0" i="0" dirty="0" err="1" smtClean="0">
                <a:solidFill>
                  <a:srgbClr val="000000"/>
                </a:solidFill>
                <a:effectLst/>
                <a:latin typeface="Arial" panose="020B0604020202020204" pitchFamily="34" charset="0"/>
              </a:rPr>
              <a:t>דְּמָר</a:t>
            </a:r>
            <a:r>
              <a:rPr lang="he-IL" b="0" i="0" dirty="0" smtClean="0">
                <a:solidFill>
                  <a:srgbClr val="000000"/>
                </a:solidFill>
                <a:effectLst/>
                <a:latin typeface="Arial" panose="020B0604020202020204" pitchFamily="34" charset="0"/>
              </a:rPr>
              <a:t> סָבַר פְּחַת נְבֵילָה </a:t>
            </a:r>
            <a:r>
              <a:rPr lang="he-IL" b="0" i="0" dirty="0" err="1" smtClean="0">
                <a:solidFill>
                  <a:srgbClr val="000000"/>
                </a:solidFill>
                <a:effectLst/>
                <a:latin typeface="Arial" panose="020B0604020202020204" pitchFamily="34" charset="0"/>
              </a:rPr>
              <a:t>דְּנִיזָּק</a:t>
            </a:r>
            <a:r>
              <a:rPr lang="he-IL" b="0" i="0" dirty="0" smtClean="0">
                <a:solidFill>
                  <a:srgbClr val="000000"/>
                </a:solidFill>
                <a:effectLst/>
                <a:latin typeface="Arial" panose="020B0604020202020204" pitchFamily="34" charset="0"/>
              </a:rPr>
              <a:t> הָוֵי </a:t>
            </a:r>
            <a:endParaRPr lang="he-IL" dirty="0"/>
          </a:p>
        </p:txBody>
      </p:sp>
      <p:sp>
        <p:nvSpPr>
          <p:cNvPr id="16" name="מלבן 15"/>
          <p:cNvSpPr/>
          <p:nvPr/>
        </p:nvSpPr>
        <p:spPr>
          <a:xfrm>
            <a:off x="10027204" y="6151037"/>
            <a:ext cx="1864613" cy="369332"/>
          </a:xfrm>
          <a:prstGeom prst="rect">
            <a:avLst/>
          </a:prstGeom>
          <a:solidFill>
            <a:schemeClr val="accent5">
              <a:lumMod val="20000"/>
              <a:lumOff val="80000"/>
            </a:schemeClr>
          </a:solidFill>
        </p:spPr>
        <p:txBody>
          <a:bodyPr wrap="none">
            <a:spAutoFit/>
          </a:bodyPr>
          <a:lstStyle/>
          <a:p>
            <a:r>
              <a:rPr lang="he-IL" b="0" i="0" dirty="0" smtClean="0">
                <a:solidFill>
                  <a:srgbClr val="000000"/>
                </a:solidFill>
                <a:effectLst/>
                <a:latin typeface="Arial" panose="020B0604020202020204" pitchFamily="34" charset="0"/>
              </a:rPr>
              <a:t>וּמָר סָבַר </a:t>
            </a:r>
            <a:r>
              <a:rPr lang="he-IL" b="0" i="0" dirty="0" err="1" smtClean="0">
                <a:solidFill>
                  <a:srgbClr val="000000"/>
                </a:solidFill>
                <a:effectLst/>
                <a:latin typeface="Arial" panose="020B0604020202020204" pitchFamily="34" charset="0"/>
              </a:rPr>
              <a:t>דְּמַזִּיק</a:t>
            </a:r>
            <a:r>
              <a:rPr lang="he-IL" b="0" i="0" dirty="0" smtClean="0">
                <a:solidFill>
                  <a:srgbClr val="000000"/>
                </a:solidFill>
                <a:effectLst/>
                <a:latin typeface="Arial" panose="020B0604020202020204" pitchFamily="34" charset="0"/>
              </a:rPr>
              <a:t> הָוֵי</a:t>
            </a:r>
            <a:endParaRPr lang="he-IL" dirty="0"/>
          </a:p>
        </p:txBody>
      </p:sp>
      <p:sp>
        <p:nvSpPr>
          <p:cNvPr id="17" name="מלבן 16"/>
          <p:cNvSpPr/>
          <p:nvPr/>
        </p:nvSpPr>
        <p:spPr>
          <a:xfrm>
            <a:off x="1316181" y="3844879"/>
            <a:ext cx="10492509" cy="1477328"/>
          </a:xfrm>
          <a:prstGeom prst="rect">
            <a:avLst/>
          </a:prstGeom>
        </p:spPr>
        <p:txBody>
          <a:bodyPr wrap="square">
            <a:spAutoFit/>
          </a:bodyPr>
          <a:lstStyle/>
          <a:p>
            <a:r>
              <a:rPr lang="he-IL" dirty="0" smtClean="0"/>
              <a:t>לא מדובר בדין שלמד אבא שאול מהפסוק, באופן שנטרפה הבהמה באונס, </a:t>
            </a:r>
          </a:p>
          <a:p>
            <a:r>
              <a:rPr lang="he-IL" dirty="0" smtClean="0"/>
              <a:t>שהרי שומר שכר פטור </a:t>
            </a:r>
            <a:r>
              <a:rPr lang="he-IL" dirty="0" err="1" smtClean="0"/>
              <a:t>באונסין</a:t>
            </a:r>
            <a:r>
              <a:rPr lang="he-IL" dirty="0" smtClean="0"/>
              <a:t> [לפי שנאמר בו "או נשבר או נשבה", שמות </a:t>
            </a:r>
            <a:r>
              <a:rPr lang="he-IL" dirty="0" err="1" smtClean="0"/>
              <a:t>כב</a:t>
            </a:r>
            <a:r>
              <a:rPr lang="he-IL" dirty="0" smtClean="0"/>
              <a:t> ט]. אלא מדובר באופן שנטרפה בפשיעה. וכן גם זה ברור, שאין כוונתו לומר שבית דין </a:t>
            </a:r>
            <a:r>
              <a:rPr lang="he-IL" dirty="0" err="1" smtClean="0"/>
              <a:t>ישומו</a:t>
            </a:r>
            <a:r>
              <a:rPr lang="he-IL" dirty="0" smtClean="0"/>
              <a:t> את הנבילה כמה היא שווה עתה בעת התשלום כדי שיוכל לשלם עמה, </a:t>
            </a:r>
          </a:p>
          <a:p>
            <a:r>
              <a:rPr lang="he-IL" dirty="0" smtClean="0"/>
              <a:t>כי לדין זה לא נדרש אבא שאול לדורשו מן הפסוק, לפי שהוא נלמד כבר מ"ישיב", שאפשר לשלם אפילו סובין, </a:t>
            </a:r>
            <a:r>
              <a:rPr lang="he-IL" dirty="0" err="1" smtClean="0"/>
              <a:t>וכדלעיל</a:t>
            </a:r>
            <a:r>
              <a:rPr lang="he-IL" dirty="0" smtClean="0"/>
              <a:t>. אלא ודאי, שכוונת אבא שאול היא לדין פחת נבילה </a:t>
            </a:r>
            <a:r>
              <a:rPr lang="he-IL" dirty="0" err="1" smtClean="0"/>
              <a:t>שנפחתה</a:t>
            </a:r>
            <a:r>
              <a:rPr lang="he-IL" dirty="0" smtClean="0"/>
              <a:t> משעת המיתה </a:t>
            </a:r>
            <a:endParaRPr lang="he-IL" dirty="0"/>
          </a:p>
        </p:txBody>
      </p:sp>
      <p:sp>
        <p:nvSpPr>
          <p:cNvPr id="18" name="מלבן 17"/>
          <p:cNvSpPr/>
          <p:nvPr/>
        </p:nvSpPr>
        <p:spPr>
          <a:xfrm>
            <a:off x="8750140" y="3061594"/>
            <a:ext cx="3324948" cy="369332"/>
          </a:xfrm>
          <a:prstGeom prst="rect">
            <a:avLst/>
          </a:prstGeom>
        </p:spPr>
        <p:txBody>
          <a:bodyPr wrap="none">
            <a:spAutoFit/>
          </a:bodyPr>
          <a:lstStyle/>
          <a:p>
            <a:r>
              <a:rPr lang="he-IL" dirty="0" smtClean="0"/>
              <a:t>ובמה נחלקו תנא קמא ואבא שאול? </a:t>
            </a:r>
            <a:endParaRPr lang="he-IL" dirty="0"/>
          </a:p>
        </p:txBody>
      </p:sp>
      <p:sp>
        <p:nvSpPr>
          <p:cNvPr id="19" name="מלבן 18"/>
          <p:cNvSpPr/>
          <p:nvPr/>
        </p:nvSpPr>
        <p:spPr>
          <a:xfrm>
            <a:off x="4932469" y="3408266"/>
            <a:ext cx="3615092" cy="369332"/>
          </a:xfrm>
          <a:prstGeom prst="rect">
            <a:avLst/>
          </a:prstGeom>
        </p:spPr>
        <p:txBody>
          <a:bodyPr wrap="none">
            <a:spAutoFit/>
          </a:bodyPr>
          <a:lstStyle/>
          <a:p>
            <a:r>
              <a:rPr lang="he-IL" dirty="0" smtClean="0"/>
              <a:t>נראה שנחלקו בדין זה של פחת נבילה. </a:t>
            </a:r>
            <a:endParaRPr lang="he-IL" dirty="0"/>
          </a:p>
        </p:txBody>
      </p:sp>
      <p:sp>
        <p:nvSpPr>
          <p:cNvPr id="20" name="מלבן 19"/>
          <p:cNvSpPr/>
          <p:nvPr/>
        </p:nvSpPr>
        <p:spPr>
          <a:xfrm>
            <a:off x="1039090" y="5341296"/>
            <a:ext cx="7407563" cy="646331"/>
          </a:xfrm>
          <a:prstGeom prst="rect">
            <a:avLst/>
          </a:prstGeom>
        </p:spPr>
        <p:txBody>
          <a:bodyPr wrap="square">
            <a:spAutoFit/>
          </a:bodyPr>
          <a:lstStyle/>
          <a:p>
            <a:r>
              <a:rPr lang="he-IL" dirty="0" smtClean="0"/>
              <a:t>אבא שאול סובר שההפסד הוא של הניזק, ולכן יביא את הנבילה לבית דין </a:t>
            </a:r>
            <a:r>
              <a:rPr lang="he-IL" dirty="0" err="1" smtClean="0"/>
              <a:t>שישומו</a:t>
            </a:r>
            <a:r>
              <a:rPr lang="he-IL" dirty="0" smtClean="0"/>
              <a:t> כמה </a:t>
            </a:r>
            <a:r>
              <a:rPr lang="he-IL" dirty="0" err="1" smtClean="0"/>
              <a:t>היתה</a:t>
            </a:r>
            <a:r>
              <a:rPr lang="he-IL" dirty="0" smtClean="0"/>
              <a:t> שווה בשעת מיתה, וישלם המזיק רק את ההפרש.</a:t>
            </a:r>
          </a:p>
        </p:txBody>
      </p:sp>
      <p:sp>
        <p:nvSpPr>
          <p:cNvPr id="21" name="מלבן 20"/>
          <p:cNvSpPr/>
          <p:nvPr/>
        </p:nvSpPr>
        <p:spPr>
          <a:xfrm>
            <a:off x="107161" y="5941788"/>
            <a:ext cx="9633527" cy="923330"/>
          </a:xfrm>
          <a:prstGeom prst="rect">
            <a:avLst/>
          </a:prstGeom>
          <a:noFill/>
        </p:spPr>
        <p:txBody>
          <a:bodyPr wrap="square">
            <a:spAutoFit/>
          </a:bodyPr>
          <a:lstStyle/>
          <a:p>
            <a:r>
              <a:rPr lang="he-IL" dirty="0" smtClean="0"/>
              <a:t>תנא קמא, שאינו דורש את הפסוק כאבא שאול, סבר פחת נבילה שייך למזיק, ואין שמים כמה הייתה שווה הנבילה בשעת המיתה, ולנכות את דמיה מחיוב המזיק, אלא מנכים רק כפי שוויה עתה, בעת שמשלם אותה לניזק מדין "ישיב".</a:t>
            </a:r>
            <a:endParaRPr lang="he-IL" dirty="0"/>
          </a:p>
        </p:txBody>
      </p:sp>
    </p:spTree>
    <p:extLst>
      <p:ext uri="{BB962C8B-B14F-4D97-AF65-F5344CB8AC3E}">
        <p14:creationId xmlns:p14="http://schemas.microsoft.com/office/powerpoint/2010/main" val="29529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2" presetClass="entr" presetSubtype="2"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2250"/>
                            </p:stCondLst>
                            <p:childTnLst>
                              <p:par>
                                <p:cTn id="15" presetID="53" presetClass="entr" presetSubtype="16" fill="hold" grpId="0" nodeType="afterEffect">
                                  <p:stCondLst>
                                    <p:cond delay="2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0"/>
                            </p:stCondLst>
                            <p:childTnLst>
                              <p:par>
                                <p:cTn id="21" presetID="22" presetClass="entr" presetSubtype="2" fill="hold" grpId="0" nodeType="afterEffect">
                                  <p:stCondLst>
                                    <p:cond delay="125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6750"/>
                            </p:stCondLst>
                            <p:childTnLst>
                              <p:par>
                                <p:cTn id="25" presetID="45" presetClass="entr" presetSubtype="0" fill="hold" grpId="0" nodeType="afterEffect">
                                  <p:stCondLst>
                                    <p:cond delay="175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ppt_w</p:attrName>
                                        </p:attrNameLst>
                                      </p:cBhvr>
                                      <p:tavLst>
                                        <p:tav tm="0" fmla="#ppt_w*sin(2.5*pi*$)">
                                          <p:val>
                                            <p:fltVal val="0"/>
                                          </p:val>
                                        </p:tav>
                                        <p:tav tm="100000">
                                          <p:val>
                                            <p:fltVal val="1"/>
                                          </p:val>
                                        </p:tav>
                                      </p:tavLst>
                                    </p:anim>
                                    <p:anim calcmode="lin" valueType="num">
                                      <p:cBhvr>
                                        <p:cTn id="29" dur="2000" fill="hold"/>
                                        <p:tgtEl>
                                          <p:spTgt spid="3"/>
                                        </p:tgtEl>
                                        <p:attrNameLst>
                                          <p:attrName>ppt_h</p:attrName>
                                        </p:attrNameLst>
                                      </p:cBhvr>
                                      <p:tavLst>
                                        <p:tav tm="0">
                                          <p:val>
                                            <p:strVal val="#ppt_h"/>
                                          </p:val>
                                        </p:tav>
                                        <p:tav tm="100000">
                                          <p:val>
                                            <p:strVal val="#ppt_h"/>
                                          </p:val>
                                        </p:tav>
                                      </p:tavLst>
                                    </p:anim>
                                  </p:childTnLst>
                                </p:cTn>
                              </p:par>
                            </p:childTnLst>
                          </p:cTn>
                        </p:par>
                        <p:par>
                          <p:cTn id="30" fill="hold">
                            <p:stCondLst>
                              <p:cond delay="10500"/>
                            </p:stCondLst>
                            <p:childTnLst>
                              <p:par>
                                <p:cTn id="31" presetID="53" presetClass="entr" presetSubtype="16" fill="hold" grpId="0" nodeType="afterEffect">
                                  <p:stCondLst>
                                    <p:cond delay="75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11750"/>
                            </p:stCondLst>
                            <p:childTnLst>
                              <p:par>
                                <p:cTn id="37" presetID="22" presetClass="entr" presetSubtype="2" fill="hold" grpId="0" nodeType="afterEffect">
                                  <p:stCondLst>
                                    <p:cond delay="125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13500"/>
                            </p:stCondLst>
                            <p:childTnLst>
                              <p:par>
                                <p:cTn id="41" presetID="53" presetClass="entr" presetSubtype="16" fill="hold" grpId="0" nodeType="afterEffect">
                                  <p:stCondLst>
                                    <p:cond delay="25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16500"/>
                            </p:stCondLst>
                            <p:childTnLst>
                              <p:par>
                                <p:cTn id="47" presetID="22" presetClass="entr" presetSubtype="8" fill="hold" grpId="0" nodeType="after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2500"/>
                                        <p:tgtEl>
                                          <p:spTgt spid="12"/>
                                        </p:tgtEl>
                                      </p:cBhvr>
                                    </p:animEffect>
                                  </p:childTnLst>
                                </p:cTn>
                              </p:par>
                            </p:childTnLst>
                          </p:cTn>
                        </p:par>
                        <p:par>
                          <p:cTn id="50" fill="hold">
                            <p:stCondLst>
                              <p:cond delay="20250"/>
                            </p:stCondLst>
                            <p:childTnLst>
                              <p:par>
                                <p:cTn id="51" presetID="22" presetClass="entr" presetSubtype="2" fill="hold" grpId="0" nodeType="afterEffect">
                                  <p:stCondLst>
                                    <p:cond delay="2000"/>
                                  </p:stCondLst>
                                  <p:childTnLst>
                                    <p:set>
                                      <p:cBhvr>
                                        <p:cTn id="52" dur="1" fill="hold">
                                          <p:stCondLst>
                                            <p:cond delay="0"/>
                                          </p:stCondLst>
                                        </p:cTn>
                                        <p:tgtEl>
                                          <p:spTgt spid="10"/>
                                        </p:tgtEl>
                                        <p:attrNameLst>
                                          <p:attrName>style.visibility</p:attrName>
                                        </p:attrNameLst>
                                      </p:cBhvr>
                                      <p:to>
                                        <p:strVal val="visible"/>
                                      </p:to>
                                    </p:set>
                                    <p:animEffect transition="in" filter="wipe(right)">
                                      <p:cBhvr>
                                        <p:cTn id="53" dur="500"/>
                                        <p:tgtEl>
                                          <p:spTgt spid="10"/>
                                        </p:tgtEl>
                                      </p:cBhvr>
                                    </p:animEffect>
                                  </p:childTnLst>
                                </p:cTn>
                              </p:par>
                            </p:childTnLst>
                          </p:cTn>
                        </p:par>
                        <p:par>
                          <p:cTn id="54" fill="hold">
                            <p:stCondLst>
                              <p:cond delay="22750"/>
                            </p:stCondLst>
                            <p:childTnLst>
                              <p:par>
                                <p:cTn id="55" presetID="47" presetClass="entr" presetSubtype="0" fill="hold" grpId="0" nodeType="afterEffect">
                                  <p:stCondLst>
                                    <p:cond delay="225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26000"/>
                            </p:stCondLst>
                            <p:childTnLst>
                              <p:par>
                                <p:cTn id="61" presetID="53" presetClass="entr" presetSubtype="16" fill="hold" grpId="0" nodeType="after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28000"/>
                            </p:stCondLst>
                            <p:childTnLst>
                              <p:par>
                                <p:cTn id="67" presetID="22" presetClass="entr" presetSubtype="2" fill="hold" grpId="0" nodeType="afterEffect">
                                  <p:stCondLst>
                                    <p:cond delay="1500"/>
                                  </p:stCondLst>
                                  <p:childTnLst>
                                    <p:set>
                                      <p:cBhvr>
                                        <p:cTn id="68" dur="1" fill="hold">
                                          <p:stCondLst>
                                            <p:cond delay="0"/>
                                          </p:stCondLst>
                                        </p:cTn>
                                        <p:tgtEl>
                                          <p:spTgt spid="19"/>
                                        </p:tgtEl>
                                        <p:attrNameLst>
                                          <p:attrName>style.visibility</p:attrName>
                                        </p:attrNameLst>
                                      </p:cBhvr>
                                      <p:to>
                                        <p:strVal val="visible"/>
                                      </p:to>
                                    </p:set>
                                    <p:animEffect transition="in" filter="wipe(right)">
                                      <p:cBhvr>
                                        <p:cTn id="69" dur="500"/>
                                        <p:tgtEl>
                                          <p:spTgt spid="19"/>
                                        </p:tgtEl>
                                      </p:cBhvr>
                                    </p:animEffect>
                                  </p:childTnLst>
                                </p:cTn>
                              </p:par>
                            </p:childTnLst>
                          </p:cTn>
                        </p:par>
                        <p:par>
                          <p:cTn id="70" fill="hold">
                            <p:stCondLst>
                              <p:cond delay="30000"/>
                            </p:stCondLst>
                            <p:childTnLst>
                              <p:par>
                                <p:cTn id="71" presetID="31" presetClass="entr" presetSubtype="0" fill="hold" grpId="0" nodeType="afterEffect">
                                  <p:stCondLst>
                                    <p:cond delay="15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32500"/>
                            </p:stCondLst>
                            <p:childTnLst>
                              <p:par>
                                <p:cTn id="78" presetID="53" presetClass="entr" presetSubtype="16" fill="hold" grpId="0" nodeType="afterEffect">
                                  <p:stCondLst>
                                    <p:cond delay="400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37000"/>
                            </p:stCondLst>
                            <p:childTnLst>
                              <p:par>
                                <p:cTn id="84" presetID="22" presetClass="entr" presetSubtype="2" fill="hold" grpId="0" nodeType="afterEffect">
                                  <p:stCondLst>
                                    <p:cond delay="1500"/>
                                  </p:stCondLst>
                                  <p:childTnLst>
                                    <p:set>
                                      <p:cBhvr>
                                        <p:cTn id="85" dur="1" fill="hold">
                                          <p:stCondLst>
                                            <p:cond delay="0"/>
                                          </p:stCondLst>
                                        </p:cTn>
                                        <p:tgtEl>
                                          <p:spTgt spid="20"/>
                                        </p:tgtEl>
                                        <p:attrNameLst>
                                          <p:attrName>style.visibility</p:attrName>
                                        </p:attrNameLst>
                                      </p:cBhvr>
                                      <p:to>
                                        <p:strVal val="visible"/>
                                      </p:to>
                                    </p:set>
                                    <p:animEffect transition="in" filter="wipe(right)">
                                      <p:cBhvr>
                                        <p:cTn id="86" dur="500"/>
                                        <p:tgtEl>
                                          <p:spTgt spid="20"/>
                                        </p:tgtEl>
                                      </p:cBhvr>
                                    </p:animEffect>
                                  </p:childTnLst>
                                </p:cTn>
                              </p:par>
                            </p:childTnLst>
                          </p:cTn>
                        </p:par>
                        <p:par>
                          <p:cTn id="87" fill="hold">
                            <p:stCondLst>
                              <p:cond delay="39000"/>
                            </p:stCondLst>
                            <p:childTnLst>
                              <p:par>
                                <p:cTn id="88" presetID="53" presetClass="entr" presetSubtype="16" fill="hold" grpId="0" nodeType="afterEffect">
                                  <p:stCondLst>
                                    <p:cond delay="200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par>
                          <p:cTn id="93" fill="hold">
                            <p:stCondLst>
                              <p:cond delay="41500"/>
                            </p:stCondLst>
                            <p:childTnLst>
                              <p:par>
                                <p:cTn id="94" presetID="22" presetClass="entr" presetSubtype="2" fill="hold" grpId="0" nodeType="afterEffect">
                                  <p:stCondLst>
                                    <p:cond delay="100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7" grpId="0"/>
      <p:bldP spid="8" grpId="0" animBg="1"/>
      <p:bldP spid="10" grpId="0"/>
      <p:bldP spid="11" grpId="0" animBg="1"/>
      <p:bldP spid="12" grpId="0" animBg="1"/>
      <p:bldP spid="13" grpId="0"/>
      <p:bldP spid="14" grpId="0" animBg="1"/>
      <p:bldP spid="15" grpId="0" animBg="1"/>
      <p:bldP spid="16" grpId="0" animBg="1"/>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0837" y="76262"/>
            <a:ext cx="1537854" cy="369332"/>
          </a:xfrm>
          <a:prstGeom prst="rect">
            <a:avLst/>
          </a:prstGeom>
          <a:noFill/>
        </p:spPr>
        <p:txBody>
          <a:bodyPr wrap="square" rtlCol="1">
            <a:spAutoFit/>
          </a:bodyPr>
          <a:lstStyle/>
          <a:p>
            <a:r>
              <a:rPr lang="he-IL" dirty="0" smtClean="0"/>
              <a:t>דף י"א עמ' ב'</a:t>
            </a:r>
            <a:endParaRPr lang="he-IL" dirty="0"/>
          </a:p>
        </p:txBody>
      </p:sp>
      <p:sp>
        <p:nvSpPr>
          <p:cNvPr id="4" name="מלבן 3"/>
          <p:cNvSpPr/>
          <p:nvPr/>
        </p:nvSpPr>
        <p:spPr>
          <a:xfrm>
            <a:off x="932873" y="676764"/>
            <a:ext cx="7943273" cy="369332"/>
          </a:xfrm>
          <a:prstGeom prst="rect">
            <a:avLst/>
          </a:prstGeom>
        </p:spPr>
        <p:txBody>
          <a:bodyPr wrap="square">
            <a:spAutoFit/>
          </a:bodyPr>
          <a:lstStyle/>
          <a:p>
            <a:r>
              <a:rPr lang="he-IL" dirty="0" smtClean="0"/>
              <a:t>פסק </a:t>
            </a:r>
            <a:r>
              <a:rPr lang="he-IL" dirty="0"/>
              <a:t>הלכה </a:t>
            </a:r>
            <a:r>
              <a:rPr lang="he-IL" dirty="0" smtClean="0"/>
              <a:t>: גובים </a:t>
            </a:r>
            <a:r>
              <a:rPr lang="he-IL" dirty="0"/>
              <a:t>מן העבדים. בעל חוב הבא לפרוע חובו, גובה מהעבדים של </a:t>
            </a:r>
            <a:r>
              <a:rPr lang="he-IL" dirty="0" err="1"/>
              <a:t>הלוה</a:t>
            </a:r>
            <a:r>
              <a:rPr lang="he-IL" dirty="0"/>
              <a:t>.</a:t>
            </a:r>
          </a:p>
        </p:txBody>
      </p:sp>
      <p:sp>
        <p:nvSpPr>
          <p:cNvPr id="5" name="מלבן 4"/>
          <p:cNvSpPr/>
          <p:nvPr/>
        </p:nvSpPr>
        <p:spPr>
          <a:xfrm>
            <a:off x="6123709" y="168564"/>
            <a:ext cx="3794629" cy="369332"/>
          </a:xfrm>
          <a:prstGeom prst="rect">
            <a:avLst/>
          </a:prstGeom>
        </p:spPr>
        <p:txBody>
          <a:bodyPr wrap="none">
            <a:spAutoFit/>
          </a:bodyPr>
          <a:lstStyle/>
          <a:p>
            <a:r>
              <a:rPr lang="he-IL" dirty="0" err="1" smtClean="0"/>
              <a:t>מימרא</a:t>
            </a:r>
            <a:r>
              <a:rPr lang="he-IL" dirty="0" smtClean="0"/>
              <a:t> </a:t>
            </a:r>
            <a:r>
              <a:rPr lang="he-IL" dirty="0"/>
              <a:t>נוספת של </a:t>
            </a:r>
            <a:r>
              <a:rPr lang="he-IL" dirty="0" err="1"/>
              <a:t>עולא</a:t>
            </a:r>
            <a:r>
              <a:rPr lang="he-IL" dirty="0"/>
              <a:t> בשם רבי אלעזר:</a:t>
            </a:r>
            <a:endParaRPr lang="he-IL" dirty="0"/>
          </a:p>
        </p:txBody>
      </p:sp>
      <p:sp>
        <p:nvSpPr>
          <p:cNvPr id="6" name="מלבן 5"/>
          <p:cNvSpPr/>
          <p:nvPr/>
        </p:nvSpPr>
        <p:spPr>
          <a:xfrm>
            <a:off x="9421732" y="676764"/>
            <a:ext cx="2561919"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וְאָמַר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אָמַר רַבִּי </a:t>
            </a:r>
            <a:r>
              <a:rPr lang="he-IL" dirty="0" smtClean="0">
                <a:solidFill>
                  <a:srgbClr val="000000"/>
                </a:solidFill>
                <a:latin typeface="Arial" panose="020B0604020202020204" pitchFamily="34" charset="0"/>
              </a:rPr>
              <a:t>אֶלְעָזָר</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הִלְכְתָא </a:t>
            </a:r>
            <a:r>
              <a:rPr lang="he-IL" dirty="0" err="1">
                <a:solidFill>
                  <a:srgbClr val="000000"/>
                </a:solidFill>
                <a:latin typeface="Arial" panose="020B0604020202020204" pitchFamily="34" charset="0"/>
              </a:rPr>
              <a:t>גּוֹבִין</a:t>
            </a:r>
            <a:r>
              <a:rPr lang="he-IL" dirty="0">
                <a:solidFill>
                  <a:srgbClr val="000000"/>
                </a:solidFill>
                <a:latin typeface="Arial" panose="020B0604020202020204" pitchFamily="34" charset="0"/>
              </a:rPr>
              <a:t> מִן הָעֲבָדִים</a:t>
            </a:r>
            <a:endParaRPr lang="he-IL" dirty="0"/>
          </a:p>
        </p:txBody>
      </p:sp>
      <p:sp>
        <p:nvSpPr>
          <p:cNvPr id="7" name="מלבן 6"/>
          <p:cNvSpPr/>
          <p:nvPr/>
        </p:nvSpPr>
        <p:spPr>
          <a:xfrm>
            <a:off x="2978726" y="2370032"/>
            <a:ext cx="7121236" cy="646331"/>
          </a:xfrm>
          <a:prstGeom prst="rect">
            <a:avLst/>
          </a:prstGeom>
        </p:spPr>
        <p:txBody>
          <a:bodyPr wrap="square">
            <a:spAutoFit/>
          </a:bodyPr>
          <a:lstStyle/>
          <a:p>
            <a:r>
              <a:rPr lang="he-IL" dirty="0" smtClean="0"/>
              <a:t>והשיב </a:t>
            </a:r>
            <a:r>
              <a:rPr lang="he-IL" dirty="0" err="1"/>
              <a:t>עולא</a:t>
            </a:r>
            <a:r>
              <a:rPr lang="he-IL" dirty="0"/>
              <a:t>: לא. רבי אלעזר לא אמר </a:t>
            </a:r>
            <a:r>
              <a:rPr lang="he-IL" dirty="0" err="1"/>
              <a:t>שגובין</a:t>
            </a:r>
            <a:r>
              <a:rPr lang="he-IL" dirty="0"/>
              <a:t> מן העבדים גם באופן </a:t>
            </a:r>
            <a:r>
              <a:rPr lang="he-IL" dirty="0" err="1"/>
              <a:t>שהלוה</a:t>
            </a:r>
            <a:r>
              <a:rPr lang="he-IL" dirty="0"/>
              <a:t> מת </a:t>
            </a:r>
            <a:r>
              <a:rPr lang="he-IL" dirty="0" err="1"/>
              <a:t>וגובין</a:t>
            </a:r>
            <a:r>
              <a:rPr lang="he-IL" dirty="0"/>
              <a:t> מן היתומים, אלא אמר רק שגובים </a:t>
            </a:r>
            <a:r>
              <a:rPr lang="he-IL" dirty="0" smtClean="0"/>
              <a:t>מהלוה </a:t>
            </a:r>
            <a:r>
              <a:rPr lang="he-IL" dirty="0"/>
              <a:t>עצמו!</a:t>
            </a:r>
          </a:p>
        </p:txBody>
      </p:sp>
      <p:sp>
        <p:nvSpPr>
          <p:cNvPr id="8" name="מלבן 7"/>
          <p:cNvSpPr/>
          <p:nvPr/>
        </p:nvSpPr>
        <p:spPr>
          <a:xfrm>
            <a:off x="267855" y="1323095"/>
            <a:ext cx="7536873" cy="923330"/>
          </a:xfrm>
          <a:prstGeom prst="rect">
            <a:avLst/>
          </a:prstGeom>
        </p:spPr>
        <p:txBody>
          <a:bodyPr wrap="square">
            <a:spAutoFit/>
          </a:bodyPr>
          <a:lstStyle/>
          <a:p>
            <a:r>
              <a:rPr lang="he-IL" dirty="0"/>
              <a:t>האם אמר רבי אלעזר </a:t>
            </a:r>
            <a:r>
              <a:rPr lang="he-IL" dirty="0" err="1"/>
              <a:t>שגובין</a:t>
            </a:r>
            <a:r>
              <a:rPr lang="he-IL" dirty="0"/>
              <a:t> מן העבדים גם כשמת </a:t>
            </a:r>
            <a:r>
              <a:rPr lang="he-IL" dirty="0" err="1"/>
              <a:t>הלוה</a:t>
            </a:r>
            <a:r>
              <a:rPr lang="he-IL" dirty="0"/>
              <a:t>, ובאים לגבות מהנכסים שירשו היתומים. דהיינו, על אף שאין </a:t>
            </a:r>
            <a:r>
              <a:rPr lang="he-IL" dirty="0" err="1"/>
              <a:t>גובין</a:t>
            </a:r>
            <a:r>
              <a:rPr lang="he-IL" dirty="0"/>
              <a:t> מן </a:t>
            </a:r>
            <a:r>
              <a:rPr lang="he-IL" dirty="0" err="1"/>
              <a:t>המטלטלין</a:t>
            </a:r>
            <a:r>
              <a:rPr lang="he-IL" dirty="0"/>
              <a:t> שירשו היתומים אלא רק מקרקעות, האם עבדים דינם הוא כקרקעות ונגבים מן היתומים!?</a:t>
            </a:r>
            <a:endParaRPr lang="he-IL" dirty="0"/>
          </a:p>
        </p:txBody>
      </p:sp>
      <p:sp>
        <p:nvSpPr>
          <p:cNvPr id="9" name="מלבן 8"/>
          <p:cNvSpPr/>
          <p:nvPr/>
        </p:nvSpPr>
        <p:spPr>
          <a:xfrm>
            <a:off x="8617527" y="3555101"/>
            <a:ext cx="3408219"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מִינֵּיהּ ? אֲפִילּוּ </a:t>
            </a:r>
            <a:r>
              <a:rPr lang="he-IL" dirty="0" err="1">
                <a:solidFill>
                  <a:srgbClr val="000000"/>
                </a:solidFill>
                <a:latin typeface="Arial" panose="020B0604020202020204" pitchFamily="34" charset="0"/>
              </a:rPr>
              <a:t>מִגְּלִימָא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דְּעַל</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כַּתְפֵּיהּ ?</a:t>
            </a:r>
            <a:endParaRPr lang="he-IL" dirty="0"/>
          </a:p>
        </p:txBody>
      </p:sp>
      <p:sp>
        <p:nvSpPr>
          <p:cNvPr id="10" name="מלבן 9"/>
          <p:cNvSpPr/>
          <p:nvPr/>
        </p:nvSpPr>
        <p:spPr>
          <a:xfrm>
            <a:off x="8216274" y="1538667"/>
            <a:ext cx="3767377"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אֲמַר לֵיהּ רַב נַחְמָן </a:t>
            </a:r>
            <a:r>
              <a:rPr lang="he-IL" dirty="0" err="1">
                <a:solidFill>
                  <a:srgbClr val="000000"/>
                </a:solidFill>
                <a:latin typeface="Arial" panose="020B0604020202020204" pitchFamily="34" charset="0"/>
              </a:rPr>
              <a:t>לְעוּלָּא</a:t>
            </a:r>
            <a:r>
              <a:rPr lang="he-IL" dirty="0">
                <a:solidFill>
                  <a:srgbClr val="000000"/>
                </a:solidFill>
                <a:latin typeface="Arial" panose="020B0604020202020204" pitchFamily="34" charset="0"/>
              </a:rPr>
              <a:t> אָמַר רַבִּי </a:t>
            </a:r>
            <a:r>
              <a:rPr lang="he-IL" dirty="0" smtClean="0">
                <a:solidFill>
                  <a:srgbClr val="000000"/>
                </a:solidFill>
                <a:latin typeface="Arial" panose="020B0604020202020204" pitchFamily="34" charset="0"/>
              </a:rPr>
              <a:t>אֶלְעָזָר</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אֲפִילּוּ </a:t>
            </a:r>
            <a:r>
              <a:rPr lang="he-IL" dirty="0" err="1">
                <a:solidFill>
                  <a:srgbClr val="000000"/>
                </a:solidFill>
                <a:latin typeface="Arial" panose="020B0604020202020204" pitchFamily="34" charset="0"/>
              </a:rPr>
              <a:t>מִיַּתְמֵי</a:t>
            </a:r>
            <a:r>
              <a:rPr lang="he-IL" dirty="0">
                <a:solidFill>
                  <a:srgbClr val="000000"/>
                </a:solidFill>
                <a:latin typeface="Arial" panose="020B0604020202020204" pitchFamily="34" charset="0"/>
              </a:rPr>
              <a:t> ? </a:t>
            </a:r>
          </a:p>
        </p:txBody>
      </p:sp>
      <p:sp>
        <p:nvSpPr>
          <p:cNvPr id="11" name="מלבן 10"/>
          <p:cNvSpPr/>
          <p:nvPr/>
        </p:nvSpPr>
        <p:spPr>
          <a:xfrm>
            <a:off x="10782449" y="2441489"/>
            <a:ext cx="102624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לָא מִינֵּיהּ </a:t>
            </a:r>
          </a:p>
        </p:txBody>
      </p:sp>
      <p:sp>
        <p:nvSpPr>
          <p:cNvPr id="12" name="מלבן 11"/>
          <p:cNvSpPr/>
          <p:nvPr/>
        </p:nvSpPr>
        <p:spPr>
          <a:xfrm>
            <a:off x="369454" y="3396335"/>
            <a:ext cx="8155709" cy="923330"/>
          </a:xfrm>
          <a:prstGeom prst="rect">
            <a:avLst/>
          </a:prstGeom>
        </p:spPr>
        <p:txBody>
          <a:bodyPr wrap="square">
            <a:spAutoFit/>
          </a:bodyPr>
          <a:lstStyle/>
          <a:p>
            <a:r>
              <a:rPr lang="he-IL" dirty="0" smtClean="0"/>
              <a:t>אם </a:t>
            </a:r>
            <a:r>
              <a:rPr lang="he-IL" dirty="0"/>
              <a:t>מדובר בגביה </a:t>
            </a:r>
            <a:r>
              <a:rPr lang="he-IL" dirty="0" smtClean="0"/>
              <a:t> מן הלווה </a:t>
            </a:r>
            <a:r>
              <a:rPr lang="he-IL" dirty="0"/>
              <a:t>עצמו, מה חידוש יש בזה? הרי ממנו </a:t>
            </a:r>
            <a:r>
              <a:rPr lang="he-IL" dirty="0" smtClean="0"/>
              <a:t>גובים </a:t>
            </a:r>
            <a:r>
              <a:rPr lang="he-IL" dirty="0"/>
              <a:t>אפילו </a:t>
            </a:r>
            <a:r>
              <a:rPr lang="he-IL" dirty="0" smtClean="0"/>
              <a:t>מגלימה </a:t>
            </a:r>
            <a:r>
              <a:rPr lang="he-IL" dirty="0"/>
              <a:t>שעל </a:t>
            </a:r>
            <a:r>
              <a:rPr lang="he-IL" dirty="0" smtClean="0"/>
              <a:t>כתפו, </a:t>
            </a:r>
            <a:r>
              <a:rPr lang="he-IL" dirty="0"/>
              <a:t>כלומר, מכל דבר שניתן לגבות וגם </a:t>
            </a:r>
            <a:r>
              <a:rPr lang="he-IL" dirty="0" err="1"/>
              <a:t>ממטלטלין</a:t>
            </a:r>
            <a:r>
              <a:rPr lang="he-IL" dirty="0"/>
              <a:t> </a:t>
            </a:r>
            <a:r>
              <a:rPr lang="he-IL" dirty="0" err="1"/>
              <a:t>גובין</a:t>
            </a:r>
            <a:r>
              <a:rPr lang="he-IL" dirty="0"/>
              <a:t>, ואם כן, ודאי שיגבו גם מן העבדים, ומה בא רבי אלעזר להשמיענו?</a:t>
            </a:r>
          </a:p>
        </p:txBody>
      </p:sp>
      <p:sp>
        <p:nvSpPr>
          <p:cNvPr id="13" name="מלבן 12"/>
          <p:cNvSpPr/>
          <p:nvPr/>
        </p:nvSpPr>
        <p:spPr>
          <a:xfrm>
            <a:off x="10031937" y="3001103"/>
            <a:ext cx="1662635" cy="369332"/>
          </a:xfrm>
          <a:prstGeom prst="rect">
            <a:avLst/>
          </a:prstGeom>
        </p:spPr>
        <p:txBody>
          <a:bodyPr wrap="none">
            <a:spAutoFit/>
          </a:bodyPr>
          <a:lstStyle/>
          <a:p>
            <a:r>
              <a:rPr lang="he-IL" dirty="0"/>
              <a:t> הגמרא </a:t>
            </a:r>
            <a:r>
              <a:rPr lang="he-IL" dirty="0" smtClean="0"/>
              <a:t>שואלת :</a:t>
            </a:r>
            <a:endParaRPr lang="he-IL" dirty="0"/>
          </a:p>
        </p:txBody>
      </p:sp>
      <p:sp>
        <p:nvSpPr>
          <p:cNvPr id="14" name="מלבן 13"/>
          <p:cNvSpPr/>
          <p:nvPr/>
        </p:nvSpPr>
        <p:spPr>
          <a:xfrm>
            <a:off x="8617527" y="5357515"/>
            <a:ext cx="3366124"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הָכָא בְּמַאי עָסְקִינַן </a:t>
            </a:r>
            <a:r>
              <a:rPr lang="he-IL" dirty="0" err="1">
                <a:solidFill>
                  <a:srgbClr val="000000"/>
                </a:solidFill>
                <a:latin typeface="Arial" panose="020B0604020202020204" pitchFamily="34" charset="0"/>
              </a:rPr>
              <a:t>שֶׁעֲשָׂאו</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אַפּוֹתֵיקֵי</a:t>
            </a:r>
            <a:endParaRPr lang="he-IL" dirty="0"/>
          </a:p>
        </p:txBody>
      </p:sp>
      <p:sp>
        <p:nvSpPr>
          <p:cNvPr id="15" name="מלבן 14"/>
          <p:cNvSpPr/>
          <p:nvPr/>
        </p:nvSpPr>
        <p:spPr>
          <a:xfrm>
            <a:off x="138545" y="5181366"/>
            <a:ext cx="8299401" cy="1200329"/>
          </a:xfrm>
          <a:prstGeom prst="rect">
            <a:avLst/>
          </a:prstGeom>
        </p:spPr>
        <p:txBody>
          <a:bodyPr wrap="square">
            <a:spAutoFit/>
          </a:bodyPr>
          <a:lstStyle/>
          <a:p>
            <a:r>
              <a:rPr lang="he-IL" dirty="0" smtClean="0"/>
              <a:t>רבי </a:t>
            </a:r>
            <a:r>
              <a:rPr lang="he-IL" dirty="0"/>
              <a:t>אלעזר מדבר באופן </a:t>
            </a:r>
            <a:r>
              <a:rPr lang="he-IL" dirty="0" err="1"/>
              <a:t>שעשאו</a:t>
            </a:r>
            <a:r>
              <a:rPr lang="he-IL" dirty="0"/>
              <a:t> </a:t>
            </a:r>
            <a:r>
              <a:rPr lang="he-IL" dirty="0" err="1"/>
              <a:t>אפותיקי</a:t>
            </a:r>
            <a:r>
              <a:rPr lang="he-IL" dirty="0"/>
              <a:t>. שקבע </a:t>
            </a:r>
            <a:r>
              <a:rPr lang="he-IL" dirty="0" err="1"/>
              <a:t>הלוה</a:t>
            </a:r>
            <a:r>
              <a:rPr lang="he-IL" dirty="0"/>
              <a:t> עם </a:t>
            </a:r>
            <a:r>
              <a:rPr lang="he-IL" dirty="0" err="1"/>
              <a:t>המלוה</a:t>
            </a:r>
            <a:r>
              <a:rPr lang="he-IL" dirty="0"/>
              <a:t> שגביית החוב תהא מעבד </a:t>
            </a:r>
            <a:r>
              <a:rPr lang="he-IL" dirty="0" smtClean="0"/>
              <a:t>זה. ובאופן </a:t>
            </a:r>
            <a:r>
              <a:rPr lang="he-IL" dirty="0"/>
              <a:t>כזה </a:t>
            </a:r>
            <a:r>
              <a:rPr lang="he-IL" dirty="0" smtClean="0"/>
              <a:t>חזק שעבודו </a:t>
            </a:r>
            <a:r>
              <a:rPr lang="he-IL" dirty="0"/>
              <a:t>של העבד </a:t>
            </a:r>
            <a:r>
              <a:rPr lang="he-IL" dirty="0" err="1"/>
              <a:t>למלוה</a:t>
            </a:r>
            <a:r>
              <a:rPr lang="he-IL" dirty="0"/>
              <a:t> משאר נכסי </a:t>
            </a:r>
            <a:r>
              <a:rPr lang="he-IL" dirty="0" err="1"/>
              <a:t>הלוה</a:t>
            </a:r>
            <a:r>
              <a:rPr lang="he-IL" dirty="0"/>
              <a:t>. והשמיענו רבי אלעזר, שגם אם מכר </a:t>
            </a:r>
            <a:r>
              <a:rPr lang="he-IL" dirty="0" err="1"/>
              <a:t>הלוה</a:t>
            </a:r>
            <a:r>
              <a:rPr lang="he-IL" dirty="0"/>
              <a:t> את העבד, גובה אותו </a:t>
            </a:r>
            <a:r>
              <a:rPr lang="he-IL" dirty="0" err="1"/>
              <a:t>המלוה</a:t>
            </a:r>
            <a:r>
              <a:rPr lang="he-IL" dirty="0"/>
              <a:t> מן הלוקח, ולא כמו בשאר </a:t>
            </a:r>
            <a:r>
              <a:rPr lang="he-IL" dirty="0" err="1"/>
              <a:t>מטלטלין</a:t>
            </a:r>
            <a:r>
              <a:rPr lang="he-IL" dirty="0"/>
              <a:t>, שאף </a:t>
            </a:r>
            <a:r>
              <a:rPr lang="he-IL" dirty="0" err="1"/>
              <a:t>שעשאו</a:t>
            </a:r>
            <a:r>
              <a:rPr lang="he-IL" dirty="0"/>
              <a:t> </a:t>
            </a:r>
            <a:r>
              <a:rPr lang="he-IL" dirty="0" err="1"/>
              <a:t>אפותיקי</a:t>
            </a:r>
            <a:r>
              <a:rPr lang="he-IL" dirty="0"/>
              <a:t>, אם מכרו </a:t>
            </a:r>
            <a:r>
              <a:rPr lang="he-IL" dirty="0" err="1"/>
              <a:t>הלוה</a:t>
            </a:r>
            <a:r>
              <a:rPr lang="he-IL" dirty="0"/>
              <a:t> אין </a:t>
            </a:r>
            <a:r>
              <a:rPr lang="he-IL" dirty="0" err="1"/>
              <a:t>המלוה</a:t>
            </a:r>
            <a:r>
              <a:rPr lang="he-IL" dirty="0"/>
              <a:t> גובה </a:t>
            </a:r>
            <a:r>
              <a:rPr lang="he-IL" dirty="0" smtClean="0"/>
              <a:t>הימנו </a:t>
            </a:r>
            <a:endParaRPr lang="he-IL" dirty="0"/>
          </a:p>
        </p:txBody>
      </p:sp>
      <p:sp>
        <p:nvSpPr>
          <p:cNvPr id="16" name="מלבן 15"/>
          <p:cNvSpPr/>
          <p:nvPr/>
        </p:nvSpPr>
        <p:spPr>
          <a:xfrm>
            <a:off x="10013502" y="4099086"/>
            <a:ext cx="1680268" cy="369332"/>
          </a:xfrm>
          <a:prstGeom prst="rect">
            <a:avLst/>
          </a:prstGeom>
        </p:spPr>
        <p:txBody>
          <a:bodyPr wrap="none">
            <a:spAutoFit/>
          </a:bodyPr>
          <a:lstStyle/>
          <a:p>
            <a:r>
              <a:rPr lang="he-IL" dirty="0"/>
              <a:t>הגמרא </a:t>
            </a:r>
            <a:r>
              <a:rPr lang="he-IL" dirty="0" smtClean="0"/>
              <a:t>משיבה : </a:t>
            </a:r>
            <a:endParaRPr lang="he-IL" dirty="0"/>
          </a:p>
        </p:txBody>
      </p:sp>
      <p:sp>
        <p:nvSpPr>
          <p:cNvPr id="17" name="הסבר מלבני מעוגל 16"/>
          <p:cNvSpPr/>
          <p:nvPr/>
        </p:nvSpPr>
        <p:spPr>
          <a:xfrm>
            <a:off x="360217" y="4258036"/>
            <a:ext cx="5486402" cy="629932"/>
          </a:xfrm>
          <a:prstGeom prst="wedgeRoundRectCallout">
            <a:avLst>
              <a:gd name="adj1" fmla="val 35733"/>
              <a:gd name="adj2" fmla="val 10795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a:t>
            </a:r>
            <a:r>
              <a:rPr lang="he-IL" dirty="0" err="1" smtClean="0">
                <a:solidFill>
                  <a:schemeClr val="tx1"/>
                </a:solidFill>
              </a:rPr>
              <a:t>אפותיקי</a:t>
            </a:r>
            <a:r>
              <a:rPr lang="he-IL" dirty="0">
                <a:solidFill>
                  <a:schemeClr val="tx1"/>
                </a:solidFill>
              </a:rPr>
              <a:t>" מלשון "אפה תהא </a:t>
            </a:r>
            <a:r>
              <a:rPr lang="he-IL" dirty="0" err="1">
                <a:solidFill>
                  <a:schemeClr val="tx1"/>
                </a:solidFill>
              </a:rPr>
              <a:t>קאי</a:t>
            </a:r>
            <a:r>
              <a:rPr lang="he-IL" dirty="0">
                <a:solidFill>
                  <a:schemeClr val="tx1"/>
                </a:solidFill>
              </a:rPr>
              <a:t>" כלומר, מזה יהא </a:t>
            </a:r>
            <a:r>
              <a:rPr lang="he-IL" dirty="0" err="1">
                <a:solidFill>
                  <a:schemeClr val="tx1"/>
                </a:solidFill>
              </a:rPr>
              <a:t>פרעונך</a:t>
            </a:r>
            <a:endParaRPr lang="he-IL" dirty="0">
              <a:solidFill>
                <a:schemeClr val="tx1"/>
              </a:solidFill>
            </a:endParaRPr>
          </a:p>
        </p:txBody>
      </p:sp>
    </p:spTree>
    <p:extLst>
      <p:ext uri="{BB962C8B-B14F-4D97-AF65-F5344CB8AC3E}">
        <p14:creationId xmlns:p14="http://schemas.microsoft.com/office/powerpoint/2010/main" val="39068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250"/>
                            </p:stCondLst>
                            <p:childTnLst>
                              <p:par>
                                <p:cTn id="15" presetID="22" presetClass="entr" presetSubtype="2" fill="hold" grpId="0" nodeType="after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4250"/>
                            </p:stCondLst>
                            <p:childTnLst>
                              <p:par>
                                <p:cTn id="19" presetID="53" presetClass="entr" presetSubtype="16" fill="hold" grpId="0" nodeType="afterEffect">
                                  <p:stCondLst>
                                    <p:cond delay="15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6250"/>
                            </p:stCondLst>
                            <p:childTnLst>
                              <p:par>
                                <p:cTn id="25" presetID="22" presetClass="entr" presetSubtype="2" fill="hold" grpId="0"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8750"/>
                            </p:stCondLst>
                            <p:childTnLst>
                              <p:par>
                                <p:cTn id="29" presetID="53" presetClass="entr" presetSubtype="16" fill="hold" grpId="0" nodeType="afterEffect">
                                  <p:stCondLst>
                                    <p:cond delay="2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11750"/>
                            </p:stCondLst>
                            <p:childTnLst>
                              <p:par>
                                <p:cTn id="35" presetID="22" presetClass="entr" presetSubtype="2" fill="hold" grpId="0" nodeType="afterEffect">
                                  <p:stCondLst>
                                    <p:cond delay="100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13250"/>
                            </p:stCondLst>
                            <p:childTnLst>
                              <p:par>
                                <p:cTn id="39" presetID="16" presetClass="entr" presetSubtype="21" fill="hold" grpId="0" nodeType="afterEffect">
                                  <p:stCondLst>
                                    <p:cond delay="200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par>
                          <p:cTn id="42" fill="hold">
                            <p:stCondLst>
                              <p:cond delay="15750"/>
                            </p:stCondLst>
                            <p:childTnLst>
                              <p:par>
                                <p:cTn id="43" presetID="53" presetClass="entr" presetSubtype="16" fill="hold" grpId="0" nodeType="afterEffect">
                                  <p:stCondLst>
                                    <p:cond delay="100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17250"/>
                            </p:stCondLst>
                            <p:childTnLst>
                              <p:par>
                                <p:cTn id="49" presetID="22" presetClass="entr" presetSubtype="2" fill="hold" grpId="0" nodeType="afterEffect">
                                  <p:stCondLst>
                                    <p:cond delay="125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childTnLst>
                          </p:cTn>
                        </p:par>
                        <p:par>
                          <p:cTn id="52" fill="hold">
                            <p:stCondLst>
                              <p:cond delay="19000"/>
                            </p:stCondLst>
                            <p:childTnLst>
                              <p:par>
                                <p:cTn id="53" presetID="16" presetClass="entr" presetSubtype="21" fill="hold" grpId="0" nodeType="afterEffect">
                                  <p:stCondLst>
                                    <p:cond delay="300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par>
                          <p:cTn id="56" fill="hold">
                            <p:stCondLst>
                              <p:cond delay="22500"/>
                            </p:stCondLst>
                            <p:childTnLst>
                              <p:par>
                                <p:cTn id="57" presetID="53" presetClass="entr" presetSubtype="16" fill="hold" grpId="0" nodeType="after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24000"/>
                            </p:stCondLst>
                            <p:childTnLst>
                              <p:par>
                                <p:cTn id="63" presetID="22" presetClass="entr" presetSubtype="2" fill="hold" grpId="0" nodeType="afterEffect">
                                  <p:stCondLst>
                                    <p:cond delay="2500"/>
                                  </p:stCondLst>
                                  <p:childTnLst>
                                    <p:set>
                                      <p:cBhvr>
                                        <p:cTn id="64" dur="1" fill="hold">
                                          <p:stCondLst>
                                            <p:cond delay="0"/>
                                          </p:stCondLst>
                                        </p:cTn>
                                        <p:tgtEl>
                                          <p:spTgt spid="15"/>
                                        </p:tgtEl>
                                        <p:attrNameLst>
                                          <p:attrName>style.visibility</p:attrName>
                                        </p:attrNameLst>
                                      </p:cBhvr>
                                      <p:to>
                                        <p:strVal val="visible"/>
                                      </p:to>
                                    </p:set>
                                    <p:animEffect transition="in" filter="wipe(right)">
                                      <p:cBhvr>
                                        <p:cTn id="65" dur="500"/>
                                        <p:tgtEl>
                                          <p:spTgt spid="15"/>
                                        </p:tgtEl>
                                      </p:cBhvr>
                                    </p:animEffect>
                                  </p:childTnLst>
                                </p:cTn>
                              </p:par>
                            </p:childTnLst>
                          </p:cTn>
                        </p:par>
                        <p:par>
                          <p:cTn id="66" fill="hold">
                            <p:stCondLst>
                              <p:cond delay="27000"/>
                            </p:stCondLst>
                            <p:childTnLst>
                              <p:par>
                                <p:cTn id="67" presetID="22" presetClass="entr" presetSubtype="1" fill="hold" grpId="0" nodeType="afterEffect">
                                  <p:stCondLst>
                                    <p:cond delay="300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animBg="1"/>
      <p:bldP spid="10" grpId="0" animBg="1"/>
      <p:bldP spid="11" grpId="0" animBg="1"/>
      <p:bldP spid="12" grpId="0"/>
      <p:bldP spid="13" grpId="0"/>
      <p:bldP spid="14" grpId="0" animBg="1"/>
      <p:bldP spid="15"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93964" y="4436238"/>
            <a:ext cx="6096000" cy="369332"/>
          </a:xfrm>
          <a:prstGeom prst="rect">
            <a:avLst/>
          </a:prstGeom>
        </p:spPr>
        <p:txBody>
          <a:bodyPr>
            <a:spAutoFit/>
          </a:bodyPr>
          <a:lstStyle/>
          <a:p>
            <a:endParaRPr lang="he-IL" dirty="0"/>
          </a:p>
        </p:txBody>
      </p:sp>
      <p:sp>
        <p:nvSpPr>
          <p:cNvPr id="5" name="מלבן 4"/>
          <p:cNvSpPr/>
          <p:nvPr/>
        </p:nvSpPr>
        <p:spPr>
          <a:xfrm>
            <a:off x="6884135" y="468677"/>
            <a:ext cx="4725974" cy="369332"/>
          </a:xfrm>
          <a:prstGeom prst="rect">
            <a:avLst/>
          </a:prstGeom>
        </p:spPr>
        <p:txBody>
          <a:bodyPr wrap="none">
            <a:spAutoFit/>
          </a:bodyPr>
          <a:lstStyle/>
          <a:p>
            <a:r>
              <a:rPr lang="he-IL" dirty="0" smtClean="0"/>
              <a:t>הגמרא </a:t>
            </a:r>
            <a:r>
              <a:rPr lang="he-IL" dirty="0"/>
              <a:t>דוחה: לא בזאת נחלקו אבא שאול ותנא קמא</a:t>
            </a:r>
          </a:p>
        </p:txBody>
      </p:sp>
      <p:sp>
        <p:nvSpPr>
          <p:cNvPr id="7" name="מלבן 6"/>
          <p:cNvSpPr/>
          <p:nvPr/>
        </p:nvSpPr>
        <p:spPr>
          <a:xfrm>
            <a:off x="9409895" y="1667627"/>
            <a:ext cx="2659703"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לָא דְּכוּלֵּי עָלְמָא </a:t>
            </a:r>
            <a:r>
              <a:rPr lang="he-IL" dirty="0" err="1">
                <a:solidFill>
                  <a:srgbClr val="000000"/>
                </a:solidFill>
                <a:latin typeface="Arial" panose="020B0604020202020204" pitchFamily="34" charset="0"/>
              </a:rPr>
              <a:t>דְּנִיזָּק</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וְהָכָא</a:t>
            </a:r>
            <a:r>
              <a:rPr lang="he-IL" dirty="0" smtClean="0">
                <a:solidFill>
                  <a:srgbClr val="000000"/>
                </a:solidFill>
                <a:latin typeface="Arial" panose="020B0604020202020204" pitchFamily="34" charset="0"/>
              </a:rPr>
              <a:t> </a:t>
            </a:r>
            <a:r>
              <a:rPr lang="he-IL" b="1" dirty="0">
                <a:solidFill>
                  <a:srgbClr val="000000"/>
                </a:solidFill>
                <a:latin typeface="Arial" panose="020B0604020202020204" pitchFamily="34" charset="0"/>
              </a:rPr>
              <a:t>בְּטוֹרַח נְבֵילָה </a:t>
            </a:r>
            <a:r>
              <a:rPr lang="he-IL" dirty="0" err="1">
                <a:solidFill>
                  <a:srgbClr val="000000"/>
                </a:solidFill>
                <a:latin typeface="Arial" panose="020B0604020202020204" pitchFamily="34" charset="0"/>
              </a:rPr>
              <a:t>קָמִיפַּלְגִי</a:t>
            </a:r>
            <a:endParaRPr lang="he-IL" dirty="0"/>
          </a:p>
        </p:txBody>
      </p:sp>
      <p:sp>
        <p:nvSpPr>
          <p:cNvPr id="8" name="הסבר מלבני מעוגל 7"/>
          <p:cNvSpPr/>
          <p:nvPr/>
        </p:nvSpPr>
        <p:spPr>
          <a:xfrm>
            <a:off x="0" y="76262"/>
            <a:ext cx="5218545" cy="3953163"/>
          </a:xfrm>
          <a:prstGeom prst="wedgeRoundRectCallout">
            <a:avLst>
              <a:gd name="adj1" fmla="val 109609"/>
              <a:gd name="adj2" fmla="val -595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smtClean="0">
                <a:solidFill>
                  <a:schemeClr val="tx1"/>
                </a:solidFill>
              </a:rPr>
              <a:t>הרמב"ם</a:t>
            </a:r>
            <a:r>
              <a:rPr lang="he-IL" dirty="0" smtClean="0">
                <a:solidFill>
                  <a:schemeClr val="tx1"/>
                </a:solidFill>
              </a:rPr>
              <a:t> </a:t>
            </a:r>
            <a:r>
              <a:rPr lang="he-IL" dirty="0">
                <a:solidFill>
                  <a:schemeClr val="tx1"/>
                </a:solidFill>
              </a:rPr>
              <a:t>[פ"ז מהלכות </a:t>
            </a:r>
            <a:r>
              <a:rPr lang="he-IL" dirty="0" err="1">
                <a:solidFill>
                  <a:schemeClr val="tx1"/>
                </a:solidFill>
              </a:rPr>
              <a:t>נז"מ</a:t>
            </a:r>
            <a:r>
              <a:rPr lang="he-IL" dirty="0">
                <a:solidFill>
                  <a:schemeClr val="tx1"/>
                </a:solidFill>
              </a:rPr>
              <a:t> הלכה ג</a:t>
            </a:r>
            <a:r>
              <a:rPr lang="he-IL" dirty="0" smtClean="0">
                <a:solidFill>
                  <a:schemeClr val="tx1"/>
                </a:solidFill>
              </a:rPr>
              <a:t>] </a:t>
            </a:r>
            <a:r>
              <a:rPr lang="he-IL" dirty="0">
                <a:solidFill>
                  <a:schemeClr val="tx1"/>
                </a:solidFill>
              </a:rPr>
              <a:t>"על המזיק לטרוח בנבילה עד שממציא אותה לניזק </a:t>
            </a:r>
            <a:r>
              <a:rPr lang="he-IL" dirty="0" err="1">
                <a:solidFill>
                  <a:schemeClr val="tx1"/>
                </a:solidFill>
              </a:rPr>
              <a:t>וכו</a:t>
            </a:r>
            <a:r>
              <a:rPr lang="he-IL" dirty="0">
                <a:solidFill>
                  <a:schemeClr val="tx1"/>
                </a:solidFill>
              </a:rPr>
              <a:t>'" </a:t>
            </a:r>
            <a:r>
              <a:rPr lang="he-IL" dirty="0" smtClean="0">
                <a:solidFill>
                  <a:schemeClr val="tx1"/>
                </a:solidFill>
              </a:rPr>
              <a:t>, </a:t>
            </a:r>
          </a:p>
          <a:p>
            <a:r>
              <a:rPr lang="he-IL" b="1" dirty="0" smtClean="0">
                <a:solidFill>
                  <a:schemeClr val="tx1"/>
                </a:solidFill>
              </a:rPr>
              <a:t>רש"י :</a:t>
            </a:r>
            <a:r>
              <a:rPr lang="he-IL" dirty="0" smtClean="0">
                <a:solidFill>
                  <a:schemeClr val="tx1"/>
                </a:solidFill>
              </a:rPr>
              <a:t> </a:t>
            </a:r>
            <a:r>
              <a:rPr lang="he-IL" dirty="0">
                <a:solidFill>
                  <a:schemeClr val="tx1"/>
                </a:solidFill>
              </a:rPr>
              <a:t>להביאה ממקום שמתה שם, למקום </a:t>
            </a:r>
            <a:r>
              <a:rPr lang="he-IL" dirty="0" smtClean="0">
                <a:solidFill>
                  <a:schemeClr val="tx1"/>
                </a:solidFill>
              </a:rPr>
              <a:t>שהייתה </a:t>
            </a:r>
            <a:r>
              <a:rPr lang="he-IL" dirty="0">
                <a:solidFill>
                  <a:schemeClr val="tx1"/>
                </a:solidFill>
              </a:rPr>
              <a:t>שם. ובהמשך כתב "כסף ישיב לבעליו, והמת" משמע שאף המת ישיב לבעליו</a:t>
            </a:r>
            <a:r>
              <a:rPr lang="he-IL" dirty="0" smtClean="0">
                <a:solidFill>
                  <a:schemeClr val="tx1"/>
                </a:solidFill>
              </a:rPr>
              <a:t>". </a:t>
            </a:r>
            <a:r>
              <a:rPr lang="he-IL" dirty="0">
                <a:solidFill>
                  <a:schemeClr val="tx1"/>
                </a:solidFill>
              </a:rPr>
              <a:t>אלא שבדברי אבא שאול מבואר שיביא לבית דין. </a:t>
            </a:r>
            <a:endParaRPr lang="he-IL" dirty="0" smtClean="0">
              <a:solidFill>
                <a:schemeClr val="tx1"/>
              </a:solidFill>
            </a:endParaRPr>
          </a:p>
          <a:p>
            <a:r>
              <a:rPr lang="he-IL" b="1" dirty="0" err="1" smtClean="0">
                <a:solidFill>
                  <a:schemeClr val="tx1"/>
                </a:solidFill>
              </a:rPr>
              <a:t>הרא"ש</a:t>
            </a:r>
            <a:r>
              <a:rPr lang="he-IL" b="1" dirty="0" smtClean="0">
                <a:solidFill>
                  <a:schemeClr val="tx1"/>
                </a:solidFill>
              </a:rPr>
              <a:t> </a:t>
            </a:r>
            <a:r>
              <a:rPr lang="he-IL" dirty="0" smtClean="0">
                <a:solidFill>
                  <a:schemeClr val="tx1"/>
                </a:solidFill>
              </a:rPr>
              <a:t> </a:t>
            </a:r>
            <a:r>
              <a:rPr lang="he-IL" dirty="0">
                <a:solidFill>
                  <a:schemeClr val="tx1"/>
                </a:solidFill>
              </a:rPr>
              <a:t>משנודע לו [לניזק], היה מוטל עליו להשתדל ולהעלותו מן הבור, ושכר העלאה יפרע המזיק. ומשמע שהטורח עצמו על הניזק, והמזיק רק צריך לשלם. </a:t>
            </a:r>
            <a:endParaRPr lang="he-IL" dirty="0" smtClean="0">
              <a:solidFill>
                <a:schemeClr val="tx1"/>
              </a:solidFill>
            </a:endParaRPr>
          </a:p>
          <a:p>
            <a:r>
              <a:rPr lang="he-IL" b="1" dirty="0" smtClean="0">
                <a:solidFill>
                  <a:schemeClr val="tx1"/>
                </a:solidFill>
              </a:rPr>
              <a:t>הטור</a:t>
            </a:r>
            <a:r>
              <a:rPr lang="he-IL" dirty="0" smtClean="0">
                <a:solidFill>
                  <a:schemeClr val="tx1"/>
                </a:solidFill>
              </a:rPr>
              <a:t> </a:t>
            </a:r>
            <a:r>
              <a:rPr lang="he-IL" dirty="0">
                <a:solidFill>
                  <a:schemeClr val="tx1"/>
                </a:solidFill>
              </a:rPr>
              <a:t>[סימן ת"ג] </a:t>
            </a:r>
            <a:r>
              <a:rPr lang="he-IL" dirty="0" smtClean="0">
                <a:solidFill>
                  <a:schemeClr val="tx1"/>
                </a:solidFill>
              </a:rPr>
              <a:t>: </a:t>
            </a:r>
            <a:r>
              <a:rPr lang="he-IL" dirty="0">
                <a:solidFill>
                  <a:schemeClr val="tx1"/>
                </a:solidFill>
              </a:rPr>
              <a:t>אף על פי שטורח נבילה הוא על המזיק כגון אם נפל שור לבורו חייב להעלותו </a:t>
            </a:r>
            <a:r>
              <a:rPr lang="he-IL" dirty="0" err="1">
                <a:solidFill>
                  <a:schemeClr val="tx1"/>
                </a:solidFill>
              </a:rPr>
              <a:t>וליתנו</a:t>
            </a:r>
            <a:r>
              <a:rPr lang="he-IL" dirty="0">
                <a:solidFill>
                  <a:schemeClr val="tx1"/>
                </a:solidFill>
              </a:rPr>
              <a:t> לניזק, מכל מקום, משנודע לו לניזק, היה לו להשתדל בו להעלותו ועל המזיק </a:t>
            </a:r>
            <a:r>
              <a:rPr lang="he-IL" dirty="0" err="1">
                <a:solidFill>
                  <a:schemeClr val="tx1"/>
                </a:solidFill>
              </a:rPr>
              <a:t>ליתן</a:t>
            </a:r>
            <a:r>
              <a:rPr lang="he-IL" dirty="0">
                <a:solidFill>
                  <a:schemeClr val="tx1"/>
                </a:solidFill>
              </a:rPr>
              <a:t> לו ההוצאה. </a:t>
            </a:r>
            <a:endParaRPr lang="he-IL" dirty="0" smtClean="0">
              <a:solidFill>
                <a:schemeClr val="tx1"/>
              </a:solidFill>
            </a:endParaRPr>
          </a:p>
        </p:txBody>
      </p:sp>
      <p:sp>
        <p:nvSpPr>
          <p:cNvPr id="10" name="הסבר מלבני מעוגל 9"/>
          <p:cNvSpPr/>
          <p:nvPr/>
        </p:nvSpPr>
        <p:spPr>
          <a:xfrm>
            <a:off x="9236" y="4436238"/>
            <a:ext cx="5689600" cy="2213944"/>
          </a:xfrm>
          <a:prstGeom prst="wedgeRoundRectCallout">
            <a:avLst>
              <a:gd name="adj1" fmla="val 56116"/>
              <a:gd name="adj2" fmla="val -1329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smtClean="0">
                <a:solidFill>
                  <a:schemeClr val="tx1"/>
                </a:solidFill>
              </a:rPr>
              <a:t>מהדו"ב</a:t>
            </a:r>
            <a:r>
              <a:rPr lang="he-IL" dirty="0" smtClean="0">
                <a:solidFill>
                  <a:schemeClr val="tx1"/>
                </a:solidFill>
              </a:rPr>
              <a:t> </a:t>
            </a:r>
            <a:r>
              <a:rPr lang="he-IL" dirty="0" err="1" smtClean="0">
                <a:solidFill>
                  <a:schemeClr val="tx1"/>
                </a:solidFill>
              </a:rPr>
              <a:t>מהמהרש"א</a:t>
            </a:r>
            <a:r>
              <a:rPr lang="he-IL" dirty="0" smtClean="0">
                <a:solidFill>
                  <a:schemeClr val="tx1"/>
                </a:solidFill>
              </a:rPr>
              <a:t>: </a:t>
            </a:r>
          </a:p>
          <a:p>
            <a:pPr algn="ctr"/>
            <a:r>
              <a:rPr lang="he-IL" dirty="0" smtClean="0">
                <a:solidFill>
                  <a:schemeClr val="tx1"/>
                </a:solidFill>
              </a:rPr>
              <a:t>ואף על גב </a:t>
            </a:r>
            <a:r>
              <a:rPr lang="he-IL" dirty="0" err="1" smtClean="0">
                <a:solidFill>
                  <a:schemeClr val="tx1"/>
                </a:solidFill>
              </a:rPr>
              <a:t>שלענין</a:t>
            </a:r>
            <a:r>
              <a:rPr lang="he-IL" dirty="0" smtClean="0">
                <a:solidFill>
                  <a:schemeClr val="tx1"/>
                </a:solidFill>
              </a:rPr>
              <a:t> פחת נבילה </a:t>
            </a:r>
            <a:r>
              <a:rPr lang="he-IL" dirty="0" err="1" smtClean="0">
                <a:solidFill>
                  <a:schemeClr val="tx1"/>
                </a:solidFill>
              </a:rPr>
              <a:t>פירש"י</a:t>
            </a:r>
            <a:r>
              <a:rPr lang="he-IL" dirty="0" smtClean="0">
                <a:solidFill>
                  <a:schemeClr val="tx1"/>
                </a:solidFill>
              </a:rPr>
              <a:t> שאבא שאול סובר </a:t>
            </a:r>
            <a:r>
              <a:rPr lang="he-IL" dirty="0" err="1" smtClean="0">
                <a:solidFill>
                  <a:schemeClr val="tx1"/>
                </a:solidFill>
              </a:rPr>
              <a:t>דניזק</a:t>
            </a:r>
            <a:r>
              <a:rPr lang="he-IL" dirty="0" smtClean="0">
                <a:solidFill>
                  <a:schemeClr val="tx1"/>
                </a:solidFill>
              </a:rPr>
              <a:t> הוי, יש לומר שלעניין פחת נבילה, לולי הקרא "והמת יהיה לו", הווה </a:t>
            </a:r>
            <a:r>
              <a:rPr lang="he-IL" dirty="0" err="1" smtClean="0">
                <a:solidFill>
                  <a:schemeClr val="tx1"/>
                </a:solidFill>
              </a:rPr>
              <a:t>אמינא</a:t>
            </a:r>
            <a:r>
              <a:rPr lang="he-IL" dirty="0" smtClean="0">
                <a:solidFill>
                  <a:schemeClr val="tx1"/>
                </a:solidFill>
              </a:rPr>
              <a:t> שהפחת על המזיק, ולכן למדנו מקרא שהפחת לניזק. מה שאין כן לעניין טורח נבילה, שדרשו בברייתא מהפסוק שהוא על המזיק, ולולי הדרשה היה על הניזק, ולכן גם לפי אבא שאול, שדורש מהפסוק דין פחת נבילה, בהכרח שסבר שעל המזיק הוא. </a:t>
            </a:r>
            <a:endParaRPr lang="he-IL" dirty="0">
              <a:solidFill>
                <a:schemeClr val="tx1"/>
              </a:solidFill>
            </a:endParaRPr>
          </a:p>
        </p:txBody>
      </p:sp>
      <p:sp>
        <p:nvSpPr>
          <p:cNvPr id="11" name="מלבן 10"/>
          <p:cNvSpPr/>
          <p:nvPr/>
        </p:nvSpPr>
        <p:spPr>
          <a:xfrm>
            <a:off x="4782477" y="947762"/>
            <a:ext cx="4627418" cy="2862322"/>
          </a:xfrm>
          <a:prstGeom prst="rect">
            <a:avLst/>
          </a:prstGeom>
        </p:spPr>
        <p:txBody>
          <a:bodyPr wrap="square">
            <a:spAutoFit/>
          </a:bodyPr>
          <a:lstStyle/>
          <a:p>
            <a:r>
              <a:rPr lang="he-IL" dirty="0" smtClean="0"/>
              <a:t>כולם </a:t>
            </a:r>
            <a:r>
              <a:rPr lang="he-IL" dirty="0"/>
              <a:t>סוברים שפחת הנבילה הוא על הניזק. </a:t>
            </a:r>
            <a:endParaRPr lang="he-IL" dirty="0" smtClean="0"/>
          </a:p>
          <a:p>
            <a:r>
              <a:rPr lang="he-IL" dirty="0" smtClean="0"/>
              <a:t>מחלוקתם </a:t>
            </a:r>
            <a:r>
              <a:rPr lang="he-IL" dirty="0"/>
              <a:t>היא על מי מוטל הטורח בהבאת </a:t>
            </a:r>
            <a:endParaRPr lang="he-IL" dirty="0" smtClean="0"/>
          </a:p>
          <a:p>
            <a:r>
              <a:rPr lang="he-IL" dirty="0" smtClean="0"/>
              <a:t>הנבילה</a:t>
            </a:r>
            <a:r>
              <a:rPr lang="he-IL" dirty="0"/>
              <a:t>, </a:t>
            </a:r>
            <a:r>
              <a:rPr lang="he-IL" dirty="0" smtClean="0"/>
              <a:t>להמציאה </a:t>
            </a:r>
            <a:r>
              <a:rPr lang="he-IL" dirty="0"/>
              <a:t>חזרה לידי </a:t>
            </a:r>
            <a:r>
              <a:rPr lang="he-IL" dirty="0" smtClean="0"/>
              <a:t>הניזק.</a:t>
            </a:r>
          </a:p>
          <a:p>
            <a:r>
              <a:rPr lang="he-IL" dirty="0"/>
              <a:t>אבא שאול סבר שעל המזיק לטרוח ולהביאה, </a:t>
            </a:r>
            <a:endParaRPr lang="he-IL" dirty="0" smtClean="0"/>
          </a:p>
          <a:p>
            <a:r>
              <a:rPr lang="he-IL" dirty="0" smtClean="0"/>
              <a:t>ולמד </a:t>
            </a:r>
            <a:r>
              <a:rPr lang="he-IL" dirty="0"/>
              <a:t>כן מהפסוק "יביאהו עד", שלפיו, </a:t>
            </a:r>
            <a:endParaRPr lang="he-IL" dirty="0" smtClean="0"/>
          </a:p>
          <a:p>
            <a:r>
              <a:rPr lang="he-IL" dirty="0" smtClean="0"/>
              <a:t>משמעותו </a:t>
            </a:r>
            <a:r>
              <a:rPr lang="he-IL" dirty="0"/>
              <a:t>היא שיביא המזיק את </a:t>
            </a:r>
            <a:r>
              <a:rPr lang="he-IL" dirty="0" err="1" smtClean="0"/>
              <a:t>העדודה</a:t>
            </a:r>
            <a:r>
              <a:rPr lang="he-IL" dirty="0" smtClean="0"/>
              <a:t>. </a:t>
            </a:r>
          </a:p>
          <a:p>
            <a:r>
              <a:rPr lang="he-IL" dirty="0" smtClean="0"/>
              <a:t>אך </a:t>
            </a:r>
            <a:r>
              <a:rPr lang="he-IL" dirty="0"/>
              <a:t>תנא קמא אינו דורש כן את הפסוק, </a:t>
            </a:r>
            <a:endParaRPr lang="he-IL" dirty="0" smtClean="0"/>
          </a:p>
          <a:p>
            <a:r>
              <a:rPr lang="he-IL" dirty="0" smtClean="0"/>
              <a:t>וסובר </a:t>
            </a:r>
            <a:r>
              <a:rPr lang="he-IL" dirty="0"/>
              <a:t>שעל הניזק לטרוח להביא את הנבילה.</a:t>
            </a:r>
          </a:p>
          <a:p>
            <a:r>
              <a:rPr lang="he-IL" dirty="0"/>
              <a:t>והגמרא מביאה שמצאנו תנא נוסף הסובר </a:t>
            </a:r>
            <a:endParaRPr lang="he-IL" dirty="0" smtClean="0"/>
          </a:p>
          <a:p>
            <a:r>
              <a:rPr lang="he-IL" dirty="0" smtClean="0"/>
              <a:t>שטורח </a:t>
            </a:r>
            <a:r>
              <a:rPr lang="he-IL" dirty="0"/>
              <a:t>הבאת הנבילה הוא על המזיק</a:t>
            </a:r>
            <a:r>
              <a:rPr lang="he-IL" dirty="0" smtClean="0"/>
              <a:t>:</a:t>
            </a:r>
            <a:endParaRPr lang="he-IL" dirty="0"/>
          </a:p>
        </p:txBody>
      </p:sp>
      <p:sp>
        <p:nvSpPr>
          <p:cNvPr id="13" name="מלבן 12"/>
          <p:cNvSpPr/>
          <p:nvPr/>
        </p:nvSpPr>
        <p:spPr>
          <a:xfrm>
            <a:off x="5902036" y="4983290"/>
            <a:ext cx="6096000" cy="1477328"/>
          </a:xfrm>
          <a:prstGeom prst="rect">
            <a:avLst/>
          </a:prstGeom>
        </p:spPr>
        <p:txBody>
          <a:bodyPr>
            <a:spAutoFit/>
          </a:bodyPr>
          <a:lstStyle/>
          <a:p>
            <a:r>
              <a:rPr lang="he-IL" dirty="0" smtClean="0"/>
              <a:t>אחרים </a:t>
            </a:r>
            <a:r>
              <a:rPr lang="he-IL" dirty="0"/>
              <a:t>אומרים, מנין שאם נפל שור לבור, ומת, שעל בעל הבור לטרוח להעלות את השור המת מבורו? </a:t>
            </a:r>
            <a:endParaRPr lang="he-IL" dirty="0" smtClean="0"/>
          </a:p>
          <a:p>
            <a:r>
              <a:rPr lang="he-IL" dirty="0" smtClean="0"/>
              <a:t>תלמוד </a:t>
            </a:r>
            <a:r>
              <a:rPr lang="he-IL" dirty="0"/>
              <a:t>לומר "כסף ישיב לבעליו, והמת". ומשמע, שמלבד הכסף שמשלם לניזק, ישיב לבעליו אף את המת, והיינו, שעליו מוטל לטרוח בהבאת הנבילה </a:t>
            </a:r>
          </a:p>
        </p:txBody>
      </p:sp>
      <p:sp>
        <p:nvSpPr>
          <p:cNvPr id="14" name="מלבן 13"/>
          <p:cNvSpPr/>
          <p:nvPr/>
        </p:nvSpPr>
        <p:spPr>
          <a:xfrm>
            <a:off x="8349672" y="3876318"/>
            <a:ext cx="3719925" cy="923330"/>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וְהָתַנְיָא</a:t>
            </a:r>
            <a:r>
              <a:rPr lang="he-IL" dirty="0">
                <a:solidFill>
                  <a:srgbClr val="000000"/>
                </a:solidFill>
                <a:latin typeface="Arial" panose="020B0604020202020204" pitchFamily="34" charset="0"/>
              </a:rPr>
              <a:t> </a:t>
            </a:r>
            <a:r>
              <a:rPr lang="he-IL" dirty="0"/>
              <a:t>[בניחותא</a:t>
            </a:r>
            <a:r>
              <a:rPr lang="he-IL" dirty="0" smtClean="0"/>
              <a:t>] </a:t>
            </a:r>
            <a:r>
              <a:rPr lang="he-IL" dirty="0" smtClean="0">
                <a:solidFill>
                  <a:srgbClr val="000000"/>
                </a:solidFill>
                <a:latin typeface="Arial" panose="020B0604020202020204" pitchFamily="34" charset="0"/>
              </a:rPr>
              <a:t>אֲחֵרִים </a:t>
            </a:r>
            <a:r>
              <a:rPr lang="he-IL" dirty="0">
                <a:solidFill>
                  <a:srgbClr val="000000"/>
                </a:solidFill>
                <a:latin typeface="Arial" panose="020B0604020202020204" pitchFamily="34" charset="0"/>
              </a:rPr>
              <a:t>אוֹמְרִים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מִנַּיִין </a:t>
            </a:r>
            <a:r>
              <a:rPr lang="he-IL" dirty="0">
                <a:solidFill>
                  <a:srgbClr val="000000"/>
                </a:solidFill>
                <a:latin typeface="Arial" panose="020B0604020202020204" pitchFamily="34" charset="0"/>
              </a:rPr>
              <a:t>שֶׁעַל בַּעַל הַבּוֹר לְהַעֲלוֹת שׁוֹר </a:t>
            </a:r>
            <a:r>
              <a:rPr lang="he-IL" dirty="0" smtClean="0">
                <a:solidFill>
                  <a:srgbClr val="000000"/>
                </a:solidFill>
                <a:latin typeface="Arial" panose="020B0604020202020204" pitchFamily="34" charset="0"/>
              </a:rPr>
              <a:t>מִבּוֹרוֹ</a:t>
            </a:r>
          </a:p>
          <a:p>
            <a:r>
              <a:rPr lang="he-IL" dirty="0" smtClean="0">
                <a:solidFill>
                  <a:srgbClr val="000000"/>
                </a:solidFill>
                <a:latin typeface="Arial" panose="020B0604020202020204" pitchFamily="34" charset="0"/>
              </a:rPr>
              <a:t>תַּלְמוּד </a:t>
            </a:r>
            <a:r>
              <a:rPr lang="he-IL" dirty="0">
                <a:solidFill>
                  <a:srgbClr val="000000"/>
                </a:solidFill>
                <a:latin typeface="Arial" panose="020B0604020202020204" pitchFamily="34" charset="0"/>
              </a:rPr>
              <a:t>לוֹמַר כֶּסֶף יָשִׁיב לִבְעָלָיו וְהַמֵּת</a:t>
            </a:r>
            <a:endParaRPr lang="he-IL" dirty="0"/>
          </a:p>
        </p:txBody>
      </p:sp>
      <p:sp>
        <p:nvSpPr>
          <p:cNvPr id="15" name="הסבר מלבני מעוגל 14"/>
          <p:cNvSpPr/>
          <p:nvPr/>
        </p:nvSpPr>
        <p:spPr>
          <a:xfrm>
            <a:off x="5649191" y="3810084"/>
            <a:ext cx="2750127" cy="1028191"/>
          </a:xfrm>
          <a:prstGeom prst="wedgeRoundRectCallout">
            <a:avLst>
              <a:gd name="adj1" fmla="val 70183"/>
              <a:gd name="adj2" fmla="val -2014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שיטת </a:t>
            </a:r>
            <a:r>
              <a:rPr lang="he-IL" dirty="0">
                <a:solidFill>
                  <a:schemeClr val="tx1"/>
                </a:solidFill>
              </a:rPr>
              <a:t>אבא שאול כאחרים, אלא שהוא לומד זאת מהפסוק "יביאו עד". </a:t>
            </a:r>
          </a:p>
        </p:txBody>
      </p:sp>
      <p:sp>
        <p:nvSpPr>
          <p:cNvPr id="12" name="TextBox 11"/>
          <p:cNvSpPr txBox="1"/>
          <p:nvPr/>
        </p:nvSpPr>
        <p:spPr>
          <a:xfrm>
            <a:off x="10280073" y="76262"/>
            <a:ext cx="1528617" cy="369332"/>
          </a:xfrm>
          <a:prstGeom prst="rect">
            <a:avLst/>
          </a:prstGeom>
          <a:noFill/>
        </p:spPr>
        <p:txBody>
          <a:bodyPr wrap="square" rtlCol="1">
            <a:spAutoFit/>
          </a:bodyPr>
          <a:lstStyle/>
          <a:p>
            <a:r>
              <a:rPr lang="he-IL" dirty="0" smtClean="0"/>
              <a:t>דף י"א עמ' א'</a:t>
            </a:r>
            <a:endParaRPr lang="he-IL" dirty="0"/>
          </a:p>
        </p:txBody>
      </p:sp>
    </p:spTree>
    <p:extLst>
      <p:ext uri="{BB962C8B-B14F-4D97-AF65-F5344CB8AC3E}">
        <p14:creationId xmlns:p14="http://schemas.microsoft.com/office/powerpoint/2010/main" val="144436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250"/>
                            </p:stCondLst>
                            <p:childTnLst>
                              <p:par>
                                <p:cTn id="15" presetID="16" presetClass="entr" presetSubtype="21" fill="hold" grpId="0" nodeType="after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3750"/>
                            </p:stCondLst>
                            <p:childTnLst>
                              <p:par>
                                <p:cTn id="19" presetID="22" presetClass="entr" presetSubtype="4" fill="hold" grpId="0" nodeType="afterEffect">
                                  <p:stCondLst>
                                    <p:cond delay="35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7750"/>
                            </p:stCondLst>
                            <p:childTnLst>
                              <p:par>
                                <p:cTn id="23" presetID="22" presetClass="entr" presetSubtype="2" fill="hold" nodeType="afterEffect">
                                  <p:stCondLst>
                                    <p:cond delay="25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right)">
                                      <p:cBhvr>
                                        <p:cTn id="25" dur="2000"/>
                                        <p:tgtEl>
                                          <p:spTgt spid="8">
                                            <p:txEl>
                                              <p:pRg st="0" end="0"/>
                                            </p:txEl>
                                          </p:spTgt>
                                        </p:tgtEl>
                                      </p:cBhvr>
                                    </p:animEffect>
                                  </p:childTnLst>
                                </p:cTn>
                              </p:par>
                            </p:childTnLst>
                          </p:cTn>
                        </p:par>
                        <p:par>
                          <p:cTn id="26" fill="hold">
                            <p:stCondLst>
                              <p:cond delay="10000"/>
                            </p:stCondLst>
                            <p:childTnLst>
                              <p:par>
                                <p:cTn id="27" presetID="22" presetClass="entr" presetSubtype="2" fill="hold" nodeType="afterEffect">
                                  <p:stCondLst>
                                    <p:cond delay="225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right)">
                                      <p:cBhvr>
                                        <p:cTn id="29" dur="500"/>
                                        <p:tgtEl>
                                          <p:spTgt spid="8">
                                            <p:txEl>
                                              <p:pRg st="1" end="1"/>
                                            </p:txEl>
                                          </p:spTgt>
                                        </p:tgtEl>
                                      </p:cBhvr>
                                    </p:animEffect>
                                  </p:childTnLst>
                                </p:cTn>
                              </p:par>
                            </p:childTnLst>
                          </p:cTn>
                        </p:par>
                        <p:par>
                          <p:cTn id="30" fill="hold">
                            <p:stCondLst>
                              <p:cond delay="12750"/>
                            </p:stCondLst>
                            <p:childTnLst>
                              <p:par>
                                <p:cTn id="31" presetID="22" presetClass="entr" presetSubtype="2" fill="hold" nodeType="afterEffect">
                                  <p:stCondLst>
                                    <p:cond delay="200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right)">
                                      <p:cBhvr>
                                        <p:cTn id="33" dur="500"/>
                                        <p:tgtEl>
                                          <p:spTgt spid="8">
                                            <p:txEl>
                                              <p:pRg st="2" end="2"/>
                                            </p:txEl>
                                          </p:spTgt>
                                        </p:tgtEl>
                                      </p:cBhvr>
                                    </p:animEffect>
                                  </p:childTnLst>
                                </p:cTn>
                              </p:par>
                            </p:childTnLst>
                          </p:cTn>
                        </p:par>
                        <p:par>
                          <p:cTn id="34" fill="hold">
                            <p:stCondLst>
                              <p:cond delay="15250"/>
                            </p:stCondLst>
                            <p:childTnLst>
                              <p:par>
                                <p:cTn id="35" presetID="22" presetClass="entr" presetSubtype="2" fill="hold" nodeType="afterEffect">
                                  <p:stCondLst>
                                    <p:cond delay="275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right)">
                                      <p:cBhvr>
                                        <p:cTn id="37" dur="500"/>
                                        <p:tgtEl>
                                          <p:spTgt spid="8">
                                            <p:txEl>
                                              <p:pRg st="3" end="3"/>
                                            </p:txEl>
                                          </p:spTgt>
                                        </p:tgtEl>
                                      </p:cBhvr>
                                    </p:animEffect>
                                  </p:childTnLst>
                                </p:cTn>
                              </p:par>
                            </p:childTnLst>
                          </p:cTn>
                        </p:par>
                        <p:par>
                          <p:cTn id="38" fill="hold">
                            <p:stCondLst>
                              <p:cond delay="18500"/>
                            </p:stCondLst>
                            <p:childTnLst>
                              <p:par>
                                <p:cTn id="39" presetID="22" presetClass="entr" presetSubtype="4" fill="hold" grpId="0" nodeType="afterEffect">
                                  <p:stCondLst>
                                    <p:cond delay="300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2000"/>
                                        <p:tgtEl>
                                          <p:spTgt spid="10"/>
                                        </p:tgtEl>
                                      </p:cBhvr>
                                    </p:animEffect>
                                  </p:childTnLst>
                                </p:cTn>
                              </p:par>
                            </p:childTnLst>
                          </p:cTn>
                        </p:par>
                        <p:par>
                          <p:cTn id="42" fill="hold">
                            <p:stCondLst>
                              <p:cond delay="23500"/>
                            </p:stCondLst>
                            <p:childTnLst>
                              <p:par>
                                <p:cTn id="43" presetID="53" presetClass="entr" presetSubtype="16" fill="hold" grpId="0" nodeType="afterEffect">
                                  <p:stCondLst>
                                    <p:cond delay="350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7500"/>
                            </p:stCondLst>
                            <p:childTnLst>
                              <p:par>
                                <p:cTn id="49" presetID="22" presetClass="entr" presetSubtype="2" fill="hold" grpId="0" nodeType="afterEffect">
                                  <p:stCondLst>
                                    <p:cond delay="225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30250"/>
                            </p:stCondLst>
                            <p:childTnLst>
                              <p:par>
                                <p:cTn id="53" presetID="22" presetClass="entr" presetSubtype="8" fill="hold" grpId="0" nodeType="afterEffect">
                                  <p:stCondLst>
                                    <p:cond delay="325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P spid="11" grpId="0"/>
      <p:bldP spid="13" grpId="0"/>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טבלה 7"/>
          <p:cNvGraphicFramePr>
            <a:graphicFrameLocks noGrp="1"/>
          </p:cNvGraphicFramePr>
          <p:nvPr>
            <p:extLst>
              <p:ext uri="{D42A27DB-BD31-4B8C-83A1-F6EECF244321}">
                <p14:modId xmlns:p14="http://schemas.microsoft.com/office/powerpoint/2010/main" val="1465315393"/>
              </p:ext>
            </p:extLst>
          </p:nvPr>
        </p:nvGraphicFramePr>
        <p:xfrm>
          <a:off x="4350326" y="2664261"/>
          <a:ext cx="7721601" cy="3269085"/>
        </p:xfrm>
        <a:graphic>
          <a:graphicData uri="http://schemas.openxmlformats.org/drawingml/2006/table">
            <a:tbl>
              <a:tblPr/>
              <a:tblGrid>
                <a:gridCol w="2333827">
                  <a:extLst>
                    <a:ext uri="{9D8B030D-6E8A-4147-A177-3AD203B41FA5}">
                      <a16:colId xmlns:a16="http://schemas.microsoft.com/office/drawing/2014/main" val="1712760288"/>
                    </a:ext>
                  </a:extLst>
                </a:gridCol>
                <a:gridCol w="2422902">
                  <a:extLst>
                    <a:ext uri="{9D8B030D-6E8A-4147-A177-3AD203B41FA5}">
                      <a16:colId xmlns:a16="http://schemas.microsoft.com/office/drawing/2014/main" val="1524937095"/>
                    </a:ext>
                  </a:extLst>
                </a:gridCol>
                <a:gridCol w="2964872">
                  <a:extLst>
                    <a:ext uri="{9D8B030D-6E8A-4147-A177-3AD203B41FA5}">
                      <a16:colId xmlns:a16="http://schemas.microsoft.com/office/drawing/2014/main" val="1883075883"/>
                    </a:ext>
                  </a:extLst>
                </a:gridCol>
              </a:tblGrid>
              <a:tr h="963047">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87073"/>
                  </a:ext>
                </a:extLst>
              </a:tr>
              <a:tr h="1000110">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286433"/>
                  </a:ext>
                </a:extLst>
              </a:tr>
              <a:tr h="1305928">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084559"/>
                  </a:ext>
                </a:extLst>
              </a:tr>
            </a:tbl>
          </a:graphicData>
        </a:graphic>
      </p:graphicFrame>
      <p:sp>
        <p:nvSpPr>
          <p:cNvPr id="11" name="מלבן 10"/>
          <p:cNvSpPr/>
          <p:nvPr/>
        </p:nvSpPr>
        <p:spPr>
          <a:xfrm>
            <a:off x="4317999" y="1046633"/>
            <a:ext cx="7305964"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prst="relaxedInset"/>
          </a:sp3d>
        </p:spPr>
        <p:txBody>
          <a:bodyPr wrap="square">
            <a:spAutoFit/>
          </a:bodyPr>
          <a:lstStyle/>
          <a:p>
            <a:pPr lvl="0" algn="r" eaLnBrk="0" fontAlgn="base" hangingPunct="0">
              <a:spcBef>
                <a:spcPct val="0"/>
              </a:spcBef>
              <a:spcAft>
                <a:spcPct val="0"/>
              </a:spcAft>
            </a:pPr>
            <a:r>
              <a:rPr lang="he-IL" altLang="he-IL" dirty="0">
                <a:solidFill>
                  <a:srgbClr val="FF0000"/>
                </a:solidFill>
                <a:latin typeface="David" panose="020E0502060401010101" pitchFamily="34" charset="-79"/>
                <a:cs typeface="David" panose="020E0502060401010101" pitchFamily="34" charset="-79"/>
              </a:rPr>
              <a:t>מחלוקת  ת"ק ואבא שאול, בדרשת הפסוק (שמות </a:t>
            </a:r>
            <a:r>
              <a:rPr lang="he-IL" altLang="he-IL" dirty="0" err="1">
                <a:solidFill>
                  <a:srgbClr val="FF0000"/>
                </a:solidFill>
                <a:latin typeface="David" panose="020E0502060401010101" pitchFamily="34" charset="-79"/>
                <a:cs typeface="David" panose="020E0502060401010101" pitchFamily="34" charset="-79"/>
              </a:rPr>
              <a:t>כב:יב</a:t>
            </a:r>
            <a:r>
              <a:rPr lang="he-IL" altLang="he-IL" dirty="0">
                <a:solidFill>
                  <a:srgbClr val="FF0000"/>
                </a:solidFill>
                <a:latin typeface="David" panose="020E0502060401010101" pitchFamily="34" charset="-79"/>
                <a:cs typeface="David" panose="020E0502060401010101" pitchFamily="34" charset="-79"/>
              </a:rPr>
              <a:t>) "אם טרוף </a:t>
            </a:r>
            <a:r>
              <a:rPr lang="he-IL" altLang="he-IL" dirty="0" err="1">
                <a:solidFill>
                  <a:srgbClr val="FF0000"/>
                </a:solidFill>
                <a:latin typeface="David" panose="020E0502060401010101" pitchFamily="34" charset="-79"/>
                <a:cs typeface="David" panose="020E0502060401010101" pitchFamily="34" charset="-79"/>
              </a:rPr>
              <a:t>יטרף</a:t>
            </a:r>
            <a:r>
              <a:rPr lang="he-IL" altLang="he-IL" dirty="0">
                <a:solidFill>
                  <a:srgbClr val="FF0000"/>
                </a:solidFill>
                <a:latin typeface="David" panose="020E0502060401010101" pitchFamily="34" charset="-79"/>
                <a:cs typeface="David" panose="020E0502060401010101" pitchFamily="34" charset="-79"/>
              </a:rPr>
              <a:t> יביאהו עד</a:t>
            </a:r>
            <a:r>
              <a:rPr lang="he-IL" altLang="he-IL" dirty="0" smtClean="0">
                <a:solidFill>
                  <a:srgbClr val="FF0000"/>
                </a:solidFill>
                <a:latin typeface="David" panose="020E0502060401010101" pitchFamily="34" charset="-79"/>
                <a:cs typeface="David" panose="020E0502060401010101" pitchFamily="34" charset="-79"/>
              </a:rPr>
              <a:t>"?</a:t>
            </a:r>
            <a:endParaRPr lang="he-IL" altLang="he-IL" dirty="0">
              <a:solidFill>
                <a:srgbClr val="FF0000"/>
              </a:solidFill>
            </a:endParaRPr>
          </a:p>
        </p:txBody>
      </p:sp>
      <p:sp>
        <p:nvSpPr>
          <p:cNvPr id="12" name="הסבר מלבני מעוגל 11"/>
          <p:cNvSpPr/>
          <p:nvPr/>
        </p:nvSpPr>
        <p:spPr>
          <a:xfrm>
            <a:off x="286327" y="666188"/>
            <a:ext cx="3500581" cy="2669309"/>
          </a:xfrm>
          <a:prstGeom prst="wedgeRoundRectCallout">
            <a:avLst>
              <a:gd name="adj1" fmla="val 148824"/>
              <a:gd name="adj2" fmla="val 6838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rgbClr val="FF0000"/>
                </a:solidFill>
              </a:rPr>
              <a:t>ע"פ הפשט צריך להוסיף ולהשלים על הנבילה את תשלום הנזק כפי מה ששווה בשעת התשלום, </a:t>
            </a:r>
          </a:p>
          <a:p>
            <a:r>
              <a:rPr lang="he-IL" dirty="0" smtClean="0">
                <a:solidFill>
                  <a:srgbClr val="FF0000"/>
                </a:solidFill>
              </a:rPr>
              <a:t>ואם נפחת שווי הנבילה משעת הנזק עד שעת התשלום מפסיד המזיק. </a:t>
            </a:r>
          </a:p>
          <a:p>
            <a:r>
              <a:rPr lang="he-IL" dirty="0" smtClean="0">
                <a:solidFill>
                  <a:srgbClr val="FF0000"/>
                </a:solidFill>
              </a:rPr>
              <a:t>ת"ק לא דורש את כאבא המציא פשט זה וסובר כפשט.</a:t>
            </a:r>
            <a:endParaRPr lang="he-IL" dirty="0">
              <a:solidFill>
                <a:srgbClr val="FF0000"/>
              </a:solidFill>
            </a:endParaRPr>
          </a:p>
        </p:txBody>
      </p:sp>
      <p:sp>
        <p:nvSpPr>
          <p:cNvPr id="15" name="TextBox 14"/>
          <p:cNvSpPr txBox="1"/>
          <p:nvPr/>
        </p:nvSpPr>
        <p:spPr>
          <a:xfrm>
            <a:off x="5883565" y="1589965"/>
            <a:ext cx="3269671" cy="380194"/>
          </a:xfrm>
          <a:prstGeom prst="rect">
            <a:avLst/>
          </a:prstGeom>
          <a:noFill/>
        </p:spPr>
        <p:txBody>
          <a:bodyPr wrap="square" rtlCol="1">
            <a:spAutoFit/>
          </a:bodyPr>
          <a:lstStyle/>
          <a:p>
            <a:r>
              <a:rPr lang="he-IL" dirty="0" smtClean="0"/>
              <a:t>ע"פ הטבלה של הרב אליהו עטיה</a:t>
            </a:r>
            <a:endParaRPr lang="he-IL" dirty="0"/>
          </a:p>
        </p:txBody>
      </p:sp>
      <p:sp>
        <p:nvSpPr>
          <p:cNvPr id="2" name="TextBox 1"/>
          <p:cNvSpPr txBox="1"/>
          <p:nvPr/>
        </p:nvSpPr>
        <p:spPr>
          <a:xfrm>
            <a:off x="9240981" y="3858260"/>
            <a:ext cx="2678546"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solidFill>
                  <a:srgbClr val="FF0000"/>
                </a:solidFill>
              </a:rPr>
              <a:t>שיטת תנא קמא- יביא </a:t>
            </a:r>
            <a:r>
              <a:rPr lang="he-IL" dirty="0" smtClean="0">
                <a:solidFill>
                  <a:srgbClr val="FF0000"/>
                </a:solidFill>
              </a:rPr>
              <a:t>עדים</a:t>
            </a:r>
            <a:endParaRPr lang="he-IL" dirty="0">
              <a:solidFill>
                <a:srgbClr val="FF0000"/>
              </a:solidFill>
            </a:endParaRPr>
          </a:p>
        </p:txBody>
      </p:sp>
      <p:sp>
        <p:nvSpPr>
          <p:cNvPr id="9" name="TextBox 8"/>
          <p:cNvSpPr txBox="1"/>
          <p:nvPr/>
        </p:nvSpPr>
        <p:spPr>
          <a:xfrm>
            <a:off x="9171708" y="5153524"/>
            <a:ext cx="2817092"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solidFill>
                  <a:srgbClr val="FF0000"/>
                </a:solidFill>
              </a:rPr>
              <a:t>שיטת אבא שאול - יביא נבילה</a:t>
            </a:r>
            <a:endParaRPr lang="he-IL" dirty="0">
              <a:solidFill>
                <a:srgbClr val="FF0000"/>
              </a:solidFill>
            </a:endParaRPr>
          </a:p>
        </p:txBody>
      </p:sp>
      <p:sp>
        <p:nvSpPr>
          <p:cNvPr id="10" name="TextBox 9"/>
          <p:cNvSpPr txBox="1"/>
          <p:nvPr/>
        </p:nvSpPr>
        <p:spPr>
          <a:xfrm>
            <a:off x="4521685" y="2850067"/>
            <a:ext cx="2045368" cy="646331"/>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err="1">
                <a:solidFill>
                  <a:srgbClr val="000000"/>
                </a:solidFill>
              </a:rPr>
              <a:t>לדחיה</a:t>
            </a:r>
            <a:r>
              <a:rPr lang="he-IL" dirty="0">
                <a:solidFill>
                  <a:srgbClr val="000000"/>
                </a:solidFill>
              </a:rPr>
              <a:t>, </a:t>
            </a:r>
            <a:r>
              <a:rPr lang="he-IL" dirty="0" err="1">
                <a:solidFill>
                  <a:srgbClr val="000000"/>
                </a:solidFill>
              </a:rPr>
              <a:t>דלכו"ע</a:t>
            </a:r>
            <a:r>
              <a:rPr lang="he-IL" dirty="0">
                <a:solidFill>
                  <a:srgbClr val="000000"/>
                </a:solidFill>
              </a:rPr>
              <a:t> פחת </a:t>
            </a:r>
            <a:endParaRPr lang="he-IL" dirty="0" smtClean="0">
              <a:solidFill>
                <a:srgbClr val="000000"/>
              </a:solidFill>
            </a:endParaRPr>
          </a:p>
          <a:p>
            <a:r>
              <a:rPr lang="he-IL" dirty="0" smtClean="0">
                <a:solidFill>
                  <a:srgbClr val="000000"/>
                </a:solidFill>
              </a:rPr>
              <a:t>נבילה </a:t>
            </a:r>
            <a:r>
              <a:rPr lang="he-IL" dirty="0">
                <a:solidFill>
                  <a:srgbClr val="000000"/>
                </a:solidFill>
              </a:rPr>
              <a:t>על הניזק</a:t>
            </a:r>
          </a:p>
        </p:txBody>
      </p:sp>
      <p:sp>
        <p:nvSpPr>
          <p:cNvPr id="13" name="TextBox 12"/>
          <p:cNvSpPr txBox="1"/>
          <p:nvPr/>
        </p:nvSpPr>
        <p:spPr>
          <a:xfrm>
            <a:off x="7241307" y="2840992"/>
            <a:ext cx="1459348" cy="646331"/>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solidFill>
                  <a:srgbClr val="000000"/>
                </a:solidFill>
              </a:rPr>
              <a:t>המחלוקת </a:t>
            </a:r>
          </a:p>
          <a:p>
            <a:r>
              <a:rPr lang="he-IL" dirty="0" smtClean="0">
                <a:solidFill>
                  <a:srgbClr val="000000"/>
                </a:solidFill>
              </a:rPr>
              <a:t>בפחת </a:t>
            </a:r>
            <a:r>
              <a:rPr lang="he-IL" dirty="0">
                <a:solidFill>
                  <a:srgbClr val="000000"/>
                </a:solidFill>
              </a:rPr>
              <a:t>נבילה</a:t>
            </a:r>
          </a:p>
        </p:txBody>
      </p:sp>
      <p:sp>
        <p:nvSpPr>
          <p:cNvPr id="3" name="TextBox 2"/>
          <p:cNvSpPr txBox="1"/>
          <p:nvPr/>
        </p:nvSpPr>
        <p:spPr>
          <a:xfrm>
            <a:off x="6761017" y="3858260"/>
            <a:ext cx="2216727"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פחת נבילה על </a:t>
            </a:r>
            <a:r>
              <a:rPr lang="he-IL" b="1" dirty="0" smtClean="0">
                <a:solidFill>
                  <a:srgbClr val="000000"/>
                </a:solidFill>
              </a:rPr>
              <a:t>המזיק</a:t>
            </a:r>
            <a:endParaRPr lang="he-IL" b="1" dirty="0">
              <a:solidFill>
                <a:srgbClr val="000000"/>
              </a:solidFill>
            </a:endParaRPr>
          </a:p>
        </p:txBody>
      </p:sp>
      <p:sp>
        <p:nvSpPr>
          <p:cNvPr id="17" name="TextBox 16"/>
          <p:cNvSpPr txBox="1"/>
          <p:nvPr/>
        </p:nvSpPr>
        <p:spPr>
          <a:xfrm>
            <a:off x="4544291" y="3769063"/>
            <a:ext cx="2022762" cy="646331"/>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על הניזק לטרוח </a:t>
            </a:r>
            <a:endParaRPr lang="he-IL" dirty="0" smtClean="0">
              <a:solidFill>
                <a:srgbClr val="000000"/>
              </a:solidFill>
            </a:endParaRPr>
          </a:p>
          <a:p>
            <a:r>
              <a:rPr lang="he-IL" dirty="0" smtClean="0">
                <a:solidFill>
                  <a:srgbClr val="000000"/>
                </a:solidFill>
              </a:rPr>
              <a:t>להביא הנבילה</a:t>
            </a:r>
            <a:endParaRPr lang="he-IL" dirty="0">
              <a:solidFill>
                <a:srgbClr val="000000"/>
              </a:solidFill>
            </a:endParaRPr>
          </a:p>
        </p:txBody>
      </p:sp>
      <p:sp>
        <p:nvSpPr>
          <p:cNvPr id="18" name="TextBox 17"/>
          <p:cNvSpPr txBox="1"/>
          <p:nvPr/>
        </p:nvSpPr>
        <p:spPr>
          <a:xfrm>
            <a:off x="6834909" y="5015025"/>
            <a:ext cx="2104916" cy="646331"/>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smtClean="0">
                <a:solidFill>
                  <a:srgbClr val="000000"/>
                </a:solidFill>
              </a:rPr>
              <a:t>פחת </a:t>
            </a:r>
            <a:r>
              <a:rPr lang="he-IL" dirty="0">
                <a:solidFill>
                  <a:srgbClr val="000000"/>
                </a:solidFill>
              </a:rPr>
              <a:t>נבילה על </a:t>
            </a:r>
            <a:r>
              <a:rPr lang="he-IL" b="1" dirty="0">
                <a:solidFill>
                  <a:srgbClr val="000000"/>
                </a:solidFill>
              </a:rPr>
              <a:t>הניזק</a:t>
            </a:r>
          </a:p>
          <a:p>
            <a:r>
              <a:rPr lang="he-IL" dirty="0" smtClean="0">
                <a:solidFill>
                  <a:srgbClr val="000000"/>
                </a:solidFill>
              </a:rPr>
              <a:t> </a:t>
            </a:r>
            <a:r>
              <a:rPr lang="he-IL" dirty="0">
                <a:solidFill>
                  <a:srgbClr val="000000"/>
                </a:solidFill>
              </a:rPr>
              <a:t>נבילה על </a:t>
            </a:r>
            <a:r>
              <a:rPr lang="he-IL" dirty="0" smtClean="0">
                <a:solidFill>
                  <a:srgbClr val="000000"/>
                </a:solidFill>
              </a:rPr>
              <a:t>המזיק</a:t>
            </a:r>
            <a:endParaRPr lang="he-IL" dirty="0">
              <a:solidFill>
                <a:srgbClr val="000000"/>
              </a:solidFill>
            </a:endParaRPr>
          </a:p>
        </p:txBody>
      </p:sp>
      <p:sp>
        <p:nvSpPr>
          <p:cNvPr id="19" name="הסבר מלבני מעוגל 18"/>
          <p:cNvSpPr/>
          <p:nvPr/>
        </p:nvSpPr>
        <p:spPr>
          <a:xfrm>
            <a:off x="-50801" y="3769063"/>
            <a:ext cx="4368800" cy="2398581"/>
          </a:xfrm>
          <a:prstGeom prst="wedgeRoundRectCallout">
            <a:avLst>
              <a:gd name="adj1" fmla="val 111486"/>
              <a:gd name="adj2" fmla="val -871"/>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smtClean="0">
                <a:solidFill>
                  <a:srgbClr val="FF0000"/>
                </a:solidFill>
              </a:rPr>
              <a:t>מאחר שאבא שאול הוצרך לומר </a:t>
            </a:r>
            <a:r>
              <a:rPr lang="he-IL" sz="1400" dirty="0" err="1" smtClean="0">
                <a:solidFill>
                  <a:srgbClr val="FF0000"/>
                </a:solidFill>
              </a:rPr>
              <a:t>ששמין</a:t>
            </a:r>
            <a:r>
              <a:rPr lang="he-IL" sz="1400" dirty="0" smtClean="0">
                <a:solidFill>
                  <a:srgbClr val="FF0000"/>
                </a:solidFill>
              </a:rPr>
              <a:t> את הנבילה </a:t>
            </a:r>
            <a:r>
              <a:rPr lang="he-IL" sz="1400" dirty="0" err="1" smtClean="0">
                <a:solidFill>
                  <a:srgbClr val="FF0000"/>
                </a:solidFill>
              </a:rPr>
              <a:t>בב"ד</a:t>
            </a:r>
            <a:r>
              <a:rPr lang="he-IL" sz="1400" dirty="0" smtClean="0">
                <a:solidFill>
                  <a:srgbClr val="FF0000"/>
                </a:solidFill>
              </a:rPr>
              <a:t>, על </a:t>
            </a:r>
            <a:r>
              <a:rPr lang="he-IL" sz="1400" dirty="0" err="1" smtClean="0">
                <a:solidFill>
                  <a:srgbClr val="FF0000"/>
                </a:solidFill>
              </a:rPr>
              <a:t>כרחך</a:t>
            </a:r>
            <a:r>
              <a:rPr lang="he-IL" sz="1400" dirty="0" smtClean="0">
                <a:solidFill>
                  <a:srgbClr val="FF0000"/>
                </a:solidFill>
              </a:rPr>
              <a:t> שאין הכוונה לשום אותה כמה היא שווה בשעת התשלום, </a:t>
            </a:r>
            <a:r>
              <a:rPr lang="he-IL" sz="1400" dirty="0" err="1" smtClean="0">
                <a:solidFill>
                  <a:srgbClr val="FF0000"/>
                </a:solidFill>
              </a:rPr>
              <a:t>דזה</a:t>
            </a:r>
            <a:r>
              <a:rPr lang="he-IL" sz="1400" dirty="0" smtClean="0">
                <a:solidFill>
                  <a:srgbClr val="FF0000"/>
                </a:solidFill>
              </a:rPr>
              <a:t> פשיטא שיכול לשלם לו בשוויה </a:t>
            </a:r>
            <a:r>
              <a:rPr lang="he-IL" sz="1400" dirty="0" err="1" smtClean="0">
                <a:solidFill>
                  <a:srgbClr val="FF0000"/>
                </a:solidFill>
              </a:rPr>
              <a:t>ששוה</a:t>
            </a:r>
            <a:r>
              <a:rPr lang="he-IL" sz="1400" dirty="0" smtClean="0">
                <a:solidFill>
                  <a:srgbClr val="FF0000"/>
                </a:solidFill>
              </a:rPr>
              <a:t> עכשיו - שהרי יכול לשלם אפי' סובין ואם צריכה שומה פשיטא שיביאה </a:t>
            </a:r>
            <a:r>
              <a:rPr lang="he-IL" sz="1400" dirty="0" err="1" smtClean="0">
                <a:solidFill>
                  <a:srgbClr val="FF0000"/>
                </a:solidFill>
              </a:rPr>
              <a:t>לב"ד</a:t>
            </a:r>
            <a:r>
              <a:rPr lang="he-IL" sz="1400" dirty="0" smtClean="0">
                <a:solidFill>
                  <a:srgbClr val="FF0000"/>
                </a:solidFill>
              </a:rPr>
              <a:t> לשום אותה וא"כ על זה לא צריך פסוק. </a:t>
            </a:r>
          </a:p>
          <a:p>
            <a:r>
              <a:rPr lang="he-IL" sz="1400" dirty="0" smtClean="0">
                <a:solidFill>
                  <a:srgbClr val="FF0000"/>
                </a:solidFill>
              </a:rPr>
              <a:t>ולכן ודאי שלפי אבא שאול הדורש את הפסוק שיביא את </a:t>
            </a:r>
            <a:r>
              <a:rPr lang="he-IL" sz="1400" dirty="0" err="1" smtClean="0">
                <a:solidFill>
                  <a:srgbClr val="FF0000"/>
                </a:solidFill>
              </a:rPr>
              <a:t>העדודה</a:t>
            </a:r>
            <a:r>
              <a:rPr lang="he-IL" sz="1400" dirty="0" smtClean="0">
                <a:solidFill>
                  <a:srgbClr val="FF0000"/>
                </a:solidFill>
              </a:rPr>
              <a:t>-הנבילה </a:t>
            </a:r>
            <a:r>
              <a:rPr lang="he-IL" sz="1400" dirty="0" err="1" smtClean="0">
                <a:solidFill>
                  <a:srgbClr val="FF0000"/>
                </a:solidFill>
              </a:rPr>
              <a:t>לב"ד</a:t>
            </a:r>
            <a:r>
              <a:rPr lang="he-IL" sz="1400" dirty="0" smtClean="0">
                <a:solidFill>
                  <a:srgbClr val="FF0000"/>
                </a:solidFill>
              </a:rPr>
              <a:t> מכאן לומדים שהוא סבור שהפסוק בא ללמד שמביאים את הנבילה כדי לשום כמה הייתה שווה בשעת הנזק ועל זה ישלים את החסר, אבל לא כפי מה </a:t>
            </a:r>
            <a:r>
              <a:rPr lang="he-IL" sz="1400" dirty="0" err="1" smtClean="0">
                <a:solidFill>
                  <a:srgbClr val="FF0000"/>
                </a:solidFill>
              </a:rPr>
              <a:t>שנפחתה</a:t>
            </a:r>
            <a:r>
              <a:rPr lang="he-IL" sz="1400" dirty="0" smtClean="0">
                <a:solidFill>
                  <a:srgbClr val="FF0000"/>
                </a:solidFill>
              </a:rPr>
              <a:t> עכשיו, כי הפסד פחת נבילה הוא על הניזק.</a:t>
            </a:r>
            <a:endParaRPr lang="he-IL" sz="1400" dirty="0">
              <a:solidFill>
                <a:srgbClr val="FF0000"/>
              </a:solidFill>
            </a:endParaRPr>
          </a:p>
        </p:txBody>
      </p:sp>
      <p:sp>
        <p:nvSpPr>
          <p:cNvPr id="20" name="TextBox 19"/>
          <p:cNvSpPr txBox="1"/>
          <p:nvPr/>
        </p:nvSpPr>
        <p:spPr>
          <a:xfrm>
            <a:off x="4479636" y="4968354"/>
            <a:ext cx="2152073" cy="646331"/>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פחת נבילה על המזיק לטרוח להביא הנבילה </a:t>
            </a:r>
            <a:endParaRPr lang="he-IL" dirty="0" smtClean="0">
              <a:solidFill>
                <a:srgbClr val="000000"/>
              </a:solidFill>
            </a:endParaRPr>
          </a:p>
        </p:txBody>
      </p:sp>
      <p:sp>
        <p:nvSpPr>
          <p:cNvPr id="16" name="TextBox 15"/>
          <p:cNvSpPr txBox="1"/>
          <p:nvPr/>
        </p:nvSpPr>
        <p:spPr>
          <a:xfrm>
            <a:off x="10280073" y="76262"/>
            <a:ext cx="1528617" cy="369332"/>
          </a:xfrm>
          <a:prstGeom prst="rect">
            <a:avLst/>
          </a:prstGeom>
          <a:noFill/>
        </p:spPr>
        <p:txBody>
          <a:bodyPr wrap="square" rtlCol="1">
            <a:spAutoFit/>
          </a:bodyPr>
          <a:lstStyle/>
          <a:p>
            <a:r>
              <a:rPr lang="he-IL" dirty="0" smtClean="0"/>
              <a:t>דף י"א עמ' א'</a:t>
            </a:r>
            <a:endParaRPr lang="he-IL" dirty="0"/>
          </a:p>
        </p:txBody>
      </p:sp>
    </p:spTree>
    <p:extLst>
      <p:ext uri="{BB962C8B-B14F-4D97-AF65-F5344CB8AC3E}">
        <p14:creationId xmlns:p14="http://schemas.microsoft.com/office/powerpoint/2010/main" val="13700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750"/>
                            </p:stCondLst>
                            <p:childTnLst>
                              <p:par>
                                <p:cTn id="9" presetID="22" presetClass="entr" presetSubtype="2"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2250"/>
                            </p:stCondLst>
                            <p:childTnLst>
                              <p:par>
                                <p:cTn id="13" presetID="22" presetClass="entr" presetSubtype="2"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3000"/>
                            </p:stCondLst>
                            <p:childTnLst>
                              <p:par>
                                <p:cTn id="17" presetID="31" presetClass="entr" presetSubtype="0"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par>
                          <p:cTn id="23" fill="hold">
                            <p:stCondLst>
                              <p:cond delay="4250"/>
                            </p:stCondLst>
                            <p:childTnLst>
                              <p:par>
                                <p:cTn id="24" presetID="31"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par>
                          <p:cTn id="30" fill="hold">
                            <p:stCondLst>
                              <p:cond delay="5500"/>
                            </p:stCondLst>
                            <p:childTnLst>
                              <p:par>
                                <p:cTn id="31" presetID="53" presetClass="entr" presetSubtype="16" fill="hold" grpId="0" nodeType="afterEffect">
                                  <p:stCondLst>
                                    <p:cond delay="100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7000"/>
                            </p:stCondLst>
                            <p:childTnLst>
                              <p:par>
                                <p:cTn id="37" presetID="2" presetClass="entr" presetSubtype="2" fill="hold" grpId="0" nodeType="afterEffect">
                                  <p:stCondLst>
                                    <p:cond delay="10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par>
                          <p:cTn id="41" fill="hold">
                            <p:stCondLst>
                              <p:cond delay="8500"/>
                            </p:stCondLst>
                            <p:childTnLst>
                              <p:par>
                                <p:cTn id="42" presetID="22" presetClass="entr" presetSubtype="8" fill="hold" grpId="0" nodeType="afterEffect">
                                  <p:stCondLst>
                                    <p:cond delay="10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2250"/>
                                        <p:tgtEl>
                                          <p:spTgt spid="12"/>
                                        </p:tgtEl>
                                      </p:cBhvr>
                                    </p:animEffect>
                                  </p:childTnLst>
                                </p:cTn>
                              </p:par>
                            </p:childTnLst>
                          </p:cTn>
                        </p:par>
                        <p:par>
                          <p:cTn id="45" fill="hold">
                            <p:stCondLst>
                              <p:cond delay="11750"/>
                            </p:stCondLst>
                            <p:childTnLst>
                              <p:par>
                                <p:cTn id="46" presetID="2" presetClass="entr" presetSubtype="2" fill="hold" grpId="0" nodeType="afterEffect">
                                  <p:stCondLst>
                                    <p:cond delay="30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par>
                          <p:cTn id="50" fill="hold">
                            <p:stCondLst>
                              <p:cond delay="15250"/>
                            </p:stCondLst>
                            <p:childTnLst>
                              <p:par>
                                <p:cTn id="51" presetID="53" presetClass="entr" presetSubtype="16" fill="hold" grpId="0" nodeType="afterEffect">
                                  <p:stCondLst>
                                    <p:cond delay="200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17750"/>
                            </p:stCondLst>
                            <p:childTnLst>
                              <p:par>
                                <p:cTn id="57" presetID="2" presetClass="entr" presetSubtype="2" fill="hold" grpId="0" nodeType="afterEffect">
                                  <p:stCondLst>
                                    <p:cond delay="100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1+#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childTnLst>
                          </p:cTn>
                        </p:par>
                        <p:par>
                          <p:cTn id="61" fill="hold">
                            <p:stCondLst>
                              <p:cond delay="19250"/>
                            </p:stCondLst>
                            <p:childTnLst>
                              <p:par>
                                <p:cTn id="62" presetID="22" presetClass="entr" presetSubtype="8" fill="hold" grpId="0" nodeType="afterEffect">
                                  <p:stCondLst>
                                    <p:cond delay="100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2500"/>
                                        <p:tgtEl>
                                          <p:spTgt spid="19"/>
                                        </p:tgtEl>
                                      </p:cBhvr>
                                    </p:animEffect>
                                  </p:childTnLst>
                                </p:cTn>
                              </p:par>
                            </p:childTnLst>
                          </p:cTn>
                        </p:par>
                        <p:par>
                          <p:cTn id="65" fill="hold">
                            <p:stCondLst>
                              <p:cond delay="22750"/>
                            </p:stCondLst>
                            <p:childTnLst>
                              <p:par>
                                <p:cTn id="66" presetID="2" presetClass="entr" presetSubtype="2" fill="hold" grpId="0" nodeType="afterEffect">
                                  <p:stCondLst>
                                    <p:cond delay="3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1+#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2" grpId="0" animBg="1"/>
      <p:bldP spid="9" grpId="0" animBg="1"/>
      <p:bldP spid="10" grpId="0" animBg="1"/>
      <p:bldP spid="13" grpId="0" animBg="1"/>
      <p:bldP spid="3"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828996" y="1111497"/>
            <a:ext cx="4248727" cy="646331"/>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אִילֵימָא</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דִּבְבֵירָא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שָׁוְיָא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זוּזָא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וְאַגּוּדָּא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שָׁוְיָא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אַרְבַּע</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כִּי טָרַח </a:t>
            </a:r>
            <a:r>
              <a:rPr lang="he-IL" dirty="0" err="1">
                <a:solidFill>
                  <a:srgbClr val="000000"/>
                </a:solidFill>
                <a:latin typeface="Arial" panose="020B0604020202020204" pitchFamily="34" charset="0"/>
              </a:rPr>
              <a:t>בִּדְנַפְשֵׁיה</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טָרַח</a:t>
            </a:r>
            <a:endParaRPr lang="he-IL" dirty="0"/>
          </a:p>
        </p:txBody>
      </p:sp>
      <p:sp>
        <p:nvSpPr>
          <p:cNvPr id="5" name="מלבן 4"/>
          <p:cNvSpPr/>
          <p:nvPr/>
        </p:nvSpPr>
        <p:spPr>
          <a:xfrm>
            <a:off x="2660072" y="48126"/>
            <a:ext cx="7795491" cy="369332"/>
          </a:xfrm>
          <a:prstGeom prst="rect">
            <a:avLst/>
          </a:prstGeom>
        </p:spPr>
        <p:txBody>
          <a:bodyPr wrap="square">
            <a:spAutoFit/>
          </a:bodyPr>
          <a:lstStyle/>
          <a:p>
            <a:r>
              <a:rPr lang="he-IL" dirty="0" smtClean="0"/>
              <a:t>הגמרא </a:t>
            </a:r>
            <a:r>
              <a:rPr lang="he-IL" dirty="0"/>
              <a:t>מביאה</a:t>
            </a:r>
            <a:r>
              <a:rPr lang="he-IL" dirty="0" smtClean="0"/>
              <a:t> </a:t>
            </a:r>
            <a:r>
              <a:rPr lang="he-IL" dirty="0"/>
              <a:t>את שאלת </a:t>
            </a:r>
            <a:r>
              <a:rPr lang="he-IL" dirty="0" err="1"/>
              <a:t>אביי</a:t>
            </a:r>
            <a:r>
              <a:rPr lang="he-IL" dirty="0"/>
              <a:t>, לשם מה נדרש </a:t>
            </a:r>
            <a:r>
              <a:rPr lang="he-IL" dirty="0" smtClean="0"/>
              <a:t>הפסוק </a:t>
            </a:r>
            <a:r>
              <a:rPr lang="he-IL" dirty="0"/>
              <a:t>שטורח נבילה על המזיק:</a:t>
            </a:r>
          </a:p>
        </p:txBody>
      </p:sp>
      <p:sp>
        <p:nvSpPr>
          <p:cNvPr id="7" name="מלבן 6"/>
          <p:cNvSpPr/>
          <p:nvPr/>
        </p:nvSpPr>
        <p:spPr>
          <a:xfrm>
            <a:off x="7828996" y="631727"/>
            <a:ext cx="420018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אֲמַר לֵיהּ </a:t>
            </a:r>
            <a:r>
              <a:rPr lang="he-IL" dirty="0" err="1">
                <a:solidFill>
                  <a:srgbClr val="000000"/>
                </a:solidFill>
                <a:latin typeface="Arial" panose="020B0604020202020204" pitchFamily="34" charset="0"/>
              </a:rPr>
              <a:t>אַבָּיֵי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לְרָבָא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הַאי </a:t>
            </a:r>
            <a:r>
              <a:rPr lang="he-IL" dirty="0">
                <a:solidFill>
                  <a:srgbClr val="000000"/>
                </a:solidFill>
                <a:latin typeface="Arial" panose="020B0604020202020204" pitchFamily="34" charset="0"/>
              </a:rPr>
              <a:t>טוֹרַח נְבֵילָה </a:t>
            </a:r>
            <a:r>
              <a:rPr lang="he-IL" dirty="0" err="1">
                <a:solidFill>
                  <a:srgbClr val="000000"/>
                </a:solidFill>
                <a:latin typeface="Arial" panose="020B0604020202020204" pitchFamily="34" charset="0"/>
              </a:rPr>
              <a:t>הֵיכִי</a:t>
            </a:r>
            <a:r>
              <a:rPr lang="he-IL" dirty="0">
                <a:solidFill>
                  <a:srgbClr val="000000"/>
                </a:solidFill>
                <a:latin typeface="Arial" panose="020B0604020202020204" pitchFamily="34" charset="0"/>
              </a:rPr>
              <a:t> דָּמֵי</a:t>
            </a:r>
            <a:endParaRPr lang="he-IL" dirty="0"/>
          </a:p>
        </p:txBody>
      </p:sp>
      <p:sp>
        <p:nvSpPr>
          <p:cNvPr id="8" name="מלבן 7"/>
          <p:cNvSpPr/>
          <p:nvPr/>
        </p:nvSpPr>
        <p:spPr>
          <a:xfrm>
            <a:off x="424872" y="446027"/>
            <a:ext cx="7269018" cy="646331"/>
          </a:xfrm>
          <a:prstGeom prst="rect">
            <a:avLst/>
          </a:prstGeom>
        </p:spPr>
        <p:txBody>
          <a:bodyPr wrap="square">
            <a:spAutoFit/>
          </a:bodyPr>
          <a:lstStyle/>
          <a:p>
            <a:r>
              <a:rPr lang="he-IL" dirty="0"/>
              <a:t> באיזה אופן הוא מדובר </a:t>
            </a:r>
            <a:r>
              <a:rPr lang="he-IL" dirty="0" smtClean="0"/>
              <a:t>שטורח הנבילה שהתורה מטילה על המזיק להעלות את השור מבורו ?</a:t>
            </a:r>
            <a:endParaRPr lang="he-IL" dirty="0"/>
          </a:p>
        </p:txBody>
      </p:sp>
      <p:sp>
        <p:nvSpPr>
          <p:cNvPr id="9" name="מלבן 8"/>
          <p:cNvSpPr/>
          <p:nvPr/>
        </p:nvSpPr>
        <p:spPr>
          <a:xfrm>
            <a:off x="424872" y="992557"/>
            <a:ext cx="7269018" cy="1754326"/>
          </a:xfrm>
          <a:prstGeom prst="rect">
            <a:avLst/>
          </a:prstGeom>
        </p:spPr>
        <p:txBody>
          <a:bodyPr wrap="square">
            <a:spAutoFit/>
          </a:bodyPr>
          <a:lstStyle/>
          <a:p>
            <a:r>
              <a:rPr lang="he-IL" dirty="0"/>
              <a:t>אם מדובר באופן שהנבילה </a:t>
            </a:r>
            <a:r>
              <a:rPr lang="he-IL" dirty="0" smtClean="0"/>
              <a:t>כשהיא בבור שווה </a:t>
            </a:r>
            <a:r>
              <a:rPr lang="he-IL" dirty="0"/>
              <a:t>זוז, ולאחר </a:t>
            </a:r>
            <a:r>
              <a:rPr lang="he-IL" dirty="0" smtClean="0"/>
              <a:t>שיוציאוה תהיה שווה </a:t>
            </a:r>
            <a:r>
              <a:rPr lang="he-IL" dirty="0"/>
              <a:t>ארבע זוז, ומסתבר שכך היא המציאות, </a:t>
            </a:r>
            <a:r>
              <a:rPr lang="he-IL" dirty="0" err="1"/>
              <a:t>שבהיותה</a:t>
            </a:r>
            <a:r>
              <a:rPr lang="he-IL" dirty="0"/>
              <a:t> על שפת הבור, שלא נדרש לטרוח ולהעלותה שווה הנבילה יותר, </a:t>
            </a:r>
            <a:endParaRPr lang="he-IL" dirty="0" smtClean="0"/>
          </a:p>
          <a:p>
            <a:r>
              <a:rPr lang="he-IL" dirty="0"/>
              <a:t>ואם כן תמוה, למה נדרש לימוד מיוחד לזה, הרי המזיק שטרח להעלותה, עבור עצמו ולטובתו הוא טורח, כי עתה, </a:t>
            </a:r>
            <a:r>
              <a:rPr lang="he-IL" dirty="0" err="1"/>
              <a:t>כשישומו</a:t>
            </a:r>
            <a:r>
              <a:rPr lang="he-IL" dirty="0"/>
              <a:t> את הנבילה לניזק, תהא הנבילה שווה יותר, ויהיה עליו לשלם פחות, ואם כן, מדוע הוצרכה התורה ללמדנו כן </a:t>
            </a:r>
          </a:p>
        </p:txBody>
      </p:sp>
      <p:sp>
        <p:nvSpPr>
          <p:cNvPr id="14" name="מלבן 13"/>
          <p:cNvSpPr/>
          <p:nvPr/>
        </p:nvSpPr>
        <p:spPr>
          <a:xfrm>
            <a:off x="8401111" y="2824981"/>
            <a:ext cx="3467616"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אֲמַר לֵיהּ לָא </a:t>
            </a:r>
            <a:r>
              <a:rPr lang="he-IL" dirty="0" err="1">
                <a:solidFill>
                  <a:srgbClr val="000000"/>
                </a:solidFill>
                <a:latin typeface="Arial" panose="020B0604020202020204" pitchFamily="34" charset="0"/>
              </a:rPr>
              <a:t>צְרִיכָא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דִּבְבֵירָא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שָׁוְיָא</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זוּזָא</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וְאַגּוּדָּא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שָׁוְיָא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זוּזָא</a:t>
            </a:r>
            <a:endParaRPr lang="he-IL" dirty="0"/>
          </a:p>
        </p:txBody>
      </p:sp>
      <p:sp>
        <p:nvSpPr>
          <p:cNvPr id="6" name="הסבר מלבני מעוגל 5"/>
          <p:cNvSpPr/>
          <p:nvPr/>
        </p:nvSpPr>
        <p:spPr>
          <a:xfrm>
            <a:off x="8146472" y="1952413"/>
            <a:ext cx="3565236" cy="807186"/>
          </a:xfrm>
          <a:prstGeom prst="wedgeRoundRectCallout">
            <a:avLst>
              <a:gd name="adj1" fmla="val -90263"/>
              <a:gd name="adj2" fmla="val -2675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שאלת </a:t>
            </a:r>
            <a:r>
              <a:rPr lang="he-IL" dirty="0" err="1">
                <a:solidFill>
                  <a:schemeClr val="tx1"/>
                </a:solidFill>
              </a:rPr>
              <a:t>אביי</a:t>
            </a:r>
            <a:r>
              <a:rPr lang="he-IL" dirty="0">
                <a:solidFill>
                  <a:schemeClr val="tx1"/>
                </a:solidFill>
              </a:rPr>
              <a:t> היא על בור כיון שהפסוק "כסף ישיב לבעליו והמת" נאמר בבור </a:t>
            </a:r>
          </a:p>
        </p:txBody>
      </p:sp>
      <p:sp>
        <p:nvSpPr>
          <p:cNvPr id="10" name="מלבן 9"/>
          <p:cNvSpPr/>
          <p:nvPr/>
        </p:nvSpPr>
        <p:spPr>
          <a:xfrm>
            <a:off x="378690" y="2786468"/>
            <a:ext cx="7361382" cy="646331"/>
          </a:xfrm>
          <a:prstGeom prst="rect">
            <a:avLst/>
          </a:prstGeom>
        </p:spPr>
        <p:txBody>
          <a:bodyPr wrap="square">
            <a:spAutoFit/>
          </a:bodyPr>
          <a:lstStyle/>
          <a:p>
            <a:r>
              <a:rPr lang="he-IL" dirty="0" smtClean="0"/>
              <a:t>לא </a:t>
            </a:r>
            <a:r>
              <a:rPr lang="he-IL" dirty="0"/>
              <a:t>נצרך הפסוק אלא לאופן </a:t>
            </a:r>
            <a:r>
              <a:rPr lang="he-IL" dirty="0" smtClean="0"/>
              <a:t>שהנבילה שווה אותו </a:t>
            </a:r>
            <a:r>
              <a:rPr lang="he-IL" dirty="0"/>
              <a:t>ערך גם כשהיא בתוך הבור וגם כשהיא על שפת הבור, ולכן אין למזיק כל רווח ממוני מכך. </a:t>
            </a:r>
          </a:p>
        </p:txBody>
      </p:sp>
      <p:pic>
        <p:nvPicPr>
          <p:cNvPr id="11" name="תמונה 10"/>
          <p:cNvPicPr>
            <a:picLocks noChangeAspect="1"/>
          </p:cNvPicPr>
          <p:nvPr/>
        </p:nvPicPr>
        <p:blipFill>
          <a:blip r:embed="rId2"/>
          <a:stretch>
            <a:fillRect/>
          </a:stretch>
        </p:blipFill>
        <p:spPr>
          <a:xfrm>
            <a:off x="19474" y="4777559"/>
            <a:ext cx="6165628" cy="2072696"/>
          </a:xfrm>
          <a:prstGeom prst="rect">
            <a:avLst/>
          </a:prstGeom>
        </p:spPr>
      </p:pic>
      <p:sp>
        <p:nvSpPr>
          <p:cNvPr id="13" name="TextBox 12"/>
          <p:cNvSpPr txBox="1"/>
          <p:nvPr/>
        </p:nvSpPr>
        <p:spPr>
          <a:xfrm>
            <a:off x="4176121" y="4902765"/>
            <a:ext cx="1466011" cy="369332"/>
          </a:xfrm>
          <a:prstGeom prst="rect">
            <a:avLst/>
          </a:prstGeom>
          <a:solidFill>
            <a:schemeClr val="accent6">
              <a:lumMod val="20000"/>
              <a:lumOff val="80000"/>
            </a:schemeClr>
          </a:solidFill>
        </p:spPr>
        <p:txBody>
          <a:bodyPr wrap="square" rtlCol="1">
            <a:spAutoFit/>
          </a:bodyPr>
          <a:lstStyle/>
          <a:p>
            <a:r>
              <a:rPr lang="he-IL" dirty="0" smtClean="0"/>
              <a:t>בבור שווה זוז</a:t>
            </a:r>
            <a:endParaRPr lang="he-IL" dirty="0"/>
          </a:p>
        </p:txBody>
      </p:sp>
      <p:sp>
        <p:nvSpPr>
          <p:cNvPr id="15" name="TextBox 14"/>
          <p:cNvSpPr txBox="1"/>
          <p:nvPr/>
        </p:nvSpPr>
        <p:spPr>
          <a:xfrm>
            <a:off x="407515" y="5140396"/>
            <a:ext cx="2058215" cy="338554"/>
          </a:xfrm>
          <a:prstGeom prst="rect">
            <a:avLst/>
          </a:prstGeom>
          <a:solidFill>
            <a:schemeClr val="accent6">
              <a:lumMod val="20000"/>
              <a:lumOff val="80000"/>
            </a:schemeClr>
          </a:solidFill>
        </p:spPr>
        <p:txBody>
          <a:bodyPr wrap="square" rtlCol="1">
            <a:spAutoFit/>
          </a:bodyPr>
          <a:lstStyle/>
          <a:p>
            <a:r>
              <a:rPr lang="he-IL" sz="1600" dirty="0" smtClean="0"/>
              <a:t>מחוץ לבור שווה  </a:t>
            </a:r>
            <a:endParaRPr lang="he-IL" sz="1600" dirty="0"/>
          </a:p>
        </p:txBody>
      </p:sp>
      <p:cxnSp>
        <p:nvCxnSpPr>
          <p:cNvPr id="17" name="מחבר חץ ישר 16"/>
          <p:cNvCxnSpPr/>
          <p:nvPr/>
        </p:nvCxnSpPr>
        <p:spPr>
          <a:xfrm flipH="1">
            <a:off x="4988813" y="4911139"/>
            <a:ext cx="220496" cy="1146947"/>
          </a:xfrm>
          <a:prstGeom prst="straightConnector1">
            <a:avLst/>
          </a:prstGeom>
          <a:ln w="381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1330035" y="5452188"/>
            <a:ext cx="36945" cy="481076"/>
          </a:xfrm>
          <a:prstGeom prst="straightConnector1">
            <a:avLst/>
          </a:prstGeom>
          <a:ln w="381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תמונה 30"/>
          <p:cNvPicPr>
            <a:picLocks noChangeAspect="1"/>
          </p:cNvPicPr>
          <p:nvPr/>
        </p:nvPicPr>
        <p:blipFill>
          <a:blip r:embed="rId3"/>
          <a:stretch>
            <a:fillRect/>
          </a:stretch>
        </p:blipFill>
        <p:spPr>
          <a:xfrm>
            <a:off x="6724949" y="4815911"/>
            <a:ext cx="5067368" cy="2102316"/>
          </a:xfrm>
          <a:prstGeom prst="rect">
            <a:avLst/>
          </a:prstGeom>
        </p:spPr>
      </p:pic>
      <p:sp>
        <p:nvSpPr>
          <p:cNvPr id="32" name="TextBox 31"/>
          <p:cNvSpPr txBox="1"/>
          <p:nvPr/>
        </p:nvSpPr>
        <p:spPr>
          <a:xfrm>
            <a:off x="9953359" y="5458835"/>
            <a:ext cx="1466011" cy="369332"/>
          </a:xfrm>
          <a:prstGeom prst="rect">
            <a:avLst/>
          </a:prstGeom>
          <a:solidFill>
            <a:schemeClr val="accent6">
              <a:lumMod val="20000"/>
              <a:lumOff val="80000"/>
            </a:schemeClr>
          </a:solidFill>
        </p:spPr>
        <p:txBody>
          <a:bodyPr wrap="square" rtlCol="1">
            <a:spAutoFit/>
          </a:bodyPr>
          <a:lstStyle/>
          <a:p>
            <a:r>
              <a:rPr lang="he-IL" dirty="0" smtClean="0"/>
              <a:t>בבור שווה זוז</a:t>
            </a:r>
            <a:endParaRPr lang="he-IL" dirty="0"/>
          </a:p>
        </p:txBody>
      </p:sp>
      <p:cxnSp>
        <p:nvCxnSpPr>
          <p:cNvPr id="33" name="מחבר חץ ישר 32"/>
          <p:cNvCxnSpPr/>
          <p:nvPr/>
        </p:nvCxnSpPr>
        <p:spPr>
          <a:xfrm flipH="1">
            <a:off x="10803104" y="5836462"/>
            <a:ext cx="160460" cy="450881"/>
          </a:xfrm>
          <a:prstGeom prst="straightConnector1">
            <a:avLst/>
          </a:prstGeom>
          <a:ln w="381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72927" y="5643501"/>
            <a:ext cx="1809545" cy="307777"/>
          </a:xfrm>
          <a:prstGeom prst="rect">
            <a:avLst/>
          </a:prstGeom>
          <a:solidFill>
            <a:schemeClr val="accent6">
              <a:lumMod val="20000"/>
              <a:lumOff val="80000"/>
            </a:schemeClr>
          </a:solidFill>
        </p:spPr>
        <p:txBody>
          <a:bodyPr wrap="square" rtlCol="1">
            <a:spAutoFit/>
          </a:bodyPr>
          <a:lstStyle/>
          <a:p>
            <a:r>
              <a:rPr lang="he-IL" sz="1400" dirty="0" smtClean="0"/>
              <a:t>מחוץ לבור שווה 4 זוזים</a:t>
            </a:r>
            <a:endParaRPr lang="he-IL" sz="1400" dirty="0"/>
          </a:p>
        </p:txBody>
      </p:sp>
      <p:cxnSp>
        <p:nvCxnSpPr>
          <p:cNvPr id="37" name="מחבר חץ ישר 36"/>
          <p:cNvCxnSpPr/>
          <p:nvPr/>
        </p:nvCxnSpPr>
        <p:spPr>
          <a:xfrm>
            <a:off x="7822581" y="5913871"/>
            <a:ext cx="36945" cy="4810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מלבן 39"/>
          <p:cNvSpPr/>
          <p:nvPr/>
        </p:nvSpPr>
        <p:spPr>
          <a:xfrm>
            <a:off x="9813891" y="3598867"/>
            <a:ext cx="1978426"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וּמִי אִיכָּא כְּהַאי </a:t>
            </a:r>
            <a:r>
              <a:rPr lang="he-IL" dirty="0" err="1">
                <a:solidFill>
                  <a:srgbClr val="000000"/>
                </a:solidFill>
                <a:latin typeface="Arial" panose="020B0604020202020204" pitchFamily="34" charset="0"/>
              </a:rPr>
              <a:t>גַוְונָא</a:t>
            </a:r>
            <a:r>
              <a:rPr lang="he-IL" dirty="0">
                <a:solidFill>
                  <a:srgbClr val="000000"/>
                </a:solidFill>
                <a:latin typeface="Arial" panose="020B0604020202020204" pitchFamily="34" charset="0"/>
              </a:rPr>
              <a:t> </a:t>
            </a:r>
            <a:endParaRPr lang="he-IL" dirty="0"/>
          </a:p>
        </p:txBody>
      </p:sp>
      <p:sp>
        <p:nvSpPr>
          <p:cNvPr id="41" name="מלבן 40"/>
          <p:cNvSpPr/>
          <p:nvPr/>
        </p:nvSpPr>
        <p:spPr>
          <a:xfrm>
            <a:off x="286327" y="3597126"/>
            <a:ext cx="9245600" cy="369332"/>
          </a:xfrm>
          <a:prstGeom prst="rect">
            <a:avLst/>
          </a:prstGeom>
        </p:spPr>
        <p:txBody>
          <a:bodyPr wrap="square">
            <a:spAutoFit/>
          </a:bodyPr>
          <a:lstStyle/>
          <a:p>
            <a:r>
              <a:rPr lang="he-IL" dirty="0"/>
              <a:t>הגמרא</a:t>
            </a:r>
            <a:r>
              <a:rPr lang="he-IL" dirty="0" smtClean="0"/>
              <a:t> </a:t>
            </a:r>
            <a:r>
              <a:rPr lang="he-IL" dirty="0"/>
              <a:t>תמהה </a:t>
            </a:r>
            <a:r>
              <a:rPr lang="he-IL" dirty="0" smtClean="0"/>
              <a:t>: וכי </a:t>
            </a:r>
            <a:r>
              <a:rPr lang="he-IL" dirty="0"/>
              <a:t>תיתכן מציאות כזאת שבתוך הבור ומחוצה לה תהיה לנבילה אותו הערך הממוני?</a:t>
            </a:r>
          </a:p>
        </p:txBody>
      </p:sp>
      <p:sp>
        <p:nvSpPr>
          <p:cNvPr id="42" name="מלבן 41"/>
          <p:cNvSpPr/>
          <p:nvPr/>
        </p:nvSpPr>
        <p:spPr>
          <a:xfrm>
            <a:off x="-140146" y="4011365"/>
            <a:ext cx="8146472" cy="584775"/>
          </a:xfrm>
          <a:prstGeom prst="rect">
            <a:avLst/>
          </a:prstGeom>
        </p:spPr>
        <p:txBody>
          <a:bodyPr wrap="square">
            <a:spAutoFit/>
          </a:bodyPr>
          <a:lstStyle/>
          <a:p>
            <a:r>
              <a:rPr lang="he-IL" sz="1600" dirty="0"/>
              <a:t>אכן! </a:t>
            </a:r>
            <a:r>
              <a:rPr lang="he-IL" sz="1600" dirty="0" smtClean="0"/>
              <a:t>כמאמר </a:t>
            </a:r>
            <a:r>
              <a:rPr lang="he-IL" sz="1600" dirty="0"/>
              <a:t>הבריות: קורה </a:t>
            </a:r>
            <a:r>
              <a:rPr lang="he-IL" sz="1600" dirty="0" smtClean="0"/>
              <a:t>שהשווה </a:t>
            </a:r>
            <a:r>
              <a:rPr lang="he-IL" sz="1600" dirty="0"/>
              <a:t>בעיר זוז, שווה אף בשדה זוז, וזאת, למרות שהיא מחוסרת הבאה מן השדה לעיר. כך גם הנבילה </a:t>
            </a:r>
            <a:r>
              <a:rPr lang="he-IL" sz="1600" dirty="0" err="1"/>
              <a:t>השוה</a:t>
            </a:r>
            <a:r>
              <a:rPr lang="he-IL" sz="1600" dirty="0"/>
              <a:t> מחוץ לבור זוז, </a:t>
            </a:r>
            <a:r>
              <a:rPr lang="he-IL" sz="1600" dirty="0" err="1"/>
              <a:t>שוה</a:t>
            </a:r>
            <a:r>
              <a:rPr lang="he-IL" sz="1600" dirty="0"/>
              <a:t> אף בתוך הבור זוז.</a:t>
            </a:r>
          </a:p>
        </p:txBody>
      </p:sp>
      <p:sp>
        <p:nvSpPr>
          <p:cNvPr id="43" name="מלבן 42"/>
          <p:cNvSpPr/>
          <p:nvPr/>
        </p:nvSpPr>
        <p:spPr>
          <a:xfrm>
            <a:off x="8146472" y="4077798"/>
            <a:ext cx="3675322"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אִין </a:t>
            </a:r>
            <a:r>
              <a:rPr lang="he-IL" dirty="0" err="1">
                <a:solidFill>
                  <a:srgbClr val="000000"/>
                </a:solidFill>
                <a:latin typeface="Arial" panose="020B0604020202020204" pitchFamily="34" charset="0"/>
              </a:rPr>
              <a:t>דְּהָא</a:t>
            </a:r>
            <a:r>
              <a:rPr lang="he-IL" dirty="0">
                <a:solidFill>
                  <a:srgbClr val="000000"/>
                </a:solidFill>
                <a:latin typeface="Arial" panose="020B0604020202020204" pitchFamily="34" charset="0"/>
              </a:rPr>
              <a:t> אָמְרִי </a:t>
            </a:r>
            <a:r>
              <a:rPr lang="he-IL" dirty="0" err="1">
                <a:solidFill>
                  <a:srgbClr val="000000"/>
                </a:solidFill>
                <a:latin typeface="Arial" panose="020B0604020202020204" pitchFamily="34" charset="0"/>
              </a:rPr>
              <a:t>אִינָשֵׁי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כְּשׁוּרָא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בְּמָתָא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בְּזוּזָא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כְּשׁוּרָא</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בְּדַבְרָא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בְּזוּזָא</a:t>
            </a:r>
            <a:endParaRPr lang="he-IL" dirty="0"/>
          </a:p>
        </p:txBody>
      </p:sp>
      <p:sp>
        <p:nvSpPr>
          <p:cNvPr id="44" name="TextBox 43"/>
          <p:cNvSpPr txBox="1"/>
          <p:nvPr/>
        </p:nvSpPr>
        <p:spPr>
          <a:xfrm>
            <a:off x="10505" y="5125007"/>
            <a:ext cx="951345" cy="369332"/>
          </a:xfrm>
          <a:prstGeom prst="rect">
            <a:avLst/>
          </a:prstGeom>
          <a:solidFill>
            <a:schemeClr val="accent6">
              <a:lumMod val="20000"/>
              <a:lumOff val="80000"/>
            </a:schemeClr>
          </a:solidFill>
        </p:spPr>
        <p:txBody>
          <a:bodyPr wrap="square" rtlCol="1">
            <a:spAutoFit/>
          </a:bodyPr>
          <a:lstStyle/>
          <a:p>
            <a:r>
              <a:rPr lang="he-IL" dirty="0" smtClean="0"/>
              <a:t>זוז אחד</a:t>
            </a:r>
            <a:endParaRPr lang="he-IL" dirty="0"/>
          </a:p>
        </p:txBody>
      </p:sp>
      <p:sp>
        <p:nvSpPr>
          <p:cNvPr id="45" name="TextBox 44"/>
          <p:cNvSpPr txBox="1"/>
          <p:nvPr/>
        </p:nvSpPr>
        <p:spPr>
          <a:xfrm>
            <a:off x="10280073" y="76262"/>
            <a:ext cx="1528617" cy="369332"/>
          </a:xfrm>
          <a:prstGeom prst="rect">
            <a:avLst/>
          </a:prstGeom>
          <a:noFill/>
        </p:spPr>
        <p:txBody>
          <a:bodyPr wrap="square" rtlCol="1">
            <a:spAutoFit/>
          </a:bodyPr>
          <a:lstStyle/>
          <a:p>
            <a:r>
              <a:rPr lang="he-IL" dirty="0" smtClean="0"/>
              <a:t>דף י"א עמ' א'</a:t>
            </a:r>
            <a:endParaRPr lang="he-IL" dirty="0"/>
          </a:p>
        </p:txBody>
      </p:sp>
    </p:spTree>
    <p:extLst>
      <p:ext uri="{BB962C8B-B14F-4D97-AF65-F5344CB8AC3E}">
        <p14:creationId xmlns:p14="http://schemas.microsoft.com/office/powerpoint/2010/main" val="30133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500"/>
                            </p:stCondLst>
                            <p:childTnLst>
                              <p:par>
                                <p:cTn id="15" presetID="22" presetClass="entr" presetSubtype="2" fill="hold" grpId="0" nodeType="afterEffect">
                                  <p:stCondLst>
                                    <p:cond delay="125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4250"/>
                            </p:stCondLst>
                            <p:childTnLst>
                              <p:par>
                                <p:cTn id="19" presetID="53" presetClass="entr" presetSubtype="16" fill="hold" grpId="0" nodeType="afterEffect">
                                  <p:stCondLst>
                                    <p:cond delay="15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6250"/>
                            </p:stCondLst>
                            <p:childTnLst>
                              <p:par>
                                <p:cTn id="25" presetID="22" presetClass="entr" presetSubtype="2" fill="hold" grpId="0" nodeType="after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p:stCondLst>
                              <p:cond delay="8250"/>
                            </p:stCondLst>
                            <p:childTnLst>
                              <p:par>
                                <p:cTn id="29" presetID="22" presetClass="entr" presetSubtype="2" fill="hold" grpId="0" nodeType="afterEffect">
                                  <p:stCondLst>
                                    <p:cond delay="300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2250"/>
                                        <p:tgtEl>
                                          <p:spTgt spid="6"/>
                                        </p:tgtEl>
                                      </p:cBhvr>
                                    </p:animEffect>
                                  </p:childTnLst>
                                </p:cTn>
                              </p:par>
                            </p:childTnLst>
                          </p:cTn>
                        </p:par>
                        <p:par>
                          <p:cTn id="32" fill="hold">
                            <p:stCondLst>
                              <p:cond delay="13500"/>
                            </p:stCondLst>
                            <p:childTnLst>
                              <p:par>
                                <p:cTn id="33" presetID="53" presetClass="entr" presetSubtype="16" fill="hold" grpId="0" nodeType="afterEffect">
                                  <p:stCondLst>
                                    <p:cond delay="1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15750"/>
                            </p:stCondLst>
                            <p:childTnLst>
                              <p:par>
                                <p:cTn id="39" presetID="22" presetClass="entr" presetSubtype="2" fill="hold" grpId="0" nodeType="afterEffect">
                                  <p:stCondLst>
                                    <p:cond delay="125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17500"/>
                            </p:stCondLst>
                            <p:childTnLst>
                              <p:par>
                                <p:cTn id="43" presetID="6" presetClass="entr" presetSubtype="32" fill="hold" nodeType="afterEffect">
                                  <p:stCondLst>
                                    <p:cond delay="2000"/>
                                  </p:stCondLst>
                                  <p:childTnLst>
                                    <p:set>
                                      <p:cBhvr>
                                        <p:cTn id="44" dur="1" fill="hold">
                                          <p:stCondLst>
                                            <p:cond delay="0"/>
                                          </p:stCondLst>
                                        </p:cTn>
                                        <p:tgtEl>
                                          <p:spTgt spid="11"/>
                                        </p:tgtEl>
                                        <p:attrNameLst>
                                          <p:attrName>style.visibility</p:attrName>
                                        </p:attrNameLst>
                                      </p:cBhvr>
                                      <p:to>
                                        <p:strVal val="visible"/>
                                      </p:to>
                                    </p:set>
                                    <p:animEffect transition="in" filter="circle(out)">
                                      <p:cBhvr>
                                        <p:cTn id="45" dur="1000"/>
                                        <p:tgtEl>
                                          <p:spTgt spid="11"/>
                                        </p:tgtEl>
                                      </p:cBhvr>
                                    </p:animEffect>
                                  </p:childTnLst>
                                </p:cTn>
                              </p:par>
                            </p:childTnLst>
                          </p:cTn>
                        </p:par>
                        <p:par>
                          <p:cTn id="46" fill="hold">
                            <p:stCondLst>
                              <p:cond delay="20500"/>
                            </p:stCondLst>
                            <p:childTnLst>
                              <p:par>
                                <p:cTn id="47" presetID="31" presetClass="entr" presetSubtype="0" fill="hold" grpId="0" nodeType="after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21750"/>
                            </p:stCondLst>
                            <p:childTnLst>
                              <p:par>
                                <p:cTn id="54" presetID="22" presetClass="entr" presetSubtype="1" fill="hold" nodeType="after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par>
                          <p:cTn id="57" fill="hold">
                            <p:stCondLst>
                              <p:cond delay="22500"/>
                            </p:stCondLst>
                            <p:childTnLst>
                              <p:par>
                                <p:cTn id="58" presetID="31" presetClass="entr" presetSubtype="0" fill="hold" grpId="0" nodeType="afterEffect">
                                  <p:stCondLst>
                                    <p:cond delay="25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style.rotation</p:attrName>
                                        </p:attrNameLst>
                                      </p:cBhvr>
                                      <p:tavLst>
                                        <p:tav tm="0">
                                          <p:val>
                                            <p:fltVal val="90"/>
                                          </p:val>
                                        </p:tav>
                                        <p:tav tm="100000">
                                          <p:val>
                                            <p:fltVal val="0"/>
                                          </p:val>
                                        </p:tav>
                                      </p:tavLst>
                                    </p:anim>
                                    <p:animEffect transition="in" filter="fade">
                                      <p:cBhvr>
                                        <p:cTn id="63" dur="1000"/>
                                        <p:tgtEl>
                                          <p:spTgt spid="15"/>
                                        </p:tgtEl>
                                      </p:cBhvr>
                                    </p:animEffect>
                                  </p:childTnLst>
                                </p:cTn>
                              </p:par>
                            </p:childTnLst>
                          </p:cTn>
                        </p:par>
                        <p:par>
                          <p:cTn id="64" fill="hold">
                            <p:stCondLst>
                              <p:cond delay="23750"/>
                            </p:stCondLst>
                            <p:childTnLst>
                              <p:par>
                                <p:cTn id="65" presetID="22" presetClass="entr" presetSubtype="1" fill="hold" nodeType="afterEffect">
                                  <p:stCondLst>
                                    <p:cond delay="25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24500"/>
                            </p:stCondLst>
                            <p:childTnLst>
                              <p:par>
                                <p:cTn id="69" presetID="53" presetClass="entr" presetSubtype="16" fill="hold" grpId="0" nodeType="afterEffect">
                                  <p:stCondLst>
                                    <p:cond delay="50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childTnLst>
                                </p:cTn>
                              </p:par>
                            </p:childTnLst>
                          </p:cTn>
                        </p:par>
                        <p:par>
                          <p:cTn id="74" fill="hold">
                            <p:stCondLst>
                              <p:cond delay="25500"/>
                            </p:stCondLst>
                            <p:childTnLst>
                              <p:par>
                                <p:cTn id="75" presetID="22" presetClass="entr" presetSubtype="2" fill="hold" grpId="0" nodeType="afterEffect">
                                  <p:stCondLst>
                                    <p:cond delay="1000"/>
                                  </p:stCondLst>
                                  <p:childTnLst>
                                    <p:set>
                                      <p:cBhvr>
                                        <p:cTn id="76" dur="1" fill="hold">
                                          <p:stCondLst>
                                            <p:cond delay="0"/>
                                          </p:stCondLst>
                                        </p:cTn>
                                        <p:tgtEl>
                                          <p:spTgt spid="41"/>
                                        </p:tgtEl>
                                        <p:attrNameLst>
                                          <p:attrName>style.visibility</p:attrName>
                                        </p:attrNameLst>
                                      </p:cBhvr>
                                      <p:to>
                                        <p:strVal val="visible"/>
                                      </p:to>
                                    </p:set>
                                    <p:animEffect transition="in" filter="wipe(right)">
                                      <p:cBhvr>
                                        <p:cTn id="77" dur="500"/>
                                        <p:tgtEl>
                                          <p:spTgt spid="41"/>
                                        </p:tgtEl>
                                      </p:cBhvr>
                                    </p:animEffect>
                                  </p:childTnLst>
                                </p:cTn>
                              </p:par>
                            </p:childTnLst>
                          </p:cTn>
                        </p:par>
                        <p:par>
                          <p:cTn id="78" fill="hold">
                            <p:stCondLst>
                              <p:cond delay="27000"/>
                            </p:stCondLst>
                            <p:childTnLst>
                              <p:par>
                                <p:cTn id="79" presetID="53" presetClass="entr" presetSubtype="16" fill="hold" grpId="0" nodeType="afterEffect">
                                  <p:stCondLst>
                                    <p:cond delay="125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28750"/>
                            </p:stCondLst>
                            <p:childTnLst>
                              <p:par>
                                <p:cTn id="85" presetID="22" presetClass="entr" presetSubtype="2" fill="hold" nodeType="afterEffect">
                                  <p:stCondLst>
                                    <p:cond delay="1000"/>
                                  </p:stCondLst>
                                  <p:childTnLst>
                                    <p:set>
                                      <p:cBhvr>
                                        <p:cTn id="86" dur="1" fill="hold">
                                          <p:stCondLst>
                                            <p:cond delay="0"/>
                                          </p:stCondLst>
                                        </p:cTn>
                                        <p:tgtEl>
                                          <p:spTgt spid="42">
                                            <p:txEl>
                                              <p:pRg st="0" end="0"/>
                                            </p:txEl>
                                          </p:spTgt>
                                        </p:tgtEl>
                                        <p:attrNameLst>
                                          <p:attrName>style.visibility</p:attrName>
                                        </p:attrNameLst>
                                      </p:cBhvr>
                                      <p:to>
                                        <p:strVal val="visible"/>
                                      </p:to>
                                    </p:set>
                                    <p:animEffect transition="in" filter="wipe(right)">
                                      <p:cBhvr>
                                        <p:cTn id="87" dur="500"/>
                                        <p:tgtEl>
                                          <p:spTgt spid="42">
                                            <p:txEl>
                                              <p:pRg st="0" end="0"/>
                                            </p:txEl>
                                          </p:spTgt>
                                        </p:tgtEl>
                                      </p:cBhvr>
                                    </p:animEffect>
                                  </p:childTnLst>
                                </p:cTn>
                              </p:par>
                            </p:childTnLst>
                          </p:cTn>
                        </p:par>
                        <p:par>
                          <p:cTn id="88" fill="hold">
                            <p:stCondLst>
                              <p:cond delay="30250"/>
                            </p:stCondLst>
                            <p:childTnLst>
                              <p:par>
                                <p:cTn id="89" presetID="6" presetClass="entr" presetSubtype="16" fill="hold" nodeType="afterEffect">
                                  <p:stCondLst>
                                    <p:cond delay="1250"/>
                                  </p:stCondLst>
                                  <p:childTnLst>
                                    <p:set>
                                      <p:cBhvr>
                                        <p:cTn id="90" dur="1" fill="hold">
                                          <p:stCondLst>
                                            <p:cond delay="0"/>
                                          </p:stCondLst>
                                        </p:cTn>
                                        <p:tgtEl>
                                          <p:spTgt spid="31"/>
                                        </p:tgtEl>
                                        <p:attrNameLst>
                                          <p:attrName>style.visibility</p:attrName>
                                        </p:attrNameLst>
                                      </p:cBhvr>
                                      <p:to>
                                        <p:strVal val="visible"/>
                                      </p:to>
                                    </p:set>
                                    <p:animEffect transition="in" filter="circle(in)">
                                      <p:cBhvr>
                                        <p:cTn id="91" dur="1000"/>
                                        <p:tgtEl>
                                          <p:spTgt spid="31"/>
                                        </p:tgtEl>
                                      </p:cBhvr>
                                    </p:animEffect>
                                  </p:childTnLst>
                                </p:cTn>
                              </p:par>
                            </p:childTnLst>
                          </p:cTn>
                        </p:par>
                        <p:par>
                          <p:cTn id="92" fill="hold">
                            <p:stCondLst>
                              <p:cond delay="32500"/>
                            </p:stCondLst>
                            <p:childTnLst>
                              <p:par>
                                <p:cTn id="93" presetID="31" presetClass="entr" presetSubtype="0" fill="hold" grpId="0" nodeType="afterEffect">
                                  <p:stCondLst>
                                    <p:cond delay="250"/>
                                  </p:stCondLst>
                                  <p:childTnLst>
                                    <p:set>
                                      <p:cBhvr>
                                        <p:cTn id="94" dur="1" fill="hold">
                                          <p:stCondLst>
                                            <p:cond delay="0"/>
                                          </p:stCondLst>
                                        </p:cTn>
                                        <p:tgtEl>
                                          <p:spTgt spid="32"/>
                                        </p:tgtEl>
                                        <p:attrNameLst>
                                          <p:attrName>style.visibility</p:attrName>
                                        </p:attrNameLst>
                                      </p:cBhvr>
                                      <p:to>
                                        <p:strVal val="visible"/>
                                      </p:to>
                                    </p:set>
                                    <p:anim calcmode="lin" valueType="num">
                                      <p:cBhvr>
                                        <p:cTn id="95" dur="1000" fill="hold"/>
                                        <p:tgtEl>
                                          <p:spTgt spid="32"/>
                                        </p:tgtEl>
                                        <p:attrNameLst>
                                          <p:attrName>ppt_w</p:attrName>
                                        </p:attrNameLst>
                                      </p:cBhvr>
                                      <p:tavLst>
                                        <p:tav tm="0">
                                          <p:val>
                                            <p:fltVal val="0"/>
                                          </p:val>
                                        </p:tav>
                                        <p:tav tm="100000">
                                          <p:val>
                                            <p:strVal val="#ppt_w"/>
                                          </p:val>
                                        </p:tav>
                                      </p:tavLst>
                                    </p:anim>
                                    <p:anim calcmode="lin" valueType="num">
                                      <p:cBhvr>
                                        <p:cTn id="96" dur="1000" fill="hold"/>
                                        <p:tgtEl>
                                          <p:spTgt spid="32"/>
                                        </p:tgtEl>
                                        <p:attrNameLst>
                                          <p:attrName>ppt_h</p:attrName>
                                        </p:attrNameLst>
                                      </p:cBhvr>
                                      <p:tavLst>
                                        <p:tav tm="0">
                                          <p:val>
                                            <p:fltVal val="0"/>
                                          </p:val>
                                        </p:tav>
                                        <p:tav tm="100000">
                                          <p:val>
                                            <p:strVal val="#ppt_h"/>
                                          </p:val>
                                        </p:tav>
                                      </p:tavLst>
                                    </p:anim>
                                    <p:anim calcmode="lin" valueType="num">
                                      <p:cBhvr>
                                        <p:cTn id="97" dur="1000" fill="hold"/>
                                        <p:tgtEl>
                                          <p:spTgt spid="32"/>
                                        </p:tgtEl>
                                        <p:attrNameLst>
                                          <p:attrName>style.rotation</p:attrName>
                                        </p:attrNameLst>
                                      </p:cBhvr>
                                      <p:tavLst>
                                        <p:tav tm="0">
                                          <p:val>
                                            <p:fltVal val="90"/>
                                          </p:val>
                                        </p:tav>
                                        <p:tav tm="100000">
                                          <p:val>
                                            <p:fltVal val="0"/>
                                          </p:val>
                                        </p:tav>
                                      </p:tavLst>
                                    </p:anim>
                                    <p:animEffect transition="in" filter="fade">
                                      <p:cBhvr>
                                        <p:cTn id="98" dur="1000"/>
                                        <p:tgtEl>
                                          <p:spTgt spid="32"/>
                                        </p:tgtEl>
                                      </p:cBhvr>
                                    </p:animEffect>
                                  </p:childTnLst>
                                </p:cTn>
                              </p:par>
                            </p:childTnLst>
                          </p:cTn>
                        </p:par>
                        <p:par>
                          <p:cTn id="99" fill="hold">
                            <p:stCondLst>
                              <p:cond delay="33750"/>
                            </p:stCondLst>
                            <p:childTnLst>
                              <p:par>
                                <p:cTn id="100" presetID="22" presetClass="entr" presetSubtype="1" fill="hold" nodeType="afterEffect">
                                  <p:stCondLst>
                                    <p:cond delay="250"/>
                                  </p:stCondLst>
                                  <p:childTnLst>
                                    <p:set>
                                      <p:cBhvr>
                                        <p:cTn id="101" dur="1" fill="hold">
                                          <p:stCondLst>
                                            <p:cond delay="0"/>
                                          </p:stCondLst>
                                        </p:cTn>
                                        <p:tgtEl>
                                          <p:spTgt spid="33"/>
                                        </p:tgtEl>
                                        <p:attrNameLst>
                                          <p:attrName>style.visibility</p:attrName>
                                        </p:attrNameLst>
                                      </p:cBhvr>
                                      <p:to>
                                        <p:strVal val="visible"/>
                                      </p:to>
                                    </p:set>
                                    <p:animEffect transition="in" filter="wipe(up)">
                                      <p:cBhvr>
                                        <p:cTn id="102" dur="500"/>
                                        <p:tgtEl>
                                          <p:spTgt spid="33"/>
                                        </p:tgtEl>
                                      </p:cBhvr>
                                    </p:animEffect>
                                  </p:childTnLst>
                                </p:cTn>
                              </p:par>
                            </p:childTnLst>
                          </p:cTn>
                        </p:par>
                        <p:par>
                          <p:cTn id="103" fill="hold">
                            <p:stCondLst>
                              <p:cond delay="34500"/>
                            </p:stCondLst>
                            <p:childTnLst>
                              <p:par>
                                <p:cTn id="104" presetID="31" presetClass="entr" presetSubtype="0" fill="hold" grpId="0" nodeType="afterEffect">
                                  <p:stCondLst>
                                    <p:cond delay="25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1000" fill="hold"/>
                                        <p:tgtEl>
                                          <p:spTgt spid="36"/>
                                        </p:tgtEl>
                                        <p:attrNameLst>
                                          <p:attrName>ppt_w</p:attrName>
                                        </p:attrNameLst>
                                      </p:cBhvr>
                                      <p:tavLst>
                                        <p:tav tm="0">
                                          <p:val>
                                            <p:fltVal val="0"/>
                                          </p:val>
                                        </p:tav>
                                        <p:tav tm="100000">
                                          <p:val>
                                            <p:strVal val="#ppt_w"/>
                                          </p:val>
                                        </p:tav>
                                      </p:tavLst>
                                    </p:anim>
                                    <p:anim calcmode="lin" valueType="num">
                                      <p:cBhvr>
                                        <p:cTn id="107" dur="1000" fill="hold"/>
                                        <p:tgtEl>
                                          <p:spTgt spid="36"/>
                                        </p:tgtEl>
                                        <p:attrNameLst>
                                          <p:attrName>ppt_h</p:attrName>
                                        </p:attrNameLst>
                                      </p:cBhvr>
                                      <p:tavLst>
                                        <p:tav tm="0">
                                          <p:val>
                                            <p:fltVal val="0"/>
                                          </p:val>
                                        </p:tav>
                                        <p:tav tm="100000">
                                          <p:val>
                                            <p:strVal val="#ppt_h"/>
                                          </p:val>
                                        </p:tav>
                                      </p:tavLst>
                                    </p:anim>
                                    <p:anim calcmode="lin" valueType="num">
                                      <p:cBhvr>
                                        <p:cTn id="108" dur="1000" fill="hold"/>
                                        <p:tgtEl>
                                          <p:spTgt spid="36"/>
                                        </p:tgtEl>
                                        <p:attrNameLst>
                                          <p:attrName>style.rotation</p:attrName>
                                        </p:attrNameLst>
                                      </p:cBhvr>
                                      <p:tavLst>
                                        <p:tav tm="0">
                                          <p:val>
                                            <p:fltVal val="90"/>
                                          </p:val>
                                        </p:tav>
                                        <p:tav tm="100000">
                                          <p:val>
                                            <p:fltVal val="0"/>
                                          </p:val>
                                        </p:tav>
                                      </p:tavLst>
                                    </p:anim>
                                    <p:animEffect transition="in" filter="fade">
                                      <p:cBhvr>
                                        <p:cTn id="109" dur="1000"/>
                                        <p:tgtEl>
                                          <p:spTgt spid="36"/>
                                        </p:tgtEl>
                                      </p:cBhvr>
                                    </p:animEffect>
                                  </p:childTnLst>
                                </p:cTn>
                              </p:par>
                            </p:childTnLst>
                          </p:cTn>
                        </p:par>
                        <p:par>
                          <p:cTn id="110" fill="hold">
                            <p:stCondLst>
                              <p:cond delay="35750"/>
                            </p:stCondLst>
                            <p:childTnLst>
                              <p:par>
                                <p:cTn id="111" presetID="22" presetClass="entr" presetSubtype="1" fill="hold" nodeType="afterEffect">
                                  <p:stCondLst>
                                    <p:cond delay="250"/>
                                  </p:stCondLst>
                                  <p:childTnLst>
                                    <p:set>
                                      <p:cBhvr>
                                        <p:cTn id="112" dur="1" fill="hold">
                                          <p:stCondLst>
                                            <p:cond delay="0"/>
                                          </p:stCondLst>
                                        </p:cTn>
                                        <p:tgtEl>
                                          <p:spTgt spid="37"/>
                                        </p:tgtEl>
                                        <p:attrNameLst>
                                          <p:attrName>style.visibility</p:attrName>
                                        </p:attrNameLst>
                                      </p:cBhvr>
                                      <p:to>
                                        <p:strVal val="visible"/>
                                      </p:to>
                                    </p:set>
                                    <p:animEffect transition="in" filter="wipe(up)">
                                      <p:cBhvr>
                                        <p:cTn id="113" dur="500"/>
                                        <p:tgtEl>
                                          <p:spTgt spid="37"/>
                                        </p:tgtEl>
                                      </p:cBhvr>
                                    </p:animEffect>
                                  </p:childTnLst>
                                </p:cTn>
                              </p:par>
                            </p:childTnLst>
                          </p:cTn>
                        </p:par>
                        <p:par>
                          <p:cTn id="114" fill="hold">
                            <p:stCondLst>
                              <p:cond delay="36500"/>
                            </p:stCondLst>
                            <p:childTnLst>
                              <p:par>
                                <p:cTn id="115" presetID="42" presetClass="entr" presetSubtype="0" fill="hold" grpId="0" nodeType="afterEffect">
                                  <p:stCondLst>
                                    <p:cond delay="25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1000"/>
                                        <p:tgtEl>
                                          <p:spTgt spid="44"/>
                                        </p:tgtEl>
                                      </p:cBhvr>
                                    </p:animEffect>
                                    <p:anim calcmode="lin" valueType="num">
                                      <p:cBhvr>
                                        <p:cTn id="118" dur="1000" fill="hold"/>
                                        <p:tgtEl>
                                          <p:spTgt spid="44"/>
                                        </p:tgtEl>
                                        <p:attrNameLst>
                                          <p:attrName>ppt_x</p:attrName>
                                        </p:attrNameLst>
                                      </p:cBhvr>
                                      <p:tavLst>
                                        <p:tav tm="0">
                                          <p:val>
                                            <p:strVal val="#ppt_x"/>
                                          </p:val>
                                        </p:tav>
                                        <p:tav tm="100000">
                                          <p:val>
                                            <p:strVal val="#ppt_x"/>
                                          </p:val>
                                        </p:tav>
                                      </p:tavLst>
                                    </p:anim>
                                    <p:anim calcmode="lin" valueType="num">
                                      <p:cBhvr>
                                        <p:cTn id="1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8" grpId="0"/>
      <p:bldP spid="9" grpId="0"/>
      <p:bldP spid="14" grpId="0" animBg="1"/>
      <p:bldP spid="6" grpId="0" animBg="1"/>
      <p:bldP spid="10" grpId="0"/>
      <p:bldP spid="13" grpId="0" animBg="1"/>
      <p:bldP spid="15" grpId="0" animBg="1"/>
      <p:bldP spid="32" grpId="0" animBg="1"/>
      <p:bldP spid="36" grpId="0" animBg="1"/>
      <p:bldP spid="40" grpId="0" animBg="1"/>
      <p:bldP spid="41" grpId="0"/>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9319491" y="1018419"/>
            <a:ext cx="2769728"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שְׁמוּאֵל אֵין שָׁמִין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לֹא </a:t>
            </a:r>
            <a:r>
              <a:rPr lang="he-IL" dirty="0">
                <a:solidFill>
                  <a:srgbClr val="000000"/>
                </a:solidFill>
                <a:latin typeface="Arial" panose="020B0604020202020204" pitchFamily="34" charset="0"/>
              </a:rPr>
              <a:t>לְגַנָּב וְלֹא לְגַזְלָן אֶלָּא </a:t>
            </a:r>
            <a:r>
              <a:rPr lang="he-IL" dirty="0" err="1" smtClean="0">
                <a:solidFill>
                  <a:srgbClr val="000000"/>
                </a:solidFill>
                <a:latin typeface="Arial" panose="020B0604020202020204" pitchFamily="34" charset="0"/>
              </a:rPr>
              <a:t>לְנִזָּקִין</a:t>
            </a:r>
            <a:endParaRPr lang="he-IL" dirty="0"/>
          </a:p>
        </p:txBody>
      </p:sp>
      <p:sp>
        <p:nvSpPr>
          <p:cNvPr id="8" name="מלבן 7"/>
          <p:cNvSpPr/>
          <p:nvPr/>
        </p:nvSpPr>
        <p:spPr>
          <a:xfrm>
            <a:off x="3270296" y="392661"/>
            <a:ext cx="8617527" cy="369332"/>
          </a:xfrm>
          <a:prstGeom prst="rect">
            <a:avLst/>
          </a:prstGeom>
        </p:spPr>
        <p:txBody>
          <a:bodyPr wrap="square">
            <a:spAutoFit/>
          </a:bodyPr>
          <a:lstStyle/>
          <a:p>
            <a:r>
              <a:rPr lang="he-IL" dirty="0" smtClean="0"/>
              <a:t>הגמרא מבררת מה </a:t>
            </a:r>
            <a:r>
              <a:rPr lang="he-IL" dirty="0"/>
              <a:t>הדין בגניבה </a:t>
            </a:r>
            <a:r>
              <a:rPr lang="he-IL" dirty="0" err="1"/>
              <a:t>וגזילה</a:t>
            </a:r>
            <a:r>
              <a:rPr lang="he-IL" dirty="0"/>
              <a:t>, האם שמין לנגנב </a:t>
            </a:r>
            <a:r>
              <a:rPr lang="he-IL" dirty="0" smtClean="0"/>
              <a:t>את הנבילה, </a:t>
            </a:r>
            <a:r>
              <a:rPr lang="he-IL" dirty="0"/>
              <a:t>כשם </a:t>
            </a:r>
            <a:r>
              <a:rPr lang="he-IL" dirty="0" err="1"/>
              <a:t>ששמין</a:t>
            </a:r>
            <a:r>
              <a:rPr lang="he-IL" dirty="0"/>
              <a:t> לניזק, או לא:</a:t>
            </a:r>
          </a:p>
        </p:txBody>
      </p:sp>
      <p:sp>
        <p:nvSpPr>
          <p:cNvPr id="9" name="הסבר מלבני מעוגל 8"/>
          <p:cNvSpPr/>
          <p:nvPr/>
        </p:nvSpPr>
        <p:spPr>
          <a:xfrm>
            <a:off x="38957" y="14378"/>
            <a:ext cx="2756467" cy="3571839"/>
          </a:xfrm>
          <a:prstGeom prst="wedgeRoundRectCallout">
            <a:avLst>
              <a:gd name="adj1" fmla="val 202665"/>
              <a:gd name="adj2" fmla="val -2128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רש"י הוסיף: ונהגו הדיינים. </a:t>
            </a:r>
            <a:r>
              <a:rPr lang="he-IL" dirty="0">
                <a:solidFill>
                  <a:schemeClr val="tx1"/>
                </a:solidFill>
              </a:rPr>
              <a:t>וביארו המפרשים שפירש כן מחמת ששמואל ממשיך "ואני אומר אף לשואל", ואין לזה הסבר אלא רק שהדיינים כך נהגו, ואני סובר שיש לנהוג כן גם בשואל. </a:t>
            </a:r>
            <a:endParaRPr lang="he-IL" dirty="0" smtClean="0">
              <a:solidFill>
                <a:schemeClr val="tx1"/>
              </a:solidFill>
            </a:endParaRPr>
          </a:p>
          <a:p>
            <a:r>
              <a:rPr lang="he-IL" dirty="0" err="1" smtClean="0">
                <a:solidFill>
                  <a:schemeClr val="tx1"/>
                </a:solidFill>
              </a:rPr>
              <a:t>והתוס</a:t>
            </a:r>
            <a:r>
              <a:rPr lang="he-IL" dirty="0">
                <a:solidFill>
                  <a:schemeClr val="tx1"/>
                </a:solidFill>
              </a:rPr>
              <a:t>' הביאו </a:t>
            </a:r>
            <a:r>
              <a:rPr lang="he-IL" dirty="0" err="1">
                <a:solidFill>
                  <a:schemeClr val="tx1"/>
                </a:solidFill>
              </a:rPr>
              <a:t>גירסא</a:t>
            </a:r>
            <a:r>
              <a:rPr lang="he-IL" dirty="0">
                <a:solidFill>
                  <a:schemeClr val="tx1"/>
                </a:solidFill>
              </a:rPr>
              <a:t> שתחילה אמר את הדברים בשם רב, ואחר כך המשיך ואמר את דברי עצמו</a:t>
            </a:r>
          </a:p>
        </p:txBody>
      </p:sp>
      <p:sp>
        <p:nvSpPr>
          <p:cNvPr id="10" name="מלבן 9"/>
          <p:cNvSpPr/>
          <p:nvPr/>
        </p:nvSpPr>
        <p:spPr>
          <a:xfrm>
            <a:off x="2595419" y="978463"/>
            <a:ext cx="6724072" cy="1754326"/>
          </a:xfrm>
          <a:prstGeom prst="rect">
            <a:avLst/>
          </a:prstGeom>
        </p:spPr>
        <p:txBody>
          <a:bodyPr wrap="square">
            <a:spAutoFit/>
          </a:bodyPr>
          <a:lstStyle/>
          <a:p>
            <a:r>
              <a:rPr lang="he-IL" dirty="0" smtClean="0"/>
              <a:t>אמר </a:t>
            </a:r>
            <a:r>
              <a:rPr lang="he-IL" dirty="0"/>
              <a:t>שמואל: </a:t>
            </a:r>
            <a:r>
              <a:rPr lang="he-IL" dirty="0" smtClean="0"/>
              <a:t>[נהגו הדיינים] שאם </a:t>
            </a:r>
            <a:r>
              <a:rPr lang="he-IL" dirty="0"/>
              <a:t>אדם </a:t>
            </a:r>
            <a:r>
              <a:rPr lang="he-IL" dirty="0" smtClean="0"/>
              <a:t>גנב או </a:t>
            </a:r>
            <a:r>
              <a:rPr lang="he-IL" dirty="0"/>
              <a:t>גזל בהמה, ומתה, או גזל כלים ונשברו, אין שמים את הנבילה והשברים כדי </a:t>
            </a:r>
            <a:r>
              <a:rPr lang="he-IL" dirty="0" err="1" smtClean="0"/>
              <a:t>לתיתם</a:t>
            </a:r>
            <a:r>
              <a:rPr lang="he-IL" dirty="0" smtClean="0"/>
              <a:t> </a:t>
            </a:r>
            <a:r>
              <a:rPr lang="he-IL" dirty="0"/>
              <a:t>לבעלים, </a:t>
            </a:r>
            <a:endParaRPr lang="he-IL" dirty="0" smtClean="0"/>
          </a:p>
          <a:p>
            <a:r>
              <a:rPr lang="he-IL" dirty="0" smtClean="0"/>
              <a:t>על הגנב </a:t>
            </a:r>
            <a:r>
              <a:rPr lang="he-IL" dirty="0"/>
              <a:t>והגזלן </a:t>
            </a:r>
            <a:r>
              <a:rPr lang="he-IL" dirty="0" smtClean="0"/>
              <a:t>להחזיר לא רק </a:t>
            </a:r>
            <a:r>
              <a:rPr lang="he-IL" dirty="0" err="1" smtClean="0"/>
              <a:t>רק</a:t>
            </a:r>
            <a:r>
              <a:rPr lang="he-IL" dirty="0" smtClean="0"/>
              <a:t> </a:t>
            </a:r>
            <a:r>
              <a:rPr lang="he-IL" dirty="0"/>
              <a:t>את ההפרש של הפחת. אלא עליהם לשלם בהמה או כלי מעולים, והשברים </a:t>
            </a:r>
            <a:r>
              <a:rPr lang="he-IL" dirty="0" err="1"/>
              <a:t>ישארו</a:t>
            </a:r>
            <a:r>
              <a:rPr lang="he-IL" dirty="0"/>
              <a:t> לגנב ולגזלן </a:t>
            </a:r>
            <a:endParaRPr lang="he-IL" dirty="0" smtClean="0"/>
          </a:p>
          <a:p>
            <a:r>
              <a:rPr lang="he-IL" dirty="0" smtClean="0"/>
              <a:t>ולא </a:t>
            </a:r>
            <a:r>
              <a:rPr lang="he-IL" dirty="0"/>
              <a:t>מצאנו ששמים את השברים ומשלמים רק את ההפרש, אלא </a:t>
            </a:r>
            <a:r>
              <a:rPr lang="he-IL" dirty="0" err="1"/>
              <a:t>לענין</a:t>
            </a:r>
            <a:r>
              <a:rPr lang="he-IL" dirty="0"/>
              <a:t> נזקין, וכפי שדרשנו לעיל מהפסוקים, שהנבילה שייכת לבעלים</a:t>
            </a:r>
            <a:r>
              <a:rPr lang="he-IL" dirty="0" smtClean="0"/>
              <a:t>.</a:t>
            </a:r>
            <a:endParaRPr lang="he-IL" dirty="0"/>
          </a:p>
        </p:txBody>
      </p:sp>
      <p:sp>
        <p:nvSpPr>
          <p:cNvPr id="11" name="מלבן 10"/>
          <p:cNvSpPr/>
          <p:nvPr/>
        </p:nvSpPr>
        <p:spPr>
          <a:xfrm>
            <a:off x="7456380" y="3927493"/>
            <a:ext cx="4575440" cy="1200329"/>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אִיבַּעְיָא</a:t>
            </a:r>
            <a:r>
              <a:rPr lang="he-IL" dirty="0">
                <a:solidFill>
                  <a:srgbClr val="000000"/>
                </a:solidFill>
                <a:latin typeface="Arial" panose="020B0604020202020204" pitchFamily="34" charset="0"/>
              </a:rPr>
              <a:t> לְהוּ הָכִי </a:t>
            </a:r>
            <a:r>
              <a:rPr lang="he-IL" dirty="0" err="1" smtClean="0">
                <a:solidFill>
                  <a:srgbClr val="000000"/>
                </a:solidFill>
                <a:latin typeface="Arial" panose="020B0604020202020204" pitchFamily="34" charset="0"/>
              </a:rPr>
              <a:t>קָאָמַר</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אַף לְשׁוֹאֵל שָׁמִין וְאַבָּא מוֹדֶה </a:t>
            </a:r>
            <a:r>
              <a:rPr lang="he-IL" dirty="0" smtClean="0">
                <a:solidFill>
                  <a:srgbClr val="000000"/>
                </a:solidFill>
                <a:latin typeface="Arial" panose="020B0604020202020204" pitchFamily="34" charset="0"/>
              </a:rPr>
              <a:t>לִי</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אוֹ </a:t>
            </a:r>
            <a:r>
              <a:rPr lang="he-IL" dirty="0" err="1">
                <a:solidFill>
                  <a:srgbClr val="000000"/>
                </a:solidFill>
                <a:latin typeface="Arial" panose="020B0604020202020204" pitchFamily="34" charset="0"/>
              </a:rPr>
              <a:t>דִלְמָא</a:t>
            </a:r>
            <a:r>
              <a:rPr lang="he-IL" dirty="0">
                <a:solidFill>
                  <a:srgbClr val="000000"/>
                </a:solidFill>
                <a:latin typeface="Arial" panose="020B0604020202020204" pitchFamily="34" charset="0"/>
              </a:rPr>
              <a:t> הָכִי </a:t>
            </a:r>
            <a:r>
              <a:rPr lang="he-IL" dirty="0" err="1">
                <a:solidFill>
                  <a:srgbClr val="000000"/>
                </a:solidFill>
                <a:latin typeface="Arial" panose="020B0604020202020204" pitchFamily="34" charset="0"/>
              </a:rPr>
              <a:t>קָאָמַר</a:t>
            </a:r>
            <a:r>
              <a:rPr lang="he-IL" dirty="0">
                <a:solidFill>
                  <a:srgbClr val="000000"/>
                </a:solidFill>
                <a:latin typeface="Arial" panose="020B0604020202020204" pitchFamily="34" charset="0"/>
              </a:rPr>
              <a:t> וַאֲנִי אוֹמֵר אַף לְשׁוֹאֵל אֵין </a:t>
            </a:r>
            <a:r>
              <a:rPr lang="he-IL" dirty="0" smtClean="0">
                <a:solidFill>
                  <a:srgbClr val="000000"/>
                </a:solidFill>
                <a:latin typeface="Arial" panose="020B0604020202020204" pitchFamily="34" charset="0"/>
              </a:rPr>
              <a:t>שָׁמִין</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וְאַבָּא מוֹדֶה לִי</a:t>
            </a:r>
            <a:endParaRPr lang="he-IL" dirty="0"/>
          </a:p>
        </p:txBody>
      </p:sp>
      <p:sp>
        <p:nvSpPr>
          <p:cNvPr id="13" name="מלבן 12"/>
          <p:cNvSpPr/>
          <p:nvPr/>
        </p:nvSpPr>
        <p:spPr>
          <a:xfrm>
            <a:off x="8811491" y="2968185"/>
            <a:ext cx="3277728"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וַאֲנִי </a:t>
            </a:r>
            <a:r>
              <a:rPr lang="he-IL" dirty="0">
                <a:solidFill>
                  <a:srgbClr val="000000"/>
                </a:solidFill>
                <a:latin typeface="Arial" panose="020B0604020202020204" pitchFamily="34" charset="0"/>
              </a:rPr>
              <a:t>אוֹמֵר אַף לְשׁוֹאֵל וְאַבָּא מוֹדֶה לִי</a:t>
            </a:r>
            <a:endParaRPr lang="he-IL" dirty="0"/>
          </a:p>
        </p:txBody>
      </p:sp>
      <p:sp>
        <p:nvSpPr>
          <p:cNvPr id="15" name="מלבן 14"/>
          <p:cNvSpPr/>
          <p:nvPr/>
        </p:nvSpPr>
        <p:spPr>
          <a:xfrm>
            <a:off x="4294908" y="2864002"/>
            <a:ext cx="4294909" cy="646331"/>
          </a:xfrm>
          <a:prstGeom prst="rect">
            <a:avLst/>
          </a:prstGeom>
        </p:spPr>
        <p:txBody>
          <a:bodyPr wrap="square">
            <a:spAutoFit/>
          </a:bodyPr>
          <a:lstStyle/>
          <a:p>
            <a:r>
              <a:rPr lang="he-IL" dirty="0" smtClean="0"/>
              <a:t>ומוסיף </a:t>
            </a:r>
            <a:r>
              <a:rPr lang="he-IL" dirty="0"/>
              <a:t>שמואל: ואני אומר, אף לשואל הדין כך </a:t>
            </a:r>
            <a:endParaRPr lang="he-IL" dirty="0" smtClean="0"/>
          </a:p>
          <a:p>
            <a:r>
              <a:rPr lang="he-IL" dirty="0" smtClean="0"/>
              <a:t>ואבא </a:t>
            </a:r>
            <a:r>
              <a:rPr lang="he-IL" dirty="0"/>
              <a:t>[רב] מודה לי שכך הוא הדין בשואל.</a:t>
            </a:r>
          </a:p>
        </p:txBody>
      </p:sp>
      <p:sp>
        <p:nvSpPr>
          <p:cNvPr id="16" name="מלבן 15"/>
          <p:cNvSpPr/>
          <p:nvPr/>
        </p:nvSpPr>
        <p:spPr>
          <a:xfrm>
            <a:off x="-20458" y="3502049"/>
            <a:ext cx="7365412" cy="1477328"/>
          </a:xfrm>
          <a:prstGeom prst="rect">
            <a:avLst/>
          </a:prstGeom>
        </p:spPr>
        <p:txBody>
          <a:bodyPr wrap="square">
            <a:spAutoFit/>
          </a:bodyPr>
          <a:lstStyle/>
          <a:p>
            <a:r>
              <a:rPr lang="he-IL" dirty="0" err="1" smtClean="0"/>
              <a:t>נסתפקו</a:t>
            </a:r>
            <a:r>
              <a:rPr lang="he-IL" dirty="0" smtClean="0"/>
              <a:t> </a:t>
            </a:r>
            <a:r>
              <a:rPr lang="he-IL" dirty="0"/>
              <a:t>בבית המדרש: מה שאמר שמואל </a:t>
            </a:r>
            <a:r>
              <a:rPr lang="he-IL" b="1" dirty="0"/>
              <a:t>"אף לשואל", </a:t>
            </a:r>
            <a:r>
              <a:rPr lang="he-IL" dirty="0" smtClean="0"/>
              <a:t>האם </a:t>
            </a:r>
            <a:r>
              <a:rPr lang="he-IL" dirty="0"/>
              <a:t>זה </a:t>
            </a:r>
            <a:r>
              <a:rPr lang="he-IL" b="1" dirty="0"/>
              <a:t>נסוב על </a:t>
            </a:r>
            <a:r>
              <a:rPr lang="he-IL" b="1" dirty="0" smtClean="0"/>
              <a:t>נזקין</a:t>
            </a:r>
            <a:r>
              <a:rPr lang="he-IL" dirty="0" smtClean="0"/>
              <a:t>, וכך אמר </a:t>
            </a:r>
            <a:r>
              <a:rPr lang="he-IL" dirty="0"/>
              <a:t>שמואל: אני סבור שלא רק </a:t>
            </a:r>
            <a:r>
              <a:rPr lang="he-IL" dirty="0" err="1"/>
              <a:t>בנזקין</a:t>
            </a:r>
            <a:r>
              <a:rPr lang="he-IL" dirty="0"/>
              <a:t> שמים, אלא אף לשואל שמין את השברים, ואבא [רב] מודה לי בזה.</a:t>
            </a:r>
          </a:p>
          <a:p>
            <a:r>
              <a:rPr lang="he-IL" dirty="0" smtClean="0"/>
              <a:t>או אולי </a:t>
            </a:r>
            <a:r>
              <a:rPr lang="he-IL" b="1" dirty="0" smtClean="0"/>
              <a:t>"אף </a:t>
            </a:r>
            <a:r>
              <a:rPr lang="he-IL" b="1" dirty="0"/>
              <a:t>לשואל" נסוב על גנב וגזלן</a:t>
            </a:r>
            <a:r>
              <a:rPr lang="he-IL" dirty="0"/>
              <a:t>, </a:t>
            </a:r>
            <a:r>
              <a:rPr lang="he-IL" dirty="0" smtClean="0"/>
              <a:t>וכך אמר </a:t>
            </a:r>
            <a:r>
              <a:rPr lang="he-IL" dirty="0"/>
              <a:t>שמואל: </a:t>
            </a:r>
            <a:endParaRPr lang="he-IL" dirty="0" smtClean="0"/>
          </a:p>
          <a:p>
            <a:r>
              <a:rPr lang="he-IL" dirty="0" smtClean="0"/>
              <a:t>ואני </a:t>
            </a:r>
            <a:r>
              <a:rPr lang="he-IL" dirty="0"/>
              <a:t>אומר, אף לשואל אין שמין. ואבא [רב] מודה לי בזה </a:t>
            </a:r>
          </a:p>
        </p:txBody>
      </p:sp>
      <p:sp>
        <p:nvSpPr>
          <p:cNvPr id="17" name="מלבן 16"/>
          <p:cNvSpPr/>
          <p:nvPr/>
        </p:nvSpPr>
        <p:spPr>
          <a:xfrm>
            <a:off x="9319491" y="3415700"/>
            <a:ext cx="2568332" cy="369332"/>
          </a:xfrm>
          <a:prstGeom prst="rect">
            <a:avLst/>
          </a:prstGeom>
        </p:spPr>
        <p:txBody>
          <a:bodyPr wrap="none">
            <a:spAutoFit/>
          </a:bodyPr>
          <a:lstStyle/>
          <a:p>
            <a:r>
              <a:rPr lang="he-IL" dirty="0"/>
              <a:t>הגמרא </a:t>
            </a:r>
            <a:r>
              <a:rPr lang="he-IL" dirty="0" smtClean="0"/>
              <a:t>דנה בכוונת </a:t>
            </a:r>
            <a:r>
              <a:rPr lang="he-IL" dirty="0"/>
              <a:t>שמואל:</a:t>
            </a:r>
          </a:p>
        </p:txBody>
      </p:sp>
      <p:sp>
        <p:nvSpPr>
          <p:cNvPr id="18" name="מלבן 17"/>
          <p:cNvSpPr/>
          <p:nvPr/>
        </p:nvSpPr>
        <p:spPr>
          <a:xfrm>
            <a:off x="7181270" y="5192099"/>
            <a:ext cx="4907949"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תָּא שְׁמַע </a:t>
            </a:r>
            <a:r>
              <a:rPr lang="he-IL" dirty="0" err="1">
                <a:solidFill>
                  <a:srgbClr val="000000"/>
                </a:solidFill>
                <a:latin typeface="Arial" panose="020B0604020202020204" pitchFamily="34" charset="0"/>
              </a:rPr>
              <a:t>דְּהָהוּא</a:t>
            </a:r>
            <a:r>
              <a:rPr lang="he-IL" dirty="0">
                <a:solidFill>
                  <a:srgbClr val="000000"/>
                </a:solidFill>
                <a:latin typeface="Arial" panose="020B0604020202020204" pitchFamily="34" charset="0"/>
              </a:rPr>
              <a:t> גַּבְרָא </a:t>
            </a:r>
            <a:r>
              <a:rPr lang="he-IL" dirty="0" err="1">
                <a:solidFill>
                  <a:srgbClr val="000000"/>
                </a:solidFill>
                <a:latin typeface="Arial" panose="020B0604020202020204" pitchFamily="34" charset="0"/>
              </a:rPr>
              <a:t>דִּשְׁאֵיל</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נַרְגָּא</a:t>
            </a:r>
            <a:r>
              <a:rPr lang="he-IL" dirty="0">
                <a:solidFill>
                  <a:srgbClr val="000000"/>
                </a:solidFill>
                <a:latin typeface="Arial" panose="020B0604020202020204" pitchFamily="34" charset="0"/>
              </a:rPr>
              <a:t> מֵחַבְרֵיהּ </a:t>
            </a:r>
            <a:r>
              <a:rPr lang="he-IL" dirty="0" smtClean="0">
                <a:solidFill>
                  <a:srgbClr val="000000"/>
                </a:solidFill>
                <a:latin typeface="Arial" panose="020B0604020202020204" pitchFamily="34" charset="0"/>
              </a:rPr>
              <a:t>תַּבְרֵהּ </a:t>
            </a:r>
          </a:p>
          <a:p>
            <a:r>
              <a:rPr lang="he-IL" dirty="0" smtClean="0">
                <a:solidFill>
                  <a:srgbClr val="000000"/>
                </a:solidFill>
                <a:latin typeface="Arial" panose="020B0604020202020204" pitchFamily="34" charset="0"/>
              </a:rPr>
              <a:t>אֲתָא </a:t>
            </a:r>
            <a:r>
              <a:rPr lang="he-IL" dirty="0" err="1">
                <a:solidFill>
                  <a:srgbClr val="000000"/>
                </a:solidFill>
                <a:latin typeface="Arial" panose="020B0604020202020204" pitchFamily="34" charset="0"/>
              </a:rPr>
              <a:t>לְקַמֵּיה</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דְּרַב</a:t>
            </a:r>
            <a:r>
              <a:rPr lang="he-IL" dirty="0">
                <a:solidFill>
                  <a:srgbClr val="000000"/>
                </a:solidFill>
                <a:latin typeface="Arial" panose="020B0604020202020204" pitchFamily="34" charset="0"/>
              </a:rPr>
              <a:t> אֲמַר לֵיהּ </a:t>
            </a:r>
            <a:r>
              <a:rPr lang="he-IL" dirty="0" err="1">
                <a:solidFill>
                  <a:srgbClr val="000000"/>
                </a:solidFill>
                <a:latin typeface="Arial" panose="020B0604020202020204" pitchFamily="34" charset="0"/>
              </a:rPr>
              <a:t>זִיל</a:t>
            </a:r>
            <a:r>
              <a:rPr lang="he-IL" dirty="0">
                <a:solidFill>
                  <a:srgbClr val="000000"/>
                </a:solidFill>
                <a:latin typeface="Arial" panose="020B0604020202020204" pitchFamily="34" charset="0"/>
              </a:rPr>
              <a:t> שַׁלֵּים לֵיהּ </a:t>
            </a:r>
            <a:r>
              <a:rPr lang="he-IL" dirty="0" err="1">
                <a:solidFill>
                  <a:srgbClr val="000000"/>
                </a:solidFill>
                <a:latin typeface="Arial" panose="020B0604020202020204" pitchFamily="34" charset="0"/>
              </a:rPr>
              <a:t>נַרְגָּא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מְעַלְּיָא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שְׁמַע </a:t>
            </a:r>
            <a:r>
              <a:rPr lang="he-IL" dirty="0">
                <a:solidFill>
                  <a:srgbClr val="000000"/>
                </a:solidFill>
                <a:latin typeface="Arial" panose="020B0604020202020204" pitchFamily="34" charset="0"/>
              </a:rPr>
              <a:t>מִינַּהּ אֵין </a:t>
            </a:r>
            <a:r>
              <a:rPr lang="he-IL" dirty="0" smtClean="0">
                <a:solidFill>
                  <a:srgbClr val="000000"/>
                </a:solidFill>
                <a:latin typeface="Arial" panose="020B0604020202020204" pitchFamily="34" charset="0"/>
              </a:rPr>
              <a:t>שָׁמִין</a:t>
            </a:r>
            <a:endParaRPr lang="he-IL" dirty="0"/>
          </a:p>
        </p:txBody>
      </p:sp>
      <p:sp>
        <p:nvSpPr>
          <p:cNvPr id="20" name="מלבן 19"/>
          <p:cNvSpPr/>
          <p:nvPr/>
        </p:nvSpPr>
        <p:spPr>
          <a:xfrm>
            <a:off x="540325" y="4979377"/>
            <a:ext cx="6750602" cy="1200329"/>
          </a:xfrm>
          <a:prstGeom prst="rect">
            <a:avLst/>
          </a:prstGeom>
        </p:spPr>
        <p:txBody>
          <a:bodyPr wrap="square">
            <a:spAutoFit/>
          </a:bodyPr>
          <a:lstStyle/>
          <a:p>
            <a:r>
              <a:rPr lang="he-IL" dirty="0" smtClean="0"/>
              <a:t>בא </a:t>
            </a:r>
            <a:r>
              <a:rPr lang="he-IL" dirty="0"/>
              <a:t>ולמד מן המקרה הבא</a:t>
            </a:r>
            <a:r>
              <a:rPr lang="he-IL" dirty="0" smtClean="0"/>
              <a:t>: </a:t>
            </a:r>
            <a:r>
              <a:rPr lang="he-IL" dirty="0"/>
              <a:t>מעשה באדם ששאל גרזן מחברו, ושברו. </a:t>
            </a:r>
            <a:r>
              <a:rPr lang="he-IL" dirty="0" smtClean="0"/>
              <a:t>בא </a:t>
            </a:r>
            <a:r>
              <a:rPr lang="he-IL" dirty="0"/>
              <a:t>אל רב לברר את דינו.</a:t>
            </a:r>
          </a:p>
          <a:p>
            <a:r>
              <a:rPr lang="he-IL" dirty="0"/>
              <a:t>אמר </a:t>
            </a:r>
            <a:r>
              <a:rPr lang="he-IL" dirty="0" smtClean="0"/>
              <a:t>לו </a:t>
            </a:r>
            <a:r>
              <a:rPr lang="he-IL" dirty="0"/>
              <a:t>רב</a:t>
            </a:r>
            <a:r>
              <a:rPr lang="he-IL" dirty="0" smtClean="0"/>
              <a:t>:. </a:t>
            </a:r>
            <a:r>
              <a:rPr lang="he-IL" dirty="0"/>
              <a:t>לך, שלם לו דמי גרזן טוב. כלומר, את דמי כל הגרזן, ואינך יכול לשלם עם השברים ולקזז את שווים מדמי התשלום.</a:t>
            </a:r>
          </a:p>
        </p:txBody>
      </p:sp>
      <p:sp>
        <p:nvSpPr>
          <p:cNvPr id="21" name="TextBox 20"/>
          <p:cNvSpPr txBox="1"/>
          <p:nvPr/>
        </p:nvSpPr>
        <p:spPr>
          <a:xfrm>
            <a:off x="10280073" y="76262"/>
            <a:ext cx="1528617" cy="369332"/>
          </a:xfrm>
          <a:prstGeom prst="rect">
            <a:avLst/>
          </a:prstGeom>
          <a:noFill/>
        </p:spPr>
        <p:txBody>
          <a:bodyPr wrap="square" rtlCol="1">
            <a:spAutoFit/>
          </a:bodyPr>
          <a:lstStyle/>
          <a:p>
            <a:r>
              <a:rPr lang="he-IL" dirty="0" smtClean="0"/>
              <a:t>דף י"א עמ' א'</a:t>
            </a:r>
            <a:endParaRPr lang="he-IL" dirty="0"/>
          </a:p>
        </p:txBody>
      </p:sp>
      <p:sp>
        <p:nvSpPr>
          <p:cNvPr id="22" name="מלבן 21"/>
          <p:cNvSpPr/>
          <p:nvPr/>
        </p:nvSpPr>
        <p:spPr>
          <a:xfrm>
            <a:off x="0" y="6179706"/>
            <a:ext cx="11037453" cy="646331"/>
          </a:xfrm>
          <a:prstGeom prst="rect">
            <a:avLst/>
          </a:prstGeom>
        </p:spPr>
        <p:txBody>
          <a:bodyPr wrap="square">
            <a:spAutoFit/>
          </a:bodyPr>
          <a:lstStyle/>
          <a:p>
            <a:r>
              <a:rPr lang="he-IL" dirty="0" smtClean="0"/>
              <a:t>ומפסק </a:t>
            </a:r>
            <a:r>
              <a:rPr lang="he-IL" dirty="0"/>
              <a:t>זה של רב, </a:t>
            </a:r>
            <a:r>
              <a:rPr lang="he-IL" dirty="0" smtClean="0"/>
              <a:t>מסיקים, שרב סובר אין </a:t>
            </a:r>
            <a:r>
              <a:rPr lang="he-IL" dirty="0"/>
              <a:t>שמין לשואל. ואם כן, גם מה שאמר שמואל </a:t>
            </a:r>
            <a:r>
              <a:rPr lang="he-IL" b="1" dirty="0"/>
              <a:t>"אף לשואל", </a:t>
            </a:r>
            <a:r>
              <a:rPr lang="he-IL" dirty="0"/>
              <a:t>היינו שהשואל דינו כגנב וגזלן שאין שמים את השברים, כי הרי שמואל אמר שרב מודה לו וסובר כמותו בדין זה.</a:t>
            </a:r>
          </a:p>
        </p:txBody>
      </p:sp>
    </p:spTree>
    <p:extLst>
      <p:ext uri="{BB962C8B-B14F-4D97-AF65-F5344CB8AC3E}">
        <p14:creationId xmlns:p14="http://schemas.microsoft.com/office/powerpoint/2010/main" val="15269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750"/>
                            </p:stCondLst>
                            <p:childTnLst>
                              <p:par>
                                <p:cTn id="9" presetID="53" presetClass="entr" presetSubtype="16"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2750"/>
                            </p:stCondLst>
                            <p:childTnLst>
                              <p:par>
                                <p:cTn id="15" presetID="22" presetClass="entr" presetSubtype="2" fill="hold" grpId="0" nodeType="afterEffect">
                                  <p:stCondLst>
                                    <p:cond delay="125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4500"/>
                            </p:stCondLst>
                            <p:childTnLst>
                              <p:par>
                                <p:cTn id="19" presetID="53" presetClass="entr" presetSubtype="16" fill="hold" grpId="0" nodeType="afterEffect">
                                  <p:stCondLst>
                                    <p:cond delay="35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8500"/>
                            </p:stCondLst>
                            <p:childTnLst>
                              <p:par>
                                <p:cTn id="25" presetID="22" presetClass="entr" presetSubtype="2" fill="hold" grpId="0" nodeType="after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10500"/>
                            </p:stCondLst>
                            <p:childTnLst>
                              <p:par>
                                <p:cTn id="29" presetID="22" presetClass="entr" presetSubtype="8" fill="hold" grpId="0" nodeType="afterEffect">
                                  <p:stCondLst>
                                    <p:cond delay="1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fltVal val="0"/>
                                          </p:val>
                                        </p:tav>
                                        <p:tav tm="100000">
                                          <p:val>
                                            <p:strVal val="#ppt_w"/>
                                          </p:val>
                                        </p:tav>
                                      </p:tavLst>
                                    </p:anim>
                                    <p:anim calcmode="lin" valueType="num">
                                      <p:cBhvr>
                                        <p:cTn id="37" dur="1000" fill="hold"/>
                                        <p:tgtEl>
                                          <p:spTgt spid="17"/>
                                        </p:tgtEl>
                                        <p:attrNameLst>
                                          <p:attrName>ppt_h</p:attrName>
                                        </p:attrNameLst>
                                      </p:cBhvr>
                                      <p:tavLst>
                                        <p:tav tm="0">
                                          <p:val>
                                            <p:fltVal val="0"/>
                                          </p:val>
                                        </p:tav>
                                        <p:tav tm="100000">
                                          <p:val>
                                            <p:strVal val="#ppt_h"/>
                                          </p:val>
                                        </p:tav>
                                      </p:tavLst>
                                    </p:anim>
                                    <p:anim calcmode="lin" valueType="num">
                                      <p:cBhvr>
                                        <p:cTn id="38" dur="1000" fill="hold"/>
                                        <p:tgtEl>
                                          <p:spTgt spid="17"/>
                                        </p:tgtEl>
                                        <p:attrNameLst>
                                          <p:attrName>style.rotation</p:attrName>
                                        </p:attrNameLst>
                                      </p:cBhvr>
                                      <p:tavLst>
                                        <p:tav tm="0">
                                          <p:val>
                                            <p:fltVal val="90"/>
                                          </p:val>
                                        </p:tav>
                                        <p:tav tm="100000">
                                          <p:val>
                                            <p:fltVal val="0"/>
                                          </p:val>
                                        </p:tav>
                                      </p:tavLst>
                                    </p:anim>
                                    <p:animEffect transition="in" filter="fade">
                                      <p:cBhvr>
                                        <p:cTn id="39" dur="1000"/>
                                        <p:tgtEl>
                                          <p:spTgt spid="17"/>
                                        </p:tgtEl>
                                      </p:cBhvr>
                                    </p:animEffect>
                                  </p:childTnLst>
                                </p:cTn>
                              </p:par>
                            </p:childTnLst>
                          </p:cTn>
                        </p:par>
                        <p:par>
                          <p:cTn id="40" fill="hold">
                            <p:stCondLst>
                              <p:cond delay="1000"/>
                            </p:stCondLst>
                            <p:childTnLst>
                              <p:par>
                                <p:cTn id="41" presetID="53" presetClass="entr" presetSubtype="16" fill="hold" grpId="0" nodeType="afterEffect">
                                  <p:stCondLst>
                                    <p:cond delay="175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250"/>
                            </p:stCondLst>
                            <p:childTnLst>
                              <p:par>
                                <p:cTn id="47" presetID="22" presetClass="entr" presetSubtype="2" fill="hold" grpId="0" nodeType="afterEffect">
                                  <p:stCondLst>
                                    <p:cond delay="200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par>
                          <p:cTn id="50" fill="hold">
                            <p:stCondLst>
                              <p:cond delay="5750"/>
                            </p:stCondLst>
                            <p:childTnLst>
                              <p:par>
                                <p:cTn id="51" presetID="53" presetClass="entr" presetSubtype="16" fill="hold" grpId="0" nodeType="afterEffect">
                                  <p:stCondLst>
                                    <p:cond delay="30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p:stCondLst>
                              <p:cond delay="9250"/>
                            </p:stCondLst>
                            <p:childTnLst>
                              <p:par>
                                <p:cTn id="57" presetID="22" presetClass="entr" presetSubtype="2" fill="hold" grpId="0" nodeType="afterEffect">
                                  <p:stCondLst>
                                    <p:cond delay="225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p:stCondLst>
                              <p:cond delay="12000"/>
                            </p:stCondLst>
                            <p:childTnLst>
                              <p:par>
                                <p:cTn id="61" presetID="31" presetClass="entr" presetSubtype="0" fill="hold" grpId="0" nodeType="afterEffect">
                                  <p:stCondLst>
                                    <p:cond delay="200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3" grpId="0" animBg="1"/>
      <p:bldP spid="15" grpId="0"/>
      <p:bldP spid="16" grpId="0"/>
      <p:bldP spid="17" grpId="0"/>
      <p:bldP spid="18" grpId="0" animBg="1"/>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162574" y="4148809"/>
            <a:ext cx="4752109" cy="1200329"/>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אִיתְּמַר </a:t>
            </a:r>
            <a:r>
              <a:rPr lang="he-IL" dirty="0">
                <a:solidFill>
                  <a:srgbClr val="000000"/>
                </a:solidFill>
                <a:latin typeface="Arial" panose="020B0604020202020204" pitchFamily="34" charset="0"/>
              </a:rPr>
              <a:t>אָמַר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אָמַר רַבִּי אֶלְעָזָר שָׁמִין לְגַנָּב </a:t>
            </a:r>
            <a:r>
              <a:rPr lang="he-IL" dirty="0" smtClean="0">
                <a:solidFill>
                  <a:srgbClr val="000000"/>
                </a:solidFill>
                <a:latin typeface="Arial" panose="020B0604020202020204" pitchFamily="34" charset="0"/>
              </a:rPr>
              <a:t>וּלְגַזְלָן</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רַב </a:t>
            </a:r>
            <a:r>
              <a:rPr lang="he-IL" dirty="0" err="1">
                <a:solidFill>
                  <a:srgbClr val="000000"/>
                </a:solidFill>
                <a:latin typeface="Arial" panose="020B0604020202020204" pitchFamily="34" charset="0"/>
              </a:rPr>
              <a:t>פַּפֵּי</a:t>
            </a:r>
            <a:r>
              <a:rPr lang="he-IL" dirty="0">
                <a:solidFill>
                  <a:srgbClr val="000000"/>
                </a:solidFill>
                <a:latin typeface="Arial" panose="020B0604020202020204" pitchFamily="34" charset="0"/>
              </a:rPr>
              <a:t> אָמַר אֵין שָׁמִין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וְהִלְכְתָא </a:t>
            </a:r>
            <a:r>
              <a:rPr lang="he-IL" dirty="0">
                <a:solidFill>
                  <a:srgbClr val="000000"/>
                </a:solidFill>
                <a:latin typeface="Arial" panose="020B0604020202020204" pitchFamily="34" charset="0"/>
              </a:rPr>
              <a:t>אֵין שָׁמִין לֹא לְגַנָּב וְלֹא לְגַזְלָן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אֲבָל </a:t>
            </a:r>
            <a:r>
              <a:rPr lang="he-IL" dirty="0">
                <a:solidFill>
                  <a:srgbClr val="000000"/>
                </a:solidFill>
                <a:latin typeface="Arial" panose="020B0604020202020204" pitchFamily="34" charset="0"/>
              </a:rPr>
              <a:t>לְשׁוֹאֵל שָׁמִין </a:t>
            </a:r>
            <a:r>
              <a:rPr lang="he-IL" dirty="0" err="1">
                <a:solidFill>
                  <a:srgbClr val="000000"/>
                </a:solidFill>
                <a:latin typeface="Arial" panose="020B0604020202020204" pitchFamily="34" charset="0"/>
              </a:rPr>
              <a:t>כִּדְרַב</a:t>
            </a:r>
            <a:r>
              <a:rPr lang="he-IL" dirty="0">
                <a:solidFill>
                  <a:srgbClr val="000000"/>
                </a:solidFill>
                <a:latin typeface="Arial" panose="020B0604020202020204" pitchFamily="34" charset="0"/>
              </a:rPr>
              <a:t> כָּהֲנָא וְרַב </a:t>
            </a:r>
            <a:r>
              <a:rPr lang="he-IL" dirty="0" smtClean="0">
                <a:solidFill>
                  <a:srgbClr val="000000"/>
                </a:solidFill>
                <a:latin typeface="Arial" panose="020B0604020202020204" pitchFamily="34" charset="0"/>
              </a:rPr>
              <a:t>אַסִּי</a:t>
            </a:r>
            <a:endParaRPr lang="he-IL" dirty="0"/>
          </a:p>
        </p:txBody>
      </p:sp>
      <p:sp>
        <p:nvSpPr>
          <p:cNvPr id="3" name="TextBox 2"/>
          <p:cNvSpPr txBox="1"/>
          <p:nvPr/>
        </p:nvSpPr>
        <p:spPr>
          <a:xfrm>
            <a:off x="10280073" y="76262"/>
            <a:ext cx="1528617" cy="369332"/>
          </a:xfrm>
          <a:prstGeom prst="rect">
            <a:avLst/>
          </a:prstGeom>
          <a:noFill/>
        </p:spPr>
        <p:txBody>
          <a:bodyPr wrap="square" rtlCol="1">
            <a:spAutoFit/>
          </a:bodyPr>
          <a:lstStyle/>
          <a:p>
            <a:r>
              <a:rPr lang="he-IL" dirty="0" smtClean="0"/>
              <a:t>דף י"א עמ' א'</a:t>
            </a:r>
            <a:endParaRPr lang="he-IL" dirty="0"/>
          </a:p>
        </p:txBody>
      </p:sp>
      <p:sp>
        <p:nvSpPr>
          <p:cNvPr id="4" name="מלבן 3"/>
          <p:cNvSpPr/>
          <p:nvPr/>
        </p:nvSpPr>
        <p:spPr>
          <a:xfrm>
            <a:off x="1154544" y="1009578"/>
            <a:ext cx="6262255" cy="1200329"/>
          </a:xfrm>
          <a:prstGeom prst="rect">
            <a:avLst/>
          </a:prstGeom>
        </p:spPr>
        <p:txBody>
          <a:bodyPr wrap="square">
            <a:spAutoFit/>
          </a:bodyPr>
          <a:lstStyle/>
          <a:p>
            <a:r>
              <a:rPr lang="he-IL" dirty="0" smtClean="0"/>
              <a:t>אדרבה</a:t>
            </a:r>
            <a:r>
              <a:rPr lang="he-IL" dirty="0"/>
              <a:t>, </a:t>
            </a:r>
            <a:r>
              <a:rPr lang="he-IL" dirty="0" smtClean="0"/>
              <a:t>משאלת רב </a:t>
            </a:r>
            <a:r>
              <a:rPr lang="he-IL" dirty="0"/>
              <a:t>כהנא ורב אסי לרב: וכי </a:t>
            </a:r>
            <a:r>
              <a:rPr lang="he-IL" dirty="0" smtClean="0"/>
              <a:t>זה הדין ?, שחייב </a:t>
            </a:r>
            <a:r>
              <a:rPr lang="he-IL" dirty="0"/>
              <a:t>לשלם כלי שלם מתוקן?! והרי לגבי נזקין אמרנו </a:t>
            </a:r>
            <a:r>
              <a:rPr lang="he-IL" dirty="0" err="1"/>
              <a:t>ששמין</a:t>
            </a:r>
            <a:r>
              <a:rPr lang="he-IL" dirty="0"/>
              <a:t> לניזק את הנבילה והמזיק משלם רק את ההפרש, והדין נותן שגם כאן </a:t>
            </a:r>
            <a:r>
              <a:rPr lang="he-IL" dirty="0" err="1"/>
              <a:t>ישומו</a:t>
            </a:r>
            <a:r>
              <a:rPr lang="he-IL" dirty="0"/>
              <a:t> את השברים ויחזירם למשאיל, וישלם רק את ההפרש </a:t>
            </a:r>
          </a:p>
        </p:txBody>
      </p:sp>
      <p:sp>
        <p:nvSpPr>
          <p:cNvPr id="5" name="מלבן 4"/>
          <p:cNvSpPr/>
          <p:nvPr/>
        </p:nvSpPr>
        <p:spPr>
          <a:xfrm>
            <a:off x="6890553" y="445594"/>
            <a:ext cx="5024131" cy="369332"/>
          </a:xfrm>
          <a:prstGeom prst="rect">
            <a:avLst/>
          </a:prstGeom>
        </p:spPr>
        <p:txBody>
          <a:bodyPr wrap="none">
            <a:spAutoFit/>
          </a:bodyPr>
          <a:lstStyle/>
          <a:p>
            <a:r>
              <a:rPr lang="he-IL" dirty="0"/>
              <a:t>הגמרא דוחה, וטוענת שממעשה זה ניתן להוכיח להיפך:</a:t>
            </a:r>
          </a:p>
        </p:txBody>
      </p:sp>
      <p:sp>
        <p:nvSpPr>
          <p:cNvPr id="6" name="מלבן 5"/>
          <p:cNvSpPr/>
          <p:nvPr/>
        </p:nvSpPr>
        <p:spPr>
          <a:xfrm>
            <a:off x="7897090" y="1149102"/>
            <a:ext cx="4017593"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אַדְּרַבָּה </a:t>
            </a:r>
            <a:r>
              <a:rPr lang="he-IL" dirty="0" err="1">
                <a:solidFill>
                  <a:srgbClr val="000000"/>
                </a:solidFill>
                <a:latin typeface="Arial" panose="020B0604020202020204" pitchFamily="34" charset="0"/>
              </a:rPr>
              <a:t>מִדְּאָמְרִי</a:t>
            </a:r>
            <a:r>
              <a:rPr lang="he-IL" dirty="0">
                <a:solidFill>
                  <a:srgbClr val="000000"/>
                </a:solidFill>
                <a:latin typeface="Arial" panose="020B0604020202020204" pitchFamily="34" charset="0"/>
              </a:rPr>
              <a:t> לֵיהּ רַב כָּהֲנָא וְרַב אַסִּי לְרַב </a:t>
            </a:r>
          </a:p>
          <a:p>
            <a:r>
              <a:rPr lang="he-IL" dirty="0" err="1">
                <a:solidFill>
                  <a:srgbClr val="000000"/>
                </a:solidFill>
                <a:latin typeface="Arial" panose="020B0604020202020204" pitchFamily="34" charset="0"/>
              </a:rPr>
              <a:t>דִּינָא</a:t>
            </a:r>
            <a:r>
              <a:rPr lang="he-IL" dirty="0">
                <a:solidFill>
                  <a:srgbClr val="000000"/>
                </a:solidFill>
                <a:latin typeface="Arial" panose="020B0604020202020204" pitchFamily="34" charset="0"/>
              </a:rPr>
              <a:t> הָכִי </a:t>
            </a:r>
            <a:r>
              <a:rPr lang="he-IL" dirty="0" smtClean="0">
                <a:solidFill>
                  <a:srgbClr val="000000"/>
                </a:solidFill>
                <a:latin typeface="Arial" panose="020B0604020202020204" pitchFamily="34" charset="0"/>
              </a:rPr>
              <a:t>?</a:t>
            </a:r>
            <a:endParaRPr lang="he-IL" dirty="0"/>
          </a:p>
        </p:txBody>
      </p:sp>
      <p:sp>
        <p:nvSpPr>
          <p:cNvPr id="7" name="מלבן 6"/>
          <p:cNvSpPr/>
          <p:nvPr/>
        </p:nvSpPr>
        <p:spPr>
          <a:xfrm>
            <a:off x="9617064" y="2522995"/>
            <a:ext cx="2191626"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וּשְׁתֵיק שְׁמַע מִינַּהּ שָׁמִין</a:t>
            </a:r>
            <a:endParaRPr lang="he-IL" dirty="0"/>
          </a:p>
        </p:txBody>
      </p:sp>
      <p:sp>
        <p:nvSpPr>
          <p:cNvPr id="8" name="מלבן 7"/>
          <p:cNvSpPr/>
          <p:nvPr/>
        </p:nvSpPr>
        <p:spPr>
          <a:xfrm>
            <a:off x="-83128" y="2430662"/>
            <a:ext cx="9180945" cy="923330"/>
          </a:xfrm>
          <a:prstGeom prst="rect">
            <a:avLst/>
          </a:prstGeom>
        </p:spPr>
        <p:txBody>
          <a:bodyPr wrap="square">
            <a:spAutoFit/>
          </a:bodyPr>
          <a:lstStyle/>
          <a:p>
            <a:r>
              <a:rPr lang="he-IL" dirty="0" smtClean="0"/>
              <a:t>רב </a:t>
            </a:r>
            <a:r>
              <a:rPr lang="he-IL" dirty="0"/>
              <a:t>שתק ולא ענה להם, </a:t>
            </a:r>
            <a:r>
              <a:rPr lang="he-IL" dirty="0" smtClean="0"/>
              <a:t>מסקנה משתיקתו</a:t>
            </a:r>
            <a:r>
              <a:rPr lang="he-IL" dirty="0"/>
              <a:t>, שהודה לדבריהם, </a:t>
            </a:r>
            <a:r>
              <a:rPr lang="he-IL" dirty="0" smtClean="0"/>
              <a:t>וסבר </a:t>
            </a:r>
            <a:r>
              <a:rPr lang="he-IL" dirty="0"/>
              <a:t>רב להיפך, </a:t>
            </a:r>
            <a:r>
              <a:rPr lang="he-IL" dirty="0" err="1"/>
              <a:t>ששמין</a:t>
            </a:r>
            <a:r>
              <a:rPr lang="he-IL" dirty="0"/>
              <a:t> השברים לשואל. </a:t>
            </a:r>
            <a:endParaRPr lang="he-IL" dirty="0" smtClean="0"/>
          </a:p>
          <a:p>
            <a:r>
              <a:rPr lang="he-IL" dirty="0" smtClean="0"/>
              <a:t>ואם </a:t>
            </a:r>
            <a:r>
              <a:rPr lang="he-IL" dirty="0"/>
              <a:t>כן, מה שאמר שמואל "אף לשואל" יתפרש אף לשואל שמין כמו </a:t>
            </a:r>
            <a:r>
              <a:rPr lang="he-IL" dirty="0" err="1"/>
              <a:t>בנזיקין</a:t>
            </a:r>
            <a:r>
              <a:rPr lang="he-IL" dirty="0"/>
              <a:t>, כי הרי שמואל אמר שרב מודה לו, וכך הרי סובר רב.</a:t>
            </a:r>
          </a:p>
        </p:txBody>
      </p:sp>
      <p:sp>
        <p:nvSpPr>
          <p:cNvPr id="9" name="מלבן 8"/>
          <p:cNvSpPr/>
          <p:nvPr/>
        </p:nvSpPr>
        <p:spPr>
          <a:xfrm>
            <a:off x="489527" y="4010309"/>
            <a:ext cx="6483928" cy="1477328"/>
          </a:xfrm>
          <a:prstGeom prst="rect">
            <a:avLst/>
          </a:prstGeom>
        </p:spPr>
        <p:txBody>
          <a:bodyPr wrap="square">
            <a:spAutoFit/>
          </a:bodyPr>
          <a:lstStyle/>
          <a:p>
            <a:r>
              <a:rPr lang="he-IL" dirty="0" smtClean="0"/>
              <a:t>איתמר</a:t>
            </a:r>
            <a:r>
              <a:rPr lang="he-IL" dirty="0"/>
              <a:t>, </a:t>
            </a:r>
            <a:endParaRPr lang="he-IL" dirty="0" smtClean="0"/>
          </a:p>
          <a:p>
            <a:r>
              <a:rPr lang="he-IL" dirty="0" smtClean="0"/>
              <a:t>אמר </a:t>
            </a:r>
            <a:r>
              <a:rPr lang="he-IL" dirty="0" err="1"/>
              <a:t>עולא</a:t>
            </a:r>
            <a:r>
              <a:rPr lang="he-IL" dirty="0"/>
              <a:t> אמר רבי אלעזר: שמין אף לגנב ולגזלן. </a:t>
            </a:r>
            <a:r>
              <a:rPr lang="he-IL" b="1" dirty="0" err="1"/>
              <a:t>ודלא</a:t>
            </a:r>
            <a:r>
              <a:rPr lang="he-IL" b="1" dirty="0"/>
              <a:t> כשמואל</a:t>
            </a:r>
            <a:r>
              <a:rPr lang="he-IL" dirty="0"/>
              <a:t>!</a:t>
            </a:r>
          </a:p>
          <a:p>
            <a:r>
              <a:rPr lang="he-IL" dirty="0"/>
              <a:t>רב </a:t>
            </a:r>
            <a:r>
              <a:rPr lang="he-IL" dirty="0" err="1"/>
              <a:t>פפי</a:t>
            </a:r>
            <a:r>
              <a:rPr lang="he-IL" dirty="0"/>
              <a:t> אמר: אין שמין, </a:t>
            </a:r>
            <a:r>
              <a:rPr lang="he-IL" b="1" dirty="0"/>
              <a:t>וכשמואל</a:t>
            </a:r>
            <a:r>
              <a:rPr lang="he-IL" dirty="0"/>
              <a:t>!</a:t>
            </a:r>
          </a:p>
          <a:p>
            <a:r>
              <a:rPr lang="he-IL" dirty="0" smtClean="0"/>
              <a:t>וההלכה היא: </a:t>
            </a:r>
            <a:r>
              <a:rPr lang="he-IL" dirty="0"/>
              <a:t>אין שמין לא לגנב ולא לגזלן. </a:t>
            </a:r>
            <a:endParaRPr lang="he-IL" dirty="0" smtClean="0"/>
          </a:p>
          <a:p>
            <a:r>
              <a:rPr lang="he-IL" dirty="0" smtClean="0"/>
              <a:t>אבל </a:t>
            </a:r>
            <a:r>
              <a:rPr lang="he-IL" dirty="0"/>
              <a:t>לשואל שמין, </a:t>
            </a:r>
            <a:r>
              <a:rPr lang="he-IL" dirty="0" err="1"/>
              <a:t>וכדרב</a:t>
            </a:r>
            <a:r>
              <a:rPr lang="he-IL" dirty="0"/>
              <a:t> כהנא ורב אסי, כפי שהם טענו לפני רב.</a:t>
            </a:r>
          </a:p>
        </p:txBody>
      </p:sp>
    </p:spTree>
    <p:extLst>
      <p:ext uri="{BB962C8B-B14F-4D97-AF65-F5344CB8AC3E}">
        <p14:creationId xmlns:p14="http://schemas.microsoft.com/office/powerpoint/2010/main" val="278369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250"/>
                            </p:stCondLst>
                            <p:childTnLst>
                              <p:par>
                                <p:cTn id="15" presetID="22" presetClass="entr" presetSubtype="2" fill="hold" grpId="0" nodeType="after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4250"/>
                            </p:stCondLst>
                            <p:childTnLst>
                              <p:par>
                                <p:cTn id="19" presetID="53" presetClass="entr" presetSubtype="16" fill="hold" grpId="0" nodeType="afterEffect">
                                  <p:stCondLst>
                                    <p:cond delay="2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7250"/>
                            </p:stCondLst>
                            <p:childTnLst>
                              <p:par>
                                <p:cTn id="25" presetID="22" presetClass="entr" presetSubtype="2" fill="hold" grpId="0"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8750"/>
                            </p:stCondLst>
                            <p:childTnLst>
                              <p:par>
                                <p:cTn id="29" presetID="53" presetClass="entr" presetSubtype="16" fill="hold" grpId="0" nodeType="afterEffect">
                                  <p:stCondLst>
                                    <p:cond delay="3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12250"/>
                            </p:stCondLst>
                            <p:childTnLst>
                              <p:par>
                                <p:cTn id="35" presetID="22" presetClass="entr" presetSubtype="2" fill="hold" grpId="0" nodeType="afterEffect">
                                  <p:stCondLst>
                                    <p:cond delay="300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4003531012"/>
              </p:ext>
            </p:extLst>
          </p:nvPr>
        </p:nvGraphicFramePr>
        <p:xfrm>
          <a:off x="4424217" y="1544475"/>
          <a:ext cx="7767783" cy="3592616"/>
        </p:xfrm>
        <a:graphic>
          <a:graphicData uri="http://schemas.openxmlformats.org/drawingml/2006/table">
            <a:tbl>
              <a:tblPr/>
              <a:tblGrid>
                <a:gridCol w="1741369">
                  <a:extLst>
                    <a:ext uri="{9D8B030D-6E8A-4147-A177-3AD203B41FA5}">
                      <a16:colId xmlns:a16="http://schemas.microsoft.com/office/drawing/2014/main" val="3665076746"/>
                    </a:ext>
                  </a:extLst>
                </a:gridCol>
                <a:gridCol w="1501535">
                  <a:extLst>
                    <a:ext uri="{9D8B030D-6E8A-4147-A177-3AD203B41FA5}">
                      <a16:colId xmlns:a16="http://schemas.microsoft.com/office/drawing/2014/main" val="1168848915"/>
                    </a:ext>
                  </a:extLst>
                </a:gridCol>
                <a:gridCol w="1700285">
                  <a:extLst>
                    <a:ext uri="{9D8B030D-6E8A-4147-A177-3AD203B41FA5}">
                      <a16:colId xmlns:a16="http://schemas.microsoft.com/office/drawing/2014/main" val="3415149052"/>
                    </a:ext>
                  </a:extLst>
                </a:gridCol>
                <a:gridCol w="2824594">
                  <a:extLst>
                    <a:ext uri="{9D8B030D-6E8A-4147-A177-3AD203B41FA5}">
                      <a16:colId xmlns:a16="http://schemas.microsoft.com/office/drawing/2014/main" val="2891246145"/>
                    </a:ext>
                  </a:extLst>
                </a:gridCol>
              </a:tblGrid>
              <a:tr h="1077850">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235757"/>
                  </a:ext>
                </a:extLst>
              </a:tr>
              <a:tr h="1092319">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r>
                        <a:rPr lang="he-IL" dirty="0">
                          <a:solidFill>
                            <a:srgbClr val="000000"/>
                          </a:solidFill>
                          <a:effectLst/>
                        </a:rPr>
                        <a:t> </a:t>
                      </a: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114407"/>
                  </a:ext>
                </a:extLst>
              </a:tr>
              <a:tr h="1422447">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861068"/>
                  </a:ext>
                </a:extLst>
              </a:tr>
            </a:tbl>
          </a:graphicData>
        </a:graphic>
      </p:graphicFrame>
      <p:sp>
        <p:nvSpPr>
          <p:cNvPr id="3" name="Rectangle 1"/>
          <p:cNvSpPr>
            <a:spLocks noChangeArrowheads="1"/>
          </p:cNvSpPr>
          <p:nvPr/>
        </p:nvSpPr>
        <p:spPr bwMode="auto">
          <a:xfrm>
            <a:off x="5668107" y="458979"/>
            <a:ext cx="184731" cy="33855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600" b="0" i="0" u="none" strike="noStrike" cap="none" normalizeH="0" baseline="0" dirty="0" smtClean="0">
              <a:ln>
                <a:noFill/>
              </a:ln>
              <a:solidFill>
                <a:schemeClr val="tx1"/>
              </a:solidFill>
              <a:effectLst/>
            </a:endParaRPr>
          </a:p>
        </p:txBody>
      </p:sp>
      <p:sp>
        <p:nvSpPr>
          <p:cNvPr id="5" name="מלבן 4"/>
          <p:cNvSpPr/>
          <p:nvPr/>
        </p:nvSpPr>
        <p:spPr>
          <a:xfrm>
            <a:off x="6595154" y="345074"/>
            <a:ext cx="2588664"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prst="relaxedInset"/>
          </a:sp3d>
        </p:spPr>
        <p:txBody>
          <a:bodyPr wrap="square">
            <a:spAutoFit/>
          </a:bodyPr>
          <a:lstStyle/>
          <a:p>
            <a:pPr lvl="0" algn="r" eaLnBrk="0" fontAlgn="base" hangingPunct="0">
              <a:spcBef>
                <a:spcPct val="0"/>
              </a:spcBef>
              <a:spcAft>
                <a:spcPct val="0"/>
              </a:spcAft>
            </a:pPr>
            <a:r>
              <a:rPr lang="he-IL" altLang="he-IL" dirty="0" smtClean="0">
                <a:solidFill>
                  <a:srgbClr val="FF0000"/>
                </a:solidFill>
                <a:latin typeface="David" panose="020E0502060401010101" pitchFamily="34" charset="-79"/>
                <a:cs typeface="David" panose="020E0502060401010101" pitchFamily="34" charset="-79"/>
              </a:rPr>
              <a:t>המחלוקת בדין שומת הנבלה </a:t>
            </a:r>
            <a:endParaRPr lang="he-IL" altLang="he-IL" dirty="0">
              <a:solidFill>
                <a:srgbClr val="FF0000"/>
              </a:solidFill>
            </a:endParaRPr>
          </a:p>
        </p:txBody>
      </p:sp>
      <p:sp>
        <p:nvSpPr>
          <p:cNvPr id="6" name="TextBox 5"/>
          <p:cNvSpPr txBox="1"/>
          <p:nvPr/>
        </p:nvSpPr>
        <p:spPr>
          <a:xfrm>
            <a:off x="6071766" y="847835"/>
            <a:ext cx="3269671" cy="380194"/>
          </a:xfrm>
          <a:prstGeom prst="rect">
            <a:avLst/>
          </a:prstGeom>
          <a:noFill/>
        </p:spPr>
        <p:txBody>
          <a:bodyPr wrap="square" rtlCol="1">
            <a:spAutoFit/>
          </a:bodyPr>
          <a:lstStyle/>
          <a:p>
            <a:r>
              <a:rPr lang="he-IL" dirty="0" smtClean="0"/>
              <a:t>ע"פ הטבלה של הרב אליהו עטיה</a:t>
            </a:r>
            <a:endParaRPr lang="he-IL" dirty="0"/>
          </a:p>
        </p:txBody>
      </p:sp>
      <p:sp>
        <p:nvSpPr>
          <p:cNvPr id="8" name="TextBox 7"/>
          <p:cNvSpPr txBox="1"/>
          <p:nvPr/>
        </p:nvSpPr>
        <p:spPr>
          <a:xfrm>
            <a:off x="6449493" y="1808059"/>
            <a:ext cx="1237673"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solidFill>
                  <a:srgbClr val="000000"/>
                </a:solidFill>
              </a:rPr>
              <a:t>בדין נזיקין</a:t>
            </a:r>
            <a:endParaRPr lang="he-IL" dirty="0">
              <a:solidFill>
                <a:srgbClr val="000000"/>
              </a:solidFill>
            </a:endParaRPr>
          </a:p>
        </p:txBody>
      </p:sp>
      <p:sp>
        <p:nvSpPr>
          <p:cNvPr id="9" name="TextBox 8"/>
          <p:cNvSpPr txBox="1"/>
          <p:nvPr/>
        </p:nvSpPr>
        <p:spPr>
          <a:xfrm>
            <a:off x="8064893" y="1804866"/>
            <a:ext cx="1140690"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solidFill>
                  <a:srgbClr val="000000"/>
                </a:solidFill>
              </a:rPr>
              <a:t>בדין שואל</a:t>
            </a:r>
            <a:endParaRPr lang="he-IL" dirty="0">
              <a:solidFill>
                <a:srgbClr val="000000"/>
              </a:solidFill>
            </a:endParaRPr>
          </a:p>
        </p:txBody>
      </p:sp>
      <p:sp>
        <p:nvSpPr>
          <p:cNvPr id="10" name="TextBox 9"/>
          <p:cNvSpPr txBox="1"/>
          <p:nvPr/>
        </p:nvSpPr>
        <p:spPr>
          <a:xfrm>
            <a:off x="9872003" y="4059657"/>
            <a:ext cx="1588654" cy="646331"/>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a:solidFill>
                  <a:srgbClr val="FF0000"/>
                </a:solidFill>
              </a:rPr>
              <a:t>שיטת </a:t>
            </a:r>
            <a:r>
              <a:rPr lang="he-IL" dirty="0" err="1" smtClean="0">
                <a:solidFill>
                  <a:srgbClr val="FF0000"/>
                </a:solidFill>
              </a:rPr>
              <a:t>עולא</a:t>
            </a:r>
            <a:r>
              <a:rPr lang="he-IL" dirty="0" smtClean="0">
                <a:solidFill>
                  <a:srgbClr val="FF0000"/>
                </a:solidFill>
              </a:rPr>
              <a:t> </a:t>
            </a:r>
          </a:p>
          <a:p>
            <a:r>
              <a:rPr lang="he-IL" dirty="0" smtClean="0">
                <a:solidFill>
                  <a:srgbClr val="FF0000"/>
                </a:solidFill>
              </a:rPr>
              <a:t>אמר </a:t>
            </a:r>
            <a:r>
              <a:rPr lang="he-IL" dirty="0">
                <a:solidFill>
                  <a:srgbClr val="FF0000"/>
                </a:solidFill>
              </a:rPr>
              <a:t>ר' אלעזר</a:t>
            </a:r>
          </a:p>
        </p:txBody>
      </p:sp>
      <p:sp>
        <p:nvSpPr>
          <p:cNvPr id="11" name="TextBox 10"/>
          <p:cNvSpPr txBox="1"/>
          <p:nvPr/>
        </p:nvSpPr>
        <p:spPr>
          <a:xfrm>
            <a:off x="9770402" y="2787518"/>
            <a:ext cx="1791855" cy="646331"/>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solidFill>
                  <a:srgbClr val="FF0000"/>
                </a:solidFill>
              </a:rPr>
              <a:t>לשיטת שמואל, רב, ורב </a:t>
            </a:r>
            <a:r>
              <a:rPr lang="he-IL" dirty="0" err="1">
                <a:solidFill>
                  <a:srgbClr val="FF0000"/>
                </a:solidFill>
              </a:rPr>
              <a:t>פפא</a:t>
            </a:r>
            <a:endParaRPr lang="he-IL" dirty="0">
              <a:solidFill>
                <a:srgbClr val="FF0000"/>
              </a:solidFill>
            </a:endParaRPr>
          </a:p>
        </p:txBody>
      </p:sp>
      <p:sp>
        <p:nvSpPr>
          <p:cNvPr id="12" name="הסבר מלבני מעוגל 11"/>
          <p:cNvSpPr/>
          <p:nvPr/>
        </p:nvSpPr>
        <p:spPr>
          <a:xfrm>
            <a:off x="219536" y="132126"/>
            <a:ext cx="4110182" cy="2253782"/>
          </a:xfrm>
          <a:prstGeom prst="wedgeRoundRectCallout">
            <a:avLst>
              <a:gd name="adj1" fmla="val 152425"/>
              <a:gd name="adj2" fmla="val 7397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dirty="0">
                <a:solidFill>
                  <a:srgbClr val="FF0000"/>
                </a:solidFill>
                <a:latin typeface="Arial" panose="020B0604020202020204" pitchFamily="34" charset="0"/>
              </a:rPr>
              <a:t>וביארו </a:t>
            </a:r>
            <a:r>
              <a:rPr lang="he-IL" dirty="0" err="1">
                <a:solidFill>
                  <a:srgbClr val="FF0000"/>
                </a:solidFill>
                <a:latin typeface="Arial" panose="020B0604020202020204" pitchFamily="34" charset="0"/>
              </a:rPr>
              <a:t>התוס</a:t>
            </a:r>
            <a:r>
              <a:rPr lang="he-IL" dirty="0">
                <a:solidFill>
                  <a:srgbClr val="FF0000"/>
                </a:solidFill>
                <a:latin typeface="Arial" panose="020B0604020202020204" pitchFamily="34" charset="0"/>
              </a:rPr>
              <a:t>' (בד"ה אין), </a:t>
            </a:r>
            <a:r>
              <a:rPr lang="he-IL" dirty="0" err="1">
                <a:solidFill>
                  <a:srgbClr val="FF0000"/>
                </a:solidFill>
                <a:latin typeface="Arial" panose="020B0604020202020204" pitchFamily="34" charset="0"/>
              </a:rPr>
              <a:t>דאע"ג</a:t>
            </a:r>
            <a:r>
              <a:rPr lang="he-IL" dirty="0">
                <a:solidFill>
                  <a:srgbClr val="FF0000"/>
                </a:solidFill>
                <a:latin typeface="Arial" panose="020B0604020202020204" pitchFamily="34" charset="0"/>
              </a:rPr>
              <a:t> </a:t>
            </a:r>
            <a:r>
              <a:rPr lang="he-IL" dirty="0" err="1">
                <a:solidFill>
                  <a:srgbClr val="FF0000"/>
                </a:solidFill>
                <a:latin typeface="Arial" panose="020B0604020202020204" pitchFamily="34" charset="0"/>
              </a:rPr>
              <a:t>דקיי"ל</a:t>
            </a:r>
            <a:r>
              <a:rPr lang="he-IL" dirty="0">
                <a:solidFill>
                  <a:srgbClr val="FF0000"/>
                </a:solidFill>
                <a:latin typeface="Arial" panose="020B0604020202020204" pitchFamily="34" charset="0"/>
              </a:rPr>
              <a:t> "ישיב לרבות </a:t>
            </a:r>
            <a:r>
              <a:rPr lang="he-IL" dirty="0" err="1">
                <a:solidFill>
                  <a:srgbClr val="FF0000"/>
                </a:solidFill>
                <a:latin typeface="Arial" panose="020B0604020202020204" pitchFamily="34" charset="0"/>
              </a:rPr>
              <a:t>שוה</a:t>
            </a:r>
            <a:r>
              <a:rPr lang="he-IL" dirty="0">
                <a:solidFill>
                  <a:srgbClr val="FF0000"/>
                </a:solidFill>
                <a:latin typeface="Arial" panose="020B0604020202020204" pitchFamily="34" charset="0"/>
              </a:rPr>
              <a:t> כסף ואפי' סובין", מ"מ שאני גבי גנב וגזלן שכבר קנו את הגניבה </a:t>
            </a:r>
            <a:r>
              <a:rPr lang="he-IL" dirty="0" err="1">
                <a:solidFill>
                  <a:srgbClr val="FF0000"/>
                </a:solidFill>
                <a:latin typeface="Arial" panose="020B0604020202020204" pitchFamily="34" charset="0"/>
              </a:rPr>
              <a:t>והגזילה</a:t>
            </a:r>
            <a:r>
              <a:rPr lang="he-IL" dirty="0">
                <a:solidFill>
                  <a:srgbClr val="FF0000"/>
                </a:solidFill>
                <a:latin typeface="Arial" panose="020B0604020202020204" pitchFamily="34" charset="0"/>
              </a:rPr>
              <a:t> כשהוציאו אותה מרשות בעלים, ולכן צריכים לשלם חפץ </a:t>
            </a:r>
            <a:r>
              <a:rPr lang="he-IL" dirty="0" err="1">
                <a:solidFill>
                  <a:srgbClr val="FF0000"/>
                </a:solidFill>
                <a:latin typeface="Arial" panose="020B0604020202020204" pitchFamily="34" charset="0"/>
              </a:rPr>
              <a:t>מעליא</a:t>
            </a:r>
            <a:r>
              <a:rPr lang="he-IL" dirty="0">
                <a:solidFill>
                  <a:srgbClr val="FF0000"/>
                </a:solidFill>
                <a:latin typeface="Arial" panose="020B0604020202020204" pitchFamily="34" charset="0"/>
              </a:rPr>
              <a:t>, </a:t>
            </a:r>
            <a:r>
              <a:rPr lang="he-IL" dirty="0" err="1">
                <a:solidFill>
                  <a:srgbClr val="FF0000"/>
                </a:solidFill>
                <a:latin typeface="Arial" panose="020B0604020202020204" pitchFamily="34" charset="0"/>
              </a:rPr>
              <a:t>משא"כ</a:t>
            </a:r>
            <a:r>
              <a:rPr lang="he-IL" dirty="0">
                <a:solidFill>
                  <a:srgbClr val="FF0000"/>
                </a:solidFill>
                <a:latin typeface="Arial" panose="020B0604020202020204" pitchFamily="34" charset="0"/>
              </a:rPr>
              <a:t> מזיק שלא מתחייב אלא על הפחת שהפחית את הדבר, ולכן יכול לשלם את השברים ולהוסיף עליהם.</a:t>
            </a:r>
          </a:p>
        </p:txBody>
      </p:sp>
      <p:sp>
        <p:nvSpPr>
          <p:cNvPr id="13" name="הסבר מלבני מעוגל 12"/>
          <p:cNvSpPr/>
          <p:nvPr/>
        </p:nvSpPr>
        <p:spPr>
          <a:xfrm>
            <a:off x="50190" y="2977489"/>
            <a:ext cx="4119419" cy="2859831"/>
          </a:xfrm>
          <a:prstGeom prst="wedgeRoundRectCallout">
            <a:avLst>
              <a:gd name="adj1" fmla="val 79616"/>
              <a:gd name="adj2" fmla="val -4472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dirty="0">
                <a:solidFill>
                  <a:srgbClr val="FF0000"/>
                </a:solidFill>
                <a:latin typeface="Arial" panose="020B0604020202020204" pitchFamily="34" charset="0"/>
              </a:rPr>
              <a:t>תחילה הסתפקה </a:t>
            </a:r>
            <a:r>
              <a:rPr lang="he-IL" dirty="0" err="1">
                <a:solidFill>
                  <a:srgbClr val="FF0000"/>
                </a:solidFill>
                <a:latin typeface="Arial" panose="020B0604020202020204" pitchFamily="34" charset="0"/>
              </a:rPr>
              <a:t>הגמ</a:t>
            </a:r>
            <a:r>
              <a:rPr lang="he-IL" dirty="0">
                <a:solidFill>
                  <a:srgbClr val="FF0000"/>
                </a:solidFill>
                <a:latin typeface="Arial" panose="020B0604020202020204" pitchFamily="34" charset="0"/>
              </a:rPr>
              <a:t>' מתוך דברי שמואל מה כוונתו, והביאה ראיה מזה שאמרו רב כהנא ורב אסי לרב על מה שאמר גבי ההוא גברא ששאל גרזן </a:t>
            </a:r>
            <a:r>
              <a:rPr lang="he-IL" dirty="0" err="1">
                <a:solidFill>
                  <a:srgbClr val="FF0000"/>
                </a:solidFill>
                <a:latin typeface="Arial" panose="020B0604020202020204" pitchFamily="34" charset="0"/>
              </a:rPr>
              <a:t>מחבירו</a:t>
            </a:r>
            <a:r>
              <a:rPr lang="he-IL" dirty="0">
                <a:solidFill>
                  <a:srgbClr val="FF0000"/>
                </a:solidFill>
                <a:latin typeface="Arial" panose="020B0604020202020204" pitchFamily="34" charset="0"/>
              </a:rPr>
              <a:t> ושברה (שלא באופן של מתה מחמת מלאכה - </a:t>
            </a:r>
            <a:r>
              <a:rPr lang="he-IL" dirty="0" err="1">
                <a:solidFill>
                  <a:srgbClr val="FF0000"/>
                </a:solidFill>
                <a:latin typeface="Arial" panose="020B0604020202020204" pitchFamily="34" charset="0"/>
              </a:rPr>
              <a:t>דבזה</a:t>
            </a:r>
            <a:r>
              <a:rPr lang="he-IL" dirty="0">
                <a:solidFill>
                  <a:srgbClr val="FF0000"/>
                </a:solidFill>
                <a:latin typeface="Arial" panose="020B0604020202020204" pitchFamily="34" charset="0"/>
              </a:rPr>
              <a:t> שואל פטור), ואמר לו רב שישלם גרזן טוב (ולא שישלים על השברים - וש"מ אין שמין), ואמרו לו רב כהנא ורב אסי "</a:t>
            </a:r>
            <a:r>
              <a:rPr lang="he-IL" dirty="0" err="1">
                <a:solidFill>
                  <a:srgbClr val="FF0000"/>
                </a:solidFill>
                <a:latin typeface="Arial" panose="020B0604020202020204" pitchFamily="34" charset="0"/>
              </a:rPr>
              <a:t>דינא</a:t>
            </a:r>
            <a:r>
              <a:rPr lang="he-IL" dirty="0">
                <a:solidFill>
                  <a:srgbClr val="FF0000"/>
                </a:solidFill>
                <a:latin typeface="Arial" panose="020B0604020202020204" pitchFamily="34" charset="0"/>
              </a:rPr>
              <a:t> הכי" - ו"שתיק רב", ומשמע שהודה לסברתם </a:t>
            </a:r>
            <a:r>
              <a:rPr lang="he-IL" dirty="0" err="1">
                <a:solidFill>
                  <a:srgbClr val="FF0000"/>
                </a:solidFill>
                <a:latin typeface="Arial" panose="020B0604020202020204" pitchFamily="34" charset="0"/>
              </a:rPr>
              <a:t>ששמין</a:t>
            </a:r>
            <a:r>
              <a:rPr lang="he-IL" dirty="0">
                <a:solidFill>
                  <a:srgbClr val="FF0000"/>
                </a:solidFill>
                <a:latin typeface="Arial" panose="020B0604020202020204" pitchFamily="34" charset="0"/>
              </a:rPr>
              <a:t> גם לשואל.</a:t>
            </a:r>
          </a:p>
        </p:txBody>
      </p:sp>
      <p:sp>
        <p:nvSpPr>
          <p:cNvPr id="14" name="TextBox 13"/>
          <p:cNvSpPr txBox="1"/>
          <p:nvPr/>
        </p:nvSpPr>
        <p:spPr>
          <a:xfrm>
            <a:off x="4575475" y="1811183"/>
            <a:ext cx="1496291" cy="369332"/>
          </a:xfrm>
          <a:prstGeom prst="rect">
            <a:avLst/>
          </a:prstGeom>
          <a:noFill/>
          <a:ln w="28575">
            <a:solidFill>
              <a:schemeClr val="tx1"/>
            </a:solidFill>
          </a:ln>
          <a:scene3d>
            <a:camera prst="orthographicFront"/>
            <a:lightRig rig="threePt" dir="t"/>
          </a:scene3d>
          <a:sp3d>
            <a:bevelT w="165100" prst="coolSlant"/>
          </a:sp3d>
        </p:spPr>
        <p:txBody>
          <a:bodyPr wrap="square" rtlCol="1">
            <a:spAutoFit/>
          </a:bodyPr>
          <a:lstStyle/>
          <a:p>
            <a:r>
              <a:rPr lang="he-IL" dirty="0" smtClean="0">
                <a:solidFill>
                  <a:srgbClr val="000000"/>
                </a:solidFill>
              </a:rPr>
              <a:t>בדין גנב וגזלן</a:t>
            </a:r>
            <a:endParaRPr lang="he-IL" dirty="0">
              <a:solidFill>
                <a:srgbClr val="000000"/>
              </a:solidFill>
            </a:endParaRPr>
          </a:p>
        </p:txBody>
      </p:sp>
      <p:sp>
        <p:nvSpPr>
          <p:cNvPr id="15" name="TextBox 14"/>
          <p:cNvSpPr txBox="1"/>
          <p:nvPr/>
        </p:nvSpPr>
        <p:spPr>
          <a:xfrm>
            <a:off x="5053991" y="2937639"/>
            <a:ext cx="953859"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אין שמין</a:t>
            </a:r>
          </a:p>
        </p:txBody>
      </p:sp>
      <p:sp>
        <p:nvSpPr>
          <p:cNvPr id="16" name="TextBox 15"/>
          <p:cNvSpPr txBox="1"/>
          <p:nvPr/>
        </p:nvSpPr>
        <p:spPr>
          <a:xfrm>
            <a:off x="4943051" y="4198156"/>
            <a:ext cx="761137"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שמין</a:t>
            </a:r>
          </a:p>
        </p:txBody>
      </p:sp>
      <p:sp>
        <p:nvSpPr>
          <p:cNvPr id="21" name="TextBox 20"/>
          <p:cNvSpPr txBox="1"/>
          <p:nvPr/>
        </p:nvSpPr>
        <p:spPr>
          <a:xfrm>
            <a:off x="6531587" y="4198156"/>
            <a:ext cx="761137"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שמין</a:t>
            </a:r>
          </a:p>
        </p:txBody>
      </p:sp>
      <p:sp>
        <p:nvSpPr>
          <p:cNvPr id="22" name="TextBox 21"/>
          <p:cNvSpPr txBox="1"/>
          <p:nvPr/>
        </p:nvSpPr>
        <p:spPr>
          <a:xfrm>
            <a:off x="8176158" y="4198156"/>
            <a:ext cx="761137"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שמין</a:t>
            </a:r>
          </a:p>
        </p:txBody>
      </p:sp>
      <p:sp>
        <p:nvSpPr>
          <p:cNvPr id="23" name="TextBox 22"/>
          <p:cNvSpPr txBox="1"/>
          <p:nvPr/>
        </p:nvSpPr>
        <p:spPr>
          <a:xfrm>
            <a:off x="6531587" y="2950258"/>
            <a:ext cx="761137"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שמין</a:t>
            </a:r>
          </a:p>
        </p:txBody>
      </p:sp>
      <p:sp>
        <p:nvSpPr>
          <p:cNvPr id="24" name="TextBox 23"/>
          <p:cNvSpPr txBox="1"/>
          <p:nvPr/>
        </p:nvSpPr>
        <p:spPr>
          <a:xfrm>
            <a:off x="8160924" y="2971451"/>
            <a:ext cx="761137" cy="369332"/>
          </a:xfrm>
          <a:prstGeom prst="rect">
            <a:avLst/>
          </a:prstGeom>
          <a:solidFill>
            <a:schemeClr val="accent2">
              <a:lumMod val="20000"/>
              <a:lumOff val="80000"/>
            </a:schemeClr>
          </a:solidFill>
          <a:ln w="28575">
            <a:solidFill>
              <a:schemeClr val="tx1"/>
            </a:solidFill>
          </a:ln>
          <a:scene3d>
            <a:camera prst="orthographicFront"/>
            <a:lightRig rig="threePt" dir="t"/>
          </a:scene3d>
          <a:sp3d>
            <a:bevelT w="152400" h="50800" prst="softRound"/>
          </a:sp3d>
        </p:spPr>
        <p:txBody>
          <a:bodyPr wrap="square" rtlCol="1">
            <a:spAutoFit/>
          </a:bodyPr>
          <a:lstStyle/>
          <a:p>
            <a:r>
              <a:rPr lang="he-IL" dirty="0">
                <a:solidFill>
                  <a:srgbClr val="000000"/>
                </a:solidFill>
              </a:rPr>
              <a:t>שמין</a:t>
            </a:r>
          </a:p>
        </p:txBody>
      </p:sp>
      <p:sp>
        <p:nvSpPr>
          <p:cNvPr id="19" name="TextBox 18"/>
          <p:cNvSpPr txBox="1"/>
          <p:nvPr/>
        </p:nvSpPr>
        <p:spPr>
          <a:xfrm>
            <a:off x="10280073" y="76262"/>
            <a:ext cx="1528617" cy="369332"/>
          </a:xfrm>
          <a:prstGeom prst="rect">
            <a:avLst/>
          </a:prstGeom>
          <a:noFill/>
        </p:spPr>
        <p:txBody>
          <a:bodyPr wrap="square" rtlCol="1">
            <a:spAutoFit/>
          </a:bodyPr>
          <a:lstStyle/>
          <a:p>
            <a:r>
              <a:rPr lang="he-IL" dirty="0" smtClean="0"/>
              <a:t>דף י"א עמ' א'</a:t>
            </a:r>
            <a:endParaRPr lang="he-IL" dirty="0"/>
          </a:p>
        </p:txBody>
      </p:sp>
    </p:spTree>
    <p:extLst>
      <p:ext uri="{BB962C8B-B14F-4D97-AF65-F5344CB8AC3E}">
        <p14:creationId xmlns:p14="http://schemas.microsoft.com/office/powerpoint/2010/main" val="232246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22" presetClass="entr" presetSubtype="2"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250"/>
                            </p:stCondLst>
                            <p:childTnLst>
                              <p:par>
                                <p:cTn id="16" presetID="22" presetClass="entr" presetSubtype="2" fill="hold" nodeType="after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1000"/>
                                        <p:tgtEl>
                                          <p:spTgt spid="2"/>
                                        </p:tgtEl>
                                      </p:cBhvr>
                                    </p:animEffect>
                                  </p:childTnLst>
                                </p:cTn>
                              </p:par>
                            </p:childTnLst>
                          </p:cTn>
                        </p:par>
                        <p:par>
                          <p:cTn id="19" fill="hold">
                            <p:stCondLst>
                              <p:cond delay="4250"/>
                            </p:stCondLst>
                            <p:childTnLst>
                              <p:par>
                                <p:cTn id="20" presetID="31" presetClass="entr" presetSubtype="0" fill="hold" grpId="0" nodeType="after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5500"/>
                            </p:stCondLst>
                            <p:childTnLst>
                              <p:par>
                                <p:cTn id="27" presetID="31" presetClass="entr" presetSubtype="0" fill="hold" grpId="0" nodeType="afterEffect">
                                  <p:stCondLst>
                                    <p:cond delay="25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6750"/>
                            </p:stCondLst>
                            <p:childTnLst>
                              <p:par>
                                <p:cTn id="34" presetID="31" presetClass="entr" presetSubtype="0" fill="hold" grpId="0" nodeType="afterEffect">
                                  <p:stCondLst>
                                    <p:cond delay="25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par>
                          <p:cTn id="40" fill="hold">
                            <p:stCondLst>
                              <p:cond delay="8000"/>
                            </p:stCondLst>
                            <p:childTnLst>
                              <p:par>
                                <p:cTn id="41" presetID="53" presetClass="entr" presetSubtype="16" fill="hold" grpId="0" nodeType="afterEffect">
                                  <p:stCondLst>
                                    <p:cond delay="5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9000"/>
                            </p:stCondLst>
                            <p:childTnLst>
                              <p:par>
                                <p:cTn id="47" presetID="2" presetClass="entr" presetSubtype="2" fill="hold" grpId="0" nodeType="afterEffect">
                                  <p:stCondLst>
                                    <p:cond delay="25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p:stCondLst>
                              <p:cond delay="9750"/>
                            </p:stCondLst>
                            <p:childTnLst>
                              <p:par>
                                <p:cTn id="52" presetID="22" presetClass="entr" presetSubtype="8" fill="hold" grpId="0" nodeType="after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2250"/>
                                        <p:tgtEl>
                                          <p:spTgt spid="12"/>
                                        </p:tgtEl>
                                      </p:cBhvr>
                                    </p:animEffect>
                                  </p:childTnLst>
                                </p:cTn>
                              </p:par>
                            </p:childTnLst>
                          </p:cTn>
                        </p:par>
                        <p:par>
                          <p:cTn id="55" fill="hold">
                            <p:stCondLst>
                              <p:cond delay="12500"/>
                            </p:stCondLst>
                            <p:childTnLst>
                              <p:par>
                                <p:cTn id="56" presetID="2" presetClass="entr" presetSubtype="2" fill="hold" grpId="0" nodeType="afterEffect">
                                  <p:stCondLst>
                                    <p:cond delay="250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1+#ppt_w/2"/>
                                          </p:val>
                                        </p:tav>
                                        <p:tav tm="100000">
                                          <p:val>
                                            <p:strVal val="#ppt_x"/>
                                          </p:val>
                                        </p:tav>
                                      </p:tavLst>
                                    </p:anim>
                                    <p:anim calcmode="lin" valueType="num">
                                      <p:cBhvr additive="base">
                                        <p:cTn id="59" dur="500" fill="hold"/>
                                        <p:tgtEl>
                                          <p:spTgt spid="23"/>
                                        </p:tgtEl>
                                        <p:attrNameLst>
                                          <p:attrName>ppt_y</p:attrName>
                                        </p:attrNameLst>
                                      </p:cBhvr>
                                      <p:tavLst>
                                        <p:tav tm="0">
                                          <p:val>
                                            <p:strVal val="#ppt_y"/>
                                          </p:val>
                                        </p:tav>
                                        <p:tav tm="100000">
                                          <p:val>
                                            <p:strVal val="#ppt_y"/>
                                          </p:val>
                                        </p:tav>
                                      </p:tavLst>
                                    </p:anim>
                                  </p:childTnLst>
                                </p:cTn>
                              </p:par>
                            </p:childTnLst>
                          </p:cTn>
                        </p:par>
                        <p:par>
                          <p:cTn id="60" fill="hold">
                            <p:stCondLst>
                              <p:cond delay="15500"/>
                            </p:stCondLst>
                            <p:childTnLst>
                              <p:par>
                                <p:cTn id="61" presetID="2" presetClass="entr" presetSubtype="2" fill="hold" grpId="0" nodeType="afterEffect">
                                  <p:stCondLst>
                                    <p:cond delay="25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16250"/>
                            </p:stCondLst>
                            <p:childTnLst>
                              <p:par>
                                <p:cTn id="66" presetID="22" presetClass="entr" presetSubtype="8" fill="hold" grpId="0" nodeType="afterEffect">
                                  <p:stCondLst>
                                    <p:cond delay="25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225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1000" fill="hold"/>
                                        <p:tgtEl>
                                          <p:spTgt spid="10"/>
                                        </p:tgtEl>
                                        <p:attrNameLst>
                                          <p:attrName>ppt_w</p:attrName>
                                        </p:attrNameLst>
                                      </p:cBhvr>
                                      <p:tavLst>
                                        <p:tav tm="0">
                                          <p:val>
                                            <p:fltVal val="0"/>
                                          </p:val>
                                        </p:tav>
                                        <p:tav tm="100000">
                                          <p:val>
                                            <p:strVal val="#ppt_w"/>
                                          </p:val>
                                        </p:tav>
                                      </p:tavLst>
                                    </p:anim>
                                    <p:anim calcmode="lin" valueType="num">
                                      <p:cBhvr>
                                        <p:cTn id="74" dur="1000" fill="hold"/>
                                        <p:tgtEl>
                                          <p:spTgt spid="10"/>
                                        </p:tgtEl>
                                        <p:attrNameLst>
                                          <p:attrName>ppt_h</p:attrName>
                                        </p:attrNameLst>
                                      </p:cBhvr>
                                      <p:tavLst>
                                        <p:tav tm="0">
                                          <p:val>
                                            <p:fltVal val="0"/>
                                          </p:val>
                                        </p:tav>
                                        <p:tav tm="100000">
                                          <p:val>
                                            <p:strVal val="#ppt_h"/>
                                          </p:val>
                                        </p:tav>
                                      </p:tavLst>
                                    </p:anim>
                                    <p:anim calcmode="lin" valueType="num">
                                      <p:cBhvr>
                                        <p:cTn id="75" dur="1000" fill="hold"/>
                                        <p:tgtEl>
                                          <p:spTgt spid="10"/>
                                        </p:tgtEl>
                                        <p:attrNameLst>
                                          <p:attrName>style.rotation</p:attrName>
                                        </p:attrNameLst>
                                      </p:cBhvr>
                                      <p:tavLst>
                                        <p:tav tm="0">
                                          <p:val>
                                            <p:fltVal val="90"/>
                                          </p:val>
                                        </p:tav>
                                        <p:tav tm="100000">
                                          <p:val>
                                            <p:fltVal val="0"/>
                                          </p:val>
                                        </p:tav>
                                      </p:tavLst>
                                    </p:anim>
                                    <p:animEffect transition="in" filter="fade">
                                      <p:cBhvr>
                                        <p:cTn id="76" dur="1000"/>
                                        <p:tgtEl>
                                          <p:spTgt spid="10"/>
                                        </p:tgtEl>
                                      </p:cBhvr>
                                    </p:animEffect>
                                  </p:childTnLst>
                                </p:cTn>
                              </p:par>
                            </p:childTnLst>
                          </p:cTn>
                        </p:par>
                        <p:par>
                          <p:cTn id="77" fill="hold">
                            <p:stCondLst>
                              <p:cond delay="1000"/>
                            </p:stCondLst>
                            <p:childTnLst>
                              <p:par>
                                <p:cTn id="78" presetID="2" presetClass="entr" presetSubtype="2" fill="hold" grpId="0" nodeType="afterEffect">
                                  <p:stCondLst>
                                    <p:cond delay="50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1+#ppt_w/2"/>
                                          </p:val>
                                        </p:tav>
                                        <p:tav tm="100000">
                                          <p:val>
                                            <p:strVal val="#ppt_x"/>
                                          </p:val>
                                        </p:tav>
                                      </p:tavLst>
                                    </p:anim>
                                    <p:anim calcmode="lin" valueType="num">
                                      <p:cBhvr additive="base">
                                        <p:cTn id="81" dur="500" fill="hold"/>
                                        <p:tgtEl>
                                          <p:spTgt spid="22"/>
                                        </p:tgtEl>
                                        <p:attrNameLst>
                                          <p:attrName>ppt_y</p:attrName>
                                        </p:attrNameLst>
                                      </p:cBhvr>
                                      <p:tavLst>
                                        <p:tav tm="0">
                                          <p:val>
                                            <p:strVal val="#ppt_y"/>
                                          </p:val>
                                        </p:tav>
                                        <p:tav tm="100000">
                                          <p:val>
                                            <p:strVal val="#ppt_y"/>
                                          </p:val>
                                        </p:tav>
                                      </p:tavLst>
                                    </p:anim>
                                  </p:childTnLst>
                                </p:cTn>
                              </p:par>
                            </p:childTnLst>
                          </p:cTn>
                        </p:par>
                        <p:par>
                          <p:cTn id="82" fill="hold">
                            <p:stCondLst>
                              <p:cond delay="2000"/>
                            </p:stCondLst>
                            <p:childTnLst>
                              <p:par>
                                <p:cTn id="83" presetID="2" presetClass="entr" presetSubtype="2" fill="hold" grpId="0" nodeType="afterEffect">
                                  <p:stCondLst>
                                    <p:cond delay="25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par>
                          <p:cTn id="87" fill="hold">
                            <p:stCondLst>
                              <p:cond delay="2750"/>
                            </p:stCondLst>
                            <p:childTnLst>
                              <p:par>
                                <p:cTn id="88" presetID="2" presetClass="entr" presetSubtype="2" fill="hold" grpId="0" nodeType="afterEffect">
                                  <p:stCondLst>
                                    <p:cond delay="25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P spid="11" grpId="0" animBg="1"/>
      <p:bldP spid="12" grpId="0" animBg="1"/>
      <p:bldP spid="13" grpId="0" animBg="1"/>
      <p:bldP spid="14" grpId="0" animBg="1"/>
      <p:bldP spid="15" grpId="0" animBg="1"/>
      <p:bldP spid="16"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0073" y="76262"/>
            <a:ext cx="1528617" cy="369332"/>
          </a:xfrm>
          <a:prstGeom prst="rect">
            <a:avLst/>
          </a:prstGeom>
          <a:noFill/>
        </p:spPr>
        <p:txBody>
          <a:bodyPr wrap="square" rtlCol="1">
            <a:spAutoFit/>
          </a:bodyPr>
          <a:lstStyle/>
          <a:p>
            <a:r>
              <a:rPr lang="he-IL" dirty="0" smtClean="0"/>
              <a:t>דף י"א עמ' א'</a:t>
            </a:r>
            <a:endParaRPr lang="he-IL" dirty="0"/>
          </a:p>
        </p:txBody>
      </p:sp>
      <p:sp>
        <p:nvSpPr>
          <p:cNvPr id="5" name="מלבן 4"/>
          <p:cNvSpPr/>
          <p:nvPr/>
        </p:nvSpPr>
        <p:spPr>
          <a:xfrm>
            <a:off x="7081978" y="4428153"/>
            <a:ext cx="4761345" cy="1200329"/>
          </a:xfrm>
          <a:prstGeom prst="rect">
            <a:avLst/>
          </a:prstGeom>
          <a:solidFill>
            <a:schemeClr val="accent5">
              <a:lumMod val="20000"/>
              <a:lumOff val="80000"/>
            </a:schemeClr>
          </a:solidFill>
        </p:spPr>
        <p:txBody>
          <a:bodyPr wrap="square">
            <a:spAutoFit/>
          </a:bodyPr>
          <a:lstStyle/>
          <a:p>
            <a:pPr algn="ctr"/>
            <a:endParaRPr lang="he-IL" dirty="0" smtClean="0">
              <a:solidFill>
                <a:srgbClr val="000000"/>
              </a:solidFill>
              <a:latin typeface="Arial" panose="020B0604020202020204" pitchFamily="34" charset="0"/>
            </a:endParaRPr>
          </a:p>
          <a:p>
            <a:pPr algn="ctr"/>
            <a:r>
              <a:rPr lang="he-IL" dirty="0" smtClean="0">
                <a:solidFill>
                  <a:srgbClr val="000000"/>
                </a:solidFill>
                <a:latin typeface="Arial" panose="020B0604020202020204" pitchFamily="34" charset="0"/>
              </a:rPr>
              <a:t>               וְאָמַר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אָמַר רַבִּי אֶלְעָזָר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שִׁלְיָא</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שֶׁיָּצְתָה</a:t>
            </a:r>
            <a:r>
              <a:rPr lang="he-IL" dirty="0">
                <a:solidFill>
                  <a:srgbClr val="000000"/>
                </a:solidFill>
                <a:latin typeface="Arial" panose="020B0604020202020204" pitchFamily="34" charset="0"/>
              </a:rPr>
              <a:t> מִקְצָתָהּ בְּיוֹם רִאשׁוֹן וּמִקְצָתָהּ בְּיוֹם </a:t>
            </a:r>
            <a:r>
              <a:rPr lang="he-IL" dirty="0" smtClean="0">
                <a:solidFill>
                  <a:srgbClr val="000000"/>
                </a:solidFill>
                <a:latin typeface="Arial" panose="020B0604020202020204" pitchFamily="34" charset="0"/>
              </a:rPr>
              <a:t>שֵׁנִי</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מוֹנִין לָהּ מִן הָרִאשׁוֹן</a:t>
            </a:r>
            <a:endParaRPr lang="he-IL" dirty="0"/>
          </a:p>
        </p:txBody>
      </p:sp>
      <p:sp>
        <p:nvSpPr>
          <p:cNvPr id="2" name="מלבן 1"/>
          <p:cNvSpPr/>
          <p:nvPr/>
        </p:nvSpPr>
        <p:spPr>
          <a:xfrm>
            <a:off x="0" y="4360406"/>
            <a:ext cx="6918036" cy="2031325"/>
          </a:xfrm>
          <a:prstGeom prst="rect">
            <a:avLst/>
          </a:prstGeom>
        </p:spPr>
        <p:txBody>
          <a:bodyPr wrap="square">
            <a:spAutoFit/>
          </a:bodyPr>
          <a:lstStyle/>
          <a:p>
            <a:r>
              <a:rPr lang="he-IL" dirty="0" err="1" smtClean="0"/>
              <a:t>שליא</a:t>
            </a:r>
            <a:r>
              <a:rPr lang="he-IL" dirty="0" smtClean="0"/>
              <a:t> שיצאה </a:t>
            </a:r>
            <a:r>
              <a:rPr lang="he-IL" dirty="0"/>
              <a:t>מגוף </a:t>
            </a:r>
            <a:r>
              <a:rPr lang="he-IL" dirty="0" err="1"/>
              <a:t>האשה</a:t>
            </a:r>
            <a:r>
              <a:rPr lang="he-IL" dirty="0"/>
              <a:t> בלידה מתמשכת, באופן שיצאה מקצתה </a:t>
            </a:r>
            <a:r>
              <a:rPr lang="he-IL" dirty="0" err="1"/>
              <a:t>השליא</a:t>
            </a:r>
            <a:r>
              <a:rPr lang="he-IL" dirty="0"/>
              <a:t> ביום ראשון, ומקצתה יצאה ביום שני, </a:t>
            </a:r>
            <a:endParaRPr lang="he-IL" dirty="0" smtClean="0"/>
          </a:p>
          <a:p>
            <a:r>
              <a:rPr lang="he-IL" dirty="0" smtClean="0"/>
              <a:t>הרי </a:t>
            </a:r>
            <a:r>
              <a:rPr lang="he-IL" dirty="0"/>
              <a:t>על אף שלא נמצא ולד </a:t>
            </a:r>
            <a:r>
              <a:rPr lang="he-IL" dirty="0" err="1"/>
              <a:t>בשליא</a:t>
            </a:r>
            <a:r>
              <a:rPr lang="he-IL" dirty="0"/>
              <a:t>, מונין לה את ימי הטומאה מן היום הראשון. כי אין </a:t>
            </a:r>
            <a:r>
              <a:rPr lang="he-IL" dirty="0" err="1"/>
              <a:t>שליא</a:t>
            </a:r>
            <a:r>
              <a:rPr lang="he-IL" dirty="0"/>
              <a:t> בלא ולד בתוכה, ולכן ודאי הוא שהיא טמאה בטומאת לידה. ומונים מן היום הראשון, שמא היה הולד במקצת </a:t>
            </a:r>
            <a:r>
              <a:rPr lang="he-IL" dirty="0" err="1"/>
              <a:t>השליא</a:t>
            </a:r>
            <a:r>
              <a:rPr lang="he-IL" dirty="0"/>
              <a:t> שיצא ביום הראשון. אלא שספק אם היה זה ולד זכר או נקיבה, ולכן מונה שבועיים לימי טומאת לידה שמא </a:t>
            </a:r>
            <a:r>
              <a:rPr lang="he-IL" dirty="0" smtClean="0"/>
              <a:t>הייתה </a:t>
            </a:r>
            <a:r>
              <a:rPr lang="he-IL" dirty="0"/>
              <a:t>נקיבה.</a:t>
            </a:r>
          </a:p>
        </p:txBody>
      </p:sp>
      <p:sp>
        <p:nvSpPr>
          <p:cNvPr id="3" name="מלבן 2"/>
          <p:cNvSpPr/>
          <p:nvPr/>
        </p:nvSpPr>
        <p:spPr>
          <a:xfrm>
            <a:off x="997527" y="364883"/>
            <a:ext cx="10714181" cy="369332"/>
          </a:xfrm>
          <a:prstGeom prst="rect">
            <a:avLst/>
          </a:prstGeom>
        </p:spPr>
        <p:txBody>
          <a:bodyPr wrap="square">
            <a:spAutoFit/>
          </a:bodyPr>
          <a:lstStyle/>
          <a:p>
            <a:r>
              <a:rPr lang="he-IL" dirty="0" smtClean="0"/>
              <a:t>ובעקבות </a:t>
            </a:r>
            <a:r>
              <a:rPr lang="he-IL" dirty="0" err="1"/>
              <a:t>המימרא</a:t>
            </a:r>
            <a:r>
              <a:rPr lang="he-IL" dirty="0"/>
              <a:t> המוזכרת שאמר </a:t>
            </a:r>
            <a:r>
              <a:rPr lang="he-IL" dirty="0" err="1"/>
              <a:t>עולא</a:t>
            </a:r>
            <a:r>
              <a:rPr lang="he-IL" dirty="0"/>
              <a:t> בשם רבי אלעזר, מביאה הגמרא מימרות נוספות שאמר </a:t>
            </a:r>
            <a:r>
              <a:rPr lang="he-IL" dirty="0" err="1"/>
              <a:t>עולא</a:t>
            </a:r>
            <a:r>
              <a:rPr lang="he-IL" dirty="0"/>
              <a:t> בשם רבי אלעזר:</a:t>
            </a:r>
          </a:p>
        </p:txBody>
      </p:sp>
      <p:sp>
        <p:nvSpPr>
          <p:cNvPr id="7" name="הסבר מלבני מעוגל 6"/>
          <p:cNvSpPr/>
          <p:nvPr/>
        </p:nvSpPr>
        <p:spPr>
          <a:xfrm>
            <a:off x="586506" y="1104451"/>
            <a:ext cx="11222184" cy="2953466"/>
          </a:xfrm>
          <a:prstGeom prst="wedgeRoundRectCallout">
            <a:avLst>
              <a:gd name="adj1" fmla="val 46081"/>
              <a:gd name="adj2" fmla="val 8528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הקדמה לנושא: </a:t>
            </a:r>
          </a:p>
          <a:p>
            <a:r>
              <a:rPr lang="he-IL" dirty="0" err="1" smtClean="0">
                <a:solidFill>
                  <a:schemeClr val="tx1"/>
                </a:solidFill>
              </a:rPr>
              <a:t>אשה</a:t>
            </a:r>
            <a:r>
              <a:rPr lang="he-IL" dirty="0" smtClean="0">
                <a:solidFill>
                  <a:schemeClr val="tx1"/>
                </a:solidFill>
              </a:rPr>
              <a:t> </a:t>
            </a:r>
            <a:r>
              <a:rPr lang="he-IL" dirty="0">
                <a:solidFill>
                  <a:schemeClr val="tx1"/>
                </a:solidFill>
              </a:rPr>
              <a:t>היולדת ולד, אף אם לא יצא ממנה דם בלידתה, טמאה היא ב"טומאת לידה". ויש חילוק בדיני טומאת לידה בין </a:t>
            </a:r>
            <a:r>
              <a:rPr lang="he-IL" dirty="0" err="1">
                <a:solidFill>
                  <a:schemeClr val="tx1"/>
                </a:solidFill>
              </a:rPr>
              <a:t>אשה</a:t>
            </a:r>
            <a:r>
              <a:rPr lang="he-IL" dirty="0">
                <a:solidFill>
                  <a:schemeClr val="tx1"/>
                </a:solidFill>
              </a:rPr>
              <a:t> היולדת זכר לבין </a:t>
            </a:r>
            <a:r>
              <a:rPr lang="he-IL" dirty="0" err="1">
                <a:solidFill>
                  <a:schemeClr val="tx1"/>
                </a:solidFill>
              </a:rPr>
              <a:t>אשה</a:t>
            </a:r>
            <a:r>
              <a:rPr lang="he-IL" dirty="0">
                <a:solidFill>
                  <a:schemeClr val="tx1"/>
                </a:solidFill>
              </a:rPr>
              <a:t> היולדת נקבה. </a:t>
            </a:r>
            <a:endParaRPr lang="he-IL" dirty="0" smtClean="0">
              <a:solidFill>
                <a:schemeClr val="tx1"/>
              </a:solidFill>
            </a:endParaRPr>
          </a:p>
          <a:p>
            <a:r>
              <a:rPr lang="he-IL" b="1" dirty="0" smtClean="0">
                <a:solidFill>
                  <a:schemeClr val="tx1"/>
                </a:solidFill>
              </a:rPr>
              <a:t>היולדת </a:t>
            </a:r>
            <a:r>
              <a:rPr lang="he-IL" b="1" dirty="0">
                <a:solidFill>
                  <a:schemeClr val="tx1"/>
                </a:solidFill>
              </a:rPr>
              <a:t>זכר</a:t>
            </a:r>
            <a:r>
              <a:rPr lang="he-IL" dirty="0">
                <a:solidFill>
                  <a:schemeClr val="tx1"/>
                </a:solidFill>
              </a:rPr>
              <a:t>, טמאה </a:t>
            </a:r>
            <a:r>
              <a:rPr lang="he-IL" b="1" dirty="0">
                <a:solidFill>
                  <a:schemeClr val="tx1"/>
                </a:solidFill>
              </a:rPr>
              <a:t>שבעה</a:t>
            </a:r>
            <a:r>
              <a:rPr lang="he-IL" dirty="0">
                <a:solidFill>
                  <a:schemeClr val="tx1"/>
                </a:solidFill>
              </a:rPr>
              <a:t> ימים, ואחר כך מונה שלשים ושלשה "ימי טוהר", שבהם אפילו אם רואה דם, טהורה היא. אך עדיין אסורה </a:t>
            </a:r>
            <a:r>
              <a:rPr lang="he-IL" dirty="0" smtClean="0">
                <a:solidFill>
                  <a:schemeClr val="tx1"/>
                </a:solidFill>
              </a:rPr>
              <a:t>להיכנס </a:t>
            </a:r>
            <a:r>
              <a:rPr lang="he-IL" dirty="0">
                <a:solidFill>
                  <a:schemeClr val="tx1"/>
                </a:solidFill>
              </a:rPr>
              <a:t>למקדש ולאכול בקדשים עד מלאת שלשים ושלשה ימי הטהרה, והבאת קרבן יולדת ביום שלאחריו. דהיינו עד ארבעים ואחד יום ללידתה. </a:t>
            </a:r>
            <a:endParaRPr lang="he-IL" dirty="0" smtClean="0">
              <a:solidFill>
                <a:schemeClr val="tx1"/>
              </a:solidFill>
            </a:endParaRPr>
          </a:p>
          <a:p>
            <a:r>
              <a:rPr lang="he-IL" b="1" dirty="0" smtClean="0">
                <a:solidFill>
                  <a:schemeClr val="tx1"/>
                </a:solidFill>
              </a:rPr>
              <a:t>היולדת </a:t>
            </a:r>
            <a:r>
              <a:rPr lang="he-IL" b="1" dirty="0">
                <a:solidFill>
                  <a:schemeClr val="tx1"/>
                </a:solidFill>
              </a:rPr>
              <a:t>נקיבה</a:t>
            </a:r>
            <a:r>
              <a:rPr lang="he-IL" dirty="0">
                <a:solidFill>
                  <a:schemeClr val="tx1"/>
                </a:solidFill>
              </a:rPr>
              <a:t>, טמאה טומאת לידה במשך </a:t>
            </a:r>
            <a:r>
              <a:rPr lang="he-IL" b="1" dirty="0">
                <a:solidFill>
                  <a:schemeClr val="tx1"/>
                </a:solidFill>
              </a:rPr>
              <a:t>שבועיים</a:t>
            </a:r>
            <a:r>
              <a:rPr lang="he-IL" dirty="0">
                <a:solidFill>
                  <a:schemeClr val="tx1"/>
                </a:solidFill>
              </a:rPr>
              <a:t>, ומונה לאחר מכן שישים וששה ימי טהרה. </a:t>
            </a:r>
            <a:endParaRPr lang="he-IL" dirty="0" smtClean="0">
              <a:solidFill>
                <a:schemeClr val="tx1"/>
              </a:solidFill>
            </a:endParaRPr>
          </a:p>
          <a:p>
            <a:r>
              <a:rPr lang="he-IL" dirty="0" smtClean="0">
                <a:solidFill>
                  <a:schemeClr val="tx1"/>
                </a:solidFill>
              </a:rPr>
              <a:t>כל </a:t>
            </a:r>
            <a:r>
              <a:rPr lang="he-IL" dirty="0">
                <a:solidFill>
                  <a:schemeClr val="tx1"/>
                </a:solidFill>
              </a:rPr>
              <a:t>הדינים הללו אמורים גם לגבי </a:t>
            </a:r>
            <a:r>
              <a:rPr lang="he-IL" dirty="0" err="1">
                <a:solidFill>
                  <a:schemeClr val="tx1"/>
                </a:solidFill>
              </a:rPr>
              <a:t>אשה</a:t>
            </a:r>
            <a:r>
              <a:rPr lang="he-IL" dirty="0">
                <a:solidFill>
                  <a:schemeClr val="tx1"/>
                </a:solidFill>
              </a:rPr>
              <a:t> </a:t>
            </a:r>
            <a:r>
              <a:rPr lang="he-IL" dirty="0" smtClean="0">
                <a:solidFill>
                  <a:schemeClr val="tx1"/>
                </a:solidFill>
              </a:rPr>
              <a:t>המפילה </a:t>
            </a:r>
            <a:r>
              <a:rPr lang="he-IL" dirty="0">
                <a:solidFill>
                  <a:schemeClr val="tx1"/>
                </a:solidFill>
              </a:rPr>
              <a:t>"</a:t>
            </a:r>
            <a:r>
              <a:rPr lang="he-IL" dirty="0" err="1">
                <a:solidFill>
                  <a:schemeClr val="tx1"/>
                </a:solidFill>
              </a:rPr>
              <a:t>שליא</a:t>
            </a:r>
            <a:r>
              <a:rPr lang="he-IL" dirty="0">
                <a:solidFill>
                  <a:schemeClr val="tx1"/>
                </a:solidFill>
              </a:rPr>
              <a:t>", שהיא שק העור העוטף את הולד מסביב. וגם אם לא נמצא ולד בתוך </a:t>
            </a:r>
            <a:r>
              <a:rPr lang="he-IL" dirty="0" err="1">
                <a:solidFill>
                  <a:schemeClr val="tx1"/>
                </a:solidFill>
              </a:rPr>
              <a:t>השליא</a:t>
            </a:r>
            <a:r>
              <a:rPr lang="he-IL" dirty="0">
                <a:solidFill>
                  <a:schemeClr val="tx1"/>
                </a:solidFill>
              </a:rPr>
              <a:t>, הדין הוא כן, לפי שאין מציאות של </a:t>
            </a:r>
            <a:r>
              <a:rPr lang="he-IL" dirty="0" err="1">
                <a:solidFill>
                  <a:schemeClr val="tx1"/>
                </a:solidFill>
              </a:rPr>
              <a:t>שליא</a:t>
            </a:r>
            <a:r>
              <a:rPr lang="he-IL" dirty="0">
                <a:solidFill>
                  <a:schemeClr val="tx1"/>
                </a:solidFill>
              </a:rPr>
              <a:t> בלי ולד בתוכה, ומה שעתה אין </a:t>
            </a:r>
            <a:r>
              <a:rPr lang="he-IL" dirty="0" smtClean="0">
                <a:solidFill>
                  <a:schemeClr val="tx1"/>
                </a:solidFill>
              </a:rPr>
              <a:t>רואים </a:t>
            </a:r>
            <a:r>
              <a:rPr lang="he-IL" dirty="0">
                <a:solidFill>
                  <a:schemeClr val="tx1"/>
                </a:solidFill>
              </a:rPr>
              <a:t>את הולד, הוא משום שהוא נימוח, ונעשה כנוזל. אך כיון שנימוח הולד, אי אפשר לדעת אם הוא היה זכר או נקיבה, </a:t>
            </a:r>
            <a:r>
              <a:rPr lang="he-IL" dirty="0" smtClean="0">
                <a:solidFill>
                  <a:schemeClr val="tx1"/>
                </a:solidFill>
              </a:rPr>
              <a:t> </a:t>
            </a:r>
            <a:endParaRPr lang="he-IL" dirty="0">
              <a:solidFill>
                <a:schemeClr val="tx1"/>
              </a:solidFill>
            </a:endParaRPr>
          </a:p>
        </p:txBody>
      </p:sp>
    </p:spTree>
    <p:extLst>
      <p:ext uri="{BB962C8B-B14F-4D97-AF65-F5344CB8AC3E}">
        <p14:creationId xmlns:p14="http://schemas.microsoft.com/office/powerpoint/2010/main" val="6772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750"/>
                            </p:stCondLst>
                            <p:childTnLst>
                              <p:par>
                                <p:cTn id="9" presetID="22" presetClass="entr" presetSubtype="8" fill="hold" grpId="0" nodeType="after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2500"/>
                            </p:stCondLst>
                            <p:childTnLst>
                              <p:par>
                                <p:cTn id="13" presetID="53" presetClass="entr" presetSubtype="16" fill="hold" grpId="0" nodeType="afterEffect">
                                  <p:stCondLst>
                                    <p:cond delay="35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6500"/>
                            </p:stCondLst>
                            <p:childTnLst>
                              <p:par>
                                <p:cTn id="19" presetID="16" presetClass="entr" presetSubtype="21" fill="hold" grpId="0" nodeType="afterEffect">
                                  <p:stCondLst>
                                    <p:cond delay="375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7"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5185</Words>
  <Application>Microsoft Office PowerPoint</Application>
  <PresentationFormat>מסך רחב</PresentationFormat>
  <Paragraphs>355</Paragraphs>
  <Slides>20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20</vt:i4>
      </vt:variant>
    </vt:vector>
  </HeadingPairs>
  <TitlesOfParts>
    <vt:vector size="26" baseType="lpstr">
      <vt:lpstr>Arial</vt:lpstr>
      <vt:lpstr>Calibri</vt:lpstr>
      <vt:lpstr>Calibri Light</vt:lpstr>
      <vt:lpstr>David</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105</cp:revision>
  <dcterms:created xsi:type="dcterms:W3CDTF">2023-11-26T09:05:11Z</dcterms:created>
  <dcterms:modified xsi:type="dcterms:W3CDTF">2023-12-06T12:22:03Z</dcterms:modified>
</cp:coreProperties>
</file>