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9" r:id="rId2"/>
    <p:sldId id="257" r:id="rId3"/>
    <p:sldId id="277" r:id="rId4"/>
    <p:sldId id="260" r:id="rId5"/>
    <p:sldId id="258" r:id="rId6"/>
    <p:sldId id="261" r:id="rId7"/>
    <p:sldId id="262" r:id="rId8"/>
    <p:sldId id="278" r:id="rId9"/>
    <p:sldId id="263" r:id="rId10"/>
    <p:sldId id="265" r:id="rId11"/>
    <p:sldId id="266" r:id="rId12"/>
    <p:sldId id="267" r:id="rId13"/>
    <p:sldId id="268" r:id="rId14"/>
    <p:sldId id="269" r:id="rId15"/>
    <p:sldId id="270" r:id="rId16"/>
    <p:sldId id="264" r:id="rId17"/>
    <p:sldId id="272" r:id="rId18"/>
    <p:sldId id="274" r:id="rId19"/>
    <p:sldId id="273" r:id="rId20"/>
    <p:sldId id="275" r:id="rId21"/>
    <p:sldId id="276" r:id="rId2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5103" autoAdjust="0"/>
  </p:normalViewPr>
  <p:slideViewPr>
    <p:cSldViewPr snapToGrid="0">
      <p:cViewPr varScale="1">
        <p:scale>
          <a:sx n="83" d="100"/>
          <a:sy n="83" d="100"/>
        </p:scale>
        <p:origin x="25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D429F0B3-DEF8-4510-BC73-1D2568DE2D55}" type="datetimeFigureOut">
              <a:rPr lang="he-IL" smtClean="0"/>
              <a:t>י"ב/טבת/תשפ"ד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11DA5FD-6DDC-4141-9A0E-51AF9641DC98}" type="slidenum">
              <a:rPr lang="he-IL" smtClean="0"/>
              <a:t>‹#›</a:t>
            </a:fld>
            <a:endParaRPr lang="he-IL"/>
          </a:p>
        </p:txBody>
      </p:sp>
    </p:spTree>
    <p:extLst>
      <p:ext uri="{BB962C8B-B14F-4D97-AF65-F5344CB8AC3E}">
        <p14:creationId xmlns:p14="http://schemas.microsoft.com/office/powerpoint/2010/main" val="3190453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429F0B3-DEF8-4510-BC73-1D2568DE2D55}" type="datetimeFigureOut">
              <a:rPr lang="he-IL" smtClean="0"/>
              <a:t>י"ב/טבת/תשפ"ד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11DA5FD-6DDC-4141-9A0E-51AF9641DC98}" type="slidenum">
              <a:rPr lang="he-IL" smtClean="0"/>
              <a:t>‹#›</a:t>
            </a:fld>
            <a:endParaRPr lang="he-IL"/>
          </a:p>
        </p:txBody>
      </p:sp>
    </p:spTree>
    <p:extLst>
      <p:ext uri="{BB962C8B-B14F-4D97-AF65-F5344CB8AC3E}">
        <p14:creationId xmlns:p14="http://schemas.microsoft.com/office/powerpoint/2010/main" val="742238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429F0B3-DEF8-4510-BC73-1D2568DE2D55}" type="datetimeFigureOut">
              <a:rPr lang="he-IL" smtClean="0"/>
              <a:t>י"ב/טבת/תשפ"ד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11DA5FD-6DDC-4141-9A0E-51AF9641DC98}" type="slidenum">
              <a:rPr lang="he-IL" smtClean="0"/>
              <a:t>‹#›</a:t>
            </a:fld>
            <a:endParaRPr lang="he-IL"/>
          </a:p>
        </p:txBody>
      </p:sp>
    </p:spTree>
    <p:extLst>
      <p:ext uri="{BB962C8B-B14F-4D97-AF65-F5344CB8AC3E}">
        <p14:creationId xmlns:p14="http://schemas.microsoft.com/office/powerpoint/2010/main" val="208997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429F0B3-DEF8-4510-BC73-1D2568DE2D55}" type="datetimeFigureOut">
              <a:rPr lang="he-IL" smtClean="0"/>
              <a:t>י"ב/טבת/תשפ"ד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11DA5FD-6DDC-4141-9A0E-51AF9641DC98}" type="slidenum">
              <a:rPr lang="he-IL" smtClean="0"/>
              <a:t>‹#›</a:t>
            </a:fld>
            <a:endParaRPr lang="he-IL"/>
          </a:p>
        </p:txBody>
      </p:sp>
    </p:spTree>
    <p:extLst>
      <p:ext uri="{BB962C8B-B14F-4D97-AF65-F5344CB8AC3E}">
        <p14:creationId xmlns:p14="http://schemas.microsoft.com/office/powerpoint/2010/main" val="61009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מציין מיקום של תאריך 3"/>
          <p:cNvSpPr>
            <a:spLocks noGrp="1"/>
          </p:cNvSpPr>
          <p:nvPr>
            <p:ph type="dt" sz="half" idx="10"/>
          </p:nvPr>
        </p:nvSpPr>
        <p:spPr/>
        <p:txBody>
          <a:bodyPr/>
          <a:lstStyle/>
          <a:p>
            <a:fld id="{D429F0B3-DEF8-4510-BC73-1D2568DE2D55}" type="datetimeFigureOut">
              <a:rPr lang="he-IL" smtClean="0"/>
              <a:t>י"ב/טבת/תשפ"ד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F11DA5FD-6DDC-4141-9A0E-51AF9641DC98}" type="slidenum">
              <a:rPr lang="he-IL" smtClean="0"/>
              <a:t>‹#›</a:t>
            </a:fld>
            <a:endParaRPr lang="he-IL"/>
          </a:p>
        </p:txBody>
      </p:sp>
    </p:spTree>
    <p:extLst>
      <p:ext uri="{BB962C8B-B14F-4D97-AF65-F5344CB8AC3E}">
        <p14:creationId xmlns:p14="http://schemas.microsoft.com/office/powerpoint/2010/main" val="234606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D429F0B3-DEF8-4510-BC73-1D2568DE2D55}" type="datetimeFigureOut">
              <a:rPr lang="he-IL" smtClean="0"/>
              <a:t>י"ב/טבת/תשפ"ד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F11DA5FD-6DDC-4141-9A0E-51AF9641DC98}" type="slidenum">
              <a:rPr lang="he-IL" smtClean="0"/>
              <a:t>‹#›</a:t>
            </a:fld>
            <a:endParaRPr lang="he-IL"/>
          </a:p>
        </p:txBody>
      </p:sp>
    </p:spTree>
    <p:extLst>
      <p:ext uri="{BB962C8B-B14F-4D97-AF65-F5344CB8AC3E}">
        <p14:creationId xmlns:p14="http://schemas.microsoft.com/office/powerpoint/2010/main" val="387193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D429F0B3-DEF8-4510-BC73-1D2568DE2D55}" type="datetimeFigureOut">
              <a:rPr lang="he-IL" smtClean="0"/>
              <a:t>י"ב/טבת/תשפ"ד</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F11DA5FD-6DDC-4141-9A0E-51AF9641DC98}" type="slidenum">
              <a:rPr lang="he-IL" smtClean="0"/>
              <a:t>‹#›</a:t>
            </a:fld>
            <a:endParaRPr lang="he-IL"/>
          </a:p>
        </p:txBody>
      </p:sp>
    </p:spTree>
    <p:extLst>
      <p:ext uri="{BB962C8B-B14F-4D97-AF65-F5344CB8AC3E}">
        <p14:creationId xmlns:p14="http://schemas.microsoft.com/office/powerpoint/2010/main" val="208811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D429F0B3-DEF8-4510-BC73-1D2568DE2D55}" type="datetimeFigureOut">
              <a:rPr lang="he-IL" smtClean="0"/>
              <a:t>י"ב/טבת/תשפ"ד</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F11DA5FD-6DDC-4141-9A0E-51AF9641DC98}" type="slidenum">
              <a:rPr lang="he-IL" smtClean="0"/>
              <a:t>‹#›</a:t>
            </a:fld>
            <a:endParaRPr lang="he-IL"/>
          </a:p>
        </p:txBody>
      </p:sp>
    </p:spTree>
    <p:extLst>
      <p:ext uri="{BB962C8B-B14F-4D97-AF65-F5344CB8AC3E}">
        <p14:creationId xmlns:p14="http://schemas.microsoft.com/office/powerpoint/2010/main" val="2122583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D429F0B3-DEF8-4510-BC73-1D2568DE2D55}" type="datetimeFigureOut">
              <a:rPr lang="he-IL" smtClean="0"/>
              <a:t>י"ב/טבת/תשפ"ד</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F11DA5FD-6DDC-4141-9A0E-51AF9641DC98}" type="slidenum">
              <a:rPr lang="he-IL" smtClean="0"/>
              <a:t>‹#›</a:t>
            </a:fld>
            <a:endParaRPr lang="he-IL"/>
          </a:p>
        </p:txBody>
      </p:sp>
    </p:spTree>
    <p:extLst>
      <p:ext uri="{BB962C8B-B14F-4D97-AF65-F5344CB8AC3E}">
        <p14:creationId xmlns:p14="http://schemas.microsoft.com/office/powerpoint/2010/main" val="396823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D429F0B3-DEF8-4510-BC73-1D2568DE2D55}" type="datetimeFigureOut">
              <a:rPr lang="he-IL" smtClean="0"/>
              <a:t>י"ב/טבת/תשפ"ד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F11DA5FD-6DDC-4141-9A0E-51AF9641DC98}" type="slidenum">
              <a:rPr lang="he-IL" smtClean="0"/>
              <a:t>‹#›</a:t>
            </a:fld>
            <a:endParaRPr lang="he-IL"/>
          </a:p>
        </p:txBody>
      </p:sp>
    </p:spTree>
    <p:extLst>
      <p:ext uri="{BB962C8B-B14F-4D97-AF65-F5344CB8AC3E}">
        <p14:creationId xmlns:p14="http://schemas.microsoft.com/office/powerpoint/2010/main" val="429270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D429F0B3-DEF8-4510-BC73-1D2568DE2D55}" type="datetimeFigureOut">
              <a:rPr lang="he-IL" smtClean="0"/>
              <a:t>י"ב/טבת/תשפ"ד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F11DA5FD-6DDC-4141-9A0E-51AF9641DC98}" type="slidenum">
              <a:rPr lang="he-IL" smtClean="0"/>
              <a:t>‹#›</a:t>
            </a:fld>
            <a:endParaRPr lang="he-IL"/>
          </a:p>
        </p:txBody>
      </p:sp>
    </p:spTree>
    <p:extLst>
      <p:ext uri="{BB962C8B-B14F-4D97-AF65-F5344CB8AC3E}">
        <p14:creationId xmlns:p14="http://schemas.microsoft.com/office/powerpoint/2010/main" val="150874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429F0B3-DEF8-4510-BC73-1D2568DE2D55}" type="datetimeFigureOut">
              <a:rPr lang="he-IL" smtClean="0"/>
              <a:t>י"ב/טבת/תשפ"ד</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11DA5FD-6DDC-4141-9A0E-51AF9641DC98}" type="slidenum">
              <a:rPr lang="he-IL" smtClean="0"/>
              <a:t>‹#›</a:t>
            </a:fld>
            <a:endParaRPr lang="he-IL"/>
          </a:p>
        </p:txBody>
      </p:sp>
    </p:spTree>
    <p:extLst>
      <p:ext uri="{BB962C8B-B14F-4D97-AF65-F5344CB8AC3E}">
        <p14:creationId xmlns:p14="http://schemas.microsoft.com/office/powerpoint/2010/main" val="2181838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izakrossler@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1325417" y="162793"/>
            <a:ext cx="9144000" cy="2387600"/>
          </a:xfrm>
          <a:prstGeom prst="rect">
            <a:avLst/>
          </a:prstGeom>
        </p:spPr>
        <p:txBody>
          <a:bodyPr vert="horz" lIns="91440" tIns="45720" rIns="91440" bIns="45720" rtlCol="1" anchor="b">
            <a:norm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dirty="0" smtClean="0"/>
              <a:t>בבא קמא</a:t>
            </a:r>
            <a:br>
              <a:rPr lang="he-IL" dirty="0" smtClean="0"/>
            </a:br>
            <a:r>
              <a:rPr lang="he-IL" dirty="0" smtClean="0"/>
              <a:t>מצגת עזר ללימוד </a:t>
            </a:r>
            <a:r>
              <a:rPr lang="he-IL" smtClean="0"/>
              <a:t>דף י"ב</a:t>
            </a:r>
            <a:endParaRPr lang="he-IL" dirty="0"/>
          </a:p>
        </p:txBody>
      </p:sp>
      <p:sp>
        <p:nvSpPr>
          <p:cNvPr id="5" name="כותרת משנה 2"/>
          <p:cNvSpPr txBox="1">
            <a:spLocks/>
          </p:cNvSpPr>
          <p:nvPr/>
        </p:nvSpPr>
        <p:spPr>
          <a:xfrm>
            <a:off x="1676400" y="3754438"/>
            <a:ext cx="9144000" cy="1655762"/>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mtClean="0"/>
              <a:t>יצחק רסלר</a:t>
            </a:r>
          </a:p>
          <a:p>
            <a:r>
              <a:rPr lang="en-US" smtClean="0">
                <a:hlinkClick r:id="rId2"/>
              </a:rPr>
              <a:t>izakrossler@gmail.com</a:t>
            </a:r>
            <a:endParaRPr lang="he-IL" smtClean="0"/>
          </a:p>
          <a:p>
            <a:endParaRPr lang="he-IL" dirty="0"/>
          </a:p>
        </p:txBody>
      </p:sp>
      <p:sp>
        <p:nvSpPr>
          <p:cNvPr id="6" name="TextBox 5"/>
          <p:cNvSpPr txBox="1"/>
          <p:nvPr/>
        </p:nvSpPr>
        <p:spPr>
          <a:xfrm>
            <a:off x="4562763" y="5514109"/>
            <a:ext cx="3011055" cy="646331"/>
          </a:xfrm>
          <a:prstGeom prst="rect">
            <a:avLst/>
          </a:prstGeom>
          <a:noFill/>
          <a:ln w="28575">
            <a:solidFill>
              <a:schemeClr val="tx1"/>
            </a:solidFill>
          </a:ln>
        </p:spPr>
        <p:txBody>
          <a:bodyPr wrap="square" rtlCol="1">
            <a:spAutoFit/>
          </a:bodyPr>
          <a:lstStyle/>
          <a:p>
            <a:r>
              <a:rPr lang="he-IL" dirty="0" err="1" smtClean="0"/>
              <a:t>לע"נ</a:t>
            </a:r>
            <a:r>
              <a:rPr lang="he-IL" dirty="0" smtClean="0"/>
              <a:t> סמ"ר  דביר חיים רסלר </a:t>
            </a:r>
          </a:p>
          <a:p>
            <a:r>
              <a:rPr lang="he-IL" dirty="0" smtClean="0"/>
              <a:t>נפל בשמחת תורה </a:t>
            </a:r>
            <a:r>
              <a:rPr lang="he-IL" dirty="0" smtClean="0"/>
              <a:t>תשפ"ד הי"ד</a:t>
            </a:r>
            <a:endParaRPr lang="he-IL" dirty="0"/>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5636" y="4749692"/>
            <a:ext cx="1607127" cy="1607127"/>
          </a:xfrm>
          <a:prstGeom prst="rect">
            <a:avLst/>
          </a:prstGeom>
        </p:spPr>
      </p:pic>
    </p:spTree>
    <p:extLst>
      <p:ext uri="{BB962C8B-B14F-4D97-AF65-F5344CB8AC3E}">
        <p14:creationId xmlns:p14="http://schemas.microsoft.com/office/powerpoint/2010/main" val="4036252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351218" y="3946558"/>
            <a:ext cx="3560241" cy="646331"/>
          </a:xfrm>
          <a:prstGeom prst="rect">
            <a:avLst/>
          </a:prstGeom>
          <a:solidFill>
            <a:schemeClr val="accent5">
              <a:lumMod val="20000"/>
              <a:lumOff val="80000"/>
            </a:schemeClr>
          </a:solidFill>
        </p:spPr>
        <p:txBody>
          <a:bodyPr wrap="square">
            <a:spAutoFit/>
          </a:bodyPr>
          <a:lstStyle/>
          <a:p>
            <a:r>
              <a:rPr lang="he-IL" dirty="0" err="1" smtClean="0">
                <a:solidFill>
                  <a:srgbClr val="000000"/>
                </a:solidFill>
                <a:latin typeface="Arial" panose="020B0604020202020204" pitchFamily="34" charset="0"/>
              </a:rPr>
              <a:t>וְהָדְתַנְיָא</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לֹא קָנָה בָּעֵינַן קַרְקַע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דֻּומְיָא</a:t>
            </a:r>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דְּעָרִים</a:t>
            </a:r>
            <a:r>
              <a:rPr lang="he-IL" dirty="0">
                <a:solidFill>
                  <a:srgbClr val="000000"/>
                </a:solidFill>
                <a:latin typeface="Arial" panose="020B0604020202020204" pitchFamily="34" charset="0"/>
              </a:rPr>
              <a:t> מְצוּרוֹת בִּיהוּדָה דְּלָא נָיְידִי</a:t>
            </a:r>
            <a:endParaRPr lang="he-IL" dirty="0"/>
          </a:p>
        </p:txBody>
      </p:sp>
      <p:sp>
        <p:nvSpPr>
          <p:cNvPr id="3" name="מלבן 2"/>
          <p:cNvSpPr/>
          <p:nvPr/>
        </p:nvSpPr>
        <p:spPr>
          <a:xfrm>
            <a:off x="618836" y="2612888"/>
            <a:ext cx="7601528" cy="646331"/>
          </a:xfrm>
          <a:prstGeom prst="rect">
            <a:avLst/>
          </a:prstGeom>
        </p:spPr>
        <p:txBody>
          <a:bodyPr wrap="square">
            <a:spAutoFit/>
          </a:bodyPr>
          <a:lstStyle/>
          <a:p>
            <a:r>
              <a:rPr lang="he-IL" dirty="0" smtClean="0"/>
              <a:t>ולפי זה,, </a:t>
            </a:r>
            <a:r>
              <a:rPr lang="he-IL" dirty="0"/>
              <a:t>הברייתא </a:t>
            </a:r>
            <a:r>
              <a:rPr lang="he-IL" dirty="0" err="1"/>
              <a:t>השניה</a:t>
            </a:r>
            <a:r>
              <a:rPr lang="he-IL" dirty="0"/>
              <a:t> הסוברת שאם החזיק בעבדים קנה </a:t>
            </a:r>
            <a:r>
              <a:rPr lang="he-IL" dirty="0" err="1"/>
              <a:t>מטלטלין</a:t>
            </a:r>
            <a:r>
              <a:rPr lang="he-IL" dirty="0"/>
              <a:t>, </a:t>
            </a:r>
            <a:r>
              <a:rPr lang="he-IL" dirty="0" smtClean="0"/>
              <a:t>מובנת </a:t>
            </a:r>
            <a:r>
              <a:rPr lang="he-IL" dirty="0"/>
              <a:t>היטב, כיון שעבדים דינם כקרקע, </a:t>
            </a:r>
            <a:r>
              <a:rPr lang="he-IL" dirty="0" smtClean="0"/>
              <a:t>המטלטלים נקנו אגב </a:t>
            </a:r>
            <a:r>
              <a:rPr lang="he-IL" dirty="0"/>
              <a:t>העבדים.</a:t>
            </a:r>
          </a:p>
        </p:txBody>
      </p:sp>
      <p:sp>
        <p:nvSpPr>
          <p:cNvPr id="4" name="מלבן 3"/>
          <p:cNvSpPr/>
          <p:nvPr/>
        </p:nvSpPr>
        <p:spPr>
          <a:xfrm>
            <a:off x="6797963" y="592050"/>
            <a:ext cx="4881041" cy="369332"/>
          </a:xfrm>
          <a:prstGeom prst="rect">
            <a:avLst/>
          </a:prstGeom>
        </p:spPr>
        <p:txBody>
          <a:bodyPr wrap="square">
            <a:spAutoFit/>
          </a:bodyPr>
          <a:lstStyle/>
          <a:p>
            <a:r>
              <a:rPr lang="he-IL" dirty="0" smtClean="0"/>
              <a:t>הגמרא </a:t>
            </a:r>
            <a:r>
              <a:rPr lang="he-IL" dirty="0"/>
              <a:t>דוחה, </a:t>
            </a:r>
            <a:r>
              <a:rPr lang="he-IL" dirty="0" smtClean="0"/>
              <a:t>ומציינת שהברייתות </a:t>
            </a:r>
            <a:r>
              <a:rPr lang="he-IL" dirty="0"/>
              <a:t>נחלקו בדין אחר: </a:t>
            </a:r>
          </a:p>
        </p:txBody>
      </p:sp>
      <p:sp>
        <p:nvSpPr>
          <p:cNvPr id="5" name="מלבן 4"/>
          <p:cNvSpPr/>
          <p:nvPr/>
        </p:nvSpPr>
        <p:spPr>
          <a:xfrm>
            <a:off x="8570997" y="1373637"/>
            <a:ext cx="3130985" cy="646331"/>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אָמַר רַב </a:t>
            </a:r>
            <a:r>
              <a:rPr lang="he-IL" dirty="0" err="1">
                <a:solidFill>
                  <a:srgbClr val="000000"/>
                </a:solidFill>
                <a:latin typeface="Arial" panose="020B0604020202020204" pitchFamily="34" charset="0"/>
              </a:rPr>
              <a:t>אִיקָא</a:t>
            </a:r>
            <a:r>
              <a:rPr lang="he-IL" dirty="0">
                <a:solidFill>
                  <a:srgbClr val="000000"/>
                </a:solidFill>
                <a:latin typeface="Arial" panose="020B0604020202020204" pitchFamily="34" charset="0"/>
              </a:rPr>
              <a:t> בְּרֵיהּ </a:t>
            </a:r>
            <a:r>
              <a:rPr lang="he-IL" dirty="0" err="1">
                <a:solidFill>
                  <a:srgbClr val="000000"/>
                </a:solidFill>
                <a:latin typeface="Arial" panose="020B0604020202020204" pitchFamily="34" charset="0"/>
              </a:rPr>
              <a:t>דְּרַב</a:t>
            </a:r>
            <a:r>
              <a:rPr lang="he-IL" dirty="0">
                <a:solidFill>
                  <a:srgbClr val="000000"/>
                </a:solidFill>
                <a:latin typeface="Arial" panose="020B0604020202020204" pitchFamily="34" charset="0"/>
              </a:rPr>
              <a:t> אַמֵּי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דְּכוּלֵּי </a:t>
            </a:r>
            <a:r>
              <a:rPr lang="he-IL" dirty="0">
                <a:solidFill>
                  <a:srgbClr val="000000"/>
                </a:solidFill>
                <a:latin typeface="Arial" panose="020B0604020202020204" pitchFamily="34" charset="0"/>
              </a:rPr>
              <a:t>עָלְמָא עֲבָדִים כִּמְקַרְקְעֵי דָּמֵי </a:t>
            </a:r>
            <a:endParaRPr lang="he-IL" dirty="0"/>
          </a:p>
        </p:txBody>
      </p:sp>
      <p:sp>
        <p:nvSpPr>
          <p:cNvPr id="6" name="TextBox 5"/>
          <p:cNvSpPr txBox="1"/>
          <p:nvPr/>
        </p:nvSpPr>
        <p:spPr>
          <a:xfrm>
            <a:off x="10561029" y="15547"/>
            <a:ext cx="1501662" cy="369332"/>
          </a:xfrm>
          <a:prstGeom prst="rect">
            <a:avLst/>
          </a:prstGeom>
          <a:noFill/>
        </p:spPr>
        <p:txBody>
          <a:bodyPr wrap="square" rtlCol="1">
            <a:spAutoFit/>
          </a:bodyPr>
          <a:lstStyle/>
          <a:p>
            <a:r>
              <a:rPr lang="he-IL" dirty="0" smtClean="0"/>
              <a:t>דף י"ב עמ' א'</a:t>
            </a:r>
            <a:endParaRPr lang="he-IL" dirty="0"/>
          </a:p>
        </p:txBody>
      </p:sp>
      <p:sp>
        <p:nvSpPr>
          <p:cNvPr id="7" name="מלבן 6"/>
          <p:cNvSpPr/>
          <p:nvPr/>
        </p:nvSpPr>
        <p:spPr>
          <a:xfrm>
            <a:off x="1780207" y="1373636"/>
            <a:ext cx="6345382" cy="646331"/>
          </a:xfrm>
          <a:prstGeom prst="rect">
            <a:avLst/>
          </a:prstGeom>
        </p:spPr>
        <p:txBody>
          <a:bodyPr wrap="square">
            <a:spAutoFit/>
          </a:bodyPr>
          <a:lstStyle/>
          <a:p>
            <a:r>
              <a:rPr lang="he-IL" dirty="0"/>
              <a:t>הברייתות לא נחלקו בדין זה, אלא </a:t>
            </a:r>
            <a:r>
              <a:rPr lang="he-IL" dirty="0" smtClean="0"/>
              <a:t>לכולי </a:t>
            </a:r>
            <a:r>
              <a:rPr lang="he-IL" dirty="0"/>
              <a:t>עלמא, שתי הברייתות סוברות  שעבדים </a:t>
            </a:r>
            <a:r>
              <a:rPr lang="he-IL" dirty="0" smtClean="0"/>
              <a:t>הם כקרקעות.</a:t>
            </a:r>
            <a:endParaRPr lang="he-IL" dirty="0"/>
          </a:p>
        </p:txBody>
      </p:sp>
      <p:sp>
        <p:nvSpPr>
          <p:cNvPr id="8" name="מלבן 7"/>
          <p:cNvSpPr/>
          <p:nvPr/>
        </p:nvSpPr>
        <p:spPr>
          <a:xfrm>
            <a:off x="9813522" y="2754857"/>
            <a:ext cx="1983235" cy="369332"/>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וְהָדְתַנְיָא</a:t>
            </a:r>
            <a:r>
              <a:rPr lang="he-IL" dirty="0">
                <a:solidFill>
                  <a:srgbClr val="000000"/>
                </a:solidFill>
                <a:latin typeface="Arial" panose="020B0604020202020204" pitchFamily="34" charset="0"/>
              </a:rPr>
              <a:t> קָנָה שַׁפִּיר, </a:t>
            </a:r>
            <a:endParaRPr lang="he-IL" dirty="0"/>
          </a:p>
        </p:txBody>
      </p:sp>
      <p:sp>
        <p:nvSpPr>
          <p:cNvPr id="9" name="מלבן 8"/>
          <p:cNvSpPr/>
          <p:nvPr/>
        </p:nvSpPr>
        <p:spPr>
          <a:xfrm>
            <a:off x="323273" y="3835722"/>
            <a:ext cx="7970982" cy="1754326"/>
          </a:xfrm>
          <a:prstGeom prst="rect">
            <a:avLst/>
          </a:prstGeom>
        </p:spPr>
        <p:txBody>
          <a:bodyPr wrap="square">
            <a:spAutoFit/>
          </a:bodyPr>
          <a:lstStyle/>
          <a:p>
            <a:r>
              <a:rPr lang="he-IL" dirty="0" smtClean="0"/>
              <a:t>הברייתא </a:t>
            </a:r>
            <a:r>
              <a:rPr lang="he-IL" dirty="0"/>
              <a:t>הסוברת שבקניית העבדים לא נקנו </a:t>
            </a:r>
            <a:r>
              <a:rPr lang="he-IL" dirty="0" smtClean="0"/>
              <a:t>המטלטלים, </a:t>
            </a:r>
            <a:r>
              <a:rPr lang="he-IL" dirty="0"/>
              <a:t>למרות שהעבדים הם כקרקעות</a:t>
            </a:r>
            <a:r>
              <a:rPr lang="he-IL" dirty="0" smtClean="0"/>
              <a:t>, </a:t>
            </a:r>
            <a:r>
              <a:rPr lang="he-IL" dirty="0"/>
              <a:t>ברייתא זו סוברת </a:t>
            </a:r>
            <a:r>
              <a:rPr lang="he-IL" dirty="0" err="1"/>
              <a:t>שקנין</a:t>
            </a:r>
            <a:r>
              <a:rPr lang="he-IL" dirty="0"/>
              <a:t> "אגב", </a:t>
            </a:r>
            <a:r>
              <a:rPr lang="he-IL" dirty="0" smtClean="0"/>
              <a:t>שהמטלטלים נקנים </a:t>
            </a:r>
            <a:r>
              <a:rPr lang="he-IL" dirty="0"/>
              <a:t>אגב הקרקע, </a:t>
            </a:r>
            <a:endParaRPr lang="he-IL" dirty="0" smtClean="0"/>
          </a:p>
          <a:p>
            <a:r>
              <a:rPr lang="he-IL" dirty="0" smtClean="0"/>
              <a:t>נאמר </a:t>
            </a:r>
            <a:r>
              <a:rPr lang="he-IL" dirty="0"/>
              <a:t>רק בקניית קרקעות </a:t>
            </a:r>
            <a:r>
              <a:rPr lang="he-IL" dirty="0" smtClean="0"/>
              <a:t>שאינן ניידות, </a:t>
            </a:r>
            <a:r>
              <a:rPr lang="he-IL" dirty="0"/>
              <a:t>בדומה ל"ערים מצורות ביהודה" </a:t>
            </a:r>
            <a:endParaRPr lang="he-IL" dirty="0" smtClean="0"/>
          </a:p>
          <a:p>
            <a:r>
              <a:rPr lang="he-IL" dirty="0" smtClean="0"/>
              <a:t>המוזכרות </a:t>
            </a:r>
            <a:r>
              <a:rPr lang="he-IL" dirty="0"/>
              <a:t>בפסוק שממנו למדנו דין קנין אגב </a:t>
            </a:r>
            <a:r>
              <a:rPr lang="he-IL" dirty="0" smtClean="0"/>
              <a:t>.</a:t>
            </a:r>
          </a:p>
          <a:p>
            <a:r>
              <a:rPr lang="he-IL" dirty="0" smtClean="0"/>
              <a:t>וכיון </a:t>
            </a:r>
            <a:r>
              <a:rPr lang="he-IL" dirty="0"/>
              <a:t>שעבדים הינם ניידים, למרות שדינם הוא כקרקע, </a:t>
            </a:r>
            <a:endParaRPr lang="he-IL" dirty="0" smtClean="0"/>
          </a:p>
          <a:p>
            <a:r>
              <a:rPr lang="he-IL" dirty="0" smtClean="0"/>
              <a:t>אין </a:t>
            </a:r>
            <a:r>
              <a:rPr lang="he-IL" dirty="0"/>
              <a:t>להם דין קנין "אגב" </a:t>
            </a:r>
            <a:r>
              <a:rPr lang="he-IL" dirty="0" smtClean="0"/>
              <a:t>שהמטלטלים </a:t>
            </a:r>
            <a:r>
              <a:rPr lang="he-IL" dirty="0"/>
              <a:t>יקנו אגב קניית העבדים.</a:t>
            </a:r>
          </a:p>
        </p:txBody>
      </p:sp>
    </p:spTree>
    <p:extLst>
      <p:ext uri="{BB962C8B-B14F-4D97-AF65-F5344CB8AC3E}">
        <p14:creationId xmlns:p14="http://schemas.microsoft.com/office/powerpoint/2010/main" val="25717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750"/>
                            </p:stCondLst>
                            <p:childTnLst>
                              <p:par>
                                <p:cTn id="9" presetID="53" presetClass="entr" presetSubtype="16"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2250"/>
                            </p:stCondLst>
                            <p:childTnLst>
                              <p:par>
                                <p:cTn id="15" presetID="22" presetClass="entr" presetSubtype="2" fill="hold" grpId="0" nodeType="afterEffect">
                                  <p:stCondLst>
                                    <p:cond delay="1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par>
                          <p:cTn id="18" fill="hold">
                            <p:stCondLst>
                              <p:cond delay="4250"/>
                            </p:stCondLst>
                            <p:childTnLst>
                              <p:par>
                                <p:cTn id="19" presetID="53" presetClass="entr" presetSubtype="16" fill="hold" grpId="0" nodeType="afterEffect">
                                  <p:stCondLst>
                                    <p:cond delay="15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6250"/>
                            </p:stCondLst>
                            <p:childTnLst>
                              <p:par>
                                <p:cTn id="25" presetID="22" presetClass="entr" presetSubtype="2" fill="hold" grpId="0" nodeType="afterEffect">
                                  <p:stCondLst>
                                    <p:cond delay="125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childTnLst>
                          </p:cTn>
                        </p:par>
                        <p:par>
                          <p:cTn id="28" fill="hold">
                            <p:stCondLst>
                              <p:cond delay="8000"/>
                            </p:stCondLst>
                            <p:childTnLst>
                              <p:par>
                                <p:cTn id="29" presetID="53" presetClass="entr" presetSubtype="16" fill="hold" grpId="0" nodeType="afterEffect">
                                  <p:stCondLst>
                                    <p:cond delay="200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10500"/>
                            </p:stCondLst>
                            <p:childTnLst>
                              <p:par>
                                <p:cTn id="35" presetID="22" presetClass="entr" presetSubtype="2" fill="hold" grpId="0" nodeType="afterEffect">
                                  <p:stCondLst>
                                    <p:cond delay="200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7" grpId="0"/>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57164" y="15546"/>
            <a:ext cx="1505527" cy="369332"/>
          </a:xfrm>
          <a:prstGeom prst="rect">
            <a:avLst/>
          </a:prstGeom>
          <a:noFill/>
        </p:spPr>
        <p:txBody>
          <a:bodyPr wrap="square" rtlCol="1">
            <a:spAutoFit/>
          </a:bodyPr>
          <a:lstStyle/>
          <a:p>
            <a:r>
              <a:rPr lang="he-IL" dirty="0" smtClean="0"/>
              <a:t>דף י"ב עמ' א'</a:t>
            </a:r>
            <a:endParaRPr lang="he-IL" dirty="0"/>
          </a:p>
        </p:txBody>
      </p:sp>
      <p:sp>
        <p:nvSpPr>
          <p:cNvPr id="3" name="מלבן 2"/>
          <p:cNvSpPr/>
          <p:nvPr/>
        </p:nvSpPr>
        <p:spPr>
          <a:xfrm>
            <a:off x="7259781" y="4828966"/>
            <a:ext cx="4802909" cy="923330"/>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אָמַר </a:t>
            </a:r>
            <a:r>
              <a:rPr lang="he-IL" dirty="0">
                <a:solidFill>
                  <a:srgbClr val="000000"/>
                </a:solidFill>
                <a:latin typeface="Arial" panose="020B0604020202020204" pitchFamily="34" charset="0"/>
              </a:rPr>
              <a:t>חִזְקִיָּה </a:t>
            </a:r>
            <a:r>
              <a:rPr lang="he-IL" dirty="0" err="1">
                <a:solidFill>
                  <a:srgbClr val="000000"/>
                </a:solidFill>
                <a:latin typeface="Arial" panose="020B0604020202020204" pitchFamily="34" charset="0"/>
              </a:rPr>
              <a:t>דְּאָמַר</a:t>
            </a:r>
            <a:r>
              <a:rPr lang="he-IL" dirty="0">
                <a:solidFill>
                  <a:srgbClr val="000000"/>
                </a:solidFill>
                <a:latin typeface="Arial" panose="020B0604020202020204" pitchFamily="34" charset="0"/>
              </a:rPr>
              <a:t> קְרָא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וַיִּתֵּן</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לָהֶם אֲבִיהֶם מַתָּנוֹת רַבּוֹת לְכֶסֶף וּלְזָהָב </a:t>
            </a:r>
            <a:r>
              <a:rPr lang="he-IL" dirty="0" smtClean="0">
                <a:solidFill>
                  <a:srgbClr val="000000"/>
                </a:solidFill>
                <a:latin typeface="Arial" panose="020B0604020202020204" pitchFamily="34" charset="0"/>
              </a:rPr>
              <a:t>וּלְמִגְדָּנוֹת</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עִם עָרֵי מְצֻרוֹת בִּיהוּדָה</a:t>
            </a:r>
            <a:endParaRPr lang="he-IL" dirty="0"/>
          </a:p>
        </p:txBody>
      </p:sp>
      <p:sp>
        <p:nvSpPr>
          <p:cNvPr id="6" name="מלבן 5"/>
          <p:cNvSpPr/>
          <p:nvPr/>
        </p:nvSpPr>
        <p:spPr>
          <a:xfrm>
            <a:off x="7998691" y="365258"/>
            <a:ext cx="4064000" cy="646331"/>
          </a:xfrm>
          <a:prstGeom prst="rect">
            <a:avLst/>
          </a:prstGeom>
        </p:spPr>
        <p:txBody>
          <a:bodyPr wrap="square">
            <a:spAutoFit/>
          </a:bodyPr>
          <a:lstStyle/>
          <a:p>
            <a:r>
              <a:rPr lang="he-IL" dirty="0"/>
              <a:t>הגמרא </a:t>
            </a:r>
            <a:r>
              <a:rPr lang="he-IL" dirty="0" smtClean="0"/>
              <a:t>מביאה </a:t>
            </a:r>
            <a:r>
              <a:rPr lang="he-IL" dirty="0"/>
              <a:t>את הלימוד מ"ערים מצורות" </a:t>
            </a:r>
            <a:endParaRPr lang="he-IL" dirty="0" smtClean="0"/>
          </a:p>
          <a:p>
            <a:r>
              <a:rPr lang="he-IL" dirty="0" err="1" smtClean="0"/>
              <a:t>לקנין</a:t>
            </a:r>
            <a:r>
              <a:rPr lang="he-IL" dirty="0" smtClean="0"/>
              <a:t> אגב ממשנה </a:t>
            </a:r>
            <a:r>
              <a:rPr lang="he-IL" dirty="0"/>
              <a:t>[קידושין </a:t>
            </a:r>
            <a:r>
              <a:rPr lang="he-IL" dirty="0" err="1"/>
              <a:t>כו</a:t>
            </a:r>
            <a:r>
              <a:rPr lang="he-IL" dirty="0"/>
              <a:t> א]: </a:t>
            </a:r>
          </a:p>
        </p:txBody>
      </p:sp>
      <p:sp>
        <p:nvSpPr>
          <p:cNvPr id="7" name="מלבן 6"/>
          <p:cNvSpPr/>
          <p:nvPr/>
        </p:nvSpPr>
        <p:spPr>
          <a:xfrm>
            <a:off x="8808121" y="1484854"/>
            <a:ext cx="3180679" cy="923330"/>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דִּתְנַן</a:t>
            </a:r>
            <a:r>
              <a:rPr lang="he-IL" dirty="0">
                <a:solidFill>
                  <a:srgbClr val="000000"/>
                </a:solidFill>
                <a:latin typeface="Arial" panose="020B0604020202020204" pitchFamily="34" charset="0"/>
              </a:rPr>
              <a:t> נְכָסִים שֶׁאֵין לָהֶם אַחְרָיוּת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נִקְנִין</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עִם נְכָסִים שֶׁיֵּשׁ לָהֶם </a:t>
            </a:r>
            <a:r>
              <a:rPr lang="he-IL" dirty="0" smtClean="0">
                <a:solidFill>
                  <a:srgbClr val="000000"/>
                </a:solidFill>
                <a:latin typeface="Arial" panose="020B0604020202020204" pitchFamily="34" charset="0"/>
              </a:rPr>
              <a:t>אַחְרָיוּת </a:t>
            </a:r>
          </a:p>
          <a:p>
            <a:r>
              <a:rPr lang="he-IL" dirty="0" smtClean="0">
                <a:solidFill>
                  <a:srgbClr val="000000"/>
                </a:solidFill>
                <a:latin typeface="Arial" panose="020B0604020202020204" pitchFamily="34" charset="0"/>
              </a:rPr>
              <a:t>בְּכֶסֶף </a:t>
            </a:r>
            <a:r>
              <a:rPr lang="he-IL" dirty="0">
                <a:solidFill>
                  <a:srgbClr val="000000"/>
                </a:solidFill>
                <a:latin typeface="Arial" panose="020B0604020202020204" pitchFamily="34" charset="0"/>
              </a:rPr>
              <a:t>בִּשְׁטָר וּבַחֲזָקָה</a:t>
            </a:r>
            <a:r>
              <a:rPr lang="he-IL" dirty="0" smtClean="0">
                <a:solidFill>
                  <a:srgbClr val="000000"/>
                </a:solidFill>
                <a:latin typeface="Arial" panose="020B0604020202020204" pitchFamily="34" charset="0"/>
              </a:rPr>
              <a:t> </a:t>
            </a:r>
            <a:endParaRPr lang="he-IL" dirty="0"/>
          </a:p>
        </p:txBody>
      </p:sp>
      <p:sp>
        <p:nvSpPr>
          <p:cNvPr id="8" name="הסבר מלבני מעוגל 7"/>
          <p:cNvSpPr/>
          <p:nvPr/>
        </p:nvSpPr>
        <p:spPr>
          <a:xfrm>
            <a:off x="46183" y="2573229"/>
            <a:ext cx="9984508" cy="1489761"/>
          </a:xfrm>
          <a:prstGeom prst="wedgeRoundRectCallout">
            <a:avLst>
              <a:gd name="adj1" fmla="val 14149"/>
              <a:gd name="adj2" fmla="val -7306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solidFill>
                  <a:schemeClr val="tx1"/>
                </a:solidFill>
              </a:rPr>
              <a:t>רע"א: כדין </a:t>
            </a:r>
            <a:r>
              <a:rPr lang="he-IL" dirty="0">
                <a:solidFill>
                  <a:schemeClr val="tx1"/>
                </a:solidFill>
              </a:rPr>
              <a:t>קנית קרקע, בכסף, שנותן הלוקח כסף למוכר, או בשטר, שהמוכר כותב שטר לקונה ומוסר את השטר לידי הלוקח, או חזקה, שעושה הקונה מעשה בשדה המראה על בעלותו. והשמיטה המשנה קנין "חליפין" שמועיל אף הוא בקרקע, כי כוונתה להדגיש </a:t>
            </a:r>
            <a:r>
              <a:rPr lang="he-IL" dirty="0" err="1">
                <a:solidFill>
                  <a:schemeClr val="tx1"/>
                </a:solidFill>
              </a:rPr>
              <a:t>קנינים</a:t>
            </a:r>
            <a:r>
              <a:rPr lang="he-IL" dirty="0">
                <a:solidFill>
                  <a:schemeClr val="tx1"/>
                </a:solidFill>
              </a:rPr>
              <a:t> שתמיד מועילים רק לקרקע ולא </a:t>
            </a:r>
            <a:r>
              <a:rPr lang="he-IL" dirty="0" smtClean="0">
                <a:solidFill>
                  <a:schemeClr val="tx1"/>
                </a:solidFill>
              </a:rPr>
              <a:t>למטלטלים, </a:t>
            </a:r>
            <a:r>
              <a:rPr lang="he-IL" dirty="0">
                <a:solidFill>
                  <a:schemeClr val="tx1"/>
                </a:solidFill>
              </a:rPr>
              <a:t>וכאן הם מועילים גם למטלטלים על ידי אגב. אבל קנין חליפין מועיל תמיד גם </a:t>
            </a:r>
            <a:r>
              <a:rPr lang="he-IL" dirty="0" err="1">
                <a:solidFill>
                  <a:schemeClr val="tx1"/>
                </a:solidFill>
              </a:rPr>
              <a:t>למטלטלין</a:t>
            </a:r>
            <a:r>
              <a:rPr lang="he-IL" dirty="0">
                <a:solidFill>
                  <a:schemeClr val="tx1"/>
                </a:solidFill>
              </a:rPr>
              <a:t>. </a:t>
            </a:r>
          </a:p>
        </p:txBody>
      </p:sp>
      <p:sp>
        <p:nvSpPr>
          <p:cNvPr id="10" name="הסבר מלבני מעוגל 9"/>
          <p:cNvSpPr/>
          <p:nvPr/>
        </p:nvSpPr>
        <p:spPr>
          <a:xfrm>
            <a:off x="757382" y="129378"/>
            <a:ext cx="6650182" cy="1176005"/>
          </a:xfrm>
          <a:prstGeom prst="wedgeRoundRectCallout">
            <a:avLst>
              <a:gd name="adj1" fmla="val 46528"/>
              <a:gd name="adj2" fmla="val 84491"/>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dirty="0">
              <a:solidFill>
                <a:schemeClr val="tx1"/>
              </a:solidFill>
            </a:endParaRPr>
          </a:p>
          <a:p>
            <a:r>
              <a:rPr lang="he-IL" dirty="0" smtClean="0">
                <a:solidFill>
                  <a:schemeClr val="tx1"/>
                </a:solidFill>
              </a:rPr>
              <a:t>רש"י שם: היות </a:t>
            </a:r>
            <a:r>
              <a:rPr lang="he-IL" dirty="0">
                <a:solidFill>
                  <a:schemeClr val="tx1"/>
                </a:solidFill>
              </a:rPr>
              <a:t>והמלווים סומכים בעיקר על הקרקעות של </a:t>
            </a:r>
            <a:r>
              <a:rPr lang="he-IL" dirty="0" smtClean="0">
                <a:solidFill>
                  <a:schemeClr val="tx1"/>
                </a:solidFill>
              </a:rPr>
              <a:t>הלווה </a:t>
            </a:r>
            <a:r>
              <a:rPr lang="he-IL" dirty="0">
                <a:solidFill>
                  <a:schemeClr val="tx1"/>
                </a:solidFill>
              </a:rPr>
              <a:t>כיון שהם קיימים לעולם, לכן נקראים הקרקעות "נכסים שיש להם אחריות" כיון שאחריות החובות מוטלות בדרך כלל עליהם </a:t>
            </a:r>
            <a:r>
              <a:rPr lang="he-IL" dirty="0" smtClean="0">
                <a:solidFill>
                  <a:schemeClr val="tx1"/>
                </a:solidFill>
              </a:rPr>
              <a:t> </a:t>
            </a:r>
            <a:endParaRPr lang="he-IL" dirty="0">
              <a:solidFill>
                <a:schemeClr val="tx1"/>
              </a:solidFill>
            </a:endParaRPr>
          </a:p>
        </p:txBody>
      </p:sp>
      <p:sp>
        <p:nvSpPr>
          <p:cNvPr id="11" name="מלבן 10"/>
          <p:cNvSpPr/>
          <p:nvPr/>
        </p:nvSpPr>
        <p:spPr>
          <a:xfrm>
            <a:off x="581892" y="1379172"/>
            <a:ext cx="7989454" cy="923330"/>
          </a:xfrm>
          <a:prstGeom prst="rect">
            <a:avLst/>
          </a:prstGeom>
        </p:spPr>
        <p:txBody>
          <a:bodyPr wrap="square">
            <a:spAutoFit/>
          </a:bodyPr>
          <a:lstStyle/>
          <a:p>
            <a:r>
              <a:rPr lang="he-IL" dirty="0" smtClean="0"/>
              <a:t>נכסים </a:t>
            </a:r>
            <a:r>
              <a:rPr lang="he-IL" dirty="0"/>
              <a:t>שאין להם אחריות [</a:t>
            </a:r>
            <a:r>
              <a:rPr lang="he-IL" dirty="0" smtClean="0"/>
              <a:t>מטלטלים], </a:t>
            </a:r>
            <a:r>
              <a:rPr lang="he-IL" dirty="0" smtClean="0"/>
              <a:t>נקנים </a:t>
            </a:r>
            <a:r>
              <a:rPr lang="he-IL" dirty="0"/>
              <a:t>עם נכסים שיש להם אחריות [קרקעות </a:t>
            </a:r>
            <a:r>
              <a:rPr lang="he-IL" dirty="0" smtClean="0"/>
              <a:t>ובתים בכסף </a:t>
            </a:r>
            <a:r>
              <a:rPr lang="he-IL" dirty="0"/>
              <a:t>בשטר ובחזקה. אם מוכר אדם קרקע </a:t>
            </a:r>
            <a:r>
              <a:rPr lang="he-IL" dirty="0" smtClean="0"/>
              <a:t>ומטלטלים </a:t>
            </a:r>
            <a:r>
              <a:rPr lang="he-IL" dirty="0"/>
              <a:t>יחד, ועשה הלוקח קנין בקרקע, בכסף או בשטר או </a:t>
            </a:r>
            <a:r>
              <a:rPr lang="he-IL" dirty="0" smtClean="0"/>
              <a:t>בחזקה, נקנים </a:t>
            </a:r>
            <a:r>
              <a:rPr lang="he-IL" dirty="0"/>
              <a:t>לו גם </a:t>
            </a:r>
            <a:r>
              <a:rPr lang="he-IL" dirty="0" smtClean="0"/>
              <a:t>המטלטלים </a:t>
            </a:r>
            <a:r>
              <a:rPr lang="he-IL" dirty="0"/>
              <a:t>אגב הקרקע, מבלי קנין נוסף.</a:t>
            </a:r>
          </a:p>
        </p:txBody>
      </p:sp>
      <p:sp>
        <p:nvSpPr>
          <p:cNvPr id="13" name="מלבן 12"/>
          <p:cNvSpPr/>
          <p:nvPr/>
        </p:nvSpPr>
        <p:spPr>
          <a:xfrm>
            <a:off x="0" y="4828966"/>
            <a:ext cx="7250545" cy="923330"/>
          </a:xfrm>
          <a:prstGeom prst="rect">
            <a:avLst/>
          </a:prstGeom>
        </p:spPr>
        <p:txBody>
          <a:bodyPr wrap="square">
            <a:spAutoFit/>
          </a:bodyPr>
          <a:lstStyle/>
          <a:p>
            <a:r>
              <a:rPr lang="he-IL" dirty="0"/>
              <a:t>נ</a:t>
            </a:r>
            <a:r>
              <a:rPr lang="he-IL" dirty="0" smtClean="0"/>
              <a:t>אמר בדברי </a:t>
            </a:r>
            <a:r>
              <a:rPr lang="he-IL" dirty="0"/>
              <a:t>הימים ב </a:t>
            </a:r>
            <a:r>
              <a:rPr lang="he-IL" dirty="0" err="1"/>
              <a:t>כא</a:t>
            </a:r>
            <a:r>
              <a:rPr lang="he-IL" dirty="0"/>
              <a:t> </a:t>
            </a:r>
            <a:r>
              <a:rPr lang="he-IL" dirty="0" smtClean="0"/>
              <a:t>ג, </a:t>
            </a:r>
            <a:r>
              <a:rPr lang="he-IL" dirty="0"/>
              <a:t>"</a:t>
            </a:r>
            <a:r>
              <a:rPr lang="he-IL" dirty="0" err="1"/>
              <a:t>ויתן</a:t>
            </a:r>
            <a:r>
              <a:rPr lang="he-IL" dirty="0"/>
              <a:t> להם אביהם מתנות רבות לכסף ולזהב ולמגדנות, עם ערי מצורות ביהודה". מזה שאמר הכתוב שאביהם נתן את המתנות "עם" הערים, משמע שעל ידי קנין הערים זכו אגב קנית הערים בקניית </a:t>
            </a:r>
            <a:r>
              <a:rPr lang="he-IL" dirty="0" smtClean="0"/>
              <a:t>המתנות.</a:t>
            </a:r>
            <a:endParaRPr lang="he-IL" dirty="0"/>
          </a:p>
        </p:txBody>
      </p:sp>
      <p:sp>
        <p:nvSpPr>
          <p:cNvPr id="14" name="מלבן 13"/>
          <p:cNvSpPr/>
          <p:nvPr/>
        </p:nvSpPr>
        <p:spPr>
          <a:xfrm>
            <a:off x="9438101" y="4275345"/>
            <a:ext cx="2550699" cy="369332"/>
          </a:xfrm>
          <a:prstGeom prst="rect">
            <a:avLst/>
          </a:prstGeom>
        </p:spPr>
        <p:txBody>
          <a:bodyPr wrap="none">
            <a:spAutoFit/>
          </a:bodyPr>
          <a:lstStyle/>
          <a:p>
            <a:r>
              <a:rPr lang="he-IL" dirty="0"/>
              <a:t>הגמרא </a:t>
            </a:r>
            <a:r>
              <a:rPr lang="he-IL" dirty="0" smtClean="0"/>
              <a:t>[בקידושין] שואלת: </a:t>
            </a:r>
            <a:endParaRPr lang="he-IL" dirty="0"/>
          </a:p>
        </p:txBody>
      </p:sp>
      <p:sp>
        <p:nvSpPr>
          <p:cNvPr id="15" name="מלבן 14"/>
          <p:cNvSpPr/>
          <p:nvPr/>
        </p:nvSpPr>
        <p:spPr>
          <a:xfrm>
            <a:off x="8399321" y="4300211"/>
            <a:ext cx="1175322"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מְנָהָנֵי מִילֵּי </a:t>
            </a:r>
            <a:endParaRPr lang="he-IL" dirty="0"/>
          </a:p>
        </p:txBody>
      </p:sp>
      <p:sp>
        <p:nvSpPr>
          <p:cNvPr id="16" name="מלבן 15"/>
          <p:cNvSpPr/>
          <p:nvPr/>
        </p:nvSpPr>
        <p:spPr>
          <a:xfrm>
            <a:off x="5933952" y="4275345"/>
            <a:ext cx="2332690" cy="369332"/>
          </a:xfrm>
          <a:prstGeom prst="rect">
            <a:avLst/>
          </a:prstGeom>
        </p:spPr>
        <p:txBody>
          <a:bodyPr wrap="none">
            <a:spAutoFit/>
          </a:bodyPr>
          <a:lstStyle/>
          <a:p>
            <a:r>
              <a:rPr lang="he-IL" dirty="0"/>
              <a:t>מנין נלמדים דברים אלו?</a:t>
            </a:r>
          </a:p>
        </p:txBody>
      </p:sp>
      <p:sp>
        <p:nvSpPr>
          <p:cNvPr id="17" name="מלבן 16"/>
          <p:cNvSpPr/>
          <p:nvPr/>
        </p:nvSpPr>
        <p:spPr>
          <a:xfrm>
            <a:off x="3565235" y="5989517"/>
            <a:ext cx="6096000" cy="646331"/>
          </a:xfrm>
          <a:prstGeom prst="rect">
            <a:avLst/>
          </a:prstGeom>
        </p:spPr>
        <p:txBody>
          <a:bodyPr>
            <a:spAutoFit/>
          </a:bodyPr>
          <a:lstStyle/>
          <a:p>
            <a:r>
              <a:rPr lang="he-IL" dirty="0"/>
              <a:t>וכיון שמכאן אנו למדים דין קנין אגב, סוברת הברייתא שמועיל </a:t>
            </a:r>
            <a:r>
              <a:rPr lang="he-IL" dirty="0" err="1"/>
              <a:t>הקנין</a:t>
            </a:r>
            <a:r>
              <a:rPr lang="he-IL" dirty="0"/>
              <a:t> רק בדומה לקניית "ערים מצורות" דהיינו קרקעות, שאינם ניידים </a:t>
            </a:r>
          </a:p>
        </p:txBody>
      </p:sp>
    </p:spTree>
    <p:extLst>
      <p:ext uri="{BB962C8B-B14F-4D97-AF65-F5344CB8AC3E}">
        <p14:creationId xmlns:p14="http://schemas.microsoft.com/office/powerpoint/2010/main" val="228622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750"/>
                            </p:stCondLst>
                            <p:childTnLst>
                              <p:par>
                                <p:cTn id="9" presetID="53" presetClass="entr" presetSubtype="16" fill="hold" grpId="0" nodeType="afterEffect">
                                  <p:stCondLst>
                                    <p:cond delay="150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2750"/>
                            </p:stCondLst>
                            <p:childTnLst>
                              <p:par>
                                <p:cTn id="15" presetID="22" presetClass="entr" presetSubtype="2" fill="hold" grpId="0" nodeType="afterEffect">
                                  <p:stCondLst>
                                    <p:cond delay="225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par>
                          <p:cTn id="18" fill="hold">
                            <p:stCondLst>
                              <p:cond delay="5500"/>
                            </p:stCondLst>
                            <p:childTnLst>
                              <p:par>
                                <p:cTn id="19" presetID="22" presetClass="entr" presetSubtype="8" fill="hold" grpId="0" nodeType="afterEffect">
                                  <p:stCondLst>
                                    <p:cond delay="25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2750"/>
                                        <p:tgtEl>
                                          <p:spTgt spid="10"/>
                                        </p:tgtEl>
                                      </p:cBhvr>
                                    </p:animEffect>
                                  </p:childTnLst>
                                </p:cTn>
                              </p:par>
                            </p:childTnLst>
                          </p:cTn>
                        </p:par>
                        <p:par>
                          <p:cTn id="22" fill="hold">
                            <p:stCondLst>
                              <p:cond delay="10750"/>
                            </p:stCondLst>
                            <p:childTnLst>
                              <p:par>
                                <p:cTn id="23" presetID="22" presetClass="entr" presetSubtype="4" fill="hold" grpId="0" nodeType="afterEffect">
                                  <p:stCondLst>
                                    <p:cond delay="350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2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fltVal val="0"/>
                                          </p:val>
                                        </p:tav>
                                        <p:tav tm="100000">
                                          <p:val>
                                            <p:strVal val="#ppt_w"/>
                                          </p:val>
                                        </p:tav>
                                      </p:tavLst>
                                    </p:anim>
                                    <p:anim calcmode="lin" valueType="num">
                                      <p:cBhvr>
                                        <p:cTn id="31" dur="1000" fill="hold"/>
                                        <p:tgtEl>
                                          <p:spTgt spid="14"/>
                                        </p:tgtEl>
                                        <p:attrNameLst>
                                          <p:attrName>ppt_h</p:attrName>
                                        </p:attrNameLst>
                                      </p:cBhvr>
                                      <p:tavLst>
                                        <p:tav tm="0">
                                          <p:val>
                                            <p:fltVal val="0"/>
                                          </p:val>
                                        </p:tav>
                                        <p:tav tm="100000">
                                          <p:val>
                                            <p:strVal val="#ppt_h"/>
                                          </p:val>
                                        </p:tav>
                                      </p:tavLst>
                                    </p:anim>
                                    <p:anim calcmode="lin" valueType="num">
                                      <p:cBhvr>
                                        <p:cTn id="32" dur="1000" fill="hold"/>
                                        <p:tgtEl>
                                          <p:spTgt spid="14"/>
                                        </p:tgtEl>
                                        <p:attrNameLst>
                                          <p:attrName>style.rotation</p:attrName>
                                        </p:attrNameLst>
                                      </p:cBhvr>
                                      <p:tavLst>
                                        <p:tav tm="0">
                                          <p:val>
                                            <p:fltVal val="90"/>
                                          </p:val>
                                        </p:tav>
                                        <p:tav tm="100000">
                                          <p:val>
                                            <p:fltVal val="0"/>
                                          </p:val>
                                        </p:tav>
                                      </p:tavLst>
                                    </p:anim>
                                    <p:animEffect transition="in" filter="fade">
                                      <p:cBhvr>
                                        <p:cTn id="33" dur="1000"/>
                                        <p:tgtEl>
                                          <p:spTgt spid="14"/>
                                        </p:tgtEl>
                                      </p:cBhvr>
                                    </p:animEffect>
                                  </p:childTnLst>
                                </p:cTn>
                              </p:par>
                            </p:childTnLst>
                          </p:cTn>
                        </p:par>
                        <p:par>
                          <p:cTn id="34" fill="hold">
                            <p:stCondLst>
                              <p:cond delay="1000"/>
                            </p:stCondLst>
                            <p:childTnLst>
                              <p:par>
                                <p:cTn id="35" presetID="53" presetClass="entr" presetSubtype="16" fill="hold" grpId="0" nodeType="afterEffect">
                                  <p:stCondLst>
                                    <p:cond delay="100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2500"/>
                            </p:stCondLst>
                            <p:childTnLst>
                              <p:par>
                                <p:cTn id="41" presetID="22" presetClass="entr" presetSubtype="2" fill="hold" grpId="0" nodeType="afterEffect">
                                  <p:stCondLst>
                                    <p:cond delay="1000"/>
                                  </p:stCondLst>
                                  <p:childTnLst>
                                    <p:set>
                                      <p:cBhvr>
                                        <p:cTn id="42" dur="1" fill="hold">
                                          <p:stCondLst>
                                            <p:cond delay="0"/>
                                          </p:stCondLst>
                                        </p:cTn>
                                        <p:tgtEl>
                                          <p:spTgt spid="16"/>
                                        </p:tgtEl>
                                        <p:attrNameLst>
                                          <p:attrName>style.visibility</p:attrName>
                                        </p:attrNameLst>
                                      </p:cBhvr>
                                      <p:to>
                                        <p:strVal val="visible"/>
                                      </p:to>
                                    </p:set>
                                    <p:animEffect transition="in" filter="wipe(right)">
                                      <p:cBhvr>
                                        <p:cTn id="43" dur="500"/>
                                        <p:tgtEl>
                                          <p:spTgt spid="16"/>
                                        </p:tgtEl>
                                      </p:cBhvr>
                                    </p:animEffect>
                                  </p:childTnLst>
                                </p:cTn>
                              </p:par>
                            </p:childTnLst>
                          </p:cTn>
                        </p:par>
                        <p:par>
                          <p:cTn id="44" fill="hold">
                            <p:stCondLst>
                              <p:cond delay="4000"/>
                            </p:stCondLst>
                            <p:childTnLst>
                              <p:par>
                                <p:cTn id="45" presetID="53" presetClass="entr" presetSubtype="16" fill="hold" grpId="0" nodeType="afterEffect">
                                  <p:stCondLst>
                                    <p:cond delay="100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par>
                          <p:cTn id="50" fill="hold">
                            <p:stCondLst>
                              <p:cond delay="5500"/>
                            </p:stCondLst>
                            <p:childTnLst>
                              <p:par>
                                <p:cTn id="51" presetID="22" presetClass="entr" presetSubtype="2" fill="hold" grpId="0" nodeType="afterEffect">
                                  <p:stCondLst>
                                    <p:cond delay="2000"/>
                                  </p:stCondLst>
                                  <p:childTnLst>
                                    <p:set>
                                      <p:cBhvr>
                                        <p:cTn id="52" dur="1" fill="hold">
                                          <p:stCondLst>
                                            <p:cond delay="0"/>
                                          </p:stCondLst>
                                        </p:cTn>
                                        <p:tgtEl>
                                          <p:spTgt spid="13"/>
                                        </p:tgtEl>
                                        <p:attrNameLst>
                                          <p:attrName>style.visibility</p:attrName>
                                        </p:attrNameLst>
                                      </p:cBhvr>
                                      <p:to>
                                        <p:strVal val="visible"/>
                                      </p:to>
                                    </p:set>
                                    <p:animEffect transition="in" filter="wipe(right)">
                                      <p:cBhvr>
                                        <p:cTn id="53" dur="500"/>
                                        <p:tgtEl>
                                          <p:spTgt spid="13"/>
                                        </p:tgtEl>
                                      </p:cBhvr>
                                    </p:animEffect>
                                  </p:childTnLst>
                                </p:cTn>
                              </p:par>
                            </p:childTnLst>
                          </p:cTn>
                        </p:par>
                        <p:par>
                          <p:cTn id="54" fill="hold">
                            <p:stCondLst>
                              <p:cond delay="8000"/>
                            </p:stCondLst>
                            <p:childTnLst>
                              <p:par>
                                <p:cTn id="55" presetID="16" presetClass="entr" presetSubtype="21" fill="hold" grpId="0" nodeType="afterEffect">
                                  <p:stCondLst>
                                    <p:cond delay="250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animBg="1"/>
      <p:bldP spid="8" grpId="0" animBg="1"/>
      <p:bldP spid="10" grpId="0" animBg="1"/>
      <p:bldP spid="11" grpId="0"/>
      <p:bldP spid="13" grpId="0"/>
      <p:bldP spid="14" grpId="0"/>
      <p:bldP spid="15"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57164" y="15546"/>
            <a:ext cx="1505527" cy="369332"/>
          </a:xfrm>
          <a:prstGeom prst="rect">
            <a:avLst/>
          </a:prstGeom>
          <a:noFill/>
        </p:spPr>
        <p:txBody>
          <a:bodyPr wrap="square" rtlCol="1">
            <a:spAutoFit/>
          </a:bodyPr>
          <a:lstStyle/>
          <a:p>
            <a:r>
              <a:rPr lang="he-IL" dirty="0" smtClean="0"/>
              <a:t>דף י"ב עמ' א'</a:t>
            </a:r>
            <a:endParaRPr lang="he-IL" dirty="0"/>
          </a:p>
        </p:txBody>
      </p:sp>
      <p:sp>
        <p:nvSpPr>
          <p:cNvPr id="3" name="מלבן 2"/>
          <p:cNvSpPr/>
          <p:nvPr/>
        </p:nvSpPr>
        <p:spPr>
          <a:xfrm>
            <a:off x="8477906" y="5456345"/>
            <a:ext cx="3584785" cy="646331"/>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וְכִי עוֹדָן עָלָיו מַאי הָוֵי </a:t>
            </a:r>
          </a:p>
          <a:p>
            <a:r>
              <a:rPr lang="he-IL" dirty="0" smtClean="0">
                <a:solidFill>
                  <a:srgbClr val="000000"/>
                </a:solidFill>
                <a:latin typeface="Arial" panose="020B0604020202020204" pitchFamily="34" charset="0"/>
              </a:rPr>
              <a:t>חָצֵר מְהַלֶּכֶת הִיא וְחָצֵר מְהַלֶּכֶת לֹא </a:t>
            </a:r>
            <a:r>
              <a:rPr lang="he-IL" dirty="0"/>
              <a:t> קָנָה</a:t>
            </a:r>
          </a:p>
        </p:txBody>
      </p:sp>
      <p:sp>
        <p:nvSpPr>
          <p:cNvPr id="4" name="מלבן 3"/>
          <p:cNvSpPr/>
          <p:nvPr/>
        </p:nvSpPr>
        <p:spPr>
          <a:xfrm>
            <a:off x="1911927" y="698001"/>
            <a:ext cx="5708074" cy="1477328"/>
          </a:xfrm>
          <a:prstGeom prst="rect">
            <a:avLst/>
          </a:prstGeom>
        </p:spPr>
        <p:txBody>
          <a:bodyPr wrap="square">
            <a:spAutoFit/>
          </a:bodyPr>
          <a:lstStyle/>
          <a:p>
            <a:r>
              <a:rPr lang="he-IL" dirty="0" smtClean="0"/>
              <a:t>יש </a:t>
            </a:r>
            <a:r>
              <a:rPr lang="he-IL" dirty="0"/>
              <a:t>אומרים, שכך אמר רב </a:t>
            </a:r>
            <a:r>
              <a:rPr lang="he-IL" dirty="0" err="1"/>
              <a:t>איקא</a:t>
            </a:r>
            <a:r>
              <a:rPr lang="he-IL" dirty="0"/>
              <a:t> בריה </a:t>
            </a:r>
            <a:r>
              <a:rPr lang="he-IL" dirty="0" err="1"/>
              <a:t>דרב</a:t>
            </a:r>
            <a:r>
              <a:rPr lang="he-IL" dirty="0"/>
              <a:t> אמי ליישב את סתירת הברייתות: דכולי עלמא, שתי הברייתות סוברות </a:t>
            </a:r>
            <a:r>
              <a:rPr lang="he-IL" dirty="0" smtClean="0"/>
              <a:t>שעבדים דומים למטלטלים. </a:t>
            </a:r>
            <a:r>
              <a:rPr lang="he-IL" dirty="0"/>
              <a:t>ולפי זה, </a:t>
            </a:r>
            <a:r>
              <a:rPr lang="he-IL" dirty="0" smtClean="0"/>
              <a:t> הברייתא </a:t>
            </a:r>
            <a:r>
              <a:rPr lang="he-IL" dirty="0"/>
              <a:t>הראשונה הסוברת שאם החזיק בעבדים לא קנה </a:t>
            </a:r>
            <a:r>
              <a:rPr lang="he-IL" dirty="0" smtClean="0"/>
              <a:t>מטלטלים,  מובנת </a:t>
            </a:r>
            <a:r>
              <a:rPr lang="he-IL" dirty="0"/>
              <a:t>היטב, כיון שעבדים דינם </a:t>
            </a:r>
            <a:r>
              <a:rPr lang="he-IL" dirty="0" smtClean="0"/>
              <a:t>כמטלטלים, </a:t>
            </a:r>
            <a:r>
              <a:rPr lang="he-IL" dirty="0"/>
              <a:t>ואין </a:t>
            </a:r>
            <a:r>
              <a:rPr lang="he-IL" dirty="0" smtClean="0"/>
              <a:t>מטלטלים נקנים </a:t>
            </a:r>
            <a:r>
              <a:rPr lang="he-IL" dirty="0"/>
              <a:t>אגב </a:t>
            </a:r>
            <a:r>
              <a:rPr lang="he-IL" dirty="0" smtClean="0"/>
              <a:t>מטלטלים.</a:t>
            </a:r>
            <a:endParaRPr lang="he-IL" dirty="0"/>
          </a:p>
        </p:txBody>
      </p:sp>
      <p:sp>
        <p:nvSpPr>
          <p:cNvPr id="5" name="מלבן 4"/>
          <p:cNvSpPr/>
          <p:nvPr/>
        </p:nvSpPr>
        <p:spPr>
          <a:xfrm>
            <a:off x="7464959" y="339575"/>
            <a:ext cx="4597732" cy="369332"/>
          </a:xfrm>
          <a:prstGeom prst="rect">
            <a:avLst/>
          </a:prstGeom>
        </p:spPr>
        <p:txBody>
          <a:bodyPr wrap="none">
            <a:spAutoFit/>
          </a:bodyPr>
          <a:lstStyle/>
          <a:p>
            <a:r>
              <a:rPr lang="he-IL" dirty="0"/>
              <a:t>הגמרא מביאה </a:t>
            </a:r>
            <a:r>
              <a:rPr lang="he-IL" dirty="0" err="1"/>
              <a:t>גירסא</a:t>
            </a:r>
            <a:r>
              <a:rPr lang="he-IL" dirty="0"/>
              <a:t> אחרת בתירוצו של רב </a:t>
            </a:r>
            <a:r>
              <a:rPr lang="he-IL" dirty="0" err="1"/>
              <a:t>איקא</a:t>
            </a:r>
            <a:r>
              <a:rPr lang="he-IL" dirty="0"/>
              <a:t>:</a:t>
            </a:r>
          </a:p>
        </p:txBody>
      </p:sp>
      <p:sp>
        <p:nvSpPr>
          <p:cNvPr id="6" name="מלבן 5"/>
          <p:cNvSpPr/>
          <p:nvPr/>
        </p:nvSpPr>
        <p:spPr>
          <a:xfrm>
            <a:off x="7998690" y="847827"/>
            <a:ext cx="3842327" cy="923330"/>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אִיכָּא </a:t>
            </a:r>
            <a:r>
              <a:rPr lang="he-IL" dirty="0" err="1">
                <a:solidFill>
                  <a:srgbClr val="000000"/>
                </a:solidFill>
                <a:latin typeface="Arial" panose="020B0604020202020204" pitchFamily="34" charset="0"/>
              </a:rPr>
              <a:t>דְּאָמְרִי</a:t>
            </a:r>
            <a:r>
              <a:rPr lang="he-IL" dirty="0">
                <a:solidFill>
                  <a:srgbClr val="000000"/>
                </a:solidFill>
                <a:latin typeface="Arial" panose="020B0604020202020204" pitchFamily="34" charset="0"/>
              </a:rPr>
              <a:t> אָמַר רַב </a:t>
            </a:r>
            <a:r>
              <a:rPr lang="he-IL" dirty="0" err="1">
                <a:solidFill>
                  <a:srgbClr val="000000"/>
                </a:solidFill>
                <a:latin typeface="Arial" panose="020B0604020202020204" pitchFamily="34" charset="0"/>
              </a:rPr>
              <a:t>אִיקָא</a:t>
            </a:r>
            <a:r>
              <a:rPr lang="he-IL" dirty="0">
                <a:solidFill>
                  <a:srgbClr val="000000"/>
                </a:solidFill>
                <a:latin typeface="Arial" panose="020B0604020202020204" pitchFamily="34" charset="0"/>
              </a:rPr>
              <a:t> בְּרֵיהּ </a:t>
            </a:r>
            <a:r>
              <a:rPr lang="he-IL" dirty="0" err="1">
                <a:solidFill>
                  <a:srgbClr val="000000"/>
                </a:solidFill>
                <a:latin typeface="Arial" panose="020B0604020202020204" pitchFamily="34" charset="0"/>
              </a:rPr>
              <a:t>דְּרַב</a:t>
            </a:r>
            <a:r>
              <a:rPr lang="he-IL" dirty="0">
                <a:solidFill>
                  <a:srgbClr val="000000"/>
                </a:solidFill>
                <a:latin typeface="Arial" panose="020B0604020202020204" pitchFamily="34" charset="0"/>
              </a:rPr>
              <a:t> אַמֵּי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דְּכוּלֵּי </a:t>
            </a:r>
            <a:r>
              <a:rPr lang="he-IL" dirty="0">
                <a:solidFill>
                  <a:srgbClr val="000000"/>
                </a:solidFill>
                <a:latin typeface="Arial" panose="020B0604020202020204" pitchFamily="34" charset="0"/>
              </a:rPr>
              <a:t>עָלְמָא עַבְדֵי </a:t>
            </a:r>
            <a:r>
              <a:rPr lang="he-IL" dirty="0" err="1">
                <a:solidFill>
                  <a:srgbClr val="000000"/>
                </a:solidFill>
                <a:latin typeface="Arial" panose="020B0604020202020204" pitchFamily="34" charset="0"/>
              </a:rPr>
              <a:t>כְּמִטַּלְטְלִין</a:t>
            </a:r>
            <a:r>
              <a:rPr lang="he-IL" dirty="0">
                <a:solidFill>
                  <a:srgbClr val="000000"/>
                </a:solidFill>
                <a:latin typeface="Arial" panose="020B0604020202020204" pitchFamily="34" charset="0"/>
              </a:rPr>
              <a:t> דָּמֵי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וְהָדְתַנְיָא</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לֹא קָנָה שַׁפִּיר</a:t>
            </a:r>
          </a:p>
        </p:txBody>
      </p:sp>
      <p:sp>
        <p:nvSpPr>
          <p:cNvPr id="7" name="מלבן 6"/>
          <p:cNvSpPr/>
          <p:nvPr/>
        </p:nvSpPr>
        <p:spPr>
          <a:xfrm>
            <a:off x="1052944" y="2175329"/>
            <a:ext cx="6567057" cy="1200329"/>
          </a:xfrm>
          <a:prstGeom prst="rect">
            <a:avLst/>
          </a:prstGeom>
        </p:spPr>
        <p:txBody>
          <a:bodyPr wrap="square">
            <a:spAutoFit/>
          </a:bodyPr>
          <a:lstStyle/>
          <a:p>
            <a:r>
              <a:rPr lang="he-IL" dirty="0" smtClean="0"/>
              <a:t>והברייתא </a:t>
            </a:r>
            <a:r>
              <a:rPr lang="he-IL" dirty="0" err="1"/>
              <a:t>השניה</a:t>
            </a:r>
            <a:r>
              <a:rPr lang="he-IL" dirty="0"/>
              <a:t> הסוברת שבקניית העבדים נקנו </a:t>
            </a:r>
            <a:r>
              <a:rPr lang="he-IL" dirty="0" smtClean="0"/>
              <a:t>המטלטלים, </a:t>
            </a:r>
            <a:r>
              <a:rPr lang="he-IL" dirty="0"/>
              <a:t>אין זה מדין קנין אגב, כי הרי עבדים </a:t>
            </a:r>
            <a:r>
              <a:rPr lang="he-IL" dirty="0" smtClean="0"/>
              <a:t>הם כמו מטלטלים, </a:t>
            </a:r>
            <a:r>
              <a:rPr lang="he-IL" dirty="0"/>
              <a:t>אלא שמדובר בעודן עליו, </a:t>
            </a:r>
            <a:r>
              <a:rPr lang="he-IL" dirty="0" smtClean="0"/>
              <a:t>שהמטלטלים </a:t>
            </a:r>
            <a:r>
              <a:rPr lang="he-IL" dirty="0"/>
              <a:t>מונחים על העבד, ולכן בקניית העבד נעשה העבד כחצרו של הקונה, ונקנו גם </a:t>
            </a:r>
            <a:r>
              <a:rPr lang="he-IL" dirty="0" smtClean="0"/>
              <a:t>המטלטלים </a:t>
            </a:r>
            <a:r>
              <a:rPr lang="he-IL" dirty="0"/>
              <a:t>מדין חצרו [רשותו] של אדם, שקונה לו </a:t>
            </a:r>
          </a:p>
        </p:txBody>
      </p:sp>
      <p:sp>
        <p:nvSpPr>
          <p:cNvPr id="8" name="מלבן 7"/>
          <p:cNvSpPr/>
          <p:nvPr/>
        </p:nvSpPr>
        <p:spPr>
          <a:xfrm>
            <a:off x="9421765" y="2220991"/>
            <a:ext cx="2419252"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הָא </a:t>
            </a:r>
            <a:r>
              <a:rPr lang="he-IL" dirty="0" err="1">
                <a:solidFill>
                  <a:srgbClr val="000000"/>
                </a:solidFill>
                <a:latin typeface="Arial" panose="020B0604020202020204" pitchFamily="34" charset="0"/>
              </a:rPr>
              <a:t>דְּתַנְיָא</a:t>
            </a:r>
            <a:r>
              <a:rPr lang="he-IL" dirty="0">
                <a:solidFill>
                  <a:srgbClr val="000000"/>
                </a:solidFill>
                <a:latin typeface="Arial" panose="020B0604020202020204" pitchFamily="34" charset="0"/>
              </a:rPr>
              <a:t> קָנָה בְּעוֹדָן עָלָיו</a:t>
            </a:r>
            <a:endParaRPr lang="he-IL" dirty="0"/>
          </a:p>
        </p:txBody>
      </p:sp>
      <p:sp>
        <p:nvSpPr>
          <p:cNvPr id="9" name="הסבר מלבני מעוגל 8"/>
          <p:cNvSpPr/>
          <p:nvPr/>
        </p:nvSpPr>
        <p:spPr>
          <a:xfrm>
            <a:off x="5089237" y="3422247"/>
            <a:ext cx="6973454" cy="1433511"/>
          </a:xfrm>
          <a:prstGeom prst="wedgeRoundRectCallout">
            <a:avLst>
              <a:gd name="adj1" fmla="val -86131"/>
              <a:gd name="adj2" fmla="val -60456"/>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solidFill>
                  <a:schemeClr val="tx1"/>
                </a:solidFill>
              </a:rPr>
              <a:t>חברותא: ויש </a:t>
            </a:r>
            <a:r>
              <a:rPr lang="he-IL" dirty="0">
                <a:solidFill>
                  <a:schemeClr val="tx1"/>
                </a:solidFill>
              </a:rPr>
              <a:t>לדון אם הכוונה היא שקונה את העבד </a:t>
            </a:r>
            <a:r>
              <a:rPr lang="he-IL" dirty="0" err="1">
                <a:solidFill>
                  <a:schemeClr val="tx1"/>
                </a:solidFill>
              </a:rPr>
              <a:t>והמטלטלין</a:t>
            </a:r>
            <a:r>
              <a:rPr lang="he-IL" dirty="0">
                <a:solidFill>
                  <a:schemeClr val="tx1"/>
                </a:solidFill>
              </a:rPr>
              <a:t> יחד, או שקודם קונה את העבד ואחר כך את </a:t>
            </a:r>
            <a:r>
              <a:rPr lang="he-IL" dirty="0" err="1">
                <a:solidFill>
                  <a:schemeClr val="tx1"/>
                </a:solidFill>
              </a:rPr>
              <a:t>המטלטלין</a:t>
            </a:r>
            <a:r>
              <a:rPr lang="he-IL" dirty="0">
                <a:solidFill>
                  <a:schemeClr val="tx1"/>
                </a:solidFill>
              </a:rPr>
              <a:t>, ולפי </a:t>
            </a:r>
            <a:r>
              <a:rPr lang="he-IL" dirty="0" err="1">
                <a:solidFill>
                  <a:schemeClr val="tx1"/>
                </a:solidFill>
              </a:rPr>
              <a:t>הש"ך</a:t>
            </a:r>
            <a:r>
              <a:rPr lang="he-IL" dirty="0">
                <a:solidFill>
                  <a:schemeClr val="tx1"/>
                </a:solidFill>
              </a:rPr>
              <a:t> קודם קונה את העבד. ולפי תירוץ זה לא נחלקו הברייתות אלא מדברות במציאות שונה, ולפי </a:t>
            </a:r>
            <a:r>
              <a:rPr lang="he-IL" dirty="0" smtClean="0">
                <a:solidFill>
                  <a:schemeClr val="tx1"/>
                </a:solidFill>
              </a:rPr>
              <a:t>התירוץ </a:t>
            </a:r>
            <a:r>
              <a:rPr lang="he-IL" dirty="0">
                <a:solidFill>
                  <a:schemeClr val="tx1"/>
                </a:solidFill>
              </a:rPr>
              <a:t>הראשון נחלקו אם בעינן </a:t>
            </a:r>
            <a:r>
              <a:rPr lang="he-IL" dirty="0" err="1">
                <a:solidFill>
                  <a:schemeClr val="tx1"/>
                </a:solidFill>
              </a:rPr>
              <a:t>לקנין</a:t>
            </a:r>
            <a:r>
              <a:rPr lang="he-IL" dirty="0">
                <a:solidFill>
                  <a:schemeClr val="tx1"/>
                </a:solidFill>
              </a:rPr>
              <a:t> אגב קרקע </a:t>
            </a:r>
            <a:r>
              <a:rPr lang="he-IL" dirty="0" err="1">
                <a:solidFill>
                  <a:schemeClr val="tx1"/>
                </a:solidFill>
              </a:rPr>
              <a:t>דומיא</a:t>
            </a:r>
            <a:r>
              <a:rPr lang="he-IL" dirty="0">
                <a:solidFill>
                  <a:schemeClr val="tx1"/>
                </a:solidFill>
              </a:rPr>
              <a:t> </a:t>
            </a:r>
            <a:r>
              <a:rPr lang="he-IL" dirty="0" err="1">
                <a:solidFill>
                  <a:schemeClr val="tx1"/>
                </a:solidFill>
              </a:rPr>
              <a:t>דערים</a:t>
            </a:r>
            <a:r>
              <a:rPr lang="he-IL" dirty="0">
                <a:solidFill>
                  <a:schemeClr val="tx1"/>
                </a:solidFill>
              </a:rPr>
              <a:t> מצורות.</a:t>
            </a:r>
          </a:p>
        </p:txBody>
      </p:sp>
      <p:sp>
        <p:nvSpPr>
          <p:cNvPr id="11" name="מלבן 10"/>
          <p:cNvSpPr/>
          <p:nvPr/>
        </p:nvSpPr>
        <p:spPr>
          <a:xfrm>
            <a:off x="9077188" y="5040424"/>
            <a:ext cx="2735043" cy="369332"/>
          </a:xfrm>
          <a:prstGeom prst="rect">
            <a:avLst/>
          </a:prstGeom>
        </p:spPr>
        <p:txBody>
          <a:bodyPr wrap="none">
            <a:spAutoFit/>
          </a:bodyPr>
          <a:lstStyle/>
          <a:p>
            <a:r>
              <a:rPr lang="he-IL" dirty="0"/>
              <a:t>על תירוץ זה שואלת הגמרא :</a:t>
            </a:r>
          </a:p>
        </p:txBody>
      </p:sp>
      <p:sp>
        <p:nvSpPr>
          <p:cNvPr id="12" name="הסבר מלבני מעוגל 11"/>
          <p:cNvSpPr/>
          <p:nvPr/>
        </p:nvSpPr>
        <p:spPr>
          <a:xfrm>
            <a:off x="0" y="3774976"/>
            <a:ext cx="4507345" cy="2755133"/>
          </a:xfrm>
          <a:prstGeom prst="wedgeRoundRectCallout">
            <a:avLst>
              <a:gd name="adj1" fmla="val 109495"/>
              <a:gd name="adj2" fmla="val 4037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dirty="0" smtClean="0">
                <a:solidFill>
                  <a:schemeClr val="tx1"/>
                </a:solidFill>
              </a:rPr>
              <a:t>המקור </a:t>
            </a:r>
            <a:r>
              <a:rPr lang="he-IL" sz="1600" dirty="0" err="1">
                <a:solidFill>
                  <a:schemeClr val="tx1"/>
                </a:solidFill>
              </a:rPr>
              <a:t>לקנין</a:t>
            </a:r>
            <a:r>
              <a:rPr lang="he-IL" sz="1600" dirty="0">
                <a:solidFill>
                  <a:schemeClr val="tx1"/>
                </a:solidFill>
              </a:rPr>
              <a:t> חצר הוא מהפסוק "אם המצא תמצא בידו הגנבה" ודרשו [</a:t>
            </a:r>
            <a:r>
              <a:rPr lang="he-IL" sz="1600" dirty="0" err="1">
                <a:solidFill>
                  <a:schemeClr val="tx1"/>
                </a:solidFill>
              </a:rPr>
              <a:t>ב"מ</a:t>
            </a:r>
            <a:r>
              <a:rPr lang="he-IL" sz="1600" dirty="0">
                <a:solidFill>
                  <a:schemeClr val="tx1"/>
                </a:solidFill>
              </a:rPr>
              <a:t> י א] </a:t>
            </a:r>
            <a:r>
              <a:rPr lang="he-IL" sz="1600" dirty="0" err="1">
                <a:solidFill>
                  <a:schemeClr val="tx1"/>
                </a:solidFill>
              </a:rPr>
              <a:t>היתור</a:t>
            </a:r>
            <a:r>
              <a:rPr lang="he-IL" sz="1600" dirty="0">
                <a:solidFill>
                  <a:schemeClr val="tx1"/>
                </a:solidFill>
              </a:rPr>
              <a:t> של "המצא תמצא" לרבות כל מקום שהוא רשותו של אדם. ובטעם שלא מועיל במהלכת, יש שביארו שבעינן </a:t>
            </a:r>
            <a:r>
              <a:rPr lang="he-IL" sz="1600" dirty="0" err="1">
                <a:solidFill>
                  <a:schemeClr val="tx1"/>
                </a:solidFill>
              </a:rPr>
              <a:t>דומיא</a:t>
            </a:r>
            <a:r>
              <a:rPr lang="he-IL" sz="1600" dirty="0">
                <a:solidFill>
                  <a:schemeClr val="tx1"/>
                </a:solidFill>
              </a:rPr>
              <a:t> </a:t>
            </a:r>
            <a:r>
              <a:rPr lang="he-IL" sz="1600" dirty="0" err="1">
                <a:solidFill>
                  <a:schemeClr val="tx1"/>
                </a:solidFill>
              </a:rPr>
              <a:t>ד"ידו</a:t>
            </a:r>
            <a:r>
              <a:rPr lang="he-IL" sz="1600" dirty="0">
                <a:solidFill>
                  <a:schemeClr val="tx1"/>
                </a:solidFill>
              </a:rPr>
              <a:t>" שהיא משתמרת לדעתו, וחצר מהלכת אינה משתמרת לדעתו שהרי היא עשויה להרחיק ממנו שלא ברצונו [כך ביארו אחרונים בדעת רש"י </a:t>
            </a:r>
            <a:r>
              <a:rPr lang="he-IL" sz="1600" dirty="0" err="1">
                <a:solidFill>
                  <a:schemeClr val="tx1"/>
                </a:solidFill>
              </a:rPr>
              <a:t>בב"מ</a:t>
            </a:r>
            <a:r>
              <a:rPr lang="he-IL" sz="1600" dirty="0">
                <a:solidFill>
                  <a:schemeClr val="tx1"/>
                </a:solidFill>
              </a:rPr>
              <a:t>]. </a:t>
            </a:r>
            <a:endParaRPr lang="he-IL" sz="1600" dirty="0" smtClean="0">
              <a:solidFill>
                <a:schemeClr val="tx1"/>
              </a:solidFill>
            </a:endParaRPr>
          </a:p>
          <a:p>
            <a:r>
              <a:rPr lang="he-IL" sz="1600" dirty="0" err="1">
                <a:solidFill>
                  <a:schemeClr val="tx1"/>
                </a:solidFill>
              </a:rPr>
              <a:t>תוס</a:t>
            </a:r>
            <a:r>
              <a:rPr lang="he-IL" sz="1600" dirty="0">
                <a:solidFill>
                  <a:schemeClr val="tx1"/>
                </a:solidFill>
              </a:rPr>
              <a:t>' </a:t>
            </a:r>
            <a:r>
              <a:rPr lang="he-IL" sz="1600" dirty="0" err="1">
                <a:solidFill>
                  <a:schemeClr val="tx1"/>
                </a:solidFill>
              </a:rPr>
              <a:t>ב"מ</a:t>
            </a:r>
            <a:r>
              <a:rPr lang="he-IL" sz="1600" dirty="0">
                <a:solidFill>
                  <a:schemeClr val="tx1"/>
                </a:solidFill>
              </a:rPr>
              <a:t> ט </a:t>
            </a:r>
            <a:r>
              <a:rPr lang="he-IL" sz="1600" dirty="0" smtClean="0">
                <a:solidFill>
                  <a:schemeClr val="tx1"/>
                </a:solidFill>
              </a:rPr>
              <a:t>ב: אף </a:t>
            </a:r>
            <a:r>
              <a:rPr lang="he-IL" sz="1600" dirty="0">
                <a:solidFill>
                  <a:schemeClr val="tx1"/>
                </a:solidFill>
              </a:rPr>
              <a:t>אם תהיה משתמרת לדעתו לא מועיל, שכך היא גזירת הכתוב, שכל דבר נייד אינו קונה לו, כיון שאינו דומה לידו של אדם שמקומה קבוע בגופו של </a:t>
            </a:r>
            <a:r>
              <a:rPr lang="he-IL" sz="1600" dirty="0" smtClean="0">
                <a:solidFill>
                  <a:schemeClr val="tx1"/>
                </a:solidFill>
              </a:rPr>
              <a:t>אדם</a:t>
            </a:r>
            <a:endParaRPr lang="he-IL" sz="1600" dirty="0">
              <a:solidFill>
                <a:schemeClr val="tx1"/>
              </a:solidFill>
            </a:endParaRPr>
          </a:p>
        </p:txBody>
      </p:sp>
      <p:sp>
        <p:nvSpPr>
          <p:cNvPr id="13" name="מלבן 12"/>
          <p:cNvSpPr/>
          <p:nvPr/>
        </p:nvSpPr>
        <p:spPr>
          <a:xfrm>
            <a:off x="4319077" y="4996408"/>
            <a:ext cx="4256887" cy="1754326"/>
          </a:xfrm>
          <a:prstGeom prst="rect">
            <a:avLst/>
          </a:prstGeom>
        </p:spPr>
        <p:txBody>
          <a:bodyPr wrap="square">
            <a:spAutoFit/>
          </a:bodyPr>
          <a:lstStyle/>
          <a:p>
            <a:r>
              <a:rPr lang="he-IL" dirty="0" smtClean="0"/>
              <a:t>מה </a:t>
            </a:r>
            <a:r>
              <a:rPr lang="he-IL" dirty="0"/>
              <a:t>בכך </a:t>
            </a:r>
            <a:r>
              <a:rPr lang="he-IL" dirty="0" smtClean="0"/>
              <a:t>שהמטלטלים </a:t>
            </a:r>
            <a:r>
              <a:rPr lang="he-IL" dirty="0"/>
              <a:t>מונחים על העבד, כדי שיקנה אותם מדין חצר, הרי חצר מהלכת היא, וחצר מהלכת לא קנה. שאין רשותו של אדם קונה לו מדין חצר אלא אם </a:t>
            </a:r>
            <a:r>
              <a:rPr lang="he-IL" dirty="0" smtClean="0"/>
              <a:t>הייתה </a:t>
            </a:r>
            <a:r>
              <a:rPr lang="he-IL" dirty="0"/>
              <a:t>הרשות עומדת במקומה</a:t>
            </a:r>
            <a:r>
              <a:rPr lang="he-IL" dirty="0" smtClean="0"/>
              <a:t>, </a:t>
            </a:r>
            <a:r>
              <a:rPr lang="he-IL" dirty="0"/>
              <a:t>ולא רשות מהלכת, ולכן אין העבד יכול לקנות עבורו מדין חצר.</a:t>
            </a:r>
          </a:p>
        </p:txBody>
      </p:sp>
    </p:spTree>
    <p:extLst>
      <p:ext uri="{BB962C8B-B14F-4D97-AF65-F5344CB8AC3E}">
        <p14:creationId xmlns:p14="http://schemas.microsoft.com/office/powerpoint/2010/main" val="269095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750"/>
                            </p:stCondLst>
                            <p:childTnLst>
                              <p:par>
                                <p:cTn id="9" presetID="53" presetClass="entr" presetSubtype="16"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2250"/>
                            </p:stCondLst>
                            <p:childTnLst>
                              <p:par>
                                <p:cTn id="15" presetID="22" presetClass="entr" presetSubtype="2" fill="hold" grpId="0" nodeType="afterEffect">
                                  <p:stCondLst>
                                    <p:cond delay="200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par>
                          <p:cTn id="18" fill="hold">
                            <p:stCondLst>
                              <p:cond delay="4750"/>
                            </p:stCondLst>
                            <p:childTnLst>
                              <p:par>
                                <p:cTn id="19" presetID="53" presetClass="entr" presetSubtype="16" fill="hold" grpId="0" nodeType="afterEffect">
                                  <p:stCondLst>
                                    <p:cond delay="3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8250"/>
                            </p:stCondLst>
                            <p:childTnLst>
                              <p:par>
                                <p:cTn id="25" presetID="22" presetClass="entr" presetSubtype="2" fill="hold" grpId="0" nodeType="after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p:stCondLst>
                              <p:cond delay="9750"/>
                            </p:stCondLst>
                            <p:childTnLst>
                              <p:par>
                                <p:cTn id="29" presetID="22" presetClass="entr" presetSubtype="2" fill="hold" grpId="0" nodeType="afterEffect">
                                  <p:stCondLst>
                                    <p:cond delay="350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2500"/>
                                        <p:tgtEl>
                                          <p:spTgt spid="9"/>
                                        </p:tgtEl>
                                      </p:cBhvr>
                                    </p:animEffect>
                                  </p:childTnLst>
                                </p:cTn>
                              </p:par>
                            </p:childTnLst>
                          </p:cTn>
                        </p:par>
                        <p:par>
                          <p:cTn id="32" fill="hold">
                            <p:stCondLst>
                              <p:cond delay="15750"/>
                            </p:stCondLst>
                            <p:childTnLst>
                              <p:par>
                                <p:cTn id="33" presetID="31" presetClass="entr" presetSubtype="0" fill="hold" grpId="0" nodeType="afterEffect">
                                  <p:stCondLst>
                                    <p:cond delay="3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childTnLst>
                          </p:cTn>
                        </p:par>
                        <p:par>
                          <p:cTn id="39" fill="hold">
                            <p:stCondLst>
                              <p:cond delay="20250"/>
                            </p:stCondLst>
                            <p:childTnLst>
                              <p:par>
                                <p:cTn id="40" presetID="53" presetClass="entr" presetSubtype="16" fill="hold" grpId="0" nodeType="afterEffect">
                                  <p:stCondLst>
                                    <p:cond delay="100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par>
                          <p:cTn id="45" fill="hold">
                            <p:stCondLst>
                              <p:cond delay="21750"/>
                            </p:stCondLst>
                            <p:childTnLst>
                              <p:par>
                                <p:cTn id="46" presetID="22" presetClass="entr" presetSubtype="2" fill="hold" grpId="0" nodeType="afterEffect">
                                  <p:stCondLst>
                                    <p:cond delay="200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500"/>
                                        <p:tgtEl>
                                          <p:spTgt spid="13"/>
                                        </p:tgtEl>
                                      </p:cBhvr>
                                    </p:animEffect>
                                  </p:childTnLst>
                                </p:cTn>
                              </p:par>
                            </p:childTnLst>
                          </p:cTn>
                        </p:par>
                        <p:par>
                          <p:cTn id="49" fill="hold">
                            <p:stCondLst>
                              <p:cond delay="24250"/>
                            </p:stCondLst>
                            <p:childTnLst>
                              <p:par>
                                <p:cTn id="50" presetID="22" presetClass="entr" presetSubtype="8" fill="hold" grpId="0" nodeType="afterEffect">
                                  <p:stCondLst>
                                    <p:cond delay="300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2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p:bldP spid="8" grpId="0" animBg="1"/>
      <p:bldP spid="9" grpId="0" animBg="1"/>
      <p:bldP spid="11" grpId="0"/>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3308796" y="1196527"/>
            <a:ext cx="6096000" cy="923330"/>
          </a:xfrm>
          <a:prstGeom prst="rect">
            <a:avLst/>
          </a:prstGeom>
        </p:spPr>
        <p:txBody>
          <a:bodyPr>
            <a:spAutoFit/>
          </a:bodyPr>
          <a:lstStyle/>
          <a:p>
            <a:r>
              <a:rPr lang="he-IL" dirty="0" smtClean="0"/>
              <a:t>והרי אמר </a:t>
            </a:r>
            <a:r>
              <a:rPr lang="he-IL" dirty="0"/>
              <a:t>רבא: כל דבר שאילו יהא מהלך לא קנה לבעליו מדין חצר, הרי אף כשהוא עומד ויושב לא קנה לו. שהיות והוא יכול ללכת אם ירצה, אין זה דומה לחצר, ואינו קונה לבעליו מדין חצר.</a:t>
            </a:r>
          </a:p>
        </p:txBody>
      </p:sp>
      <p:sp>
        <p:nvSpPr>
          <p:cNvPr id="4" name="מלבן 3"/>
          <p:cNvSpPr/>
          <p:nvPr/>
        </p:nvSpPr>
        <p:spPr>
          <a:xfrm>
            <a:off x="3710152" y="648978"/>
            <a:ext cx="5472972" cy="369332"/>
          </a:xfrm>
          <a:prstGeom prst="rect">
            <a:avLst/>
          </a:prstGeom>
        </p:spPr>
        <p:txBody>
          <a:bodyPr wrap="none">
            <a:spAutoFit/>
          </a:bodyPr>
          <a:lstStyle/>
          <a:p>
            <a:r>
              <a:rPr lang="he-IL" dirty="0" smtClean="0"/>
              <a:t>אם תתרץ </a:t>
            </a:r>
            <a:r>
              <a:rPr lang="he-IL" dirty="0"/>
              <a:t>שמדובר שהעבד עומד, ולכן אין זה כחצר מהלכת. </a:t>
            </a:r>
          </a:p>
        </p:txBody>
      </p:sp>
      <p:sp>
        <p:nvSpPr>
          <p:cNvPr id="5" name="מלבן 4"/>
          <p:cNvSpPr/>
          <p:nvPr/>
        </p:nvSpPr>
        <p:spPr>
          <a:xfrm>
            <a:off x="10252359" y="648978"/>
            <a:ext cx="1699503"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 וְכִי </a:t>
            </a:r>
            <a:r>
              <a:rPr lang="he-IL" dirty="0" err="1">
                <a:solidFill>
                  <a:srgbClr val="000000"/>
                </a:solidFill>
                <a:latin typeface="Arial" panose="020B0604020202020204" pitchFamily="34" charset="0"/>
              </a:rPr>
              <a:t>תֵּימָא</a:t>
            </a:r>
            <a:r>
              <a:rPr lang="he-IL" dirty="0">
                <a:solidFill>
                  <a:srgbClr val="000000"/>
                </a:solidFill>
                <a:latin typeface="Arial" panose="020B0604020202020204" pitchFamily="34" charset="0"/>
              </a:rPr>
              <a:t> בְּעוֹמֵד </a:t>
            </a:r>
            <a:endParaRPr lang="he-IL" dirty="0"/>
          </a:p>
        </p:txBody>
      </p:sp>
      <p:sp>
        <p:nvSpPr>
          <p:cNvPr id="6" name="TextBox 5"/>
          <p:cNvSpPr txBox="1"/>
          <p:nvPr/>
        </p:nvSpPr>
        <p:spPr>
          <a:xfrm>
            <a:off x="10539168" y="15546"/>
            <a:ext cx="1523524" cy="369332"/>
          </a:xfrm>
          <a:prstGeom prst="rect">
            <a:avLst/>
          </a:prstGeom>
          <a:noFill/>
        </p:spPr>
        <p:txBody>
          <a:bodyPr wrap="square" rtlCol="1">
            <a:spAutoFit/>
          </a:bodyPr>
          <a:lstStyle/>
          <a:p>
            <a:r>
              <a:rPr lang="he-IL" dirty="0" smtClean="0"/>
              <a:t>דף י"ב עמ' א'</a:t>
            </a:r>
            <a:endParaRPr lang="he-IL" dirty="0"/>
          </a:p>
        </p:txBody>
      </p:sp>
      <p:sp>
        <p:nvSpPr>
          <p:cNvPr id="7" name="מלבן 6"/>
          <p:cNvSpPr/>
          <p:nvPr/>
        </p:nvSpPr>
        <p:spPr>
          <a:xfrm>
            <a:off x="9503902" y="1171195"/>
            <a:ext cx="2327880" cy="923330"/>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וְהָא אָמַר רָבָא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כֹּל </a:t>
            </a:r>
            <a:r>
              <a:rPr lang="he-IL" dirty="0">
                <a:solidFill>
                  <a:srgbClr val="000000"/>
                </a:solidFill>
                <a:latin typeface="Arial" panose="020B0604020202020204" pitchFamily="34" charset="0"/>
              </a:rPr>
              <a:t>שֶׁאִילּוּ מְהַלֵּךְ לֹא קָנָה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עוֹמֵד </a:t>
            </a:r>
            <a:r>
              <a:rPr lang="he-IL" dirty="0">
                <a:solidFill>
                  <a:srgbClr val="000000"/>
                </a:solidFill>
                <a:latin typeface="Arial" panose="020B0604020202020204" pitchFamily="34" charset="0"/>
              </a:rPr>
              <a:t>וְיוֹשֵׁב לֹא קָנָה</a:t>
            </a:r>
            <a:endParaRPr lang="he-IL" dirty="0"/>
          </a:p>
        </p:txBody>
      </p:sp>
      <p:sp>
        <p:nvSpPr>
          <p:cNvPr id="9" name="מלבן 8"/>
          <p:cNvSpPr/>
          <p:nvPr/>
        </p:nvSpPr>
        <p:spPr>
          <a:xfrm>
            <a:off x="10108232" y="2247410"/>
            <a:ext cx="1723550" cy="369332"/>
          </a:xfrm>
          <a:prstGeom prst="rect">
            <a:avLst/>
          </a:prstGeom>
        </p:spPr>
        <p:txBody>
          <a:bodyPr wrap="none">
            <a:spAutoFit/>
          </a:bodyPr>
          <a:lstStyle/>
          <a:p>
            <a:r>
              <a:rPr lang="he-IL" dirty="0"/>
              <a:t>הגמרא </a:t>
            </a:r>
            <a:r>
              <a:rPr lang="he-IL" dirty="0" smtClean="0"/>
              <a:t>מתרצת : </a:t>
            </a:r>
            <a:endParaRPr lang="he-IL" dirty="0"/>
          </a:p>
        </p:txBody>
      </p:sp>
      <p:sp>
        <p:nvSpPr>
          <p:cNvPr id="10" name="מלבן 9"/>
          <p:cNvSpPr/>
          <p:nvPr/>
        </p:nvSpPr>
        <p:spPr>
          <a:xfrm>
            <a:off x="10321433" y="2769627"/>
            <a:ext cx="1510349"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וְהִלְכְתָא בְּכָפוּת</a:t>
            </a:r>
            <a:endParaRPr lang="he-IL" dirty="0"/>
          </a:p>
        </p:txBody>
      </p:sp>
      <p:sp>
        <p:nvSpPr>
          <p:cNvPr id="11" name="הסבר מלבני מעוגל 10"/>
          <p:cNvSpPr/>
          <p:nvPr/>
        </p:nvSpPr>
        <p:spPr>
          <a:xfrm>
            <a:off x="-1" y="-39872"/>
            <a:ext cx="3527947" cy="2965666"/>
          </a:xfrm>
          <a:prstGeom prst="wedgeRoundRectCallout">
            <a:avLst>
              <a:gd name="adj1" fmla="val 97697"/>
              <a:gd name="adj2" fmla="val 5907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dirty="0">
                <a:solidFill>
                  <a:schemeClr val="tx1"/>
                </a:solidFill>
              </a:rPr>
              <a:t>ר"ח </a:t>
            </a:r>
            <a:r>
              <a:rPr lang="he-IL" sz="1600" dirty="0" err="1" smtClean="0">
                <a:solidFill>
                  <a:schemeClr val="tx1"/>
                </a:solidFill>
              </a:rPr>
              <a:t>ורשב"א</a:t>
            </a:r>
            <a:r>
              <a:rPr lang="he-IL" sz="1600" dirty="0" smtClean="0">
                <a:solidFill>
                  <a:schemeClr val="tx1"/>
                </a:solidFill>
              </a:rPr>
              <a:t>: כפות </a:t>
            </a:r>
            <a:r>
              <a:rPr lang="he-IL" sz="1600" dirty="0">
                <a:solidFill>
                  <a:schemeClr val="tx1"/>
                </a:solidFill>
              </a:rPr>
              <a:t>היינו גם בידיו וגם ברגליו </a:t>
            </a:r>
            <a:endParaRPr lang="he-IL" sz="1600" dirty="0" smtClean="0">
              <a:solidFill>
                <a:schemeClr val="tx1"/>
              </a:solidFill>
            </a:endParaRPr>
          </a:p>
          <a:p>
            <a:r>
              <a:rPr lang="he-IL" sz="1600" dirty="0" err="1" smtClean="0">
                <a:solidFill>
                  <a:schemeClr val="tx1"/>
                </a:solidFill>
              </a:rPr>
              <a:t>גליון</a:t>
            </a:r>
            <a:r>
              <a:rPr lang="he-IL" sz="1600" dirty="0" smtClean="0">
                <a:solidFill>
                  <a:schemeClr val="tx1"/>
                </a:solidFill>
              </a:rPr>
              <a:t> </a:t>
            </a:r>
            <a:r>
              <a:rPr lang="he-IL" sz="1600" dirty="0" err="1">
                <a:solidFill>
                  <a:schemeClr val="tx1"/>
                </a:solidFill>
              </a:rPr>
              <a:t>תוס</a:t>
            </a:r>
            <a:r>
              <a:rPr lang="he-IL" sz="1600" dirty="0">
                <a:solidFill>
                  <a:schemeClr val="tx1"/>
                </a:solidFill>
              </a:rPr>
              <a:t>' </a:t>
            </a:r>
            <a:r>
              <a:rPr lang="he-IL" sz="1600" dirty="0" err="1">
                <a:solidFill>
                  <a:schemeClr val="tx1"/>
                </a:solidFill>
              </a:rPr>
              <a:t>לר"א</a:t>
            </a:r>
            <a:r>
              <a:rPr lang="he-IL" sz="1600" dirty="0">
                <a:solidFill>
                  <a:schemeClr val="tx1"/>
                </a:solidFill>
              </a:rPr>
              <a:t> </a:t>
            </a:r>
            <a:r>
              <a:rPr lang="he-IL" sz="1600" dirty="0" err="1" smtClean="0">
                <a:solidFill>
                  <a:schemeClr val="tx1"/>
                </a:solidFill>
              </a:rPr>
              <a:t>מטוך</a:t>
            </a:r>
            <a:r>
              <a:rPr lang="he-IL" sz="1600" dirty="0">
                <a:solidFill>
                  <a:schemeClr val="tx1"/>
                </a:solidFill>
              </a:rPr>
              <a:t>,</a:t>
            </a:r>
            <a:r>
              <a:rPr lang="he-IL" sz="1600" dirty="0" smtClean="0">
                <a:solidFill>
                  <a:schemeClr val="tx1"/>
                </a:solidFill>
              </a:rPr>
              <a:t> בשם </a:t>
            </a:r>
            <a:r>
              <a:rPr lang="he-IL" sz="1600" dirty="0" err="1">
                <a:solidFill>
                  <a:schemeClr val="tx1"/>
                </a:solidFill>
              </a:rPr>
              <a:t>מהר"ם</a:t>
            </a:r>
            <a:r>
              <a:rPr lang="he-IL" sz="1600" dirty="0">
                <a:solidFill>
                  <a:schemeClr val="tx1"/>
                </a:solidFill>
              </a:rPr>
              <a:t> </a:t>
            </a:r>
            <a:r>
              <a:rPr lang="he-IL" sz="1600" dirty="0" smtClean="0">
                <a:solidFill>
                  <a:schemeClr val="tx1"/>
                </a:solidFill>
              </a:rPr>
              <a:t>מרוטנברג:  </a:t>
            </a:r>
            <a:r>
              <a:rPr lang="he-IL" sz="1600" dirty="0" err="1">
                <a:solidFill>
                  <a:schemeClr val="tx1"/>
                </a:solidFill>
              </a:rPr>
              <a:t>דהיכא</a:t>
            </a:r>
            <a:r>
              <a:rPr lang="he-IL" sz="1600" dirty="0">
                <a:solidFill>
                  <a:schemeClr val="tx1"/>
                </a:solidFill>
              </a:rPr>
              <a:t> </a:t>
            </a:r>
            <a:r>
              <a:rPr lang="he-IL" sz="1600" dirty="0" err="1">
                <a:solidFill>
                  <a:schemeClr val="tx1"/>
                </a:solidFill>
              </a:rPr>
              <a:t>דכפות</a:t>
            </a:r>
            <a:r>
              <a:rPr lang="he-IL" sz="1600" dirty="0">
                <a:solidFill>
                  <a:schemeClr val="tx1"/>
                </a:solidFill>
              </a:rPr>
              <a:t> ידיו ורגליו לא בעי ישן, </a:t>
            </a:r>
            <a:r>
              <a:rPr lang="he-IL" sz="1600" dirty="0" err="1">
                <a:solidFill>
                  <a:schemeClr val="tx1"/>
                </a:solidFill>
              </a:rPr>
              <a:t>דע"י</a:t>
            </a:r>
            <a:r>
              <a:rPr lang="he-IL" sz="1600" dirty="0">
                <a:solidFill>
                  <a:schemeClr val="tx1"/>
                </a:solidFill>
              </a:rPr>
              <a:t> שרגליו </a:t>
            </a:r>
            <a:r>
              <a:rPr lang="he-IL" sz="1600" dirty="0" err="1">
                <a:solidFill>
                  <a:schemeClr val="tx1"/>
                </a:solidFill>
              </a:rPr>
              <a:t>כפותין</a:t>
            </a:r>
            <a:r>
              <a:rPr lang="he-IL" sz="1600" dirty="0">
                <a:solidFill>
                  <a:schemeClr val="tx1"/>
                </a:solidFill>
              </a:rPr>
              <a:t> לא הוי חצר מהלכת, וע"י שידיו כפותות הוי משתמר לדעתו, </a:t>
            </a:r>
            <a:r>
              <a:rPr lang="he-IL" sz="1600" dirty="0" err="1">
                <a:solidFill>
                  <a:schemeClr val="tx1"/>
                </a:solidFill>
              </a:rPr>
              <a:t>ובשמעתין</a:t>
            </a:r>
            <a:r>
              <a:rPr lang="he-IL" sz="1600" dirty="0">
                <a:solidFill>
                  <a:schemeClr val="tx1"/>
                </a:solidFill>
              </a:rPr>
              <a:t> איירי </a:t>
            </a:r>
            <a:r>
              <a:rPr lang="he-IL" sz="1600" dirty="0" err="1">
                <a:solidFill>
                  <a:schemeClr val="tx1"/>
                </a:solidFill>
              </a:rPr>
              <a:t>בכפותין</a:t>
            </a:r>
            <a:r>
              <a:rPr lang="he-IL" sz="1600" dirty="0">
                <a:solidFill>
                  <a:schemeClr val="tx1"/>
                </a:solidFill>
              </a:rPr>
              <a:t> לגמרי, אבל כשידיו מותרות בעי ישן, </a:t>
            </a:r>
            <a:endParaRPr lang="he-IL" sz="1600" dirty="0" smtClean="0">
              <a:solidFill>
                <a:schemeClr val="tx1"/>
              </a:solidFill>
            </a:endParaRPr>
          </a:p>
          <a:p>
            <a:r>
              <a:rPr lang="he-IL" sz="1600" dirty="0" smtClean="0">
                <a:solidFill>
                  <a:schemeClr val="tx1"/>
                </a:solidFill>
              </a:rPr>
              <a:t>רבנו </a:t>
            </a:r>
            <a:r>
              <a:rPr lang="he-IL" sz="1600" dirty="0">
                <a:solidFill>
                  <a:schemeClr val="tx1"/>
                </a:solidFill>
              </a:rPr>
              <a:t>ירוחם [נתיב י' </a:t>
            </a:r>
            <a:r>
              <a:rPr lang="he-IL" sz="1600" dirty="0" err="1">
                <a:solidFill>
                  <a:schemeClr val="tx1"/>
                </a:solidFill>
              </a:rPr>
              <a:t>ח"ג</a:t>
            </a:r>
            <a:r>
              <a:rPr lang="he-IL" sz="1600" dirty="0" smtClean="0">
                <a:solidFill>
                  <a:schemeClr val="tx1"/>
                </a:solidFill>
              </a:rPr>
              <a:t>]: </a:t>
            </a:r>
            <a:r>
              <a:rPr lang="he-IL" sz="1600" dirty="0">
                <a:solidFill>
                  <a:schemeClr val="tx1"/>
                </a:solidFill>
              </a:rPr>
              <a:t>"והוא שיהא העבד כפות, פירוש בידיו ורגליו או ישן וכפות ברגליו".</a:t>
            </a:r>
          </a:p>
        </p:txBody>
      </p:sp>
      <p:sp>
        <p:nvSpPr>
          <p:cNvPr id="12" name="מלבן 11"/>
          <p:cNvSpPr/>
          <p:nvPr/>
        </p:nvSpPr>
        <p:spPr>
          <a:xfrm>
            <a:off x="3448744" y="2493562"/>
            <a:ext cx="5734380" cy="923330"/>
          </a:xfrm>
          <a:prstGeom prst="rect">
            <a:avLst/>
          </a:prstGeom>
        </p:spPr>
        <p:txBody>
          <a:bodyPr wrap="square">
            <a:spAutoFit/>
          </a:bodyPr>
          <a:lstStyle/>
          <a:p>
            <a:r>
              <a:rPr lang="he-IL" dirty="0" smtClean="0"/>
              <a:t>הלכה </a:t>
            </a:r>
            <a:r>
              <a:rPr lang="he-IL" dirty="0"/>
              <a:t>זו [כלומר, תירוץ </a:t>
            </a:r>
            <a:r>
              <a:rPr lang="he-IL" dirty="0" smtClean="0"/>
              <a:t>זה שהעבד </a:t>
            </a:r>
            <a:r>
              <a:rPr lang="he-IL" dirty="0"/>
              <a:t>קנה את </a:t>
            </a:r>
            <a:r>
              <a:rPr lang="he-IL" dirty="0" smtClean="0"/>
              <a:t>המטלטלים </a:t>
            </a:r>
          </a:p>
          <a:p>
            <a:r>
              <a:rPr lang="he-IL" dirty="0" smtClean="0"/>
              <a:t>בעודן </a:t>
            </a:r>
            <a:r>
              <a:rPr lang="he-IL" dirty="0"/>
              <a:t>עליו, מדובר באופן שהעבד כפות [קשור ואינו יכול ללכת], </a:t>
            </a:r>
            <a:endParaRPr lang="he-IL" dirty="0" smtClean="0"/>
          </a:p>
          <a:p>
            <a:r>
              <a:rPr lang="he-IL" dirty="0" smtClean="0"/>
              <a:t>שמעתה </a:t>
            </a:r>
            <a:r>
              <a:rPr lang="he-IL" dirty="0"/>
              <a:t>הריהו כשאר חצר העומדת במקומה </a:t>
            </a:r>
          </a:p>
        </p:txBody>
      </p:sp>
      <p:sp>
        <p:nvSpPr>
          <p:cNvPr id="13" name="מלבן 12"/>
          <p:cNvSpPr/>
          <p:nvPr/>
        </p:nvSpPr>
        <p:spPr>
          <a:xfrm>
            <a:off x="2462192" y="3645356"/>
            <a:ext cx="6096000" cy="646331"/>
          </a:xfrm>
          <a:prstGeom prst="rect">
            <a:avLst/>
          </a:prstGeom>
        </p:spPr>
        <p:txBody>
          <a:bodyPr>
            <a:spAutoFit/>
          </a:bodyPr>
          <a:lstStyle/>
          <a:p>
            <a:r>
              <a:rPr lang="he-IL" dirty="0" smtClean="0"/>
              <a:t>שנינו </a:t>
            </a:r>
            <a:r>
              <a:rPr lang="he-IL" dirty="0"/>
              <a:t>בברייתא הראשונה, החזיק בקרקעות </a:t>
            </a:r>
            <a:r>
              <a:rPr lang="he-IL" b="1" dirty="0" smtClean="0"/>
              <a:t>לא קנה</a:t>
            </a:r>
            <a:r>
              <a:rPr lang="he-IL" dirty="0" smtClean="0"/>
              <a:t> </a:t>
            </a:r>
            <a:r>
              <a:rPr lang="he-IL" dirty="0"/>
              <a:t>עבדים.</a:t>
            </a:r>
          </a:p>
          <a:p>
            <a:r>
              <a:rPr lang="he-IL" dirty="0" err="1"/>
              <a:t>והתניא</a:t>
            </a:r>
            <a:r>
              <a:rPr lang="he-IL" dirty="0"/>
              <a:t> בברייתא אחרת: החזיק בקרקע </a:t>
            </a:r>
            <a:r>
              <a:rPr lang="he-IL" b="1" dirty="0"/>
              <a:t>קנה</a:t>
            </a:r>
            <a:r>
              <a:rPr lang="he-IL" dirty="0"/>
              <a:t> עבדים.</a:t>
            </a:r>
          </a:p>
        </p:txBody>
      </p:sp>
      <p:sp>
        <p:nvSpPr>
          <p:cNvPr id="14" name="מלבן 13"/>
          <p:cNvSpPr/>
          <p:nvPr/>
        </p:nvSpPr>
        <p:spPr>
          <a:xfrm>
            <a:off x="7937767" y="3377513"/>
            <a:ext cx="3894015" cy="369332"/>
          </a:xfrm>
          <a:prstGeom prst="rect">
            <a:avLst/>
          </a:prstGeom>
        </p:spPr>
        <p:txBody>
          <a:bodyPr wrap="none">
            <a:spAutoFit/>
          </a:bodyPr>
          <a:lstStyle/>
          <a:p>
            <a:r>
              <a:rPr lang="he-IL" dirty="0"/>
              <a:t>והגמרא מקשה סתירה אחרת בין ברייתות:</a:t>
            </a:r>
          </a:p>
        </p:txBody>
      </p:sp>
      <p:sp>
        <p:nvSpPr>
          <p:cNvPr id="15" name="מלבן 14"/>
          <p:cNvSpPr/>
          <p:nvPr/>
        </p:nvSpPr>
        <p:spPr>
          <a:xfrm>
            <a:off x="8755139" y="3815204"/>
            <a:ext cx="3132588" cy="369332"/>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וְהָתַנְיָא</a:t>
            </a:r>
            <a:r>
              <a:rPr lang="he-IL" dirty="0">
                <a:solidFill>
                  <a:srgbClr val="000000"/>
                </a:solidFill>
                <a:latin typeface="Arial" panose="020B0604020202020204" pitchFamily="34" charset="0"/>
              </a:rPr>
              <a:t> הֶחְזִיק בְּקַרְקַע קָנָה עֲבָדִים</a:t>
            </a:r>
            <a:endParaRPr lang="he-IL" dirty="0"/>
          </a:p>
        </p:txBody>
      </p:sp>
      <p:sp>
        <p:nvSpPr>
          <p:cNvPr id="16" name="מלבן 15"/>
          <p:cNvSpPr/>
          <p:nvPr/>
        </p:nvSpPr>
        <p:spPr>
          <a:xfrm>
            <a:off x="-1" y="4507616"/>
            <a:ext cx="9391644" cy="646331"/>
          </a:xfrm>
          <a:prstGeom prst="rect">
            <a:avLst/>
          </a:prstGeom>
        </p:spPr>
        <p:txBody>
          <a:bodyPr wrap="square">
            <a:spAutoFit/>
          </a:bodyPr>
          <a:lstStyle/>
          <a:p>
            <a:r>
              <a:rPr lang="he-IL" dirty="0" smtClean="0"/>
              <a:t>הברייתא </a:t>
            </a:r>
            <a:r>
              <a:rPr lang="he-IL" dirty="0"/>
              <a:t>האומרת שבקניית הקרקע קנה את העבדים, מדובר </a:t>
            </a:r>
            <a:r>
              <a:rPr lang="he-IL" dirty="0" smtClean="0"/>
              <a:t>בעבדים העומדים על </a:t>
            </a:r>
            <a:r>
              <a:rPr lang="he-IL" dirty="0"/>
              <a:t>גבי </a:t>
            </a:r>
            <a:r>
              <a:rPr lang="he-IL" dirty="0" smtClean="0"/>
              <a:t>הקרקע</a:t>
            </a:r>
          </a:p>
          <a:p>
            <a:r>
              <a:rPr lang="he-IL" dirty="0" smtClean="0"/>
              <a:t>ובאופן </a:t>
            </a:r>
            <a:r>
              <a:rPr lang="he-IL" dirty="0"/>
              <a:t>כזה נקנים הם </a:t>
            </a:r>
            <a:r>
              <a:rPr lang="he-IL" dirty="0" err="1"/>
              <a:t>בקנין</a:t>
            </a:r>
            <a:r>
              <a:rPr lang="he-IL" dirty="0"/>
              <a:t> הקרקע מדין "אגב" </a:t>
            </a:r>
          </a:p>
        </p:txBody>
      </p:sp>
      <p:sp>
        <p:nvSpPr>
          <p:cNvPr id="17" name="מלבן 16"/>
          <p:cNvSpPr/>
          <p:nvPr/>
        </p:nvSpPr>
        <p:spPr>
          <a:xfrm>
            <a:off x="10321433" y="4292457"/>
            <a:ext cx="1723550" cy="369332"/>
          </a:xfrm>
          <a:prstGeom prst="rect">
            <a:avLst/>
          </a:prstGeom>
        </p:spPr>
        <p:txBody>
          <a:bodyPr wrap="none">
            <a:spAutoFit/>
          </a:bodyPr>
          <a:lstStyle/>
          <a:p>
            <a:r>
              <a:rPr lang="he-IL" dirty="0"/>
              <a:t>הגמרא </a:t>
            </a:r>
            <a:r>
              <a:rPr lang="he-IL" dirty="0" smtClean="0"/>
              <a:t>מתרצת : </a:t>
            </a:r>
            <a:endParaRPr lang="he-IL" dirty="0"/>
          </a:p>
        </p:txBody>
      </p:sp>
      <p:sp>
        <p:nvSpPr>
          <p:cNvPr id="18" name="מלבן 17"/>
          <p:cNvSpPr/>
          <p:nvPr/>
        </p:nvSpPr>
        <p:spPr>
          <a:xfrm>
            <a:off x="9973580" y="4715571"/>
            <a:ext cx="1992853"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הָתָם </a:t>
            </a:r>
            <a:r>
              <a:rPr lang="he-IL" dirty="0" err="1">
                <a:solidFill>
                  <a:srgbClr val="000000"/>
                </a:solidFill>
                <a:latin typeface="Arial" panose="020B0604020202020204" pitchFamily="34" charset="0"/>
              </a:rPr>
              <a:t>בְּעוֹמְדִין</a:t>
            </a:r>
            <a:r>
              <a:rPr lang="he-IL" dirty="0">
                <a:solidFill>
                  <a:srgbClr val="000000"/>
                </a:solidFill>
                <a:latin typeface="Arial" panose="020B0604020202020204" pitchFamily="34" charset="0"/>
              </a:rPr>
              <a:t> בְּתוֹכָהּ</a:t>
            </a:r>
            <a:endParaRPr lang="he-IL" dirty="0"/>
          </a:p>
        </p:txBody>
      </p:sp>
      <p:sp>
        <p:nvSpPr>
          <p:cNvPr id="19" name="מלבן 18"/>
          <p:cNvSpPr/>
          <p:nvPr/>
        </p:nvSpPr>
        <p:spPr>
          <a:xfrm>
            <a:off x="3836709" y="5596397"/>
            <a:ext cx="6005990" cy="646331"/>
          </a:xfrm>
          <a:prstGeom prst="rect">
            <a:avLst/>
          </a:prstGeom>
        </p:spPr>
        <p:txBody>
          <a:bodyPr wrap="square">
            <a:spAutoFit/>
          </a:bodyPr>
          <a:lstStyle/>
          <a:p>
            <a:r>
              <a:rPr lang="he-IL" dirty="0" smtClean="0"/>
              <a:t>תירוץ: מכלל </a:t>
            </a:r>
            <a:r>
              <a:rPr lang="he-IL" dirty="0"/>
              <a:t>זה אתה למד, </a:t>
            </a:r>
            <a:r>
              <a:rPr lang="he-IL" dirty="0" smtClean="0"/>
              <a:t>שהברייתא </a:t>
            </a:r>
            <a:r>
              <a:rPr lang="he-IL" dirty="0"/>
              <a:t>האחרת, האומרת שהמחזיק בקרקע לא קנה עבדים, מדובר בה כשאין עומדים העבדים בתוכה.</a:t>
            </a:r>
          </a:p>
        </p:txBody>
      </p:sp>
      <p:sp>
        <p:nvSpPr>
          <p:cNvPr id="20" name="מלבן 19"/>
          <p:cNvSpPr/>
          <p:nvPr/>
        </p:nvSpPr>
        <p:spPr>
          <a:xfrm>
            <a:off x="7432821" y="5139043"/>
            <a:ext cx="4533612" cy="369332"/>
          </a:xfrm>
          <a:prstGeom prst="rect">
            <a:avLst/>
          </a:prstGeom>
        </p:spPr>
        <p:txBody>
          <a:bodyPr wrap="none">
            <a:spAutoFit/>
          </a:bodyPr>
          <a:lstStyle/>
          <a:p>
            <a:r>
              <a:rPr lang="he-IL" dirty="0"/>
              <a:t>והגמרא מפרשת את המשך התירוץ, ושואלת עליו:</a:t>
            </a:r>
          </a:p>
        </p:txBody>
      </p:sp>
      <p:sp>
        <p:nvSpPr>
          <p:cNvPr id="21" name="מלבן 20"/>
          <p:cNvSpPr/>
          <p:nvPr/>
        </p:nvSpPr>
        <p:spPr>
          <a:xfrm>
            <a:off x="10004678" y="5671089"/>
            <a:ext cx="1952778" cy="646331"/>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מִכְּלָל </a:t>
            </a:r>
            <a:r>
              <a:rPr lang="he-IL" dirty="0" err="1">
                <a:solidFill>
                  <a:srgbClr val="000000"/>
                </a:solidFill>
                <a:latin typeface="Arial" panose="020B0604020202020204" pitchFamily="34" charset="0"/>
              </a:rPr>
              <a:t>דְּהַאי</a:t>
            </a:r>
            <a:r>
              <a:rPr lang="he-IL" dirty="0">
                <a:solidFill>
                  <a:srgbClr val="000000"/>
                </a:solidFill>
                <a:latin typeface="Arial" panose="020B0604020202020204" pitchFamily="34" charset="0"/>
              </a:rPr>
              <a:t> לֹא קָנָה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כְּשֶׁאֵין </a:t>
            </a:r>
            <a:r>
              <a:rPr lang="he-IL" dirty="0" err="1">
                <a:solidFill>
                  <a:srgbClr val="000000"/>
                </a:solidFill>
                <a:latin typeface="Arial" panose="020B0604020202020204" pitchFamily="34" charset="0"/>
              </a:rPr>
              <a:t>עוֹמְדִין</a:t>
            </a:r>
            <a:r>
              <a:rPr lang="he-IL" dirty="0">
                <a:solidFill>
                  <a:srgbClr val="000000"/>
                </a:solidFill>
                <a:latin typeface="Arial" panose="020B0604020202020204" pitchFamily="34" charset="0"/>
              </a:rPr>
              <a:t> בְּתוֹכָהּ</a:t>
            </a:r>
            <a:endParaRPr lang="he-IL" dirty="0"/>
          </a:p>
        </p:txBody>
      </p:sp>
      <p:sp>
        <p:nvSpPr>
          <p:cNvPr id="22" name="הסבר מלבני מעוגל 21"/>
          <p:cNvSpPr/>
          <p:nvPr/>
        </p:nvSpPr>
        <p:spPr>
          <a:xfrm>
            <a:off x="0" y="5052458"/>
            <a:ext cx="3836709" cy="1418734"/>
          </a:xfrm>
          <a:prstGeom prst="wedgeRoundRectCallout">
            <a:avLst>
              <a:gd name="adj1" fmla="val 186047"/>
              <a:gd name="adj2" fmla="val -623"/>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התירוץ מעמיד רק </a:t>
            </a:r>
            <a:r>
              <a:rPr lang="he-IL" dirty="0">
                <a:solidFill>
                  <a:schemeClr val="tx1"/>
                </a:solidFill>
              </a:rPr>
              <a:t>את הברייתא האומרת קנה, לכן המשיכה הגמרא בלשון "מכלל", </a:t>
            </a:r>
            <a:r>
              <a:rPr lang="he-IL" dirty="0" smtClean="0">
                <a:solidFill>
                  <a:schemeClr val="tx1"/>
                </a:solidFill>
              </a:rPr>
              <a:t>ויתכן </a:t>
            </a:r>
            <a:r>
              <a:rPr lang="he-IL" dirty="0">
                <a:solidFill>
                  <a:schemeClr val="tx1"/>
                </a:solidFill>
              </a:rPr>
              <a:t>כי אפשר היה לומר שברייתא </a:t>
            </a:r>
            <a:r>
              <a:rPr lang="he-IL" dirty="0" err="1">
                <a:solidFill>
                  <a:schemeClr val="tx1"/>
                </a:solidFill>
              </a:rPr>
              <a:t>השניה</a:t>
            </a:r>
            <a:r>
              <a:rPr lang="he-IL" dirty="0">
                <a:solidFill>
                  <a:schemeClr val="tx1"/>
                </a:solidFill>
              </a:rPr>
              <a:t> חולקת גם </a:t>
            </a:r>
            <a:r>
              <a:rPr lang="he-IL" dirty="0" err="1">
                <a:solidFill>
                  <a:schemeClr val="tx1"/>
                </a:solidFill>
              </a:rPr>
              <a:t>כשעומדין</a:t>
            </a:r>
            <a:r>
              <a:rPr lang="he-IL" dirty="0">
                <a:solidFill>
                  <a:schemeClr val="tx1"/>
                </a:solidFill>
              </a:rPr>
              <a:t> בתוכה, ולכן נקט בלשון "מכלל"]. </a:t>
            </a:r>
          </a:p>
        </p:txBody>
      </p:sp>
    </p:spTree>
    <p:extLst>
      <p:ext uri="{BB962C8B-B14F-4D97-AF65-F5344CB8AC3E}">
        <p14:creationId xmlns:p14="http://schemas.microsoft.com/office/powerpoint/2010/main" val="160825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750"/>
                            </p:stCondLst>
                            <p:childTnLst>
                              <p:par>
                                <p:cTn id="11" presetID="22" presetClass="entr" presetSubtype="2" fill="hold" grpId="0"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par>
                          <p:cTn id="14" fill="hold">
                            <p:stCondLst>
                              <p:cond delay="1750"/>
                            </p:stCondLst>
                            <p:childTnLst>
                              <p:par>
                                <p:cTn id="15" presetID="53" presetClass="entr" presetSubtype="16" fill="hold" grpId="0" nodeType="afterEffect">
                                  <p:stCondLst>
                                    <p:cond delay="125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3500"/>
                            </p:stCondLst>
                            <p:childTnLst>
                              <p:par>
                                <p:cTn id="21" presetID="22" presetClass="entr" presetSubtype="2" fill="hold" grpId="0" nodeType="afterEffect">
                                  <p:stCondLst>
                                    <p:cond delay="1750"/>
                                  </p:stCondLst>
                                  <p:childTnLst>
                                    <p:set>
                                      <p:cBhvr>
                                        <p:cTn id="22" dur="1" fill="hold">
                                          <p:stCondLst>
                                            <p:cond delay="0"/>
                                          </p:stCondLst>
                                        </p:cTn>
                                        <p:tgtEl>
                                          <p:spTgt spid="3"/>
                                        </p:tgtEl>
                                        <p:attrNameLst>
                                          <p:attrName>style.visibility</p:attrName>
                                        </p:attrNameLst>
                                      </p:cBhvr>
                                      <p:to>
                                        <p:strVal val="visible"/>
                                      </p:to>
                                    </p:set>
                                    <p:animEffect transition="in" filter="wipe(right)">
                                      <p:cBhvr>
                                        <p:cTn id="23" dur="500"/>
                                        <p:tgtEl>
                                          <p:spTgt spid="3"/>
                                        </p:tgtEl>
                                      </p:cBhvr>
                                    </p:animEffect>
                                  </p:childTnLst>
                                </p:cTn>
                              </p:par>
                            </p:childTnLst>
                          </p:cTn>
                        </p:par>
                        <p:par>
                          <p:cTn id="24" fill="hold">
                            <p:stCondLst>
                              <p:cond delay="5750"/>
                            </p:stCondLst>
                            <p:childTnLst>
                              <p:par>
                                <p:cTn id="25" presetID="31" presetClass="entr" presetSubtype="0" fill="hold" grpId="0" nodeType="afterEffect">
                                  <p:stCondLst>
                                    <p:cond delay="250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par>
                          <p:cTn id="31" fill="hold">
                            <p:stCondLst>
                              <p:cond delay="9250"/>
                            </p:stCondLst>
                            <p:childTnLst>
                              <p:par>
                                <p:cTn id="32" presetID="53" presetClass="entr" presetSubtype="16" fill="hold" grpId="0" nodeType="afterEffect">
                                  <p:stCondLst>
                                    <p:cond delay="1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10750"/>
                            </p:stCondLst>
                            <p:childTnLst>
                              <p:par>
                                <p:cTn id="38" presetID="22" presetClass="entr" presetSubtype="2" fill="hold" grpId="0" nodeType="afterEffect">
                                  <p:stCondLst>
                                    <p:cond delay="1000"/>
                                  </p:stCondLst>
                                  <p:childTnLst>
                                    <p:set>
                                      <p:cBhvr>
                                        <p:cTn id="39" dur="1" fill="hold">
                                          <p:stCondLst>
                                            <p:cond delay="0"/>
                                          </p:stCondLst>
                                        </p:cTn>
                                        <p:tgtEl>
                                          <p:spTgt spid="12"/>
                                        </p:tgtEl>
                                        <p:attrNameLst>
                                          <p:attrName>style.visibility</p:attrName>
                                        </p:attrNameLst>
                                      </p:cBhvr>
                                      <p:to>
                                        <p:strVal val="visible"/>
                                      </p:to>
                                    </p:set>
                                    <p:animEffect transition="in" filter="wipe(right)">
                                      <p:cBhvr>
                                        <p:cTn id="40" dur="500"/>
                                        <p:tgtEl>
                                          <p:spTgt spid="12"/>
                                        </p:tgtEl>
                                      </p:cBhvr>
                                    </p:animEffect>
                                  </p:childTnLst>
                                </p:cTn>
                              </p:par>
                            </p:childTnLst>
                          </p:cTn>
                        </p:par>
                        <p:par>
                          <p:cTn id="41" fill="hold">
                            <p:stCondLst>
                              <p:cond delay="12250"/>
                            </p:stCondLst>
                            <p:childTnLst>
                              <p:par>
                                <p:cTn id="42" presetID="22" presetClass="entr" presetSubtype="8" fill="hold" grpId="0" nodeType="afterEffect">
                                  <p:stCondLst>
                                    <p:cond delay="225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2250"/>
                                        <p:tgtEl>
                                          <p:spTgt spid="11"/>
                                        </p:tgtEl>
                                      </p:cBhvr>
                                    </p:animEffect>
                                  </p:childTnLst>
                                </p:cTn>
                              </p:par>
                            </p:childTnLst>
                          </p:cTn>
                        </p:par>
                        <p:par>
                          <p:cTn id="45" fill="hold">
                            <p:stCondLst>
                              <p:cond delay="16750"/>
                            </p:stCondLst>
                            <p:childTnLst>
                              <p:par>
                                <p:cTn id="46" presetID="22" presetClass="entr" presetSubtype="2" fill="hold" grpId="0" nodeType="afterEffect">
                                  <p:stCondLst>
                                    <p:cond delay="2750"/>
                                  </p:stCondLst>
                                  <p:childTnLst>
                                    <p:set>
                                      <p:cBhvr>
                                        <p:cTn id="47" dur="1" fill="hold">
                                          <p:stCondLst>
                                            <p:cond delay="0"/>
                                          </p:stCondLst>
                                        </p:cTn>
                                        <p:tgtEl>
                                          <p:spTgt spid="14"/>
                                        </p:tgtEl>
                                        <p:attrNameLst>
                                          <p:attrName>style.visibility</p:attrName>
                                        </p:attrNameLst>
                                      </p:cBhvr>
                                      <p:to>
                                        <p:strVal val="visible"/>
                                      </p:to>
                                    </p:set>
                                    <p:animEffect transition="in" filter="wipe(right)">
                                      <p:cBhvr>
                                        <p:cTn id="48" dur="500"/>
                                        <p:tgtEl>
                                          <p:spTgt spid="14"/>
                                        </p:tgtEl>
                                      </p:cBhvr>
                                    </p:animEffect>
                                  </p:childTnLst>
                                </p:cTn>
                              </p:par>
                            </p:childTnLst>
                          </p:cTn>
                        </p:par>
                        <p:par>
                          <p:cTn id="49" fill="hold">
                            <p:stCondLst>
                              <p:cond delay="20000"/>
                            </p:stCondLst>
                            <p:childTnLst>
                              <p:par>
                                <p:cTn id="50" presetID="53" presetClass="entr" presetSubtype="16" fill="hold" grpId="0" nodeType="afterEffect">
                                  <p:stCondLst>
                                    <p:cond delay="125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par>
                          <p:cTn id="55" fill="hold">
                            <p:stCondLst>
                              <p:cond delay="21750"/>
                            </p:stCondLst>
                            <p:childTnLst>
                              <p:par>
                                <p:cTn id="56" presetID="22" presetClass="entr" presetSubtype="2" fill="hold" grpId="0" nodeType="afterEffect">
                                  <p:stCondLst>
                                    <p:cond delay="125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childTnLst>
                          </p:cTn>
                        </p:par>
                        <p:par>
                          <p:cTn id="59" fill="hold">
                            <p:stCondLst>
                              <p:cond delay="23500"/>
                            </p:stCondLst>
                            <p:childTnLst>
                              <p:par>
                                <p:cTn id="60" presetID="31" presetClass="entr" presetSubtype="0" fill="hold" grpId="0" nodeType="afterEffect">
                                  <p:stCondLst>
                                    <p:cond delay="75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childTnLst>
                          </p:cTn>
                        </p:par>
                        <p:par>
                          <p:cTn id="66" fill="hold">
                            <p:stCondLst>
                              <p:cond delay="25250"/>
                            </p:stCondLst>
                            <p:childTnLst>
                              <p:par>
                                <p:cTn id="67" presetID="53" presetClass="entr" presetSubtype="16" fill="hold" grpId="0" nodeType="afterEffect">
                                  <p:stCondLst>
                                    <p:cond delay="125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Effect transition="in" filter="fade">
                                      <p:cBhvr>
                                        <p:cTn id="71" dur="500"/>
                                        <p:tgtEl>
                                          <p:spTgt spid="18"/>
                                        </p:tgtEl>
                                      </p:cBhvr>
                                    </p:animEffect>
                                  </p:childTnLst>
                                </p:cTn>
                              </p:par>
                            </p:childTnLst>
                          </p:cTn>
                        </p:par>
                        <p:par>
                          <p:cTn id="72" fill="hold">
                            <p:stCondLst>
                              <p:cond delay="27000"/>
                            </p:stCondLst>
                            <p:childTnLst>
                              <p:par>
                                <p:cTn id="73" presetID="22" presetClass="entr" presetSubtype="2" fill="hold" grpId="0" nodeType="afterEffect">
                                  <p:stCondLst>
                                    <p:cond delay="1000"/>
                                  </p:stCondLst>
                                  <p:childTnLst>
                                    <p:set>
                                      <p:cBhvr>
                                        <p:cTn id="74" dur="1" fill="hold">
                                          <p:stCondLst>
                                            <p:cond delay="0"/>
                                          </p:stCondLst>
                                        </p:cTn>
                                        <p:tgtEl>
                                          <p:spTgt spid="16"/>
                                        </p:tgtEl>
                                        <p:attrNameLst>
                                          <p:attrName>style.visibility</p:attrName>
                                        </p:attrNameLst>
                                      </p:cBhvr>
                                      <p:to>
                                        <p:strVal val="visible"/>
                                      </p:to>
                                    </p:set>
                                    <p:animEffect transition="in" filter="wipe(right)">
                                      <p:cBhvr>
                                        <p:cTn id="75" dur="500"/>
                                        <p:tgtEl>
                                          <p:spTgt spid="16"/>
                                        </p:tgtEl>
                                      </p:cBhvr>
                                    </p:animEffect>
                                  </p:childTnLst>
                                </p:cTn>
                              </p:par>
                            </p:childTnLst>
                          </p:cTn>
                        </p:par>
                        <p:par>
                          <p:cTn id="76" fill="hold">
                            <p:stCondLst>
                              <p:cond delay="28500"/>
                            </p:stCondLst>
                            <p:childTnLst>
                              <p:par>
                                <p:cTn id="77" presetID="22" presetClass="entr" presetSubtype="2" fill="hold" grpId="0" nodeType="afterEffect">
                                  <p:stCondLst>
                                    <p:cond delay="2250"/>
                                  </p:stCondLst>
                                  <p:childTnLst>
                                    <p:set>
                                      <p:cBhvr>
                                        <p:cTn id="78" dur="1" fill="hold">
                                          <p:stCondLst>
                                            <p:cond delay="0"/>
                                          </p:stCondLst>
                                        </p:cTn>
                                        <p:tgtEl>
                                          <p:spTgt spid="20"/>
                                        </p:tgtEl>
                                        <p:attrNameLst>
                                          <p:attrName>style.visibility</p:attrName>
                                        </p:attrNameLst>
                                      </p:cBhvr>
                                      <p:to>
                                        <p:strVal val="visible"/>
                                      </p:to>
                                    </p:set>
                                    <p:animEffect transition="in" filter="wipe(right)">
                                      <p:cBhvr>
                                        <p:cTn id="79" dur="500"/>
                                        <p:tgtEl>
                                          <p:spTgt spid="20"/>
                                        </p:tgtEl>
                                      </p:cBhvr>
                                    </p:animEffect>
                                  </p:childTnLst>
                                </p:cTn>
                              </p:par>
                            </p:childTnLst>
                          </p:cTn>
                        </p:par>
                        <p:par>
                          <p:cTn id="80" fill="hold">
                            <p:stCondLst>
                              <p:cond delay="31250"/>
                            </p:stCondLst>
                            <p:childTnLst>
                              <p:par>
                                <p:cTn id="81" presetID="53" presetClass="entr" presetSubtype="16" fill="hold" grpId="0" nodeType="afterEffect">
                                  <p:stCondLst>
                                    <p:cond delay="1500"/>
                                  </p:stCondLst>
                                  <p:childTnLst>
                                    <p:set>
                                      <p:cBhvr>
                                        <p:cTn id="82" dur="1" fill="hold">
                                          <p:stCondLst>
                                            <p:cond delay="0"/>
                                          </p:stCondLst>
                                        </p:cTn>
                                        <p:tgtEl>
                                          <p:spTgt spid="21"/>
                                        </p:tgtEl>
                                        <p:attrNameLst>
                                          <p:attrName>style.visibility</p:attrName>
                                        </p:attrNameLst>
                                      </p:cBhvr>
                                      <p:to>
                                        <p:strVal val="visible"/>
                                      </p:to>
                                    </p:set>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fltVal val="0"/>
                                          </p:val>
                                        </p:tav>
                                        <p:tav tm="100000">
                                          <p:val>
                                            <p:strVal val="#ppt_h"/>
                                          </p:val>
                                        </p:tav>
                                      </p:tavLst>
                                    </p:anim>
                                    <p:animEffect transition="in" filter="fade">
                                      <p:cBhvr>
                                        <p:cTn id="85" dur="500"/>
                                        <p:tgtEl>
                                          <p:spTgt spid="21"/>
                                        </p:tgtEl>
                                      </p:cBhvr>
                                    </p:animEffect>
                                  </p:childTnLst>
                                </p:cTn>
                              </p:par>
                            </p:childTnLst>
                          </p:cTn>
                        </p:par>
                        <p:par>
                          <p:cTn id="86" fill="hold">
                            <p:stCondLst>
                              <p:cond delay="33250"/>
                            </p:stCondLst>
                            <p:childTnLst>
                              <p:par>
                                <p:cTn id="87" presetID="22" presetClass="entr" presetSubtype="2" fill="hold" grpId="0" nodeType="afterEffect">
                                  <p:stCondLst>
                                    <p:cond delay="1500"/>
                                  </p:stCondLst>
                                  <p:childTnLst>
                                    <p:set>
                                      <p:cBhvr>
                                        <p:cTn id="88" dur="1" fill="hold">
                                          <p:stCondLst>
                                            <p:cond delay="0"/>
                                          </p:stCondLst>
                                        </p:cTn>
                                        <p:tgtEl>
                                          <p:spTgt spid="19"/>
                                        </p:tgtEl>
                                        <p:attrNameLst>
                                          <p:attrName>style.visibility</p:attrName>
                                        </p:attrNameLst>
                                      </p:cBhvr>
                                      <p:to>
                                        <p:strVal val="visible"/>
                                      </p:to>
                                    </p:set>
                                    <p:animEffect transition="in" filter="wipe(right)">
                                      <p:cBhvr>
                                        <p:cTn id="89" dur="500"/>
                                        <p:tgtEl>
                                          <p:spTgt spid="19"/>
                                        </p:tgtEl>
                                      </p:cBhvr>
                                    </p:animEffect>
                                  </p:childTnLst>
                                </p:cTn>
                              </p:par>
                            </p:childTnLst>
                          </p:cTn>
                        </p:par>
                        <p:par>
                          <p:cTn id="90" fill="hold">
                            <p:stCondLst>
                              <p:cond delay="35250"/>
                            </p:stCondLst>
                            <p:childTnLst>
                              <p:par>
                                <p:cTn id="91" presetID="22" presetClass="entr" presetSubtype="8" fill="hold" grpId="0" nodeType="afterEffect">
                                  <p:stCondLst>
                                    <p:cond delay="225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2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7" grpId="0" animBg="1"/>
      <p:bldP spid="9" grpId="0"/>
      <p:bldP spid="10" grpId="0" animBg="1"/>
      <p:bldP spid="11" grpId="0" animBg="1"/>
      <p:bldP spid="12" grpId="0"/>
      <p:bldP spid="13" grpId="0"/>
      <p:bldP spid="14" grpId="0"/>
      <p:bldP spid="15" grpId="0" animBg="1"/>
      <p:bldP spid="16" grpId="0"/>
      <p:bldP spid="17" grpId="0"/>
      <p:bldP spid="18" grpId="0" animBg="1"/>
      <p:bldP spid="19" grpId="0"/>
      <p:bldP spid="20" grpId="0"/>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409468" y="4247454"/>
            <a:ext cx="4563572" cy="646331"/>
          </a:xfrm>
          <a:prstGeom prst="rect">
            <a:avLst/>
          </a:prstGeom>
          <a:solidFill>
            <a:schemeClr val="accent5">
              <a:lumMod val="20000"/>
              <a:lumOff val="80000"/>
            </a:schemeClr>
          </a:solidFill>
        </p:spPr>
        <p:txBody>
          <a:bodyPr wrap="square">
            <a:spAutoFit/>
          </a:bodyPr>
          <a:lstStyle/>
          <a:p>
            <a:r>
              <a:rPr lang="he-IL" dirty="0" err="1" smtClean="0">
                <a:solidFill>
                  <a:srgbClr val="000000"/>
                </a:solidFill>
                <a:latin typeface="Arial" panose="020B0604020202020204" pitchFamily="34" charset="0"/>
              </a:rPr>
              <a:t>וְלִיטַעְמָיך</a:t>
            </a:r>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לְהָך</a:t>
            </a:r>
            <a:r>
              <a:rPr lang="he-IL" dirty="0">
                <a:solidFill>
                  <a:srgbClr val="000000"/>
                </a:solidFill>
                <a:latin typeface="Arial" panose="020B0604020202020204" pitchFamily="34" charset="0"/>
              </a:rPr>
              <a:t>ְ לִישָּׁנָא </a:t>
            </a:r>
            <a:r>
              <a:rPr lang="he-IL" dirty="0" err="1">
                <a:solidFill>
                  <a:srgbClr val="000000"/>
                </a:solidFill>
                <a:latin typeface="Arial" panose="020B0604020202020204" pitchFamily="34" charset="0"/>
              </a:rPr>
              <a:t>דְּאָמַר</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עַבְדָּא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כְּמִטַּלְטְלִין</a:t>
            </a:r>
            <a:r>
              <a:rPr lang="he-IL" dirty="0">
                <a:solidFill>
                  <a:srgbClr val="000000"/>
                </a:solidFill>
                <a:latin typeface="Arial" panose="020B0604020202020204" pitchFamily="34" charset="0"/>
              </a:rPr>
              <a:t> דָּמֵי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לְמָה </a:t>
            </a:r>
            <a:r>
              <a:rPr lang="he-IL" dirty="0">
                <a:solidFill>
                  <a:srgbClr val="000000"/>
                </a:solidFill>
                <a:latin typeface="Arial" panose="020B0604020202020204" pitchFamily="34" charset="0"/>
              </a:rPr>
              <a:t>לִי עוֹמֵד בְּתוֹכָהּ</a:t>
            </a:r>
            <a:endParaRPr lang="he-IL" dirty="0"/>
          </a:p>
        </p:txBody>
      </p:sp>
      <p:sp>
        <p:nvSpPr>
          <p:cNvPr id="3" name="מלבן 2"/>
          <p:cNvSpPr/>
          <p:nvPr/>
        </p:nvSpPr>
        <p:spPr>
          <a:xfrm>
            <a:off x="2036190" y="578980"/>
            <a:ext cx="6759019" cy="1200329"/>
          </a:xfrm>
          <a:prstGeom prst="rect">
            <a:avLst/>
          </a:prstGeom>
        </p:spPr>
        <p:txBody>
          <a:bodyPr wrap="square">
            <a:spAutoFit/>
          </a:bodyPr>
          <a:lstStyle/>
          <a:p>
            <a:r>
              <a:rPr lang="he-IL" dirty="0" smtClean="0"/>
              <a:t>תירוץ </a:t>
            </a:r>
            <a:r>
              <a:rPr lang="he-IL" dirty="0"/>
              <a:t>זה מובן רק לפי הלשון </a:t>
            </a:r>
            <a:r>
              <a:rPr lang="he-IL" dirty="0" smtClean="0"/>
              <a:t>השנייה, שלפי </a:t>
            </a:r>
            <a:r>
              <a:rPr lang="he-IL" dirty="0"/>
              <a:t>כולם </a:t>
            </a:r>
            <a:r>
              <a:rPr lang="he-IL" dirty="0" smtClean="0"/>
              <a:t>עבדים הם </a:t>
            </a:r>
            <a:r>
              <a:rPr lang="he-IL" dirty="0" err="1" smtClean="0"/>
              <a:t>כמטלטליםי</a:t>
            </a:r>
            <a:r>
              <a:rPr lang="he-IL" dirty="0"/>
              <a:t>, וכיון שעבדים דינם </a:t>
            </a:r>
            <a:r>
              <a:rPr lang="he-IL" dirty="0" smtClean="0"/>
              <a:t>כמטלטלים, </a:t>
            </a:r>
            <a:r>
              <a:rPr lang="he-IL" dirty="0"/>
              <a:t>היינו, </a:t>
            </a:r>
            <a:r>
              <a:rPr lang="he-IL" dirty="0" smtClean="0"/>
              <a:t>שאם עומדים </a:t>
            </a:r>
            <a:r>
              <a:rPr lang="he-IL" dirty="0"/>
              <a:t>בתוכה, </a:t>
            </a:r>
            <a:r>
              <a:rPr lang="he-IL" dirty="0" smtClean="0"/>
              <a:t>כן. אם </a:t>
            </a:r>
            <a:r>
              <a:rPr lang="he-IL" dirty="0"/>
              <a:t>לא, לא. שלפיו יתכן לחלק בין אם היו העבדים עומדים בתוך הקרקע, שהם נקנים </a:t>
            </a:r>
            <a:r>
              <a:rPr lang="he-IL" dirty="0" err="1"/>
              <a:t>בקנין</a:t>
            </a:r>
            <a:r>
              <a:rPr lang="he-IL" dirty="0"/>
              <a:t> אגב, ללא עומדים בה, שלא נקנים </a:t>
            </a:r>
          </a:p>
        </p:txBody>
      </p:sp>
      <p:sp>
        <p:nvSpPr>
          <p:cNvPr id="4" name="מלבן 3"/>
          <p:cNvSpPr/>
          <p:nvPr/>
        </p:nvSpPr>
        <p:spPr>
          <a:xfrm>
            <a:off x="9096866" y="578980"/>
            <a:ext cx="2965826" cy="1200329"/>
          </a:xfrm>
          <a:prstGeom prst="rect">
            <a:avLst/>
          </a:prstGeom>
          <a:solidFill>
            <a:schemeClr val="accent5">
              <a:lumMod val="20000"/>
              <a:lumOff val="80000"/>
            </a:schemeClr>
          </a:solidFill>
        </p:spPr>
        <p:txBody>
          <a:bodyPr wrap="square">
            <a:spAutoFit/>
          </a:bodyPr>
          <a:lstStyle/>
          <a:p>
            <a:r>
              <a:rPr lang="he-IL" dirty="0" err="1">
                <a:solidFill>
                  <a:srgbClr val="000000"/>
                </a:solidFill>
                <a:latin typeface="Arial" panose="020B0604020202020204" pitchFamily="34" charset="0"/>
              </a:rPr>
              <a:t>הָנִיחָא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לְהָך</a:t>
            </a:r>
            <a:r>
              <a:rPr lang="he-IL" dirty="0">
                <a:solidFill>
                  <a:srgbClr val="000000"/>
                </a:solidFill>
                <a:latin typeface="Arial" panose="020B0604020202020204" pitchFamily="34" charset="0"/>
              </a:rPr>
              <a:t>ְ לִישָּׁנָא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דְּאָמַר</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רַב </a:t>
            </a:r>
            <a:r>
              <a:rPr lang="he-IL" dirty="0" err="1">
                <a:solidFill>
                  <a:srgbClr val="000000"/>
                </a:solidFill>
                <a:latin typeface="Arial" panose="020B0604020202020204" pitchFamily="34" charset="0"/>
              </a:rPr>
              <a:t>אִיקָא</a:t>
            </a:r>
            <a:r>
              <a:rPr lang="he-IL" dirty="0">
                <a:solidFill>
                  <a:srgbClr val="000000"/>
                </a:solidFill>
                <a:latin typeface="Arial" panose="020B0604020202020204" pitchFamily="34" charset="0"/>
              </a:rPr>
              <a:t> בְּרֵיהּ </a:t>
            </a:r>
            <a:r>
              <a:rPr lang="he-IL" dirty="0" err="1">
                <a:solidFill>
                  <a:srgbClr val="000000"/>
                </a:solidFill>
                <a:latin typeface="Arial" panose="020B0604020202020204" pitchFamily="34" charset="0"/>
              </a:rPr>
              <a:t>דְּרַב</a:t>
            </a:r>
            <a:r>
              <a:rPr lang="he-IL" dirty="0">
                <a:solidFill>
                  <a:srgbClr val="000000"/>
                </a:solidFill>
                <a:latin typeface="Arial" panose="020B0604020202020204" pitchFamily="34" charset="0"/>
              </a:rPr>
              <a:t> אַמֵּי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עַבְדָּא</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כְּמִטַּלְטְלִי דָּמֵי הַיְינוּ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דְּאִי </a:t>
            </a:r>
            <a:r>
              <a:rPr lang="he-IL" dirty="0" err="1">
                <a:solidFill>
                  <a:srgbClr val="000000"/>
                </a:solidFill>
                <a:latin typeface="Arial" panose="020B0604020202020204" pitchFamily="34" charset="0"/>
              </a:rPr>
              <a:t>עוֹמְדִין</a:t>
            </a:r>
            <a:r>
              <a:rPr lang="he-IL" dirty="0">
                <a:solidFill>
                  <a:srgbClr val="000000"/>
                </a:solidFill>
                <a:latin typeface="Arial" panose="020B0604020202020204" pitchFamily="34" charset="0"/>
              </a:rPr>
              <a:t> בְּתוֹכָהּ אִין אִי לָא </a:t>
            </a:r>
            <a:r>
              <a:rPr lang="he-IL" dirty="0" err="1">
                <a:solidFill>
                  <a:srgbClr val="000000"/>
                </a:solidFill>
                <a:latin typeface="Arial" panose="020B0604020202020204" pitchFamily="34" charset="0"/>
              </a:rPr>
              <a:t>לָא</a:t>
            </a:r>
            <a:endParaRPr lang="he-IL" dirty="0"/>
          </a:p>
        </p:txBody>
      </p:sp>
      <p:sp>
        <p:nvSpPr>
          <p:cNvPr id="5" name="TextBox 4"/>
          <p:cNvSpPr txBox="1"/>
          <p:nvPr/>
        </p:nvSpPr>
        <p:spPr>
          <a:xfrm>
            <a:off x="10539168" y="15546"/>
            <a:ext cx="1523524" cy="369332"/>
          </a:xfrm>
          <a:prstGeom prst="rect">
            <a:avLst/>
          </a:prstGeom>
          <a:noFill/>
        </p:spPr>
        <p:txBody>
          <a:bodyPr wrap="square" rtlCol="1">
            <a:spAutoFit/>
          </a:bodyPr>
          <a:lstStyle/>
          <a:p>
            <a:r>
              <a:rPr lang="he-IL" dirty="0" smtClean="0"/>
              <a:t>דף י"ב עמ' א'</a:t>
            </a:r>
            <a:endParaRPr lang="he-IL" dirty="0"/>
          </a:p>
        </p:txBody>
      </p:sp>
      <p:sp>
        <p:nvSpPr>
          <p:cNvPr id="6" name="מלבן 5"/>
          <p:cNvSpPr/>
          <p:nvPr/>
        </p:nvSpPr>
        <p:spPr>
          <a:xfrm>
            <a:off x="0" y="2039167"/>
            <a:ext cx="8210746" cy="1754326"/>
          </a:xfrm>
          <a:prstGeom prst="rect">
            <a:avLst/>
          </a:prstGeom>
        </p:spPr>
        <p:txBody>
          <a:bodyPr wrap="square">
            <a:spAutoFit/>
          </a:bodyPr>
          <a:lstStyle/>
          <a:p>
            <a:r>
              <a:rPr lang="he-IL" dirty="0" smtClean="0"/>
              <a:t>לפי </a:t>
            </a:r>
            <a:r>
              <a:rPr lang="he-IL" dirty="0"/>
              <a:t>הלשון </a:t>
            </a:r>
            <a:r>
              <a:rPr lang="he-IL" dirty="0" smtClean="0"/>
              <a:t>הראשונה </a:t>
            </a:r>
            <a:r>
              <a:rPr lang="he-IL" dirty="0"/>
              <a:t>בדברי רב </a:t>
            </a:r>
            <a:r>
              <a:rPr lang="he-IL" dirty="0" err="1"/>
              <a:t>איקא</a:t>
            </a:r>
            <a:r>
              <a:rPr lang="he-IL" dirty="0"/>
              <a:t>, </a:t>
            </a:r>
            <a:r>
              <a:rPr lang="he-IL" dirty="0" smtClean="0"/>
              <a:t>שנאמר שעבדים הם כמקרקעות, </a:t>
            </a:r>
            <a:r>
              <a:rPr lang="he-IL" dirty="0"/>
              <a:t>ששתי הברייתות סוברות שעבדים דינם כקרקע, יקשה: </a:t>
            </a:r>
            <a:r>
              <a:rPr lang="he-IL" dirty="0" smtClean="0"/>
              <a:t>למה </a:t>
            </a:r>
            <a:r>
              <a:rPr lang="he-IL" dirty="0"/>
              <a:t>יש צורך שיהיו </a:t>
            </a:r>
            <a:r>
              <a:rPr lang="he-IL" dirty="0" err="1"/>
              <a:t>עומדין</a:t>
            </a:r>
            <a:r>
              <a:rPr lang="he-IL" dirty="0"/>
              <a:t> בתוכה? </a:t>
            </a:r>
            <a:endParaRPr lang="he-IL" dirty="0" smtClean="0"/>
          </a:p>
          <a:p>
            <a:r>
              <a:rPr lang="he-IL" dirty="0" smtClean="0"/>
              <a:t>הרי </a:t>
            </a:r>
            <a:r>
              <a:rPr lang="he-IL" dirty="0"/>
              <a:t>שמואל</a:t>
            </a:r>
            <a:r>
              <a:rPr lang="he-IL" dirty="0" smtClean="0"/>
              <a:t> </a:t>
            </a:r>
            <a:r>
              <a:rPr lang="he-IL" dirty="0"/>
              <a:t>אמר </a:t>
            </a:r>
            <a:r>
              <a:rPr lang="he-IL" dirty="0" smtClean="0"/>
              <a:t>: </a:t>
            </a:r>
            <a:r>
              <a:rPr lang="he-IL" dirty="0"/>
              <a:t>אם מכר לו אדם עשר שדות בעשר מדינות שונות ונפרדות, </a:t>
            </a:r>
            <a:endParaRPr lang="he-IL" dirty="0" smtClean="0"/>
          </a:p>
          <a:p>
            <a:r>
              <a:rPr lang="he-IL" dirty="0" smtClean="0"/>
              <a:t>כיון </a:t>
            </a:r>
            <a:r>
              <a:rPr lang="he-IL" dirty="0"/>
              <a:t>שהחזיק, שעשה הלוקח קנין חזקה באחת מהן, קנה את כולן. ואם כן, גם בעבדים, </a:t>
            </a:r>
            <a:endParaRPr lang="he-IL" dirty="0" smtClean="0"/>
          </a:p>
          <a:p>
            <a:r>
              <a:rPr lang="he-IL" dirty="0" smtClean="0"/>
              <a:t>אם </a:t>
            </a:r>
            <a:r>
              <a:rPr lang="he-IL" dirty="0"/>
              <a:t>הם כקרקעות, הרי כיון שהחזיק בקרקע אחת, יקנה בכך גם את העבדים בכל מקום שהם, כמו שקונה את הקרקעות בעשר מדינות. </a:t>
            </a:r>
          </a:p>
        </p:txBody>
      </p:sp>
      <p:sp>
        <p:nvSpPr>
          <p:cNvPr id="7" name="מלבן 6"/>
          <p:cNvSpPr/>
          <p:nvPr/>
        </p:nvSpPr>
        <p:spPr>
          <a:xfrm>
            <a:off x="8210746" y="2039167"/>
            <a:ext cx="3927360" cy="1200329"/>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אֶלָּא </a:t>
            </a:r>
            <a:r>
              <a:rPr lang="he-IL" dirty="0" err="1">
                <a:solidFill>
                  <a:srgbClr val="000000"/>
                </a:solidFill>
                <a:latin typeface="Arial" panose="020B0604020202020204" pitchFamily="34" charset="0"/>
              </a:rPr>
              <a:t>לְהָך</a:t>
            </a:r>
            <a:r>
              <a:rPr lang="he-IL" dirty="0">
                <a:solidFill>
                  <a:srgbClr val="000000"/>
                </a:solidFill>
                <a:latin typeface="Arial" panose="020B0604020202020204" pitchFamily="34" charset="0"/>
              </a:rPr>
              <a:t>ְ לִישָּׁנָא </a:t>
            </a:r>
            <a:r>
              <a:rPr lang="he-IL" dirty="0" err="1">
                <a:solidFill>
                  <a:srgbClr val="000000"/>
                </a:solidFill>
                <a:latin typeface="Arial" panose="020B0604020202020204" pitchFamily="34" charset="0"/>
              </a:rPr>
              <a:t>דְּאָמַר</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עַבְדָּא</a:t>
            </a:r>
            <a:r>
              <a:rPr lang="he-IL" dirty="0">
                <a:solidFill>
                  <a:srgbClr val="000000"/>
                </a:solidFill>
                <a:latin typeface="Arial" panose="020B0604020202020204" pitchFamily="34" charset="0"/>
              </a:rPr>
              <a:t> כִּמְקַרְקְעֵי דָּמֵי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לְמָה </a:t>
            </a:r>
            <a:r>
              <a:rPr lang="he-IL" dirty="0">
                <a:solidFill>
                  <a:srgbClr val="000000"/>
                </a:solidFill>
                <a:latin typeface="Arial" panose="020B0604020202020204" pitchFamily="34" charset="0"/>
              </a:rPr>
              <a:t>לִי </a:t>
            </a:r>
            <a:r>
              <a:rPr lang="he-IL" dirty="0" err="1">
                <a:solidFill>
                  <a:srgbClr val="000000"/>
                </a:solidFill>
                <a:latin typeface="Arial" panose="020B0604020202020204" pitchFamily="34" charset="0"/>
              </a:rPr>
              <a:t>עוֹמְדִין</a:t>
            </a:r>
            <a:r>
              <a:rPr lang="he-IL" dirty="0">
                <a:solidFill>
                  <a:srgbClr val="000000"/>
                </a:solidFill>
                <a:latin typeface="Arial" panose="020B0604020202020204" pitchFamily="34" charset="0"/>
              </a:rPr>
              <a:t> בְּתוֹכָהּ הָא אָמַר שְׁמוּאֵל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מָכַר </a:t>
            </a:r>
            <a:r>
              <a:rPr lang="he-IL" dirty="0">
                <a:solidFill>
                  <a:srgbClr val="000000"/>
                </a:solidFill>
                <a:latin typeface="Arial" panose="020B0604020202020204" pitchFamily="34" charset="0"/>
              </a:rPr>
              <a:t>לוֹ עֶשֶׂר שָׂדוֹת בְּעֶשֶׂר מְדִינוֹת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כֵּיוָן </a:t>
            </a:r>
            <a:r>
              <a:rPr lang="he-IL" dirty="0">
                <a:solidFill>
                  <a:srgbClr val="000000"/>
                </a:solidFill>
                <a:latin typeface="Arial" panose="020B0604020202020204" pitchFamily="34" charset="0"/>
              </a:rPr>
              <a:t>שֶׁהֶחְזִיק בְּאַחַת מֵהֶן קָנָה </a:t>
            </a:r>
            <a:r>
              <a:rPr lang="he-IL" dirty="0" smtClean="0">
                <a:solidFill>
                  <a:srgbClr val="000000"/>
                </a:solidFill>
                <a:latin typeface="Arial" panose="020B0604020202020204" pitchFamily="34" charset="0"/>
              </a:rPr>
              <a:t>כּוּלָּן</a:t>
            </a:r>
            <a:endParaRPr lang="he-IL" dirty="0"/>
          </a:p>
        </p:txBody>
      </p:sp>
      <p:sp>
        <p:nvSpPr>
          <p:cNvPr id="8" name="מלבן 7"/>
          <p:cNvSpPr/>
          <p:nvPr/>
        </p:nvSpPr>
        <p:spPr>
          <a:xfrm>
            <a:off x="1238054" y="4247453"/>
            <a:ext cx="6096000" cy="646331"/>
          </a:xfrm>
          <a:prstGeom prst="rect">
            <a:avLst/>
          </a:prstGeom>
        </p:spPr>
        <p:txBody>
          <a:bodyPr>
            <a:spAutoFit/>
          </a:bodyPr>
          <a:lstStyle/>
          <a:p>
            <a:r>
              <a:rPr lang="he-IL" dirty="0" smtClean="0"/>
              <a:t>לדבריך</a:t>
            </a:r>
            <a:r>
              <a:rPr lang="he-IL" dirty="0"/>
              <a:t>, שהקשית למה קונה </a:t>
            </a:r>
            <a:r>
              <a:rPr lang="he-IL" dirty="0" err="1"/>
              <a:t>דוקא</a:t>
            </a:r>
            <a:r>
              <a:rPr lang="he-IL" dirty="0"/>
              <a:t> כשעומד בתוכה, הרי יש להקשות כן </a:t>
            </a:r>
            <a:r>
              <a:rPr lang="he-IL" dirty="0" smtClean="0"/>
              <a:t>גם, </a:t>
            </a:r>
            <a:r>
              <a:rPr lang="he-IL" dirty="0"/>
              <a:t>ללשון </a:t>
            </a:r>
            <a:r>
              <a:rPr lang="he-IL" dirty="0" err="1" smtClean="0"/>
              <a:t>השניה</a:t>
            </a:r>
            <a:r>
              <a:rPr lang="he-IL" dirty="0" smtClean="0"/>
              <a:t> </a:t>
            </a:r>
            <a:r>
              <a:rPr lang="he-IL" dirty="0"/>
              <a:t>של רב </a:t>
            </a:r>
            <a:r>
              <a:rPr lang="he-IL" dirty="0" err="1"/>
              <a:t>איקא</a:t>
            </a:r>
            <a:r>
              <a:rPr lang="he-IL" dirty="0"/>
              <a:t>, </a:t>
            </a:r>
          </a:p>
        </p:txBody>
      </p:sp>
    </p:spTree>
    <p:extLst>
      <p:ext uri="{BB962C8B-B14F-4D97-AF65-F5344CB8AC3E}">
        <p14:creationId xmlns:p14="http://schemas.microsoft.com/office/powerpoint/2010/main" val="282618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750"/>
                            </p:stCondLst>
                            <p:childTnLst>
                              <p:par>
                                <p:cTn id="11" presetID="22" presetClass="entr" presetSubtype="2" fill="hold" grpId="0" nodeType="afterEffect">
                                  <p:stCondLst>
                                    <p:cond delay="225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par>
                          <p:cTn id="14" fill="hold">
                            <p:stCondLst>
                              <p:cond delay="3500"/>
                            </p:stCondLst>
                            <p:childTnLst>
                              <p:par>
                                <p:cTn id="15" presetID="53" presetClass="entr" presetSubtype="16" fill="hold" grpId="0" nodeType="afterEffect">
                                  <p:stCondLst>
                                    <p:cond delay="30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7000"/>
                            </p:stCondLst>
                            <p:childTnLst>
                              <p:par>
                                <p:cTn id="21" presetID="22" presetClass="entr" presetSubtype="2" fill="hold" grpId="0" nodeType="afterEffect">
                                  <p:stCondLst>
                                    <p:cond delay="275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par>
                          <p:cTn id="24" fill="hold">
                            <p:stCondLst>
                              <p:cond delay="10250"/>
                            </p:stCondLst>
                            <p:childTnLst>
                              <p:par>
                                <p:cTn id="25" presetID="53" presetClass="entr" presetSubtype="16" fill="hold" grpId="0" nodeType="afterEffect">
                                  <p:stCondLst>
                                    <p:cond delay="400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14750"/>
                            </p:stCondLst>
                            <p:childTnLst>
                              <p:par>
                                <p:cTn id="31" presetID="22" presetClass="entr" presetSubtype="2" fill="hold" grpId="0" nodeType="afterEffect">
                                  <p:stCondLst>
                                    <p:cond delay="2000"/>
                                  </p:stCondLst>
                                  <p:childTnLst>
                                    <p:set>
                                      <p:cBhvr>
                                        <p:cTn id="32" dur="1" fill="hold">
                                          <p:stCondLst>
                                            <p:cond delay="0"/>
                                          </p:stCondLst>
                                        </p:cTn>
                                        <p:tgtEl>
                                          <p:spTgt spid="8"/>
                                        </p:tgtEl>
                                        <p:attrNameLst>
                                          <p:attrName>style.visibility</p:attrName>
                                        </p:attrNameLst>
                                      </p:cBhvr>
                                      <p:to>
                                        <p:strVal val="visible"/>
                                      </p:to>
                                    </p:set>
                                    <p:animEffect transition="in" filter="wipe(righ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359876" y="3757306"/>
            <a:ext cx="4525817" cy="646331"/>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הָכָא </a:t>
            </a:r>
            <a:r>
              <a:rPr lang="he-IL" dirty="0" err="1">
                <a:solidFill>
                  <a:srgbClr val="000000"/>
                </a:solidFill>
                <a:latin typeface="Arial" panose="020B0604020202020204" pitchFamily="34" charset="0"/>
              </a:rPr>
              <a:t>נָמֵי</a:t>
            </a:r>
            <a:r>
              <a:rPr lang="he-IL" dirty="0">
                <a:solidFill>
                  <a:srgbClr val="000000"/>
                </a:solidFill>
                <a:latin typeface="Arial" panose="020B0604020202020204" pitchFamily="34" charset="0"/>
              </a:rPr>
              <a:t> שָׁאנֵי מְקַרְקְעֵי דְּנָיְידִי </a:t>
            </a:r>
            <a:r>
              <a:rPr lang="he-IL" dirty="0" smtClean="0">
                <a:solidFill>
                  <a:srgbClr val="000000"/>
                </a:solidFill>
                <a:latin typeface="Arial" panose="020B0604020202020204" pitchFamily="34" charset="0"/>
              </a:rPr>
              <a:t>מִמְּקַרְקְעֵי </a:t>
            </a:r>
            <a:r>
              <a:rPr lang="he-IL" dirty="0">
                <a:solidFill>
                  <a:srgbClr val="000000"/>
                </a:solidFill>
                <a:latin typeface="Arial" panose="020B0604020202020204" pitchFamily="34" charset="0"/>
              </a:rPr>
              <a:t>דְּלָא נָיְידִי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עַבְדָּא</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מְקַרְקְעֵי דְּנָיְידִי הוּא </a:t>
            </a:r>
            <a:endParaRPr lang="he-IL" dirty="0" smtClean="0">
              <a:solidFill>
                <a:srgbClr val="000000"/>
              </a:solidFill>
              <a:latin typeface="Arial" panose="020B0604020202020204" pitchFamily="34" charset="0"/>
            </a:endParaRPr>
          </a:p>
        </p:txBody>
      </p:sp>
      <p:sp>
        <p:nvSpPr>
          <p:cNvPr id="3" name="TextBox 2"/>
          <p:cNvSpPr txBox="1"/>
          <p:nvPr/>
        </p:nvSpPr>
        <p:spPr>
          <a:xfrm>
            <a:off x="10561029" y="15547"/>
            <a:ext cx="1501662" cy="369332"/>
          </a:xfrm>
          <a:prstGeom prst="rect">
            <a:avLst/>
          </a:prstGeom>
          <a:noFill/>
        </p:spPr>
        <p:txBody>
          <a:bodyPr wrap="square" rtlCol="1">
            <a:spAutoFit/>
          </a:bodyPr>
          <a:lstStyle/>
          <a:p>
            <a:r>
              <a:rPr lang="he-IL" dirty="0" smtClean="0"/>
              <a:t>דף י"ב עמ' ב'</a:t>
            </a:r>
            <a:endParaRPr lang="he-IL" dirty="0"/>
          </a:p>
        </p:txBody>
      </p:sp>
      <p:sp>
        <p:nvSpPr>
          <p:cNvPr id="5" name="מלבן 4"/>
          <p:cNvSpPr/>
          <p:nvPr/>
        </p:nvSpPr>
        <p:spPr>
          <a:xfrm>
            <a:off x="3592945" y="384879"/>
            <a:ext cx="5320146" cy="923330"/>
          </a:xfrm>
          <a:prstGeom prst="rect">
            <a:avLst/>
          </a:prstGeom>
        </p:spPr>
        <p:txBody>
          <a:bodyPr wrap="square">
            <a:spAutoFit/>
          </a:bodyPr>
          <a:lstStyle/>
          <a:p>
            <a:r>
              <a:rPr lang="he-IL" dirty="0" smtClean="0"/>
              <a:t>למה </a:t>
            </a:r>
            <a:r>
              <a:rPr lang="he-IL" dirty="0"/>
              <a:t>העבדים נקנים רק כשהם עומדים בתוך הקרקע, והרי בדין קנין "אגב" אנו נוקטים להלכה שלא צריך </a:t>
            </a:r>
            <a:r>
              <a:rPr lang="he-IL" dirty="0" err="1"/>
              <a:t>שהמטלטלין</a:t>
            </a:r>
            <a:r>
              <a:rPr lang="he-IL" dirty="0"/>
              <a:t> יעמדו על גבי הקרקע.</a:t>
            </a:r>
          </a:p>
        </p:txBody>
      </p:sp>
      <p:sp>
        <p:nvSpPr>
          <p:cNvPr id="6" name="מלבן 5"/>
          <p:cNvSpPr/>
          <p:nvPr/>
        </p:nvSpPr>
        <p:spPr>
          <a:xfrm>
            <a:off x="9008359" y="461610"/>
            <a:ext cx="2977098"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הָא קַיְימָא לַן דְּלָא בָּעֵינַן </a:t>
            </a:r>
            <a:r>
              <a:rPr lang="he-IL" dirty="0" err="1">
                <a:solidFill>
                  <a:srgbClr val="000000"/>
                </a:solidFill>
                <a:latin typeface="Arial" panose="020B0604020202020204" pitchFamily="34" charset="0"/>
              </a:rPr>
              <a:t>צְבוּרִין</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a:t>
            </a:r>
            <a:endParaRPr lang="he-IL" dirty="0"/>
          </a:p>
        </p:txBody>
      </p:sp>
      <p:sp>
        <p:nvSpPr>
          <p:cNvPr id="8" name="מלבן 7"/>
          <p:cNvSpPr/>
          <p:nvPr/>
        </p:nvSpPr>
        <p:spPr>
          <a:xfrm>
            <a:off x="9772073" y="1432098"/>
            <a:ext cx="2290618" cy="923330"/>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אֶלָּא מַאי </a:t>
            </a:r>
            <a:r>
              <a:rPr lang="he-IL" dirty="0" err="1">
                <a:solidFill>
                  <a:srgbClr val="000000"/>
                </a:solidFill>
                <a:latin typeface="Arial" panose="020B0604020202020204" pitchFamily="34" charset="0"/>
              </a:rPr>
              <a:t>אִית</a:t>
            </a:r>
            <a:r>
              <a:rPr lang="he-IL" dirty="0">
                <a:solidFill>
                  <a:srgbClr val="000000"/>
                </a:solidFill>
                <a:latin typeface="Arial" panose="020B0604020202020204" pitchFamily="34" charset="0"/>
              </a:rPr>
              <a:t> לָךְ </a:t>
            </a:r>
            <a:r>
              <a:rPr lang="he-IL" dirty="0" err="1">
                <a:solidFill>
                  <a:srgbClr val="000000"/>
                </a:solidFill>
                <a:latin typeface="Arial" panose="020B0604020202020204" pitchFamily="34" charset="0"/>
              </a:rPr>
              <a:t>לְמֵימַר</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שָׁאנֵי </a:t>
            </a:r>
            <a:r>
              <a:rPr lang="he-IL" dirty="0">
                <a:solidFill>
                  <a:srgbClr val="000000"/>
                </a:solidFill>
                <a:latin typeface="Arial" panose="020B0604020202020204" pitchFamily="34" charset="0"/>
              </a:rPr>
              <a:t>מִטַּלְטְלִי דְּנָיְידִי מִמִּטַּלְטְלִי דְּלָא נָיְידִי </a:t>
            </a:r>
            <a:endParaRPr lang="he-IL" dirty="0"/>
          </a:p>
        </p:txBody>
      </p:sp>
      <p:sp>
        <p:nvSpPr>
          <p:cNvPr id="9" name="הסבר מלבני מעוגל 8"/>
          <p:cNvSpPr/>
          <p:nvPr/>
        </p:nvSpPr>
        <p:spPr>
          <a:xfrm>
            <a:off x="0" y="257246"/>
            <a:ext cx="3731490" cy="2360884"/>
          </a:xfrm>
          <a:prstGeom prst="wedgeRoundRectCallout">
            <a:avLst>
              <a:gd name="adj1" fmla="val 148174"/>
              <a:gd name="adj2" fmla="val 50472"/>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dirty="0" smtClean="0">
                <a:solidFill>
                  <a:schemeClr val="tx1"/>
                </a:solidFill>
              </a:rPr>
              <a:t>פירשו אחרונים: קנין </a:t>
            </a:r>
            <a:r>
              <a:rPr lang="he-IL" sz="1600" dirty="0">
                <a:solidFill>
                  <a:schemeClr val="tx1"/>
                </a:solidFill>
              </a:rPr>
              <a:t>אגב הוא </a:t>
            </a:r>
            <a:r>
              <a:rPr lang="he-IL" sz="1600" dirty="0" err="1">
                <a:solidFill>
                  <a:schemeClr val="tx1"/>
                </a:solidFill>
              </a:rPr>
              <a:t>שהמטלטלין</a:t>
            </a:r>
            <a:r>
              <a:rPr lang="he-IL" sz="1600" dirty="0">
                <a:solidFill>
                  <a:schemeClr val="tx1"/>
                </a:solidFill>
              </a:rPr>
              <a:t> </a:t>
            </a:r>
            <a:r>
              <a:rPr lang="he-IL" sz="1600" dirty="0" err="1">
                <a:solidFill>
                  <a:schemeClr val="tx1"/>
                </a:solidFill>
              </a:rPr>
              <a:t>מתבטלין</a:t>
            </a:r>
            <a:r>
              <a:rPr lang="he-IL" sz="1600" dirty="0">
                <a:solidFill>
                  <a:schemeClr val="tx1"/>
                </a:solidFill>
              </a:rPr>
              <a:t> לקרקע </a:t>
            </a:r>
            <a:r>
              <a:rPr lang="he-IL" sz="1600" dirty="0" smtClean="0">
                <a:solidFill>
                  <a:schemeClr val="tx1"/>
                </a:solidFill>
              </a:rPr>
              <a:t> ולכן </a:t>
            </a:r>
            <a:r>
              <a:rPr lang="he-IL" sz="1600" dirty="0" err="1">
                <a:solidFill>
                  <a:schemeClr val="tx1"/>
                </a:solidFill>
              </a:rPr>
              <a:t>במטלטלין</a:t>
            </a:r>
            <a:r>
              <a:rPr lang="he-IL" sz="1600" dirty="0">
                <a:solidFill>
                  <a:schemeClr val="tx1"/>
                </a:solidFill>
              </a:rPr>
              <a:t> דניידי לא </a:t>
            </a:r>
            <a:r>
              <a:rPr lang="he-IL" sz="1600" dirty="0" err="1">
                <a:solidFill>
                  <a:schemeClr val="tx1"/>
                </a:solidFill>
              </a:rPr>
              <a:t>אמרינן</a:t>
            </a:r>
            <a:r>
              <a:rPr lang="he-IL" sz="1600" dirty="0">
                <a:solidFill>
                  <a:schemeClr val="tx1"/>
                </a:solidFill>
              </a:rPr>
              <a:t> כן אלא אם עומדים בתוכה. </a:t>
            </a:r>
            <a:endParaRPr lang="he-IL" sz="1600" dirty="0" smtClean="0">
              <a:solidFill>
                <a:schemeClr val="tx1"/>
              </a:solidFill>
            </a:endParaRPr>
          </a:p>
          <a:p>
            <a:r>
              <a:rPr lang="he-IL" sz="1600" dirty="0" smtClean="0">
                <a:solidFill>
                  <a:schemeClr val="tx1"/>
                </a:solidFill>
              </a:rPr>
              <a:t>התוס</a:t>
            </a:r>
            <a:r>
              <a:rPr lang="he-IL" sz="1600" dirty="0">
                <a:solidFill>
                  <a:schemeClr val="tx1"/>
                </a:solidFill>
              </a:rPr>
              <a:t>' חילקו בין בהמות לעבדים, שבהמות שאין להם דעת לא </a:t>
            </a:r>
            <a:r>
              <a:rPr lang="he-IL" sz="1600" dirty="0" err="1">
                <a:solidFill>
                  <a:schemeClr val="tx1"/>
                </a:solidFill>
              </a:rPr>
              <a:t>מיחשב</a:t>
            </a:r>
            <a:r>
              <a:rPr lang="he-IL" sz="1600" dirty="0">
                <a:solidFill>
                  <a:schemeClr val="tx1"/>
                </a:solidFill>
              </a:rPr>
              <a:t> </a:t>
            </a:r>
            <a:r>
              <a:rPr lang="he-IL" sz="1600" dirty="0" err="1">
                <a:solidFill>
                  <a:schemeClr val="tx1"/>
                </a:solidFill>
              </a:rPr>
              <a:t>לניידי</a:t>
            </a:r>
            <a:r>
              <a:rPr lang="he-IL" sz="1600" dirty="0">
                <a:solidFill>
                  <a:schemeClr val="tx1"/>
                </a:solidFill>
              </a:rPr>
              <a:t>, </a:t>
            </a:r>
            <a:endParaRPr lang="he-IL" sz="1600" dirty="0" smtClean="0">
              <a:solidFill>
                <a:schemeClr val="tx1"/>
              </a:solidFill>
            </a:endParaRPr>
          </a:p>
          <a:p>
            <a:r>
              <a:rPr lang="he-IL" sz="1600" dirty="0" smtClean="0">
                <a:solidFill>
                  <a:schemeClr val="tx1"/>
                </a:solidFill>
              </a:rPr>
              <a:t>באגרות </a:t>
            </a:r>
            <a:r>
              <a:rPr lang="he-IL" sz="1600" dirty="0">
                <a:solidFill>
                  <a:schemeClr val="tx1"/>
                </a:solidFill>
              </a:rPr>
              <a:t>משה </a:t>
            </a:r>
            <a:r>
              <a:rPr lang="he-IL" sz="1600" dirty="0" err="1">
                <a:solidFill>
                  <a:schemeClr val="tx1"/>
                </a:solidFill>
              </a:rPr>
              <a:t>חו"מ</a:t>
            </a:r>
            <a:r>
              <a:rPr lang="he-IL" sz="1600" dirty="0">
                <a:solidFill>
                  <a:schemeClr val="tx1"/>
                </a:solidFill>
              </a:rPr>
              <a:t> ס' </a:t>
            </a:r>
            <a:r>
              <a:rPr lang="he-IL" sz="1600" dirty="0" smtClean="0">
                <a:solidFill>
                  <a:schemeClr val="tx1"/>
                </a:solidFill>
              </a:rPr>
              <a:t>נ"ב:  </a:t>
            </a:r>
            <a:r>
              <a:rPr lang="he-IL" sz="1600" dirty="0">
                <a:solidFill>
                  <a:schemeClr val="tx1"/>
                </a:solidFill>
              </a:rPr>
              <a:t>שכיון שאין בהם דעת יכול האדון </a:t>
            </a:r>
            <a:r>
              <a:rPr lang="he-IL" sz="1600" dirty="0" err="1">
                <a:solidFill>
                  <a:schemeClr val="tx1"/>
                </a:solidFill>
              </a:rPr>
              <a:t>לצוברם</a:t>
            </a:r>
            <a:r>
              <a:rPr lang="he-IL" sz="1600" dirty="0">
                <a:solidFill>
                  <a:schemeClr val="tx1"/>
                </a:solidFill>
              </a:rPr>
              <a:t> ולכן ניתן להחשיבם עם הקרקע מה שאין כן בעבדים.</a:t>
            </a:r>
          </a:p>
        </p:txBody>
      </p:sp>
      <p:sp>
        <p:nvSpPr>
          <p:cNvPr id="10" name="מלבן 9"/>
          <p:cNvSpPr/>
          <p:nvPr/>
        </p:nvSpPr>
        <p:spPr>
          <a:xfrm>
            <a:off x="3592945" y="1332415"/>
            <a:ext cx="5514109" cy="1514728"/>
          </a:xfrm>
          <a:prstGeom prst="rect">
            <a:avLst/>
          </a:prstGeom>
        </p:spPr>
        <p:txBody>
          <a:bodyPr wrap="square">
            <a:spAutoFit/>
          </a:bodyPr>
          <a:lstStyle/>
          <a:p>
            <a:r>
              <a:rPr lang="he-IL" dirty="0" smtClean="0"/>
              <a:t>מה </a:t>
            </a:r>
            <a:r>
              <a:rPr lang="he-IL" dirty="0"/>
              <a:t>יש לך לומר </a:t>
            </a:r>
            <a:r>
              <a:rPr lang="he-IL" dirty="0" smtClean="0"/>
              <a:t>ליישוב השאלה, </a:t>
            </a:r>
            <a:r>
              <a:rPr lang="he-IL" dirty="0"/>
              <a:t>שיש לחלק בין </a:t>
            </a:r>
            <a:r>
              <a:rPr lang="he-IL" dirty="0" smtClean="0"/>
              <a:t>מטלטלים </a:t>
            </a:r>
            <a:r>
              <a:rPr lang="he-IL" dirty="0"/>
              <a:t>ניידים, </a:t>
            </a:r>
            <a:r>
              <a:rPr lang="he-IL" dirty="0" smtClean="0"/>
              <a:t>שהם כמו עבדים</a:t>
            </a:r>
            <a:r>
              <a:rPr lang="he-IL" dirty="0"/>
              <a:t>, שלמרות שהם נחשבים </a:t>
            </a:r>
            <a:r>
              <a:rPr lang="he-IL" dirty="0" smtClean="0"/>
              <a:t>כמטלטלים, </a:t>
            </a:r>
            <a:r>
              <a:rPr lang="he-IL" dirty="0"/>
              <a:t>הם נקנים אגב קרקע רק אם הם מונחים על הקרקע הנקנית, לבין </a:t>
            </a:r>
            <a:r>
              <a:rPr lang="he-IL" dirty="0" smtClean="0"/>
              <a:t>מטלטלים </a:t>
            </a:r>
            <a:r>
              <a:rPr lang="he-IL" dirty="0"/>
              <a:t>שאינם ניידים, הנקנים אגב הקרקע גם כשאינם מונחים על הקרקע </a:t>
            </a:r>
          </a:p>
        </p:txBody>
      </p:sp>
      <p:sp>
        <p:nvSpPr>
          <p:cNvPr id="11" name="מלבן 10"/>
          <p:cNvSpPr/>
          <p:nvPr/>
        </p:nvSpPr>
        <p:spPr>
          <a:xfrm>
            <a:off x="1089891" y="3606162"/>
            <a:ext cx="6096000" cy="923330"/>
          </a:xfrm>
          <a:prstGeom prst="rect">
            <a:avLst/>
          </a:prstGeom>
        </p:spPr>
        <p:txBody>
          <a:bodyPr>
            <a:spAutoFit/>
          </a:bodyPr>
          <a:lstStyle/>
          <a:p>
            <a:r>
              <a:rPr lang="he-IL" dirty="0" smtClean="0"/>
              <a:t>יש </a:t>
            </a:r>
            <a:r>
              <a:rPr lang="he-IL" dirty="0"/>
              <a:t>לתרץ כך גם כאן</a:t>
            </a:r>
            <a:r>
              <a:rPr lang="he-IL" dirty="0" smtClean="0"/>
              <a:t>: </a:t>
            </a:r>
            <a:r>
              <a:rPr lang="he-IL" dirty="0"/>
              <a:t>יש לחלק בין קרקע ניידת לקרקע שאינה ניידת. </a:t>
            </a:r>
            <a:r>
              <a:rPr lang="he-IL" dirty="0" smtClean="0"/>
              <a:t>עבד </a:t>
            </a:r>
            <a:r>
              <a:rPr lang="he-IL" dirty="0"/>
              <a:t>קרקע נייד הוא [שאינו מחובר לקרקע עולם], ובזה אם החזיק בקרקע אחת לא נקנה העבד אלא אם כן עומד בתוכה.</a:t>
            </a:r>
          </a:p>
        </p:txBody>
      </p:sp>
      <p:sp>
        <p:nvSpPr>
          <p:cNvPr id="12" name="מלבן 11"/>
          <p:cNvSpPr/>
          <p:nvPr/>
        </p:nvSpPr>
        <p:spPr>
          <a:xfrm>
            <a:off x="1865745" y="2903487"/>
            <a:ext cx="9513455" cy="646331"/>
          </a:xfrm>
          <a:prstGeom prst="rect">
            <a:avLst/>
          </a:prstGeom>
        </p:spPr>
        <p:txBody>
          <a:bodyPr wrap="square">
            <a:spAutoFit/>
          </a:bodyPr>
          <a:lstStyle/>
          <a:p>
            <a:r>
              <a:rPr lang="he-IL" dirty="0"/>
              <a:t>מאחר והיה צורך בחילוק הנ"ל, יוצא שאף ללשון הראשון של רב </a:t>
            </a:r>
            <a:r>
              <a:rPr lang="he-IL" dirty="0" err="1"/>
              <a:t>איקא</a:t>
            </a:r>
            <a:r>
              <a:rPr lang="he-IL" dirty="0"/>
              <a:t> הסובר שלפי כולם עבדי כמקרקעי, קשה מדוע אם  החזיק בקרקע לא קנה עבדים אף שאינן עומדים בתוכה וכדין עשר שדות בעשר מדינות, </a:t>
            </a:r>
          </a:p>
        </p:txBody>
      </p:sp>
      <p:sp>
        <p:nvSpPr>
          <p:cNvPr id="13" name="מלבן 12"/>
          <p:cNvSpPr/>
          <p:nvPr/>
        </p:nvSpPr>
        <p:spPr>
          <a:xfrm>
            <a:off x="1085272" y="5005307"/>
            <a:ext cx="6096000" cy="1200329"/>
          </a:xfrm>
          <a:prstGeom prst="rect">
            <a:avLst/>
          </a:prstGeom>
        </p:spPr>
        <p:txBody>
          <a:bodyPr>
            <a:spAutoFit/>
          </a:bodyPr>
          <a:lstStyle/>
          <a:p>
            <a:r>
              <a:rPr lang="he-IL" dirty="0" smtClean="0"/>
              <a:t>אבל בדינו </a:t>
            </a:r>
            <a:r>
              <a:rPr lang="he-IL" dirty="0"/>
              <a:t>של שמואל, הקונה עשר שדות והחזיק באחת נקנו כולם אפילו בעשר מדינות שונות, כי סדנא דארעא חד הוא. גוף הקרקע של כל העולם, קרקע אחת גדולה היא, והמחזיק בקרקע אחת, הרי זה כמו שהחזיק בכולן </a:t>
            </a:r>
          </a:p>
        </p:txBody>
      </p:sp>
      <p:sp>
        <p:nvSpPr>
          <p:cNvPr id="14" name="מלבן 13"/>
          <p:cNvSpPr/>
          <p:nvPr/>
        </p:nvSpPr>
        <p:spPr>
          <a:xfrm>
            <a:off x="9292893" y="5005307"/>
            <a:ext cx="2536271"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הָתָם סַדָּנָא דְאַרְעָא חַד הוּא</a:t>
            </a:r>
            <a:endParaRPr lang="he-IL" dirty="0"/>
          </a:p>
        </p:txBody>
      </p:sp>
    </p:spTree>
    <p:extLst>
      <p:ext uri="{BB962C8B-B14F-4D97-AF65-F5344CB8AC3E}">
        <p14:creationId xmlns:p14="http://schemas.microsoft.com/office/powerpoint/2010/main" val="252974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750"/>
                            </p:stCondLst>
                            <p:childTnLst>
                              <p:par>
                                <p:cTn id="11" presetID="22" presetClass="entr" presetSubtype="2"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2250"/>
                            </p:stCondLst>
                            <p:childTnLst>
                              <p:par>
                                <p:cTn id="15" presetID="53" presetClass="entr" presetSubtype="16" fill="hold" grpId="0" nodeType="afterEffect">
                                  <p:stCondLst>
                                    <p:cond delay="30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750"/>
                            </p:stCondLst>
                            <p:childTnLst>
                              <p:par>
                                <p:cTn id="21" presetID="22" presetClass="entr" presetSubtype="2" fill="hold" grpId="0" nodeType="afterEffect">
                                  <p:stCondLst>
                                    <p:cond delay="175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par>
                          <p:cTn id="24" fill="hold">
                            <p:stCondLst>
                              <p:cond delay="8000"/>
                            </p:stCondLst>
                            <p:childTnLst>
                              <p:par>
                                <p:cTn id="25" presetID="22" presetClass="entr" presetSubtype="8" fill="hold" grpId="0" nodeType="afterEffect">
                                  <p:stCondLst>
                                    <p:cond delay="325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2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outVertical)">
                                      <p:cBhvr>
                                        <p:cTn id="32" dur="500"/>
                                        <p:tgtEl>
                                          <p:spTgt spid="12"/>
                                        </p:tgtEl>
                                      </p:cBhvr>
                                    </p:animEffect>
                                  </p:childTnLst>
                                </p:cTn>
                              </p:par>
                            </p:childTnLst>
                          </p:cTn>
                        </p:par>
                        <p:par>
                          <p:cTn id="33" fill="hold">
                            <p:stCondLst>
                              <p:cond delay="500"/>
                            </p:stCondLst>
                            <p:childTnLst>
                              <p:par>
                                <p:cTn id="34" presetID="53" presetClass="entr" presetSubtype="16" fill="hold" grpId="0" nodeType="afterEffect">
                                  <p:stCondLst>
                                    <p:cond delay="250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cTn>
                              </p:par>
                            </p:childTnLst>
                          </p:cTn>
                        </p:par>
                        <p:par>
                          <p:cTn id="39" fill="hold">
                            <p:stCondLst>
                              <p:cond delay="3500"/>
                            </p:stCondLst>
                            <p:childTnLst>
                              <p:par>
                                <p:cTn id="40" presetID="53" presetClass="entr" presetSubtype="16" fill="hold" grpId="0" nodeType="afterEffect">
                                  <p:stCondLst>
                                    <p:cond delay="22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6250"/>
                            </p:stCondLst>
                            <p:childTnLst>
                              <p:par>
                                <p:cTn id="46" presetID="53" presetClass="entr" presetSubtype="16" fill="hold" grpId="0" nodeType="afterEffect">
                                  <p:stCondLst>
                                    <p:cond delay="250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par>
                          <p:cTn id="51" fill="hold">
                            <p:stCondLst>
                              <p:cond delay="9250"/>
                            </p:stCondLst>
                            <p:childTnLst>
                              <p:par>
                                <p:cTn id="52" presetID="22" presetClass="entr" presetSubtype="2" fill="hold" grpId="0" nodeType="afterEffect">
                                  <p:stCondLst>
                                    <p:cond delay="150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P spid="8" grpId="0" animBg="1"/>
      <p:bldP spid="9" grpId="0" animBg="1"/>
      <p:bldP spid="10" grpId="0"/>
      <p:bldP spid="11" grpId="0"/>
      <p:bldP spid="12" grpId="0"/>
      <p:bldP spid="1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827314" y="205285"/>
            <a:ext cx="3768437" cy="369332"/>
          </a:xfrm>
          <a:prstGeom prst="rect">
            <a:avLst/>
          </a:prstGeom>
        </p:spPr>
        <p:txBody>
          <a:bodyPr wrap="square">
            <a:spAutoFit/>
          </a:bodyPr>
          <a:lstStyle/>
          <a:p>
            <a:r>
              <a:rPr lang="he-IL" dirty="0" smtClean="0">
                <a:latin typeface="David" panose="020E0502060401010101" pitchFamily="34" charset="-79"/>
                <a:cs typeface="David" panose="020E0502060401010101" pitchFamily="34" charset="-79"/>
              </a:rPr>
              <a:t>השיטות בדין קניית עבד עם מטלטלים</a:t>
            </a:r>
            <a:endParaRPr lang="he-IL" dirty="0"/>
          </a:p>
        </p:txBody>
      </p:sp>
      <p:sp>
        <p:nvSpPr>
          <p:cNvPr id="3" name="מלבן 2"/>
          <p:cNvSpPr/>
          <p:nvPr/>
        </p:nvSpPr>
        <p:spPr>
          <a:xfrm>
            <a:off x="3919549" y="732279"/>
            <a:ext cx="3275578" cy="369332"/>
          </a:xfrm>
          <a:prstGeom prst="rect">
            <a:avLst/>
          </a:prstGeom>
        </p:spPr>
        <p:txBody>
          <a:bodyPr wrap="square">
            <a:spAutoFit/>
          </a:bodyPr>
          <a:lstStyle/>
          <a:p>
            <a:r>
              <a:rPr lang="he-IL" i="1" dirty="0" smtClean="0">
                <a:solidFill>
                  <a:srgbClr val="000000"/>
                </a:solidFill>
                <a:latin typeface="Arial" panose="020B0604020202020204" pitchFamily="34" charset="0"/>
              </a:rPr>
              <a:t>ע"פ הטבלאות של הרב </a:t>
            </a:r>
            <a:r>
              <a:rPr lang="he-IL" i="1" dirty="0">
                <a:solidFill>
                  <a:srgbClr val="000000"/>
                </a:solidFill>
                <a:latin typeface="Arial" panose="020B0604020202020204" pitchFamily="34" charset="0"/>
              </a:rPr>
              <a:t>אליהו עטיה</a:t>
            </a:r>
            <a:endParaRPr lang="he-IL" dirty="0"/>
          </a:p>
        </p:txBody>
      </p:sp>
      <p:graphicFrame>
        <p:nvGraphicFramePr>
          <p:cNvPr id="4" name="טבלה 3"/>
          <p:cNvGraphicFramePr>
            <a:graphicFrameLocks noGrp="1"/>
          </p:cNvGraphicFramePr>
          <p:nvPr>
            <p:extLst>
              <p:ext uri="{D42A27DB-BD31-4B8C-83A1-F6EECF244321}">
                <p14:modId xmlns:p14="http://schemas.microsoft.com/office/powerpoint/2010/main" val="448698224"/>
              </p:ext>
            </p:extLst>
          </p:nvPr>
        </p:nvGraphicFramePr>
        <p:xfrm>
          <a:off x="2207491" y="1394568"/>
          <a:ext cx="7232073" cy="4987637"/>
        </p:xfrm>
        <a:graphic>
          <a:graphicData uri="http://schemas.openxmlformats.org/drawingml/2006/table">
            <a:tbl>
              <a:tblPr/>
              <a:tblGrid>
                <a:gridCol w="2581419">
                  <a:extLst>
                    <a:ext uri="{9D8B030D-6E8A-4147-A177-3AD203B41FA5}">
                      <a16:colId xmlns:a16="http://schemas.microsoft.com/office/drawing/2014/main" val="2882181155"/>
                    </a:ext>
                  </a:extLst>
                </a:gridCol>
                <a:gridCol w="2325327">
                  <a:extLst>
                    <a:ext uri="{9D8B030D-6E8A-4147-A177-3AD203B41FA5}">
                      <a16:colId xmlns:a16="http://schemas.microsoft.com/office/drawing/2014/main" val="4135854469"/>
                    </a:ext>
                  </a:extLst>
                </a:gridCol>
                <a:gridCol w="2325327">
                  <a:extLst>
                    <a:ext uri="{9D8B030D-6E8A-4147-A177-3AD203B41FA5}">
                      <a16:colId xmlns:a16="http://schemas.microsoft.com/office/drawing/2014/main" val="1142880082"/>
                    </a:ext>
                  </a:extLst>
                </a:gridCol>
              </a:tblGrid>
              <a:tr h="1662545">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FFFCC"/>
                    </a:solidFill>
                  </a:tcPr>
                </a:tc>
                <a:tc>
                  <a:txBody>
                    <a:bodyPr/>
                    <a:lstStyle/>
                    <a:p>
                      <a:endParaRPr lang="he-IL" dirty="0">
                        <a:solidFill>
                          <a:srgbClr val="000000"/>
                        </a:solidFill>
                        <a:effectLst/>
                      </a:endParaRPr>
                    </a:p>
                  </a:txBody>
                  <a:tcP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B w="15240" cap="flat" cmpd="sng" algn="ctr">
                      <a:solidFill>
                        <a:srgbClr val="000000"/>
                      </a:solidFill>
                      <a:prstDash val="solid"/>
                      <a:round/>
                      <a:headEnd type="none" w="med" len="med"/>
                      <a:tailEnd type="none" w="med" len="med"/>
                    </a:lnB>
                  </a:tcPr>
                </a:tc>
                <a:tc>
                  <a:txBody>
                    <a:bodyPr/>
                    <a:lstStyle/>
                    <a:p>
                      <a:pPr rtl="1"/>
                      <a:endParaRPr lang="he-IL" dirty="0"/>
                    </a:p>
                  </a:txBody>
                  <a:tcPr>
                    <a:lnL w="15240" cap="flat" cmpd="sng" algn="ctr">
                      <a:solidFill>
                        <a:srgbClr val="000000"/>
                      </a:solidFill>
                      <a:prstDash val="solid"/>
                      <a:round/>
                      <a:headEnd type="none" w="med" len="med"/>
                      <a:tailEnd type="none" w="med" len="med"/>
                    </a:lnL>
                    <a:lnB w="1524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3941675"/>
                  </a:ext>
                </a:extLst>
              </a:tr>
              <a:tr h="980476">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FFFCC"/>
                    </a:solidFill>
                  </a:tcPr>
                </a:tc>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FFFCC"/>
                    </a:solidFill>
                  </a:tcPr>
                </a:tc>
                <a:tc>
                  <a:txBody>
                    <a:bodyPr/>
                    <a:lstStyle/>
                    <a:p>
                      <a:pPr algn="r"/>
                      <a:endParaRPr lang="he-IL" b="0" dirty="0">
                        <a:solidFill>
                          <a:srgbClr val="0000FF"/>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914048276"/>
                  </a:ext>
                </a:extLst>
              </a:tr>
              <a:tr h="980476">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FFFCC"/>
                    </a:solidFill>
                  </a:tcPr>
                </a:tc>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FFFCC"/>
                    </a:solidFill>
                  </a:tcPr>
                </a:tc>
                <a:tc>
                  <a:txBody>
                    <a:bodyPr/>
                    <a:lstStyle/>
                    <a:p>
                      <a:pPr algn="r"/>
                      <a:endParaRPr lang="he-IL" b="0" dirty="0">
                        <a:solidFill>
                          <a:srgbClr val="0000FF"/>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161804326"/>
                  </a:ext>
                </a:extLst>
              </a:tr>
              <a:tr h="1364140">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FFFCC"/>
                    </a:solidFill>
                  </a:tcPr>
                </a:tc>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FFFCC"/>
                    </a:solidFill>
                  </a:tcPr>
                </a:tc>
                <a:tc>
                  <a:txBody>
                    <a:bodyPr/>
                    <a:lstStyle/>
                    <a:p>
                      <a:pPr algn="r"/>
                      <a:endParaRPr lang="he-IL" b="0" dirty="0">
                        <a:solidFill>
                          <a:srgbClr val="0000FF"/>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873085008"/>
                  </a:ext>
                </a:extLst>
              </a:tr>
            </a:tbl>
          </a:graphicData>
        </a:graphic>
      </p:graphicFrame>
      <p:sp>
        <p:nvSpPr>
          <p:cNvPr id="5" name="TextBox 4"/>
          <p:cNvSpPr txBox="1"/>
          <p:nvPr/>
        </p:nvSpPr>
        <p:spPr>
          <a:xfrm>
            <a:off x="2576945" y="2077833"/>
            <a:ext cx="1911927" cy="646331"/>
          </a:xfrm>
          <a:prstGeom prst="rect">
            <a:avLst/>
          </a:prstGeom>
          <a:solidFill>
            <a:schemeClr val="accent4">
              <a:lumMod val="20000"/>
              <a:lumOff val="80000"/>
            </a:schemeClr>
          </a:solidFill>
          <a:ln w="28575">
            <a:solidFill>
              <a:schemeClr val="tx1"/>
            </a:solidFill>
          </a:ln>
          <a:scene3d>
            <a:camera prst="orthographicFront"/>
            <a:lightRig rig="threePt" dir="t"/>
          </a:scene3d>
          <a:sp3d>
            <a:bevelT prst="relaxedInset"/>
          </a:sp3d>
        </p:spPr>
        <p:txBody>
          <a:bodyPr wrap="square" rtlCol="1">
            <a:spAutoFit/>
          </a:bodyPr>
          <a:lstStyle/>
          <a:p>
            <a:r>
              <a:rPr lang="he-IL" dirty="0">
                <a:solidFill>
                  <a:srgbClr val="000000"/>
                </a:solidFill>
              </a:rPr>
              <a:t>החזיק בעבדים </a:t>
            </a:r>
            <a:endParaRPr lang="he-IL" dirty="0" smtClean="0">
              <a:solidFill>
                <a:srgbClr val="000000"/>
              </a:solidFill>
            </a:endParaRPr>
          </a:p>
          <a:p>
            <a:r>
              <a:rPr lang="he-IL" dirty="0" smtClean="0">
                <a:solidFill>
                  <a:srgbClr val="000000"/>
                </a:solidFill>
              </a:rPr>
              <a:t>לא </a:t>
            </a:r>
            <a:r>
              <a:rPr lang="he-IL" dirty="0">
                <a:solidFill>
                  <a:srgbClr val="000000"/>
                </a:solidFill>
              </a:rPr>
              <a:t>קנה </a:t>
            </a:r>
            <a:r>
              <a:rPr lang="he-IL" dirty="0" err="1" smtClean="0">
                <a:solidFill>
                  <a:srgbClr val="000000"/>
                </a:solidFill>
              </a:rPr>
              <a:t>מטלטלין</a:t>
            </a:r>
            <a:endParaRPr lang="he-IL" dirty="0">
              <a:solidFill>
                <a:srgbClr val="000000"/>
              </a:solidFill>
            </a:endParaRPr>
          </a:p>
        </p:txBody>
      </p:sp>
      <p:sp>
        <p:nvSpPr>
          <p:cNvPr id="6" name="TextBox 5"/>
          <p:cNvSpPr txBox="1"/>
          <p:nvPr/>
        </p:nvSpPr>
        <p:spPr>
          <a:xfrm>
            <a:off x="5043054" y="2077833"/>
            <a:ext cx="1911927" cy="646331"/>
          </a:xfrm>
          <a:prstGeom prst="rect">
            <a:avLst/>
          </a:prstGeom>
          <a:solidFill>
            <a:schemeClr val="accent4">
              <a:lumMod val="20000"/>
              <a:lumOff val="80000"/>
            </a:schemeClr>
          </a:solidFill>
          <a:ln w="28575">
            <a:solidFill>
              <a:schemeClr val="tx1"/>
            </a:solidFill>
          </a:ln>
          <a:scene3d>
            <a:camera prst="orthographicFront"/>
            <a:lightRig rig="threePt" dir="t"/>
          </a:scene3d>
          <a:sp3d>
            <a:bevelT prst="relaxedInset"/>
          </a:sp3d>
        </p:spPr>
        <p:txBody>
          <a:bodyPr wrap="square" rtlCol="1">
            <a:spAutoFit/>
          </a:bodyPr>
          <a:lstStyle/>
          <a:p>
            <a:r>
              <a:rPr lang="he-IL" dirty="0">
                <a:solidFill>
                  <a:srgbClr val="000000"/>
                </a:solidFill>
              </a:rPr>
              <a:t>החזיק בעבדים </a:t>
            </a:r>
            <a:endParaRPr lang="he-IL" dirty="0" smtClean="0">
              <a:solidFill>
                <a:srgbClr val="000000"/>
              </a:solidFill>
            </a:endParaRPr>
          </a:p>
          <a:p>
            <a:r>
              <a:rPr lang="he-IL" dirty="0" smtClean="0">
                <a:solidFill>
                  <a:srgbClr val="000000"/>
                </a:solidFill>
              </a:rPr>
              <a:t>קנה </a:t>
            </a:r>
            <a:r>
              <a:rPr lang="he-IL" dirty="0" err="1">
                <a:solidFill>
                  <a:srgbClr val="000000"/>
                </a:solidFill>
              </a:rPr>
              <a:t>מטלטלין</a:t>
            </a:r>
            <a:endParaRPr lang="he-IL" dirty="0">
              <a:solidFill>
                <a:srgbClr val="000000"/>
              </a:solidFill>
            </a:endParaRPr>
          </a:p>
        </p:txBody>
      </p:sp>
      <p:sp>
        <p:nvSpPr>
          <p:cNvPr id="7" name="TextBox 6"/>
          <p:cNvSpPr txBox="1"/>
          <p:nvPr/>
        </p:nvSpPr>
        <p:spPr>
          <a:xfrm>
            <a:off x="7615381" y="3396841"/>
            <a:ext cx="1450109" cy="369332"/>
          </a:xfrm>
          <a:prstGeom prst="rect">
            <a:avLst/>
          </a:prstGeom>
          <a:solidFill>
            <a:schemeClr val="accent6">
              <a:lumMod val="40000"/>
              <a:lumOff val="60000"/>
            </a:schemeClr>
          </a:solidFill>
          <a:ln w="28575">
            <a:solidFill>
              <a:schemeClr val="tx1"/>
            </a:solidFill>
          </a:ln>
          <a:scene3d>
            <a:camera prst="orthographicFront"/>
            <a:lightRig rig="threePt" dir="t"/>
          </a:scene3d>
          <a:sp3d>
            <a:bevelT prst="slope"/>
          </a:sp3d>
        </p:spPr>
        <p:txBody>
          <a:bodyPr wrap="square" rtlCol="1">
            <a:spAutoFit/>
          </a:bodyPr>
          <a:lstStyle/>
          <a:p>
            <a:r>
              <a:rPr lang="he-IL" dirty="0">
                <a:solidFill>
                  <a:srgbClr val="0000FF"/>
                </a:solidFill>
              </a:rPr>
              <a:t>שיטת  </a:t>
            </a:r>
            <a:r>
              <a:rPr lang="he-IL" dirty="0" smtClean="0">
                <a:solidFill>
                  <a:srgbClr val="0000FF"/>
                </a:solidFill>
              </a:rPr>
              <a:t>כתנאי</a:t>
            </a:r>
            <a:endParaRPr lang="he-IL" dirty="0">
              <a:solidFill>
                <a:srgbClr val="0000FF"/>
              </a:solidFill>
            </a:endParaRPr>
          </a:p>
        </p:txBody>
      </p:sp>
      <p:sp>
        <p:nvSpPr>
          <p:cNvPr id="8" name="TextBox 7"/>
          <p:cNvSpPr txBox="1"/>
          <p:nvPr/>
        </p:nvSpPr>
        <p:spPr>
          <a:xfrm>
            <a:off x="7360225" y="5333117"/>
            <a:ext cx="1903846" cy="646331"/>
          </a:xfrm>
          <a:prstGeom prst="rect">
            <a:avLst/>
          </a:prstGeom>
          <a:solidFill>
            <a:schemeClr val="accent6">
              <a:lumMod val="40000"/>
              <a:lumOff val="60000"/>
            </a:schemeClr>
          </a:solidFill>
          <a:ln w="28575">
            <a:solidFill>
              <a:schemeClr val="tx1"/>
            </a:solidFill>
          </a:ln>
          <a:scene3d>
            <a:camera prst="orthographicFront"/>
            <a:lightRig rig="threePt" dir="t"/>
          </a:scene3d>
          <a:sp3d>
            <a:bevelT prst="slope"/>
          </a:sp3d>
        </p:spPr>
        <p:txBody>
          <a:bodyPr wrap="square" rtlCol="1">
            <a:spAutoFit/>
          </a:bodyPr>
          <a:lstStyle/>
          <a:p>
            <a:pPr algn="ctr"/>
            <a:r>
              <a:rPr lang="he-IL" dirty="0" smtClean="0">
                <a:solidFill>
                  <a:srgbClr val="0000FF"/>
                </a:solidFill>
              </a:rPr>
              <a:t>לשיטת איכא </a:t>
            </a:r>
            <a:r>
              <a:rPr lang="he-IL" dirty="0" err="1" smtClean="0">
                <a:solidFill>
                  <a:srgbClr val="0000FF"/>
                </a:solidFill>
              </a:rPr>
              <a:t>דאמרי</a:t>
            </a:r>
            <a:r>
              <a:rPr lang="he-IL" dirty="0" smtClean="0">
                <a:solidFill>
                  <a:srgbClr val="0000FF"/>
                </a:solidFill>
              </a:rPr>
              <a:t> </a:t>
            </a:r>
            <a:r>
              <a:rPr lang="he-IL" dirty="0" err="1" smtClean="0">
                <a:solidFill>
                  <a:srgbClr val="0000FF"/>
                </a:solidFill>
              </a:rPr>
              <a:t>דכו"ע</a:t>
            </a:r>
            <a:r>
              <a:rPr lang="he-IL" dirty="0" smtClean="0">
                <a:solidFill>
                  <a:srgbClr val="0000FF"/>
                </a:solidFill>
              </a:rPr>
              <a:t> </a:t>
            </a:r>
            <a:r>
              <a:rPr lang="he-IL" dirty="0">
                <a:solidFill>
                  <a:srgbClr val="0000FF"/>
                </a:solidFill>
              </a:rPr>
              <a:t>כמטלטלי</a:t>
            </a:r>
          </a:p>
        </p:txBody>
      </p:sp>
      <p:sp>
        <p:nvSpPr>
          <p:cNvPr id="9" name="TextBox 8"/>
          <p:cNvSpPr txBox="1"/>
          <p:nvPr/>
        </p:nvSpPr>
        <p:spPr>
          <a:xfrm>
            <a:off x="7296726" y="4209517"/>
            <a:ext cx="1925782" cy="646331"/>
          </a:xfrm>
          <a:prstGeom prst="rect">
            <a:avLst/>
          </a:prstGeom>
          <a:solidFill>
            <a:schemeClr val="accent6">
              <a:lumMod val="40000"/>
              <a:lumOff val="60000"/>
            </a:schemeClr>
          </a:solidFill>
          <a:ln w="28575">
            <a:solidFill>
              <a:schemeClr val="tx1"/>
            </a:solidFill>
          </a:ln>
          <a:scene3d>
            <a:camera prst="orthographicFront"/>
            <a:lightRig rig="threePt" dir="t"/>
          </a:scene3d>
          <a:sp3d>
            <a:bevelT prst="slope"/>
          </a:sp3d>
        </p:spPr>
        <p:txBody>
          <a:bodyPr wrap="square" rtlCol="1">
            <a:spAutoFit/>
          </a:bodyPr>
          <a:lstStyle/>
          <a:p>
            <a:r>
              <a:rPr lang="he-IL" dirty="0">
                <a:solidFill>
                  <a:srgbClr val="0000FF"/>
                </a:solidFill>
              </a:rPr>
              <a:t>לשיטת לישנא קמא </a:t>
            </a:r>
            <a:r>
              <a:rPr lang="he-IL" dirty="0" err="1">
                <a:solidFill>
                  <a:srgbClr val="0000FF"/>
                </a:solidFill>
              </a:rPr>
              <a:t>דכו"ע</a:t>
            </a:r>
            <a:r>
              <a:rPr lang="he-IL" dirty="0">
                <a:solidFill>
                  <a:srgbClr val="0000FF"/>
                </a:solidFill>
              </a:rPr>
              <a:t> כמקרקעי</a:t>
            </a:r>
          </a:p>
        </p:txBody>
      </p:sp>
      <p:sp>
        <p:nvSpPr>
          <p:cNvPr id="10" name="TextBox 9"/>
          <p:cNvSpPr txBox="1"/>
          <p:nvPr/>
        </p:nvSpPr>
        <p:spPr>
          <a:xfrm>
            <a:off x="5043054" y="3248568"/>
            <a:ext cx="1985818" cy="646331"/>
          </a:xfrm>
          <a:prstGeom prst="rect">
            <a:avLst/>
          </a:prstGeom>
          <a:solidFill>
            <a:schemeClr val="accent4">
              <a:lumMod val="40000"/>
              <a:lumOff val="60000"/>
            </a:schemeClr>
          </a:solidFill>
          <a:ln w="28575">
            <a:solidFill>
              <a:schemeClr val="tx1"/>
            </a:solidFill>
          </a:ln>
          <a:scene3d>
            <a:camera prst="orthographicFront"/>
            <a:lightRig rig="threePt" dir="t"/>
          </a:scene3d>
          <a:sp3d>
            <a:bevelT w="101600" prst="riblet"/>
          </a:sp3d>
        </p:spPr>
        <p:txBody>
          <a:bodyPr wrap="square" rtlCol="1">
            <a:spAutoFit/>
          </a:bodyPr>
          <a:lstStyle/>
          <a:p>
            <a:pPr algn="ctr"/>
            <a:r>
              <a:rPr lang="he-IL" dirty="0" smtClean="0">
                <a:solidFill>
                  <a:srgbClr val="000000"/>
                </a:solidFill>
              </a:rPr>
              <a:t>עבדים דומים לקרקעות</a:t>
            </a:r>
            <a:endParaRPr lang="he-IL" dirty="0">
              <a:solidFill>
                <a:srgbClr val="000000"/>
              </a:solidFill>
            </a:endParaRPr>
          </a:p>
        </p:txBody>
      </p:sp>
      <p:sp>
        <p:nvSpPr>
          <p:cNvPr id="11" name="TextBox 10"/>
          <p:cNvSpPr txBox="1"/>
          <p:nvPr/>
        </p:nvSpPr>
        <p:spPr>
          <a:xfrm>
            <a:off x="4987636" y="5333118"/>
            <a:ext cx="1985818" cy="646331"/>
          </a:xfrm>
          <a:prstGeom prst="rect">
            <a:avLst/>
          </a:prstGeom>
          <a:solidFill>
            <a:schemeClr val="accent4">
              <a:lumMod val="40000"/>
              <a:lumOff val="60000"/>
            </a:schemeClr>
          </a:solidFill>
          <a:ln w="28575">
            <a:solidFill>
              <a:schemeClr val="tx1"/>
            </a:solidFill>
          </a:ln>
          <a:scene3d>
            <a:camera prst="orthographicFront"/>
            <a:lightRig rig="threePt" dir="t"/>
          </a:scene3d>
          <a:sp3d>
            <a:bevelT w="101600" prst="riblet"/>
          </a:sp3d>
        </p:spPr>
        <p:txBody>
          <a:bodyPr wrap="square" rtlCol="1">
            <a:spAutoFit/>
          </a:bodyPr>
          <a:lstStyle/>
          <a:p>
            <a:r>
              <a:rPr lang="he-IL" dirty="0">
                <a:solidFill>
                  <a:srgbClr val="000000"/>
                </a:solidFill>
              </a:rPr>
              <a:t>בעודן עליו והיה העבד כפות</a:t>
            </a:r>
          </a:p>
        </p:txBody>
      </p:sp>
      <p:sp>
        <p:nvSpPr>
          <p:cNvPr id="13" name="TextBox 12"/>
          <p:cNvSpPr txBox="1"/>
          <p:nvPr/>
        </p:nvSpPr>
        <p:spPr>
          <a:xfrm>
            <a:off x="2503054" y="4209518"/>
            <a:ext cx="1985818" cy="646331"/>
          </a:xfrm>
          <a:prstGeom prst="rect">
            <a:avLst/>
          </a:prstGeom>
          <a:solidFill>
            <a:schemeClr val="accent4">
              <a:lumMod val="40000"/>
              <a:lumOff val="60000"/>
            </a:schemeClr>
          </a:solidFill>
          <a:ln w="28575">
            <a:solidFill>
              <a:schemeClr val="tx1"/>
            </a:solidFill>
          </a:ln>
          <a:scene3d>
            <a:camera prst="orthographicFront"/>
            <a:lightRig rig="threePt" dir="t"/>
          </a:scene3d>
          <a:sp3d>
            <a:bevelT w="101600" prst="riblet"/>
          </a:sp3d>
        </p:spPr>
        <p:txBody>
          <a:bodyPr wrap="square" rtlCol="1">
            <a:spAutoFit/>
          </a:bodyPr>
          <a:lstStyle/>
          <a:p>
            <a:pPr algn="ctr"/>
            <a:r>
              <a:rPr lang="he-IL" dirty="0" smtClean="0">
                <a:solidFill>
                  <a:srgbClr val="000000"/>
                </a:solidFill>
              </a:rPr>
              <a:t>צריך </a:t>
            </a:r>
          </a:p>
          <a:p>
            <a:r>
              <a:rPr lang="he-IL" dirty="0" smtClean="0">
                <a:solidFill>
                  <a:srgbClr val="000000"/>
                </a:solidFill>
              </a:rPr>
              <a:t>קרקע </a:t>
            </a:r>
            <a:r>
              <a:rPr lang="he-IL" dirty="0">
                <a:solidFill>
                  <a:srgbClr val="000000"/>
                </a:solidFill>
              </a:rPr>
              <a:t>שאינה ניידת</a:t>
            </a:r>
          </a:p>
        </p:txBody>
      </p:sp>
      <p:sp>
        <p:nvSpPr>
          <p:cNvPr id="14" name="TextBox 13"/>
          <p:cNvSpPr txBox="1"/>
          <p:nvPr/>
        </p:nvSpPr>
        <p:spPr>
          <a:xfrm>
            <a:off x="2503054" y="3257958"/>
            <a:ext cx="1985818" cy="646331"/>
          </a:xfrm>
          <a:prstGeom prst="rect">
            <a:avLst/>
          </a:prstGeom>
          <a:solidFill>
            <a:schemeClr val="accent4">
              <a:lumMod val="40000"/>
              <a:lumOff val="60000"/>
            </a:schemeClr>
          </a:solidFill>
          <a:ln w="28575">
            <a:solidFill>
              <a:schemeClr val="tx1"/>
            </a:solidFill>
          </a:ln>
          <a:scene3d>
            <a:camera prst="orthographicFront"/>
            <a:lightRig rig="threePt" dir="t"/>
          </a:scene3d>
          <a:sp3d>
            <a:bevelT w="101600" prst="riblet"/>
          </a:sp3d>
        </p:spPr>
        <p:txBody>
          <a:bodyPr wrap="square" rtlCol="1">
            <a:spAutoFit/>
          </a:bodyPr>
          <a:lstStyle/>
          <a:p>
            <a:pPr algn="ctr"/>
            <a:r>
              <a:rPr lang="he-IL" dirty="0" smtClean="0">
                <a:solidFill>
                  <a:srgbClr val="000000"/>
                </a:solidFill>
              </a:rPr>
              <a:t>עבדים דומים לטלטלים</a:t>
            </a:r>
            <a:endParaRPr lang="he-IL" dirty="0">
              <a:solidFill>
                <a:srgbClr val="000000"/>
              </a:solidFill>
            </a:endParaRPr>
          </a:p>
        </p:txBody>
      </p:sp>
      <p:sp>
        <p:nvSpPr>
          <p:cNvPr id="16" name="TextBox 15"/>
          <p:cNvSpPr txBox="1"/>
          <p:nvPr/>
        </p:nvSpPr>
        <p:spPr>
          <a:xfrm>
            <a:off x="5043054" y="4209518"/>
            <a:ext cx="1985818" cy="646331"/>
          </a:xfrm>
          <a:prstGeom prst="rect">
            <a:avLst/>
          </a:prstGeom>
          <a:solidFill>
            <a:schemeClr val="accent4">
              <a:lumMod val="40000"/>
              <a:lumOff val="60000"/>
            </a:schemeClr>
          </a:solidFill>
          <a:ln w="28575">
            <a:solidFill>
              <a:schemeClr val="tx1"/>
            </a:solidFill>
          </a:ln>
          <a:scene3d>
            <a:camera prst="orthographicFront"/>
            <a:lightRig rig="threePt" dir="t"/>
          </a:scene3d>
          <a:sp3d>
            <a:bevelT w="101600" prst="riblet"/>
          </a:sp3d>
        </p:spPr>
        <p:txBody>
          <a:bodyPr wrap="square" rtlCol="1">
            <a:spAutoFit/>
          </a:bodyPr>
          <a:lstStyle/>
          <a:p>
            <a:pPr algn="ctr"/>
            <a:r>
              <a:rPr lang="he-IL" dirty="0" smtClean="0">
                <a:solidFill>
                  <a:srgbClr val="000000"/>
                </a:solidFill>
              </a:rPr>
              <a:t>עבדים דומים לקרקעות</a:t>
            </a:r>
            <a:endParaRPr lang="he-IL" dirty="0">
              <a:solidFill>
                <a:srgbClr val="000000"/>
              </a:solidFill>
            </a:endParaRPr>
          </a:p>
        </p:txBody>
      </p:sp>
      <p:sp>
        <p:nvSpPr>
          <p:cNvPr id="17" name="TextBox 16"/>
          <p:cNvSpPr txBox="1"/>
          <p:nvPr/>
        </p:nvSpPr>
        <p:spPr>
          <a:xfrm>
            <a:off x="2429163" y="5345498"/>
            <a:ext cx="1985818" cy="646331"/>
          </a:xfrm>
          <a:prstGeom prst="rect">
            <a:avLst/>
          </a:prstGeom>
          <a:solidFill>
            <a:schemeClr val="accent4">
              <a:lumMod val="40000"/>
              <a:lumOff val="60000"/>
            </a:schemeClr>
          </a:solidFill>
          <a:ln w="28575">
            <a:solidFill>
              <a:schemeClr val="tx1"/>
            </a:solidFill>
          </a:ln>
          <a:scene3d>
            <a:camera prst="orthographicFront"/>
            <a:lightRig rig="threePt" dir="t"/>
          </a:scene3d>
          <a:sp3d>
            <a:bevelT w="101600" prst="riblet"/>
          </a:sp3d>
        </p:spPr>
        <p:txBody>
          <a:bodyPr wrap="square" rtlCol="1">
            <a:spAutoFit/>
          </a:bodyPr>
          <a:lstStyle/>
          <a:p>
            <a:pPr algn="ctr"/>
            <a:r>
              <a:rPr lang="he-IL" dirty="0" smtClean="0">
                <a:solidFill>
                  <a:srgbClr val="000000"/>
                </a:solidFill>
              </a:rPr>
              <a:t>עבדים דומים לטלטלים</a:t>
            </a:r>
            <a:endParaRPr lang="he-IL" dirty="0">
              <a:solidFill>
                <a:srgbClr val="000000"/>
              </a:solidFill>
            </a:endParaRPr>
          </a:p>
        </p:txBody>
      </p:sp>
      <p:sp>
        <p:nvSpPr>
          <p:cNvPr id="18" name="TextBox 17"/>
          <p:cNvSpPr txBox="1"/>
          <p:nvPr/>
        </p:nvSpPr>
        <p:spPr>
          <a:xfrm>
            <a:off x="10945090" y="107910"/>
            <a:ext cx="979055" cy="369332"/>
          </a:xfrm>
          <a:prstGeom prst="rect">
            <a:avLst/>
          </a:prstGeom>
          <a:noFill/>
        </p:spPr>
        <p:txBody>
          <a:bodyPr wrap="square" rtlCol="1">
            <a:spAutoFit/>
          </a:bodyPr>
          <a:lstStyle/>
          <a:p>
            <a:r>
              <a:rPr lang="he-IL" dirty="0" smtClean="0"/>
              <a:t>דף י"ב</a:t>
            </a:r>
            <a:endParaRPr lang="he-IL" dirty="0"/>
          </a:p>
        </p:txBody>
      </p:sp>
    </p:spTree>
    <p:extLst>
      <p:ext uri="{BB962C8B-B14F-4D97-AF65-F5344CB8AC3E}">
        <p14:creationId xmlns:p14="http://schemas.microsoft.com/office/powerpoint/2010/main" val="423242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750"/>
                            </p:stCondLst>
                            <p:childTnLst>
                              <p:par>
                                <p:cTn id="9" presetID="22" presetClass="entr" presetSubtype="2"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2250"/>
                            </p:stCondLst>
                            <p:childTnLst>
                              <p:par>
                                <p:cTn id="13" presetID="22" presetClass="entr" presetSubtype="2"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31"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par>
                                <p:cTn id="22" presetID="31" presetClass="entr" presetSubtype="0" fill="hold" grpId="0" nodeType="withEffect">
                                  <p:stCondLst>
                                    <p:cond delay="100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par>
                          <p:cTn id="28" fill="hold">
                            <p:stCondLst>
                              <p:cond delay="4250"/>
                            </p:stCondLst>
                            <p:childTnLst>
                              <p:par>
                                <p:cTn id="29" presetID="53" presetClass="entr" presetSubtype="16" fill="hold" grpId="0" nodeType="afterEffect">
                                  <p:stCondLst>
                                    <p:cond delay="100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5750"/>
                            </p:stCondLst>
                            <p:childTnLst>
                              <p:par>
                                <p:cTn id="35" presetID="2" presetClass="entr" presetSubtype="2" fill="hold" grpId="0" nodeType="afterEffect">
                                  <p:stCondLst>
                                    <p:cond delay="5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6750"/>
                            </p:stCondLst>
                            <p:childTnLst>
                              <p:par>
                                <p:cTn id="40" presetID="2" presetClass="entr" presetSubtype="2" fill="hold" grpId="0" nodeType="afterEffect">
                                  <p:stCondLst>
                                    <p:cond delay="50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1+#ppt_w/2"/>
                                          </p:val>
                                        </p:tav>
                                        <p:tav tm="100000">
                                          <p:val>
                                            <p:strVal val="#ppt_x"/>
                                          </p:val>
                                        </p:tav>
                                      </p:tavLst>
                                    </p:anim>
                                    <p:anim calcmode="lin" valueType="num">
                                      <p:cBhvr additive="base">
                                        <p:cTn id="43" dur="500" fill="hold"/>
                                        <p:tgtEl>
                                          <p:spTgt spid="14"/>
                                        </p:tgtEl>
                                        <p:attrNameLst>
                                          <p:attrName>ppt_y</p:attrName>
                                        </p:attrNameLst>
                                      </p:cBhvr>
                                      <p:tavLst>
                                        <p:tav tm="0">
                                          <p:val>
                                            <p:strVal val="#ppt_y"/>
                                          </p:val>
                                        </p:tav>
                                        <p:tav tm="100000">
                                          <p:val>
                                            <p:strVal val="#ppt_y"/>
                                          </p:val>
                                        </p:tav>
                                      </p:tavLst>
                                    </p:anim>
                                  </p:childTnLst>
                                </p:cTn>
                              </p:par>
                            </p:childTnLst>
                          </p:cTn>
                        </p:par>
                        <p:par>
                          <p:cTn id="44" fill="hold">
                            <p:stCondLst>
                              <p:cond delay="7750"/>
                            </p:stCondLst>
                            <p:childTnLst>
                              <p:par>
                                <p:cTn id="45" presetID="53" presetClass="entr" presetSubtype="16" fill="hold" grpId="0" nodeType="afterEffect">
                                  <p:stCondLst>
                                    <p:cond delay="150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par>
                          <p:cTn id="50" fill="hold">
                            <p:stCondLst>
                              <p:cond delay="9750"/>
                            </p:stCondLst>
                            <p:childTnLst>
                              <p:par>
                                <p:cTn id="51" presetID="2" presetClass="entr" presetSubtype="2" fill="hold" grpId="0" nodeType="afterEffect">
                                  <p:stCondLst>
                                    <p:cond delay="50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1+#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10750"/>
                            </p:stCondLst>
                            <p:childTnLst>
                              <p:par>
                                <p:cTn id="56" presetID="2" presetClass="entr" presetSubtype="2" fill="hold" grpId="0" nodeType="afterEffect">
                                  <p:stCondLst>
                                    <p:cond delay="50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1+#ppt_w/2"/>
                                          </p:val>
                                        </p:tav>
                                        <p:tav tm="100000">
                                          <p:val>
                                            <p:strVal val="#ppt_x"/>
                                          </p:val>
                                        </p:tav>
                                      </p:tavLst>
                                    </p:anim>
                                    <p:anim calcmode="lin" valueType="num">
                                      <p:cBhvr additive="base">
                                        <p:cTn id="59" dur="50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11750"/>
                            </p:stCondLst>
                            <p:childTnLst>
                              <p:par>
                                <p:cTn id="61" presetID="53" presetClass="entr" presetSubtype="16" fill="hold" grpId="0" nodeType="afterEffect">
                                  <p:stCondLst>
                                    <p:cond delay="200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animEffect transition="in" filter="fade">
                                      <p:cBhvr>
                                        <p:cTn id="65" dur="500"/>
                                        <p:tgtEl>
                                          <p:spTgt spid="8"/>
                                        </p:tgtEl>
                                      </p:cBhvr>
                                    </p:animEffect>
                                  </p:childTnLst>
                                </p:cTn>
                              </p:par>
                            </p:childTnLst>
                          </p:cTn>
                        </p:par>
                        <p:par>
                          <p:cTn id="66" fill="hold">
                            <p:stCondLst>
                              <p:cond delay="14250"/>
                            </p:stCondLst>
                            <p:childTnLst>
                              <p:par>
                                <p:cTn id="67" presetID="2" presetClass="entr" presetSubtype="2" fill="hold" grpId="0" nodeType="afterEffect">
                                  <p:stCondLst>
                                    <p:cond delay="50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1+#ppt_w/2"/>
                                          </p:val>
                                        </p:tav>
                                        <p:tav tm="100000">
                                          <p:val>
                                            <p:strVal val="#ppt_x"/>
                                          </p:val>
                                        </p:tav>
                                      </p:tavLst>
                                    </p:anim>
                                    <p:anim calcmode="lin" valueType="num">
                                      <p:cBhvr additive="base">
                                        <p:cTn id="70" dur="500" fill="hold"/>
                                        <p:tgtEl>
                                          <p:spTgt spid="11"/>
                                        </p:tgtEl>
                                        <p:attrNameLst>
                                          <p:attrName>ppt_y</p:attrName>
                                        </p:attrNameLst>
                                      </p:cBhvr>
                                      <p:tavLst>
                                        <p:tav tm="0">
                                          <p:val>
                                            <p:strVal val="#ppt_y"/>
                                          </p:val>
                                        </p:tav>
                                        <p:tav tm="100000">
                                          <p:val>
                                            <p:strVal val="#ppt_y"/>
                                          </p:val>
                                        </p:tav>
                                      </p:tavLst>
                                    </p:anim>
                                  </p:childTnLst>
                                </p:cTn>
                              </p:par>
                            </p:childTnLst>
                          </p:cTn>
                        </p:par>
                        <p:par>
                          <p:cTn id="71" fill="hold">
                            <p:stCondLst>
                              <p:cond delay="15250"/>
                            </p:stCondLst>
                            <p:childTnLst>
                              <p:par>
                                <p:cTn id="72" presetID="2" presetClass="entr" presetSubtype="4" fill="hold" grpId="0" nodeType="afterEffect">
                                  <p:stCondLst>
                                    <p:cond delay="50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ppt_x"/>
                                          </p:val>
                                        </p:tav>
                                        <p:tav tm="100000">
                                          <p:val>
                                            <p:strVal val="#ppt_x"/>
                                          </p:val>
                                        </p:tav>
                                      </p:tavLst>
                                    </p:anim>
                                    <p:anim calcmode="lin" valueType="num">
                                      <p:cBhvr additive="base">
                                        <p:cTn id="7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P spid="7" grpId="0" animBg="1"/>
      <p:bldP spid="8" grpId="0" animBg="1"/>
      <p:bldP spid="9" grpId="0" animBg="1"/>
      <p:bldP spid="10" grpId="0" animBg="1"/>
      <p:bldP spid="11" grpId="0" animBg="1"/>
      <p:bldP spid="13" grpId="0" animBg="1"/>
      <p:bldP spid="14"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61028" y="15547"/>
            <a:ext cx="1520135" cy="369332"/>
          </a:xfrm>
          <a:prstGeom prst="rect">
            <a:avLst/>
          </a:prstGeom>
          <a:noFill/>
        </p:spPr>
        <p:txBody>
          <a:bodyPr wrap="square" rtlCol="1">
            <a:spAutoFit/>
          </a:bodyPr>
          <a:lstStyle/>
          <a:p>
            <a:r>
              <a:rPr lang="he-IL" dirty="0" smtClean="0"/>
              <a:t>דף י"ב עמ' ב'</a:t>
            </a:r>
            <a:endParaRPr lang="he-IL" dirty="0"/>
          </a:p>
        </p:txBody>
      </p:sp>
      <p:sp>
        <p:nvSpPr>
          <p:cNvPr id="6" name="מלבן 5"/>
          <p:cNvSpPr/>
          <p:nvPr/>
        </p:nvSpPr>
        <p:spPr>
          <a:xfrm>
            <a:off x="10508069" y="473425"/>
            <a:ext cx="1462259" cy="369332"/>
          </a:xfrm>
          <a:prstGeom prst="rect">
            <a:avLst/>
          </a:prstGeom>
        </p:spPr>
        <p:txBody>
          <a:bodyPr wrap="none">
            <a:spAutoFit/>
          </a:bodyPr>
          <a:lstStyle/>
          <a:p>
            <a:r>
              <a:rPr lang="he-IL" dirty="0"/>
              <a:t>שנינו במשנה: </a:t>
            </a:r>
          </a:p>
        </p:txBody>
      </p:sp>
      <p:sp>
        <p:nvSpPr>
          <p:cNvPr id="7" name="מלבן 6"/>
          <p:cNvSpPr/>
          <p:nvPr/>
        </p:nvSpPr>
        <p:spPr>
          <a:xfrm>
            <a:off x="9375786" y="1043832"/>
            <a:ext cx="2589170"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נְכָסִים שֶׁאֵין בָּהֶן מְעִילָה וְכוּ' </a:t>
            </a:r>
            <a:endParaRPr lang="he-IL" dirty="0"/>
          </a:p>
        </p:txBody>
      </p:sp>
      <p:sp>
        <p:nvSpPr>
          <p:cNvPr id="8" name="הסבר מלבני מעוגל 7"/>
          <p:cNvSpPr/>
          <p:nvPr/>
        </p:nvSpPr>
        <p:spPr>
          <a:xfrm>
            <a:off x="36945" y="563479"/>
            <a:ext cx="4821382" cy="1330037"/>
          </a:xfrm>
          <a:prstGeom prst="wedgeRoundRectCallout">
            <a:avLst>
              <a:gd name="adj1" fmla="val 95451"/>
              <a:gd name="adj2" fmla="val -9027"/>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דין </a:t>
            </a:r>
            <a:r>
              <a:rPr lang="he-IL" dirty="0">
                <a:solidFill>
                  <a:schemeClr val="tx1"/>
                </a:solidFill>
              </a:rPr>
              <a:t>מעילה הוא במה שנהנה </a:t>
            </a:r>
            <a:r>
              <a:rPr lang="he-IL" dirty="0" err="1">
                <a:solidFill>
                  <a:schemeClr val="tx1"/>
                </a:solidFill>
              </a:rPr>
              <a:t>בשוה</a:t>
            </a:r>
            <a:r>
              <a:rPr lang="he-IL" dirty="0">
                <a:solidFill>
                  <a:schemeClr val="tx1"/>
                </a:solidFill>
              </a:rPr>
              <a:t> פרוטה מקדשי ה', בין קדשי מזבח ובין קדשי בדק הבית. וחייב להביא קרבן אשם איל ששוויו שני סלעים הנקרא "אשם מעילות", ומשלם את מה שנהנה בתוספת חומש.</a:t>
            </a:r>
          </a:p>
        </p:txBody>
      </p:sp>
      <p:sp>
        <p:nvSpPr>
          <p:cNvPr id="9" name="מלבן 8"/>
          <p:cNvSpPr/>
          <p:nvPr/>
        </p:nvSpPr>
        <p:spPr>
          <a:xfrm>
            <a:off x="5548225" y="932133"/>
            <a:ext cx="3676073" cy="662556"/>
          </a:xfrm>
          <a:prstGeom prst="rect">
            <a:avLst/>
          </a:prstGeom>
        </p:spPr>
        <p:txBody>
          <a:bodyPr wrap="square">
            <a:spAutoFit/>
          </a:bodyPr>
          <a:lstStyle/>
          <a:p>
            <a:r>
              <a:rPr lang="he-IL" dirty="0" smtClean="0"/>
              <a:t>נכסים </a:t>
            </a:r>
            <a:r>
              <a:rPr lang="he-IL" dirty="0"/>
              <a:t>שאין בהם מעילה. חיוב נזקין הוא רק כשהזיק נכסים שאין בהם דין מעילה </a:t>
            </a:r>
          </a:p>
        </p:txBody>
      </p:sp>
      <p:sp>
        <p:nvSpPr>
          <p:cNvPr id="11" name="מלבן 10"/>
          <p:cNvSpPr/>
          <p:nvPr/>
        </p:nvSpPr>
        <p:spPr>
          <a:xfrm>
            <a:off x="8914121" y="2026450"/>
            <a:ext cx="3050835" cy="369332"/>
          </a:xfrm>
          <a:prstGeom prst="rect">
            <a:avLst/>
          </a:prstGeom>
        </p:spPr>
        <p:txBody>
          <a:bodyPr wrap="none">
            <a:spAutoFit/>
          </a:bodyPr>
          <a:lstStyle/>
          <a:p>
            <a:r>
              <a:rPr lang="he-IL" dirty="0"/>
              <a:t>הגמרא </a:t>
            </a:r>
            <a:r>
              <a:rPr lang="he-IL" dirty="0" smtClean="0"/>
              <a:t>מדייקת מדברי המשנה : </a:t>
            </a:r>
            <a:endParaRPr lang="he-IL" dirty="0"/>
          </a:p>
        </p:txBody>
      </p:sp>
      <p:sp>
        <p:nvSpPr>
          <p:cNvPr id="12" name="מלבן 11"/>
          <p:cNvSpPr/>
          <p:nvPr/>
        </p:nvSpPr>
        <p:spPr>
          <a:xfrm>
            <a:off x="8509352" y="3172380"/>
            <a:ext cx="3571811"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מְעִילָה הוּא דְּלֵית בְּהוּ הָא מִקְדָּשׁ קָדְשִׁי </a:t>
            </a:r>
            <a:endParaRPr lang="he-IL" dirty="0"/>
          </a:p>
        </p:txBody>
      </p:sp>
      <p:sp>
        <p:nvSpPr>
          <p:cNvPr id="13" name="הסבר מלבני מעוגל 12"/>
          <p:cNvSpPr/>
          <p:nvPr/>
        </p:nvSpPr>
        <p:spPr>
          <a:xfrm>
            <a:off x="36945" y="2827902"/>
            <a:ext cx="2327563" cy="1344325"/>
          </a:xfrm>
          <a:prstGeom prst="wedgeRoundRectCallout">
            <a:avLst>
              <a:gd name="adj1" fmla="val 203243"/>
              <a:gd name="adj2" fmla="val 21276"/>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solidFill>
                  <a:schemeClr val="tx1"/>
                </a:solidFill>
              </a:rPr>
              <a:t>דין מעילה הוא רק </a:t>
            </a:r>
            <a:r>
              <a:rPr lang="he-IL" dirty="0">
                <a:solidFill>
                  <a:schemeClr val="tx1"/>
                </a:solidFill>
              </a:rPr>
              <a:t>לאחר שנזרק דמם </a:t>
            </a:r>
            <a:r>
              <a:rPr lang="he-IL" dirty="0" err="1" smtClean="0">
                <a:solidFill>
                  <a:schemeClr val="tx1"/>
                </a:solidFill>
              </a:rPr>
              <a:t>באימוריהם</a:t>
            </a:r>
            <a:r>
              <a:rPr lang="he-IL" dirty="0" smtClean="0">
                <a:solidFill>
                  <a:schemeClr val="tx1"/>
                </a:solidFill>
              </a:rPr>
              <a:t> </a:t>
            </a:r>
            <a:r>
              <a:rPr lang="he-IL" dirty="0">
                <a:solidFill>
                  <a:schemeClr val="tx1"/>
                </a:solidFill>
              </a:rPr>
              <a:t>הקרבים על המזבח.</a:t>
            </a:r>
          </a:p>
        </p:txBody>
      </p:sp>
      <p:sp>
        <p:nvSpPr>
          <p:cNvPr id="14" name="מלבן 13"/>
          <p:cNvSpPr/>
          <p:nvPr/>
        </p:nvSpPr>
        <p:spPr>
          <a:xfrm>
            <a:off x="1928442" y="3090778"/>
            <a:ext cx="6580910" cy="1473512"/>
          </a:xfrm>
          <a:prstGeom prst="rect">
            <a:avLst/>
          </a:prstGeom>
        </p:spPr>
        <p:txBody>
          <a:bodyPr wrap="square">
            <a:spAutoFit/>
          </a:bodyPr>
          <a:lstStyle/>
          <a:p>
            <a:r>
              <a:rPr lang="he-IL" dirty="0" smtClean="0"/>
              <a:t>מלשון </a:t>
            </a:r>
            <a:r>
              <a:rPr lang="he-IL" dirty="0"/>
              <a:t>המשנה "נכסים </a:t>
            </a:r>
            <a:r>
              <a:rPr lang="he-IL" b="1" dirty="0"/>
              <a:t>שאין </a:t>
            </a:r>
            <a:r>
              <a:rPr lang="he-IL" dirty="0"/>
              <a:t>בהם מעילה", משמע שלצורך חיוב בנזקין, העיקר הוא שלא יהיה בנכסים הניזקים דין מעילה, אך אם יהיו הנכסים נכסי הקדש שאין בהם מעילה, יהיה חייב על נזקם, </a:t>
            </a:r>
            <a:endParaRPr lang="he-IL" dirty="0" smtClean="0"/>
          </a:p>
          <a:p>
            <a:r>
              <a:rPr lang="he-IL" dirty="0" smtClean="0"/>
              <a:t>כגון </a:t>
            </a:r>
            <a:r>
              <a:rPr lang="he-IL" dirty="0"/>
              <a:t>אם הזיק ממונו של אדם בהמת קרבן שהיא בגדר "קדשים קלים", שהוא קרבן הנאכל לבעליו, אך אין בו דין </a:t>
            </a:r>
            <a:r>
              <a:rPr lang="he-IL" dirty="0" smtClean="0"/>
              <a:t>מעילה, יהא </a:t>
            </a:r>
            <a:r>
              <a:rPr lang="he-IL" dirty="0"/>
              <a:t>חייב על נזקיה.</a:t>
            </a:r>
          </a:p>
        </p:txBody>
      </p:sp>
      <p:sp>
        <p:nvSpPr>
          <p:cNvPr id="15" name="מלבן 14"/>
          <p:cNvSpPr/>
          <p:nvPr/>
        </p:nvSpPr>
        <p:spPr>
          <a:xfrm>
            <a:off x="2682722" y="4796237"/>
            <a:ext cx="6096000" cy="646331"/>
          </a:xfrm>
          <a:prstGeom prst="rect">
            <a:avLst/>
          </a:prstGeom>
        </p:spPr>
        <p:txBody>
          <a:bodyPr>
            <a:spAutoFit/>
          </a:bodyPr>
          <a:lstStyle/>
          <a:p>
            <a:r>
              <a:rPr lang="he-IL" dirty="0" smtClean="0"/>
              <a:t>מי </a:t>
            </a:r>
            <a:r>
              <a:rPr lang="he-IL" dirty="0"/>
              <a:t>הוא התנא של משנתנו, המחייב על נזקי שור של הקדש, ולא ממעטם מ"שור רעהו", ולא שור של הקדש [לעיל ו ב] </a:t>
            </a:r>
          </a:p>
        </p:txBody>
      </p:sp>
      <p:sp>
        <p:nvSpPr>
          <p:cNvPr id="16" name="מלבן 15"/>
          <p:cNvSpPr/>
          <p:nvPr/>
        </p:nvSpPr>
        <p:spPr>
          <a:xfrm>
            <a:off x="10293168" y="4910808"/>
            <a:ext cx="1671788" cy="369332"/>
          </a:xfrm>
          <a:prstGeom prst="rect">
            <a:avLst/>
          </a:prstGeom>
        </p:spPr>
        <p:txBody>
          <a:bodyPr wrap="square">
            <a:spAutoFit/>
          </a:bodyPr>
          <a:lstStyle/>
          <a:p>
            <a:r>
              <a:rPr lang="he-IL" dirty="0" smtClean="0"/>
              <a:t>הגמרא מבררת: </a:t>
            </a:r>
            <a:endParaRPr lang="he-IL" dirty="0"/>
          </a:p>
        </p:txBody>
      </p:sp>
      <p:sp>
        <p:nvSpPr>
          <p:cNvPr id="17" name="מלבן 16"/>
          <p:cNvSpPr/>
          <p:nvPr/>
        </p:nvSpPr>
        <p:spPr>
          <a:xfrm>
            <a:off x="9035648" y="4910808"/>
            <a:ext cx="1000594"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מַאן תַּנָּא </a:t>
            </a:r>
            <a:endParaRPr lang="he-IL" dirty="0"/>
          </a:p>
        </p:txBody>
      </p:sp>
    </p:spTree>
    <p:extLst>
      <p:ext uri="{BB962C8B-B14F-4D97-AF65-F5344CB8AC3E}">
        <p14:creationId xmlns:p14="http://schemas.microsoft.com/office/powerpoint/2010/main" val="322642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הסבר מלבני מעוגל 1"/>
          <p:cNvSpPr/>
          <p:nvPr/>
        </p:nvSpPr>
        <p:spPr>
          <a:xfrm>
            <a:off x="6973454" y="2090866"/>
            <a:ext cx="4488872" cy="1733313"/>
          </a:xfrm>
          <a:prstGeom prst="wedgeRoundRectCallout">
            <a:avLst>
              <a:gd name="adj1" fmla="val -80915"/>
              <a:gd name="adj2" fmla="val -104289"/>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dirty="0" smtClean="0">
                <a:solidFill>
                  <a:schemeClr val="tx1"/>
                </a:solidFill>
              </a:rPr>
              <a:t>"שבועת </a:t>
            </a:r>
            <a:r>
              <a:rPr lang="he-IL" sz="1600" dirty="0" err="1" smtClean="0">
                <a:solidFill>
                  <a:schemeClr val="tx1"/>
                </a:solidFill>
              </a:rPr>
              <a:t>הפיקדון"התובע</a:t>
            </a:r>
            <a:r>
              <a:rPr lang="he-IL" sz="1600" dirty="0" smtClean="0">
                <a:solidFill>
                  <a:schemeClr val="tx1"/>
                </a:solidFill>
              </a:rPr>
              <a:t> </a:t>
            </a:r>
            <a:r>
              <a:rPr lang="he-IL" sz="1600" dirty="0">
                <a:solidFill>
                  <a:schemeClr val="tx1"/>
                </a:solidFill>
              </a:rPr>
              <a:t>מחברו ממון או </a:t>
            </a:r>
            <a:r>
              <a:rPr lang="he-IL" sz="1600" dirty="0" err="1">
                <a:solidFill>
                  <a:schemeClr val="tx1"/>
                </a:solidFill>
              </a:rPr>
              <a:t>פקדון</a:t>
            </a:r>
            <a:r>
              <a:rPr lang="he-IL" sz="1600" dirty="0">
                <a:solidFill>
                  <a:schemeClr val="tx1"/>
                </a:solidFill>
              </a:rPr>
              <a:t> שהוא חייב לו והכחיש הנתבע ונשבע לשקר על כך, ואחר כך הודה ששיקר בשבועה, חייב לשלם לתובע חומש, נוסף על ממון התביעה, ולהביא קרבן אשם. שבועה זו נקראת "שבועת </a:t>
            </a:r>
            <a:r>
              <a:rPr lang="he-IL" sz="1600" dirty="0" err="1">
                <a:solidFill>
                  <a:schemeClr val="tx1"/>
                </a:solidFill>
              </a:rPr>
              <a:t>הפקדון</a:t>
            </a:r>
            <a:r>
              <a:rPr lang="he-IL" sz="1600" dirty="0">
                <a:solidFill>
                  <a:schemeClr val="tx1"/>
                </a:solidFill>
              </a:rPr>
              <a:t>". ושם נאמר "נפש כי תחטא ומעלה מעל בה' וכחש בעמיתו </a:t>
            </a:r>
            <a:r>
              <a:rPr lang="he-IL" sz="1600" dirty="0" err="1">
                <a:solidFill>
                  <a:schemeClr val="tx1"/>
                </a:solidFill>
              </a:rPr>
              <a:t>בפקדון</a:t>
            </a:r>
            <a:r>
              <a:rPr lang="he-IL" sz="1600" dirty="0">
                <a:solidFill>
                  <a:schemeClr val="tx1"/>
                </a:solidFill>
              </a:rPr>
              <a:t>". </a:t>
            </a:r>
          </a:p>
        </p:txBody>
      </p:sp>
      <p:sp>
        <p:nvSpPr>
          <p:cNvPr id="5" name="מלבן 4"/>
          <p:cNvSpPr/>
          <p:nvPr/>
        </p:nvSpPr>
        <p:spPr>
          <a:xfrm>
            <a:off x="9107055" y="360683"/>
            <a:ext cx="2983344" cy="1754326"/>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אָמַר רַבִּי יוֹחָנָן בְּקָדָשִׁים </a:t>
            </a:r>
            <a:r>
              <a:rPr lang="he-IL" dirty="0" smtClean="0">
                <a:solidFill>
                  <a:srgbClr val="000000"/>
                </a:solidFill>
                <a:latin typeface="Arial" panose="020B0604020202020204" pitchFamily="34" charset="0"/>
              </a:rPr>
              <a:t>קַלִּים</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וְאַלִּיבָּא דְּרַבִּי יוֹסֵי הַגְּלִילִי </a:t>
            </a:r>
            <a:r>
              <a:rPr lang="he-IL" dirty="0" err="1">
                <a:solidFill>
                  <a:srgbClr val="000000"/>
                </a:solidFill>
                <a:latin typeface="Arial" panose="020B0604020202020204" pitchFamily="34" charset="0"/>
              </a:rPr>
              <a:t>דְּאָמַר</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מָמוֹן </a:t>
            </a:r>
            <a:r>
              <a:rPr lang="he-IL" dirty="0">
                <a:solidFill>
                  <a:srgbClr val="000000"/>
                </a:solidFill>
                <a:latin typeface="Arial" panose="020B0604020202020204" pitchFamily="34" charset="0"/>
              </a:rPr>
              <a:t>בְּעָלִים </a:t>
            </a:r>
            <a:r>
              <a:rPr lang="he-IL" dirty="0" smtClean="0">
                <a:solidFill>
                  <a:srgbClr val="000000"/>
                </a:solidFill>
                <a:latin typeface="Arial" panose="020B0604020202020204" pitchFamily="34" charset="0"/>
              </a:rPr>
              <a:t>הוּא</a:t>
            </a:r>
          </a:p>
          <a:p>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דְּתַנְיָא</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וּמָעֲלָה </a:t>
            </a:r>
            <a:r>
              <a:rPr lang="he-IL" dirty="0">
                <a:solidFill>
                  <a:srgbClr val="000000"/>
                </a:solidFill>
                <a:latin typeface="Arial" panose="020B0604020202020204" pitchFamily="34" charset="0"/>
              </a:rPr>
              <a:t>מַעַל בַּה</a:t>
            </a:r>
            <a:r>
              <a:rPr lang="he-IL" dirty="0" smtClean="0">
                <a:solidFill>
                  <a:srgbClr val="000000"/>
                </a:solidFill>
                <a:latin typeface="Arial" panose="020B0604020202020204" pitchFamily="34" charset="0"/>
              </a:rPr>
              <a:t>'</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לְרַבּוֹת קֳדָשִׁים קַלִּים שֶׁהֵן מָמוֹנוֹ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דִּבְרֵי </a:t>
            </a:r>
            <a:r>
              <a:rPr lang="he-IL" dirty="0">
                <a:solidFill>
                  <a:srgbClr val="000000"/>
                </a:solidFill>
                <a:latin typeface="Arial" panose="020B0604020202020204" pitchFamily="34" charset="0"/>
              </a:rPr>
              <a:t>רַבִּי יוֹסֵי הַגְּלִילִי </a:t>
            </a:r>
            <a:r>
              <a:rPr lang="he-IL" dirty="0" smtClean="0">
                <a:solidFill>
                  <a:srgbClr val="000000"/>
                </a:solidFill>
                <a:latin typeface="Arial" panose="020B0604020202020204" pitchFamily="34" charset="0"/>
              </a:rPr>
              <a:t> </a:t>
            </a:r>
            <a:endParaRPr lang="he-IL" dirty="0"/>
          </a:p>
        </p:txBody>
      </p:sp>
      <p:sp>
        <p:nvSpPr>
          <p:cNvPr id="6" name="TextBox 5"/>
          <p:cNvSpPr txBox="1"/>
          <p:nvPr/>
        </p:nvSpPr>
        <p:spPr>
          <a:xfrm>
            <a:off x="10561028" y="-27709"/>
            <a:ext cx="1529372" cy="369332"/>
          </a:xfrm>
          <a:prstGeom prst="rect">
            <a:avLst/>
          </a:prstGeom>
          <a:noFill/>
        </p:spPr>
        <p:txBody>
          <a:bodyPr wrap="square" rtlCol="1">
            <a:spAutoFit/>
          </a:bodyPr>
          <a:lstStyle/>
          <a:p>
            <a:r>
              <a:rPr lang="he-IL" dirty="0" smtClean="0"/>
              <a:t>דף י"ב עמ' ב'</a:t>
            </a:r>
            <a:endParaRPr lang="he-IL" dirty="0"/>
          </a:p>
        </p:txBody>
      </p:sp>
      <p:sp>
        <p:nvSpPr>
          <p:cNvPr id="7" name="הסבר מלבני מעוגל 6"/>
          <p:cNvSpPr/>
          <p:nvPr/>
        </p:nvSpPr>
        <p:spPr>
          <a:xfrm>
            <a:off x="503381" y="2060034"/>
            <a:ext cx="6197600" cy="1764145"/>
          </a:xfrm>
          <a:prstGeom prst="wedgeRoundRectCallout">
            <a:avLst>
              <a:gd name="adj1" fmla="val -33799"/>
              <a:gd name="adj2" fmla="val -56348"/>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dirty="0">
                <a:solidFill>
                  <a:schemeClr val="tx1"/>
                </a:solidFill>
              </a:rPr>
              <a:t>[</a:t>
            </a:r>
            <a:r>
              <a:rPr lang="he-IL" sz="1600" dirty="0" smtClean="0">
                <a:solidFill>
                  <a:schemeClr val="tx1"/>
                </a:solidFill>
              </a:rPr>
              <a:t>רש"י:  בהמשך </a:t>
            </a:r>
            <a:r>
              <a:rPr lang="he-IL" sz="1600" dirty="0">
                <a:solidFill>
                  <a:schemeClr val="tx1"/>
                </a:solidFill>
              </a:rPr>
              <a:t>הפסוק נאמר "וכחש בעמיתו" מזה למדים שדין זה לא נאמר על תביעת חפצי הקדש אלא על שבועת ממונו של האדם, והקדש הרי ממון גבוה הוא. ואולם הפסוק "ומעלה מעל בה'" בא ללמדנו שיש אופן של שבועה על הקדש שיש בה דין שבועת </a:t>
            </a:r>
            <a:r>
              <a:rPr lang="he-IL" sz="1600" dirty="0" err="1">
                <a:solidFill>
                  <a:schemeClr val="tx1"/>
                </a:solidFill>
              </a:rPr>
              <a:t>הפקדון</a:t>
            </a:r>
            <a:r>
              <a:rPr lang="he-IL" sz="1600" dirty="0">
                <a:solidFill>
                  <a:schemeClr val="tx1"/>
                </a:solidFill>
              </a:rPr>
              <a:t> כי דורשים "ומעלה מעל בה' וכחש" </a:t>
            </a:r>
            <a:r>
              <a:rPr lang="he-IL" sz="1600" dirty="0" err="1">
                <a:solidFill>
                  <a:schemeClr val="tx1"/>
                </a:solidFill>
              </a:rPr>
              <a:t>שה'כחש</a:t>
            </a:r>
            <a:r>
              <a:rPr lang="he-IL" sz="1600" dirty="0">
                <a:solidFill>
                  <a:schemeClr val="tx1"/>
                </a:solidFill>
              </a:rPr>
              <a:t>' הולך גם לפניו שכיחש בה', וכן 'כיחש לעמיתו', והיינו הנשבע לשקר על </a:t>
            </a:r>
            <a:r>
              <a:rPr lang="he-IL" sz="1600" dirty="0" err="1">
                <a:solidFill>
                  <a:schemeClr val="tx1"/>
                </a:solidFill>
              </a:rPr>
              <a:t>פקדון</a:t>
            </a:r>
            <a:r>
              <a:rPr lang="he-IL" sz="1600" dirty="0">
                <a:solidFill>
                  <a:schemeClr val="tx1"/>
                </a:solidFill>
              </a:rPr>
              <a:t> קדשים קלים שאף שמוקדשים נחשבים הם לממון בעלים לדעת רבי יוסי הגלילי ולכן הנשבע לשקר גם "מעל בה'" וגם "כחש בעמיתו</a:t>
            </a:r>
            <a:r>
              <a:rPr lang="he-IL" sz="1600" dirty="0" smtClean="0">
                <a:solidFill>
                  <a:schemeClr val="tx1"/>
                </a:solidFill>
              </a:rPr>
              <a:t>"</a:t>
            </a:r>
            <a:endParaRPr lang="he-IL" sz="1600" dirty="0">
              <a:solidFill>
                <a:schemeClr val="tx1"/>
              </a:solidFill>
            </a:endParaRPr>
          </a:p>
        </p:txBody>
      </p:sp>
      <p:sp>
        <p:nvSpPr>
          <p:cNvPr id="10" name="מלבן 9"/>
          <p:cNvSpPr/>
          <p:nvPr/>
        </p:nvSpPr>
        <p:spPr>
          <a:xfrm>
            <a:off x="7509163" y="4285784"/>
            <a:ext cx="4581236" cy="923330"/>
          </a:xfrm>
          <a:prstGeom prst="rect">
            <a:avLst/>
          </a:prstGeom>
          <a:solidFill>
            <a:schemeClr val="accent5">
              <a:lumMod val="20000"/>
              <a:lumOff val="80000"/>
            </a:schemeClr>
          </a:solidFill>
        </p:spPr>
        <p:txBody>
          <a:bodyPr wrap="square">
            <a:spAutoFit/>
          </a:bodyPr>
          <a:lstStyle/>
          <a:p>
            <a:r>
              <a:rPr lang="he-IL" dirty="0" err="1">
                <a:solidFill>
                  <a:srgbClr val="000000"/>
                </a:solidFill>
                <a:latin typeface="Arial" panose="020B0604020202020204" pitchFamily="34" charset="0"/>
              </a:rPr>
              <a:t>וְהָתְנַן</a:t>
            </a:r>
            <a:r>
              <a:rPr lang="he-IL" dirty="0">
                <a:solidFill>
                  <a:srgbClr val="000000"/>
                </a:solidFill>
                <a:latin typeface="Arial" panose="020B0604020202020204" pitchFamily="34" charset="0"/>
              </a:rPr>
              <a:t> הַמְקַדֵּשׁ בְּחֶלְקוֹ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בֵּין </a:t>
            </a:r>
            <a:r>
              <a:rPr lang="he-IL" dirty="0" err="1">
                <a:solidFill>
                  <a:srgbClr val="000000"/>
                </a:solidFill>
                <a:latin typeface="Arial" panose="020B0604020202020204" pitchFamily="34" charset="0"/>
              </a:rPr>
              <a:t>בְּקׇדְשֵׁי</a:t>
            </a:r>
            <a:r>
              <a:rPr lang="he-IL" dirty="0">
                <a:solidFill>
                  <a:srgbClr val="000000"/>
                </a:solidFill>
                <a:latin typeface="Arial" panose="020B0604020202020204" pitchFamily="34" charset="0"/>
              </a:rPr>
              <a:t> קֳדָשִׁים בֵּין בְּקָדָשִׁים קַלִּים אֵינָהּ מְקוּדֶּשֶׁת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לֵימָא</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דְּלָא כְּרַבִּי יוֹסֵי הַגְּלִילִי </a:t>
            </a:r>
            <a:endParaRPr lang="he-IL" dirty="0"/>
          </a:p>
        </p:txBody>
      </p:sp>
      <p:sp>
        <p:nvSpPr>
          <p:cNvPr id="11" name="מלבן 10"/>
          <p:cNvSpPr/>
          <p:nvPr/>
        </p:nvSpPr>
        <p:spPr>
          <a:xfrm>
            <a:off x="10138276" y="3921066"/>
            <a:ext cx="1662636" cy="369332"/>
          </a:xfrm>
          <a:prstGeom prst="rect">
            <a:avLst/>
          </a:prstGeom>
        </p:spPr>
        <p:txBody>
          <a:bodyPr wrap="none">
            <a:spAutoFit/>
          </a:bodyPr>
          <a:lstStyle/>
          <a:p>
            <a:r>
              <a:rPr lang="he-IL" dirty="0"/>
              <a:t>הגמרא </a:t>
            </a:r>
            <a:r>
              <a:rPr lang="he-IL" dirty="0" smtClean="0"/>
              <a:t>שואלת : </a:t>
            </a:r>
            <a:endParaRPr lang="he-IL" dirty="0"/>
          </a:p>
        </p:txBody>
      </p:sp>
      <p:sp>
        <p:nvSpPr>
          <p:cNvPr id="12" name="הסבר מלבני מעוגל 11"/>
          <p:cNvSpPr/>
          <p:nvPr/>
        </p:nvSpPr>
        <p:spPr>
          <a:xfrm>
            <a:off x="212436" y="5630236"/>
            <a:ext cx="11877963" cy="1038420"/>
          </a:xfrm>
          <a:prstGeom prst="wedgeRoundRectCallout">
            <a:avLst>
              <a:gd name="adj1" fmla="val -34752"/>
              <a:gd name="adj2" fmla="val -64892"/>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dirty="0" err="1">
                <a:solidFill>
                  <a:schemeClr val="tx1"/>
                </a:solidFill>
              </a:rPr>
              <a:t>הרא"ש</a:t>
            </a:r>
            <a:r>
              <a:rPr lang="he-IL" sz="1400" dirty="0">
                <a:solidFill>
                  <a:schemeClr val="tx1"/>
                </a:solidFill>
              </a:rPr>
              <a:t> </a:t>
            </a:r>
            <a:r>
              <a:rPr lang="he-IL" sz="1400" dirty="0" err="1">
                <a:solidFill>
                  <a:schemeClr val="tx1"/>
                </a:solidFill>
              </a:rPr>
              <a:t>בשיטמ"ק</a:t>
            </a:r>
            <a:r>
              <a:rPr lang="he-IL" sz="1400" dirty="0">
                <a:solidFill>
                  <a:schemeClr val="tx1"/>
                </a:solidFill>
              </a:rPr>
              <a:t>, </a:t>
            </a:r>
            <a:r>
              <a:rPr lang="he-IL" sz="1400" dirty="0" err="1">
                <a:solidFill>
                  <a:schemeClr val="tx1"/>
                </a:solidFill>
              </a:rPr>
              <a:t>פנ"י</a:t>
            </a:r>
            <a:r>
              <a:rPr lang="he-IL" sz="1400" dirty="0">
                <a:solidFill>
                  <a:schemeClr val="tx1"/>
                </a:solidFill>
              </a:rPr>
              <a:t> </a:t>
            </a:r>
            <a:r>
              <a:rPr lang="he-IL" sz="1400" dirty="0" smtClean="0">
                <a:solidFill>
                  <a:schemeClr val="tx1"/>
                </a:solidFill>
              </a:rPr>
              <a:t>: היה </a:t>
            </a:r>
            <a:r>
              <a:rPr lang="he-IL" sz="1400" dirty="0">
                <a:solidFill>
                  <a:schemeClr val="tx1"/>
                </a:solidFill>
              </a:rPr>
              <a:t>אפשר לומר שדינו של רבי יוסי הגלילי הוא דין מיוחד </a:t>
            </a:r>
            <a:r>
              <a:rPr lang="he-IL" sz="1400" dirty="0" err="1">
                <a:solidFill>
                  <a:schemeClr val="tx1"/>
                </a:solidFill>
              </a:rPr>
              <a:t>לענין</a:t>
            </a:r>
            <a:r>
              <a:rPr lang="he-IL" sz="1400" dirty="0">
                <a:solidFill>
                  <a:schemeClr val="tx1"/>
                </a:solidFill>
              </a:rPr>
              <a:t> חיוב שבועה, </a:t>
            </a:r>
            <a:r>
              <a:rPr lang="he-IL" sz="1400" dirty="0" smtClean="0">
                <a:solidFill>
                  <a:schemeClr val="tx1"/>
                </a:solidFill>
              </a:rPr>
              <a:t>ש</a:t>
            </a:r>
            <a:r>
              <a:rPr lang="he-IL" sz="1400" dirty="0">
                <a:solidFill>
                  <a:schemeClr val="tx1"/>
                </a:solidFill>
              </a:rPr>
              <a:t> התורה </a:t>
            </a:r>
            <a:r>
              <a:rPr lang="he-IL" sz="1400" dirty="0" smtClean="0">
                <a:solidFill>
                  <a:schemeClr val="tx1"/>
                </a:solidFill>
              </a:rPr>
              <a:t>ריבתה דאף </a:t>
            </a:r>
            <a:r>
              <a:rPr lang="he-IL" sz="1400" dirty="0" err="1">
                <a:solidFill>
                  <a:schemeClr val="tx1"/>
                </a:solidFill>
              </a:rPr>
              <a:t>דאין</a:t>
            </a:r>
            <a:r>
              <a:rPr lang="he-IL" sz="1400" dirty="0">
                <a:solidFill>
                  <a:schemeClr val="tx1"/>
                </a:solidFill>
              </a:rPr>
              <a:t> </a:t>
            </a:r>
            <a:r>
              <a:rPr lang="he-IL" sz="1400" dirty="0" err="1">
                <a:solidFill>
                  <a:schemeClr val="tx1"/>
                </a:solidFill>
              </a:rPr>
              <a:t>נשבעין</a:t>
            </a:r>
            <a:r>
              <a:rPr lang="he-IL" sz="1400" dirty="0">
                <a:solidFill>
                  <a:schemeClr val="tx1"/>
                </a:solidFill>
              </a:rPr>
              <a:t> על הקדש, בקדשים קלים כיון שהבעלים זוכים באכילת הבשר לכן ריבתה תורה </a:t>
            </a:r>
            <a:r>
              <a:rPr lang="he-IL" sz="1400" dirty="0" err="1">
                <a:solidFill>
                  <a:schemeClr val="tx1"/>
                </a:solidFill>
              </a:rPr>
              <a:t>דשפיר</a:t>
            </a:r>
            <a:r>
              <a:rPr lang="he-IL" sz="1400" dirty="0">
                <a:solidFill>
                  <a:schemeClr val="tx1"/>
                </a:solidFill>
              </a:rPr>
              <a:t> מיקרי "בעמיתו", אבל שיהיה על קדשים קלים דין ממון בעלים עד שיחשב בכלל "שור רעהו" להיות חייב </a:t>
            </a:r>
            <a:r>
              <a:rPr lang="he-IL" sz="1400" dirty="0" err="1">
                <a:solidFill>
                  <a:schemeClr val="tx1"/>
                </a:solidFill>
              </a:rPr>
              <a:t>בנזיקין</a:t>
            </a:r>
            <a:r>
              <a:rPr lang="he-IL" sz="1400" dirty="0">
                <a:solidFill>
                  <a:schemeClr val="tx1"/>
                </a:solidFill>
              </a:rPr>
              <a:t>, זה נלמד </a:t>
            </a:r>
            <a:r>
              <a:rPr lang="he-IL" sz="1400" dirty="0" err="1" smtClean="0">
                <a:solidFill>
                  <a:schemeClr val="tx1"/>
                </a:solidFill>
              </a:rPr>
              <a:t>ממשנתינו</a:t>
            </a:r>
            <a:r>
              <a:rPr lang="he-IL" sz="1400" dirty="0" smtClean="0">
                <a:solidFill>
                  <a:schemeClr val="tx1"/>
                </a:solidFill>
              </a:rPr>
              <a:t> שלמדנו </a:t>
            </a:r>
            <a:r>
              <a:rPr lang="he-IL" sz="1400" dirty="0">
                <a:solidFill>
                  <a:schemeClr val="tx1"/>
                </a:solidFill>
              </a:rPr>
              <a:t>שבקדשים קלים חייבים, וכיון שלא מצאנו תנא שיאמר שיש בהם גם דין של "עמיתו" אלא רבי יוסי הגלילי, אם כן ודאי משנתינו אליבא דרבי יוסי הגלילי, ודברי רבי יוסי הם לכל התורה שקדשים קלים הוי ממון רעהו ולא רק </a:t>
            </a:r>
            <a:r>
              <a:rPr lang="he-IL" sz="1400" dirty="0" err="1">
                <a:solidFill>
                  <a:schemeClr val="tx1"/>
                </a:solidFill>
              </a:rPr>
              <a:t>לענין</a:t>
            </a:r>
            <a:r>
              <a:rPr lang="he-IL" sz="1400" dirty="0">
                <a:solidFill>
                  <a:schemeClr val="tx1"/>
                </a:solidFill>
              </a:rPr>
              <a:t> שבועת </a:t>
            </a:r>
            <a:r>
              <a:rPr lang="he-IL" sz="1400" dirty="0" err="1">
                <a:solidFill>
                  <a:schemeClr val="tx1"/>
                </a:solidFill>
              </a:rPr>
              <a:t>הפקדון</a:t>
            </a:r>
            <a:r>
              <a:rPr lang="he-IL" sz="1400" dirty="0">
                <a:solidFill>
                  <a:schemeClr val="tx1"/>
                </a:solidFill>
              </a:rPr>
              <a:t>. ולכן ממשיכה הגמרא לשאול מהמשנה של המקדש בחלקו, כי אם </a:t>
            </a:r>
            <a:r>
              <a:rPr lang="he-IL" sz="1400" dirty="0" err="1">
                <a:solidFill>
                  <a:schemeClr val="tx1"/>
                </a:solidFill>
              </a:rPr>
              <a:t>נתברר</a:t>
            </a:r>
            <a:r>
              <a:rPr lang="he-IL" sz="1400" dirty="0">
                <a:solidFill>
                  <a:schemeClr val="tx1"/>
                </a:solidFill>
              </a:rPr>
              <a:t> שהוי ממון בעלים עד שנקרא רעהו, כך גם צריך להועיל </a:t>
            </a:r>
            <a:r>
              <a:rPr lang="he-IL" sz="1400" dirty="0" err="1">
                <a:solidFill>
                  <a:schemeClr val="tx1"/>
                </a:solidFill>
              </a:rPr>
              <a:t>לענין</a:t>
            </a:r>
            <a:r>
              <a:rPr lang="he-IL" sz="1400" dirty="0">
                <a:solidFill>
                  <a:schemeClr val="tx1"/>
                </a:solidFill>
              </a:rPr>
              <a:t> המקדש בחלקו שתהיה מקודשת. </a:t>
            </a:r>
            <a:r>
              <a:rPr lang="he-IL" sz="1400" dirty="0" smtClean="0">
                <a:solidFill>
                  <a:schemeClr val="tx1"/>
                </a:solidFill>
              </a:rPr>
              <a:t>,</a:t>
            </a:r>
            <a:endParaRPr lang="he-IL" sz="1400" dirty="0">
              <a:solidFill>
                <a:schemeClr val="tx1"/>
              </a:solidFill>
            </a:endParaRPr>
          </a:p>
        </p:txBody>
      </p:sp>
      <p:sp>
        <p:nvSpPr>
          <p:cNvPr id="13" name="מלבן 12"/>
          <p:cNvSpPr/>
          <p:nvPr/>
        </p:nvSpPr>
        <p:spPr>
          <a:xfrm>
            <a:off x="286327" y="3824179"/>
            <a:ext cx="7222836" cy="1754326"/>
          </a:xfrm>
          <a:prstGeom prst="rect">
            <a:avLst/>
          </a:prstGeom>
        </p:spPr>
        <p:txBody>
          <a:bodyPr wrap="square">
            <a:spAutoFit/>
          </a:bodyPr>
          <a:lstStyle/>
          <a:p>
            <a:r>
              <a:rPr lang="he-IL" dirty="0" smtClean="0"/>
              <a:t>והרי שנינו </a:t>
            </a:r>
            <a:r>
              <a:rPr lang="he-IL" dirty="0"/>
              <a:t>במשנה בקידושין: המקדש </a:t>
            </a:r>
            <a:r>
              <a:rPr lang="he-IL" dirty="0" err="1"/>
              <a:t>אשה</a:t>
            </a:r>
            <a:r>
              <a:rPr lang="he-IL" dirty="0"/>
              <a:t> בחלקו שנטל מבשר הקרבנות, בין אם קידש בקדשי קדשים, בין אם קידש בקדשים </a:t>
            </a:r>
            <a:r>
              <a:rPr lang="he-IL" dirty="0" smtClean="0"/>
              <a:t>קלים, אינה </a:t>
            </a:r>
            <a:r>
              <a:rPr lang="he-IL" dirty="0"/>
              <a:t>מקודשת, כי קדשים </a:t>
            </a:r>
            <a:r>
              <a:rPr lang="he-IL" b="1" dirty="0"/>
              <a:t>אינם ממונו </a:t>
            </a:r>
            <a:r>
              <a:rPr lang="he-IL" dirty="0"/>
              <a:t>של אדם, אלא ממון גבוה [ממון של הקדוש ברוך הוא, כביכול] שניתן לאדם רק רשות לאכלו. ונמצא שלא נתן לאשה ממון שתתקדש בו.</a:t>
            </a:r>
          </a:p>
          <a:p>
            <a:r>
              <a:rPr lang="he-IL" dirty="0"/>
              <a:t>ואם קדשים קלים נחשבים לממון בעלים, מדוע המקדש בקדשים קלים אינה מקודשת, </a:t>
            </a:r>
            <a:r>
              <a:rPr lang="he-IL" dirty="0" smtClean="0"/>
              <a:t>האם </a:t>
            </a:r>
            <a:r>
              <a:rPr lang="he-IL" dirty="0"/>
              <a:t>נאמר, שמשנה זו היא דלא כשיטת רבי יוסי הגלילי! </a:t>
            </a:r>
          </a:p>
        </p:txBody>
      </p:sp>
      <p:sp>
        <p:nvSpPr>
          <p:cNvPr id="14" name="מלבן 13"/>
          <p:cNvSpPr/>
          <p:nvPr/>
        </p:nvSpPr>
        <p:spPr>
          <a:xfrm>
            <a:off x="286328" y="286327"/>
            <a:ext cx="8368146" cy="1754326"/>
          </a:xfrm>
          <a:prstGeom prst="rect">
            <a:avLst/>
          </a:prstGeom>
        </p:spPr>
        <p:txBody>
          <a:bodyPr wrap="square">
            <a:spAutoFit/>
          </a:bodyPr>
          <a:lstStyle/>
          <a:p>
            <a:r>
              <a:rPr lang="he-IL" dirty="0" smtClean="0"/>
              <a:t>מדובר </a:t>
            </a:r>
            <a:r>
              <a:rPr lang="he-IL" dirty="0"/>
              <a:t>במשנה בקדשים קלים, ואליבא דרבי יוסי הגלילי, </a:t>
            </a:r>
            <a:r>
              <a:rPr lang="he-IL" dirty="0" smtClean="0"/>
              <a:t>שאמר</a:t>
            </a:r>
            <a:r>
              <a:rPr lang="he-IL" dirty="0"/>
              <a:t>, קדשים קלים </a:t>
            </a:r>
            <a:r>
              <a:rPr lang="he-IL" dirty="0" smtClean="0"/>
              <a:t>נחשבים כממון בעלים, </a:t>
            </a:r>
            <a:r>
              <a:rPr lang="he-IL" dirty="0"/>
              <a:t>ולא ממון גבוה, לפיכך המזיק קדשים קלים, חייב, כיון שהוא נחשב בכלל "שור רעהו".</a:t>
            </a:r>
          </a:p>
          <a:p>
            <a:r>
              <a:rPr lang="he-IL" dirty="0" smtClean="0"/>
              <a:t>שלמדנו </a:t>
            </a:r>
            <a:r>
              <a:rPr lang="he-IL" dirty="0"/>
              <a:t>בברייתא: נאמר בפרשת "שבועת </a:t>
            </a:r>
            <a:r>
              <a:rPr lang="he-IL" dirty="0" err="1"/>
              <a:t>הפקדון</a:t>
            </a:r>
            <a:r>
              <a:rPr lang="he-IL" dirty="0" smtClean="0"/>
              <a:t>" [</a:t>
            </a:r>
            <a:r>
              <a:rPr lang="he-IL" dirty="0"/>
              <a:t>ויקרא ה </a:t>
            </a:r>
            <a:r>
              <a:rPr lang="he-IL" dirty="0" err="1"/>
              <a:t>כא</a:t>
            </a:r>
            <a:r>
              <a:rPr lang="he-IL" dirty="0"/>
              <a:t>] "ומעלה מעל בה'", בא הכתוב הזה ללמדנו לרבות קדשים קלים, שגם אם מפקיד אדם בהמה שהיא קדשים קלים אצל חברו, וכפר השומר ונשבע לשקר שלא הפקידו אצלו בהמה זו, וחזר והודה שנשבע לו לשקר, הרי הוא חייב בקרבן אשם וחומש כדין "שבועת </a:t>
            </a:r>
            <a:r>
              <a:rPr lang="he-IL" dirty="0" err="1"/>
              <a:t>הפקדון</a:t>
            </a:r>
            <a:r>
              <a:rPr lang="he-IL" dirty="0"/>
              <a:t>", מפני שקדשים קלים הן ממונו של האדם </a:t>
            </a:r>
          </a:p>
        </p:txBody>
      </p:sp>
    </p:spTree>
    <p:extLst>
      <p:ext uri="{BB962C8B-B14F-4D97-AF65-F5344CB8AC3E}">
        <p14:creationId xmlns:p14="http://schemas.microsoft.com/office/powerpoint/2010/main" val="401739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750"/>
                            </p:stCondLst>
                            <p:childTnLst>
                              <p:par>
                                <p:cTn id="11" presetID="22" presetClass="entr" presetSubtype="2" fill="hold" grpId="0" nodeType="afterEffect">
                                  <p:stCondLst>
                                    <p:cond delay="275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par>
                          <p:cTn id="14" fill="hold">
                            <p:stCondLst>
                              <p:cond delay="4000"/>
                            </p:stCondLst>
                            <p:childTnLst>
                              <p:par>
                                <p:cTn id="15" presetID="22" presetClass="entr" presetSubtype="4" fill="hold" grpId="0" nodeType="afterEffect">
                                  <p:stCondLst>
                                    <p:cond delay="400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2500"/>
                                        <p:tgtEl>
                                          <p:spTgt spid="2"/>
                                        </p:tgtEl>
                                      </p:cBhvr>
                                    </p:animEffect>
                                  </p:childTnLst>
                                </p:cTn>
                              </p:par>
                            </p:childTnLst>
                          </p:cTn>
                        </p:par>
                        <p:par>
                          <p:cTn id="18" fill="hold">
                            <p:stCondLst>
                              <p:cond delay="10500"/>
                            </p:stCondLst>
                            <p:childTnLst>
                              <p:par>
                                <p:cTn id="19" presetID="22" presetClass="entr" presetSubtype="4" fill="hold" grpId="0" nodeType="afterEffect">
                                  <p:stCondLst>
                                    <p:cond delay="375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275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childTnLst>
                          </p:cTn>
                        </p:par>
                        <p:par>
                          <p:cTn id="30" fill="hold">
                            <p:stCondLst>
                              <p:cond delay="1000"/>
                            </p:stCondLst>
                            <p:childTnLst>
                              <p:par>
                                <p:cTn id="31" presetID="53" presetClass="entr" presetSubtype="16" fill="hold" grpId="0" nodeType="afterEffect">
                                  <p:stCondLst>
                                    <p:cond delay="5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2000"/>
                            </p:stCondLst>
                            <p:childTnLst>
                              <p:par>
                                <p:cTn id="37" presetID="22" presetClass="entr" presetSubtype="2" fill="hold" grpId="0" nodeType="afterEffect">
                                  <p:stCondLst>
                                    <p:cond delay="200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childTnLst>
                          </p:cTn>
                        </p:par>
                        <p:par>
                          <p:cTn id="40" fill="hold">
                            <p:stCondLst>
                              <p:cond delay="4500"/>
                            </p:stCondLst>
                            <p:childTnLst>
                              <p:par>
                                <p:cTn id="41" presetID="22" presetClass="entr" presetSubtype="2" fill="hold" grpId="0" nodeType="afterEffect">
                                  <p:stCondLst>
                                    <p:cond delay="375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10" grpId="0" animBg="1"/>
      <p:bldP spid="11" grpId="0"/>
      <p:bldP spid="12" grpId="0" animBg="1"/>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61028" y="-27709"/>
            <a:ext cx="1529372" cy="369332"/>
          </a:xfrm>
          <a:prstGeom prst="rect">
            <a:avLst/>
          </a:prstGeom>
          <a:noFill/>
        </p:spPr>
        <p:txBody>
          <a:bodyPr wrap="square" rtlCol="1">
            <a:spAutoFit/>
          </a:bodyPr>
          <a:lstStyle/>
          <a:p>
            <a:r>
              <a:rPr lang="he-IL" dirty="0" smtClean="0"/>
              <a:t>דף י"ב עמ' ב'</a:t>
            </a:r>
            <a:endParaRPr lang="he-IL" dirty="0"/>
          </a:p>
        </p:txBody>
      </p:sp>
      <p:sp>
        <p:nvSpPr>
          <p:cNvPr id="6" name="TextBox 5"/>
          <p:cNvSpPr txBox="1"/>
          <p:nvPr/>
        </p:nvSpPr>
        <p:spPr>
          <a:xfrm>
            <a:off x="10261600" y="353413"/>
            <a:ext cx="1653309" cy="369332"/>
          </a:xfrm>
          <a:prstGeom prst="rect">
            <a:avLst/>
          </a:prstGeom>
          <a:noFill/>
        </p:spPr>
        <p:txBody>
          <a:bodyPr wrap="square" rtlCol="1">
            <a:spAutoFit/>
          </a:bodyPr>
          <a:lstStyle/>
          <a:p>
            <a:r>
              <a:rPr lang="he-IL" dirty="0" smtClean="0"/>
              <a:t>עונה הגמרא</a:t>
            </a:r>
            <a:r>
              <a:rPr lang="he-IL" dirty="0"/>
              <a:t>:</a:t>
            </a:r>
          </a:p>
        </p:txBody>
      </p:sp>
      <p:sp>
        <p:nvSpPr>
          <p:cNvPr id="7" name="מלבן 6"/>
          <p:cNvSpPr/>
          <p:nvPr/>
        </p:nvSpPr>
        <p:spPr>
          <a:xfrm>
            <a:off x="7887854" y="734536"/>
            <a:ext cx="4202545" cy="1200329"/>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אֲפִילּוּ </a:t>
            </a:r>
            <a:r>
              <a:rPr lang="he-IL" dirty="0" err="1">
                <a:solidFill>
                  <a:srgbClr val="000000"/>
                </a:solidFill>
                <a:latin typeface="Arial" panose="020B0604020202020204" pitchFamily="34" charset="0"/>
              </a:rPr>
              <a:t>תֵּימָא</a:t>
            </a:r>
            <a:r>
              <a:rPr lang="he-IL" dirty="0">
                <a:solidFill>
                  <a:srgbClr val="000000"/>
                </a:solidFill>
                <a:latin typeface="Arial" panose="020B0604020202020204" pitchFamily="34" charset="0"/>
              </a:rPr>
              <a:t> רַבִּי יוֹסֵי הַגְּלִילִי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כִּי </a:t>
            </a:r>
            <a:r>
              <a:rPr lang="he-IL" dirty="0">
                <a:solidFill>
                  <a:srgbClr val="000000"/>
                </a:solidFill>
                <a:latin typeface="Arial" panose="020B0604020202020204" pitchFamily="34" charset="0"/>
              </a:rPr>
              <a:t>אָמַר רַבִּי יוֹסֵי הַגְּלִילִי מֵחַיִּים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אֲבָל </a:t>
            </a:r>
            <a:r>
              <a:rPr lang="he-IL" dirty="0">
                <a:solidFill>
                  <a:srgbClr val="000000"/>
                </a:solidFill>
                <a:latin typeface="Arial" panose="020B0604020202020204" pitchFamily="34" charset="0"/>
              </a:rPr>
              <a:t>לְאַחַר שְׁחִיטָה אֲפִילּוּ רַבִּי יוֹסֵי הַגְּלִילִי מוֹדֶה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דְּכִי</a:t>
            </a:r>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קָא</a:t>
            </a:r>
            <a:r>
              <a:rPr lang="he-IL" dirty="0">
                <a:solidFill>
                  <a:srgbClr val="000000"/>
                </a:solidFill>
                <a:latin typeface="Arial" panose="020B0604020202020204" pitchFamily="34" charset="0"/>
              </a:rPr>
              <a:t> זָכוּ מִשֻּׁלְחַן גָּבוֹהַּ </a:t>
            </a:r>
            <a:r>
              <a:rPr lang="he-IL" dirty="0" err="1">
                <a:solidFill>
                  <a:srgbClr val="000000"/>
                </a:solidFill>
                <a:latin typeface="Arial" panose="020B0604020202020204" pitchFamily="34" charset="0"/>
              </a:rPr>
              <a:t>קָא</a:t>
            </a:r>
            <a:r>
              <a:rPr lang="he-IL" dirty="0">
                <a:solidFill>
                  <a:srgbClr val="000000"/>
                </a:solidFill>
                <a:latin typeface="Arial" panose="020B0604020202020204" pitchFamily="34" charset="0"/>
              </a:rPr>
              <a:t> זָכוּ </a:t>
            </a:r>
            <a:endParaRPr lang="he-IL" dirty="0"/>
          </a:p>
        </p:txBody>
      </p:sp>
      <p:sp>
        <p:nvSpPr>
          <p:cNvPr id="8" name="הסבר מלבני מעוגל 7"/>
          <p:cNvSpPr/>
          <p:nvPr/>
        </p:nvSpPr>
        <p:spPr>
          <a:xfrm>
            <a:off x="7869383" y="2379324"/>
            <a:ext cx="4322617" cy="2207491"/>
          </a:xfrm>
          <a:prstGeom prst="wedgeRoundRectCallout">
            <a:avLst>
              <a:gd name="adj1" fmla="val -171261"/>
              <a:gd name="adj2" fmla="val -79340"/>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solidFill>
                  <a:schemeClr val="tx1"/>
                </a:solidFill>
              </a:rPr>
              <a:t>רש"י: גם </a:t>
            </a:r>
            <a:r>
              <a:rPr lang="he-IL" dirty="0">
                <a:solidFill>
                  <a:schemeClr val="tx1"/>
                </a:solidFill>
              </a:rPr>
              <a:t>על חלק הבעלים שמקבלים לאחר שחיטה נאמר שזכו משלחן גבוה. </a:t>
            </a:r>
            <a:endParaRPr lang="he-IL" dirty="0" smtClean="0">
              <a:solidFill>
                <a:schemeClr val="tx1"/>
              </a:solidFill>
            </a:endParaRPr>
          </a:p>
          <a:p>
            <a:r>
              <a:rPr lang="he-IL" dirty="0" err="1" smtClean="0">
                <a:solidFill>
                  <a:schemeClr val="tx1"/>
                </a:solidFill>
              </a:rPr>
              <a:t>תוס</a:t>
            </a:r>
            <a:r>
              <a:rPr lang="he-IL" dirty="0" smtClean="0">
                <a:solidFill>
                  <a:schemeClr val="tx1"/>
                </a:solidFill>
              </a:rPr>
              <a:t>': זה </a:t>
            </a:r>
            <a:r>
              <a:rPr lang="he-IL" dirty="0">
                <a:solidFill>
                  <a:schemeClr val="tx1"/>
                </a:solidFill>
              </a:rPr>
              <a:t>נאמר רק לגבי חלק </a:t>
            </a:r>
            <a:r>
              <a:rPr lang="he-IL" dirty="0" err="1">
                <a:solidFill>
                  <a:schemeClr val="tx1"/>
                </a:solidFill>
              </a:rPr>
              <a:t>הכהנים</a:t>
            </a:r>
            <a:r>
              <a:rPr lang="he-IL" dirty="0">
                <a:solidFill>
                  <a:schemeClr val="tx1"/>
                </a:solidFill>
              </a:rPr>
              <a:t>, כי לא זוכים בחלקם רק על ידי השחיטה, אבל חלקו של בעל הקרבן שהיה שלו גם לפני שחיטת הקרבן נחשב לעולם כממונו, </a:t>
            </a:r>
            <a:r>
              <a:rPr lang="he-IL" dirty="0" smtClean="0">
                <a:solidFill>
                  <a:schemeClr val="tx1"/>
                </a:solidFill>
              </a:rPr>
              <a:t>לפי זה, המקדש </a:t>
            </a:r>
            <a:r>
              <a:rPr lang="he-IL" dirty="0">
                <a:solidFill>
                  <a:schemeClr val="tx1"/>
                </a:solidFill>
              </a:rPr>
              <a:t>בחלקו היינו כהן המקדש בחלקו</a:t>
            </a:r>
          </a:p>
        </p:txBody>
      </p:sp>
      <p:sp>
        <p:nvSpPr>
          <p:cNvPr id="9" name="מלבן 8"/>
          <p:cNvSpPr/>
          <p:nvPr/>
        </p:nvSpPr>
        <p:spPr>
          <a:xfrm>
            <a:off x="0" y="642203"/>
            <a:ext cx="7462981" cy="2585323"/>
          </a:xfrm>
          <a:prstGeom prst="rect">
            <a:avLst/>
          </a:prstGeom>
        </p:spPr>
        <p:txBody>
          <a:bodyPr wrap="square">
            <a:spAutoFit/>
          </a:bodyPr>
          <a:lstStyle/>
          <a:p>
            <a:r>
              <a:rPr lang="he-IL" dirty="0" smtClean="0"/>
              <a:t>אפילו אם תאמר שמשנה </a:t>
            </a:r>
            <a:r>
              <a:rPr lang="he-IL" dirty="0"/>
              <a:t>זו כשיטת רבי יוסי הגלילי </a:t>
            </a:r>
            <a:r>
              <a:rPr lang="he-IL" dirty="0" smtClean="0"/>
              <a:t>היא</a:t>
            </a:r>
          </a:p>
          <a:p>
            <a:r>
              <a:rPr lang="he-IL" dirty="0" smtClean="0"/>
              <a:t>אימתי </a:t>
            </a:r>
            <a:r>
              <a:rPr lang="he-IL" dirty="0"/>
              <a:t>אמר רבי יוסי הגלילי שקדשים קלים הינם ממון בעלים? </a:t>
            </a:r>
            <a:endParaRPr lang="he-IL" dirty="0" smtClean="0"/>
          </a:p>
          <a:p>
            <a:r>
              <a:rPr lang="he-IL" dirty="0" smtClean="0"/>
              <a:t>דווקא בעוד </a:t>
            </a:r>
            <a:r>
              <a:rPr lang="he-IL" dirty="0"/>
              <a:t>בהמת הקרבן </a:t>
            </a:r>
            <a:r>
              <a:rPr lang="he-IL" dirty="0" smtClean="0"/>
              <a:t>חיה. אבל </a:t>
            </a:r>
            <a:r>
              <a:rPr lang="he-IL" dirty="0"/>
              <a:t>לאחר שחיטה, אפילו רבי יוסי הגלילי מודה שאף חלקי הבשר הניתנים לאכילה לבעלים או </a:t>
            </a:r>
            <a:r>
              <a:rPr lang="he-IL" dirty="0" err="1"/>
              <a:t>לכהנים</a:t>
            </a:r>
            <a:r>
              <a:rPr lang="he-IL" dirty="0"/>
              <a:t> אינם ממון </a:t>
            </a:r>
            <a:r>
              <a:rPr lang="he-IL" dirty="0" smtClean="0"/>
              <a:t>בעלים</a:t>
            </a:r>
          </a:p>
          <a:p>
            <a:r>
              <a:rPr lang="he-IL" dirty="0" smtClean="0"/>
              <a:t>כאשר </a:t>
            </a:r>
            <a:r>
              <a:rPr lang="he-IL" dirty="0"/>
              <a:t>זוכים בחלקם מהקרבן, </a:t>
            </a:r>
            <a:r>
              <a:rPr lang="he-IL" dirty="0" smtClean="0"/>
              <a:t>זוכים </a:t>
            </a:r>
            <a:r>
              <a:rPr lang="he-IL" dirty="0"/>
              <a:t>הם משלחנו של הקדוש ברוך הוא. </a:t>
            </a:r>
            <a:endParaRPr lang="he-IL" dirty="0" smtClean="0"/>
          </a:p>
          <a:p>
            <a:r>
              <a:rPr lang="he-IL" dirty="0" smtClean="0"/>
              <a:t>כי </a:t>
            </a:r>
            <a:r>
              <a:rPr lang="he-IL" dirty="0"/>
              <a:t>כאשר נשחט הקרבן, נעשה כולו של גבוה, וכשהם נוטלים לאכול ממנו את חלקם, הרי הם כנוטלים מנה משולחנו של הקדוש ברוך הוא, כעבד הנוטל מנה מרבו, ואין זה ממון בעלים. ואם כן, אפשר שהמשנה עוסקת כשמקדש בחלקו לאחר שחיטת הקרבן, ובזה מודה רבי יוסי הגלילי שאין הבשר ממון בעלים </a:t>
            </a:r>
          </a:p>
        </p:txBody>
      </p:sp>
      <p:sp>
        <p:nvSpPr>
          <p:cNvPr id="10" name="מלבן 9"/>
          <p:cNvSpPr/>
          <p:nvPr/>
        </p:nvSpPr>
        <p:spPr>
          <a:xfrm>
            <a:off x="6179127" y="5155040"/>
            <a:ext cx="3708399" cy="1200329"/>
          </a:xfrm>
          <a:prstGeom prst="rect">
            <a:avLst/>
          </a:prstGeom>
        </p:spPr>
        <p:txBody>
          <a:bodyPr wrap="square">
            <a:spAutoFit/>
          </a:bodyPr>
          <a:lstStyle/>
          <a:p>
            <a:r>
              <a:rPr lang="he-IL" dirty="0" smtClean="0"/>
              <a:t>וכי </a:t>
            </a:r>
            <a:r>
              <a:rPr lang="he-IL" dirty="0"/>
              <a:t>דברי רבי יוסי הגלילי, שקדשים קלים הם ממון בעלים, נאמרו רק כשהם חיים, ולפי זה, רבנן, החולקים עליו, סוברים שאף מחיים </a:t>
            </a:r>
            <a:r>
              <a:rPr lang="he-IL" dirty="0" smtClean="0"/>
              <a:t>הרי זה ממון </a:t>
            </a:r>
            <a:r>
              <a:rPr lang="he-IL" dirty="0"/>
              <a:t>גבוה? </a:t>
            </a:r>
          </a:p>
        </p:txBody>
      </p:sp>
      <p:sp>
        <p:nvSpPr>
          <p:cNvPr id="11" name="מלבן 10"/>
          <p:cNvSpPr/>
          <p:nvPr/>
        </p:nvSpPr>
        <p:spPr>
          <a:xfrm>
            <a:off x="10252274" y="4846608"/>
            <a:ext cx="1662635" cy="369332"/>
          </a:xfrm>
          <a:prstGeom prst="rect">
            <a:avLst/>
          </a:prstGeom>
        </p:spPr>
        <p:txBody>
          <a:bodyPr wrap="none">
            <a:spAutoFit/>
          </a:bodyPr>
          <a:lstStyle/>
          <a:p>
            <a:r>
              <a:rPr lang="he-IL" dirty="0" smtClean="0"/>
              <a:t>הגמרא שואלת : </a:t>
            </a:r>
            <a:endParaRPr lang="he-IL" dirty="0"/>
          </a:p>
        </p:txBody>
      </p:sp>
      <p:sp>
        <p:nvSpPr>
          <p:cNvPr id="12" name="מלבן 11"/>
          <p:cNvSpPr/>
          <p:nvPr/>
        </p:nvSpPr>
        <p:spPr>
          <a:xfrm>
            <a:off x="9887526" y="5579287"/>
            <a:ext cx="1821332"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וּמֵחַיִּים מִי </a:t>
            </a:r>
            <a:r>
              <a:rPr lang="he-IL" dirty="0" smtClean="0">
                <a:solidFill>
                  <a:srgbClr val="000000"/>
                </a:solidFill>
                <a:latin typeface="Arial" panose="020B0604020202020204" pitchFamily="34" charset="0"/>
              </a:rPr>
              <a:t>אָמַר ?  </a:t>
            </a:r>
            <a:endParaRPr lang="he-IL" dirty="0"/>
          </a:p>
        </p:txBody>
      </p:sp>
      <p:sp>
        <p:nvSpPr>
          <p:cNvPr id="13" name="הסבר מלבני מעוגל 12"/>
          <p:cNvSpPr/>
          <p:nvPr/>
        </p:nvSpPr>
        <p:spPr>
          <a:xfrm>
            <a:off x="889920" y="4846608"/>
            <a:ext cx="4371578" cy="1663822"/>
          </a:xfrm>
          <a:prstGeom prst="wedgeRoundRectCallout">
            <a:avLst>
              <a:gd name="adj1" fmla="val 88188"/>
              <a:gd name="adj2" fmla="val 25325"/>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solidFill>
                  <a:schemeClr val="tx1"/>
                </a:solidFill>
              </a:rPr>
              <a:t>תפארת </a:t>
            </a:r>
            <a:r>
              <a:rPr lang="he-IL" dirty="0">
                <a:solidFill>
                  <a:schemeClr val="tx1"/>
                </a:solidFill>
              </a:rPr>
              <a:t>שמואל, </a:t>
            </a:r>
            <a:r>
              <a:rPr lang="he-IL" dirty="0" smtClean="0">
                <a:solidFill>
                  <a:schemeClr val="tx1"/>
                </a:solidFill>
              </a:rPr>
              <a:t>על פי רש"י:</a:t>
            </a:r>
            <a:endParaRPr lang="he-IL" dirty="0">
              <a:solidFill>
                <a:schemeClr val="tx1"/>
              </a:solidFill>
            </a:endParaRPr>
          </a:p>
          <a:p>
            <a:r>
              <a:rPr lang="he-IL" dirty="0" smtClean="0">
                <a:solidFill>
                  <a:schemeClr val="tx1"/>
                </a:solidFill>
              </a:rPr>
              <a:t>אם </a:t>
            </a:r>
            <a:r>
              <a:rPr lang="he-IL" dirty="0">
                <a:solidFill>
                  <a:schemeClr val="tx1"/>
                </a:solidFill>
              </a:rPr>
              <a:t>רבי יוסי הגלילי מדבר גם לאחר מיתה אפשר לומר שרבנן חולקים עליו בלאחר מיתה ומודים מחיים, אבל אם רבי יוסי מדבר רק מחיים, ודאי שרבנן נחלקו במחיים. </a:t>
            </a:r>
          </a:p>
        </p:txBody>
      </p:sp>
    </p:spTree>
    <p:extLst>
      <p:ext uri="{BB962C8B-B14F-4D97-AF65-F5344CB8AC3E}">
        <p14:creationId xmlns:p14="http://schemas.microsoft.com/office/powerpoint/2010/main" val="206280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750"/>
                            </p:stCondLst>
                            <p:childTnLst>
                              <p:par>
                                <p:cTn id="9" presetID="53" presetClass="entr" presetSubtype="16"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750"/>
                            </p:stCondLst>
                            <p:childTnLst>
                              <p:par>
                                <p:cTn id="15" presetID="22" presetClass="entr" presetSubtype="2" fill="hold" grpId="0" nodeType="afterEffect">
                                  <p:stCondLst>
                                    <p:cond delay="225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par>
                          <p:cTn id="18" fill="hold">
                            <p:stCondLst>
                              <p:cond delay="4500"/>
                            </p:stCondLst>
                            <p:childTnLst>
                              <p:par>
                                <p:cTn id="19" presetID="22" presetClass="entr" presetSubtype="2" fill="hold" grpId="0" nodeType="afterEffect">
                                  <p:stCondLst>
                                    <p:cond delay="40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9000"/>
                            </p:stCondLst>
                            <p:childTnLst>
                              <p:par>
                                <p:cTn id="23" presetID="14" presetClass="entr" presetSubtype="10" fill="hold" grpId="0" nodeType="afterEffect">
                                  <p:stCondLst>
                                    <p:cond delay="350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par>
                          <p:cTn id="26" fill="hold">
                            <p:stCondLst>
                              <p:cond delay="13000"/>
                            </p:stCondLst>
                            <p:childTnLst>
                              <p:par>
                                <p:cTn id="27" presetID="53" presetClass="entr" presetSubtype="16" fill="hold" grpId="0" nodeType="afterEffect">
                                  <p:stCondLst>
                                    <p:cond delay="5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14000"/>
                            </p:stCondLst>
                            <p:childTnLst>
                              <p:par>
                                <p:cTn id="33" presetID="22" presetClass="entr" presetSubtype="2" fill="hold" grpId="0" nodeType="afterEffect">
                                  <p:stCondLst>
                                    <p:cond delay="150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childTnLst>
                          </p:cTn>
                        </p:par>
                        <p:par>
                          <p:cTn id="36" fill="hold">
                            <p:stCondLst>
                              <p:cond delay="16000"/>
                            </p:stCondLst>
                            <p:childTnLst>
                              <p:par>
                                <p:cTn id="37" presetID="22" presetClass="entr" presetSubtype="8" fill="hold" grpId="0" nodeType="afterEffect">
                                  <p:stCondLst>
                                    <p:cond delay="225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p:bldP spid="11" grpId="0"/>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615382" y="769173"/>
            <a:ext cx="4193309" cy="923330"/>
          </a:xfrm>
          <a:prstGeom prst="rect">
            <a:avLst/>
          </a:prstGeom>
          <a:solidFill>
            <a:schemeClr val="accent5">
              <a:lumMod val="20000"/>
              <a:lumOff val="80000"/>
            </a:schemeClr>
          </a:solidFill>
        </p:spPr>
        <p:txBody>
          <a:bodyPr wrap="square">
            <a:spAutoFit/>
          </a:bodyPr>
          <a:lstStyle/>
          <a:p>
            <a:r>
              <a:rPr lang="he-IL" dirty="0" err="1" smtClean="0">
                <a:solidFill>
                  <a:srgbClr val="000000"/>
                </a:solidFill>
                <a:latin typeface="Arial" panose="020B0604020202020204" pitchFamily="34" charset="0"/>
              </a:rPr>
              <a:t>כִּדְרָבָא</a:t>
            </a:r>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דְּאָמַר</a:t>
            </a:r>
            <a:r>
              <a:rPr lang="he-IL" dirty="0">
                <a:solidFill>
                  <a:srgbClr val="000000"/>
                </a:solidFill>
                <a:latin typeface="Arial" panose="020B0604020202020204" pitchFamily="34" charset="0"/>
              </a:rPr>
              <a:t> רָבָא עָשָׂה עַבְדּוֹ </a:t>
            </a:r>
            <a:r>
              <a:rPr lang="he-IL" dirty="0" err="1">
                <a:solidFill>
                  <a:srgbClr val="000000"/>
                </a:solidFill>
                <a:latin typeface="Arial" panose="020B0604020202020204" pitchFamily="34" charset="0"/>
              </a:rPr>
              <a:t>אַפּוֹתֵיקֵי</a:t>
            </a:r>
            <a:r>
              <a:rPr lang="he-IL" dirty="0">
                <a:solidFill>
                  <a:srgbClr val="000000"/>
                </a:solidFill>
                <a:latin typeface="Arial" panose="020B0604020202020204" pitchFamily="34" charset="0"/>
              </a:rPr>
              <a:t> </a:t>
            </a:r>
          </a:p>
          <a:p>
            <a:r>
              <a:rPr lang="he-IL" dirty="0">
                <a:solidFill>
                  <a:srgbClr val="000000"/>
                </a:solidFill>
                <a:latin typeface="Arial" panose="020B0604020202020204" pitchFamily="34" charset="0"/>
              </a:rPr>
              <a:t>וּמְכָרוֹ בַּעַל חוֹב גּוֹבֶה </a:t>
            </a:r>
            <a:r>
              <a:rPr lang="he-IL" dirty="0" smtClean="0">
                <a:solidFill>
                  <a:srgbClr val="000000"/>
                </a:solidFill>
                <a:latin typeface="Arial" panose="020B0604020202020204" pitchFamily="34" charset="0"/>
              </a:rPr>
              <a:t>הֵימֶנּוּ</a:t>
            </a:r>
          </a:p>
          <a:p>
            <a:r>
              <a:rPr lang="he-IL" dirty="0" smtClean="0">
                <a:solidFill>
                  <a:srgbClr val="000000"/>
                </a:solidFill>
                <a:latin typeface="Arial" panose="020B0604020202020204" pitchFamily="34" charset="0"/>
              </a:rPr>
              <a:t>שׁוֹרוֹ  </a:t>
            </a:r>
            <a:r>
              <a:rPr lang="he-IL" dirty="0" err="1" smtClean="0">
                <a:solidFill>
                  <a:srgbClr val="000000"/>
                </a:solidFill>
                <a:latin typeface="Arial" panose="020B0604020202020204" pitchFamily="34" charset="0"/>
              </a:rPr>
              <a:t>אַפּוֹתֵיקֵי</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וּמְכָרוֹ אֵין בַּעַל חוֹב גּוֹבֶה </a:t>
            </a:r>
            <a:r>
              <a:rPr lang="he-IL" dirty="0" smtClean="0">
                <a:solidFill>
                  <a:srgbClr val="000000"/>
                </a:solidFill>
                <a:latin typeface="Arial" panose="020B0604020202020204" pitchFamily="34" charset="0"/>
              </a:rPr>
              <a:t>הֵימֶנּוּ</a:t>
            </a:r>
            <a:endParaRPr lang="he-IL" dirty="0"/>
          </a:p>
        </p:txBody>
      </p:sp>
      <p:sp>
        <p:nvSpPr>
          <p:cNvPr id="3" name="TextBox 2"/>
          <p:cNvSpPr txBox="1"/>
          <p:nvPr/>
        </p:nvSpPr>
        <p:spPr>
          <a:xfrm>
            <a:off x="10270837" y="76262"/>
            <a:ext cx="1537854" cy="369332"/>
          </a:xfrm>
          <a:prstGeom prst="rect">
            <a:avLst/>
          </a:prstGeom>
          <a:noFill/>
        </p:spPr>
        <p:txBody>
          <a:bodyPr wrap="square" rtlCol="1">
            <a:spAutoFit/>
          </a:bodyPr>
          <a:lstStyle/>
          <a:p>
            <a:r>
              <a:rPr lang="he-IL" dirty="0" smtClean="0"/>
              <a:t>דף י"א עמ' ב'</a:t>
            </a:r>
            <a:endParaRPr lang="he-IL" dirty="0"/>
          </a:p>
        </p:txBody>
      </p:sp>
      <p:sp>
        <p:nvSpPr>
          <p:cNvPr id="4" name="מלבן 3"/>
          <p:cNvSpPr/>
          <p:nvPr/>
        </p:nvSpPr>
        <p:spPr>
          <a:xfrm>
            <a:off x="923637" y="538341"/>
            <a:ext cx="6096000" cy="1200329"/>
          </a:xfrm>
          <a:prstGeom prst="rect">
            <a:avLst/>
          </a:prstGeom>
        </p:spPr>
        <p:txBody>
          <a:bodyPr>
            <a:spAutoFit/>
          </a:bodyPr>
          <a:lstStyle/>
          <a:p>
            <a:r>
              <a:rPr lang="he-IL" dirty="0" smtClean="0"/>
              <a:t>מי </a:t>
            </a:r>
            <a:r>
              <a:rPr lang="he-IL" dirty="0"/>
              <a:t>שעשה עבדו </a:t>
            </a:r>
            <a:r>
              <a:rPr lang="he-IL" dirty="0" err="1"/>
              <a:t>אפותיקי</a:t>
            </a:r>
            <a:r>
              <a:rPr lang="he-IL" dirty="0"/>
              <a:t>, ומכרו, בעל חוב גובה הימנו. </a:t>
            </a:r>
            <a:endParaRPr lang="he-IL" dirty="0" smtClean="0"/>
          </a:p>
          <a:p>
            <a:r>
              <a:rPr lang="he-IL" dirty="0" smtClean="0"/>
              <a:t>בעל </a:t>
            </a:r>
            <a:r>
              <a:rPr lang="he-IL" dirty="0"/>
              <a:t>חוב גובה את העבד מן הלוקח. </a:t>
            </a:r>
            <a:endParaRPr lang="he-IL" dirty="0" smtClean="0"/>
          </a:p>
          <a:p>
            <a:r>
              <a:rPr lang="he-IL" dirty="0" smtClean="0"/>
              <a:t>אבל </a:t>
            </a:r>
            <a:r>
              <a:rPr lang="he-IL" dirty="0"/>
              <a:t>אם עשה את שורו </a:t>
            </a:r>
            <a:r>
              <a:rPr lang="he-IL" dirty="0" err="1"/>
              <a:t>אפותיקי</a:t>
            </a:r>
            <a:r>
              <a:rPr lang="he-IL" dirty="0"/>
              <a:t>, ואחר כך מכרו, אין בעל חוב גובה הימנו, מן הלוקח את השור</a:t>
            </a:r>
            <a:r>
              <a:rPr lang="he-IL" dirty="0" smtClean="0"/>
              <a:t>.</a:t>
            </a:r>
            <a:endParaRPr lang="he-IL" dirty="0"/>
          </a:p>
        </p:txBody>
      </p:sp>
      <p:sp>
        <p:nvSpPr>
          <p:cNvPr id="5" name="מלבן 4"/>
          <p:cNvSpPr/>
          <p:nvPr/>
        </p:nvSpPr>
        <p:spPr>
          <a:xfrm>
            <a:off x="8391991" y="2179501"/>
            <a:ext cx="3416700" cy="646331"/>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מַאי </a:t>
            </a:r>
            <a:r>
              <a:rPr lang="he-IL" dirty="0" smtClean="0">
                <a:solidFill>
                  <a:srgbClr val="000000"/>
                </a:solidFill>
                <a:latin typeface="Arial" panose="020B0604020202020204" pitchFamily="34" charset="0"/>
              </a:rPr>
              <a:t>טַעְמָא?</a:t>
            </a:r>
          </a:p>
          <a:p>
            <a:r>
              <a:rPr lang="he-IL" dirty="0" smtClean="0">
                <a:solidFill>
                  <a:srgbClr val="000000"/>
                </a:solidFill>
                <a:latin typeface="Arial" panose="020B0604020202020204" pitchFamily="34" charset="0"/>
              </a:rPr>
              <a:t>הָא </a:t>
            </a:r>
            <a:r>
              <a:rPr lang="he-IL" dirty="0" err="1">
                <a:solidFill>
                  <a:srgbClr val="000000"/>
                </a:solidFill>
                <a:latin typeface="Arial" panose="020B0604020202020204" pitchFamily="34" charset="0"/>
              </a:rPr>
              <a:t>אִית</a:t>
            </a:r>
            <a:r>
              <a:rPr lang="he-IL" dirty="0">
                <a:solidFill>
                  <a:srgbClr val="000000"/>
                </a:solidFill>
                <a:latin typeface="Arial" panose="020B0604020202020204" pitchFamily="34" charset="0"/>
              </a:rPr>
              <a:t> לֵיהּ </a:t>
            </a:r>
            <a:r>
              <a:rPr lang="he-IL" dirty="0" err="1" smtClean="0">
                <a:solidFill>
                  <a:srgbClr val="000000"/>
                </a:solidFill>
                <a:latin typeface="Arial" panose="020B0604020202020204" pitchFamily="34" charset="0"/>
              </a:rPr>
              <a:t>קָלָא</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וְהָא לֵית לֵיהּ </a:t>
            </a:r>
            <a:r>
              <a:rPr lang="he-IL" dirty="0" err="1">
                <a:solidFill>
                  <a:srgbClr val="000000"/>
                </a:solidFill>
                <a:latin typeface="Arial" panose="020B0604020202020204" pitchFamily="34" charset="0"/>
              </a:rPr>
              <a:t>קָלָא</a:t>
            </a:r>
            <a:endParaRPr lang="he-IL" dirty="0"/>
          </a:p>
        </p:txBody>
      </p:sp>
      <p:sp>
        <p:nvSpPr>
          <p:cNvPr id="6" name="מלבן 5"/>
          <p:cNvSpPr/>
          <p:nvPr/>
        </p:nvSpPr>
        <p:spPr>
          <a:xfrm>
            <a:off x="923637" y="1934942"/>
            <a:ext cx="6096000" cy="1477328"/>
          </a:xfrm>
          <a:prstGeom prst="rect">
            <a:avLst/>
          </a:prstGeom>
        </p:spPr>
        <p:txBody>
          <a:bodyPr>
            <a:spAutoFit/>
          </a:bodyPr>
          <a:lstStyle/>
          <a:p>
            <a:r>
              <a:rPr lang="he-IL" dirty="0"/>
              <a:t> מהו טעם החילוק בין </a:t>
            </a:r>
            <a:r>
              <a:rPr lang="he-IL" dirty="0" err="1"/>
              <a:t>אפותיקי</a:t>
            </a:r>
            <a:r>
              <a:rPr lang="he-IL" dirty="0"/>
              <a:t> של עבד </a:t>
            </a:r>
            <a:r>
              <a:rPr lang="he-IL" dirty="0" err="1"/>
              <a:t>לאפותיקי</a:t>
            </a:r>
            <a:r>
              <a:rPr lang="he-IL" dirty="0"/>
              <a:t> של שור? </a:t>
            </a:r>
            <a:endParaRPr lang="he-IL" dirty="0" smtClean="0"/>
          </a:p>
          <a:p>
            <a:r>
              <a:rPr lang="he-IL" dirty="0" smtClean="0"/>
              <a:t>הרי לעבד </a:t>
            </a:r>
            <a:r>
              <a:rPr lang="he-IL" dirty="0"/>
              <a:t>יוצא </a:t>
            </a:r>
            <a:r>
              <a:rPr lang="he-IL" dirty="0" smtClean="0"/>
              <a:t>קול </a:t>
            </a:r>
            <a:r>
              <a:rPr lang="he-IL" dirty="0"/>
              <a:t>אם נשתעבד </a:t>
            </a:r>
            <a:r>
              <a:rPr lang="he-IL" dirty="0" err="1"/>
              <a:t>באפותיקי</a:t>
            </a:r>
            <a:r>
              <a:rPr lang="he-IL" dirty="0"/>
              <a:t>, לכן מי שקנה את העבד ממנו למרות שידע שהעבד משועבד </a:t>
            </a:r>
            <a:r>
              <a:rPr lang="he-IL" dirty="0" err="1"/>
              <a:t>למלוה</a:t>
            </a:r>
            <a:r>
              <a:rPr lang="he-IL" dirty="0"/>
              <a:t>, הוא הפסיד לעצמו. </a:t>
            </a:r>
          </a:p>
          <a:p>
            <a:r>
              <a:rPr lang="he-IL" dirty="0" smtClean="0"/>
              <a:t>על </a:t>
            </a:r>
            <a:r>
              <a:rPr lang="he-IL" dirty="0"/>
              <a:t>שור לא יוצא קול גם אם הוא משועבד </a:t>
            </a:r>
            <a:r>
              <a:rPr lang="he-IL" dirty="0" err="1"/>
              <a:t>באפותיקי</a:t>
            </a:r>
            <a:r>
              <a:rPr lang="he-IL" dirty="0"/>
              <a:t> ולא ידע הלוקח </a:t>
            </a:r>
            <a:r>
              <a:rPr lang="he-IL" dirty="0" err="1"/>
              <a:t>להזהר</a:t>
            </a:r>
            <a:r>
              <a:rPr lang="he-IL" dirty="0"/>
              <a:t>, לכן אין </a:t>
            </a:r>
            <a:r>
              <a:rPr lang="he-IL" dirty="0" err="1"/>
              <a:t>גובין</a:t>
            </a:r>
            <a:r>
              <a:rPr lang="he-IL" dirty="0"/>
              <a:t> מן הלקוחות.</a:t>
            </a:r>
          </a:p>
        </p:txBody>
      </p:sp>
      <p:sp>
        <p:nvSpPr>
          <p:cNvPr id="7" name="TextBox 6"/>
          <p:cNvSpPr txBox="1"/>
          <p:nvPr/>
        </p:nvSpPr>
        <p:spPr>
          <a:xfrm>
            <a:off x="10012218" y="1750276"/>
            <a:ext cx="1588654" cy="369332"/>
          </a:xfrm>
          <a:prstGeom prst="rect">
            <a:avLst/>
          </a:prstGeom>
          <a:noFill/>
        </p:spPr>
        <p:txBody>
          <a:bodyPr wrap="square" rtlCol="1">
            <a:spAutoFit/>
          </a:bodyPr>
          <a:lstStyle/>
          <a:p>
            <a:r>
              <a:rPr lang="he-IL" dirty="0" smtClean="0"/>
              <a:t>הגמרא שואלת:</a:t>
            </a:r>
            <a:endParaRPr lang="he-IL" dirty="0"/>
          </a:p>
        </p:txBody>
      </p:sp>
      <p:sp>
        <p:nvSpPr>
          <p:cNvPr id="8" name="מלבן 7"/>
          <p:cNvSpPr/>
          <p:nvPr/>
        </p:nvSpPr>
        <p:spPr>
          <a:xfrm>
            <a:off x="7693890" y="3706747"/>
            <a:ext cx="4340337" cy="646331"/>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לְבָתַר </a:t>
            </a:r>
            <a:r>
              <a:rPr lang="he-IL" dirty="0" err="1">
                <a:solidFill>
                  <a:srgbClr val="000000"/>
                </a:solidFill>
                <a:latin typeface="Arial" panose="020B0604020202020204" pitchFamily="34" charset="0"/>
              </a:rPr>
              <a:t>דִּנְפַק</a:t>
            </a:r>
            <a:r>
              <a:rPr lang="he-IL" dirty="0">
                <a:solidFill>
                  <a:srgbClr val="000000"/>
                </a:solidFill>
                <a:latin typeface="Arial" panose="020B0604020202020204" pitchFamily="34" charset="0"/>
              </a:rPr>
              <a:t> אֲמַר לְהוּ </a:t>
            </a:r>
            <a:r>
              <a:rPr lang="he-IL" dirty="0" err="1">
                <a:solidFill>
                  <a:srgbClr val="000000"/>
                </a:solidFill>
                <a:latin typeface="Arial" panose="020B0604020202020204" pitchFamily="34" charset="0"/>
              </a:rPr>
              <a:t>עוּלָּא</a:t>
            </a:r>
            <a:r>
              <a:rPr lang="he-IL" dirty="0">
                <a:solidFill>
                  <a:srgbClr val="000000"/>
                </a:solidFill>
                <a:latin typeface="Arial" panose="020B0604020202020204" pitchFamily="34" charset="0"/>
              </a:rPr>
              <a:t> הָכִי אָמַר רַבִּי אֶלְעָזָר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אֲפִילּוּ </a:t>
            </a:r>
            <a:r>
              <a:rPr lang="he-IL" dirty="0" err="1" smtClean="0">
                <a:solidFill>
                  <a:srgbClr val="000000"/>
                </a:solidFill>
                <a:latin typeface="Arial" panose="020B0604020202020204" pitchFamily="34" charset="0"/>
              </a:rPr>
              <a:t>מִיַּתְמֵי</a:t>
            </a:r>
            <a:endParaRPr lang="he-IL" dirty="0" smtClean="0">
              <a:solidFill>
                <a:srgbClr val="000000"/>
              </a:solidFill>
              <a:latin typeface="Arial" panose="020B0604020202020204" pitchFamily="34" charset="0"/>
            </a:endParaRPr>
          </a:p>
        </p:txBody>
      </p:sp>
      <p:sp>
        <p:nvSpPr>
          <p:cNvPr id="9" name="TextBox 8"/>
          <p:cNvSpPr txBox="1"/>
          <p:nvPr/>
        </p:nvSpPr>
        <p:spPr>
          <a:xfrm>
            <a:off x="10404010" y="3083353"/>
            <a:ext cx="1537854" cy="369332"/>
          </a:xfrm>
          <a:prstGeom prst="rect">
            <a:avLst/>
          </a:prstGeom>
          <a:noFill/>
        </p:spPr>
        <p:txBody>
          <a:bodyPr wrap="square" rtlCol="1">
            <a:spAutoFit/>
          </a:bodyPr>
          <a:lstStyle/>
          <a:p>
            <a:r>
              <a:rPr lang="he-IL" dirty="0" smtClean="0"/>
              <a:t>דף י"ב עמ' א'</a:t>
            </a:r>
            <a:endParaRPr lang="he-IL" dirty="0"/>
          </a:p>
        </p:txBody>
      </p:sp>
      <p:sp>
        <p:nvSpPr>
          <p:cNvPr id="10" name="מלבן 9"/>
          <p:cNvSpPr/>
          <p:nvPr/>
        </p:nvSpPr>
        <p:spPr>
          <a:xfrm>
            <a:off x="665018" y="3608542"/>
            <a:ext cx="6751782" cy="1754326"/>
          </a:xfrm>
          <a:prstGeom prst="rect">
            <a:avLst/>
          </a:prstGeom>
        </p:spPr>
        <p:txBody>
          <a:bodyPr wrap="square">
            <a:spAutoFit/>
          </a:bodyPr>
          <a:lstStyle/>
          <a:p>
            <a:r>
              <a:rPr lang="he-IL" dirty="0" smtClean="0"/>
              <a:t>לאחר </a:t>
            </a:r>
            <a:r>
              <a:rPr lang="he-IL" dirty="0"/>
              <a:t>שיצא רב נחמן, אמר </a:t>
            </a:r>
            <a:r>
              <a:rPr lang="he-IL" dirty="0" err="1" smtClean="0"/>
              <a:t>עולא</a:t>
            </a:r>
            <a:r>
              <a:rPr lang="he-IL" dirty="0" smtClean="0"/>
              <a:t> </a:t>
            </a:r>
            <a:r>
              <a:rPr lang="he-IL" dirty="0"/>
              <a:t>ליושבים לפניו: אף שאמרתי תחילה שרבי אלעזר לא מדבר </a:t>
            </a:r>
            <a:r>
              <a:rPr lang="he-IL" dirty="0" smtClean="0"/>
              <a:t>בנושא </a:t>
            </a:r>
            <a:r>
              <a:rPr lang="he-IL" dirty="0"/>
              <a:t>גביה מיתומים, אין הדבר כן, אלא, </a:t>
            </a:r>
            <a:r>
              <a:rPr lang="he-IL" dirty="0" smtClean="0"/>
              <a:t>כך </a:t>
            </a:r>
            <a:r>
              <a:rPr lang="he-IL" dirty="0"/>
              <a:t>אמר רבי אלעזר: אפילו </a:t>
            </a:r>
            <a:r>
              <a:rPr lang="he-IL" dirty="0" smtClean="0"/>
              <a:t>מיתומים </a:t>
            </a:r>
            <a:r>
              <a:rPr lang="he-IL" dirty="0"/>
              <a:t>גובים מן העבדים. גם כשמת </a:t>
            </a:r>
            <a:r>
              <a:rPr lang="he-IL" dirty="0" err="1"/>
              <a:t>הלוה</a:t>
            </a:r>
            <a:r>
              <a:rPr lang="he-IL" dirty="0"/>
              <a:t>, והניח עבדים בירושה ליתומים, וגם כשלא </a:t>
            </a:r>
            <a:r>
              <a:rPr lang="he-IL" dirty="0" err="1"/>
              <a:t>עשאו</a:t>
            </a:r>
            <a:r>
              <a:rPr lang="he-IL" dirty="0"/>
              <a:t> </a:t>
            </a:r>
            <a:r>
              <a:rPr lang="he-IL" dirty="0" err="1"/>
              <a:t>אפותיקי</a:t>
            </a:r>
            <a:r>
              <a:rPr lang="he-IL" dirty="0"/>
              <a:t>. כי רבי אלעזר סובר שעבדים דינם כקרקעות ולא </a:t>
            </a:r>
            <a:r>
              <a:rPr lang="he-IL" dirty="0" err="1"/>
              <a:t>כמטלטלין</a:t>
            </a:r>
            <a:r>
              <a:rPr lang="he-IL" dirty="0"/>
              <a:t>, ולכן, כשם </a:t>
            </a:r>
            <a:r>
              <a:rPr lang="he-IL" dirty="0" err="1"/>
              <a:t>שגובין</a:t>
            </a:r>
            <a:r>
              <a:rPr lang="he-IL" dirty="0"/>
              <a:t> מהקרקעות שהניח האבא </a:t>
            </a:r>
            <a:r>
              <a:rPr lang="he-IL" dirty="0" smtClean="0"/>
              <a:t>הלווה </a:t>
            </a:r>
            <a:r>
              <a:rPr lang="he-IL" dirty="0"/>
              <a:t>ליתומיו, כך גובים מהם מהעבדים שהניח להם.</a:t>
            </a:r>
          </a:p>
        </p:txBody>
      </p:sp>
      <p:sp>
        <p:nvSpPr>
          <p:cNvPr id="11" name="מלבן 10"/>
          <p:cNvSpPr/>
          <p:nvPr/>
        </p:nvSpPr>
        <p:spPr>
          <a:xfrm>
            <a:off x="9136289" y="5848989"/>
            <a:ext cx="2805575"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 אָמַר רַב נַחְמָן </a:t>
            </a:r>
            <a:r>
              <a:rPr lang="he-IL" dirty="0" err="1">
                <a:solidFill>
                  <a:srgbClr val="000000"/>
                </a:solidFill>
                <a:latin typeface="Arial" panose="020B0604020202020204" pitchFamily="34" charset="0"/>
              </a:rPr>
              <a:t>אִשְׁתְּמִיטַן</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עוּלָּא</a:t>
            </a:r>
            <a:endParaRPr lang="he-IL" dirty="0"/>
          </a:p>
        </p:txBody>
      </p:sp>
      <p:sp>
        <p:nvSpPr>
          <p:cNvPr id="13" name="הסבר מלבני מעוגל 12"/>
          <p:cNvSpPr/>
          <p:nvPr/>
        </p:nvSpPr>
        <p:spPr>
          <a:xfrm>
            <a:off x="7758545" y="4868119"/>
            <a:ext cx="3260437" cy="805659"/>
          </a:xfrm>
          <a:prstGeom prst="wedgeRoundRectCallout">
            <a:avLst>
              <a:gd name="adj1" fmla="val -156527"/>
              <a:gd name="adj2" fmla="val 147336"/>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רש"י:  </a:t>
            </a:r>
            <a:r>
              <a:rPr lang="he-IL" dirty="0">
                <a:solidFill>
                  <a:schemeClr val="tx1"/>
                </a:solidFill>
              </a:rPr>
              <a:t>גם </a:t>
            </a:r>
            <a:r>
              <a:rPr lang="he-IL" dirty="0" err="1">
                <a:solidFill>
                  <a:schemeClr val="tx1"/>
                </a:solidFill>
              </a:rPr>
              <a:t>כשעשאו</a:t>
            </a:r>
            <a:r>
              <a:rPr lang="he-IL" dirty="0">
                <a:solidFill>
                  <a:schemeClr val="tx1"/>
                </a:solidFill>
              </a:rPr>
              <a:t> </a:t>
            </a:r>
            <a:r>
              <a:rPr lang="he-IL" dirty="0" err="1">
                <a:solidFill>
                  <a:schemeClr val="tx1"/>
                </a:solidFill>
              </a:rPr>
              <a:t>אפותיקי</a:t>
            </a:r>
            <a:r>
              <a:rPr lang="he-IL" dirty="0">
                <a:solidFill>
                  <a:schemeClr val="tx1"/>
                </a:solidFill>
              </a:rPr>
              <a:t>. </a:t>
            </a:r>
            <a:endParaRPr lang="he-IL" dirty="0" smtClean="0">
              <a:solidFill>
                <a:schemeClr val="tx1"/>
              </a:solidFill>
            </a:endParaRPr>
          </a:p>
          <a:p>
            <a:pPr algn="ctr"/>
            <a:r>
              <a:rPr lang="he-IL" dirty="0" err="1" smtClean="0">
                <a:solidFill>
                  <a:schemeClr val="tx1"/>
                </a:solidFill>
              </a:rPr>
              <a:t>תוס</a:t>
            </a:r>
            <a:r>
              <a:rPr lang="he-IL" dirty="0" smtClean="0">
                <a:solidFill>
                  <a:schemeClr val="tx1"/>
                </a:solidFill>
              </a:rPr>
              <a:t>':  </a:t>
            </a:r>
            <a:r>
              <a:rPr lang="he-IL" dirty="0">
                <a:solidFill>
                  <a:schemeClr val="tx1"/>
                </a:solidFill>
              </a:rPr>
              <a:t>רק ללא </a:t>
            </a:r>
            <a:r>
              <a:rPr lang="he-IL" dirty="0" err="1">
                <a:solidFill>
                  <a:schemeClr val="tx1"/>
                </a:solidFill>
              </a:rPr>
              <a:t>אפותיקי</a:t>
            </a:r>
            <a:r>
              <a:rPr lang="he-IL" dirty="0">
                <a:solidFill>
                  <a:schemeClr val="tx1"/>
                </a:solidFill>
              </a:rPr>
              <a:t>. </a:t>
            </a:r>
          </a:p>
        </p:txBody>
      </p:sp>
      <p:sp>
        <p:nvSpPr>
          <p:cNvPr id="14" name="מלבן 13"/>
          <p:cNvSpPr/>
          <p:nvPr/>
        </p:nvSpPr>
        <p:spPr>
          <a:xfrm>
            <a:off x="272473" y="5559140"/>
            <a:ext cx="7305963" cy="1200329"/>
          </a:xfrm>
          <a:prstGeom prst="rect">
            <a:avLst/>
          </a:prstGeom>
        </p:spPr>
        <p:txBody>
          <a:bodyPr wrap="square">
            <a:spAutoFit/>
          </a:bodyPr>
          <a:lstStyle/>
          <a:p>
            <a:r>
              <a:rPr lang="he-IL" dirty="0" smtClean="0"/>
              <a:t>לאחר </a:t>
            </a:r>
            <a:r>
              <a:rPr lang="he-IL" dirty="0"/>
              <a:t>שנודעו </a:t>
            </a:r>
            <a:r>
              <a:rPr lang="he-IL" dirty="0" smtClean="0"/>
              <a:t>לרב נחמן דברי </a:t>
            </a:r>
            <a:r>
              <a:rPr lang="he-IL" dirty="0" err="1" smtClean="0"/>
              <a:t>עולא</a:t>
            </a:r>
            <a:r>
              <a:rPr lang="he-IL" dirty="0" smtClean="0"/>
              <a:t> אמר: נשמט</a:t>
            </a:r>
            <a:r>
              <a:rPr lang="he-IL" dirty="0"/>
              <a:t>, חמק </a:t>
            </a:r>
            <a:r>
              <a:rPr lang="he-IL" dirty="0" smtClean="0"/>
              <a:t>ממני </a:t>
            </a:r>
            <a:r>
              <a:rPr lang="he-IL" dirty="0" err="1"/>
              <a:t>עולא</a:t>
            </a:r>
            <a:r>
              <a:rPr lang="he-IL" dirty="0"/>
              <a:t>, כי ירא לומר בפני את מה שסבר כי עבדים דינם כדין קרקעות, שכן יודע </a:t>
            </a:r>
            <a:r>
              <a:rPr lang="he-IL" dirty="0" err="1"/>
              <a:t>עולא</a:t>
            </a:r>
            <a:r>
              <a:rPr lang="he-IL" dirty="0"/>
              <a:t> שדעתי היא שדין העבדים הוא כדין </a:t>
            </a:r>
            <a:r>
              <a:rPr lang="he-IL" dirty="0" err="1"/>
              <a:t>המטלטלין</a:t>
            </a:r>
            <a:r>
              <a:rPr lang="he-IL" dirty="0"/>
              <a:t> ולא כדין הקרקעות, וחשש </a:t>
            </a:r>
            <a:r>
              <a:rPr lang="he-IL" dirty="0" err="1"/>
              <a:t>שאקפחנו</a:t>
            </a:r>
            <a:r>
              <a:rPr lang="he-IL" dirty="0"/>
              <a:t> בקושיות והלכות, לכן שינה תחילה ופירש שלא גובים מיתומים </a:t>
            </a:r>
          </a:p>
        </p:txBody>
      </p:sp>
    </p:spTree>
    <p:extLst>
      <p:ext uri="{BB962C8B-B14F-4D97-AF65-F5344CB8AC3E}">
        <p14:creationId xmlns:p14="http://schemas.microsoft.com/office/powerpoint/2010/main" val="412390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750"/>
                            </p:stCondLst>
                            <p:childTnLst>
                              <p:par>
                                <p:cTn id="11" presetID="22" presetClass="entr" presetSubtype="2" fill="hold" grpId="0" nodeType="afterEffect">
                                  <p:stCondLst>
                                    <p:cond delay="200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par>
                          <p:cTn id="14" fill="hold">
                            <p:stCondLst>
                              <p:cond delay="3250"/>
                            </p:stCondLst>
                            <p:childTnLst>
                              <p:par>
                                <p:cTn id="15" presetID="31" presetClass="entr" presetSubtype="0" fill="hold" grpId="0" nodeType="afterEffect">
                                  <p:stCondLst>
                                    <p:cond delay="225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6500"/>
                            </p:stCondLst>
                            <p:childTnLst>
                              <p:par>
                                <p:cTn id="22" presetID="53" presetClass="entr" presetSubtype="16" fill="hold" grpId="0" nodeType="afterEffect">
                                  <p:stCondLst>
                                    <p:cond delay="75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7750"/>
                            </p:stCondLst>
                            <p:childTnLst>
                              <p:par>
                                <p:cTn id="28" presetID="22" presetClass="entr" presetSubtype="2" fill="hold" grpId="0" nodeType="afterEffect">
                                  <p:stCondLst>
                                    <p:cond delay="125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par>
                          <p:cTn id="31" fill="hold">
                            <p:stCondLst>
                              <p:cond delay="9500"/>
                            </p:stCondLst>
                            <p:childTnLst>
                              <p:par>
                                <p:cTn id="32" presetID="45" presetClass="entr" presetSubtype="0" fill="hold" grpId="0" nodeType="afterEffect">
                                  <p:stCondLst>
                                    <p:cond delay="325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0"/>
                                        <p:tgtEl>
                                          <p:spTgt spid="9"/>
                                        </p:tgtEl>
                                      </p:cBhvr>
                                    </p:animEffect>
                                    <p:anim calcmode="lin" valueType="num">
                                      <p:cBhvr>
                                        <p:cTn id="35" dur="2000" fill="hold"/>
                                        <p:tgtEl>
                                          <p:spTgt spid="9"/>
                                        </p:tgtEl>
                                        <p:attrNameLst>
                                          <p:attrName>ppt_w</p:attrName>
                                        </p:attrNameLst>
                                      </p:cBhvr>
                                      <p:tavLst>
                                        <p:tav tm="0" fmla="#ppt_w*sin(2.5*pi*$)">
                                          <p:val>
                                            <p:fltVal val="0"/>
                                          </p:val>
                                        </p:tav>
                                        <p:tav tm="100000">
                                          <p:val>
                                            <p:fltVal val="1"/>
                                          </p:val>
                                        </p:tav>
                                      </p:tavLst>
                                    </p:anim>
                                    <p:anim calcmode="lin" valueType="num">
                                      <p:cBhvr>
                                        <p:cTn id="36" dur="2000" fill="hold"/>
                                        <p:tgtEl>
                                          <p:spTgt spid="9"/>
                                        </p:tgtEl>
                                        <p:attrNameLst>
                                          <p:attrName>ppt_h</p:attrName>
                                        </p:attrNameLst>
                                      </p:cBhvr>
                                      <p:tavLst>
                                        <p:tav tm="0">
                                          <p:val>
                                            <p:strVal val="#ppt_h"/>
                                          </p:val>
                                        </p:tav>
                                        <p:tav tm="100000">
                                          <p:val>
                                            <p:strVal val="#ppt_h"/>
                                          </p:val>
                                        </p:tav>
                                      </p:tavLst>
                                    </p:anim>
                                  </p:childTnLst>
                                </p:cTn>
                              </p:par>
                            </p:childTnLst>
                          </p:cTn>
                        </p:par>
                        <p:par>
                          <p:cTn id="37" fill="hold">
                            <p:stCondLst>
                              <p:cond delay="14750"/>
                            </p:stCondLst>
                            <p:childTnLst>
                              <p:par>
                                <p:cTn id="38" presetID="53" presetClass="entr" presetSubtype="16" fill="hold" grpId="0" nodeType="afterEffect">
                                  <p:stCondLst>
                                    <p:cond delay="50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15750"/>
                            </p:stCondLst>
                            <p:childTnLst>
                              <p:par>
                                <p:cTn id="44" presetID="22" presetClass="entr" presetSubtype="2" fill="hold" grpId="0" nodeType="afterEffect">
                                  <p:stCondLst>
                                    <p:cond delay="1250"/>
                                  </p:stCondLst>
                                  <p:childTnLst>
                                    <p:set>
                                      <p:cBhvr>
                                        <p:cTn id="45" dur="1" fill="hold">
                                          <p:stCondLst>
                                            <p:cond delay="0"/>
                                          </p:stCondLst>
                                        </p:cTn>
                                        <p:tgtEl>
                                          <p:spTgt spid="10"/>
                                        </p:tgtEl>
                                        <p:attrNameLst>
                                          <p:attrName>style.visibility</p:attrName>
                                        </p:attrNameLst>
                                      </p:cBhvr>
                                      <p:to>
                                        <p:strVal val="visible"/>
                                      </p:to>
                                    </p:set>
                                    <p:animEffect transition="in" filter="wipe(right)">
                                      <p:cBhvr>
                                        <p:cTn id="46" dur="500"/>
                                        <p:tgtEl>
                                          <p:spTgt spid="10"/>
                                        </p:tgtEl>
                                      </p:cBhvr>
                                    </p:animEffect>
                                  </p:childTnLst>
                                </p:cTn>
                              </p:par>
                            </p:childTnLst>
                          </p:cTn>
                        </p:par>
                        <p:par>
                          <p:cTn id="47" fill="hold">
                            <p:stCondLst>
                              <p:cond delay="17500"/>
                            </p:stCondLst>
                            <p:childTnLst>
                              <p:par>
                                <p:cTn id="48" presetID="53" presetClass="entr" presetSubtype="16" fill="hold" grpId="0" nodeType="afterEffect">
                                  <p:stCondLst>
                                    <p:cond delay="400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par>
                          <p:cTn id="53" fill="hold">
                            <p:stCondLst>
                              <p:cond delay="22000"/>
                            </p:stCondLst>
                            <p:childTnLst>
                              <p:par>
                                <p:cTn id="54" presetID="22" presetClass="entr" presetSubtype="2" fill="hold" grpId="0" nodeType="afterEffect">
                                  <p:stCondLst>
                                    <p:cond delay="1000"/>
                                  </p:stCondLst>
                                  <p:childTnLst>
                                    <p:set>
                                      <p:cBhvr>
                                        <p:cTn id="55" dur="1" fill="hold">
                                          <p:stCondLst>
                                            <p:cond delay="0"/>
                                          </p:stCondLst>
                                        </p:cTn>
                                        <p:tgtEl>
                                          <p:spTgt spid="14"/>
                                        </p:tgtEl>
                                        <p:attrNameLst>
                                          <p:attrName>style.visibility</p:attrName>
                                        </p:attrNameLst>
                                      </p:cBhvr>
                                      <p:to>
                                        <p:strVal val="visible"/>
                                      </p:to>
                                    </p:set>
                                    <p:animEffect transition="in" filter="wipe(right)">
                                      <p:cBhvr>
                                        <p:cTn id="56" dur="500"/>
                                        <p:tgtEl>
                                          <p:spTgt spid="14"/>
                                        </p:tgtEl>
                                      </p:cBhvr>
                                    </p:animEffect>
                                  </p:childTnLst>
                                </p:cTn>
                              </p:par>
                            </p:childTnLst>
                          </p:cTn>
                        </p:par>
                        <p:par>
                          <p:cTn id="57" fill="hold">
                            <p:stCondLst>
                              <p:cond delay="23500"/>
                            </p:stCondLst>
                            <p:childTnLst>
                              <p:par>
                                <p:cTn id="58" presetID="22" presetClass="entr" presetSubtype="2" fill="hold" grpId="0" nodeType="afterEffect">
                                  <p:stCondLst>
                                    <p:cond delay="2000"/>
                                  </p:stCondLst>
                                  <p:childTnLst>
                                    <p:set>
                                      <p:cBhvr>
                                        <p:cTn id="59" dur="1" fill="hold">
                                          <p:stCondLst>
                                            <p:cond delay="0"/>
                                          </p:stCondLst>
                                        </p:cTn>
                                        <p:tgtEl>
                                          <p:spTgt spid="13"/>
                                        </p:tgtEl>
                                        <p:attrNameLst>
                                          <p:attrName>style.visibility</p:attrName>
                                        </p:attrNameLst>
                                      </p:cBhvr>
                                      <p:to>
                                        <p:strVal val="visible"/>
                                      </p:to>
                                    </p:set>
                                    <p:animEffect transition="in" filter="wipe(right)">
                                      <p:cBhvr>
                                        <p:cTn id="6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7" grpId="0"/>
      <p:bldP spid="8" grpId="0" animBg="1"/>
      <p:bldP spid="9" grpId="0"/>
      <p:bldP spid="10" grpId="0"/>
      <p:bldP spid="11" grpId="0" animBg="1"/>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9060873" y="4788537"/>
            <a:ext cx="2890032" cy="923330"/>
          </a:xfrm>
          <a:prstGeom prst="rect">
            <a:avLst/>
          </a:prstGeom>
          <a:solidFill>
            <a:schemeClr val="accent5">
              <a:lumMod val="20000"/>
              <a:lumOff val="80000"/>
            </a:schemeClr>
          </a:solidFill>
        </p:spPr>
        <p:txBody>
          <a:bodyPr wrap="square">
            <a:spAutoFit/>
          </a:bodyPr>
          <a:lstStyle/>
          <a:p>
            <a:r>
              <a:rPr lang="he-IL" dirty="0" err="1" smtClean="0">
                <a:solidFill>
                  <a:srgbClr val="000000"/>
                </a:solidFill>
                <a:latin typeface="Arial" panose="020B0604020202020204" pitchFamily="34" charset="0"/>
              </a:rPr>
              <a:t>אִית</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לְהוּ </a:t>
            </a:r>
            <a:r>
              <a:rPr lang="he-IL" dirty="0" err="1">
                <a:solidFill>
                  <a:srgbClr val="000000"/>
                </a:solidFill>
                <a:latin typeface="Arial" panose="020B0604020202020204" pitchFamily="34" charset="0"/>
              </a:rPr>
              <a:t>לְכֹהֲנִים</a:t>
            </a:r>
            <a:r>
              <a:rPr lang="he-IL" dirty="0">
                <a:solidFill>
                  <a:srgbClr val="000000"/>
                </a:solidFill>
                <a:latin typeface="Arial" panose="020B0604020202020204" pitchFamily="34" charset="0"/>
              </a:rPr>
              <a:t> זְכִיָּיה </a:t>
            </a:r>
            <a:r>
              <a:rPr lang="he-IL" dirty="0" err="1">
                <a:solidFill>
                  <a:srgbClr val="000000"/>
                </a:solidFill>
                <a:latin typeface="Arial" panose="020B0604020202020204" pitchFamily="34" charset="0"/>
              </a:rPr>
              <a:t>בְּגַוֵּייהּו</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אֲבָל </a:t>
            </a:r>
            <a:r>
              <a:rPr lang="he-IL" dirty="0">
                <a:solidFill>
                  <a:srgbClr val="000000"/>
                </a:solidFill>
                <a:latin typeface="Arial" panose="020B0604020202020204" pitchFamily="34" charset="0"/>
              </a:rPr>
              <a:t>בִּזְמַן שֶׁבֵּית הַמִּקְדָּשׁ </a:t>
            </a:r>
            <a:r>
              <a:rPr lang="he-IL" dirty="0" smtClean="0">
                <a:solidFill>
                  <a:srgbClr val="000000"/>
                </a:solidFill>
                <a:latin typeface="Arial" panose="020B0604020202020204" pitchFamily="34" charset="0"/>
              </a:rPr>
              <a:t>קַיָּים</a:t>
            </a:r>
          </a:p>
          <a:p>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דַּחֲזֵי</a:t>
            </a:r>
            <a:r>
              <a:rPr lang="he-IL" dirty="0">
                <a:solidFill>
                  <a:srgbClr val="000000"/>
                </a:solidFill>
                <a:latin typeface="Arial" panose="020B0604020202020204" pitchFamily="34" charset="0"/>
              </a:rPr>
              <a:t> לְהַקְרָבָה לָא </a:t>
            </a:r>
            <a:endParaRPr lang="he-IL" dirty="0"/>
          </a:p>
        </p:txBody>
      </p:sp>
      <p:sp>
        <p:nvSpPr>
          <p:cNvPr id="3" name="TextBox 2"/>
          <p:cNvSpPr txBox="1"/>
          <p:nvPr/>
        </p:nvSpPr>
        <p:spPr>
          <a:xfrm>
            <a:off x="10561028" y="-27709"/>
            <a:ext cx="1529372" cy="369332"/>
          </a:xfrm>
          <a:prstGeom prst="rect">
            <a:avLst/>
          </a:prstGeom>
          <a:noFill/>
        </p:spPr>
        <p:txBody>
          <a:bodyPr wrap="square" rtlCol="1">
            <a:spAutoFit/>
          </a:bodyPr>
          <a:lstStyle/>
          <a:p>
            <a:r>
              <a:rPr lang="he-IL" dirty="0" smtClean="0"/>
              <a:t>דף י"ב עמ' ב'</a:t>
            </a:r>
            <a:endParaRPr lang="he-IL" dirty="0"/>
          </a:p>
        </p:txBody>
      </p:sp>
      <p:sp>
        <p:nvSpPr>
          <p:cNvPr id="4" name="מלבן 3"/>
          <p:cNvSpPr/>
          <p:nvPr/>
        </p:nvSpPr>
        <p:spPr>
          <a:xfrm>
            <a:off x="8064906" y="775522"/>
            <a:ext cx="3885999" cy="646331"/>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וְהָתְנַן</a:t>
            </a:r>
            <a:r>
              <a:rPr lang="he-IL" dirty="0">
                <a:solidFill>
                  <a:srgbClr val="000000"/>
                </a:solidFill>
                <a:latin typeface="Arial" panose="020B0604020202020204" pitchFamily="34" charset="0"/>
              </a:rPr>
              <a:t> בְּכוֹר </a:t>
            </a:r>
            <a:r>
              <a:rPr lang="he-IL" dirty="0" err="1">
                <a:solidFill>
                  <a:srgbClr val="000000"/>
                </a:solidFill>
                <a:latin typeface="Arial" panose="020B0604020202020204" pitchFamily="34" charset="0"/>
              </a:rPr>
              <a:t>מוֹכְרִין</a:t>
            </a:r>
            <a:r>
              <a:rPr lang="he-IL" dirty="0">
                <a:solidFill>
                  <a:srgbClr val="000000"/>
                </a:solidFill>
                <a:latin typeface="Arial" panose="020B0604020202020204" pitchFamily="34" charset="0"/>
              </a:rPr>
              <a:t> אוֹתוֹ תָּם חַי (וְלֹא שָׁחוּט</a:t>
            </a:r>
            <a:r>
              <a:rPr lang="he-IL" dirty="0" smtClean="0">
                <a:solidFill>
                  <a:srgbClr val="000000"/>
                </a:solidFill>
                <a:latin typeface="Arial" panose="020B0604020202020204" pitchFamily="34" charset="0"/>
              </a:rPr>
              <a:t>)</a:t>
            </a:r>
          </a:p>
          <a:p>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וּבַעַל מוּם חַי וְשָׁחוּט </a:t>
            </a:r>
            <a:endParaRPr lang="he-IL" dirty="0"/>
          </a:p>
        </p:txBody>
      </p:sp>
      <p:sp>
        <p:nvSpPr>
          <p:cNvPr id="5" name="מלבן 4"/>
          <p:cNvSpPr/>
          <p:nvPr/>
        </p:nvSpPr>
        <p:spPr>
          <a:xfrm>
            <a:off x="-110056" y="1245741"/>
            <a:ext cx="7416800" cy="1200329"/>
          </a:xfrm>
          <a:prstGeom prst="rect">
            <a:avLst/>
          </a:prstGeom>
        </p:spPr>
        <p:txBody>
          <a:bodyPr wrap="square">
            <a:spAutoFit/>
          </a:bodyPr>
          <a:lstStyle/>
          <a:p>
            <a:r>
              <a:rPr lang="he-IL" dirty="0" smtClean="0"/>
              <a:t>שנינו </a:t>
            </a:r>
            <a:r>
              <a:rPr lang="he-IL" dirty="0"/>
              <a:t>במשנה במסכת מעשר שני [א ב]: בכור בהמה </a:t>
            </a:r>
            <a:r>
              <a:rPr lang="he-IL" dirty="0" smtClean="0"/>
              <a:t>טהורה </a:t>
            </a:r>
            <a:r>
              <a:rPr lang="he-IL" dirty="0" err="1"/>
              <a:t>הכהנים</a:t>
            </a:r>
            <a:r>
              <a:rPr lang="he-IL" dirty="0" smtClean="0"/>
              <a:t> מוכרים אותו, </a:t>
            </a:r>
            <a:r>
              <a:rPr lang="he-IL" dirty="0"/>
              <a:t>כאשר הוא תם ללא מום, רק בעודו חי, וימתין הלוקח עד שיפול בו מום, ואז ישחטנו. [ולא שחוט], שאם שחטו את הבכור התם, לא ימכרוהו, כי הוא נאסר </a:t>
            </a:r>
            <a:r>
              <a:rPr lang="he-IL" dirty="0" smtClean="0"/>
              <a:t>בהנאה. ואם </a:t>
            </a:r>
            <a:r>
              <a:rPr lang="he-IL" dirty="0"/>
              <a:t>היה הבכור בעל מום, </a:t>
            </a:r>
            <a:r>
              <a:rPr lang="he-IL" dirty="0" err="1"/>
              <a:t>מוכרין</a:t>
            </a:r>
            <a:r>
              <a:rPr lang="he-IL" dirty="0"/>
              <a:t> אותו </a:t>
            </a:r>
            <a:r>
              <a:rPr lang="he-IL" dirty="0" err="1"/>
              <a:t>הכהנים</a:t>
            </a:r>
            <a:r>
              <a:rPr lang="he-IL" dirty="0"/>
              <a:t> בין כשהוא חי, ובין כשהוא שחוט </a:t>
            </a:r>
          </a:p>
        </p:txBody>
      </p:sp>
      <p:sp>
        <p:nvSpPr>
          <p:cNvPr id="6" name="הסבר מלבני מעוגל 5"/>
          <p:cNvSpPr/>
          <p:nvPr/>
        </p:nvSpPr>
        <p:spPr>
          <a:xfrm>
            <a:off x="120073" y="40882"/>
            <a:ext cx="7684654" cy="942110"/>
          </a:xfrm>
          <a:prstGeom prst="wedgeRoundRectCallout">
            <a:avLst>
              <a:gd name="adj1" fmla="val -6530"/>
              <a:gd name="adj2" fmla="val 89951"/>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solidFill>
                  <a:schemeClr val="tx1"/>
                </a:solidFill>
              </a:rPr>
              <a:t>בכור </a:t>
            </a:r>
            <a:r>
              <a:rPr lang="he-IL" dirty="0">
                <a:solidFill>
                  <a:schemeClr val="tx1"/>
                </a:solidFill>
              </a:rPr>
              <a:t>בהמה טהורה הוא אחד מכ"ד מתנות כהונה הניתנים </a:t>
            </a:r>
            <a:r>
              <a:rPr lang="he-IL" dirty="0" err="1">
                <a:solidFill>
                  <a:schemeClr val="tx1"/>
                </a:solidFill>
              </a:rPr>
              <a:t>לכהנים</a:t>
            </a:r>
            <a:r>
              <a:rPr lang="he-IL" dirty="0">
                <a:solidFill>
                  <a:schemeClr val="tx1"/>
                </a:solidFill>
              </a:rPr>
              <a:t> בין שהוא תם ובין שהוא בעל מום. בכור תם מקריבים לקרבן, ובעל מום נשחט בכל מקום כחולין.</a:t>
            </a:r>
          </a:p>
        </p:txBody>
      </p:sp>
      <p:sp>
        <p:nvSpPr>
          <p:cNvPr id="7" name="מלבן 6"/>
          <p:cNvSpPr/>
          <p:nvPr/>
        </p:nvSpPr>
        <p:spPr>
          <a:xfrm>
            <a:off x="9754471" y="2784277"/>
            <a:ext cx="2196434" cy="369332"/>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וּמְקַדְּשִׁין</a:t>
            </a:r>
            <a:r>
              <a:rPr lang="he-IL" dirty="0">
                <a:solidFill>
                  <a:srgbClr val="000000"/>
                </a:solidFill>
                <a:latin typeface="Arial" panose="020B0604020202020204" pitchFamily="34" charset="0"/>
              </a:rPr>
              <a:t> בּוֹ אֶת </a:t>
            </a:r>
            <a:r>
              <a:rPr lang="he-IL" dirty="0" err="1">
                <a:solidFill>
                  <a:srgbClr val="000000"/>
                </a:solidFill>
                <a:latin typeface="Arial" panose="020B0604020202020204" pitchFamily="34" charset="0"/>
              </a:rPr>
              <a:t>הָאִשָּׁה</a:t>
            </a:r>
            <a:r>
              <a:rPr lang="he-IL" dirty="0">
                <a:solidFill>
                  <a:srgbClr val="000000"/>
                </a:solidFill>
                <a:latin typeface="Arial" panose="020B0604020202020204" pitchFamily="34" charset="0"/>
              </a:rPr>
              <a:t> </a:t>
            </a:r>
            <a:endParaRPr lang="he-IL" dirty="0"/>
          </a:p>
        </p:txBody>
      </p:sp>
      <p:sp>
        <p:nvSpPr>
          <p:cNvPr id="8" name="הסבר מלבני מעוגל 7"/>
          <p:cNvSpPr/>
          <p:nvPr/>
        </p:nvSpPr>
        <p:spPr>
          <a:xfrm>
            <a:off x="7620001" y="1456626"/>
            <a:ext cx="4572000" cy="1064902"/>
          </a:xfrm>
          <a:prstGeom prst="wedgeRoundRectCallout">
            <a:avLst>
              <a:gd name="adj1" fmla="val -59724"/>
              <a:gd name="adj2" fmla="val 502"/>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solidFill>
                <a:schemeClr val="tx1"/>
              </a:solidFill>
            </a:endParaRPr>
          </a:p>
          <a:p>
            <a:pPr algn="ctr"/>
            <a:r>
              <a:rPr lang="he-IL" sz="1600" dirty="0">
                <a:solidFill>
                  <a:schemeClr val="tx1"/>
                </a:solidFill>
              </a:rPr>
              <a:t>יש שלא גורסים "ולא שחוט". והטעם כפי שכתבו התוס', שאין בזה חידוש שאסור </a:t>
            </a:r>
            <a:r>
              <a:rPr lang="he-IL" sz="1600" dirty="0" err="1">
                <a:solidFill>
                  <a:schemeClr val="tx1"/>
                </a:solidFill>
              </a:rPr>
              <a:t>למוכרו</a:t>
            </a:r>
            <a:r>
              <a:rPr lang="he-IL" sz="1600" dirty="0">
                <a:solidFill>
                  <a:schemeClr val="tx1"/>
                </a:solidFill>
              </a:rPr>
              <a:t> שחוט כי נאסר בהנאה. </a:t>
            </a:r>
            <a:r>
              <a:rPr lang="he-IL" sz="1600" dirty="0" err="1">
                <a:solidFill>
                  <a:schemeClr val="tx1"/>
                </a:solidFill>
              </a:rPr>
              <a:t>והתוס</a:t>
            </a:r>
            <a:r>
              <a:rPr lang="he-IL" sz="1600" dirty="0">
                <a:solidFill>
                  <a:schemeClr val="tx1"/>
                </a:solidFill>
              </a:rPr>
              <a:t>' גורסים כן, וביארו שעיקר חידוש המשנה שנמכר חי, דלא כמעשר בהמה שלא נמכר.</a:t>
            </a:r>
          </a:p>
        </p:txBody>
      </p:sp>
      <p:sp>
        <p:nvSpPr>
          <p:cNvPr id="9" name="מלבן 8"/>
          <p:cNvSpPr/>
          <p:nvPr/>
        </p:nvSpPr>
        <p:spPr>
          <a:xfrm>
            <a:off x="2336801" y="2764857"/>
            <a:ext cx="5283200" cy="369332"/>
          </a:xfrm>
          <a:prstGeom prst="rect">
            <a:avLst/>
          </a:prstGeom>
        </p:spPr>
        <p:txBody>
          <a:bodyPr wrap="square">
            <a:spAutoFit/>
          </a:bodyPr>
          <a:lstStyle/>
          <a:p>
            <a:r>
              <a:rPr lang="he-IL" dirty="0" smtClean="0"/>
              <a:t>וכן </a:t>
            </a:r>
            <a:r>
              <a:rPr lang="he-IL" dirty="0" err="1"/>
              <a:t>הכהנים</a:t>
            </a:r>
            <a:r>
              <a:rPr lang="he-IL" dirty="0"/>
              <a:t> </a:t>
            </a:r>
            <a:r>
              <a:rPr lang="he-IL" dirty="0" err="1" smtClean="0"/>
              <a:t>מקדשין</a:t>
            </a:r>
            <a:r>
              <a:rPr lang="he-IL" dirty="0" smtClean="0"/>
              <a:t> </a:t>
            </a:r>
            <a:r>
              <a:rPr lang="he-IL" dirty="0"/>
              <a:t>בו </a:t>
            </a:r>
            <a:r>
              <a:rPr lang="he-IL" dirty="0" smtClean="0"/>
              <a:t>את </a:t>
            </a:r>
            <a:r>
              <a:rPr lang="he-IL" dirty="0" err="1"/>
              <a:t>האשה</a:t>
            </a:r>
            <a:r>
              <a:rPr lang="he-IL" dirty="0"/>
              <a:t>, היות והבכור הוא </a:t>
            </a:r>
            <a:r>
              <a:rPr lang="he-IL" dirty="0" smtClean="0"/>
              <a:t>ממונם</a:t>
            </a:r>
            <a:endParaRPr lang="he-IL" dirty="0"/>
          </a:p>
        </p:txBody>
      </p:sp>
      <p:sp>
        <p:nvSpPr>
          <p:cNvPr id="10" name="מלבן 9"/>
          <p:cNvSpPr/>
          <p:nvPr/>
        </p:nvSpPr>
        <p:spPr>
          <a:xfrm>
            <a:off x="628073" y="3324025"/>
            <a:ext cx="6991928" cy="1477328"/>
          </a:xfrm>
          <a:prstGeom prst="rect">
            <a:avLst/>
          </a:prstGeom>
        </p:spPr>
        <p:txBody>
          <a:bodyPr wrap="square">
            <a:spAutoFit/>
          </a:bodyPr>
          <a:lstStyle/>
          <a:p>
            <a:r>
              <a:rPr lang="he-IL" dirty="0"/>
              <a:t>המשנה </a:t>
            </a:r>
            <a:r>
              <a:rPr lang="he-IL" dirty="0" smtClean="0"/>
              <a:t>לא </a:t>
            </a:r>
            <a:r>
              <a:rPr lang="he-IL" dirty="0"/>
              <a:t>אמרה </a:t>
            </a:r>
            <a:r>
              <a:rPr lang="he-IL" dirty="0" smtClean="0"/>
              <a:t>שבכור </a:t>
            </a:r>
            <a:r>
              <a:rPr lang="he-IL" dirty="0"/>
              <a:t>תם אפשר </a:t>
            </a:r>
            <a:r>
              <a:rPr lang="he-IL" dirty="0" err="1"/>
              <a:t>למוכרו</a:t>
            </a:r>
            <a:r>
              <a:rPr lang="he-IL" dirty="0"/>
              <a:t> כשהוא חי משום שהוא נחשב ממון בעלים, אלא בכור בזמן הזה, </a:t>
            </a:r>
            <a:r>
              <a:rPr lang="he-IL" dirty="0" smtClean="0"/>
              <a:t>שבית המקדש לא קיים</a:t>
            </a:r>
            <a:r>
              <a:rPr lang="he-IL" dirty="0"/>
              <a:t>, </a:t>
            </a:r>
            <a:r>
              <a:rPr lang="he-IL" dirty="0" smtClean="0"/>
              <a:t>היות </a:t>
            </a:r>
            <a:r>
              <a:rPr lang="he-IL" dirty="0"/>
              <a:t>ובזמן הזה הוא אינו ראוי </a:t>
            </a:r>
            <a:r>
              <a:rPr lang="he-IL" dirty="0" err="1"/>
              <a:t>להקרב</a:t>
            </a:r>
            <a:r>
              <a:rPr lang="he-IL" dirty="0"/>
              <a:t> על המזבח, לכן נחשב הוא ממון </a:t>
            </a:r>
            <a:r>
              <a:rPr lang="he-IL" dirty="0" err="1"/>
              <a:t>כהנים</a:t>
            </a:r>
            <a:r>
              <a:rPr lang="he-IL" dirty="0"/>
              <a:t> מחיים. אבל בזמן שבית המקדש </a:t>
            </a:r>
            <a:r>
              <a:rPr lang="he-IL" dirty="0" smtClean="0"/>
              <a:t>קיים. שאז </a:t>
            </a:r>
            <a:r>
              <a:rPr lang="he-IL" dirty="0"/>
              <a:t>בכור תם ראוי להקרבה, לא </a:t>
            </a:r>
            <a:r>
              <a:rPr lang="he-IL" dirty="0" smtClean="0"/>
              <a:t>אומרים שזה </a:t>
            </a:r>
            <a:r>
              <a:rPr lang="he-IL" dirty="0"/>
              <a:t>ממון </a:t>
            </a:r>
            <a:r>
              <a:rPr lang="he-IL" dirty="0" err="1"/>
              <a:t>הכהנים</a:t>
            </a:r>
            <a:r>
              <a:rPr lang="he-IL" dirty="0"/>
              <a:t> שיוכלו </a:t>
            </a:r>
            <a:r>
              <a:rPr lang="he-IL" dirty="0" err="1"/>
              <a:t>למוכרו</a:t>
            </a:r>
            <a:r>
              <a:rPr lang="he-IL" dirty="0"/>
              <a:t> ולקדש בו </a:t>
            </a:r>
            <a:r>
              <a:rPr lang="he-IL" dirty="0" err="1"/>
              <a:t>אשה</a:t>
            </a:r>
            <a:r>
              <a:rPr lang="he-IL" dirty="0"/>
              <a:t>, אלא אז הוא ממון גבוה </a:t>
            </a:r>
          </a:p>
        </p:txBody>
      </p:sp>
      <p:sp>
        <p:nvSpPr>
          <p:cNvPr id="11" name="מלבן 10"/>
          <p:cNvSpPr/>
          <p:nvPr/>
        </p:nvSpPr>
        <p:spPr>
          <a:xfrm>
            <a:off x="8635999" y="3528434"/>
            <a:ext cx="3214255" cy="923330"/>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וְאָמַר רַב נַחְמָן אָמַר רַבָּה בַּר </a:t>
            </a:r>
            <a:r>
              <a:rPr lang="he-IL" dirty="0" err="1">
                <a:solidFill>
                  <a:srgbClr val="000000"/>
                </a:solidFill>
                <a:latin typeface="Arial" panose="020B0604020202020204" pitchFamily="34" charset="0"/>
              </a:rPr>
              <a:t>אֲבוּה</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לֹא </a:t>
            </a:r>
            <a:r>
              <a:rPr lang="he-IL" dirty="0">
                <a:solidFill>
                  <a:srgbClr val="000000"/>
                </a:solidFill>
                <a:latin typeface="Arial" panose="020B0604020202020204" pitchFamily="34" charset="0"/>
              </a:rPr>
              <a:t>שָׁנוּ אֶלָּא בְּכוֹר בַּזְּמַן הַזֶּה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דְּכֵיוָן</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דְּלָא חֲזֵי לְהַקְרָבָה </a:t>
            </a:r>
            <a:endParaRPr lang="he-IL" dirty="0"/>
          </a:p>
        </p:txBody>
      </p:sp>
      <p:sp>
        <p:nvSpPr>
          <p:cNvPr id="14" name="מלבן 13"/>
          <p:cNvSpPr/>
          <p:nvPr/>
        </p:nvSpPr>
        <p:spPr>
          <a:xfrm>
            <a:off x="1524001" y="4973203"/>
            <a:ext cx="6096000" cy="646331"/>
          </a:xfrm>
          <a:prstGeom prst="rect">
            <a:avLst/>
          </a:prstGeom>
        </p:spPr>
        <p:txBody>
          <a:bodyPr>
            <a:spAutoFit/>
          </a:bodyPr>
          <a:lstStyle/>
          <a:p>
            <a:r>
              <a:rPr lang="he-IL" dirty="0" smtClean="0"/>
              <a:t>וביסוד </a:t>
            </a:r>
            <a:r>
              <a:rPr lang="he-IL" dirty="0"/>
              <a:t>החילוק בין בכור בזמן הזה לזמן הבית, אף </a:t>
            </a:r>
            <a:r>
              <a:rPr lang="he-IL" dirty="0" smtClean="0"/>
              <a:t>שמצד </a:t>
            </a:r>
            <a:r>
              <a:rPr lang="he-IL" dirty="0" err="1"/>
              <a:t>החפצא</a:t>
            </a:r>
            <a:r>
              <a:rPr lang="he-IL" dirty="0"/>
              <a:t> של הבכור אין שינוי ועומד הוא להקרבה לכשיבנה </a:t>
            </a:r>
            <a:r>
              <a:rPr lang="he-IL" dirty="0" smtClean="0"/>
              <a:t>המקדש</a:t>
            </a:r>
            <a:endParaRPr lang="he-IL" dirty="0"/>
          </a:p>
        </p:txBody>
      </p:sp>
    </p:spTree>
    <p:extLst>
      <p:ext uri="{BB962C8B-B14F-4D97-AF65-F5344CB8AC3E}">
        <p14:creationId xmlns:p14="http://schemas.microsoft.com/office/powerpoint/2010/main" val="371062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750"/>
                            </p:stCondLst>
                            <p:childTnLst>
                              <p:par>
                                <p:cTn id="11" presetID="22" presetClass="entr" presetSubtype="2" fill="hold" grpId="0" nodeType="afterEffect">
                                  <p:stCondLst>
                                    <p:cond delay="1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2750"/>
                            </p:stCondLst>
                            <p:childTnLst>
                              <p:par>
                                <p:cTn id="15" presetID="22" presetClass="entr" presetSubtype="1" fill="hold" grpId="0" nodeType="afterEffect">
                                  <p:stCondLst>
                                    <p:cond delay="300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250"/>
                                        <p:tgtEl>
                                          <p:spTgt spid="6"/>
                                        </p:tgtEl>
                                      </p:cBhvr>
                                    </p:animEffect>
                                  </p:childTnLst>
                                </p:cTn>
                              </p:par>
                            </p:childTnLst>
                          </p:cTn>
                        </p:par>
                        <p:par>
                          <p:cTn id="18" fill="hold">
                            <p:stCondLst>
                              <p:cond delay="6000"/>
                            </p:stCondLst>
                            <p:childTnLst>
                              <p:par>
                                <p:cTn id="19" presetID="22" presetClass="entr" presetSubtype="2" fill="hold" grpId="0" nodeType="afterEffect">
                                  <p:stCondLst>
                                    <p:cond delay="300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9500"/>
                            </p:stCondLst>
                            <p:childTnLst>
                              <p:par>
                                <p:cTn id="23" presetID="53" presetClass="entr" presetSubtype="16" fill="hold" grpId="0" nodeType="afterEffect">
                                  <p:stCondLst>
                                    <p:cond delay="30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13000"/>
                            </p:stCondLst>
                            <p:childTnLst>
                              <p:par>
                                <p:cTn id="29" presetID="22" presetClass="entr" presetSubtype="2" fill="hold" grpId="0" nodeType="afterEffect">
                                  <p:stCondLst>
                                    <p:cond delay="125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childTnLst>
                          </p:cTn>
                        </p:par>
                        <p:par>
                          <p:cTn id="32" fill="hold">
                            <p:stCondLst>
                              <p:cond delay="14750"/>
                            </p:stCondLst>
                            <p:childTnLst>
                              <p:par>
                                <p:cTn id="33" presetID="53" presetClass="entr" presetSubtype="16" fill="hold" grpId="0" nodeType="after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16750"/>
                            </p:stCondLst>
                            <p:childTnLst>
                              <p:par>
                                <p:cTn id="39" presetID="22" presetClass="entr" presetSubtype="2" fill="hold" grpId="0" nodeType="afterEffect">
                                  <p:stCondLst>
                                    <p:cond delay="200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childTnLst>
                          </p:cTn>
                        </p:par>
                        <p:par>
                          <p:cTn id="42" fill="hold">
                            <p:stCondLst>
                              <p:cond delay="19250"/>
                            </p:stCondLst>
                            <p:childTnLst>
                              <p:par>
                                <p:cTn id="43" presetID="53" presetClass="entr" presetSubtype="16" fill="hold" grpId="0" nodeType="afterEffect">
                                  <p:stCondLst>
                                    <p:cond delay="300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fltVal val="0"/>
                                          </p:val>
                                        </p:tav>
                                        <p:tav tm="100000">
                                          <p:val>
                                            <p:strVal val="#ppt_w"/>
                                          </p:val>
                                        </p:tav>
                                      </p:tavLst>
                                    </p:anim>
                                    <p:anim calcmode="lin" valueType="num">
                                      <p:cBhvr>
                                        <p:cTn id="46" dur="500" fill="hold"/>
                                        <p:tgtEl>
                                          <p:spTgt spid="2"/>
                                        </p:tgtEl>
                                        <p:attrNameLst>
                                          <p:attrName>ppt_h</p:attrName>
                                        </p:attrNameLst>
                                      </p:cBhvr>
                                      <p:tavLst>
                                        <p:tav tm="0">
                                          <p:val>
                                            <p:fltVal val="0"/>
                                          </p:val>
                                        </p:tav>
                                        <p:tav tm="100000">
                                          <p:val>
                                            <p:strVal val="#ppt_h"/>
                                          </p:val>
                                        </p:tav>
                                      </p:tavLst>
                                    </p:anim>
                                    <p:animEffect transition="in" filter="fade">
                                      <p:cBhvr>
                                        <p:cTn id="47" dur="500"/>
                                        <p:tgtEl>
                                          <p:spTgt spid="2"/>
                                        </p:tgtEl>
                                      </p:cBhvr>
                                    </p:animEffect>
                                  </p:childTnLst>
                                </p:cTn>
                              </p:par>
                            </p:childTnLst>
                          </p:cTn>
                        </p:par>
                        <p:par>
                          <p:cTn id="48" fill="hold">
                            <p:stCondLst>
                              <p:cond delay="22750"/>
                            </p:stCondLst>
                            <p:childTnLst>
                              <p:par>
                                <p:cTn id="49" presetID="22" presetClass="entr" presetSubtype="2" fill="hold" grpId="0" nodeType="afterEffect">
                                  <p:stCondLst>
                                    <p:cond delay="200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animBg="1"/>
      <p:bldP spid="7" grpId="0" animBg="1"/>
      <p:bldP spid="8" grpId="0" animBg="1"/>
      <p:bldP spid="9" grpId="0"/>
      <p:bldP spid="10" grpId="0"/>
      <p:bldP spid="11"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823200" y="2485513"/>
            <a:ext cx="4267200" cy="923330"/>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וּמְשַׁנֵּי </a:t>
            </a:r>
            <a:r>
              <a:rPr lang="he-IL" dirty="0" err="1">
                <a:solidFill>
                  <a:srgbClr val="000000"/>
                </a:solidFill>
                <a:latin typeface="Arial" panose="020B0604020202020204" pitchFamily="34" charset="0"/>
              </a:rPr>
              <a:t>רָבִינָא</a:t>
            </a:r>
            <a:r>
              <a:rPr lang="he-IL" dirty="0">
                <a:solidFill>
                  <a:srgbClr val="000000"/>
                </a:solidFill>
                <a:latin typeface="Arial" panose="020B0604020202020204" pitchFamily="34" charset="0"/>
              </a:rPr>
              <a:t> בִּבְכוֹר בְּחוּצָה לָאָרֶץ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וְאַלִּיבָּא </a:t>
            </a:r>
            <a:r>
              <a:rPr lang="he-IL" dirty="0">
                <a:solidFill>
                  <a:srgbClr val="000000"/>
                </a:solidFill>
                <a:latin typeface="Arial" panose="020B0604020202020204" pitchFamily="34" charset="0"/>
              </a:rPr>
              <a:t>דְּרַבִּי שִׁמְעוֹן </a:t>
            </a:r>
            <a:r>
              <a:rPr lang="he-IL" dirty="0" err="1">
                <a:solidFill>
                  <a:srgbClr val="000000"/>
                </a:solidFill>
                <a:latin typeface="Arial" panose="020B0604020202020204" pitchFamily="34" charset="0"/>
              </a:rPr>
              <a:t>דְּאָמַר</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אִם </a:t>
            </a:r>
            <a:r>
              <a:rPr lang="he-IL" dirty="0">
                <a:solidFill>
                  <a:srgbClr val="000000"/>
                </a:solidFill>
                <a:latin typeface="Arial" panose="020B0604020202020204" pitchFamily="34" charset="0"/>
              </a:rPr>
              <a:t>בָּאוּ תְּמִימִים יִקְרְבוּ אִם בָּאוּ אִין </a:t>
            </a:r>
            <a:r>
              <a:rPr lang="he-IL" dirty="0" err="1">
                <a:solidFill>
                  <a:srgbClr val="000000"/>
                </a:solidFill>
                <a:latin typeface="Arial" panose="020B0604020202020204" pitchFamily="34" charset="0"/>
              </a:rPr>
              <a:t>לְכַתְּחִלָּה</a:t>
            </a:r>
            <a:r>
              <a:rPr lang="he-IL" dirty="0">
                <a:solidFill>
                  <a:srgbClr val="000000"/>
                </a:solidFill>
                <a:latin typeface="Arial" panose="020B0604020202020204" pitchFamily="34" charset="0"/>
              </a:rPr>
              <a:t> לָא </a:t>
            </a:r>
            <a:endParaRPr lang="he-IL" dirty="0" smtClean="0">
              <a:solidFill>
                <a:srgbClr val="000000"/>
              </a:solidFill>
              <a:latin typeface="Arial" panose="020B0604020202020204" pitchFamily="34" charset="0"/>
            </a:endParaRPr>
          </a:p>
        </p:txBody>
      </p:sp>
      <p:sp>
        <p:nvSpPr>
          <p:cNvPr id="3" name="TextBox 2"/>
          <p:cNvSpPr txBox="1"/>
          <p:nvPr/>
        </p:nvSpPr>
        <p:spPr>
          <a:xfrm>
            <a:off x="10561028" y="-27709"/>
            <a:ext cx="1529372" cy="369332"/>
          </a:xfrm>
          <a:prstGeom prst="rect">
            <a:avLst/>
          </a:prstGeom>
          <a:noFill/>
        </p:spPr>
        <p:txBody>
          <a:bodyPr wrap="square" rtlCol="1">
            <a:spAutoFit/>
          </a:bodyPr>
          <a:lstStyle/>
          <a:p>
            <a:r>
              <a:rPr lang="he-IL" dirty="0" smtClean="0"/>
              <a:t>דף י"ב עמ' ב'</a:t>
            </a:r>
            <a:endParaRPr lang="he-IL" dirty="0"/>
          </a:p>
        </p:txBody>
      </p:sp>
      <p:sp>
        <p:nvSpPr>
          <p:cNvPr id="4" name="מלבן 3"/>
          <p:cNvSpPr/>
          <p:nvPr/>
        </p:nvSpPr>
        <p:spPr>
          <a:xfrm>
            <a:off x="0" y="638854"/>
            <a:ext cx="7176654" cy="1754326"/>
          </a:xfrm>
          <a:prstGeom prst="rect">
            <a:avLst/>
          </a:prstGeom>
        </p:spPr>
        <p:txBody>
          <a:bodyPr wrap="square">
            <a:spAutoFit/>
          </a:bodyPr>
          <a:lstStyle/>
          <a:p>
            <a:r>
              <a:rPr lang="he-IL" dirty="0" smtClean="0"/>
              <a:t>ושאל רבא את רב </a:t>
            </a:r>
            <a:r>
              <a:rPr lang="he-IL" dirty="0"/>
              <a:t>נחמן, על מה </a:t>
            </a:r>
            <a:r>
              <a:rPr lang="he-IL" dirty="0" smtClean="0"/>
              <a:t>שאמר, </a:t>
            </a:r>
            <a:r>
              <a:rPr lang="he-IL" dirty="0"/>
              <a:t>שבזמן שבית המקדש קיים אין הבכור ממון </a:t>
            </a:r>
            <a:r>
              <a:rPr lang="he-IL" dirty="0" smtClean="0"/>
              <a:t>בעלים: </a:t>
            </a:r>
            <a:r>
              <a:rPr lang="he-IL" dirty="0"/>
              <a:t>מהברייתא ששנינו בה "ומעלה מעל בה' וכחש בעמיתו", בא הכתוב לרבות קדשים שהן ממונו דברי רבי יוסי הגלילי. וכיון שהפסוק מרבה קדשים קלים גם </a:t>
            </a:r>
            <a:r>
              <a:rPr lang="he-IL" dirty="0" err="1"/>
              <a:t>לענין</a:t>
            </a:r>
            <a:r>
              <a:rPr lang="he-IL" dirty="0"/>
              <a:t> קרבן אשם, ודאי שמדובר אף בזמן שבית המקדש </a:t>
            </a:r>
            <a:r>
              <a:rPr lang="he-IL" dirty="0" smtClean="0"/>
              <a:t>קיים, הרי </a:t>
            </a:r>
            <a:r>
              <a:rPr lang="he-IL" dirty="0"/>
              <a:t>לנו שגם בזמן שבית המקדש קיים קדשים קלים הם ממון בעלים. והרי הבכור הוא קדשים קלים, ומדוע הוא נחשב ממון גבוה?</a:t>
            </a:r>
          </a:p>
        </p:txBody>
      </p:sp>
      <p:sp>
        <p:nvSpPr>
          <p:cNvPr id="5" name="מלבן 4"/>
          <p:cNvSpPr/>
          <p:nvPr/>
        </p:nvSpPr>
        <p:spPr>
          <a:xfrm>
            <a:off x="692727" y="156957"/>
            <a:ext cx="9951428" cy="369332"/>
          </a:xfrm>
          <a:prstGeom prst="rect">
            <a:avLst/>
          </a:prstGeom>
        </p:spPr>
        <p:txBody>
          <a:bodyPr wrap="square">
            <a:spAutoFit/>
          </a:bodyPr>
          <a:lstStyle/>
          <a:p>
            <a:r>
              <a:rPr lang="he-IL" dirty="0" smtClean="0"/>
              <a:t>הגמרא </a:t>
            </a:r>
            <a:r>
              <a:rPr lang="he-IL" dirty="0"/>
              <a:t>לא סיימה עדיין את </a:t>
            </a:r>
            <a:r>
              <a:rPr lang="he-IL" dirty="0" smtClean="0"/>
              <a:t>הקושיה, </a:t>
            </a:r>
            <a:r>
              <a:rPr lang="he-IL" dirty="0"/>
              <a:t>ומביאה מה שהקשו ותירצו על רב נחמן כהמשך </a:t>
            </a:r>
            <a:r>
              <a:rPr lang="he-IL" dirty="0" smtClean="0"/>
              <a:t>לקושיית </a:t>
            </a:r>
            <a:r>
              <a:rPr lang="he-IL" dirty="0"/>
              <a:t>הגמרא:</a:t>
            </a:r>
          </a:p>
        </p:txBody>
      </p:sp>
      <p:sp>
        <p:nvSpPr>
          <p:cNvPr id="6" name="מלבן 5"/>
          <p:cNvSpPr/>
          <p:nvPr/>
        </p:nvSpPr>
        <p:spPr>
          <a:xfrm>
            <a:off x="8275782" y="731187"/>
            <a:ext cx="3666836" cy="923330"/>
          </a:xfrm>
          <a:prstGeom prst="rect">
            <a:avLst/>
          </a:prstGeom>
          <a:solidFill>
            <a:schemeClr val="accent5">
              <a:lumMod val="20000"/>
              <a:lumOff val="80000"/>
            </a:schemeClr>
          </a:solidFill>
        </p:spPr>
        <p:txBody>
          <a:bodyPr wrap="square">
            <a:spAutoFit/>
          </a:bodyPr>
          <a:lstStyle/>
          <a:p>
            <a:r>
              <a:rPr lang="he-IL" dirty="0" err="1">
                <a:solidFill>
                  <a:srgbClr val="000000"/>
                </a:solidFill>
                <a:latin typeface="Arial" panose="020B0604020202020204" pitchFamily="34" charset="0"/>
              </a:rPr>
              <a:t>וְאֵיתִיבֵיה</a:t>
            </a:r>
            <a:r>
              <a:rPr lang="he-IL" dirty="0">
                <a:solidFill>
                  <a:srgbClr val="000000"/>
                </a:solidFill>
                <a:latin typeface="Arial" panose="020B0604020202020204" pitchFamily="34" charset="0"/>
              </a:rPr>
              <a:t>ּ רָבָא לְרַב </a:t>
            </a:r>
            <a:r>
              <a:rPr lang="he-IL" dirty="0" smtClean="0">
                <a:solidFill>
                  <a:srgbClr val="000000"/>
                </a:solidFill>
                <a:latin typeface="Arial" panose="020B0604020202020204" pitchFamily="34" charset="0"/>
              </a:rPr>
              <a:t>נַחְמָן: </a:t>
            </a:r>
          </a:p>
          <a:p>
            <a:r>
              <a:rPr lang="he-IL" dirty="0">
                <a:solidFill>
                  <a:srgbClr val="000000"/>
                </a:solidFill>
                <a:latin typeface="Arial" panose="020B0604020202020204" pitchFamily="34" charset="0"/>
              </a:rPr>
              <a:t>"</a:t>
            </a:r>
            <a:r>
              <a:rPr lang="he-IL" dirty="0" smtClean="0">
                <a:solidFill>
                  <a:srgbClr val="000000"/>
                </a:solidFill>
                <a:latin typeface="Arial" panose="020B0604020202020204" pitchFamily="34" charset="0"/>
              </a:rPr>
              <a:t>וּמָעֲלָה </a:t>
            </a:r>
            <a:r>
              <a:rPr lang="he-IL" dirty="0">
                <a:solidFill>
                  <a:srgbClr val="000000"/>
                </a:solidFill>
                <a:latin typeface="Arial" panose="020B0604020202020204" pitchFamily="34" charset="0"/>
              </a:rPr>
              <a:t>מַעַל בַּה</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לְרַבּוֹת קֳדָשִׁים קַלִּים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שֶׁהֵן </a:t>
            </a:r>
            <a:r>
              <a:rPr lang="he-IL" dirty="0">
                <a:solidFill>
                  <a:srgbClr val="000000"/>
                </a:solidFill>
                <a:latin typeface="Arial" panose="020B0604020202020204" pitchFamily="34" charset="0"/>
              </a:rPr>
              <a:t>מָמוֹנוֹ דִּבְרֵי רַבִּי יוֹסֵי הַגְּלִילִי </a:t>
            </a:r>
            <a:endParaRPr lang="he-IL" dirty="0"/>
          </a:p>
        </p:txBody>
      </p:sp>
      <p:sp>
        <p:nvSpPr>
          <p:cNvPr id="8" name="מלבן 7"/>
          <p:cNvSpPr/>
          <p:nvPr/>
        </p:nvSpPr>
        <p:spPr>
          <a:xfrm>
            <a:off x="1117599" y="2413413"/>
            <a:ext cx="6096000" cy="1754326"/>
          </a:xfrm>
          <a:prstGeom prst="rect">
            <a:avLst/>
          </a:prstGeom>
        </p:spPr>
        <p:txBody>
          <a:bodyPr>
            <a:spAutoFit/>
          </a:bodyPr>
          <a:lstStyle/>
          <a:p>
            <a:r>
              <a:rPr lang="he-IL" dirty="0" err="1" smtClean="0"/>
              <a:t>רבינא</a:t>
            </a:r>
            <a:r>
              <a:rPr lang="he-IL" dirty="0" smtClean="0"/>
              <a:t> </a:t>
            </a:r>
            <a:r>
              <a:rPr lang="he-IL" dirty="0"/>
              <a:t>מתרץ את דברי רב </a:t>
            </a:r>
            <a:r>
              <a:rPr lang="he-IL" dirty="0" smtClean="0"/>
              <a:t>נחמן: </a:t>
            </a:r>
            <a:r>
              <a:rPr lang="he-IL" dirty="0"/>
              <a:t>מה שאמר רבי יוסי הגלילי קדשים קלים ממון בעלים הם, מדובר אמנם גם בזמן שבית המקדש קיים, אך לא בבכור הראוי להקרבה, אלא בבכור הנולד בחוצה לארץ, </a:t>
            </a:r>
            <a:r>
              <a:rPr lang="he-IL" dirty="0" smtClean="0"/>
              <a:t>    לפי </a:t>
            </a:r>
            <a:r>
              <a:rPr lang="he-IL" dirty="0"/>
              <a:t>שיטתו </a:t>
            </a:r>
            <a:r>
              <a:rPr lang="he-IL" dirty="0" smtClean="0"/>
              <a:t>של רבי </a:t>
            </a:r>
            <a:r>
              <a:rPr lang="he-IL" dirty="0"/>
              <a:t>שמעון, </a:t>
            </a:r>
            <a:r>
              <a:rPr lang="he-IL" dirty="0" smtClean="0"/>
              <a:t>שאמר </a:t>
            </a:r>
            <a:r>
              <a:rPr lang="he-IL" dirty="0"/>
              <a:t>במשנה בתמורה [</a:t>
            </a:r>
            <a:r>
              <a:rPr lang="he-IL" dirty="0" err="1"/>
              <a:t>כא</a:t>
            </a:r>
            <a:r>
              <a:rPr lang="he-IL" dirty="0"/>
              <a:t> א]: אם באו תמימים, יקרבו. אם הביאו בכור מחוץ לארץ [בזמן המקדש], והוא תמים ללא מום, יקריבוהו למזבח </a:t>
            </a:r>
          </a:p>
        </p:txBody>
      </p:sp>
      <p:sp>
        <p:nvSpPr>
          <p:cNvPr id="9" name="מלבן 8"/>
          <p:cNvSpPr/>
          <p:nvPr/>
        </p:nvSpPr>
        <p:spPr>
          <a:xfrm>
            <a:off x="0" y="4167739"/>
            <a:ext cx="12090400" cy="1200329"/>
          </a:xfrm>
          <a:prstGeom prst="rect">
            <a:avLst/>
          </a:prstGeom>
        </p:spPr>
        <p:txBody>
          <a:bodyPr wrap="square">
            <a:spAutoFit/>
          </a:bodyPr>
          <a:lstStyle/>
          <a:p>
            <a:r>
              <a:rPr lang="he-IL" dirty="0" smtClean="0"/>
              <a:t>ומשמע</a:t>
            </a:r>
            <a:r>
              <a:rPr lang="he-IL" dirty="0"/>
              <a:t>: אם "באו", כלומר </a:t>
            </a:r>
            <a:r>
              <a:rPr lang="he-IL" dirty="0" smtClean="0"/>
              <a:t>דווקא בדיעבד</a:t>
            </a:r>
            <a:r>
              <a:rPr lang="he-IL" dirty="0"/>
              <a:t>, </a:t>
            </a:r>
            <a:r>
              <a:rPr lang="he-IL" dirty="0" smtClean="0"/>
              <a:t>אז </a:t>
            </a:r>
            <a:r>
              <a:rPr lang="he-IL" dirty="0"/>
              <a:t>יקרבו. אבל לכתחילה, לא צריך להביא את הבכורות מחוץ לארץ </a:t>
            </a:r>
            <a:r>
              <a:rPr lang="he-IL" dirty="0" smtClean="0"/>
              <a:t>ישראל </a:t>
            </a:r>
            <a:r>
              <a:rPr lang="he-IL" dirty="0"/>
              <a:t>כדי להקריבם, אלא ירעו בשדות עד שיפול בהם מום, ויאכלו במומם. ולפי זה, אין הבכור בחוץ לארץ נחשב כמי שעומד להקרבה, ולכן </a:t>
            </a:r>
            <a:r>
              <a:rPr lang="he-IL" dirty="0" smtClean="0"/>
              <a:t>בכור </a:t>
            </a:r>
            <a:r>
              <a:rPr lang="he-IL" dirty="0"/>
              <a:t>זה ממונו של כהן.</a:t>
            </a:r>
          </a:p>
          <a:p>
            <a:r>
              <a:rPr lang="he-IL" dirty="0"/>
              <a:t>ומה שאמר רבי יוסי הגלילי שקדשים קלים הם ממון בעלים, לא אמר זאת אלא באופן כזה שאינו ראוי להקרבה. אבל בשאר קדשים קלים הראויים להקרבה, מודה שהם ממון גבוה.</a:t>
            </a:r>
          </a:p>
        </p:txBody>
      </p:sp>
      <p:sp>
        <p:nvSpPr>
          <p:cNvPr id="10" name="מלבן 9"/>
          <p:cNvSpPr/>
          <p:nvPr/>
        </p:nvSpPr>
        <p:spPr>
          <a:xfrm>
            <a:off x="234796" y="5816656"/>
            <a:ext cx="8469746" cy="923330"/>
          </a:xfrm>
          <a:prstGeom prst="rect">
            <a:avLst/>
          </a:prstGeom>
        </p:spPr>
        <p:txBody>
          <a:bodyPr wrap="square">
            <a:spAutoFit/>
          </a:bodyPr>
          <a:lstStyle/>
          <a:p>
            <a:r>
              <a:rPr lang="he-IL" dirty="0" smtClean="0"/>
              <a:t>אם </a:t>
            </a:r>
            <a:r>
              <a:rPr lang="he-IL" dirty="0"/>
              <a:t>אכן רבי יוסי אומר שהן ממון בעלים רק מחיים, ולפי זה רבנן החולקים סוברים שאף מחיים הם ממון גבוה, אם כן, למה צריך </a:t>
            </a:r>
            <a:r>
              <a:rPr lang="he-IL" dirty="0" err="1"/>
              <a:t>רבינא</a:t>
            </a:r>
            <a:r>
              <a:rPr lang="he-IL" dirty="0"/>
              <a:t> לדחוק ולומר שרבי יוסי הגלילי מדבר רק בבכור בחוץ לארץ כדי שלא יקשה על רב נחמן, </a:t>
            </a:r>
          </a:p>
        </p:txBody>
      </p:sp>
      <p:sp>
        <p:nvSpPr>
          <p:cNvPr id="11" name="מלבן 10"/>
          <p:cNvSpPr/>
          <p:nvPr/>
        </p:nvSpPr>
        <p:spPr>
          <a:xfrm>
            <a:off x="8883767" y="5447324"/>
            <a:ext cx="3058851" cy="369332"/>
          </a:xfrm>
          <a:prstGeom prst="rect">
            <a:avLst/>
          </a:prstGeom>
        </p:spPr>
        <p:txBody>
          <a:bodyPr wrap="none">
            <a:spAutoFit/>
          </a:bodyPr>
          <a:lstStyle/>
          <a:p>
            <a:r>
              <a:rPr lang="he-IL" dirty="0"/>
              <a:t>ועתה </a:t>
            </a:r>
            <a:r>
              <a:rPr lang="he-IL" dirty="0" smtClean="0"/>
              <a:t>מעלה הגמרא את הקושיה:</a:t>
            </a:r>
            <a:endParaRPr lang="he-IL" dirty="0"/>
          </a:p>
        </p:txBody>
      </p:sp>
      <p:sp>
        <p:nvSpPr>
          <p:cNvPr id="12" name="מלבן 11"/>
          <p:cNvSpPr/>
          <p:nvPr/>
        </p:nvSpPr>
        <p:spPr>
          <a:xfrm>
            <a:off x="8783579" y="5895912"/>
            <a:ext cx="3259226" cy="646331"/>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וְאִם אִיתָא </a:t>
            </a:r>
            <a:r>
              <a:rPr lang="he-IL" dirty="0" err="1">
                <a:solidFill>
                  <a:srgbClr val="000000"/>
                </a:solidFill>
                <a:latin typeface="Arial" panose="020B0604020202020204" pitchFamily="34" charset="0"/>
              </a:rPr>
              <a:t>דְּכִי</a:t>
            </a:r>
            <a:r>
              <a:rPr lang="he-IL" dirty="0">
                <a:solidFill>
                  <a:srgbClr val="000000"/>
                </a:solidFill>
                <a:latin typeface="Arial" panose="020B0604020202020204" pitchFamily="34" charset="0"/>
              </a:rPr>
              <a:t> אָמַר רַבִּי יוֹסֵי הַגְּלִילִי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מָמוֹנוֹ </a:t>
            </a:r>
            <a:r>
              <a:rPr lang="he-IL" dirty="0">
                <a:solidFill>
                  <a:srgbClr val="000000"/>
                </a:solidFill>
                <a:latin typeface="Arial" panose="020B0604020202020204" pitchFamily="34" charset="0"/>
              </a:rPr>
              <a:t>הוּא מֵחַיִּים</a:t>
            </a:r>
            <a:endParaRPr lang="he-IL" dirty="0"/>
          </a:p>
        </p:txBody>
      </p:sp>
    </p:spTree>
    <p:extLst>
      <p:ext uri="{BB962C8B-B14F-4D97-AF65-F5344CB8AC3E}">
        <p14:creationId xmlns:p14="http://schemas.microsoft.com/office/powerpoint/2010/main" val="210637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750"/>
                            </p:stCondLst>
                            <p:childTnLst>
                              <p:par>
                                <p:cTn id="9" presetID="53" presetClass="entr" presetSubtype="16"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2250"/>
                            </p:stCondLst>
                            <p:childTnLst>
                              <p:par>
                                <p:cTn id="15" presetID="22" presetClass="entr" presetSubtype="2" fill="hold" grpId="0" nodeType="afterEffect">
                                  <p:stCondLst>
                                    <p:cond delay="200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par>
                          <p:cTn id="18" fill="hold">
                            <p:stCondLst>
                              <p:cond delay="4750"/>
                            </p:stCondLst>
                            <p:childTnLst>
                              <p:par>
                                <p:cTn id="19" presetID="53" presetClass="entr" presetSubtype="16" fill="hold" grpId="0" nodeType="afterEffect">
                                  <p:stCondLst>
                                    <p:cond delay="350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8750"/>
                            </p:stCondLst>
                            <p:childTnLst>
                              <p:par>
                                <p:cTn id="25" presetID="22" presetClass="entr" presetSubtype="2" fill="hold" grpId="0" nodeType="after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par>
                          <p:cTn id="28" fill="hold">
                            <p:stCondLst>
                              <p:cond delay="11250"/>
                            </p:stCondLst>
                            <p:childTnLst>
                              <p:par>
                                <p:cTn id="29" presetID="22" presetClass="entr" presetSubtype="2" fill="hold" grpId="0" nodeType="afterEffect">
                                  <p:stCondLst>
                                    <p:cond delay="350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childTnLst>
                          </p:cTn>
                        </p:par>
                        <p:par>
                          <p:cTn id="32" fill="hold">
                            <p:stCondLst>
                              <p:cond delay="15250"/>
                            </p:stCondLst>
                            <p:childTnLst>
                              <p:par>
                                <p:cTn id="33" presetID="31" presetClass="entr" presetSubtype="0" fill="hold" grpId="0" nodeType="afterEffect">
                                  <p:stCondLst>
                                    <p:cond delay="30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childTnLst>
                          </p:cTn>
                        </p:par>
                        <p:par>
                          <p:cTn id="39" fill="hold">
                            <p:stCondLst>
                              <p:cond delay="19250"/>
                            </p:stCondLst>
                            <p:childTnLst>
                              <p:par>
                                <p:cTn id="40" presetID="53" presetClass="entr" presetSubtype="16" fill="hold" grpId="0" nodeType="afterEffect">
                                  <p:stCondLst>
                                    <p:cond delay="10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20750"/>
                            </p:stCondLst>
                            <p:childTnLst>
                              <p:par>
                                <p:cTn id="46" presetID="22" presetClass="entr" presetSubtype="2" fill="hold" grpId="0" nodeType="afterEffect">
                                  <p:stCondLst>
                                    <p:cond delay="175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animBg="1"/>
      <p:bldP spid="8" grpId="0"/>
      <p:bldP spid="9" grpId="0"/>
      <p:bldP spid="10" grpId="0"/>
      <p:bldP spid="11"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4170763" y="855375"/>
            <a:ext cx="1646466" cy="1909346"/>
          </a:xfrm>
          <a:prstGeom prst="rect">
            <a:avLst/>
          </a:prstGeom>
        </p:spPr>
      </p:pic>
      <p:sp>
        <p:nvSpPr>
          <p:cNvPr id="4" name="מלבן 3"/>
          <p:cNvSpPr/>
          <p:nvPr/>
        </p:nvSpPr>
        <p:spPr>
          <a:xfrm>
            <a:off x="4029629" y="486043"/>
            <a:ext cx="1928733" cy="369332"/>
          </a:xfrm>
          <a:prstGeom prst="rect">
            <a:avLst/>
          </a:prstGeom>
        </p:spPr>
        <p:txBody>
          <a:bodyPr wrap="none">
            <a:spAutoFit/>
          </a:bodyPr>
          <a:lstStyle/>
          <a:p>
            <a:r>
              <a:rPr lang="he-IL" dirty="0">
                <a:solidFill>
                  <a:srgbClr val="000000"/>
                </a:solidFill>
                <a:latin typeface="Arial" panose="020B0604020202020204" pitchFamily="34" charset="0"/>
              </a:rPr>
              <a:t>עָשָׂה עַבְדּוֹ </a:t>
            </a:r>
            <a:r>
              <a:rPr lang="he-IL" dirty="0" err="1">
                <a:solidFill>
                  <a:srgbClr val="000000"/>
                </a:solidFill>
                <a:latin typeface="Arial" panose="020B0604020202020204" pitchFamily="34" charset="0"/>
              </a:rPr>
              <a:t>אַפּוֹתֵיקֵי</a:t>
            </a:r>
            <a:r>
              <a:rPr lang="he-IL" dirty="0">
                <a:solidFill>
                  <a:srgbClr val="000000"/>
                </a:solidFill>
                <a:latin typeface="Arial" panose="020B0604020202020204" pitchFamily="34" charset="0"/>
              </a:rPr>
              <a:t> </a:t>
            </a:r>
            <a:endParaRPr lang="he-IL" dirty="0"/>
          </a:p>
        </p:txBody>
      </p:sp>
      <p:pic>
        <p:nvPicPr>
          <p:cNvPr id="5" name="תמונה 4"/>
          <p:cNvPicPr>
            <a:picLocks noChangeAspect="1"/>
          </p:cNvPicPr>
          <p:nvPr/>
        </p:nvPicPr>
        <p:blipFill>
          <a:blip r:embed="rId3"/>
          <a:stretch>
            <a:fillRect/>
          </a:stretch>
        </p:blipFill>
        <p:spPr>
          <a:xfrm>
            <a:off x="7194398" y="920363"/>
            <a:ext cx="2305696" cy="1687674"/>
          </a:xfrm>
          <a:prstGeom prst="rect">
            <a:avLst/>
          </a:prstGeom>
        </p:spPr>
      </p:pic>
      <p:sp>
        <p:nvSpPr>
          <p:cNvPr id="7" name="מלבן 6"/>
          <p:cNvSpPr/>
          <p:nvPr/>
        </p:nvSpPr>
        <p:spPr>
          <a:xfrm>
            <a:off x="7366047" y="486043"/>
            <a:ext cx="1962397" cy="369332"/>
          </a:xfrm>
          <a:prstGeom prst="rect">
            <a:avLst/>
          </a:prstGeom>
        </p:spPr>
        <p:txBody>
          <a:bodyPr wrap="none">
            <a:spAutoFit/>
          </a:bodyPr>
          <a:lstStyle/>
          <a:p>
            <a:r>
              <a:rPr lang="he-IL" dirty="0">
                <a:solidFill>
                  <a:srgbClr val="000000"/>
                </a:solidFill>
                <a:latin typeface="Arial" panose="020B0604020202020204" pitchFamily="34" charset="0"/>
              </a:rPr>
              <a:t>עָשָׂה </a:t>
            </a:r>
            <a:r>
              <a:rPr lang="he-IL" dirty="0" smtClean="0">
                <a:solidFill>
                  <a:srgbClr val="000000"/>
                </a:solidFill>
                <a:latin typeface="Arial" panose="020B0604020202020204" pitchFamily="34" charset="0"/>
              </a:rPr>
              <a:t>שׁוֹרוֹ  </a:t>
            </a:r>
            <a:r>
              <a:rPr lang="he-IL" dirty="0" err="1">
                <a:solidFill>
                  <a:srgbClr val="000000"/>
                </a:solidFill>
                <a:latin typeface="Arial" panose="020B0604020202020204" pitchFamily="34" charset="0"/>
              </a:rPr>
              <a:t>אַפּוֹתֵיקֵי</a:t>
            </a:r>
            <a:r>
              <a:rPr lang="he-IL" dirty="0">
                <a:solidFill>
                  <a:srgbClr val="000000"/>
                </a:solidFill>
                <a:latin typeface="Arial" panose="020B0604020202020204" pitchFamily="34" charset="0"/>
              </a:rPr>
              <a:t> </a:t>
            </a:r>
            <a:endParaRPr lang="he-IL" dirty="0"/>
          </a:p>
        </p:txBody>
      </p:sp>
      <p:sp>
        <p:nvSpPr>
          <p:cNvPr id="8" name="מלבן 7"/>
          <p:cNvSpPr/>
          <p:nvPr/>
        </p:nvSpPr>
        <p:spPr>
          <a:xfrm>
            <a:off x="3233358" y="2483209"/>
            <a:ext cx="3206326" cy="369332"/>
          </a:xfrm>
          <a:prstGeom prst="rect">
            <a:avLst/>
          </a:prstGeom>
          <a:solidFill>
            <a:schemeClr val="accent2">
              <a:lumMod val="20000"/>
              <a:lumOff val="80000"/>
            </a:schemeClr>
          </a:solidFill>
        </p:spPr>
        <p:txBody>
          <a:bodyPr wrap="none">
            <a:spAutoFit/>
          </a:bodyPr>
          <a:lstStyle/>
          <a:p>
            <a:r>
              <a:rPr lang="he-IL" dirty="0"/>
              <a:t>בעל חוב גובה את העבד מן הלוקח</a:t>
            </a:r>
          </a:p>
        </p:txBody>
      </p:sp>
      <p:sp>
        <p:nvSpPr>
          <p:cNvPr id="9" name="מלבן 8"/>
          <p:cNvSpPr/>
          <p:nvPr/>
        </p:nvSpPr>
        <p:spPr>
          <a:xfrm>
            <a:off x="6917287" y="2474491"/>
            <a:ext cx="3615092" cy="369332"/>
          </a:xfrm>
          <a:prstGeom prst="rect">
            <a:avLst/>
          </a:prstGeom>
          <a:solidFill>
            <a:schemeClr val="accent2">
              <a:lumMod val="20000"/>
              <a:lumOff val="80000"/>
            </a:schemeClr>
          </a:solidFill>
        </p:spPr>
        <p:txBody>
          <a:bodyPr wrap="none">
            <a:spAutoFit/>
          </a:bodyPr>
          <a:lstStyle/>
          <a:p>
            <a:r>
              <a:rPr lang="he-IL" dirty="0"/>
              <a:t>,</a:t>
            </a:r>
            <a:r>
              <a:rPr lang="he-IL" b="1" dirty="0"/>
              <a:t> אין </a:t>
            </a:r>
            <a:r>
              <a:rPr lang="he-IL" dirty="0"/>
              <a:t>בעל חוב גובה </a:t>
            </a:r>
            <a:r>
              <a:rPr lang="he-IL" dirty="0" smtClean="0"/>
              <a:t>מן </a:t>
            </a:r>
            <a:r>
              <a:rPr lang="he-IL" dirty="0"/>
              <a:t>הלוקח את השור</a:t>
            </a:r>
          </a:p>
        </p:txBody>
      </p:sp>
      <p:sp>
        <p:nvSpPr>
          <p:cNvPr id="10" name="TextBox 9"/>
          <p:cNvSpPr txBox="1"/>
          <p:nvPr/>
        </p:nvSpPr>
        <p:spPr>
          <a:xfrm>
            <a:off x="6224560" y="28401"/>
            <a:ext cx="692727" cy="369332"/>
          </a:xfrm>
          <a:prstGeom prst="rect">
            <a:avLst/>
          </a:prstGeom>
          <a:noFill/>
        </p:spPr>
        <p:txBody>
          <a:bodyPr wrap="square" rtlCol="1">
            <a:spAutoFit/>
          </a:bodyPr>
          <a:lstStyle/>
          <a:p>
            <a:r>
              <a:rPr lang="he-IL" dirty="0" smtClean="0"/>
              <a:t>רבא</a:t>
            </a:r>
            <a:endParaRPr lang="he-IL" dirty="0"/>
          </a:p>
        </p:txBody>
      </p:sp>
      <p:pic>
        <p:nvPicPr>
          <p:cNvPr id="12" name="תמונה 11"/>
          <p:cNvPicPr>
            <a:picLocks noChangeAspect="1"/>
          </p:cNvPicPr>
          <p:nvPr/>
        </p:nvPicPr>
        <p:blipFill>
          <a:blip r:embed="rId4"/>
          <a:stretch>
            <a:fillRect/>
          </a:stretch>
        </p:blipFill>
        <p:spPr>
          <a:xfrm>
            <a:off x="4652080" y="4616546"/>
            <a:ext cx="4199404" cy="2130809"/>
          </a:xfrm>
          <a:prstGeom prst="rect">
            <a:avLst/>
          </a:prstGeom>
        </p:spPr>
      </p:pic>
      <p:sp>
        <p:nvSpPr>
          <p:cNvPr id="13" name="מלבן 12"/>
          <p:cNvSpPr/>
          <p:nvPr/>
        </p:nvSpPr>
        <p:spPr>
          <a:xfrm>
            <a:off x="5103189" y="4100505"/>
            <a:ext cx="3470822" cy="369332"/>
          </a:xfrm>
          <a:prstGeom prst="rect">
            <a:avLst/>
          </a:prstGeom>
        </p:spPr>
        <p:txBody>
          <a:bodyPr wrap="none">
            <a:spAutoFit/>
          </a:bodyPr>
          <a:lstStyle/>
          <a:p>
            <a:r>
              <a:rPr lang="he-IL" dirty="0" smtClean="0"/>
              <a:t>עבדים </a:t>
            </a:r>
            <a:r>
              <a:rPr lang="he-IL" dirty="0"/>
              <a:t>דינם כקרקעות ולא </a:t>
            </a:r>
            <a:r>
              <a:rPr lang="he-IL" dirty="0" err="1"/>
              <a:t>כמטלטלין</a:t>
            </a:r>
            <a:r>
              <a:rPr lang="he-IL" dirty="0"/>
              <a:t>, </a:t>
            </a:r>
          </a:p>
        </p:txBody>
      </p:sp>
      <p:sp>
        <p:nvSpPr>
          <p:cNvPr id="14" name="מלבן 13"/>
          <p:cNvSpPr/>
          <p:nvPr/>
        </p:nvSpPr>
        <p:spPr>
          <a:xfrm>
            <a:off x="4170763" y="6378023"/>
            <a:ext cx="4958548" cy="369332"/>
          </a:xfrm>
          <a:prstGeom prst="rect">
            <a:avLst/>
          </a:prstGeom>
          <a:solidFill>
            <a:schemeClr val="accent2">
              <a:lumMod val="20000"/>
              <a:lumOff val="80000"/>
            </a:schemeClr>
          </a:solidFill>
        </p:spPr>
        <p:txBody>
          <a:bodyPr wrap="square">
            <a:spAutoFit/>
          </a:bodyPr>
          <a:lstStyle/>
          <a:p>
            <a:r>
              <a:rPr lang="he-IL" dirty="0"/>
              <a:t>גובים </a:t>
            </a:r>
            <a:r>
              <a:rPr lang="he-IL" dirty="0" smtClean="0"/>
              <a:t>עבדים</a:t>
            </a:r>
            <a:r>
              <a:rPr lang="he-IL" dirty="0"/>
              <a:t>. </a:t>
            </a:r>
            <a:r>
              <a:rPr lang="he-IL" dirty="0" smtClean="0"/>
              <a:t>מיתומים</a:t>
            </a:r>
            <a:r>
              <a:rPr lang="he-IL" dirty="0"/>
              <a:t>, וגם כשלא </a:t>
            </a:r>
            <a:r>
              <a:rPr lang="he-IL" dirty="0" smtClean="0"/>
              <a:t>עשה אותם </a:t>
            </a:r>
            <a:r>
              <a:rPr lang="he-IL" dirty="0" err="1"/>
              <a:t>אפותיקי</a:t>
            </a:r>
            <a:endParaRPr lang="he-IL" dirty="0"/>
          </a:p>
        </p:txBody>
      </p:sp>
      <p:sp>
        <p:nvSpPr>
          <p:cNvPr id="15" name="מלבן 14"/>
          <p:cNvSpPr/>
          <p:nvPr/>
        </p:nvSpPr>
        <p:spPr>
          <a:xfrm>
            <a:off x="6328825" y="3665234"/>
            <a:ext cx="1176924" cy="369332"/>
          </a:xfrm>
          <a:prstGeom prst="rect">
            <a:avLst/>
          </a:prstGeom>
        </p:spPr>
        <p:txBody>
          <a:bodyPr wrap="none">
            <a:spAutoFit/>
          </a:bodyPr>
          <a:lstStyle/>
          <a:p>
            <a:r>
              <a:rPr lang="he-IL" dirty="0"/>
              <a:t>רבי אלעזר </a:t>
            </a:r>
          </a:p>
        </p:txBody>
      </p:sp>
      <p:sp>
        <p:nvSpPr>
          <p:cNvPr id="16" name="TextBox 15"/>
          <p:cNvSpPr txBox="1"/>
          <p:nvPr/>
        </p:nvSpPr>
        <p:spPr>
          <a:xfrm>
            <a:off x="6770885" y="2796276"/>
            <a:ext cx="3694546" cy="646331"/>
          </a:xfrm>
          <a:prstGeom prst="rect">
            <a:avLst/>
          </a:prstGeom>
          <a:noFill/>
        </p:spPr>
        <p:txBody>
          <a:bodyPr wrap="square" rtlCol="1">
            <a:spAutoFit/>
          </a:bodyPr>
          <a:lstStyle/>
          <a:p>
            <a:r>
              <a:rPr lang="he-IL" dirty="0" smtClean="0"/>
              <a:t>אין קול </a:t>
            </a:r>
            <a:r>
              <a:rPr lang="he-IL" dirty="0" err="1"/>
              <a:t>באפותיקי</a:t>
            </a:r>
            <a:r>
              <a:rPr lang="he-IL" dirty="0"/>
              <a:t> הלוקח </a:t>
            </a:r>
            <a:r>
              <a:rPr lang="he-IL" dirty="0" smtClean="0"/>
              <a:t>לא </a:t>
            </a:r>
            <a:r>
              <a:rPr lang="he-IL" dirty="0"/>
              <a:t>ידע </a:t>
            </a:r>
            <a:r>
              <a:rPr lang="he-IL" dirty="0" err="1" smtClean="0"/>
              <a:t>להזהר</a:t>
            </a:r>
            <a:r>
              <a:rPr lang="he-IL" dirty="0"/>
              <a:t>, לכן אין </a:t>
            </a:r>
            <a:r>
              <a:rPr lang="he-IL" dirty="0" err="1"/>
              <a:t>גובין</a:t>
            </a:r>
            <a:r>
              <a:rPr lang="he-IL" dirty="0"/>
              <a:t> מן הלקוחות.</a:t>
            </a:r>
          </a:p>
        </p:txBody>
      </p:sp>
      <p:sp>
        <p:nvSpPr>
          <p:cNvPr id="17" name="מלבן 16"/>
          <p:cNvSpPr/>
          <p:nvPr/>
        </p:nvSpPr>
        <p:spPr>
          <a:xfrm>
            <a:off x="914400" y="2796275"/>
            <a:ext cx="5690885" cy="646331"/>
          </a:xfrm>
          <a:prstGeom prst="rect">
            <a:avLst/>
          </a:prstGeom>
        </p:spPr>
        <p:txBody>
          <a:bodyPr wrap="square">
            <a:spAutoFit/>
          </a:bodyPr>
          <a:lstStyle/>
          <a:p>
            <a:r>
              <a:rPr lang="he-IL" dirty="0" smtClean="0"/>
              <a:t>יש קול </a:t>
            </a:r>
            <a:r>
              <a:rPr lang="he-IL" dirty="0" err="1" smtClean="0"/>
              <a:t>לכן,הקונה</a:t>
            </a:r>
            <a:r>
              <a:rPr lang="he-IL" dirty="0" smtClean="0"/>
              <a:t> עבד למרות </a:t>
            </a:r>
            <a:r>
              <a:rPr lang="he-IL" dirty="0"/>
              <a:t>שידע שהעבד משועבד </a:t>
            </a:r>
            <a:r>
              <a:rPr lang="he-IL" dirty="0" err="1"/>
              <a:t>למלוה</a:t>
            </a:r>
            <a:r>
              <a:rPr lang="he-IL" dirty="0"/>
              <a:t>, </a:t>
            </a:r>
            <a:endParaRPr lang="he-IL" dirty="0" smtClean="0"/>
          </a:p>
          <a:p>
            <a:r>
              <a:rPr lang="he-IL" dirty="0" smtClean="0"/>
              <a:t>הוא הפסיד לעצמו</a:t>
            </a:r>
            <a:endParaRPr lang="he-IL" dirty="0"/>
          </a:p>
        </p:txBody>
      </p:sp>
      <p:sp>
        <p:nvSpPr>
          <p:cNvPr id="18" name="TextBox 17"/>
          <p:cNvSpPr txBox="1"/>
          <p:nvPr/>
        </p:nvSpPr>
        <p:spPr>
          <a:xfrm>
            <a:off x="6265039" y="1484626"/>
            <a:ext cx="573561" cy="369332"/>
          </a:xfrm>
          <a:prstGeom prst="rect">
            <a:avLst/>
          </a:prstGeom>
          <a:noFill/>
        </p:spPr>
        <p:txBody>
          <a:bodyPr wrap="square" rtlCol="1">
            <a:spAutoFit/>
          </a:bodyPr>
          <a:lstStyle/>
          <a:p>
            <a:r>
              <a:rPr lang="he-IL" dirty="0" smtClean="0"/>
              <a:t>מכר</a:t>
            </a:r>
            <a:endParaRPr lang="he-IL" dirty="0"/>
          </a:p>
        </p:txBody>
      </p:sp>
    </p:spTree>
    <p:extLst>
      <p:ext uri="{BB962C8B-B14F-4D97-AF65-F5344CB8AC3E}">
        <p14:creationId xmlns:p14="http://schemas.microsoft.com/office/powerpoint/2010/main" val="170738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250"/>
                            </p:stCondLst>
                            <p:childTnLst>
                              <p:par>
                                <p:cTn id="12" presetID="53" presetClass="entr" presetSubtype="16" fill="hold" grpId="0" nodeType="afterEffect">
                                  <p:stCondLst>
                                    <p:cond delay="50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2250"/>
                            </p:stCondLst>
                            <p:childTnLst>
                              <p:par>
                                <p:cTn id="18" presetID="6" presetClass="entr" presetSubtype="32" fill="hold" nodeType="afterEffect">
                                  <p:stCondLst>
                                    <p:cond delay="500"/>
                                  </p:stCondLst>
                                  <p:childTnLst>
                                    <p:set>
                                      <p:cBhvr>
                                        <p:cTn id="19" dur="1" fill="hold">
                                          <p:stCondLst>
                                            <p:cond delay="0"/>
                                          </p:stCondLst>
                                        </p:cTn>
                                        <p:tgtEl>
                                          <p:spTgt spid="2"/>
                                        </p:tgtEl>
                                        <p:attrNameLst>
                                          <p:attrName>style.visibility</p:attrName>
                                        </p:attrNameLst>
                                      </p:cBhvr>
                                      <p:to>
                                        <p:strVal val="visible"/>
                                      </p:to>
                                    </p:set>
                                    <p:animEffect transition="in" filter="circle(out)">
                                      <p:cBhvr>
                                        <p:cTn id="20" dur="1000"/>
                                        <p:tgtEl>
                                          <p:spTgt spid="2"/>
                                        </p:tgtEl>
                                      </p:cBhvr>
                                    </p:animEffect>
                                  </p:childTnLst>
                                </p:cTn>
                              </p:par>
                            </p:childTnLst>
                          </p:cTn>
                        </p:par>
                        <p:par>
                          <p:cTn id="21" fill="hold">
                            <p:stCondLst>
                              <p:cond delay="3750"/>
                            </p:stCondLst>
                            <p:childTnLst>
                              <p:par>
                                <p:cTn id="22" presetID="45" presetClass="entr" presetSubtype="0" fill="hold" grpId="0" nodeType="afterEffect">
                                  <p:stCondLst>
                                    <p:cond delay="25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anim calcmode="lin" valueType="num">
                                      <p:cBhvr>
                                        <p:cTn id="25" dur="2000" fill="hold"/>
                                        <p:tgtEl>
                                          <p:spTgt spid="18"/>
                                        </p:tgtEl>
                                        <p:attrNameLst>
                                          <p:attrName>ppt_w</p:attrName>
                                        </p:attrNameLst>
                                      </p:cBhvr>
                                      <p:tavLst>
                                        <p:tav tm="0" fmla="#ppt_w*sin(2.5*pi*$)">
                                          <p:val>
                                            <p:fltVal val="0"/>
                                          </p:val>
                                        </p:tav>
                                        <p:tav tm="100000">
                                          <p:val>
                                            <p:fltVal val="1"/>
                                          </p:val>
                                        </p:tav>
                                      </p:tavLst>
                                    </p:anim>
                                    <p:anim calcmode="lin" valueType="num">
                                      <p:cBhvr>
                                        <p:cTn id="26" dur="2000" fill="hold"/>
                                        <p:tgtEl>
                                          <p:spTgt spid="18"/>
                                        </p:tgtEl>
                                        <p:attrNameLst>
                                          <p:attrName>ppt_h</p:attrName>
                                        </p:attrNameLst>
                                      </p:cBhvr>
                                      <p:tavLst>
                                        <p:tav tm="0">
                                          <p:val>
                                            <p:strVal val="#ppt_h"/>
                                          </p:val>
                                        </p:tav>
                                        <p:tav tm="100000">
                                          <p:val>
                                            <p:strVal val="#ppt_h"/>
                                          </p:val>
                                        </p:tav>
                                      </p:tavLst>
                                    </p:anim>
                                  </p:childTnLst>
                                </p:cTn>
                              </p:par>
                            </p:childTnLst>
                          </p:cTn>
                        </p:par>
                        <p:par>
                          <p:cTn id="27" fill="hold">
                            <p:stCondLst>
                              <p:cond delay="6000"/>
                            </p:stCondLst>
                            <p:childTnLst>
                              <p:par>
                                <p:cTn id="28" presetID="16" presetClass="entr" presetSubtype="21" fill="hold" grpId="0" nodeType="afterEffect">
                                  <p:stCondLst>
                                    <p:cond delay="100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par>
                          <p:cTn id="31" fill="hold">
                            <p:stCondLst>
                              <p:cond delay="7500"/>
                            </p:stCondLst>
                            <p:childTnLst>
                              <p:par>
                                <p:cTn id="32" presetID="31" presetClass="entr" presetSubtype="0" fill="hold" grpId="0" nodeType="afterEffect">
                                  <p:stCondLst>
                                    <p:cond delay="10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1000" fill="hold"/>
                                        <p:tgtEl>
                                          <p:spTgt spid="17"/>
                                        </p:tgtEl>
                                        <p:attrNameLst>
                                          <p:attrName>ppt_w</p:attrName>
                                        </p:attrNameLst>
                                      </p:cBhvr>
                                      <p:tavLst>
                                        <p:tav tm="0">
                                          <p:val>
                                            <p:fltVal val="0"/>
                                          </p:val>
                                        </p:tav>
                                        <p:tav tm="100000">
                                          <p:val>
                                            <p:strVal val="#ppt_w"/>
                                          </p:val>
                                        </p:tav>
                                      </p:tavLst>
                                    </p:anim>
                                    <p:anim calcmode="lin" valueType="num">
                                      <p:cBhvr>
                                        <p:cTn id="35" dur="1000" fill="hold"/>
                                        <p:tgtEl>
                                          <p:spTgt spid="17"/>
                                        </p:tgtEl>
                                        <p:attrNameLst>
                                          <p:attrName>ppt_h</p:attrName>
                                        </p:attrNameLst>
                                      </p:cBhvr>
                                      <p:tavLst>
                                        <p:tav tm="0">
                                          <p:val>
                                            <p:fltVal val="0"/>
                                          </p:val>
                                        </p:tav>
                                        <p:tav tm="100000">
                                          <p:val>
                                            <p:strVal val="#ppt_h"/>
                                          </p:val>
                                        </p:tav>
                                      </p:tavLst>
                                    </p:anim>
                                    <p:anim calcmode="lin" valueType="num">
                                      <p:cBhvr>
                                        <p:cTn id="36" dur="1000" fill="hold"/>
                                        <p:tgtEl>
                                          <p:spTgt spid="17"/>
                                        </p:tgtEl>
                                        <p:attrNameLst>
                                          <p:attrName>style.rotation</p:attrName>
                                        </p:attrNameLst>
                                      </p:cBhvr>
                                      <p:tavLst>
                                        <p:tav tm="0">
                                          <p:val>
                                            <p:fltVal val="90"/>
                                          </p:val>
                                        </p:tav>
                                        <p:tav tm="100000">
                                          <p:val>
                                            <p:fltVal val="0"/>
                                          </p:val>
                                        </p:tav>
                                      </p:tavLst>
                                    </p:anim>
                                    <p:animEffect transition="in" filter="fade">
                                      <p:cBhvr>
                                        <p:cTn id="37" dur="1000"/>
                                        <p:tgtEl>
                                          <p:spTgt spid="17"/>
                                        </p:tgtEl>
                                      </p:cBhvr>
                                    </p:animEffect>
                                  </p:childTnLst>
                                </p:cTn>
                              </p:par>
                            </p:childTnLst>
                          </p:cTn>
                        </p:par>
                        <p:par>
                          <p:cTn id="38" fill="hold">
                            <p:stCondLst>
                              <p:cond delay="9500"/>
                            </p:stCondLst>
                            <p:childTnLst>
                              <p:par>
                                <p:cTn id="39" presetID="53" presetClass="entr" presetSubtype="16" fill="hold" grpId="0" nodeType="afterEffect">
                                  <p:stCondLst>
                                    <p:cond delay="2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par>
                          <p:cTn id="44" fill="hold">
                            <p:stCondLst>
                              <p:cond delay="12000"/>
                            </p:stCondLst>
                            <p:childTnLst>
                              <p:par>
                                <p:cTn id="45" presetID="6" presetClass="entr" presetSubtype="16" fill="hold" nodeType="afterEffect">
                                  <p:stCondLst>
                                    <p:cond delay="1000"/>
                                  </p:stCondLst>
                                  <p:childTnLst>
                                    <p:set>
                                      <p:cBhvr>
                                        <p:cTn id="46" dur="1" fill="hold">
                                          <p:stCondLst>
                                            <p:cond delay="0"/>
                                          </p:stCondLst>
                                        </p:cTn>
                                        <p:tgtEl>
                                          <p:spTgt spid="5"/>
                                        </p:tgtEl>
                                        <p:attrNameLst>
                                          <p:attrName>style.visibility</p:attrName>
                                        </p:attrNameLst>
                                      </p:cBhvr>
                                      <p:to>
                                        <p:strVal val="visible"/>
                                      </p:to>
                                    </p:set>
                                    <p:animEffect transition="in" filter="circle(in)">
                                      <p:cBhvr>
                                        <p:cTn id="47" dur="1000"/>
                                        <p:tgtEl>
                                          <p:spTgt spid="5"/>
                                        </p:tgtEl>
                                      </p:cBhvr>
                                    </p:animEffect>
                                  </p:childTnLst>
                                </p:cTn>
                              </p:par>
                            </p:childTnLst>
                          </p:cTn>
                        </p:par>
                        <p:par>
                          <p:cTn id="48" fill="hold">
                            <p:stCondLst>
                              <p:cond delay="14000"/>
                            </p:stCondLst>
                            <p:childTnLst>
                              <p:par>
                                <p:cTn id="49" presetID="45" presetClass="entr" presetSubtype="0" fill="hold" grpId="1" nodeType="afterEffect">
                                  <p:stCondLst>
                                    <p:cond delay="25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2000"/>
                                        <p:tgtEl>
                                          <p:spTgt spid="18"/>
                                        </p:tgtEl>
                                      </p:cBhvr>
                                    </p:animEffect>
                                    <p:anim calcmode="lin" valueType="num">
                                      <p:cBhvr>
                                        <p:cTn id="52" dur="2000" fill="hold"/>
                                        <p:tgtEl>
                                          <p:spTgt spid="18"/>
                                        </p:tgtEl>
                                        <p:attrNameLst>
                                          <p:attrName>ppt_w</p:attrName>
                                        </p:attrNameLst>
                                      </p:cBhvr>
                                      <p:tavLst>
                                        <p:tav tm="0" fmla="#ppt_w*sin(2.5*pi*$)">
                                          <p:val>
                                            <p:fltVal val="0"/>
                                          </p:val>
                                        </p:tav>
                                        <p:tav tm="100000">
                                          <p:val>
                                            <p:fltVal val="1"/>
                                          </p:val>
                                        </p:tav>
                                      </p:tavLst>
                                    </p:anim>
                                    <p:anim calcmode="lin" valueType="num">
                                      <p:cBhvr>
                                        <p:cTn id="53" dur="2000" fill="hold"/>
                                        <p:tgtEl>
                                          <p:spTgt spid="18"/>
                                        </p:tgtEl>
                                        <p:attrNameLst>
                                          <p:attrName>ppt_h</p:attrName>
                                        </p:attrNameLst>
                                      </p:cBhvr>
                                      <p:tavLst>
                                        <p:tav tm="0">
                                          <p:val>
                                            <p:strVal val="#ppt_h"/>
                                          </p:val>
                                        </p:tav>
                                        <p:tav tm="100000">
                                          <p:val>
                                            <p:strVal val="#ppt_h"/>
                                          </p:val>
                                        </p:tav>
                                      </p:tavLst>
                                    </p:anim>
                                  </p:childTnLst>
                                </p:cTn>
                              </p:par>
                            </p:childTnLst>
                          </p:cTn>
                        </p:par>
                        <p:par>
                          <p:cTn id="54" fill="hold">
                            <p:stCondLst>
                              <p:cond delay="16250"/>
                            </p:stCondLst>
                            <p:childTnLst>
                              <p:par>
                                <p:cTn id="55" presetID="16" presetClass="entr" presetSubtype="21" fill="hold" grpId="0" nodeType="afterEffect">
                                  <p:stCondLst>
                                    <p:cond delay="50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par>
                          <p:cTn id="58" fill="hold">
                            <p:stCondLst>
                              <p:cond delay="17250"/>
                            </p:stCondLst>
                            <p:childTnLst>
                              <p:par>
                                <p:cTn id="59" presetID="31" presetClass="entr" presetSubtype="0" fill="hold" grpId="0" nodeType="afterEffect">
                                  <p:stCondLst>
                                    <p:cond delay="10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ppt_w</p:attrName>
                                        </p:attrNameLst>
                                      </p:cBhvr>
                                      <p:tavLst>
                                        <p:tav tm="0">
                                          <p:val>
                                            <p:fltVal val="0"/>
                                          </p:val>
                                        </p:tav>
                                        <p:tav tm="100000">
                                          <p:val>
                                            <p:strVal val="#ppt_w"/>
                                          </p:val>
                                        </p:tav>
                                      </p:tavLst>
                                    </p:anim>
                                    <p:anim calcmode="lin" valueType="num">
                                      <p:cBhvr>
                                        <p:cTn id="62" dur="1000" fill="hold"/>
                                        <p:tgtEl>
                                          <p:spTgt spid="16"/>
                                        </p:tgtEl>
                                        <p:attrNameLst>
                                          <p:attrName>ppt_h</p:attrName>
                                        </p:attrNameLst>
                                      </p:cBhvr>
                                      <p:tavLst>
                                        <p:tav tm="0">
                                          <p:val>
                                            <p:fltVal val="0"/>
                                          </p:val>
                                        </p:tav>
                                        <p:tav tm="100000">
                                          <p:val>
                                            <p:strVal val="#ppt_h"/>
                                          </p:val>
                                        </p:tav>
                                      </p:tavLst>
                                    </p:anim>
                                    <p:anim calcmode="lin" valueType="num">
                                      <p:cBhvr>
                                        <p:cTn id="63" dur="1000" fill="hold"/>
                                        <p:tgtEl>
                                          <p:spTgt spid="16"/>
                                        </p:tgtEl>
                                        <p:attrNameLst>
                                          <p:attrName>style.rotation</p:attrName>
                                        </p:attrNameLst>
                                      </p:cBhvr>
                                      <p:tavLst>
                                        <p:tav tm="0">
                                          <p:val>
                                            <p:fltVal val="90"/>
                                          </p:val>
                                        </p:tav>
                                        <p:tav tm="100000">
                                          <p:val>
                                            <p:fltVal val="0"/>
                                          </p:val>
                                        </p:tav>
                                      </p:tavLst>
                                    </p:anim>
                                    <p:animEffect transition="in" filter="fade">
                                      <p:cBhvr>
                                        <p:cTn id="64" dur="1000"/>
                                        <p:tgtEl>
                                          <p:spTgt spid="16"/>
                                        </p:tgtEl>
                                      </p:cBhvr>
                                    </p:animEffect>
                                  </p:childTnLst>
                                </p:cTn>
                              </p:par>
                            </p:childTnLst>
                          </p:cTn>
                        </p:par>
                        <p:par>
                          <p:cTn id="65" fill="hold">
                            <p:stCondLst>
                              <p:cond delay="19250"/>
                            </p:stCondLst>
                            <p:childTnLst>
                              <p:par>
                                <p:cTn id="66" presetID="31" presetClass="entr" presetSubtype="0" fill="hold" grpId="0" nodeType="afterEffect">
                                  <p:stCondLst>
                                    <p:cond delay="3000"/>
                                  </p:stCondLst>
                                  <p:childTnLst>
                                    <p:set>
                                      <p:cBhvr>
                                        <p:cTn id="67" dur="1" fill="hold">
                                          <p:stCondLst>
                                            <p:cond delay="0"/>
                                          </p:stCondLst>
                                        </p:cTn>
                                        <p:tgtEl>
                                          <p:spTgt spid="15"/>
                                        </p:tgtEl>
                                        <p:attrNameLst>
                                          <p:attrName>style.visibility</p:attrName>
                                        </p:attrNameLst>
                                      </p:cBhvr>
                                      <p:to>
                                        <p:strVal val="visible"/>
                                      </p:to>
                                    </p:set>
                                    <p:anim calcmode="lin" valueType="num">
                                      <p:cBhvr>
                                        <p:cTn id="68" dur="1000" fill="hold"/>
                                        <p:tgtEl>
                                          <p:spTgt spid="15"/>
                                        </p:tgtEl>
                                        <p:attrNameLst>
                                          <p:attrName>ppt_w</p:attrName>
                                        </p:attrNameLst>
                                      </p:cBhvr>
                                      <p:tavLst>
                                        <p:tav tm="0">
                                          <p:val>
                                            <p:fltVal val="0"/>
                                          </p:val>
                                        </p:tav>
                                        <p:tav tm="100000">
                                          <p:val>
                                            <p:strVal val="#ppt_w"/>
                                          </p:val>
                                        </p:tav>
                                      </p:tavLst>
                                    </p:anim>
                                    <p:anim calcmode="lin" valueType="num">
                                      <p:cBhvr>
                                        <p:cTn id="69" dur="1000" fill="hold"/>
                                        <p:tgtEl>
                                          <p:spTgt spid="15"/>
                                        </p:tgtEl>
                                        <p:attrNameLst>
                                          <p:attrName>ppt_h</p:attrName>
                                        </p:attrNameLst>
                                      </p:cBhvr>
                                      <p:tavLst>
                                        <p:tav tm="0">
                                          <p:val>
                                            <p:fltVal val="0"/>
                                          </p:val>
                                        </p:tav>
                                        <p:tav tm="100000">
                                          <p:val>
                                            <p:strVal val="#ppt_h"/>
                                          </p:val>
                                        </p:tav>
                                      </p:tavLst>
                                    </p:anim>
                                    <p:anim calcmode="lin" valueType="num">
                                      <p:cBhvr>
                                        <p:cTn id="70" dur="1000" fill="hold"/>
                                        <p:tgtEl>
                                          <p:spTgt spid="15"/>
                                        </p:tgtEl>
                                        <p:attrNameLst>
                                          <p:attrName>style.rotation</p:attrName>
                                        </p:attrNameLst>
                                      </p:cBhvr>
                                      <p:tavLst>
                                        <p:tav tm="0">
                                          <p:val>
                                            <p:fltVal val="90"/>
                                          </p:val>
                                        </p:tav>
                                        <p:tav tm="100000">
                                          <p:val>
                                            <p:fltVal val="0"/>
                                          </p:val>
                                        </p:tav>
                                      </p:tavLst>
                                    </p:anim>
                                    <p:animEffect transition="in" filter="fade">
                                      <p:cBhvr>
                                        <p:cTn id="71" dur="1000"/>
                                        <p:tgtEl>
                                          <p:spTgt spid="15"/>
                                        </p:tgtEl>
                                      </p:cBhvr>
                                    </p:animEffect>
                                  </p:childTnLst>
                                </p:cTn>
                              </p:par>
                            </p:childTnLst>
                          </p:cTn>
                        </p:par>
                        <p:par>
                          <p:cTn id="72" fill="hold">
                            <p:stCondLst>
                              <p:cond delay="23250"/>
                            </p:stCondLst>
                            <p:childTnLst>
                              <p:par>
                                <p:cTn id="73" presetID="16" presetClass="entr" presetSubtype="21" fill="hold" grpId="0" nodeType="afterEffect">
                                  <p:stCondLst>
                                    <p:cond delay="500"/>
                                  </p:stCondLst>
                                  <p:childTnLst>
                                    <p:set>
                                      <p:cBhvr>
                                        <p:cTn id="74" dur="1" fill="hold">
                                          <p:stCondLst>
                                            <p:cond delay="0"/>
                                          </p:stCondLst>
                                        </p:cTn>
                                        <p:tgtEl>
                                          <p:spTgt spid="13"/>
                                        </p:tgtEl>
                                        <p:attrNameLst>
                                          <p:attrName>style.visibility</p:attrName>
                                        </p:attrNameLst>
                                      </p:cBhvr>
                                      <p:to>
                                        <p:strVal val="visible"/>
                                      </p:to>
                                    </p:set>
                                    <p:animEffect transition="in" filter="barn(inVertical)">
                                      <p:cBhvr>
                                        <p:cTn id="75" dur="500"/>
                                        <p:tgtEl>
                                          <p:spTgt spid="13"/>
                                        </p:tgtEl>
                                      </p:cBhvr>
                                    </p:animEffect>
                                  </p:childTnLst>
                                </p:cTn>
                              </p:par>
                            </p:childTnLst>
                          </p:cTn>
                        </p:par>
                        <p:par>
                          <p:cTn id="76" fill="hold">
                            <p:stCondLst>
                              <p:cond delay="24250"/>
                            </p:stCondLst>
                            <p:childTnLst>
                              <p:par>
                                <p:cTn id="77" presetID="6" presetClass="entr" presetSubtype="32" fill="hold" nodeType="afterEffect">
                                  <p:stCondLst>
                                    <p:cond delay="1000"/>
                                  </p:stCondLst>
                                  <p:childTnLst>
                                    <p:set>
                                      <p:cBhvr>
                                        <p:cTn id="78" dur="1" fill="hold">
                                          <p:stCondLst>
                                            <p:cond delay="0"/>
                                          </p:stCondLst>
                                        </p:cTn>
                                        <p:tgtEl>
                                          <p:spTgt spid="12"/>
                                        </p:tgtEl>
                                        <p:attrNameLst>
                                          <p:attrName>style.visibility</p:attrName>
                                        </p:attrNameLst>
                                      </p:cBhvr>
                                      <p:to>
                                        <p:strVal val="visible"/>
                                      </p:to>
                                    </p:set>
                                    <p:animEffect transition="in" filter="circle(out)">
                                      <p:cBhvr>
                                        <p:cTn id="79" dur="1000"/>
                                        <p:tgtEl>
                                          <p:spTgt spid="12"/>
                                        </p:tgtEl>
                                      </p:cBhvr>
                                    </p:animEffect>
                                  </p:childTnLst>
                                </p:cTn>
                              </p:par>
                            </p:childTnLst>
                          </p:cTn>
                        </p:par>
                        <p:par>
                          <p:cTn id="80" fill="hold">
                            <p:stCondLst>
                              <p:cond delay="26250"/>
                            </p:stCondLst>
                            <p:childTnLst>
                              <p:par>
                                <p:cTn id="81" presetID="31" presetClass="entr" presetSubtype="0" fill="hold" grpId="0" nodeType="afterEffect">
                                  <p:stCondLst>
                                    <p:cond delay="500"/>
                                  </p:stCondLst>
                                  <p:childTnLst>
                                    <p:set>
                                      <p:cBhvr>
                                        <p:cTn id="82" dur="1" fill="hold">
                                          <p:stCondLst>
                                            <p:cond delay="0"/>
                                          </p:stCondLst>
                                        </p:cTn>
                                        <p:tgtEl>
                                          <p:spTgt spid="14"/>
                                        </p:tgtEl>
                                        <p:attrNameLst>
                                          <p:attrName>style.visibility</p:attrName>
                                        </p:attrNameLst>
                                      </p:cBhvr>
                                      <p:to>
                                        <p:strVal val="visible"/>
                                      </p:to>
                                    </p:set>
                                    <p:anim calcmode="lin" valueType="num">
                                      <p:cBhvr>
                                        <p:cTn id="83" dur="1000" fill="hold"/>
                                        <p:tgtEl>
                                          <p:spTgt spid="14"/>
                                        </p:tgtEl>
                                        <p:attrNameLst>
                                          <p:attrName>ppt_w</p:attrName>
                                        </p:attrNameLst>
                                      </p:cBhvr>
                                      <p:tavLst>
                                        <p:tav tm="0">
                                          <p:val>
                                            <p:fltVal val="0"/>
                                          </p:val>
                                        </p:tav>
                                        <p:tav tm="100000">
                                          <p:val>
                                            <p:strVal val="#ppt_w"/>
                                          </p:val>
                                        </p:tav>
                                      </p:tavLst>
                                    </p:anim>
                                    <p:anim calcmode="lin" valueType="num">
                                      <p:cBhvr>
                                        <p:cTn id="84" dur="1000" fill="hold"/>
                                        <p:tgtEl>
                                          <p:spTgt spid="14"/>
                                        </p:tgtEl>
                                        <p:attrNameLst>
                                          <p:attrName>ppt_h</p:attrName>
                                        </p:attrNameLst>
                                      </p:cBhvr>
                                      <p:tavLst>
                                        <p:tav tm="0">
                                          <p:val>
                                            <p:fltVal val="0"/>
                                          </p:val>
                                        </p:tav>
                                        <p:tav tm="100000">
                                          <p:val>
                                            <p:strVal val="#ppt_h"/>
                                          </p:val>
                                        </p:tav>
                                      </p:tavLst>
                                    </p:anim>
                                    <p:anim calcmode="lin" valueType="num">
                                      <p:cBhvr>
                                        <p:cTn id="85" dur="1000" fill="hold"/>
                                        <p:tgtEl>
                                          <p:spTgt spid="14"/>
                                        </p:tgtEl>
                                        <p:attrNameLst>
                                          <p:attrName>style.rotation</p:attrName>
                                        </p:attrNameLst>
                                      </p:cBhvr>
                                      <p:tavLst>
                                        <p:tav tm="0">
                                          <p:val>
                                            <p:fltVal val="90"/>
                                          </p:val>
                                        </p:tav>
                                        <p:tav tm="100000">
                                          <p:val>
                                            <p:fltVal val="0"/>
                                          </p:val>
                                        </p:tav>
                                      </p:tavLst>
                                    </p:anim>
                                    <p:animEffect transition="in" filter="fade">
                                      <p:cBhvr>
                                        <p:cTn id="8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9" grpId="0" animBg="1"/>
      <p:bldP spid="10" grpId="0"/>
      <p:bldP spid="13" grpId="0"/>
      <p:bldP spid="14" grpId="0" animBg="1"/>
      <p:bldP spid="15" grpId="0"/>
      <p:bldP spid="16" grpId="0"/>
      <p:bldP spid="17" grpId="0"/>
      <p:bldP spid="18" grpId="0"/>
      <p:bldP spid="1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61029" y="15547"/>
            <a:ext cx="1537854" cy="369332"/>
          </a:xfrm>
          <a:prstGeom prst="rect">
            <a:avLst/>
          </a:prstGeom>
          <a:noFill/>
        </p:spPr>
        <p:txBody>
          <a:bodyPr wrap="square" rtlCol="1">
            <a:spAutoFit/>
          </a:bodyPr>
          <a:lstStyle/>
          <a:p>
            <a:r>
              <a:rPr lang="he-IL" dirty="0" smtClean="0"/>
              <a:t>דף י"ב עמ' א'</a:t>
            </a:r>
            <a:endParaRPr lang="he-IL" dirty="0"/>
          </a:p>
        </p:txBody>
      </p:sp>
      <p:sp>
        <p:nvSpPr>
          <p:cNvPr id="4" name="מלבן 3"/>
          <p:cNvSpPr/>
          <p:nvPr/>
        </p:nvSpPr>
        <p:spPr>
          <a:xfrm>
            <a:off x="1071680" y="1127623"/>
            <a:ext cx="6096000" cy="646331"/>
          </a:xfrm>
          <a:prstGeom prst="rect">
            <a:avLst/>
          </a:prstGeom>
        </p:spPr>
        <p:txBody>
          <a:bodyPr>
            <a:spAutoFit/>
          </a:bodyPr>
          <a:lstStyle/>
          <a:p>
            <a:r>
              <a:rPr lang="he-IL" dirty="0" smtClean="0"/>
              <a:t>וכן היה מעשה </a:t>
            </a:r>
            <a:r>
              <a:rPr lang="he-IL" dirty="0" err="1"/>
              <a:t>בפומבדיתא</a:t>
            </a:r>
            <a:r>
              <a:rPr lang="he-IL" dirty="0"/>
              <a:t> שבא בעל חוב לגבות חוב מיתומים, </a:t>
            </a:r>
            <a:r>
              <a:rPr lang="he-IL" dirty="0" smtClean="0"/>
              <a:t>ופסק </a:t>
            </a:r>
            <a:r>
              <a:rPr lang="he-IL" dirty="0"/>
              <a:t>רב </a:t>
            </a:r>
            <a:r>
              <a:rPr lang="he-IL" dirty="0" err="1"/>
              <a:t>חנא</a:t>
            </a:r>
            <a:r>
              <a:rPr lang="he-IL" dirty="0"/>
              <a:t> שיגבה מהעבדים שירשו היתומים.</a:t>
            </a:r>
          </a:p>
        </p:txBody>
      </p:sp>
      <p:sp>
        <p:nvSpPr>
          <p:cNvPr id="5" name="מלבן 4"/>
          <p:cNvSpPr/>
          <p:nvPr/>
        </p:nvSpPr>
        <p:spPr>
          <a:xfrm>
            <a:off x="8076093" y="450867"/>
            <a:ext cx="3958135" cy="369332"/>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הֲוָה</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עוֹבָדָא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בִּנְהַרְדְּעָא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וְאַגְבּו</a:t>
            </a:r>
            <a:r>
              <a:rPr lang="he-IL" dirty="0">
                <a:solidFill>
                  <a:srgbClr val="000000"/>
                </a:solidFill>
                <a:latin typeface="Arial" panose="020B0604020202020204" pitchFamily="34" charset="0"/>
              </a:rPr>
              <a:t>ֹ דַּיָּינֵי </a:t>
            </a:r>
            <a:r>
              <a:rPr lang="he-IL" dirty="0" err="1">
                <a:solidFill>
                  <a:srgbClr val="000000"/>
                </a:solidFill>
                <a:latin typeface="Arial" panose="020B0604020202020204" pitchFamily="34" charset="0"/>
              </a:rPr>
              <a:t>דִנְהַרְדְּעָא</a:t>
            </a:r>
            <a:r>
              <a:rPr lang="he-IL" dirty="0">
                <a:solidFill>
                  <a:srgbClr val="000000"/>
                </a:solidFill>
                <a:latin typeface="Arial" panose="020B0604020202020204" pitchFamily="34" charset="0"/>
              </a:rPr>
              <a:t> </a:t>
            </a:r>
            <a:endParaRPr lang="he-IL" dirty="0"/>
          </a:p>
        </p:txBody>
      </p:sp>
      <p:sp>
        <p:nvSpPr>
          <p:cNvPr id="6" name="מלבן 5"/>
          <p:cNvSpPr/>
          <p:nvPr/>
        </p:nvSpPr>
        <p:spPr>
          <a:xfrm>
            <a:off x="1810123" y="384879"/>
            <a:ext cx="5357557" cy="646331"/>
          </a:xfrm>
          <a:prstGeom prst="rect">
            <a:avLst/>
          </a:prstGeom>
        </p:spPr>
        <p:txBody>
          <a:bodyPr wrap="none">
            <a:spAutoFit/>
          </a:bodyPr>
          <a:lstStyle/>
          <a:p>
            <a:r>
              <a:rPr lang="he-IL" dirty="0"/>
              <a:t>היה מעשה </a:t>
            </a:r>
            <a:r>
              <a:rPr lang="he-IL" dirty="0" err="1"/>
              <a:t>בנהרדעא</a:t>
            </a:r>
            <a:r>
              <a:rPr lang="he-IL" dirty="0"/>
              <a:t>, שבא בעל חוב לגבות חובו מיתומים</a:t>
            </a:r>
            <a:r>
              <a:rPr lang="he-IL" dirty="0" smtClean="0"/>
              <a:t>. </a:t>
            </a:r>
          </a:p>
          <a:p>
            <a:r>
              <a:rPr lang="he-IL" dirty="0" smtClean="0"/>
              <a:t>הדיינים </a:t>
            </a:r>
            <a:r>
              <a:rPr lang="he-IL" dirty="0" err="1"/>
              <a:t>בנהרדעא</a:t>
            </a:r>
            <a:r>
              <a:rPr lang="he-IL" dirty="0"/>
              <a:t> פסקו שיגבה מהעבדים שירשו היתומים. </a:t>
            </a:r>
          </a:p>
        </p:txBody>
      </p:sp>
      <p:sp>
        <p:nvSpPr>
          <p:cNvPr id="7" name="מלבן 6"/>
          <p:cNvSpPr/>
          <p:nvPr/>
        </p:nvSpPr>
        <p:spPr>
          <a:xfrm>
            <a:off x="7495805" y="1277422"/>
            <a:ext cx="4538422" cy="369332"/>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הֲוָה</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עוֹבָדָא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בְּפוּמְבְּדִיתָא</a:t>
            </a:r>
            <a:r>
              <a:rPr lang="he-IL" dirty="0">
                <a:solidFill>
                  <a:srgbClr val="000000"/>
                </a:solidFill>
                <a:latin typeface="Arial" panose="020B0604020202020204" pitchFamily="34" charset="0"/>
              </a:rPr>
              <a:t> וְאַגְבְּיֵהּ רַב </a:t>
            </a:r>
            <a:r>
              <a:rPr lang="he-IL" dirty="0" err="1">
                <a:solidFill>
                  <a:srgbClr val="000000"/>
                </a:solidFill>
                <a:latin typeface="Arial" panose="020B0604020202020204" pitchFamily="34" charset="0"/>
              </a:rPr>
              <a:t>חָנָא</a:t>
            </a:r>
            <a:r>
              <a:rPr lang="he-IL" dirty="0">
                <a:solidFill>
                  <a:srgbClr val="000000"/>
                </a:solidFill>
                <a:latin typeface="Arial" panose="020B0604020202020204" pitchFamily="34" charset="0"/>
              </a:rPr>
              <a:t> בַּר </a:t>
            </a:r>
            <a:r>
              <a:rPr lang="he-IL" dirty="0" err="1">
                <a:solidFill>
                  <a:srgbClr val="000000"/>
                </a:solidFill>
                <a:latin typeface="Arial" panose="020B0604020202020204" pitchFamily="34" charset="0"/>
              </a:rPr>
              <a:t>בִּיזְנָא</a:t>
            </a:r>
            <a:r>
              <a:rPr lang="he-IL" dirty="0">
                <a:solidFill>
                  <a:srgbClr val="000000"/>
                </a:solidFill>
                <a:latin typeface="Arial" panose="020B0604020202020204" pitchFamily="34" charset="0"/>
              </a:rPr>
              <a:t> </a:t>
            </a:r>
            <a:endParaRPr lang="he-IL" dirty="0"/>
          </a:p>
        </p:txBody>
      </p:sp>
      <p:sp>
        <p:nvSpPr>
          <p:cNvPr id="9" name="מלבן 8"/>
          <p:cNvSpPr/>
          <p:nvPr/>
        </p:nvSpPr>
        <p:spPr>
          <a:xfrm>
            <a:off x="8347001" y="1950751"/>
            <a:ext cx="3687227" cy="646331"/>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אֲמַר לְהוּ רַב נַחְמָן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זִילו</a:t>
            </a:r>
            <a:r>
              <a:rPr lang="he-IL" dirty="0" smtClean="0">
                <a:solidFill>
                  <a:srgbClr val="000000"/>
                </a:solidFill>
                <a:latin typeface="Arial" panose="020B0604020202020204" pitchFamily="34" charset="0"/>
              </a:rPr>
              <a:t>ּ </a:t>
            </a:r>
            <a:r>
              <a:rPr lang="he-IL" dirty="0" err="1">
                <a:solidFill>
                  <a:srgbClr val="000000"/>
                </a:solidFill>
                <a:latin typeface="Arial" panose="020B0604020202020204" pitchFamily="34" charset="0"/>
              </a:rPr>
              <a:t>אַהֲדוּרו</a:t>
            </a:r>
            <a:r>
              <a:rPr lang="he-IL" dirty="0">
                <a:solidFill>
                  <a:srgbClr val="000000"/>
                </a:solidFill>
                <a:latin typeface="Arial" panose="020B0604020202020204" pitchFamily="34" charset="0"/>
              </a:rPr>
              <a:t>ּ וְאִי לָא מַגְבִּינַן לְכוּ </a:t>
            </a:r>
            <a:r>
              <a:rPr lang="he-IL" dirty="0" err="1">
                <a:solidFill>
                  <a:srgbClr val="000000"/>
                </a:solidFill>
                <a:latin typeface="Arial" panose="020B0604020202020204" pitchFamily="34" charset="0"/>
              </a:rPr>
              <a:t>לְאַפַּדְנַיְיכו</a:t>
            </a:r>
            <a:r>
              <a:rPr lang="he-IL" dirty="0">
                <a:solidFill>
                  <a:srgbClr val="000000"/>
                </a:solidFill>
                <a:latin typeface="Arial" panose="020B0604020202020204" pitchFamily="34" charset="0"/>
              </a:rPr>
              <a:t>ּ</a:t>
            </a:r>
            <a:endParaRPr lang="he-IL" dirty="0"/>
          </a:p>
        </p:txBody>
      </p:sp>
      <p:sp>
        <p:nvSpPr>
          <p:cNvPr id="10" name="הסבר מלבני מעוגל 9"/>
          <p:cNvSpPr/>
          <p:nvPr/>
        </p:nvSpPr>
        <p:spPr>
          <a:xfrm>
            <a:off x="0" y="3108992"/>
            <a:ext cx="12192000" cy="1331033"/>
          </a:xfrm>
          <a:prstGeom prst="wedgeRoundRectCallout">
            <a:avLst>
              <a:gd name="adj1" fmla="val -14870"/>
              <a:gd name="adj2" fmla="val -11452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dirty="0" smtClean="0">
                <a:solidFill>
                  <a:schemeClr val="tx1"/>
                </a:solidFill>
              </a:rPr>
              <a:t>שני מצבים בדיינים </a:t>
            </a:r>
            <a:r>
              <a:rPr lang="he-IL" sz="1400" dirty="0">
                <a:solidFill>
                  <a:schemeClr val="tx1"/>
                </a:solidFill>
              </a:rPr>
              <a:t>שפסקו שלא כהלכה, </a:t>
            </a:r>
            <a:endParaRPr lang="he-IL" sz="1400" dirty="0" smtClean="0">
              <a:solidFill>
                <a:schemeClr val="tx1"/>
              </a:solidFill>
            </a:endParaRPr>
          </a:p>
          <a:p>
            <a:pPr marL="342900" indent="-342900">
              <a:buAutoNum type="arabicPeriod"/>
            </a:pPr>
            <a:r>
              <a:rPr lang="he-IL" sz="1400" b="1" dirty="0" smtClean="0">
                <a:solidFill>
                  <a:schemeClr val="tx1"/>
                </a:solidFill>
              </a:rPr>
              <a:t>ש"טעו </a:t>
            </a:r>
            <a:r>
              <a:rPr lang="he-IL" sz="1400" b="1" dirty="0">
                <a:solidFill>
                  <a:schemeClr val="tx1"/>
                </a:solidFill>
              </a:rPr>
              <a:t>בדבר משנה", </a:t>
            </a:r>
            <a:r>
              <a:rPr lang="he-IL" sz="1400" dirty="0">
                <a:solidFill>
                  <a:schemeClr val="tx1"/>
                </a:solidFill>
              </a:rPr>
              <a:t>כלומר, שפסקו כנגד דין מפורש, בטעות כזאת חוזרים הדיינים ומבטלים את פסק הדין והבעל דין מחזיר את הדבר חזרה לשני</a:t>
            </a:r>
            <a:r>
              <a:rPr lang="he-IL" sz="1400" dirty="0" smtClean="0">
                <a:solidFill>
                  <a:schemeClr val="tx1"/>
                </a:solidFill>
              </a:rPr>
              <a:t>.</a:t>
            </a:r>
          </a:p>
          <a:p>
            <a:pPr marL="342900" indent="-342900">
              <a:buAutoNum type="arabicPeriod"/>
            </a:pPr>
            <a:r>
              <a:rPr lang="he-IL" sz="1400" b="1" dirty="0" smtClean="0">
                <a:solidFill>
                  <a:schemeClr val="tx1"/>
                </a:solidFill>
              </a:rPr>
              <a:t>ש"טעו </a:t>
            </a:r>
            <a:r>
              <a:rPr lang="he-IL" sz="1400" b="1" dirty="0">
                <a:solidFill>
                  <a:schemeClr val="tx1"/>
                </a:solidFill>
              </a:rPr>
              <a:t>בשיקול הדעת" </a:t>
            </a:r>
            <a:r>
              <a:rPr lang="he-IL" sz="1400" dirty="0">
                <a:solidFill>
                  <a:schemeClr val="tx1"/>
                </a:solidFill>
              </a:rPr>
              <a:t>כשאין הדבר מפורש, וכגון כשיש מחלוקת, אלא שדרך העולם לפסוק כשיטה אחת </a:t>
            </a:r>
            <a:r>
              <a:rPr lang="he-IL" sz="1400" dirty="0" smtClean="0">
                <a:solidFill>
                  <a:schemeClr val="tx1"/>
                </a:solidFill>
              </a:rPr>
              <a:t>ובית הדין </a:t>
            </a:r>
            <a:r>
              <a:rPr lang="he-IL" sz="1400" dirty="0">
                <a:solidFill>
                  <a:schemeClr val="tx1"/>
                </a:solidFill>
              </a:rPr>
              <a:t>פסק בשיטה האחרת. בזה אין הדין בטל, שבעל הדין יכול לומר שכבר נפסק לזכותו ולא ישלם, אבל הדיינים צריכים לשלם לזה שהפסיד. </a:t>
            </a:r>
            <a:endParaRPr lang="he-IL" sz="1400" dirty="0" smtClean="0">
              <a:solidFill>
                <a:schemeClr val="tx1"/>
              </a:solidFill>
            </a:endParaRPr>
          </a:p>
          <a:p>
            <a:r>
              <a:rPr lang="he-IL" sz="1400" dirty="0" smtClean="0">
                <a:solidFill>
                  <a:schemeClr val="tx1"/>
                </a:solidFill>
              </a:rPr>
              <a:t>רב </a:t>
            </a:r>
            <a:r>
              <a:rPr lang="he-IL" sz="1400" dirty="0">
                <a:solidFill>
                  <a:schemeClr val="tx1"/>
                </a:solidFill>
              </a:rPr>
              <a:t>נחמן סבר שפסק דין זה שעבדים כמקרקעי נחשב כ"טעו בדבר משנה" וכפי שמבואר בהמשך שמוכיח כן מברייתא, לכן אמר שיבטלו את הפסק ויחזירו את העבדים </a:t>
            </a:r>
            <a:r>
              <a:rPr lang="he-IL" sz="1200" dirty="0">
                <a:solidFill>
                  <a:schemeClr val="tx1"/>
                </a:solidFill>
              </a:rPr>
              <a:t>[על פי </a:t>
            </a:r>
            <a:r>
              <a:rPr lang="he-IL" sz="1200" dirty="0" err="1">
                <a:solidFill>
                  <a:schemeClr val="tx1"/>
                </a:solidFill>
              </a:rPr>
              <a:t>תוס</a:t>
            </a:r>
            <a:r>
              <a:rPr lang="he-IL" sz="1200" dirty="0">
                <a:solidFill>
                  <a:schemeClr val="tx1"/>
                </a:solidFill>
              </a:rPr>
              <a:t>'].</a:t>
            </a:r>
          </a:p>
        </p:txBody>
      </p:sp>
      <p:sp>
        <p:nvSpPr>
          <p:cNvPr id="11" name="מלבן 10"/>
          <p:cNvSpPr/>
          <p:nvPr/>
        </p:nvSpPr>
        <p:spPr>
          <a:xfrm>
            <a:off x="0" y="1870367"/>
            <a:ext cx="7167680" cy="923330"/>
          </a:xfrm>
          <a:prstGeom prst="rect">
            <a:avLst/>
          </a:prstGeom>
        </p:spPr>
        <p:txBody>
          <a:bodyPr wrap="square">
            <a:spAutoFit/>
          </a:bodyPr>
          <a:lstStyle/>
          <a:p>
            <a:r>
              <a:rPr lang="he-IL" dirty="0" smtClean="0"/>
              <a:t>אמר רב </a:t>
            </a:r>
            <a:r>
              <a:rPr lang="he-IL" dirty="0"/>
              <a:t>נחמן לאותם דיינים: </a:t>
            </a:r>
            <a:r>
              <a:rPr lang="he-IL" dirty="0" smtClean="0"/>
              <a:t>לכו </a:t>
            </a:r>
            <a:r>
              <a:rPr lang="he-IL" dirty="0"/>
              <a:t>ובטלו את פסק הדין שלכם, </a:t>
            </a:r>
            <a:r>
              <a:rPr lang="he-IL" dirty="0" smtClean="0"/>
              <a:t>ובעלי </a:t>
            </a:r>
            <a:r>
              <a:rPr lang="he-IL" dirty="0"/>
              <a:t>החוב </a:t>
            </a:r>
            <a:r>
              <a:rPr lang="he-IL" dirty="0" smtClean="0"/>
              <a:t>יחזירו את </a:t>
            </a:r>
            <a:r>
              <a:rPr lang="he-IL" dirty="0"/>
              <a:t>העבדים </a:t>
            </a:r>
            <a:r>
              <a:rPr lang="he-IL" dirty="0" smtClean="0"/>
              <a:t>ליתומים  </a:t>
            </a:r>
          </a:p>
          <a:p>
            <a:r>
              <a:rPr lang="he-IL" dirty="0" smtClean="0"/>
              <a:t>ואם </a:t>
            </a:r>
            <a:r>
              <a:rPr lang="he-IL" dirty="0"/>
              <a:t>לא תעשו כן, </a:t>
            </a:r>
            <a:r>
              <a:rPr lang="he-IL" dirty="0" smtClean="0"/>
              <a:t>אגבה </a:t>
            </a:r>
            <a:r>
              <a:rPr lang="he-IL" dirty="0"/>
              <a:t>מן </a:t>
            </a:r>
            <a:r>
              <a:rPr lang="he-IL" dirty="0" smtClean="0"/>
              <a:t>הארמון - </a:t>
            </a:r>
            <a:r>
              <a:rPr lang="he-IL" dirty="0"/>
              <a:t>מן הבית </a:t>
            </a:r>
            <a:r>
              <a:rPr lang="he-IL" dirty="0" smtClean="0"/>
              <a:t>שלכם </a:t>
            </a:r>
            <a:r>
              <a:rPr lang="he-IL" dirty="0"/>
              <a:t>כלומר, אגבה זאת </a:t>
            </a:r>
            <a:r>
              <a:rPr lang="he-IL" dirty="0" smtClean="0"/>
              <a:t>מכם. </a:t>
            </a:r>
            <a:endParaRPr lang="he-IL" dirty="0"/>
          </a:p>
        </p:txBody>
      </p:sp>
      <p:sp>
        <p:nvSpPr>
          <p:cNvPr id="12" name="מלבן 11"/>
          <p:cNvSpPr/>
          <p:nvPr/>
        </p:nvSpPr>
        <p:spPr>
          <a:xfrm>
            <a:off x="1206630" y="4643946"/>
            <a:ext cx="6096000" cy="646331"/>
          </a:xfrm>
          <a:prstGeom prst="rect">
            <a:avLst/>
          </a:prstGeom>
        </p:spPr>
        <p:txBody>
          <a:bodyPr>
            <a:spAutoFit/>
          </a:bodyPr>
          <a:lstStyle/>
          <a:p>
            <a:r>
              <a:rPr lang="he-IL" dirty="0" smtClean="0"/>
              <a:t>הרי </a:t>
            </a:r>
            <a:r>
              <a:rPr lang="he-IL" dirty="0"/>
              <a:t>כל אלה סוברים שדין עבדים כדין קרקעות. ואם כן, מר, החולק וסובר שדינם </a:t>
            </a:r>
            <a:r>
              <a:rPr lang="he-IL" dirty="0" err="1"/>
              <a:t>כמטלטלין</a:t>
            </a:r>
            <a:r>
              <a:rPr lang="he-IL" dirty="0"/>
              <a:t>, </a:t>
            </a:r>
            <a:r>
              <a:rPr lang="he-IL" dirty="0" smtClean="0"/>
              <a:t>כדעת מי רב נחמן פוסק?</a:t>
            </a:r>
            <a:endParaRPr lang="he-IL" dirty="0"/>
          </a:p>
        </p:txBody>
      </p:sp>
      <p:sp>
        <p:nvSpPr>
          <p:cNvPr id="13" name="מלבן 12"/>
          <p:cNvSpPr/>
          <p:nvPr/>
        </p:nvSpPr>
        <p:spPr>
          <a:xfrm>
            <a:off x="8003356" y="4505447"/>
            <a:ext cx="4030871" cy="923330"/>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אֲמַר לֵיהּ רָבָא לְרַב נַחְמָן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הָא </a:t>
            </a:r>
            <a:r>
              <a:rPr lang="he-IL" dirty="0" err="1">
                <a:solidFill>
                  <a:srgbClr val="000000"/>
                </a:solidFill>
                <a:latin typeface="Arial" panose="020B0604020202020204" pitchFamily="34" charset="0"/>
              </a:rPr>
              <a:t>עוּלָּא</a:t>
            </a:r>
            <a:r>
              <a:rPr lang="he-IL" dirty="0">
                <a:solidFill>
                  <a:srgbClr val="000000"/>
                </a:solidFill>
                <a:latin typeface="Arial" panose="020B0604020202020204" pitchFamily="34" charset="0"/>
              </a:rPr>
              <a:t> הָא רַבִּי אֶלְעָזָר הָא דַּיָּינֵי </a:t>
            </a:r>
            <a:r>
              <a:rPr lang="he-IL" dirty="0" err="1">
                <a:solidFill>
                  <a:srgbClr val="000000"/>
                </a:solidFill>
                <a:latin typeface="Arial" panose="020B0604020202020204" pitchFamily="34" charset="0"/>
              </a:rPr>
              <a:t>דִנְהַרְדְּעָא</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וְהָא </a:t>
            </a:r>
            <a:r>
              <a:rPr lang="he-IL" dirty="0">
                <a:solidFill>
                  <a:srgbClr val="000000"/>
                </a:solidFill>
                <a:latin typeface="Arial" panose="020B0604020202020204" pitchFamily="34" charset="0"/>
              </a:rPr>
              <a:t>רַב </a:t>
            </a:r>
            <a:r>
              <a:rPr lang="he-IL" dirty="0" err="1">
                <a:solidFill>
                  <a:srgbClr val="000000"/>
                </a:solidFill>
                <a:latin typeface="Arial" panose="020B0604020202020204" pitchFamily="34" charset="0"/>
              </a:rPr>
              <a:t>חָנָא</a:t>
            </a:r>
            <a:r>
              <a:rPr lang="he-IL" dirty="0">
                <a:solidFill>
                  <a:srgbClr val="000000"/>
                </a:solidFill>
                <a:latin typeface="Arial" panose="020B0604020202020204" pitchFamily="34" charset="0"/>
              </a:rPr>
              <a:t> בַּר </a:t>
            </a:r>
            <a:r>
              <a:rPr lang="he-IL" dirty="0" err="1">
                <a:solidFill>
                  <a:srgbClr val="000000"/>
                </a:solidFill>
                <a:latin typeface="Arial" panose="020B0604020202020204" pitchFamily="34" charset="0"/>
              </a:rPr>
              <a:t>בִּיזְנָא</a:t>
            </a:r>
            <a:r>
              <a:rPr lang="he-IL" dirty="0">
                <a:solidFill>
                  <a:srgbClr val="000000"/>
                </a:solidFill>
                <a:latin typeface="Arial" panose="020B0604020202020204" pitchFamily="34" charset="0"/>
              </a:rPr>
              <a:t> מָר כְּמַאן </a:t>
            </a:r>
            <a:r>
              <a:rPr lang="he-IL" dirty="0" err="1">
                <a:solidFill>
                  <a:srgbClr val="000000"/>
                </a:solidFill>
                <a:latin typeface="Arial" panose="020B0604020202020204" pitchFamily="34" charset="0"/>
              </a:rPr>
              <a:t>סְבִירָא</a:t>
            </a:r>
            <a:r>
              <a:rPr lang="he-IL" dirty="0">
                <a:solidFill>
                  <a:srgbClr val="000000"/>
                </a:solidFill>
                <a:latin typeface="Arial" panose="020B0604020202020204" pitchFamily="34" charset="0"/>
              </a:rPr>
              <a:t> לֵיהּ</a:t>
            </a:r>
            <a:endParaRPr lang="he-IL" dirty="0"/>
          </a:p>
        </p:txBody>
      </p:sp>
      <p:sp>
        <p:nvSpPr>
          <p:cNvPr id="15" name="הסבר מלבני מעוגל 14"/>
          <p:cNvSpPr/>
          <p:nvPr/>
        </p:nvSpPr>
        <p:spPr>
          <a:xfrm>
            <a:off x="2201094" y="5517810"/>
            <a:ext cx="9054971" cy="1089030"/>
          </a:xfrm>
          <a:prstGeom prst="wedgeRoundRectCallout">
            <a:avLst>
              <a:gd name="adj1" fmla="val -35420"/>
              <a:gd name="adj2" fmla="val -77441"/>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solidFill>
                  <a:schemeClr val="tx1"/>
                </a:solidFill>
              </a:rPr>
              <a:t>חזון איש סנהדרין סימן ט"ז סוף </a:t>
            </a:r>
            <a:r>
              <a:rPr lang="he-IL" dirty="0" err="1" smtClean="0">
                <a:solidFill>
                  <a:schemeClr val="tx1"/>
                </a:solidFill>
              </a:rPr>
              <a:t>סק"י</a:t>
            </a:r>
            <a:r>
              <a:rPr lang="he-IL" dirty="0" smtClean="0">
                <a:solidFill>
                  <a:schemeClr val="tx1"/>
                </a:solidFill>
              </a:rPr>
              <a:t>:  אין </a:t>
            </a:r>
            <a:r>
              <a:rPr lang="he-IL" dirty="0">
                <a:solidFill>
                  <a:schemeClr val="tx1"/>
                </a:solidFill>
              </a:rPr>
              <a:t>הכוונה שהוא יחיד כנגד רבים, כי זו ודאי אינה שאלה, </a:t>
            </a:r>
            <a:r>
              <a:rPr lang="he-IL" dirty="0" smtClean="0">
                <a:solidFill>
                  <a:schemeClr val="tx1"/>
                </a:solidFill>
              </a:rPr>
              <a:t>שהרי מצאנו כך פעמים </a:t>
            </a:r>
            <a:r>
              <a:rPr lang="he-IL" dirty="0">
                <a:solidFill>
                  <a:schemeClr val="tx1"/>
                </a:solidFill>
              </a:rPr>
              <a:t>רבות, אלא שאלת רבא היא למה חשב אותם </a:t>
            </a:r>
            <a:r>
              <a:rPr lang="he-IL" b="1" dirty="0">
                <a:solidFill>
                  <a:schemeClr val="tx1"/>
                </a:solidFill>
              </a:rPr>
              <a:t>ל"טועה בדבר משנה", </a:t>
            </a:r>
            <a:r>
              <a:rPr lang="he-IL" dirty="0">
                <a:solidFill>
                  <a:schemeClr val="tx1"/>
                </a:solidFill>
              </a:rPr>
              <a:t>הלא רבים סוברים כן, וודאי שאין זה דין פשוט ומפורש ואם טעו אין זה אלא רק </a:t>
            </a:r>
            <a:r>
              <a:rPr lang="he-IL" b="1" dirty="0">
                <a:solidFill>
                  <a:schemeClr val="tx1"/>
                </a:solidFill>
              </a:rPr>
              <a:t>"טעות בשיקול הדעת</a:t>
            </a:r>
            <a:r>
              <a:rPr lang="he-IL" b="1" dirty="0" smtClean="0">
                <a:solidFill>
                  <a:schemeClr val="tx1"/>
                </a:solidFill>
              </a:rPr>
              <a:t>". </a:t>
            </a:r>
            <a:endParaRPr lang="he-IL" b="1" dirty="0">
              <a:solidFill>
                <a:schemeClr val="tx1"/>
              </a:solidFill>
            </a:endParaRPr>
          </a:p>
        </p:txBody>
      </p:sp>
    </p:spTree>
    <p:extLst>
      <p:ext uri="{BB962C8B-B14F-4D97-AF65-F5344CB8AC3E}">
        <p14:creationId xmlns:p14="http://schemas.microsoft.com/office/powerpoint/2010/main" val="248664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750"/>
                            </p:stCondLst>
                            <p:childTnLst>
                              <p:par>
                                <p:cTn id="11" presetID="22" presetClass="entr" presetSubtype="2"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par>
                          <p:cTn id="14" fill="hold">
                            <p:stCondLst>
                              <p:cond delay="2250"/>
                            </p:stCondLst>
                            <p:childTnLst>
                              <p:par>
                                <p:cTn id="15" presetID="53" presetClass="entr" presetSubtype="16" fill="hold" grpId="0" nodeType="afterEffect">
                                  <p:stCondLst>
                                    <p:cond delay="20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4750"/>
                            </p:stCondLst>
                            <p:childTnLst>
                              <p:par>
                                <p:cTn id="21" presetID="22" presetClass="entr" presetSubtype="2" fill="hold" grpId="0" nodeType="afterEffect">
                                  <p:stCondLst>
                                    <p:cond delay="175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childTnLst>
                          </p:cTn>
                        </p:par>
                        <p:par>
                          <p:cTn id="24" fill="hold">
                            <p:stCondLst>
                              <p:cond delay="7000"/>
                            </p:stCondLst>
                            <p:childTnLst>
                              <p:par>
                                <p:cTn id="25" presetID="53" presetClass="entr" presetSubtype="16" fill="hold" grpId="0" nodeType="afterEffect">
                                  <p:stCondLst>
                                    <p:cond delay="2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9750"/>
                            </p:stCondLst>
                            <p:childTnLst>
                              <p:par>
                                <p:cTn id="31" presetID="22" presetClass="entr" presetSubtype="2" fill="hold" grpId="0" nodeType="afterEffect">
                                  <p:stCondLst>
                                    <p:cond delay="150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childTnLst>
                          </p:cTn>
                        </p:par>
                        <p:par>
                          <p:cTn id="34" fill="hold">
                            <p:stCondLst>
                              <p:cond delay="11750"/>
                            </p:stCondLst>
                            <p:childTnLst>
                              <p:par>
                                <p:cTn id="35" presetID="22" presetClass="entr" presetSubtype="4" fill="hold" grpId="0" nodeType="afterEffect">
                                  <p:stCondLst>
                                    <p:cond delay="225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par>
                          <p:cTn id="45" fill="hold">
                            <p:stCondLst>
                              <p:cond delay="500"/>
                            </p:stCondLst>
                            <p:childTnLst>
                              <p:par>
                                <p:cTn id="46" presetID="22" presetClass="entr" presetSubtype="2" fill="hold" grpId="0" nodeType="afterEffect">
                                  <p:stCondLst>
                                    <p:cond delay="2000"/>
                                  </p:stCondLst>
                                  <p:childTnLst>
                                    <p:set>
                                      <p:cBhvr>
                                        <p:cTn id="47" dur="1" fill="hold">
                                          <p:stCondLst>
                                            <p:cond delay="0"/>
                                          </p:stCondLst>
                                        </p:cTn>
                                        <p:tgtEl>
                                          <p:spTgt spid="12"/>
                                        </p:tgtEl>
                                        <p:attrNameLst>
                                          <p:attrName>style.visibility</p:attrName>
                                        </p:attrNameLst>
                                      </p:cBhvr>
                                      <p:to>
                                        <p:strVal val="visible"/>
                                      </p:to>
                                    </p:set>
                                    <p:animEffect transition="in" filter="wipe(right)">
                                      <p:cBhvr>
                                        <p:cTn id="48" dur="500"/>
                                        <p:tgtEl>
                                          <p:spTgt spid="12"/>
                                        </p:tgtEl>
                                      </p:cBhvr>
                                    </p:animEffect>
                                  </p:childTnLst>
                                </p:cTn>
                              </p:par>
                            </p:childTnLst>
                          </p:cTn>
                        </p:par>
                        <p:par>
                          <p:cTn id="49" fill="hold">
                            <p:stCondLst>
                              <p:cond delay="3000"/>
                            </p:stCondLst>
                            <p:childTnLst>
                              <p:par>
                                <p:cTn id="50" presetID="22" presetClass="entr" presetSubtype="2" fill="hold" grpId="0" nodeType="afterEffect">
                                  <p:stCondLst>
                                    <p:cond delay="2250"/>
                                  </p:stCondLst>
                                  <p:childTnLst>
                                    <p:set>
                                      <p:cBhvr>
                                        <p:cTn id="51" dur="1" fill="hold">
                                          <p:stCondLst>
                                            <p:cond delay="0"/>
                                          </p:stCondLst>
                                        </p:cTn>
                                        <p:tgtEl>
                                          <p:spTgt spid="15"/>
                                        </p:tgtEl>
                                        <p:attrNameLst>
                                          <p:attrName>style.visibility</p:attrName>
                                        </p:attrNameLst>
                                      </p:cBhvr>
                                      <p:to>
                                        <p:strVal val="visible"/>
                                      </p:to>
                                    </p:set>
                                    <p:animEffect transition="in" filter="wipe(right)">
                                      <p:cBhvr>
                                        <p:cTn id="52"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9" grpId="0" animBg="1"/>
      <p:bldP spid="10" grpId="0" animBg="1"/>
      <p:bldP spid="11" grpId="0"/>
      <p:bldP spid="12" grpId="0"/>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2774831394"/>
              </p:ext>
            </p:extLst>
          </p:nvPr>
        </p:nvGraphicFramePr>
        <p:xfrm>
          <a:off x="3011054" y="1247166"/>
          <a:ext cx="7426035" cy="3703783"/>
        </p:xfrm>
        <a:graphic>
          <a:graphicData uri="http://schemas.openxmlformats.org/drawingml/2006/table">
            <a:tbl>
              <a:tblPr/>
              <a:tblGrid>
                <a:gridCol w="2475345">
                  <a:extLst>
                    <a:ext uri="{9D8B030D-6E8A-4147-A177-3AD203B41FA5}">
                      <a16:colId xmlns:a16="http://schemas.microsoft.com/office/drawing/2014/main" val="1498183892"/>
                    </a:ext>
                  </a:extLst>
                </a:gridCol>
                <a:gridCol w="1874981">
                  <a:extLst>
                    <a:ext uri="{9D8B030D-6E8A-4147-A177-3AD203B41FA5}">
                      <a16:colId xmlns:a16="http://schemas.microsoft.com/office/drawing/2014/main" val="1855117361"/>
                    </a:ext>
                  </a:extLst>
                </a:gridCol>
                <a:gridCol w="3075709">
                  <a:extLst>
                    <a:ext uri="{9D8B030D-6E8A-4147-A177-3AD203B41FA5}">
                      <a16:colId xmlns:a16="http://schemas.microsoft.com/office/drawing/2014/main" val="4294512810"/>
                    </a:ext>
                  </a:extLst>
                </a:gridCol>
              </a:tblGrid>
              <a:tr h="1234594">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FFFCC"/>
                    </a:solidFill>
                  </a:tcPr>
                </a:tc>
                <a:tc>
                  <a:txBody>
                    <a:bodyPr/>
                    <a:lstStyle/>
                    <a:p>
                      <a:endParaRPr lang="he-IL" dirty="0" smtClean="0">
                        <a:solidFill>
                          <a:srgbClr val="000000"/>
                        </a:solidFill>
                        <a:effectLst/>
                      </a:endParaRPr>
                    </a:p>
                  </a:txBody>
                  <a:tcP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B w="15240" cap="flat" cmpd="sng" algn="ctr">
                      <a:solidFill>
                        <a:srgbClr val="000000"/>
                      </a:solidFill>
                      <a:prstDash val="solid"/>
                      <a:round/>
                      <a:headEnd type="none" w="med" len="med"/>
                      <a:tailEnd type="none" w="med" len="med"/>
                    </a:lnB>
                  </a:tcPr>
                </a:tc>
                <a:tc>
                  <a:txBody>
                    <a:bodyPr/>
                    <a:lstStyle/>
                    <a:p>
                      <a:r>
                        <a:rPr lang="he-IL" dirty="0">
                          <a:solidFill>
                            <a:srgbClr val="000000"/>
                          </a:solidFill>
                          <a:effectLst/>
                        </a:rPr>
                        <a:t/>
                      </a:r>
                      <a:br>
                        <a:rPr lang="he-IL" dirty="0">
                          <a:solidFill>
                            <a:srgbClr val="000000"/>
                          </a:solidFill>
                          <a:effectLst/>
                        </a:rPr>
                      </a:br>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B w="1524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73340"/>
                  </a:ext>
                </a:extLst>
              </a:tr>
              <a:tr h="1581824">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FFFCC"/>
                    </a:solidFill>
                  </a:tcPr>
                </a:tc>
                <a:tc>
                  <a:txBody>
                    <a:bodyPr/>
                    <a:lstStyle/>
                    <a:p>
                      <a:r>
                        <a:rPr lang="he-IL" dirty="0">
                          <a:solidFill>
                            <a:srgbClr val="000000"/>
                          </a:solidFill>
                          <a:effectLst/>
                        </a:rPr>
                        <a:t> </a:t>
                      </a: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FFFCC"/>
                    </a:solidFill>
                  </a:tcPr>
                </a:tc>
                <a:tc>
                  <a:txBody>
                    <a:bodyPr/>
                    <a:lstStyle/>
                    <a:p>
                      <a:pPr algn="r"/>
                      <a:endParaRPr lang="he-IL" b="0" dirty="0">
                        <a:solidFill>
                          <a:srgbClr val="0000FF"/>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955863309"/>
                  </a:ext>
                </a:extLst>
              </a:tr>
              <a:tr h="887365">
                <a:tc>
                  <a:txBody>
                    <a:bodyPr/>
                    <a:lstStyle/>
                    <a:p>
                      <a:endParaRPr lang="he-IL" dirty="0">
                        <a:solidFill>
                          <a:srgbClr val="000000"/>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FFFCC"/>
                    </a:solidFill>
                  </a:tcPr>
                </a:tc>
                <a:tc>
                  <a:txBody>
                    <a:bodyPr/>
                    <a:lstStyle/>
                    <a:p>
                      <a:r>
                        <a:rPr lang="he-IL" dirty="0">
                          <a:solidFill>
                            <a:srgbClr val="000000"/>
                          </a:solidFill>
                          <a:effectLst/>
                        </a:rPr>
                        <a:t> </a:t>
                      </a: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FFFCC"/>
                    </a:solidFill>
                  </a:tcPr>
                </a:tc>
                <a:tc>
                  <a:txBody>
                    <a:bodyPr/>
                    <a:lstStyle/>
                    <a:p>
                      <a:pPr algn="r"/>
                      <a:endParaRPr lang="he-IL" b="0" dirty="0">
                        <a:solidFill>
                          <a:srgbClr val="0000FF"/>
                        </a:solidFill>
                        <a:effectLst/>
                      </a:endParaRPr>
                    </a:p>
                  </a:txBody>
                  <a:tcPr marL="76200" marR="76200" marT="76200" marB="7620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1524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930024476"/>
                  </a:ext>
                </a:extLst>
              </a:tr>
            </a:tbl>
          </a:graphicData>
        </a:graphic>
      </p:graphicFrame>
      <p:sp>
        <p:nvSpPr>
          <p:cNvPr id="5" name="TextBox 4"/>
          <p:cNvSpPr txBox="1"/>
          <p:nvPr/>
        </p:nvSpPr>
        <p:spPr>
          <a:xfrm>
            <a:off x="3657598" y="12148"/>
            <a:ext cx="4396510" cy="369332"/>
          </a:xfrm>
          <a:prstGeom prst="rect">
            <a:avLst/>
          </a:prstGeom>
          <a:noFill/>
        </p:spPr>
        <p:txBody>
          <a:bodyPr wrap="square" rtlCol="1">
            <a:spAutoFit/>
          </a:bodyPr>
          <a:lstStyle/>
          <a:p>
            <a:r>
              <a:rPr lang="he-IL" dirty="0" smtClean="0"/>
              <a:t>האם אפשר לגבות עבד תמורת חוב</a:t>
            </a:r>
            <a:endParaRPr lang="he-IL" dirty="0"/>
          </a:p>
        </p:txBody>
      </p:sp>
      <p:sp>
        <p:nvSpPr>
          <p:cNvPr id="2" name="TextBox 1"/>
          <p:cNvSpPr txBox="1"/>
          <p:nvPr/>
        </p:nvSpPr>
        <p:spPr>
          <a:xfrm>
            <a:off x="6035963" y="1763222"/>
            <a:ext cx="1108364" cy="369332"/>
          </a:xfrm>
          <a:prstGeom prst="rect">
            <a:avLst/>
          </a:prstGeom>
          <a:solidFill>
            <a:schemeClr val="accent3">
              <a:lumMod val="20000"/>
              <a:lumOff val="80000"/>
            </a:schemeClr>
          </a:solidFill>
          <a:ln w="28575">
            <a:solidFill>
              <a:schemeClr val="tx1"/>
            </a:solidFill>
          </a:ln>
          <a:scene3d>
            <a:camera prst="orthographicFront"/>
            <a:lightRig rig="threePt" dir="t"/>
          </a:scene3d>
          <a:sp3d>
            <a:bevelT w="139700" prst="cross"/>
          </a:sp3d>
        </p:spPr>
        <p:txBody>
          <a:bodyPr wrap="square" rtlCol="1">
            <a:spAutoFit/>
          </a:bodyPr>
          <a:lstStyle/>
          <a:p>
            <a:r>
              <a:rPr lang="he-IL" dirty="0" smtClean="0">
                <a:solidFill>
                  <a:srgbClr val="000000"/>
                </a:solidFill>
              </a:rPr>
              <a:t>מהיתומים</a:t>
            </a:r>
            <a:endParaRPr lang="he-IL" dirty="0">
              <a:solidFill>
                <a:srgbClr val="000000"/>
              </a:solidFill>
            </a:endParaRPr>
          </a:p>
        </p:txBody>
      </p:sp>
      <p:sp>
        <p:nvSpPr>
          <p:cNvPr id="7" name="TextBox 6"/>
          <p:cNvSpPr txBox="1"/>
          <p:nvPr/>
        </p:nvSpPr>
        <p:spPr>
          <a:xfrm>
            <a:off x="3435927" y="1763222"/>
            <a:ext cx="1343891" cy="369332"/>
          </a:xfrm>
          <a:prstGeom prst="rect">
            <a:avLst/>
          </a:prstGeom>
          <a:solidFill>
            <a:schemeClr val="accent3">
              <a:lumMod val="20000"/>
              <a:lumOff val="80000"/>
            </a:schemeClr>
          </a:solidFill>
          <a:ln w="28575">
            <a:solidFill>
              <a:schemeClr val="tx1"/>
            </a:solidFill>
          </a:ln>
          <a:scene3d>
            <a:camera prst="orthographicFront"/>
            <a:lightRig rig="threePt" dir="t"/>
          </a:scene3d>
          <a:sp3d>
            <a:bevelT w="139700" prst="cross"/>
          </a:sp3d>
        </p:spPr>
        <p:txBody>
          <a:bodyPr wrap="square" rtlCol="1">
            <a:spAutoFit/>
          </a:bodyPr>
          <a:lstStyle/>
          <a:p>
            <a:r>
              <a:rPr lang="he-IL" dirty="0">
                <a:solidFill>
                  <a:srgbClr val="000000"/>
                </a:solidFill>
              </a:rPr>
              <a:t>ממנו בעצמו</a:t>
            </a:r>
            <a:endParaRPr lang="he-IL" dirty="0"/>
          </a:p>
        </p:txBody>
      </p:sp>
      <p:sp>
        <p:nvSpPr>
          <p:cNvPr id="3" name="TextBox 2"/>
          <p:cNvSpPr txBox="1"/>
          <p:nvPr/>
        </p:nvSpPr>
        <p:spPr>
          <a:xfrm>
            <a:off x="7656944" y="2862809"/>
            <a:ext cx="2484582" cy="923330"/>
          </a:xfrm>
          <a:prstGeom prst="rect">
            <a:avLst/>
          </a:prstGeom>
          <a:solidFill>
            <a:schemeClr val="accent6">
              <a:lumMod val="20000"/>
              <a:lumOff val="80000"/>
            </a:schemeClr>
          </a:solidFill>
          <a:ln w="38100">
            <a:solidFill>
              <a:schemeClr val="tx1"/>
            </a:solidFill>
          </a:ln>
          <a:scene3d>
            <a:camera prst="orthographicFront"/>
            <a:lightRig rig="threePt" dir="t"/>
          </a:scene3d>
          <a:sp3d>
            <a:bevelT prst="slope"/>
          </a:sp3d>
        </p:spPr>
        <p:txBody>
          <a:bodyPr wrap="square" rtlCol="1">
            <a:spAutoFit/>
          </a:bodyPr>
          <a:lstStyle/>
          <a:p>
            <a:r>
              <a:rPr lang="he-IL" dirty="0">
                <a:solidFill>
                  <a:srgbClr val="0000FF"/>
                </a:solidFill>
              </a:rPr>
              <a:t>שיטת </a:t>
            </a:r>
            <a:r>
              <a:rPr lang="he-IL" dirty="0" err="1">
                <a:solidFill>
                  <a:srgbClr val="0000FF"/>
                </a:solidFill>
              </a:rPr>
              <a:t>עולא</a:t>
            </a:r>
            <a:r>
              <a:rPr lang="he-IL" dirty="0">
                <a:solidFill>
                  <a:srgbClr val="0000FF"/>
                </a:solidFill>
              </a:rPr>
              <a:t> אמר ר' </a:t>
            </a:r>
            <a:r>
              <a:rPr lang="he-IL" dirty="0" smtClean="0">
                <a:solidFill>
                  <a:srgbClr val="0000FF"/>
                </a:solidFill>
              </a:rPr>
              <a:t>אלעזר</a:t>
            </a:r>
          </a:p>
          <a:p>
            <a:r>
              <a:rPr lang="he-IL" dirty="0">
                <a:solidFill>
                  <a:srgbClr val="000000"/>
                </a:solidFill>
                <a:latin typeface="Arial" panose="020B0604020202020204" pitchFamily="34" charset="0"/>
              </a:rPr>
              <a:t>דייני </a:t>
            </a:r>
            <a:r>
              <a:rPr lang="he-IL" dirty="0" err="1">
                <a:solidFill>
                  <a:srgbClr val="000000"/>
                </a:solidFill>
                <a:latin typeface="Arial" panose="020B0604020202020204" pitchFamily="34" charset="0"/>
              </a:rPr>
              <a:t>דנהרדעא</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ורב </a:t>
            </a:r>
            <a:r>
              <a:rPr lang="he-IL" dirty="0" err="1">
                <a:solidFill>
                  <a:srgbClr val="000000"/>
                </a:solidFill>
                <a:latin typeface="Arial" panose="020B0604020202020204" pitchFamily="34" charset="0"/>
              </a:rPr>
              <a:t>חנא</a:t>
            </a:r>
            <a:r>
              <a:rPr lang="he-IL" dirty="0">
                <a:solidFill>
                  <a:srgbClr val="000000"/>
                </a:solidFill>
                <a:latin typeface="Arial" panose="020B0604020202020204" pitchFamily="34" charset="0"/>
              </a:rPr>
              <a:t> בר </a:t>
            </a:r>
            <a:r>
              <a:rPr lang="he-IL" dirty="0" err="1">
                <a:solidFill>
                  <a:srgbClr val="000000"/>
                </a:solidFill>
                <a:latin typeface="Arial" panose="020B0604020202020204" pitchFamily="34" charset="0"/>
              </a:rPr>
              <a:t>ביזנא</a:t>
            </a:r>
            <a:endParaRPr lang="he-IL" dirty="0"/>
          </a:p>
        </p:txBody>
      </p:sp>
      <p:sp>
        <p:nvSpPr>
          <p:cNvPr id="8" name="TextBox 7"/>
          <p:cNvSpPr txBox="1"/>
          <p:nvPr/>
        </p:nvSpPr>
        <p:spPr>
          <a:xfrm>
            <a:off x="8014853" y="4280591"/>
            <a:ext cx="1768764" cy="369332"/>
          </a:xfrm>
          <a:prstGeom prst="rect">
            <a:avLst/>
          </a:prstGeom>
          <a:solidFill>
            <a:schemeClr val="accent6">
              <a:lumMod val="20000"/>
              <a:lumOff val="80000"/>
            </a:schemeClr>
          </a:solidFill>
          <a:ln w="38100">
            <a:solidFill>
              <a:schemeClr val="tx1"/>
            </a:solidFill>
          </a:ln>
          <a:scene3d>
            <a:camera prst="orthographicFront"/>
            <a:lightRig rig="threePt" dir="t"/>
          </a:scene3d>
          <a:sp3d>
            <a:bevelT prst="slope"/>
          </a:sp3d>
        </p:spPr>
        <p:txBody>
          <a:bodyPr wrap="square" rtlCol="1">
            <a:spAutoFit/>
          </a:bodyPr>
          <a:lstStyle/>
          <a:p>
            <a:r>
              <a:rPr lang="he-IL" dirty="0">
                <a:solidFill>
                  <a:srgbClr val="0000FF"/>
                </a:solidFill>
              </a:rPr>
              <a:t>שיטת רב נחמן</a:t>
            </a:r>
          </a:p>
        </p:txBody>
      </p:sp>
      <p:sp>
        <p:nvSpPr>
          <p:cNvPr id="9" name="TextBox 8"/>
          <p:cNvSpPr txBox="1"/>
          <p:nvPr/>
        </p:nvSpPr>
        <p:spPr>
          <a:xfrm>
            <a:off x="6262253" y="2862809"/>
            <a:ext cx="794327" cy="369332"/>
          </a:xfrm>
          <a:prstGeom prst="rect">
            <a:avLst/>
          </a:prstGeom>
          <a:solidFill>
            <a:schemeClr val="accent4">
              <a:lumMod val="20000"/>
              <a:lumOff val="80000"/>
            </a:schemeClr>
          </a:solidFill>
          <a:ln w="28575">
            <a:solidFill>
              <a:schemeClr val="tx1"/>
            </a:solidFill>
          </a:ln>
          <a:scene3d>
            <a:camera prst="orthographicFront"/>
            <a:lightRig rig="threePt" dir="t"/>
          </a:scene3d>
          <a:sp3d>
            <a:bevelT w="114300" prst="hardEdge"/>
          </a:sp3d>
        </p:spPr>
        <p:txBody>
          <a:bodyPr wrap="square" rtlCol="1">
            <a:spAutoFit/>
          </a:bodyPr>
          <a:lstStyle/>
          <a:p>
            <a:r>
              <a:rPr lang="he-IL" dirty="0">
                <a:solidFill>
                  <a:srgbClr val="000000"/>
                </a:solidFill>
              </a:rPr>
              <a:t>אפשר</a:t>
            </a:r>
            <a:endParaRPr lang="he-IL" dirty="0"/>
          </a:p>
        </p:txBody>
      </p:sp>
      <p:sp>
        <p:nvSpPr>
          <p:cNvPr id="10" name="TextBox 9"/>
          <p:cNvSpPr txBox="1"/>
          <p:nvPr/>
        </p:nvSpPr>
        <p:spPr>
          <a:xfrm>
            <a:off x="5855853" y="4266610"/>
            <a:ext cx="1048327" cy="369332"/>
          </a:xfrm>
          <a:prstGeom prst="rect">
            <a:avLst/>
          </a:prstGeom>
          <a:solidFill>
            <a:schemeClr val="accent4">
              <a:lumMod val="20000"/>
              <a:lumOff val="80000"/>
            </a:schemeClr>
          </a:solidFill>
          <a:ln w="28575">
            <a:solidFill>
              <a:schemeClr val="tx1"/>
            </a:solidFill>
          </a:ln>
          <a:scene3d>
            <a:camera prst="orthographicFront"/>
            <a:lightRig rig="threePt" dir="t"/>
          </a:scene3d>
          <a:sp3d>
            <a:bevelT w="114300" prst="hardEdge"/>
          </a:sp3d>
        </p:spPr>
        <p:txBody>
          <a:bodyPr wrap="square" rtlCol="1">
            <a:spAutoFit/>
          </a:bodyPr>
          <a:lstStyle/>
          <a:p>
            <a:r>
              <a:rPr lang="he-IL" dirty="0" smtClean="0">
                <a:solidFill>
                  <a:srgbClr val="000000"/>
                </a:solidFill>
              </a:rPr>
              <a:t>אי אפשר</a:t>
            </a:r>
            <a:endParaRPr lang="he-IL" dirty="0"/>
          </a:p>
        </p:txBody>
      </p:sp>
      <p:sp>
        <p:nvSpPr>
          <p:cNvPr id="11" name="TextBox 10"/>
          <p:cNvSpPr txBox="1"/>
          <p:nvPr/>
        </p:nvSpPr>
        <p:spPr>
          <a:xfrm>
            <a:off x="3766125" y="4266610"/>
            <a:ext cx="794327" cy="369332"/>
          </a:xfrm>
          <a:prstGeom prst="rect">
            <a:avLst/>
          </a:prstGeom>
          <a:solidFill>
            <a:schemeClr val="accent4">
              <a:lumMod val="20000"/>
              <a:lumOff val="80000"/>
            </a:schemeClr>
          </a:solidFill>
          <a:ln w="28575">
            <a:solidFill>
              <a:schemeClr val="tx1"/>
            </a:solidFill>
          </a:ln>
          <a:scene3d>
            <a:camera prst="orthographicFront"/>
            <a:lightRig rig="threePt" dir="t"/>
          </a:scene3d>
          <a:sp3d>
            <a:bevelT w="114300" prst="hardEdge"/>
          </a:sp3d>
        </p:spPr>
        <p:txBody>
          <a:bodyPr wrap="square" rtlCol="1">
            <a:spAutoFit/>
          </a:bodyPr>
          <a:lstStyle/>
          <a:p>
            <a:r>
              <a:rPr lang="he-IL" dirty="0">
                <a:solidFill>
                  <a:srgbClr val="000000"/>
                </a:solidFill>
              </a:rPr>
              <a:t>אפשר</a:t>
            </a:r>
            <a:endParaRPr lang="he-IL" dirty="0"/>
          </a:p>
        </p:txBody>
      </p:sp>
      <p:sp>
        <p:nvSpPr>
          <p:cNvPr id="12" name="TextBox 11"/>
          <p:cNvSpPr txBox="1"/>
          <p:nvPr/>
        </p:nvSpPr>
        <p:spPr>
          <a:xfrm>
            <a:off x="3766126" y="3015209"/>
            <a:ext cx="794327" cy="369332"/>
          </a:xfrm>
          <a:prstGeom prst="rect">
            <a:avLst/>
          </a:prstGeom>
          <a:solidFill>
            <a:schemeClr val="accent4">
              <a:lumMod val="20000"/>
              <a:lumOff val="80000"/>
            </a:schemeClr>
          </a:solidFill>
          <a:ln w="28575">
            <a:solidFill>
              <a:schemeClr val="tx1"/>
            </a:solidFill>
          </a:ln>
          <a:scene3d>
            <a:camera prst="orthographicFront"/>
            <a:lightRig rig="threePt" dir="t"/>
          </a:scene3d>
          <a:sp3d>
            <a:bevelT w="114300" prst="hardEdge"/>
          </a:sp3d>
        </p:spPr>
        <p:txBody>
          <a:bodyPr wrap="square" rtlCol="1">
            <a:spAutoFit/>
          </a:bodyPr>
          <a:lstStyle/>
          <a:p>
            <a:r>
              <a:rPr lang="he-IL" dirty="0">
                <a:solidFill>
                  <a:srgbClr val="000000"/>
                </a:solidFill>
              </a:rPr>
              <a:t>אפשר</a:t>
            </a:r>
            <a:endParaRPr lang="he-IL" dirty="0"/>
          </a:p>
        </p:txBody>
      </p:sp>
      <p:sp>
        <p:nvSpPr>
          <p:cNvPr id="13" name="הסבר מלבני מעוגל 12"/>
          <p:cNvSpPr/>
          <p:nvPr/>
        </p:nvSpPr>
        <p:spPr>
          <a:xfrm>
            <a:off x="0" y="1144001"/>
            <a:ext cx="3011054" cy="2330986"/>
          </a:xfrm>
          <a:prstGeom prst="wedgeRoundRectCallout">
            <a:avLst>
              <a:gd name="adj1" fmla="val 73339"/>
              <a:gd name="adj2" fmla="val 34763"/>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he-IL" sz="1400" dirty="0">
                <a:solidFill>
                  <a:schemeClr val="tx1"/>
                </a:solidFill>
                <a:latin typeface="Arial" panose="020B0604020202020204" pitchFamily="34" charset="0"/>
              </a:rPr>
              <a:t> </a:t>
            </a:r>
            <a:r>
              <a:rPr lang="he-IL" sz="1400" dirty="0" smtClean="0">
                <a:solidFill>
                  <a:schemeClr val="tx1"/>
                </a:solidFill>
                <a:latin typeface="Arial" panose="020B0604020202020204" pitchFamily="34" charset="0"/>
              </a:rPr>
              <a:t>אין </a:t>
            </a:r>
            <a:r>
              <a:rPr lang="he-IL" sz="1400" dirty="0">
                <a:solidFill>
                  <a:schemeClr val="tx1"/>
                </a:solidFill>
                <a:latin typeface="Arial" panose="020B0604020202020204" pitchFamily="34" charset="0"/>
              </a:rPr>
              <a:t>החידוש בסתם חוב שגובה אותו מן </a:t>
            </a:r>
            <a:r>
              <a:rPr lang="he-IL" sz="1400" dirty="0" err="1">
                <a:solidFill>
                  <a:schemeClr val="tx1"/>
                </a:solidFill>
                <a:latin typeface="Arial" panose="020B0604020202020204" pitchFamily="34" charset="0"/>
              </a:rPr>
              <a:t>הלוה</a:t>
            </a:r>
            <a:r>
              <a:rPr lang="he-IL" sz="1400" dirty="0">
                <a:solidFill>
                  <a:schemeClr val="tx1"/>
                </a:solidFill>
                <a:latin typeface="Arial" panose="020B0604020202020204" pitchFamily="34" charset="0"/>
              </a:rPr>
              <a:t>, </a:t>
            </a:r>
            <a:r>
              <a:rPr lang="he-IL" sz="1400" dirty="0" smtClean="0">
                <a:solidFill>
                  <a:schemeClr val="tx1"/>
                </a:solidFill>
                <a:latin typeface="Arial" panose="020B0604020202020204" pitchFamily="34" charset="0"/>
              </a:rPr>
              <a:t>שהרי </a:t>
            </a:r>
            <a:r>
              <a:rPr lang="he-IL" sz="1400" dirty="0">
                <a:solidFill>
                  <a:schemeClr val="tx1"/>
                </a:solidFill>
                <a:latin typeface="Arial" panose="020B0604020202020204" pitchFamily="34" charset="0"/>
              </a:rPr>
              <a:t>אפי' </a:t>
            </a:r>
            <a:r>
              <a:rPr lang="he-IL" sz="1400" dirty="0" err="1">
                <a:solidFill>
                  <a:schemeClr val="tx1"/>
                </a:solidFill>
                <a:latin typeface="Arial" panose="020B0604020202020204" pitchFamily="34" charset="0"/>
              </a:rPr>
              <a:t>מגלימא</a:t>
            </a:r>
            <a:r>
              <a:rPr lang="he-IL" sz="1400" dirty="0">
                <a:solidFill>
                  <a:schemeClr val="tx1"/>
                </a:solidFill>
                <a:latin typeface="Arial" panose="020B0604020202020204" pitchFamily="34" charset="0"/>
              </a:rPr>
              <a:t> </a:t>
            </a:r>
            <a:r>
              <a:rPr lang="he-IL" sz="1400" dirty="0" err="1">
                <a:solidFill>
                  <a:schemeClr val="tx1"/>
                </a:solidFill>
                <a:latin typeface="Arial" panose="020B0604020202020204" pitchFamily="34" charset="0"/>
              </a:rPr>
              <a:t>דעל</a:t>
            </a:r>
            <a:r>
              <a:rPr lang="he-IL" sz="1400" dirty="0">
                <a:solidFill>
                  <a:schemeClr val="tx1"/>
                </a:solidFill>
                <a:latin typeface="Arial" panose="020B0604020202020204" pitchFamily="34" charset="0"/>
              </a:rPr>
              <a:t> כתפיה הוא יכול לגבות, אלא החידוש שאם עשה את עבדו </a:t>
            </a:r>
            <a:r>
              <a:rPr lang="he-IL" sz="1400" dirty="0" err="1">
                <a:solidFill>
                  <a:schemeClr val="tx1"/>
                </a:solidFill>
                <a:latin typeface="Arial" panose="020B0604020202020204" pitchFamily="34" charset="0"/>
              </a:rPr>
              <a:t>אפותיקי</a:t>
            </a:r>
            <a:r>
              <a:rPr lang="he-IL" sz="1400" dirty="0">
                <a:solidFill>
                  <a:schemeClr val="tx1"/>
                </a:solidFill>
                <a:latin typeface="Arial" panose="020B0604020202020204" pitchFamily="34" charset="0"/>
              </a:rPr>
              <a:t> ואח"כ מכרו לאחר - יכול </a:t>
            </a:r>
            <a:r>
              <a:rPr lang="he-IL" sz="1400" dirty="0" err="1">
                <a:solidFill>
                  <a:schemeClr val="tx1"/>
                </a:solidFill>
                <a:latin typeface="Arial" panose="020B0604020202020204" pitchFamily="34" charset="0"/>
              </a:rPr>
              <a:t>המלוה</a:t>
            </a:r>
            <a:r>
              <a:rPr lang="he-IL" sz="1400" dirty="0">
                <a:solidFill>
                  <a:schemeClr val="tx1"/>
                </a:solidFill>
                <a:latin typeface="Arial" panose="020B0604020202020204" pitchFamily="34" charset="0"/>
              </a:rPr>
              <a:t> לגבות ממנו, ומשום שכשעושה את עבדו </a:t>
            </a:r>
            <a:r>
              <a:rPr lang="he-IL" sz="1400" dirty="0" err="1">
                <a:solidFill>
                  <a:schemeClr val="tx1"/>
                </a:solidFill>
                <a:latin typeface="Arial" panose="020B0604020202020204" pitchFamily="34" charset="0"/>
              </a:rPr>
              <a:t>אפותיקי</a:t>
            </a:r>
            <a:r>
              <a:rPr lang="he-IL" sz="1400" dirty="0">
                <a:solidFill>
                  <a:schemeClr val="tx1"/>
                </a:solidFill>
                <a:latin typeface="Arial" panose="020B0604020202020204" pitchFamily="34" charset="0"/>
              </a:rPr>
              <a:t> תמורת חוב יש קול לדבר, והיה על הלוקח לדעת </a:t>
            </a:r>
            <a:r>
              <a:rPr lang="he-IL" sz="1400" dirty="0" err="1">
                <a:solidFill>
                  <a:schemeClr val="tx1"/>
                </a:solidFill>
                <a:latin typeface="Arial" panose="020B0604020202020204" pitchFamily="34" charset="0"/>
              </a:rPr>
              <a:t>להזהר</a:t>
            </a:r>
            <a:r>
              <a:rPr lang="he-IL" sz="1400" dirty="0">
                <a:solidFill>
                  <a:schemeClr val="tx1"/>
                </a:solidFill>
                <a:latin typeface="Arial" panose="020B0604020202020204" pitchFamily="34" charset="0"/>
              </a:rPr>
              <a:t> לא לקנות אותו, ואם בכל אופן קנאו הפסידו.</a:t>
            </a:r>
          </a:p>
        </p:txBody>
      </p:sp>
      <p:sp>
        <p:nvSpPr>
          <p:cNvPr id="14" name="הסבר מלבני מעוגל 13"/>
          <p:cNvSpPr/>
          <p:nvPr/>
        </p:nvSpPr>
        <p:spPr>
          <a:xfrm>
            <a:off x="8543636" y="711200"/>
            <a:ext cx="3241964" cy="1791854"/>
          </a:xfrm>
          <a:prstGeom prst="wedgeRoundRectCallout">
            <a:avLst>
              <a:gd name="adj1" fmla="val -104879"/>
              <a:gd name="adj2" fmla="val 65593"/>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solidFill>
                  <a:schemeClr val="tx1"/>
                </a:solidFill>
                <a:latin typeface="Arial" panose="020B0604020202020204" pitchFamily="34" charset="0"/>
              </a:rPr>
              <a:t>ה</a:t>
            </a:r>
            <a:r>
              <a:rPr lang="he-IL" dirty="0" smtClean="0">
                <a:solidFill>
                  <a:schemeClr val="tx1"/>
                </a:solidFill>
                <a:latin typeface="Arial" panose="020B0604020202020204" pitchFamily="34" charset="0"/>
              </a:rPr>
              <a:t>ם סבורים שבד הוא כקרקע</a:t>
            </a:r>
          </a:p>
          <a:p>
            <a:r>
              <a:rPr lang="he-IL" dirty="0" smtClean="0">
                <a:solidFill>
                  <a:schemeClr val="tx1"/>
                </a:solidFill>
                <a:latin typeface="Arial" panose="020B0604020202020204" pitchFamily="34" charset="0"/>
              </a:rPr>
              <a:t> וכמו </a:t>
            </a:r>
            <a:r>
              <a:rPr lang="he-IL" dirty="0">
                <a:solidFill>
                  <a:schemeClr val="tx1"/>
                </a:solidFill>
                <a:latin typeface="Arial" panose="020B0604020202020204" pitchFamily="34" charset="0"/>
              </a:rPr>
              <a:t>שגובים מהיתומים קרקעות כך גובים מהם את העבדים</a:t>
            </a:r>
            <a:r>
              <a:rPr lang="he-IL" dirty="0" smtClean="0">
                <a:solidFill>
                  <a:schemeClr val="tx1"/>
                </a:solidFill>
                <a:latin typeface="Arial" panose="020B0604020202020204" pitchFamily="34" charset="0"/>
              </a:rPr>
              <a:t>.</a:t>
            </a:r>
          </a:p>
          <a:p>
            <a:r>
              <a:rPr lang="he-IL" dirty="0" smtClean="0">
                <a:solidFill>
                  <a:schemeClr val="tx1"/>
                </a:solidFill>
                <a:latin typeface="Arial" panose="020B0604020202020204" pitchFamily="34" charset="0"/>
              </a:rPr>
              <a:t> </a:t>
            </a:r>
            <a:r>
              <a:rPr lang="he-IL" dirty="0">
                <a:solidFill>
                  <a:schemeClr val="tx1"/>
                </a:solidFill>
                <a:latin typeface="Arial" panose="020B0604020202020204" pitchFamily="34" charset="0"/>
              </a:rPr>
              <a:t>[ודין זה </a:t>
            </a:r>
            <a:r>
              <a:rPr lang="he-IL" dirty="0" err="1">
                <a:solidFill>
                  <a:schemeClr val="tx1"/>
                </a:solidFill>
                <a:latin typeface="Arial" panose="020B0604020202020204" pitchFamily="34" charset="0"/>
              </a:rPr>
              <a:t>עולא</a:t>
            </a:r>
            <a:r>
              <a:rPr lang="he-IL" dirty="0">
                <a:solidFill>
                  <a:schemeClr val="tx1"/>
                </a:solidFill>
                <a:latin typeface="Arial" panose="020B0604020202020204" pitchFamily="34" charset="0"/>
              </a:rPr>
              <a:t> נזהר </a:t>
            </a:r>
            <a:r>
              <a:rPr lang="he-IL" dirty="0" err="1" smtClean="0">
                <a:solidFill>
                  <a:schemeClr val="tx1"/>
                </a:solidFill>
                <a:latin typeface="Arial" panose="020B0604020202020204" pitchFamily="34" charset="0"/>
              </a:rPr>
              <a:t>מלגלותו</a:t>
            </a:r>
            <a:r>
              <a:rPr lang="he-IL" dirty="0" smtClean="0">
                <a:solidFill>
                  <a:schemeClr val="tx1"/>
                </a:solidFill>
                <a:latin typeface="Arial" panose="020B0604020202020204" pitchFamily="34" charset="0"/>
              </a:rPr>
              <a:t> </a:t>
            </a:r>
            <a:r>
              <a:rPr lang="he-IL" dirty="0">
                <a:solidFill>
                  <a:schemeClr val="tx1"/>
                </a:solidFill>
                <a:latin typeface="Arial" panose="020B0604020202020204" pitchFamily="34" charset="0"/>
              </a:rPr>
              <a:t>בפני רב נחמן, שידע שחולק </a:t>
            </a:r>
            <a:r>
              <a:rPr lang="he-IL" dirty="0" smtClean="0">
                <a:solidFill>
                  <a:schemeClr val="tx1"/>
                </a:solidFill>
                <a:latin typeface="Arial" panose="020B0604020202020204" pitchFamily="34" charset="0"/>
              </a:rPr>
              <a:t>בזה </a:t>
            </a:r>
            <a:r>
              <a:rPr lang="he-IL" dirty="0" err="1" smtClean="0">
                <a:solidFill>
                  <a:schemeClr val="tx1"/>
                </a:solidFill>
                <a:latin typeface="Arial" panose="020B0604020202020204" pitchFamily="34" charset="0"/>
              </a:rPr>
              <a:t>וסטבר</a:t>
            </a:r>
            <a:r>
              <a:rPr lang="he-IL" dirty="0" smtClean="0">
                <a:solidFill>
                  <a:schemeClr val="tx1"/>
                </a:solidFill>
                <a:latin typeface="Arial" panose="020B0604020202020204" pitchFamily="34" charset="0"/>
              </a:rPr>
              <a:t> שעבדים הם כמטלטלים].</a:t>
            </a:r>
            <a:endParaRPr lang="he-IL" dirty="0">
              <a:solidFill>
                <a:schemeClr val="tx1"/>
              </a:solidFill>
              <a:latin typeface="Arial" panose="020B0604020202020204" pitchFamily="34" charset="0"/>
            </a:endParaRPr>
          </a:p>
        </p:txBody>
      </p:sp>
      <p:sp>
        <p:nvSpPr>
          <p:cNvPr id="15" name="הסבר מלבני מעוגל 14"/>
          <p:cNvSpPr/>
          <p:nvPr/>
        </p:nvSpPr>
        <p:spPr>
          <a:xfrm>
            <a:off x="1163782" y="5024965"/>
            <a:ext cx="2602343" cy="1616105"/>
          </a:xfrm>
          <a:prstGeom prst="wedgeRoundRectCallout">
            <a:avLst>
              <a:gd name="adj1" fmla="val 154767"/>
              <a:gd name="adj2" fmla="val -73522"/>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solidFill>
                  <a:schemeClr val="tx1"/>
                </a:solidFill>
                <a:latin typeface="Arial" panose="020B0604020202020204" pitchFamily="34" charset="0"/>
              </a:rPr>
              <a:t>סובר שעבד כמטלטלים וממילא </a:t>
            </a:r>
            <a:r>
              <a:rPr lang="he-IL" dirty="0">
                <a:solidFill>
                  <a:schemeClr val="tx1"/>
                </a:solidFill>
                <a:latin typeface="Arial" panose="020B0604020202020204" pitchFamily="34" charset="0"/>
              </a:rPr>
              <a:t>א"א לגבותו מיתומים - כשם שאין גובים שאר </a:t>
            </a:r>
            <a:r>
              <a:rPr lang="he-IL" dirty="0" err="1">
                <a:solidFill>
                  <a:schemeClr val="tx1"/>
                </a:solidFill>
                <a:latin typeface="Arial" panose="020B0604020202020204" pitchFamily="34" charset="0"/>
              </a:rPr>
              <a:t>מטלטלין</a:t>
            </a:r>
            <a:r>
              <a:rPr lang="he-IL" dirty="0">
                <a:solidFill>
                  <a:schemeClr val="tx1"/>
                </a:solidFill>
                <a:latin typeface="Arial" panose="020B0604020202020204" pitchFamily="34" charset="0"/>
              </a:rPr>
              <a:t> מן </a:t>
            </a:r>
            <a:r>
              <a:rPr lang="he-IL" dirty="0" smtClean="0">
                <a:solidFill>
                  <a:schemeClr val="tx1"/>
                </a:solidFill>
                <a:latin typeface="Arial" panose="020B0604020202020204" pitchFamily="34" charset="0"/>
              </a:rPr>
              <a:t>היתומים</a:t>
            </a:r>
            <a:endParaRPr lang="he-IL" dirty="0">
              <a:solidFill>
                <a:schemeClr val="tx1"/>
              </a:solidFill>
            </a:endParaRPr>
          </a:p>
        </p:txBody>
      </p:sp>
      <p:sp>
        <p:nvSpPr>
          <p:cNvPr id="16" name="TextBox 15"/>
          <p:cNvSpPr txBox="1"/>
          <p:nvPr/>
        </p:nvSpPr>
        <p:spPr>
          <a:xfrm>
            <a:off x="10561029" y="15547"/>
            <a:ext cx="1537854" cy="369332"/>
          </a:xfrm>
          <a:prstGeom prst="rect">
            <a:avLst/>
          </a:prstGeom>
          <a:noFill/>
        </p:spPr>
        <p:txBody>
          <a:bodyPr wrap="square" rtlCol="1">
            <a:spAutoFit/>
          </a:bodyPr>
          <a:lstStyle/>
          <a:p>
            <a:r>
              <a:rPr lang="he-IL" dirty="0" smtClean="0"/>
              <a:t>דף י"ב עמ' א'</a:t>
            </a:r>
            <a:endParaRPr lang="he-IL" dirty="0"/>
          </a:p>
        </p:txBody>
      </p:sp>
      <p:sp>
        <p:nvSpPr>
          <p:cNvPr id="6" name="מלבן 5"/>
          <p:cNvSpPr/>
          <p:nvPr/>
        </p:nvSpPr>
        <p:spPr>
          <a:xfrm>
            <a:off x="4741586" y="413746"/>
            <a:ext cx="3294050" cy="369332"/>
          </a:xfrm>
          <a:prstGeom prst="rect">
            <a:avLst/>
          </a:prstGeom>
        </p:spPr>
        <p:txBody>
          <a:bodyPr wrap="square">
            <a:spAutoFit/>
          </a:bodyPr>
          <a:lstStyle/>
          <a:p>
            <a:r>
              <a:rPr lang="he-IL" i="1" dirty="0" smtClean="0">
                <a:solidFill>
                  <a:srgbClr val="000000"/>
                </a:solidFill>
                <a:latin typeface="Arial" panose="020B0604020202020204" pitchFamily="34" charset="0"/>
              </a:rPr>
              <a:t>ע"פ הטבלאות של הרב </a:t>
            </a:r>
            <a:r>
              <a:rPr lang="he-IL" i="1" dirty="0">
                <a:solidFill>
                  <a:srgbClr val="000000"/>
                </a:solidFill>
                <a:latin typeface="Arial" panose="020B0604020202020204" pitchFamily="34" charset="0"/>
              </a:rPr>
              <a:t>אליהו עטיה</a:t>
            </a:r>
            <a:endParaRPr lang="he-IL" dirty="0"/>
          </a:p>
        </p:txBody>
      </p:sp>
    </p:spTree>
    <p:extLst>
      <p:ext uri="{BB962C8B-B14F-4D97-AF65-F5344CB8AC3E}">
        <p14:creationId xmlns:p14="http://schemas.microsoft.com/office/powerpoint/2010/main" val="150019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750"/>
                            </p:stCondLst>
                            <p:childTnLst>
                              <p:par>
                                <p:cTn id="9" presetID="22" presetClass="entr" presetSubtype="2" fill="hold"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1000"/>
                                        <p:tgtEl>
                                          <p:spTgt spid="4"/>
                                        </p:tgtEl>
                                      </p:cBhvr>
                                    </p:animEffect>
                                  </p:childTnLst>
                                </p:cTn>
                              </p:par>
                              <p:par>
                                <p:cTn id="12" presetID="31" presetClass="entr" presetSubtype="0" fill="hold" grpId="0" nodeType="withEffect">
                                  <p:stCondLst>
                                    <p:cond delay="75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par>
                                <p:cTn id="18" presetID="31" presetClass="entr" presetSubtype="0" fill="hold" grpId="0" nodeType="withEffect">
                                  <p:stCondLst>
                                    <p:cond delay="75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par>
                          <p:cTn id="24" fill="hold">
                            <p:stCondLst>
                              <p:cond delay="2500"/>
                            </p:stCondLst>
                            <p:childTnLst>
                              <p:par>
                                <p:cTn id="25" presetID="53" presetClass="entr" presetSubtype="16" fill="hold" grpId="0" nodeType="afterEffect">
                                  <p:stCondLst>
                                    <p:cond delay="75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3750"/>
                            </p:stCondLst>
                            <p:childTnLst>
                              <p:par>
                                <p:cTn id="31" presetID="22" presetClass="entr" presetSubtype="2" fill="hold" grpId="0" nodeType="afterEffect">
                                  <p:stCondLst>
                                    <p:cond delay="500"/>
                                  </p:stCondLst>
                                  <p:childTnLst>
                                    <p:set>
                                      <p:cBhvr>
                                        <p:cTn id="32" dur="1" fill="hold">
                                          <p:stCondLst>
                                            <p:cond delay="0"/>
                                          </p:stCondLst>
                                        </p:cTn>
                                        <p:tgtEl>
                                          <p:spTgt spid="9"/>
                                        </p:tgtEl>
                                        <p:attrNameLst>
                                          <p:attrName>style.visibility</p:attrName>
                                        </p:attrNameLst>
                                      </p:cBhvr>
                                      <p:to>
                                        <p:strVal val="visible"/>
                                      </p:to>
                                    </p:set>
                                    <p:animEffect transition="in" filter="wipe(right)">
                                      <p:cBhvr>
                                        <p:cTn id="33" dur="500"/>
                                        <p:tgtEl>
                                          <p:spTgt spid="9"/>
                                        </p:tgtEl>
                                      </p:cBhvr>
                                    </p:animEffect>
                                  </p:childTnLst>
                                </p:cTn>
                              </p:par>
                            </p:childTnLst>
                          </p:cTn>
                        </p:par>
                        <p:par>
                          <p:cTn id="34" fill="hold">
                            <p:stCondLst>
                              <p:cond delay="4750"/>
                            </p:stCondLst>
                            <p:childTnLst>
                              <p:par>
                                <p:cTn id="35" presetID="22" presetClass="entr" presetSubtype="2" fill="hold" grpId="0" nodeType="afterEffect">
                                  <p:stCondLst>
                                    <p:cond delay="50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2750"/>
                                        <p:tgtEl>
                                          <p:spTgt spid="14"/>
                                        </p:tgtEl>
                                      </p:cBhvr>
                                    </p:animEffect>
                                  </p:childTnLst>
                                </p:cTn>
                              </p:par>
                            </p:childTnLst>
                          </p:cTn>
                        </p:par>
                        <p:par>
                          <p:cTn id="38" fill="hold">
                            <p:stCondLst>
                              <p:cond delay="8000"/>
                            </p:stCondLst>
                            <p:childTnLst>
                              <p:par>
                                <p:cTn id="39" presetID="2" presetClass="entr" presetSubtype="2" fill="hold" grpId="0" nodeType="afterEffect">
                                  <p:stCondLst>
                                    <p:cond delay="20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par>
                          <p:cTn id="43" fill="hold">
                            <p:stCondLst>
                              <p:cond delay="10500"/>
                            </p:stCondLst>
                            <p:childTnLst>
                              <p:par>
                                <p:cTn id="44" presetID="22" presetClass="entr" presetSubtype="8" fill="hold" grpId="0" nodeType="afterEffect">
                                  <p:stCondLst>
                                    <p:cond delay="50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2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par>
                          <p:cTn id="54" fill="hold">
                            <p:stCondLst>
                              <p:cond delay="500"/>
                            </p:stCondLst>
                            <p:childTnLst>
                              <p:par>
                                <p:cTn id="55" presetID="2" presetClass="entr" presetSubtype="2" fill="hold" grpId="0" nodeType="afterEffect">
                                  <p:stCondLst>
                                    <p:cond delay="50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1+#ppt_w/2"/>
                                          </p:val>
                                        </p:tav>
                                        <p:tav tm="100000">
                                          <p:val>
                                            <p:strVal val="#ppt_x"/>
                                          </p:val>
                                        </p:tav>
                                      </p:tavLst>
                                    </p:anim>
                                    <p:anim calcmode="lin" valueType="num">
                                      <p:cBhvr additive="base">
                                        <p:cTn id="58" dur="500" fill="hold"/>
                                        <p:tgtEl>
                                          <p:spTgt spid="10"/>
                                        </p:tgtEl>
                                        <p:attrNameLst>
                                          <p:attrName>ppt_y</p:attrName>
                                        </p:attrNameLst>
                                      </p:cBhvr>
                                      <p:tavLst>
                                        <p:tav tm="0">
                                          <p:val>
                                            <p:strVal val="#ppt_y"/>
                                          </p:val>
                                        </p:tav>
                                        <p:tav tm="100000">
                                          <p:val>
                                            <p:strVal val="#ppt_y"/>
                                          </p:val>
                                        </p:tav>
                                      </p:tavLst>
                                    </p:anim>
                                  </p:childTnLst>
                                </p:cTn>
                              </p:par>
                            </p:childTnLst>
                          </p:cTn>
                        </p:par>
                        <p:par>
                          <p:cTn id="59" fill="hold">
                            <p:stCondLst>
                              <p:cond delay="1500"/>
                            </p:stCondLst>
                            <p:childTnLst>
                              <p:par>
                                <p:cTn id="60" presetID="22" presetClass="entr" presetSubtype="8" fill="hold" grpId="0" nodeType="afterEffect">
                                  <p:stCondLst>
                                    <p:cond delay="50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2500"/>
                                        <p:tgtEl>
                                          <p:spTgt spid="15"/>
                                        </p:tgtEl>
                                      </p:cBhvr>
                                    </p:animEffect>
                                  </p:childTnLst>
                                </p:cTn>
                              </p:par>
                            </p:childTnLst>
                          </p:cTn>
                        </p:par>
                        <p:par>
                          <p:cTn id="63" fill="hold">
                            <p:stCondLst>
                              <p:cond delay="4500"/>
                            </p:stCondLst>
                            <p:childTnLst>
                              <p:par>
                                <p:cTn id="64" presetID="2" presetClass="entr" presetSubtype="2" fill="hold" grpId="0" nodeType="afterEffect">
                                  <p:stCondLst>
                                    <p:cond delay="200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1+#ppt_w/2"/>
                                          </p:val>
                                        </p:tav>
                                        <p:tav tm="100000">
                                          <p:val>
                                            <p:strVal val="#ppt_x"/>
                                          </p:val>
                                        </p:tav>
                                      </p:tavLst>
                                    </p:anim>
                                    <p:anim calcmode="lin" valueType="num">
                                      <p:cBhvr additive="base">
                                        <p:cTn id="6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7" grpId="0" animBg="1"/>
      <p:bldP spid="3"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89464" y="613514"/>
            <a:ext cx="6096000" cy="923330"/>
          </a:xfrm>
          <a:prstGeom prst="rect">
            <a:avLst/>
          </a:prstGeom>
        </p:spPr>
        <p:txBody>
          <a:bodyPr>
            <a:spAutoFit/>
          </a:bodyPr>
          <a:lstStyle/>
          <a:p>
            <a:r>
              <a:rPr lang="he-IL" dirty="0" smtClean="0"/>
              <a:t>א</a:t>
            </a:r>
            <a:r>
              <a:rPr lang="he-IL" dirty="0"/>
              <a:t>. </a:t>
            </a:r>
            <a:r>
              <a:rPr lang="he-IL" dirty="0" smtClean="0"/>
              <a:t>תקנת </a:t>
            </a:r>
            <a:r>
              <a:rPr lang="he-IL" dirty="0"/>
              <a:t>"פרוזבול" שתיקן הלל כדי שלא </a:t>
            </a:r>
            <a:r>
              <a:rPr lang="he-IL" dirty="0" err="1"/>
              <a:t>תשמט</a:t>
            </a:r>
            <a:r>
              <a:rPr lang="he-IL" dirty="0"/>
              <a:t> שביעית אינה אלא אם יש </a:t>
            </a:r>
            <a:r>
              <a:rPr lang="he-IL" dirty="0" smtClean="0"/>
              <a:t>ללווה קרקע. ואינו </a:t>
            </a:r>
            <a:r>
              <a:rPr lang="he-IL" dirty="0"/>
              <a:t>חל על העבדים. אם אין </a:t>
            </a:r>
            <a:r>
              <a:rPr lang="he-IL" dirty="0" smtClean="0"/>
              <a:t>ללווה </a:t>
            </a:r>
            <a:r>
              <a:rPr lang="he-IL" dirty="0"/>
              <a:t>קרקע אלא רק עבדים לא מועיל הפרוזבול</a:t>
            </a:r>
            <a:r>
              <a:rPr lang="he-IL" dirty="0" smtClean="0"/>
              <a:t>.</a:t>
            </a:r>
            <a:endParaRPr lang="he-IL" dirty="0"/>
          </a:p>
        </p:txBody>
      </p:sp>
      <p:sp>
        <p:nvSpPr>
          <p:cNvPr id="4" name="TextBox 3"/>
          <p:cNvSpPr txBox="1"/>
          <p:nvPr/>
        </p:nvSpPr>
        <p:spPr>
          <a:xfrm>
            <a:off x="10561029" y="15547"/>
            <a:ext cx="1537854" cy="369332"/>
          </a:xfrm>
          <a:prstGeom prst="rect">
            <a:avLst/>
          </a:prstGeom>
          <a:noFill/>
        </p:spPr>
        <p:txBody>
          <a:bodyPr wrap="square" rtlCol="1">
            <a:spAutoFit/>
          </a:bodyPr>
          <a:lstStyle/>
          <a:p>
            <a:r>
              <a:rPr lang="he-IL" dirty="0" smtClean="0"/>
              <a:t>דף י"ב עמ' א'</a:t>
            </a:r>
            <a:endParaRPr lang="he-IL" dirty="0"/>
          </a:p>
        </p:txBody>
      </p:sp>
      <p:sp>
        <p:nvSpPr>
          <p:cNvPr id="6" name="הסבר מלבני מעוגל 5"/>
          <p:cNvSpPr/>
          <p:nvPr/>
        </p:nvSpPr>
        <p:spPr>
          <a:xfrm>
            <a:off x="831273" y="1536844"/>
            <a:ext cx="11360727" cy="1555152"/>
          </a:xfrm>
          <a:prstGeom prst="wedgeRoundRectCallout">
            <a:avLst>
              <a:gd name="adj1" fmla="val 40946"/>
              <a:gd name="adj2" fmla="val -69538"/>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solidFill>
                  <a:schemeClr val="tx1"/>
                </a:solidFill>
              </a:rPr>
              <a:t>"</a:t>
            </a:r>
            <a:r>
              <a:rPr lang="he-IL" dirty="0">
                <a:solidFill>
                  <a:schemeClr val="tx1"/>
                </a:solidFill>
              </a:rPr>
              <a:t>פרוזבול" מלשון "פרוס בולי </a:t>
            </a:r>
            <a:r>
              <a:rPr lang="he-IL" dirty="0" err="1">
                <a:solidFill>
                  <a:schemeClr val="tx1"/>
                </a:solidFill>
              </a:rPr>
              <a:t>ובוטי</a:t>
            </a:r>
            <a:r>
              <a:rPr lang="he-IL" dirty="0">
                <a:solidFill>
                  <a:schemeClr val="tx1"/>
                </a:solidFill>
              </a:rPr>
              <a:t>" [תקנה לעניים ולעשירים]. </a:t>
            </a:r>
            <a:endParaRPr lang="he-IL" dirty="0" smtClean="0">
              <a:solidFill>
                <a:schemeClr val="tx1"/>
              </a:solidFill>
            </a:endParaRPr>
          </a:p>
          <a:p>
            <a:r>
              <a:rPr lang="he-IL" dirty="0" smtClean="0">
                <a:solidFill>
                  <a:schemeClr val="tx1"/>
                </a:solidFill>
              </a:rPr>
              <a:t>כשראה </a:t>
            </a:r>
            <a:r>
              <a:rPr lang="he-IL" dirty="0">
                <a:solidFill>
                  <a:schemeClr val="tx1"/>
                </a:solidFill>
              </a:rPr>
              <a:t>הלל הזקן שנמנעו מלהלוות זה </a:t>
            </a:r>
            <a:r>
              <a:rPr lang="he-IL" dirty="0" smtClean="0">
                <a:solidFill>
                  <a:schemeClr val="tx1"/>
                </a:solidFill>
              </a:rPr>
              <a:t>לזה </a:t>
            </a:r>
            <a:r>
              <a:rPr lang="he-IL" dirty="0">
                <a:solidFill>
                  <a:schemeClr val="tx1"/>
                </a:solidFill>
              </a:rPr>
              <a:t>בהתקרב שנת השבע, מחשש שמא לא </a:t>
            </a:r>
            <a:r>
              <a:rPr lang="he-IL" dirty="0" err="1">
                <a:solidFill>
                  <a:schemeClr val="tx1"/>
                </a:solidFill>
              </a:rPr>
              <a:t>יפרענו</a:t>
            </a:r>
            <a:r>
              <a:rPr lang="he-IL" dirty="0">
                <a:solidFill>
                  <a:schemeClr val="tx1"/>
                </a:solidFill>
              </a:rPr>
              <a:t> עד </a:t>
            </a:r>
            <a:r>
              <a:rPr lang="he-IL" dirty="0" err="1">
                <a:solidFill>
                  <a:schemeClr val="tx1"/>
                </a:solidFill>
              </a:rPr>
              <a:t>שתשמטנו</a:t>
            </a:r>
            <a:r>
              <a:rPr lang="he-IL" dirty="0">
                <a:solidFill>
                  <a:schemeClr val="tx1"/>
                </a:solidFill>
              </a:rPr>
              <a:t> שביעית, ועברו על מה שכתוב בתורה "</a:t>
            </a:r>
            <a:r>
              <a:rPr lang="he-IL" dirty="0" err="1">
                <a:solidFill>
                  <a:schemeClr val="tx1"/>
                </a:solidFill>
              </a:rPr>
              <a:t>השמר</a:t>
            </a:r>
            <a:r>
              <a:rPr lang="he-IL" dirty="0">
                <a:solidFill>
                  <a:schemeClr val="tx1"/>
                </a:solidFill>
              </a:rPr>
              <a:t> לך פן יהיה דבר עם לבבך </a:t>
            </a:r>
            <a:r>
              <a:rPr lang="he-IL" dirty="0" err="1">
                <a:solidFill>
                  <a:schemeClr val="tx1"/>
                </a:solidFill>
              </a:rPr>
              <a:t>בליעל</a:t>
            </a:r>
            <a:r>
              <a:rPr lang="he-IL" dirty="0">
                <a:solidFill>
                  <a:schemeClr val="tx1"/>
                </a:solidFill>
              </a:rPr>
              <a:t> וגו'", עמד והתקין פרוזבול, דהיינו שמוסר </a:t>
            </a:r>
            <a:r>
              <a:rPr lang="he-IL" dirty="0" smtClean="0">
                <a:solidFill>
                  <a:schemeClr val="tx1"/>
                </a:solidFill>
              </a:rPr>
              <a:t>המלווה </a:t>
            </a:r>
            <a:r>
              <a:rPr lang="he-IL" dirty="0">
                <a:solidFill>
                  <a:schemeClr val="tx1"/>
                </a:solidFill>
              </a:rPr>
              <a:t>את החובות שיש לו לבית דין, וזה גופו של פרוזבול: "מוסרני לכם פלוני ופלוני הדיינים שבמקום פלוני, שכל חוב שיש לי אצל פלוני </a:t>
            </a:r>
            <a:r>
              <a:rPr lang="he-IL" dirty="0" err="1">
                <a:solidFill>
                  <a:schemeClr val="tx1"/>
                </a:solidFill>
              </a:rPr>
              <a:t>שאגבנו</a:t>
            </a:r>
            <a:r>
              <a:rPr lang="he-IL" dirty="0">
                <a:solidFill>
                  <a:schemeClr val="tx1"/>
                </a:solidFill>
              </a:rPr>
              <a:t> כל זמן שארצה" [גיטין לו א]. </a:t>
            </a:r>
            <a:r>
              <a:rPr lang="he-IL" dirty="0" smtClean="0">
                <a:solidFill>
                  <a:schemeClr val="tx1"/>
                </a:solidFill>
              </a:rPr>
              <a:t>הגובה לא </a:t>
            </a:r>
            <a:r>
              <a:rPr lang="he-IL" dirty="0">
                <a:solidFill>
                  <a:schemeClr val="tx1"/>
                </a:solidFill>
              </a:rPr>
              <a:t>נחשב שהוא הנוגש אלא הבית דין. </a:t>
            </a:r>
          </a:p>
        </p:txBody>
      </p:sp>
      <p:sp>
        <p:nvSpPr>
          <p:cNvPr id="7" name="מלבן 6"/>
          <p:cNvSpPr/>
          <p:nvPr/>
        </p:nvSpPr>
        <p:spPr>
          <a:xfrm>
            <a:off x="7069604" y="879947"/>
            <a:ext cx="4738255"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א. פְּרוֹזְבּוּל חָל עַל הַקַּרְקַע וְאֵינוֹ חָל עַל הָעֲבָדִים</a:t>
            </a:r>
          </a:p>
        </p:txBody>
      </p:sp>
      <p:sp>
        <p:nvSpPr>
          <p:cNvPr id="8" name="מלבן 7"/>
          <p:cNvSpPr/>
          <p:nvPr/>
        </p:nvSpPr>
        <p:spPr>
          <a:xfrm>
            <a:off x="9684735" y="4472254"/>
            <a:ext cx="2193228"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 וְאֵינָן </a:t>
            </a:r>
            <a:r>
              <a:rPr lang="he-IL" dirty="0" err="1">
                <a:solidFill>
                  <a:srgbClr val="000000"/>
                </a:solidFill>
                <a:latin typeface="Arial" panose="020B0604020202020204" pitchFamily="34" charset="0"/>
              </a:rPr>
              <a:t>נִקְנִין</a:t>
            </a:r>
            <a:r>
              <a:rPr lang="he-IL" dirty="0">
                <a:solidFill>
                  <a:srgbClr val="000000"/>
                </a:solidFill>
                <a:latin typeface="Arial" panose="020B0604020202020204" pitchFamily="34" charset="0"/>
              </a:rPr>
              <a:t> עִם הָעֲבָדִים</a:t>
            </a:r>
            <a:endParaRPr lang="he-IL" dirty="0"/>
          </a:p>
        </p:txBody>
      </p:sp>
      <p:sp>
        <p:nvSpPr>
          <p:cNvPr id="9" name="מלבן 8"/>
          <p:cNvSpPr/>
          <p:nvPr/>
        </p:nvSpPr>
        <p:spPr>
          <a:xfrm>
            <a:off x="589464" y="4451465"/>
            <a:ext cx="7670799" cy="1200329"/>
          </a:xfrm>
          <a:prstGeom prst="rect">
            <a:avLst/>
          </a:prstGeom>
        </p:spPr>
        <p:txBody>
          <a:bodyPr wrap="square">
            <a:spAutoFit/>
          </a:bodyPr>
          <a:lstStyle/>
          <a:p>
            <a:r>
              <a:rPr lang="he-IL" dirty="0" smtClean="0"/>
              <a:t>אם </a:t>
            </a:r>
            <a:r>
              <a:rPr lang="he-IL" dirty="0"/>
              <a:t>מכר עבדים </a:t>
            </a:r>
            <a:r>
              <a:rPr lang="he-IL" dirty="0" smtClean="0"/>
              <a:t>ומטלטלים, </a:t>
            </a:r>
            <a:r>
              <a:rPr lang="he-IL" dirty="0"/>
              <a:t>ועשה קנין המועיל בעבדים, לא נקנו לו </a:t>
            </a:r>
            <a:r>
              <a:rPr lang="he-IL" dirty="0" smtClean="0"/>
              <a:t>המטלטלים </a:t>
            </a:r>
            <a:r>
              <a:rPr lang="he-IL" dirty="0"/>
              <a:t>יחד עם העבדים, עד שיעשה קנין גם במטלטלים. וכל עוד לא עשה בהם מעשה קנין, יכול המוכר לחזור בו ממכירת </a:t>
            </a:r>
            <a:r>
              <a:rPr lang="he-IL" dirty="0" err="1"/>
              <a:t>המטלטלין</a:t>
            </a:r>
            <a:r>
              <a:rPr lang="he-IL" dirty="0"/>
              <a:t>.</a:t>
            </a:r>
          </a:p>
          <a:p>
            <a:r>
              <a:rPr lang="he-IL" dirty="0"/>
              <a:t>הרי מבואר בברייתא שאין דין העבדים כקרקעות, אלא </a:t>
            </a:r>
            <a:r>
              <a:rPr lang="he-IL" dirty="0" smtClean="0"/>
              <a:t>כמטלטלים </a:t>
            </a:r>
            <a:endParaRPr lang="he-IL" dirty="0"/>
          </a:p>
        </p:txBody>
      </p:sp>
      <p:sp>
        <p:nvSpPr>
          <p:cNvPr id="10" name="הסבר מלבני מעוגל 9"/>
          <p:cNvSpPr/>
          <p:nvPr/>
        </p:nvSpPr>
        <p:spPr>
          <a:xfrm>
            <a:off x="655030" y="5799113"/>
            <a:ext cx="11443853" cy="971210"/>
          </a:xfrm>
          <a:prstGeom prst="wedgeRoundRectCallout">
            <a:avLst>
              <a:gd name="adj1" fmla="val -25944"/>
              <a:gd name="adj2" fmla="val -70341"/>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solidFill>
                  <a:schemeClr val="tx1"/>
                </a:solidFill>
              </a:rPr>
              <a:t>הערת חברותא </a:t>
            </a:r>
            <a:r>
              <a:rPr lang="he-IL" dirty="0">
                <a:solidFill>
                  <a:schemeClr val="tx1"/>
                </a:solidFill>
              </a:rPr>
              <a:t>על התוס</a:t>
            </a:r>
            <a:r>
              <a:rPr lang="he-IL" dirty="0" smtClean="0">
                <a:solidFill>
                  <a:schemeClr val="tx1"/>
                </a:solidFill>
              </a:rPr>
              <a:t>': בפשטות </a:t>
            </a:r>
            <a:r>
              <a:rPr lang="he-IL" dirty="0">
                <a:solidFill>
                  <a:schemeClr val="tx1"/>
                </a:solidFill>
              </a:rPr>
              <a:t>הראיה היא הן </a:t>
            </a:r>
            <a:r>
              <a:rPr lang="he-IL" dirty="0" smtClean="0">
                <a:solidFill>
                  <a:schemeClr val="tx1"/>
                </a:solidFill>
              </a:rPr>
              <a:t>מדין פרוזבול </a:t>
            </a:r>
            <a:r>
              <a:rPr lang="he-IL" dirty="0">
                <a:solidFill>
                  <a:schemeClr val="tx1"/>
                </a:solidFill>
              </a:rPr>
              <a:t>שלא כותבים על עבדים והן </a:t>
            </a:r>
            <a:r>
              <a:rPr lang="he-IL" dirty="0" smtClean="0">
                <a:solidFill>
                  <a:schemeClr val="tx1"/>
                </a:solidFill>
              </a:rPr>
              <a:t>מהדין </a:t>
            </a:r>
            <a:r>
              <a:rPr lang="he-IL" dirty="0">
                <a:solidFill>
                  <a:schemeClr val="tx1"/>
                </a:solidFill>
              </a:rPr>
              <a:t>השני </a:t>
            </a:r>
            <a:r>
              <a:rPr lang="he-IL" dirty="0" smtClean="0">
                <a:solidFill>
                  <a:schemeClr val="tx1"/>
                </a:solidFill>
              </a:rPr>
              <a:t>לעניין </a:t>
            </a:r>
            <a:r>
              <a:rPr lang="he-IL" dirty="0">
                <a:solidFill>
                  <a:schemeClr val="tx1"/>
                </a:solidFill>
              </a:rPr>
              <a:t>אגב. </a:t>
            </a:r>
            <a:endParaRPr lang="he-IL" dirty="0" smtClean="0">
              <a:solidFill>
                <a:schemeClr val="tx1"/>
              </a:solidFill>
            </a:endParaRPr>
          </a:p>
          <a:p>
            <a:r>
              <a:rPr lang="he-IL" dirty="0" err="1" smtClean="0">
                <a:solidFill>
                  <a:schemeClr val="tx1"/>
                </a:solidFill>
              </a:rPr>
              <a:t>המהרשש"ך</a:t>
            </a:r>
            <a:r>
              <a:rPr lang="he-IL" dirty="0" smtClean="0">
                <a:solidFill>
                  <a:schemeClr val="tx1"/>
                </a:solidFill>
              </a:rPr>
              <a:t> </a:t>
            </a:r>
            <a:r>
              <a:rPr lang="he-IL" dirty="0">
                <a:solidFill>
                  <a:schemeClr val="tx1"/>
                </a:solidFill>
              </a:rPr>
              <a:t>מבאר לפי התוס' [ד"ה פרוזבול] </a:t>
            </a:r>
            <a:r>
              <a:rPr lang="he-IL" dirty="0" smtClean="0">
                <a:solidFill>
                  <a:schemeClr val="tx1"/>
                </a:solidFill>
              </a:rPr>
              <a:t>שאין </a:t>
            </a:r>
            <a:r>
              <a:rPr lang="he-IL" dirty="0">
                <a:solidFill>
                  <a:schemeClr val="tx1"/>
                </a:solidFill>
              </a:rPr>
              <a:t>הראיה מדין פרוזבול, כי יש לומר שנדרש </a:t>
            </a:r>
            <a:r>
              <a:rPr lang="he-IL" dirty="0" err="1" smtClean="0">
                <a:solidFill>
                  <a:schemeClr val="tx1"/>
                </a:solidFill>
              </a:rPr>
              <a:t>דוקא</a:t>
            </a:r>
            <a:r>
              <a:rPr lang="he-IL" dirty="0" smtClean="0">
                <a:solidFill>
                  <a:schemeClr val="tx1"/>
                </a:solidFill>
              </a:rPr>
              <a:t> </a:t>
            </a:r>
            <a:r>
              <a:rPr lang="he-IL" dirty="0">
                <a:solidFill>
                  <a:schemeClr val="tx1"/>
                </a:solidFill>
              </a:rPr>
              <a:t>דבר שלא מתכלה, והיינו קרקע, אבל עבד במציאות הוא דבר שמתכלה לכן לא עושים עליו פרוזבול. וממילא אין מזה כל כך ראיה אם דינו כקרקע או </a:t>
            </a:r>
            <a:r>
              <a:rPr lang="he-IL" dirty="0" err="1" smtClean="0">
                <a:solidFill>
                  <a:schemeClr val="tx1"/>
                </a:solidFill>
              </a:rPr>
              <a:t>כמטלטלין</a:t>
            </a:r>
            <a:r>
              <a:rPr lang="he-IL" dirty="0" smtClean="0">
                <a:solidFill>
                  <a:schemeClr val="tx1"/>
                </a:solidFill>
              </a:rPr>
              <a:t>.</a:t>
            </a:r>
            <a:endParaRPr lang="he-IL" dirty="0">
              <a:solidFill>
                <a:schemeClr val="tx1"/>
              </a:solidFill>
            </a:endParaRPr>
          </a:p>
        </p:txBody>
      </p:sp>
      <p:sp>
        <p:nvSpPr>
          <p:cNvPr id="11" name="מלבן 10"/>
          <p:cNvSpPr/>
          <p:nvPr/>
        </p:nvSpPr>
        <p:spPr>
          <a:xfrm>
            <a:off x="9212520" y="3108494"/>
            <a:ext cx="2697018" cy="369332"/>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ב</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מִטַּלְטְלִין</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נִקְנִין</a:t>
            </a:r>
            <a:r>
              <a:rPr lang="he-IL" dirty="0">
                <a:solidFill>
                  <a:srgbClr val="000000"/>
                </a:solidFill>
                <a:latin typeface="Arial" panose="020B0604020202020204" pitchFamily="34" charset="0"/>
              </a:rPr>
              <a:t> עִם הַקַּרְקַע</a:t>
            </a:r>
          </a:p>
        </p:txBody>
      </p:sp>
      <p:sp>
        <p:nvSpPr>
          <p:cNvPr id="12" name="מלבן 11"/>
          <p:cNvSpPr/>
          <p:nvPr/>
        </p:nvSpPr>
        <p:spPr>
          <a:xfrm>
            <a:off x="1607127" y="3091996"/>
            <a:ext cx="6653136" cy="1200329"/>
          </a:xfrm>
          <a:prstGeom prst="rect">
            <a:avLst/>
          </a:prstGeom>
        </p:spPr>
        <p:txBody>
          <a:bodyPr wrap="square">
            <a:spAutoFit/>
          </a:bodyPr>
          <a:lstStyle/>
          <a:p>
            <a:r>
              <a:rPr lang="he-IL" dirty="0"/>
              <a:t>ב. </a:t>
            </a:r>
            <a:r>
              <a:rPr lang="he-IL" dirty="0" err="1" smtClean="0"/>
              <a:t>מטלטלין</a:t>
            </a:r>
            <a:r>
              <a:rPr lang="he-IL" dirty="0" smtClean="0"/>
              <a:t> נקנים </a:t>
            </a:r>
            <a:r>
              <a:rPr lang="he-IL" dirty="0"/>
              <a:t>עם הקרקע, אם מכר אדם ללוקח קרקע </a:t>
            </a:r>
            <a:r>
              <a:rPr lang="he-IL" dirty="0" smtClean="0"/>
              <a:t>ומטלטלים, </a:t>
            </a:r>
            <a:r>
              <a:rPr lang="he-IL" dirty="0"/>
              <a:t>ועשה הקונה קנין המועיל בקרקע, נקנו לו בכך אף </a:t>
            </a:r>
            <a:r>
              <a:rPr lang="he-IL" dirty="0" smtClean="0"/>
              <a:t>המטלטלים </a:t>
            </a:r>
            <a:r>
              <a:rPr lang="he-IL" dirty="0"/>
              <a:t>אגב הקרקע, בלא שיעשה מעשה קנין מיוחד נוסף</a:t>
            </a:r>
          </a:p>
          <a:p>
            <a:r>
              <a:rPr lang="he-IL" dirty="0"/>
              <a:t>קנין זה נקרא </a:t>
            </a:r>
            <a:r>
              <a:rPr lang="he-IL" b="1" dirty="0"/>
              <a:t>"קנין אגב" </a:t>
            </a:r>
            <a:r>
              <a:rPr lang="he-IL" dirty="0" err="1"/>
              <a:t>שהמטלטלין</a:t>
            </a:r>
            <a:r>
              <a:rPr lang="he-IL" dirty="0"/>
              <a:t> נקנים לקונה אגב קניית השדה </a:t>
            </a:r>
          </a:p>
        </p:txBody>
      </p:sp>
      <p:sp>
        <p:nvSpPr>
          <p:cNvPr id="13" name="מלבן 12"/>
          <p:cNvSpPr/>
          <p:nvPr/>
        </p:nvSpPr>
        <p:spPr>
          <a:xfrm>
            <a:off x="6983514" y="173084"/>
            <a:ext cx="3797835"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אֲמַר לֵיהּ אֲנָא </a:t>
            </a:r>
            <a:r>
              <a:rPr lang="he-IL" dirty="0" err="1">
                <a:solidFill>
                  <a:srgbClr val="000000"/>
                </a:solidFill>
                <a:latin typeface="Arial" panose="020B0604020202020204" pitchFamily="34" charset="0"/>
              </a:rPr>
              <a:t>מַתְנִיתָא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יָדַעְנָא</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דְּתָנֵי</a:t>
            </a:r>
            <a:r>
              <a:rPr lang="he-IL" dirty="0">
                <a:solidFill>
                  <a:srgbClr val="000000"/>
                </a:solidFill>
                <a:latin typeface="Arial" panose="020B0604020202020204" pitchFamily="34" charset="0"/>
              </a:rPr>
              <a:t> </a:t>
            </a:r>
            <a:r>
              <a:rPr lang="he-IL" dirty="0" err="1">
                <a:solidFill>
                  <a:srgbClr val="000000"/>
                </a:solidFill>
                <a:latin typeface="Arial" panose="020B0604020202020204" pitchFamily="34" charset="0"/>
              </a:rPr>
              <a:t>אֲבִימִי</a:t>
            </a:r>
            <a:r>
              <a:rPr lang="he-IL" dirty="0">
                <a:solidFill>
                  <a:srgbClr val="000000"/>
                </a:solidFill>
                <a:latin typeface="Arial" panose="020B0604020202020204" pitchFamily="34" charset="0"/>
              </a:rPr>
              <a:t> </a:t>
            </a:r>
          </a:p>
        </p:txBody>
      </p:sp>
      <p:sp>
        <p:nvSpPr>
          <p:cNvPr id="14" name="מלבן 13"/>
          <p:cNvSpPr/>
          <p:nvPr/>
        </p:nvSpPr>
        <p:spPr>
          <a:xfrm>
            <a:off x="673502" y="-49315"/>
            <a:ext cx="6096000" cy="646331"/>
          </a:xfrm>
          <a:prstGeom prst="rect">
            <a:avLst/>
          </a:prstGeom>
        </p:spPr>
        <p:txBody>
          <a:bodyPr>
            <a:spAutoFit/>
          </a:bodyPr>
          <a:lstStyle/>
          <a:p>
            <a:r>
              <a:rPr lang="he-IL" dirty="0"/>
              <a:t>אמר לו רב נחמן: אני יודע ברייתא, כלומר, שיטתי מפורשת היא בברייתא. </a:t>
            </a:r>
            <a:r>
              <a:rPr lang="he-IL" dirty="0" err="1"/>
              <a:t>אבימי</a:t>
            </a:r>
            <a:r>
              <a:rPr lang="he-IL" dirty="0"/>
              <a:t> שנה ברייתא האומרת כמה הלכות:</a:t>
            </a:r>
          </a:p>
        </p:txBody>
      </p:sp>
    </p:spTree>
    <p:extLst>
      <p:ext uri="{BB962C8B-B14F-4D97-AF65-F5344CB8AC3E}">
        <p14:creationId xmlns:p14="http://schemas.microsoft.com/office/powerpoint/2010/main" val="341338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750"/>
                            </p:stCondLst>
                            <p:childTnLst>
                              <p:par>
                                <p:cTn id="11" presetID="22" presetClass="entr" presetSubtype="2" fill="hold" grpId="0" nodeType="afterEffect">
                                  <p:stCondLst>
                                    <p:cond delay="125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par>
                          <p:cTn id="14" fill="hold">
                            <p:stCondLst>
                              <p:cond delay="2500"/>
                            </p:stCondLst>
                            <p:childTnLst>
                              <p:par>
                                <p:cTn id="15" presetID="53" presetClass="entr" presetSubtype="16" fill="hold" grpId="0" nodeType="afterEffect">
                                  <p:stCondLst>
                                    <p:cond delay="225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5250"/>
                            </p:stCondLst>
                            <p:childTnLst>
                              <p:par>
                                <p:cTn id="21" presetID="22" presetClass="entr" presetSubtype="4" fill="hold" grpId="0" nodeType="afterEffect">
                                  <p:stCondLst>
                                    <p:cond delay="150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2750"/>
                                        <p:tgtEl>
                                          <p:spTgt spid="6"/>
                                        </p:tgtEl>
                                      </p:cBhvr>
                                    </p:animEffect>
                                  </p:childTnLst>
                                </p:cTn>
                              </p:par>
                            </p:childTnLst>
                          </p:cTn>
                        </p:par>
                        <p:par>
                          <p:cTn id="24" fill="hold">
                            <p:stCondLst>
                              <p:cond delay="9500"/>
                            </p:stCondLst>
                            <p:childTnLst>
                              <p:par>
                                <p:cTn id="25" presetID="22" presetClass="entr" presetSubtype="2" fill="hold" grpId="0" nodeType="afterEffect">
                                  <p:stCondLst>
                                    <p:cond delay="300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childTnLst>
                          </p:cTn>
                        </p:par>
                        <p:par>
                          <p:cTn id="28" fill="hold">
                            <p:stCondLst>
                              <p:cond delay="13000"/>
                            </p:stCondLst>
                            <p:childTnLst>
                              <p:par>
                                <p:cTn id="29" presetID="53" presetClass="entr" presetSubtype="16" fill="hold" grpId="0" nodeType="afterEffect">
                                  <p:stCondLst>
                                    <p:cond delay="225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15750"/>
                            </p:stCondLst>
                            <p:childTnLst>
                              <p:par>
                                <p:cTn id="35" presetID="22" presetClass="entr" presetSubtype="2" fill="hold" grpId="0" nodeType="afterEffect">
                                  <p:stCondLst>
                                    <p:cond delay="175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500"/>
                                        <p:tgtEl>
                                          <p:spTgt spid="12"/>
                                        </p:tgtEl>
                                      </p:cBhvr>
                                    </p:animEffect>
                                  </p:childTnLst>
                                </p:cTn>
                              </p:par>
                            </p:childTnLst>
                          </p:cTn>
                        </p:par>
                        <p:par>
                          <p:cTn id="38" fill="hold">
                            <p:stCondLst>
                              <p:cond delay="18000"/>
                            </p:stCondLst>
                            <p:childTnLst>
                              <p:par>
                                <p:cTn id="39" presetID="53" presetClass="entr" presetSubtype="16" fill="hold" grpId="0" nodeType="afterEffect">
                                  <p:stCondLst>
                                    <p:cond delay="250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21000"/>
                            </p:stCondLst>
                            <p:childTnLst>
                              <p:par>
                                <p:cTn id="45" presetID="22" presetClass="entr" presetSubtype="2" fill="hold" grpId="0" nodeType="afterEffect">
                                  <p:stCondLst>
                                    <p:cond delay="150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23000"/>
                            </p:stCondLst>
                            <p:childTnLst>
                              <p:par>
                                <p:cTn id="49" presetID="22" presetClass="entr" presetSubtype="4" fill="hold" grpId="0" nodeType="afterEffect">
                                  <p:stCondLst>
                                    <p:cond delay="250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2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p:bldP spid="10" grpId="0" animBg="1"/>
      <p:bldP spid="11" grpId="0" animBg="1"/>
      <p:bldP spid="12"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572964" y="579335"/>
            <a:ext cx="1207382" cy="369332"/>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לֵימָא</a:t>
            </a:r>
            <a:r>
              <a:rPr lang="he-IL" dirty="0">
                <a:solidFill>
                  <a:srgbClr val="000000"/>
                </a:solidFill>
                <a:latin typeface="Arial" panose="020B0604020202020204" pitchFamily="34" charset="0"/>
              </a:rPr>
              <a:t> כְּתַנָּאֵי</a:t>
            </a:r>
            <a:endParaRPr lang="he-IL" dirty="0"/>
          </a:p>
        </p:txBody>
      </p:sp>
      <p:sp>
        <p:nvSpPr>
          <p:cNvPr id="3" name="TextBox 2"/>
          <p:cNvSpPr txBox="1"/>
          <p:nvPr/>
        </p:nvSpPr>
        <p:spPr>
          <a:xfrm>
            <a:off x="10561029" y="15547"/>
            <a:ext cx="1537854" cy="369332"/>
          </a:xfrm>
          <a:prstGeom prst="rect">
            <a:avLst/>
          </a:prstGeom>
          <a:noFill/>
        </p:spPr>
        <p:txBody>
          <a:bodyPr wrap="square" rtlCol="1">
            <a:spAutoFit/>
          </a:bodyPr>
          <a:lstStyle/>
          <a:p>
            <a:r>
              <a:rPr lang="he-IL" dirty="0" smtClean="0"/>
              <a:t>דף י"ב עמ' א'</a:t>
            </a:r>
            <a:endParaRPr lang="he-IL" dirty="0"/>
          </a:p>
        </p:txBody>
      </p:sp>
      <p:sp>
        <p:nvSpPr>
          <p:cNvPr id="4" name="מלבן 3"/>
          <p:cNvSpPr/>
          <p:nvPr/>
        </p:nvSpPr>
        <p:spPr>
          <a:xfrm>
            <a:off x="8783782" y="2714284"/>
            <a:ext cx="3195781" cy="923330"/>
          </a:xfrm>
          <a:prstGeom prst="rect">
            <a:avLst/>
          </a:prstGeom>
          <a:solidFill>
            <a:schemeClr val="accent5">
              <a:lumMod val="20000"/>
              <a:lumOff val="80000"/>
            </a:schemeClr>
          </a:solidFill>
        </p:spPr>
        <p:txBody>
          <a:bodyPr wrap="square">
            <a:spAutoFit/>
          </a:bodyPr>
          <a:lstStyle/>
          <a:p>
            <a:r>
              <a:rPr lang="he-IL" dirty="0" smtClean="0">
                <a:solidFill>
                  <a:srgbClr val="000000"/>
                </a:solidFill>
                <a:latin typeface="Arial" panose="020B0604020202020204" pitchFamily="34" charset="0"/>
              </a:rPr>
              <a:t>קַרְקָעוֹת </a:t>
            </a:r>
            <a:r>
              <a:rPr lang="he-IL" dirty="0" err="1">
                <a:solidFill>
                  <a:srgbClr val="000000"/>
                </a:solidFill>
                <a:latin typeface="Arial" panose="020B0604020202020204" pitchFamily="34" charset="0"/>
              </a:rPr>
              <a:t>וּמִטַּלְטְלִין</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הֶחְזִיק </a:t>
            </a:r>
            <a:r>
              <a:rPr lang="he-IL" dirty="0">
                <a:solidFill>
                  <a:srgbClr val="000000"/>
                </a:solidFill>
                <a:latin typeface="Arial" panose="020B0604020202020204" pitchFamily="34" charset="0"/>
              </a:rPr>
              <a:t>בְּקַרְקַע קָנָה </a:t>
            </a:r>
            <a:r>
              <a:rPr lang="he-IL" dirty="0" err="1">
                <a:solidFill>
                  <a:srgbClr val="000000"/>
                </a:solidFill>
                <a:latin typeface="Arial" panose="020B0604020202020204" pitchFamily="34" charset="0"/>
              </a:rPr>
              <a:t>מִטַּלְטְלִין</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בְּמִטַּלְטְלִין</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לֹא קָנָה </a:t>
            </a:r>
            <a:r>
              <a:rPr lang="he-IL" dirty="0" smtClean="0">
                <a:solidFill>
                  <a:srgbClr val="000000"/>
                </a:solidFill>
                <a:latin typeface="Arial" panose="020B0604020202020204" pitchFamily="34" charset="0"/>
              </a:rPr>
              <a:t>קַרְקַע</a:t>
            </a:r>
            <a:endParaRPr lang="he-IL" dirty="0"/>
          </a:p>
        </p:txBody>
      </p:sp>
      <p:sp>
        <p:nvSpPr>
          <p:cNvPr id="5" name="TextBox 4"/>
          <p:cNvSpPr txBox="1"/>
          <p:nvPr/>
        </p:nvSpPr>
        <p:spPr>
          <a:xfrm>
            <a:off x="7998691" y="579335"/>
            <a:ext cx="3888509" cy="369332"/>
          </a:xfrm>
          <a:prstGeom prst="rect">
            <a:avLst/>
          </a:prstGeom>
          <a:noFill/>
        </p:spPr>
        <p:txBody>
          <a:bodyPr wrap="square" rtlCol="1">
            <a:spAutoFit/>
          </a:bodyPr>
          <a:lstStyle/>
          <a:p>
            <a:r>
              <a:rPr lang="he-IL" dirty="0" smtClean="0"/>
              <a:t>הגמרא מציעה שמדובר במחלוקת תנאים</a:t>
            </a:r>
            <a:endParaRPr lang="he-IL" dirty="0"/>
          </a:p>
        </p:txBody>
      </p:sp>
      <p:sp>
        <p:nvSpPr>
          <p:cNvPr id="6" name="מלבן 5"/>
          <p:cNvSpPr/>
          <p:nvPr/>
        </p:nvSpPr>
        <p:spPr>
          <a:xfrm>
            <a:off x="895928" y="1296135"/>
            <a:ext cx="7518400" cy="1200329"/>
          </a:xfrm>
          <a:prstGeom prst="rect">
            <a:avLst/>
          </a:prstGeom>
        </p:spPr>
        <p:txBody>
          <a:bodyPr wrap="square">
            <a:spAutoFit/>
          </a:bodyPr>
          <a:lstStyle/>
          <a:p>
            <a:r>
              <a:rPr lang="he-IL" dirty="0" smtClean="0"/>
              <a:t>הקונה </a:t>
            </a:r>
            <a:r>
              <a:rPr lang="he-IL" dirty="0"/>
              <a:t>עשה</a:t>
            </a:r>
            <a:r>
              <a:rPr lang="he-IL" dirty="0" smtClean="0"/>
              <a:t> קנין בעבדים והחזיק בהם, </a:t>
            </a:r>
          </a:p>
          <a:p>
            <a:r>
              <a:rPr lang="he-IL" dirty="0" smtClean="0"/>
              <a:t>הדין: לא </a:t>
            </a:r>
            <a:r>
              <a:rPr lang="he-IL" dirty="0"/>
              <a:t>קנה על ידם את הקרקעות, </a:t>
            </a:r>
            <a:r>
              <a:rPr lang="he-IL" dirty="0" smtClean="0"/>
              <a:t> והמוכר </a:t>
            </a:r>
            <a:r>
              <a:rPr lang="he-IL" dirty="0"/>
              <a:t>יכול  לחזור בו ממכירת הקרקעות. </a:t>
            </a:r>
            <a:endParaRPr lang="he-IL" dirty="0" smtClean="0"/>
          </a:p>
          <a:p>
            <a:r>
              <a:rPr lang="he-IL" dirty="0" smtClean="0"/>
              <a:t>וכן </a:t>
            </a:r>
            <a:r>
              <a:rPr lang="he-IL" dirty="0"/>
              <a:t>אם </a:t>
            </a:r>
            <a:r>
              <a:rPr lang="he-IL" dirty="0" smtClean="0"/>
              <a:t>הלוקח עשה קנין בקרקעות </a:t>
            </a:r>
            <a:r>
              <a:rPr lang="he-IL" dirty="0" err="1" smtClean="0"/>
              <a:t>וןהחזיק</a:t>
            </a:r>
            <a:r>
              <a:rPr lang="he-IL" dirty="0" smtClean="0"/>
              <a:t> בקרקעות,</a:t>
            </a:r>
          </a:p>
          <a:p>
            <a:r>
              <a:rPr lang="he-IL" dirty="0" smtClean="0"/>
              <a:t>הדין:  </a:t>
            </a:r>
            <a:r>
              <a:rPr lang="he-IL" dirty="0"/>
              <a:t>לא קנה את העבדים </a:t>
            </a:r>
            <a:r>
              <a:rPr lang="he-IL" dirty="0" smtClean="0"/>
              <a:t>    [</a:t>
            </a:r>
            <a:r>
              <a:rPr lang="he-IL" dirty="0"/>
              <a:t>והגמרא בהמשך תפרש את טעם הדבר]. </a:t>
            </a:r>
          </a:p>
        </p:txBody>
      </p:sp>
      <p:sp>
        <p:nvSpPr>
          <p:cNvPr id="7" name="מלבן 6"/>
          <p:cNvSpPr/>
          <p:nvPr/>
        </p:nvSpPr>
        <p:spPr>
          <a:xfrm>
            <a:off x="8783782" y="1296135"/>
            <a:ext cx="3103418" cy="923330"/>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מָכַר לוֹ עֲבָדִים וְקַרְקָעוֹת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הֶחְזִיק </a:t>
            </a:r>
            <a:r>
              <a:rPr lang="he-IL" dirty="0">
                <a:solidFill>
                  <a:srgbClr val="000000"/>
                </a:solidFill>
                <a:latin typeface="Arial" panose="020B0604020202020204" pitchFamily="34" charset="0"/>
              </a:rPr>
              <a:t>בַּעֲבָדִים לֹא קָנָה קַרְקָעוֹת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בְּקַרְקָעוֹת </a:t>
            </a:r>
            <a:r>
              <a:rPr lang="he-IL" dirty="0">
                <a:solidFill>
                  <a:srgbClr val="000000"/>
                </a:solidFill>
                <a:latin typeface="Arial" panose="020B0604020202020204" pitchFamily="34" charset="0"/>
              </a:rPr>
              <a:t>לֹא קָנָה עֲבָדִים </a:t>
            </a:r>
            <a:endParaRPr lang="he-IL" dirty="0"/>
          </a:p>
        </p:txBody>
      </p:sp>
      <p:sp>
        <p:nvSpPr>
          <p:cNvPr id="8" name="מלבן 7"/>
          <p:cNvSpPr/>
          <p:nvPr/>
        </p:nvSpPr>
        <p:spPr>
          <a:xfrm>
            <a:off x="895928" y="2650417"/>
            <a:ext cx="7518400" cy="1200329"/>
          </a:xfrm>
          <a:prstGeom prst="rect">
            <a:avLst/>
          </a:prstGeom>
        </p:spPr>
        <p:txBody>
          <a:bodyPr wrap="square">
            <a:spAutoFit/>
          </a:bodyPr>
          <a:lstStyle/>
          <a:p>
            <a:r>
              <a:rPr lang="he-IL" dirty="0" smtClean="0"/>
              <a:t>ואם </a:t>
            </a:r>
            <a:r>
              <a:rPr lang="he-IL" dirty="0"/>
              <a:t>מכר לו קרקעות </a:t>
            </a:r>
            <a:r>
              <a:rPr lang="he-IL" dirty="0" err="1"/>
              <a:t>ומטלטלין</a:t>
            </a:r>
            <a:r>
              <a:rPr lang="he-IL" dirty="0"/>
              <a:t>: </a:t>
            </a:r>
            <a:endParaRPr lang="he-IL" dirty="0" smtClean="0"/>
          </a:p>
          <a:p>
            <a:r>
              <a:rPr lang="he-IL" dirty="0" smtClean="0"/>
              <a:t>אם </a:t>
            </a:r>
            <a:r>
              <a:rPr lang="he-IL" dirty="0"/>
              <a:t>החזיק [עשה קנין] בקרקע, קנה </a:t>
            </a:r>
            <a:r>
              <a:rPr lang="he-IL" dirty="0" err="1"/>
              <a:t>מטלטלין</a:t>
            </a:r>
            <a:r>
              <a:rPr lang="he-IL" dirty="0"/>
              <a:t>, </a:t>
            </a:r>
            <a:endParaRPr lang="he-IL" dirty="0" smtClean="0"/>
          </a:p>
          <a:p>
            <a:r>
              <a:rPr lang="he-IL" dirty="0" smtClean="0"/>
              <a:t>אגב הקרקעות </a:t>
            </a:r>
            <a:r>
              <a:rPr lang="he-IL" dirty="0"/>
              <a:t>נקנו לו</a:t>
            </a:r>
            <a:r>
              <a:rPr lang="he-IL" dirty="0" smtClean="0"/>
              <a:t> </a:t>
            </a:r>
            <a:r>
              <a:rPr lang="he-IL" dirty="0"/>
              <a:t>גם </a:t>
            </a:r>
            <a:r>
              <a:rPr lang="he-IL" dirty="0" err="1"/>
              <a:t>המטלטלין</a:t>
            </a:r>
            <a:r>
              <a:rPr lang="he-IL" dirty="0"/>
              <a:t>, ואין צורך </a:t>
            </a:r>
            <a:r>
              <a:rPr lang="he-IL" dirty="0" err="1"/>
              <a:t>בקנין</a:t>
            </a:r>
            <a:r>
              <a:rPr lang="he-IL" dirty="0"/>
              <a:t> נוסף. </a:t>
            </a:r>
            <a:endParaRPr lang="he-IL" dirty="0" smtClean="0"/>
          </a:p>
          <a:p>
            <a:r>
              <a:rPr lang="he-IL" dirty="0" smtClean="0"/>
              <a:t>אבל </a:t>
            </a:r>
            <a:r>
              <a:rPr lang="he-IL" dirty="0"/>
              <a:t>אם עשה קנין </a:t>
            </a:r>
            <a:r>
              <a:rPr lang="he-IL" dirty="0" err="1"/>
              <a:t>במטלטלין</a:t>
            </a:r>
            <a:r>
              <a:rPr lang="he-IL" dirty="0"/>
              <a:t>, לא קנה אגב </a:t>
            </a:r>
            <a:r>
              <a:rPr lang="he-IL" dirty="0" err="1"/>
              <a:t>המטלטלין</a:t>
            </a:r>
            <a:r>
              <a:rPr lang="he-IL" dirty="0"/>
              <a:t> את הקרקע</a:t>
            </a:r>
            <a:r>
              <a:rPr lang="he-IL" dirty="0" smtClean="0"/>
              <a:t>.</a:t>
            </a:r>
            <a:endParaRPr lang="he-IL" dirty="0"/>
          </a:p>
        </p:txBody>
      </p:sp>
      <p:sp>
        <p:nvSpPr>
          <p:cNvPr id="9" name="מלבן 8"/>
          <p:cNvSpPr/>
          <p:nvPr/>
        </p:nvSpPr>
        <p:spPr>
          <a:xfrm>
            <a:off x="2318328" y="4545683"/>
            <a:ext cx="6096000" cy="923330"/>
          </a:xfrm>
          <a:prstGeom prst="rect">
            <a:avLst/>
          </a:prstGeom>
        </p:spPr>
        <p:txBody>
          <a:bodyPr>
            <a:spAutoFit/>
          </a:bodyPr>
          <a:lstStyle/>
          <a:p>
            <a:r>
              <a:rPr lang="he-IL" dirty="0"/>
              <a:t>מכר לו עבדים </a:t>
            </a:r>
            <a:r>
              <a:rPr lang="he-IL" dirty="0" err="1"/>
              <a:t>ומטלטלין</a:t>
            </a:r>
            <a:r>
              <a:rPr lang="he-IL" dirty="0"/>
              <a:t>: </a:t>
            </a:r>
            <a:endParaRPr lang="he-IL" dirty="0" smtClean="0"/>
          </a:p>
          <a:p>
            <a:r>
              <a:rPr lang="he-IL" dirty="0" smtClean="0"/>
              <a:t>אם </a:t>
            </a:r>
            <a:r>
              <a:rPr lang="he-IL" dirty="0"/>
              <a:t>החזיק בעבדים, לא קנה אגב העבדים את </a:t>
            </a:r>
            <a:r>
              <a:rPr lang="he-IL" dirty="0" err="1"/>
              <a:t>המטלטלין</a:t>
            </a:r>
            <a:r>
              <a:rPr lang="he-IL" dirty="0"/>
              <a:t>. </a:t>
            </a:r>
            <a:endParaRPr lang="he-IL" dirty="0" smtClean="0"/>
          </a:p>
          <a:p>
            <a:r>
              <a:rPr lang="he-IL" dirty="0" smtClean="0"/>
              <a:t>וכן </a:t>
            </a:r>
            <a:r>
              <a:rPr lang="he-IL" dirty="0"/>
              <a:t>אם עשה קנין </a:t>
            </a:r>
            <a:r>
              <a:rPr lang="he-IL" dirty="0" err="1"/>
              <a:t>במטלטלין</a:t>
            </a:r>
            <a:r>
              <a:rPr lang="he-IL" dirty="0"/>
              <a:t>, לא קנה אגב </a:t>
            </a:r>
            <a:r>
              <a:rPr lang="he-IL" dirty="0" err="1"/>
              <a:t>המטלטלין</a:t>
            </a:r>
            <a:r>
              <a:rPr lang="he-IL" dirty="0"/>
              <a:t> את העבדים.</a:t>
            </a:r>
          </a:p>
        </p:txBody>
      </p:sp>
      <p:sp>
        <p:nvSpPr>
          <p:cNvPr id="10" name="מלבן 9"/>
          <p:cNvSpPr/>
          <p:nvPr/>
        </p:nvSpPr>
        <p:spPr>
          <a:xfrm>
            <a:off x="8783783" y="4545683"/>
            <a:ext cx="3103418" cy="923330"/>
          </a:xfrm>
          <a:prstGeom prst="rect">
            <a:avLst/>
          </a:prstGeom>
          <a:solidFill>
            <a:schemeClr val="accent5">
              <a:lumMod val="20000"/>
              <a:lumOff val="80000"/>
            </a:schemeClr>
          </a:solidFill>
        </p:spPr>
        <p:txBody>
          <a:bodyPr wrap="square">
            <a:spAutoFit/>
          </a:bodyPr>
          <a:lstStyle/>
          <a:p>
            <a:r>
              <a:rPr lang="he-IL" dirty="0">
                <a:solidFill>
                  <a:srgbClr val="000000"/>
                </a:solidFill>
                <a:latin typeface="Arial" panose="020B0604020202020204" pitchFamily="34" charset="0"/>
              </a:rPr>
              <a:t>עֲבָדִים </a:t>
            </a:r>
            <a:r>
              <a:rPr lang="he-IL" dirty="0" err="1">
                <a:solidFill>
                  <a:srgbClr val="000000"/>
                </a:solidFill>
                <a:latin typeface="Arial" panose="020B0604020202020204" pitchFamily="34" charset="0"/>
              </a:rPr>
              <a:t>וּמִטַּלְטְלִין</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smtClean="0">
                <a:solidFill>
                  <a:srgbClr val="000000"/>
                </a:solidFill>
                <a:latin typeface="Arial" panose="020B0604020202020204" pitchFamily="34" charset="0"/>
              </a:rPr>
              <a:t>הֶחְזִיק </a:t>
            </a:r>
            <a:r>
              <a:rPr lang="he-IL" dirty="0">
                <a:solidFill>
                  <a:srgbClr val="000000"/>
                </a:solidFill>
                <a:latin typeface="Arial" panose="020B0604020202020204" pitchFamily="34" charset="0"/>
              </a:rPr>
              <a:t>בַּעֲבָדִים לֹא קָנָה </a:t>
            </a:r>
            <a:r>
              <a:rPr lang="he-IL" dirty="0" err="1">
                <a:solidFill>
                  <a:srgbClr val="000000"/>
                </a:solidFill>
                <a:latin typeface="Arial" panose="020B0604020202020204" pitchFamily="34" charset="0"/>
              </a:rPr>
              <a:t>מִטַּלְטְלִין</a:t>
            </a:r>
            <a:r>
              <a:rPr lang="he-IL" dirty="0">
                <a:solidFill>
                  <a:srgbClr val="000000"/>
                </a:solidFill>
                <a:latin typeface="Arial" panose="020B0604020202020204" pitchFamily="34" charset="0"/>
              </a:rPr>
              <a:t> </a:t>
            </a:r>
            <a:endParaRPr lang="he-IL" dirty="0" smtClean="0">
              <a:solidFill>
                <a:srgbClr val="000000"/>
              </a:solidFill>
              <a:latin typeface="Arial" panose="020B0604020202020204" pitchFamily="34" charset="0"/>
            </a:endParaRPr>
          </a:p>
          <a:p>
            <a:r>
              <a:rPr lang="he-IL" dirty="0" err="1" smtClean="0">
                <a:solidFill>
                  <a:srgbClr val="000000"/>
                </a:solidFill>
                <a:latin typeface="Arial" panose="020B0604020202020204" pitchFamily="34" charset="0"/>
              </a:rPr>
              <a:t>בְּמִטַּלְטְלִין</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לֹא קָנָה </a:t>
            </a:r>
            <a:r>
              <a:rPr lang="he-IL" dirty="0" smtClean="0">
                <a:solidFill>
                  <a:srgbClr val="000000"/>
                </a:solidFill>
                <a:latin typeface="Arial" panose="020B0604020202020204" pitchFamily="34" charset="0"/>
              </a:rPr>
              <a:t>עֲבָדִים</a:t>
            </a:r>
            <a:endParaRPr lang="he-IL" dirty="0"/>
          </a:p>
        </p:txBody>
      </p:sp>
    </p:spTree>
    <p:extLst>
      <p:ext uri="{BB962C8B-B14F-4D97-AF65-F5344CB8AC3E}">
        <p14:creationId xmlns:p14="http://schemas.microsoft.com/office/powerpoint/2010/main" val="207078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750"/>
                            </p:stCondLst>
                            <p:childTnLst>
                              <p:par>
                                <p:cTn id="9" presetID="53" presetClass="entr" presetSubtype="16"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2250"/>
                            </p:stCondLst>
                            <p:childTnLst>
                              <p:par>
                                <p:cTn id="15" presetID="53" presetClass="entr" presetSubtype="16"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3250"/>
                            </p:stCondLst>
                            <p:childTnLst>
                              <p:par>
                                <p:cTn id="21" presetID="22" presetClass="entr" presetSubtype="2" fill="hold" grpId="0" nodeType="afterEffect">
                                  <p:stCondLst>
                                    <p:cond delay="200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par>
                          <p:cTn id="24" fill="hold">
                            <p:stCondLst>
                              <p:cond delay="5750"/>
                            </p:stCondLst>
                            <p:childTnLst>
                              <p:par>
                                <p:cTn id="25" presetID="53" presetClass="entr" presetSubtype="16" fill="hold" grpId="0" nodeType="afterEffect">
                                  <p:stCondLst>
                                    <p:cond delay="275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9000"/>
                            </p:stCondLst>
                            <p:childTnLst>
                              <p:par>
                                <p:cTn id="31" presetID="22" presetClass="entr" presetSubtype="2" fill="hold" grpId="0" nodeType="afterEffect">
                                  <p:stCondLst>
                                    <p:cond delay="2250"/>
                                  </p:stCondLst>
                                  <p:childTnLst>
                                    <p:set>
                                      <p:cBhvr>
                                        <p:cTn id="32" dur="1" fill="hold">
                                          <p:stCondLst>
                                            <p:cond delay="0"/>
                                          </p:stCondLst>
                                        </p:cTn>
                                        <p:tgtEl>
                                          <p:spTgt spid="8"/>
                                        </p:tgtEl>
                                        <p:attrNameLst>
                                          <p:attrName>style.visibility</p:attrName>
                                        </p:attrNameLst>
                                      </p:cBhvr>
                                      <p:to>
                                        <p:strVal val="visible"/>
                                      </p:to>
                                    </p:set>
                                    <p:animEffect transition="in" filter="wipe(right)">
                                      <p:cBhvr>
                                        <p:cTn id="33" dur="500"/>
                                        <p:tgtEl>
                                          <p:spTgt spid="8"/>
                                        </p:tgtEl>
                                      </p:cBhvr>
                                    </p:animEffect>
                                  </p:childTnLst>
                                </p:cTn>
                              </p:par>
                            </p:childTnLst>
                          </p:cTn>
                        </p:par>
                        <p:par>
                          <p:cTn id="34" fill="hold">
                            <p:stCondLst>
                              <p:cond delay="11750"/>
                            </p:stCondLst>
                            <p:childTnLst>
                              <p:par>
                                <p:cTn id="35" presetID="53" presetClass="entr" presetSubtype="16" fill="hold" grpId="0" nodeType="afterEffect">
                                  <p:stCondLst>
                                    <p:cond delay="30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15250"/>
                            </p:stCondLst>
                            <p:childTnLst>
                              <p:par>
                                <p:cTn id="41" presetID="22" presetClass="entr" presetSubtype="2" fill="hold" grpId="0" nodeType="afterEffect">
                                  <p:stCondLst>
                                    <p:cond delay="225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7" grpId="0" animBg="1"/>
      <p:bldP spid="8" grpId="0"/>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200641" y="46424"/>
            <a:ext cx="2286202" cy="369332"/>
          </a:xfrm>
          <a:prstGeom prst="rect">
            <a:avLst/>
          </a:prstGeom>
        </p:spPr>
        <p:txBody>
          <a:bodyPr wrap="none">
            <a:spAutoFit/>
          </a:bodyPr>
          <a:lstStyle/>
          <a:p>
            <a:r>
              <a:rPr lang="he-IL" dirty="0">
                <a:solidFill>
                  <a:srgbClr val="000000"/>
                </a:solidFill>
                <a:latin typeface="Arial" panose="020B0604020202020204" pitchFamily="34" charset="0"/>
              </a:rPr>
              <a:t>מָכַר לוֹ עֲבָדִים וְקַרְקָעוֹת </a:t>
            </a:r>
          </a:p>
        </p:txBody>
      </p:sp>
      <p:pic>
        <p:nvPicPr>
          <p:cNvPr id="3" name="תמונה 2"/>
          <p:cNvPicPr>
            <a:picLocks noChangeAspect="1"/>
          </p:cNvPicPr>
          <p:nvPr/>
        </p:nvPicPr>
        <p:blipFill>
          <a:blip r:embed="rId2"/>
          <a:stretch>
            <a:fillRect/>
          </a:stretch>
        </p:blipFill>
        <p:spPr>
          <a:xfrm>
            <a:off x="6990406" y="895924"/>
            <a:ext cx="2420471" cy="1228165"/>
          </a:xfrm>
          <a:prstGeom prst="rect">
            <a:avLst/>
          </a:prstGeom>
        </p:spPr>
      </p:pic>
      <p:sp>
        <p:nvSpPr>
          <p:cNvPr id="4" name="מלבן 3"/>
          <p:cNvSpPr/>
          <p:nvPr/>
        </p:nvSpPr>
        <p:spPr>
          <a:xfrm>
            <a:off x="10027006" y="471174"/>
            <a:ext cx="1484701" cy="369332"/>
          </a:xfrm>
          <a:prstGeom prst="rect">
            <a:avLst/>
          </a:prstGeom>
        </p:spPr>
        <p:txBody>
          <a:bodyPr wrap="none">
            <a:spAutoFit/>
          </a:bodyPr>
          <a:lstStyle/>
          <a:p>
            <a:r>
              <a:rPr lang="he-IL" dirty="0">
                <a:solidFill>
                  <a:srgbClr val="000000"/>
                </a:solidFill>
                <a:latin typeface="Arial" panose="020B0604020202020204" pitchFamily="34" charset="0"/>
              </a:rPr>
              <a:t>הֶחְזִיק </a:t>
            </a:r>
            <a:r>
              <a:rPr lang="he-IL" dirty="0" smtClean="0">
                <a:solidFill>
                  <a:srgbClr val="000000"/>
                </a:solidFill>
                <a:latin typeface="Arial" panose="020B0604020202020204" pitchFamily="34" charset="0"/>
              </a:rPr>
              <a:t>בַּעֲבָדִים</a:t>
            </a:r>
            <a:endParaRPr lang="he-IL" dirty="0">
              <a:solidFill>
                <a:srgbClr val="000000"/>
              </a:solidFill>
              <a:latin typeface="Arial" panose="020B0604020202020204" pitchFamily="34" charset="0"/>
            </a:endParaRPr>
          </a:p>
        </p:txBody>
      </p:sp>
      <p:sp>
        <p:nvSpPr>
          <p:cNvPr id="5" name="מלבן 4"/>
          <p:cNvSpPr/>
          <p:nvPr/>
        </p:nvSpPr>
        <p:spPr>
          <a:xfrm>
            <a:off x="7614507" y="2124089"/>
            <a:ext cx="1523174" cy="369332"/>
          </a:xfrm>
          <a:prstGeom prst="rect">
            <a:avLst/>
          </a:prstGeom>
        </p:spPr>
        <p:txBody>
          <a:bodyPr wrap="none">
            <a:spAutoFit/>
          </a:bodyPr>
          <a:lstStyle/>
          <a:p>
            <a:r>
              <a:rPr lang="he-IL" dirty="0" smtClean="0">
                <a:solidFill>
                  <a:srgbClr val="000000"/>
                </a:solidFill>
                <a:latin typeface="Arial" panose="020B0604020202020204" pitchFamily="34" charset="0"/>
              </a:rPr>
              <a:t>לֹא </a:t>
            </a:r>
            <a:r>
              <a:rPr lang="he-IL" dirty="0">
                <a:solidFill>
                  <a:srgbClr val="000000"/>
                </a:solidFill>
                <a:latin typeface="Arial" panose="020B0604020202020204" pitchFamily="34" charset="0"/>
              </a:rPr>
              <a:t>קָנָה עֲבָדִים </a:t>
            </a:r>
            <a:endParaRPr lang="he-IL" dirty="0"/>
          </a:p>
        </p:txBody>
      </p:sp>
      <p:sp>
        <p:nvSpPr>
          <p:cNvPr id="7" name="מלבן 6"/>
          <p:cNvSpPr/>
          <p:nvPr/>
        </p:nvSpPr>
        <p:spPr>
          <a:xfrm>
            <a:off x="10027006" y="2062078"/>
            <a:ext cx="1661031" cy="369332"/>
          </a:xfrm>
          <a:prstGeom prst="rect">
            <a:avLst/>
          </a:prstGeom>
        </p:spPr>
        <p:txBody>
          <a:bodyPr wrap="none">
            <a:spAutoFit/>
          </a:bodyPr>
          <a:lstStyle/>
          <a:p>
            <a:r>
              <a:rPr lang="he-IL" dirty="0">
                <a:solidFill>
                  <a:srgbClr val="000000"/>
                </a:solidFill>
                <a:latin typeface="Arial" panose="020B0604020202020204" pitchFamily="34" charset="0"/>
              </a:rPr>
              <a:t>לֹא קָנָה קַרְקָעוֹת </a:t>
            </a:r>
            <a:endParaRPr lang="he-IL" dirty="0"/>
          </a:p>
        </p:txBody>
      </p:sp>
      <p:pic>
        <p:nvPicPr>
          <p:cNvPr id="8" name="תמונה 7"/>
          <p:cNvPicPr>
            <a:picLocks noChangeAspect="1"/>
          </p:cNvPicPr>
          <p:nvPr/>
        </p:nvPicPr>
        <p:blipFill>
          <a:blip r:embed="rId2"/>
          <a:stretch>
            <a:fillRect/>
          </a:stretch>
        </p:blipFill>
        <p:spPr>
          <a:xfrm>
            <a:off x="9647285" y="895924"/>
            <a:ext cx="2420471" cy="1228165"/>
          </a:xfrm>
          <a:prstGeom prst="rect">
            <a:avLst/>
          </a:prstGeom>
        </p:spPr>
      </p:pic>
      <p:sp>
        <p:nvSpPr>
          <p:cNvPr id="9" name="מלבן 8"/>
          <p:cNvSpPr/>
          <p:nvPr/>
        </p:nvSpPr>
        <p:spPr>
          <a:xfrm>
            <a:off x="7301619" y="497899"/>
            <a:ext cx="1635384" cy="369332"/>
          </a:xfrm>
          <a:prstGeom prst="rect">
            <a:avLst/>
          </a:prstGeom>
        </p:spPr>
        <p:txBody>
          <a:bodyPr wrap="none">
            <a:spAutoFit/>
          </a:bodyPr>
          <a:lstStyle/>
          <a:p>
            <a:r>
              <a:rPr lang="he-IL" dirty="0" smtClean="0">
                <a:solidFill>
                  <a:srgbClr val="000000"/>
                </a:solidFill>
                <a:latin typeface="Arial" panose="020B0604020202020204" pitchFamily="34" charset="0"/>
              </a:rPr>
              <a:t>החְזִיק </a:t>
            </a:r>
            <a:r>
              <a:rPr lang="he-IL" dirty="0">
                <a:solidFill>
                  <a:srgbClr val="000000"/>
                </a:solidFill>
                <a:latin typeface="Arial" panose="020B0604020202020204" pitchFamily="34" charset="0"/>
              </a:rPr>
              <a:t>ְקַרְקָעוֹת </a:t>
            </a:r>
            <a:endParaRPr lang="he-IL" dirty="0"/>
          </a:p>
        </p:txBody>
      </p:sp>
      <p:sp>
        <p:nvSpPr>
          <p:cNvPr id="10" name="TextBox 9"/>
          <p:cNvSpPr txBox="1"/>
          <p:nvPr/>
        </p:nvSpPr>
        <p:spPr>
          <a:xfrm>
            <a:off x="9836483" y="1692746"/>
            <a:ext cx="1865746" cy="369332"/>
          </a:xfrm>
          <a:prstGeom prst="rect">
            <a:avLst/>
          </a:prstGeom>
          <a:solidFill>
            <a:schemeClr val="accent2">
              <a:lumMod val="20000"/>
              <a:lumOff val="80000"/>
            </a:schemeClr>
          </a:solidFill>
        </p:spPr>
        <p:txBody>
          <a:bodyPr wrap="square" rtlCol="1">
            <a:spAutoFit/>
          </a:bodyPr>
          <a:lstStyle/>
          <a:p>
            <a:r>
              <a:rPr lang="he-IL" dirty="0" smtClean="0"/>
              <a:t>עשה קנין בעבדים</a:t>
            </a:r>
            <a:endParaRPr lang="he-IL" dirty="0"/>
          </a:p>
        </p:txBody>
      </p:sp>
      <p:sp>
        <p:nvSpPr>
          <p:cNvPr id="11" name="TextBox 10"/>
          <p:cNvSpPr txBox="1"/>
          <p:nvPr/>
        </p:nvSpPr>
        <p:spPr>
          <a:xfrm>
            <a:off x="7301619" y="1719940"/>
            <a:ext cx="1865746" cy="369332"/>
          </a:xfrm>
          <a:prstGeom prst="rect">
            <a:avLst/>
          </a:prstGeom>
          <a:solidFill>
            <a:schemeClr val="accent2">
              <a:lumMod val="20000"/>
              <a:lumOff val="80000"/>
            </a:schemeClr>
          </a:solidFill>
        </p:spPr>
        <p:txBody>
          <a:bodyPr wrap="square" rtlCol="1">
            <a:spAutoFit/>
          </a:bodyPr>
          <a:lstStyle/>
          <a:p>
            <a:r>
              <a:rPr lang="he-IL" dirty="0" smtClean="0"/>
              <a:t>עשה קנין בקרקעות</a:t>
            </a:r>
            <a:endParaRPr lang="he-IL" dirty="0"/>
          </a:p>
        </p:txBody>
      </p:sp>
      <p:pic>
        <p:nvPicPr>
          <p:cNvPr id="12" name="תמונה 11"/>
          <p:cNvPicPr>
            <a:picLocks noChangeAspect="1"/>
          </p:cNvPicPr>
          <p:nvPr/>
        </p:nvPicPr>
        <p:blipFill>
          <a:blip r:embed="rId3"/>
          <a:stretch>
            <a:fillRect/>
          </a:stretch>
        </p:blipFill>
        <p:spPr>
          <a:xfrm>
            <a:off x="3601230" y="867232"/>
            <a:ext cx="2680447" cy="1256858"/>
          </a:xfrm>
          <a:prstGeom prst="rect">
            <a:avLst/>
          </a:prstGeom>
        </p:spPr>
      </p:pic>
      <p:sp>
        <p:nvSpPr>
          <p:cNvPr id="13" name="מלבן 12"/>
          <p:cNvSpPr/>
          <p:nvPr/>
        </p:nvSpPr>
        <p:spPr>
          <a:xfrm>
            <a:off x="1648762" y="101842"/>
            <a:ext cx="2475358" cy="369332"/>
          </a:xfrm>
          <a:prstGeom prst="rect">
            <a:avLst/>
          </a:prstGeom>
        </p:spPr>
        <p:txBody>
          <a:bodyPr wrap="none">
            <a:spAutoFit/>
          </a:bodyPr>
          <a:lstStyle/>
          <a:p>
            <a:r>
              <a:rPr lang="he-IL" dirty="0">
                <a:solidFill>
                  <a:srgbClr val="000000"/>
                </a:solidFill>
                <a:latin typeface="Arial" panose="020B0604020202020204" pitchFamily="34" charset="0"/>
              </a:rPr>
              <a:t>מָכַר לוֹ </a:t>
            </a:r>
            <a:r>
              <a:rPr lang="he-IL" dirty="0" smtClean="0">
                <a:solidFill>
                  <a:srgbClr val="000000"/>
                </a:solidFill>
                <a:latin typeface="Arial" panose="020B0604020202020204" pitchFamily="34" charset="0"/>
              </a:rPr>
              <a:t>קַרְקָעוֹת </a:t>
            </a:r>
            <a:r>
              <a:rPr lang="he-IL" dirty="0" err="1">
                <a:solidFill>
                  <a:srgbClr val="000000"/>
                </a:solidFill>
                <a:latin typeface="Arial" panose="020B0604020202020204" pitchFamily="34" charset="0"/>
              </a:rPr>
              <a:t>וּמִטַּלְטְלִין</a:t>
            </a:r>
            <a:r>
              <a:rPr lang="he-IL" dirty="0">
                <a:solidFill>
                  <a:srgbClr val="000000"/>
                </a:solidFill>
                <a:latin typeface="Arial" panose="020B0604020202020204" pitchFamily="34" charset="0"/>
              </a:rPr>
              <a:t> </a:t>
            </a:r>
          </a:p>
        </p:txBody>
      </p:sp>
      <p:sp>
        <p:nvSpPr>
          <p:cNvPr id="14" name="מלבן 13"/>
          <p:cNvSpPr/>
          <p:nvPr/>
        </p:nvSpPr>
        <p:spPr>
          <a:xfrm>
            <a:off x="4187929" y="2227541"/>
            <a:ext cx="1338828" cy="369332"/>
          </a:xfrm>
          <a:prstGeom prst="rect">
            <a:avLst/>
          </a:prstGeom>
        </p:spPr>
        <p:txBody>
          <a:bodyPr wrap="none">
            <a:spAutoFit/>
          </a:bodyPr>
          <a:lstStyle/>
          <a:p>
            <a:r>
              <a:rPr lang="he-IL" dirty="0" smtClean="0"/>
              <a:t>קנה </a:t>
            </a:r>
            <a:r>
              <a:rPr lang="he-IL" dirty="0" err="1"/>
              <a:t>מטלטלין</a:t>
            </a:r>
            <a:endParaRPr lang="he-IL" dirty="0"/>
          </a:p>
        </p:txBody>
      </p:sp>
      <p:sp>
        <p:nvSpPr>
          <p:cNvPr id="15" name="TextBox 14"/>
          <p:cNvSpPr txBox="1"/>
          <p:nvPr/>
        </p:nvSpPr>
        <p:spPr>
          <a:xfrm>
            <a:off x="3883723" y="1749542"/>
            <a:ext cx="1865746" cy="369332"/>
          </a:xfrm>
          <a:prstGeom prst="rect">
            <a:avLst/>
          </a:prstGeom>
          <a:solidFill>
            <a:schemeClr val="accent2">
              <a:lumMod val="20000"/>
              <a:lumOff val="80000"/>
            </a:schemeClr>
          </a:solidFill>
        </p:spPr>
        <p:txBody>
          <a:bodyPr wrap="square" rtlCol="1">
            <a:spAutoFit/>
          </a:bodyPr>
          <a:lstStyle/>
          <a:p>
            <a:r>
              <a:rPr lang="he-IL" dirty="0" smtClean="0"/>
              <a:t>עשה קנין בקרקעות</a:t>
            </a:r>
            <a:endParaRPr lang="he-IL" dirty="0"/>
          </a:p>
        </p:txBody>
      </p:sp>
      <p:sp>
        <p:nvSpPr>
          <p:cNvPr id="16" name="מלבן 15"/>
          <p:cNvSpPr/>
          <p:nvPr/>
        </p:nvSpPr>
        <p:spPr>
          <a:xfrm>
            <a:off x="3553053" y="2581205"/>
            <a:ext cx="2935419" cy="646331"/>
          </a:xfrm>
          <a:prstGeom prst="rect">
            <a:avLst/>
          </a:prstGeom>
        </p:spPr>
        <p:txBody>
          <a:bodyPr wrap="none">
            <a:spAutoFit/>
          </a:bodyPr>
          <a:lstStyle/>
          <a:p>
            <a:r>
              <a:rPr lang="he-IL" dirty="0" smtClean="0"/>
              <a:t>המטלטלים </a:t>
            </a:r>
            <a:r>
              <a:rPr lang="he-IL" dirty="0"/>
              <a:t>נקנו </a:t>
            </a:r>
            <a:r>
              <a:rPr lang="he-IL" dirty="0" smtClean="0"/>
              <a:t>אגב הקרקעות,</a:t>
            </a:r>
          </a:p>
          <a:p>
            <a:pPr algn="ctr"/>
            <a:r>
              <a:rPr lang="he-IL" dirty="0" smtClean="0"/>
              <a:t> אין </a:t>
            </a:r>
            <a:r>
              <a:rPr lang="he-IL" dirty="0"/>
              <a:t>צורך </a:t>
            </a:r>
            <a:r>
              <a:rPr lang="he-IL" dirty="0" err="1"/>
              <a:t>בקנין</a:t>
            </a:r>
            <a:r>
              <a:rPr lang="he-IL" dirty="0"/>
              <a:t> נוסף</a:t>
            </a:r>
          </a:p>
        </p:txBody>
      </p:sp>
      <p:sp>
        <p:nvSpPr>
          <p:cNvPr id="17" name="מלבן 16"/>
          <p:cNvSpPr/>
          <p:nvPr/>
        </p:nvSpPr>
        <p:spPr>
          <a:xfrm>
            <a:off x="117733" y="2246744"/>
            <a:ext cx="3421128" cy="369332"/>
          </a:xfrm>
          <a:prstGeom prst="rect">
            <a:avLst/>
          </a:prstGeom>
        </p:spPr>
        <p:txBody>
          <a:bodyPr wrap="none">
            <a:spAutoFit/>
          </a:bodyPr>
          <a:lstStyle/>
          <a:p>
            <a:r>
              <a:rPr lang="he-IL" dirty="0" smtClean="0"/>
              <a:t>לא </a:t>
            </a:r>
            <a:r>
              <a:rPr lang="he-IL" dirty="0"/>
              <a:t>קנה אגב </a:t>
            </a:r>
            <a:r>
              <a:rPr lang="he-IL" dirty="0" err="1"/>
              <a:t>המטלטלין</a:t>
            </a:r>
            <a:r>
              <a:rPr lang="he-IL" dirty="0"/>
              <a:t> את הקרקע.</a:t>
            </a:r>
            <a:endParaRPr lang="he-IL" dirty="0"/>
          </a:p>
        </p:txBody>
      </p:sp>
      <p:pic>
        <p:nvPicPr>
          <p:cNvPr id="18" name="תמונה 17"/>
          <p:cNvPicPr>
            <a:picLocks noChangeAspect="1"/>
          </p:cNvPicPr>
          <p:nvPr/>
        </p:nvPicPr>
        <p:blipFill>
          <a:blip r:embed="rId3"/>
          <a:stretch>
            <a:fillRect/>
          </a:stretch>
        </p:blipFill>
        <p:spPr>
          <a:xfrm>
            <a:off x="647587" y="867232"/>
            <a:ext cx="2680447" cy="1256858"/>
          </a:xfrm>
          <a:prstGeom prst="rect">
            <a:avLst/>
          </a:prstGeom>
        </p:spPr>
      </p:pic>
      <p:sp>
        <p:nvSpPr>
          <p:cNvPr id="19" name="מלבן 18"/>
          <p:cNvSpPr/>
          <p:nvPr/>
        </p:nvSpPr>
        <p:spPr>
          <a:xfrm>
            <a:off x="949715" y="1774337"/>
            <a:ext cx="1925527" cy="369332"/>
          </a:xfrm>
          <a:prstGeom prst="rect">
            <a:avLst/>
          </a:prstGeom>
          <a:solidFill>
            <a:schemeClr val="accent2">
              <a:lumMod val="20000"/>
              <a:lumOff val="80000"/>
            </a:schemeClr>
          </a:solidFill>
        </p:spPr>
        <p:txBody>
          <a:bodyPr wrap="none">
            <a:spAutoFit/>
          </a:bodyPr>
          <a:lstStyle/>
          <a:p>
            <a:r>
              <a:rPr lang="he-IL" dirty="0"/>
              <a:t>עשה קנין </a:t>
            </a:r>
            <a:r>
              <a:rPr lang="he-IL" dirty="0" err="1"/>
              <a:t>במטלטלין</a:t>
            </a:r>
            <a:endParaRPr lang="he-IL" dirty="0"/>
          </a:p>
        </p:txBody>
      </p:sp>
      <p:pic>
        <p:nvPicPr>
          <p:cNvPr id="20" name="תמונה 19"/>
          <p:cNvPicPr>
            <a:picLocks noChangeAspect="1"/>
          </p:cNvPicPr>
          <p:nvPr/>
        </p:nvPicPr>
        <p:blipFill>
          <a:blip r:embed="rId4"/>
          <a:stretch>
            <a:fillRect/>
          </a:stretch>
        </p:blipFill>
        <p:spPr>
          <a:xfrm>
            <a:off x="6860417" y="4657436"/>
            <a:ext cx="2680447" cy="1219200"/>
          </a:xfrm>
          <a:prstGeom prst="rect">
            <a:avLst/>
          </a:prstGeom>
        </p:spPr>
      </p:pic>
      <p:pic>
        <p:nvPicPr>
          <p:cNvPr id="21" name="תמונה 20"/>
          <p:cNvPicPr>
            <a:picLocks noChangeAspect="1"/>
          </p:cNvPicPr>
          <p:nvPr/>
        </p:nvPicPr>
        <p:blipFill>
          <a:blip r:embed="rId4"/>
          <a:stretch>
            <a:fillRect/>
          </a:stretch>
        </p:blipFill>
        <p:spPr>
          <a:xfrm>
            <a:off x="3113020" y="4657436"/>
            <a:ext cx="2680447" cy="1219200"/>
          </a:xfrm>
          <a:prstGeom prst="rect">
            <a:avLst/>
          </a:prstGeom>
        </p:spPr>
      </p:pic>
      <p:sp>
        <p:nvSpPr>
          <p:cNvPr id="22" name="מלבן 21"/>
          <p:cNvSpPr/>
          <p:nvPr/>
        </p:nvSpPr>
        <p:spPr>
          <a:xfrm>
            <a:off x="4985741" y="3740654"/>
            <a:ext cx="2337499" cy="369332"/>
          </a:xfrm>
          <a:prstGeom prst="rect">
            <a:avLst/>
          </a:prstGeom>
        </p:spPr>
        <p:txBody>
          <a:bodyPr wrap="none">
            <a:spAutoFit/>
          </a:bodyPr>
          <a:lstStyle/>
          <a:p>
            <a:r>
              <a:rPr lang="he-IL" dirty="0">
                <a:solidFill>
                  <a:srgbClr val="000000"/>
                </a:solidFill>
                <a:latin typeface="Arial" panose="020B0604020202020204" pitchFamily="34" charset="0"/>
              </a:rPr>
              <a:t>מָכַר לוֹ </a:t>
            </a:r>
            <a:r>
              <a:rPr lang="he-IL" dirty="0" smtClean="0">
                <a:solidFill>
                  <a:srgbClr val="000000"/>
                </a:solidFill>
                <a:latin typeface="Arial" panose="020B0604020202020204" pitchFamily="34" charset="0"/>
              </a:rPr>
              <a:t>עֲבָדִים </a:t>
            </a:r>
            <a:r>
              <a:rPr lang="he-IL" dirty="0" err="1" smtClean="0">
                <a:solidFill>
                  <a:srgbClr val="000000"/>
                </a:solidFill>
                <a:latin typeface="Arial" panose="020B0604020202020204" pitchFamily="34" charset="0"/>
              </a:rPr>
              <a:t>וּמִטַּלְטְלִין</a:t>
            </a:r>
            <a:r>
              <a:rPr lang="he-IL" dirty="0" smtClean="0">
                <a:solidFill>
                  <a:srgbClr val="000000"/>
                </a:solidFill>
                <a:latin typeface="Arial" panose="020B0604020202020204" pitchFamily="34" charset="0"/>
              </a:rPr>
              <a:t> </a:t>
            </a:r>
            <a:endParaRPr lang="he-IL" dirty="0">
              <a:solidFill>
                <a:srgbClr val="000000"/>
              </a:solidFill>
              <a:latin typeface="Arial" panose="020B0604020202020204" pitchFamily="34" charset="0"/>
            </a:endParaRPr>
          </a:p>
        </p:txBody>
      </p:sp>
      <p:sp>
        <p:nvSpPr>
          <p:cNvPr id="23" name="מלבן 22"/>
          <p:cNvSpPr/>
          <p:nvPr/>
        </p:nvSpPr>
        <p:spPr>
          <a:xfrm>
            <a:off x="6488472" y="6082787"/>
            <a:ext cx="3424335" cy="369332"/>
          </a:xfrm>
          <a:prstGeom prst="rect">
            <a:avLst/>
          </a:prstGeom>
        </p:spPr>
        <p:txBody>
          <a:bodyPr wrap="none">
            <a:spAutoFit/>
          </a:bodyPr>
          <a:lstStyle/>
          <a:p>
            <a:r>
              <a:rPr lang="he-IL" dirty="0" smtClean="0"/>
              <a:t>לא </a:t>
            </a:r>
            <a:r>
              <a:rPr lang="he-IL" dirty="0"/>
              <a:t>קנה אגב העבדים את </a:t>
            </a:r>
            <a:r>
              <a:rPr lang="he-IL" dirty="0" err="1"/>
              <a:t>המטלטלין</a:t>
            </a:r>
            <a:r>
              <a:rPr lang="he-IL" dirty="0"/>
              <a:t>. </a:t>
            </a:r>
          </a:p>
        </p:txBody>
      </p:sp>
      <p:sp>
        <p:nvSpPr>
          <p:cNvPr id="24" name="מלבן 23"/>
          <p:cNvSpPr/>
          <p:nvPr/>
        </p:nvSpPr>
        <p:spPr>
          <a:xfrm>
            <a:off x="7377762" y="4288104"/>
            <a:ext cx="1483098" cy="369332"/>
          </a:xfrm>
          <a:prstGeom prst="rect">
            <a:avLst/>
          </a:prstGeom>
        </p:spPr>
        <p:txBody>
          <a:bodyPr wrap="none">
            <a:spAutoFit/>
          </a:bodyPr>
          <a:lstStyle/>
          <a:p>
            <a:r>
              <a:rPr lang="he-IL" dirty="0"/>
              <a:t>החזיק בעבדים</a:t>
            </a:r>
          </a:p>
        </p:txBody>
      </p:sp>
      <p:sp>
        <p:nvSpPr>
          <p:cNvPr id="25" name="TextBox 24"/>
          <p:cNvSpPr txBox="1"/>
          <p:nvPr/>
        </p:nvSpPr>
        <p:spPr>
          <a:xfrm>
            <a:off x="7301619" y="5678638"/>
            <a:ext cx="1865746" cy="369332"/>
          </a:xfrm>
          <a:prstGeom prst="rect">
            <a:avLst/>
          </a:prstGeom>
          <a:solidFill>
            <a:schemeClr val="accent2">
              <a:lumMod val="20000"/>
              <a:lumOff val="80000"/>
            </a:schemeClr>
          </a:solidFill>
        </p:spPr>
        <p:txBody>
          <a:bodyPr wrap="square" rtlCol="1">
            <a:spAutoFit/>
          </a:bodyPr>
          <a:lstStyle/>
          <a:p>
            <a:r>
              <a:rPr lang="he-IL" dirty="0" smtClean="0"/>
              <a:t>עשה קנין בעבדים</a:t>
            </a:r>
            <a:endParaRPr lang="he-IL" dirty="0"/>
          </a:p>
        </p:txBody>
      </p:sp>
      <p:sp>
        <p:nvSpPr>
          <p:cNvPr id="26" name="מלבן 25"/>
          <p:cNvSpPr/>
          <p:nvPr/>
        </p:nvSpPr>
        <p:spPr>
          <a:xfrm>
            <a:off x="2728552" y="6082787"/>
            <a:ext cx="3425938" cy="369332"/>
          </a:xfrm>
          <a:prstGeom prst="rect">
            <a:avLst/>
          </a:prstGeom>
        </p:spPr>
        <p:txBody>
          <a:bodyPr wrap="none">
            <a:spAutoFit/>
          </a:bodyPr>
          <a:lstStyle/>
          <a:p>
            <a:r>
              <a:rPr lang="he-IL" dirty="0" smtClean="0"/>
              <a:t>לא </a:t>
            </a:r>
            <a:r>
              <a:rPr lang="he-IL" dirty="0"/>
              <a:t>קנה אגב </a:t>
            </a:r>
            <a:r>
              <a:rPr lang="he-IL" dirty="0" err="1"/>
              <a:t>המטלטלין</a:t>
            </a:r>
            <a:r>
              <a:rPr lang="he-IL" dirty="0"/>
              <a:t> את העבדים</a:t>
            </a:r>
          </a:p>
        </p:txBody>
      </p:sp>
      <p:sp>
        <p:nvSpPr>
          <p:cNvPr id="27" name="מלבן 26"/>
          <p:cNvSpPr/>
          <p:nvPr/>
        </p:nvSpPr>
        <p:spPr>
          <a:xfrm>
            <a:off x="3601230" y="4301637"/>
            <a:ext cx="1925527" cy="369332"/>
          </a:xfrm>
          <a:prstGeom prst="rect">
            <a:avLst/>
          </a:prstGeom>
        </p:spPr>
        <p:txBody>
          <a:bodyPr wrap="none">
            <a:spAutoFit/>
          </a:bodyPr>
          <a:lstStyle/>
          <a:p>
            <a:r>
              <a:rPr lang="he-IL" dirty="0"/>
              <a:t>עשה קנין </a:t>
            </a:r>
            <a:r>
              <a:rPr lang="he-IL" dirty="0" err="1"/>
              <a:t>במטלטלין</a:t>
            </a:r>
            <a:endParaRPr lang="he-IL" dirty="0"/>
          </a:p>
        </p:txBody>
      </p:sp>
      <p:sp>
        <p:nvSpPr>
          <p:cNvPr id="28" name="מלבן 27"/>
          <p:cNvSpPr/>
          <p:nvPr/>
        </p:nvSpPr>
        <p:spPr>
          <a:xfrm>
            <a:off x="3982744" y="492683"/>
            <a:ext cx="1559073" cy="369332"/>
          </a:xfrm>
          <a:prstGeom prst="rect">
            <a:avLst/>
          </a:prstGeom>
        </p:spPr>
        <p:txBody>
          <a:bodyPr wrap="square">
            <a:spAutoFit/>
          </a:bodyPr>
          <a:lstStyle/>
          <a:p>
            <a:r>
              <a:rPr lang="he-IL" dirty="0"/>
              <a:t>החזיק בקרקע, </a:t>
            </a:r>
          </a:p>
        </p:txBody>
      </p:sp>
      <p:sp>
        <p:nvSpPr>
          <p:cNvPr id="29" name="מלבן 28"/>
          <p:cNvSpPr/>
          <p:nvPr/>
        </p:nvSpPr>
        <p:spPr>
          <a:xfrm>
            <a:off x="893897" y="503977"/>
            <a:ext cx="1928939" cy="369332"/>
          </a:xfrm>
          <a:prstGeom prst="rect">
            <a:avLst/>
          </a:prstGeom>
        </p:spPr>
        <p:txBody>
          <a:bodyPr wrap="square">
            <a:spAutoFit/>
          </a:bodyPr>
          <a:lstStyle/>
          <a:p>
            <a:r>
              <a:rPr lang="he-IL" dirty="0"/>
              <a:t>החזיק </a:t>
            </a:r>
            <a:r>
              <a:rPr lang="he-IL" dirty="0" smtClean="0"/>
              <a:t>במטלטלים, </a:t>
            </a:r>
            <a:endParaRPr lang="he-IL" dirty="0"/>
          </a:p>
        </p:txBody>
      </p:sp>
      <p:sp>
        <p:nvSpPr>
          <p:cNvPr id="32" name="מלבן 31"/>
          <p:cNvSpPr/>
          <p:nvPr/>
        </p:nvSpPr>
        <p:spPr>
          <a:xfrm>
            <a:off x="3538861" y="5752374"/>
            <a:ext cx="1925527" cy="369332"/>
          </a:xfrm>
          <a:prstGeom prst="rect">
            <a:avLst/>
          </a:prstGeom>
          <a:solidFill>
            <a:schemeClr val="accent2">
              <a:lumMod val="20000"/>
              <a:lumOff val="80000"/>
            </a:schemeClr>
          </a:solidFill>
        </p:spPr>
        <p:txBody>
          <a:bodyPr wrap="none">
            <a:spAutoFit/>
          </a:bodyPr>
          <a:lstStyle/>
          <a:p>
            <a:r>
              <a:rPr lang="he-IL" dirty="0"/>
              <a:t>עשה קנין </a:t>
            </a:r>
            <a:r>
              <a:rPr lang="he-IL" dirty="0" err="1"/>
              <a:t>במטלטלין</a:t>
            </a:r>
            <a:endParaRPr lang="he-IL" dirty="0"/>
          </a:p>
        </p:txBody>
      </p:sp>
    </p:spTree>
    <p:extLst>
      <p:ext uri="{BB962C8B-B14F-4D97-AF65-F5344CB8AC3E}">
        <p14:creationId xmlns:p14="http://schemas.microsoft.com/office/powerpoint/2010/main" val="190394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750"/>
                            </p:stCondLst>
                            <p:childTnLst>
                              <p:par>
                                <p:cTn id="11" presetID="31" presetClass="entr" presetSubtype="0"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par>
                          <p:cTn id="17" fill="hold">
                            <p:stCondLst>
                              <p:cond delay="2750"/>
                            </p:stCondLst>
                            <p:childTnLst>
                              <p:par>
                                <p:cTn id="18" presetID="6" presetClass="entr" presetSubtype="16" fill="hold"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1000"/>
                                        <p:tgtEl>
                                          <p:spTgt spid="8"/>
                                        </p:tgtEl>
                                      </p:cBhvr>
                                    </p:animEffect>
                                  </p:childTnLst>
                                </p:cTn>
                              </p:par>
                              <p:par>
                                <p:cTn id="21" presetID="16" presetClass="entr" presetSubtype="21" fill="hold" grpId="0" nodeType="with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par>
                          <p:cTn id="24" fill="hold">
                            <p:stCondLst>
                              <p:cond delay="4000"/>
                            </p:stCondLst>
                            <p:childTnLst>
                              <p:par>
                                <p:cTn id="25" presetID="42" presetClass="entr" presetSubtype="0" fill="hold" grpId="0" nodeType="after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6000"/>
                            </p:stCondLst>
                            <p:childTnLst>
                              <p:par>
                                <p:cTn id="31" presetID="31" presetClass="entr" presetSubtype="0" fill="hold" grpId="0" nodeType="afterEffect">
                                  <p:stCondLst>
                                    <p:cond delay="150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par>
                          <p:cTn id="37" fill="hold">
                            <p:stCondLst>
                              <p:cond delay="8500"/>
                            </p:stCondLst>
                            <p:childTnLst>
                              <p:par>
                                <p:cTn id="38" presetID="6" presetClass="entr" presetSubtype="16" fill="hold" nodeType="afterEffect">
                                  <p:stCondLst>
                                    <p:cond delay="1000"/>
                                  </p:stCondLst>
                                  <p:childTnLst>
                                    <p:set>
                                      <p:cBhvr>
                                        <p:cTn id="39" dur="1" fill="hold">
                                          <p:stCondLst>
                                            <p:cond delay="0"/>
                                          </p:stCondLst>
                                        </p:cTn>
                                        <p:tgtEl>
                                          <p:spTgt spid="3"/>
                                        </p:tgtEl>
                                        <p:attrNameLst>
                                          <p:attrName>style.visibility</p:attrName>
                                        </p:attrNameLst>
                                      </p:cBhvr>
                                      <p:to>
                                        <p:strVal val="visible"/>
                                      </p:to>
                                    </p:set>
                                    <p:animEffect transition="in" filter="circle(in)">
                                      <p:cBhvr>
                                        <p:cTn id="40" dur="1000"/>
                                        <p:tgtEl>
                                          <p:spTgt spid="3"/>
                                        </p:tgtEl>
                                      </p:cBhvr>
                                    </p:animEffect>
                                  </p:childTnLst>
                                </p:cTn>
                              </p:par>
                              <p:par>
                                <p:cTn id="41" presetID="53" presetClass="entr" presetSubtype="16" fill="hold" grpId="0" nodeType="withEffect">
                                  <p:stCondLst>
                                    <p:cond delay="100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10500"/>
                            </p:stCondLst>
                            <p:childTnLst>
                              <p:par>
                                <p:cTn id="47" presetID="31" presetClass="entr" presetSubtype="0" fill="hold" grpId="0" nodeType="afterEffect">
                                  <p:stCondLst>
                                    <p:cond delay="100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ppt_w</p:attrName>
                                        </p:attrNameLst>
                                      </p:cBhvr>
                                      <p:tavLst>
                                        <p:tav tm="0">
                                          <p:val>
                                            <p:fltVal val="0"/>
                                          </p:val>
                                        </p:tav>
                                        <p:tav tm="100000">
                                          <p:val>
                                            <p:strVal val="#ppt_w"/>
                                          </p:val>
                                        </p:tav>
                                      </p:tavLst>
                                    </p:anim>
                                    <p:anim calcmode="lin" valueType="num">
                                      <p:cBhvr>
                                        <p:cTn id="50" dur="1000" fill="hold"/>
                                        <p:tgtEl>
                                          <p:spTgt spid="5"/>
                                        </p:tgtEl>
                                        <p:attrNameLst>
                                          <p:attrName>ppt_h</p:attrName>
                                        </p:attrNameLst>
                                      </p:cBhvr>
                                      <p:tavLst>
                                        <p:tav tm="0">
                                          <p:val>
                                            <p:fltVal val="0"/>
                                          </p:val>
                                        </p:tav>
                                        <p:tav tm="100000">
                                          <p:val>
                                            <p:strVal val="#ppt_h"/>
                                          </p:val>
                                        </p:tav>
                                      </p:tavLst>
                                    </p:anim>
                                    <p:anim calcmode="lin" valueType="num">
                                      <p:cBhvr>
                                        <p:cTn id="51" dur="1000" fill="hold"/>
                                        <p:tgtEl>
                                          <p:spTgt spid="5"/>
                                        </p:tgtEl>
                                        <p:attrNameLst>
                                          <p:attrName>style.rotation</p:attrName>
                                        </p:attrNameLst>
                                      </p:cBhvr>
                                      <p:tavLst>
                                        <p:tav tm="0">
                                          <p:val>
                                            <p:fltVal val="90"/>
                                          </p:val>
                                        </p:tav>
                                        <p:tav tm="100000">
                                          <p:val>
                                            <p:fltVal val="0"/>
                                          </p:val>
                                        </p:tav>
                                      </p:tavLst>
                                    </p:anim>
                                    <p:animEffect transition="in" filter="fade">
                                      <p:cBhvr>
                                        <p:cTn id="52" dur="1000"/>
                                        <p:tgtEl>
                                          <p:spTgt spid="5"/>
                                        </p:tgtEl>
                                      </p:cBhvr>
                                    </p:animEffect>
                                  </p:childTnLst>
                                </p:cTn>
                              </p:par>
                            </p:childTnLst>
                          </p:cTn>
                        </p:par>
                        <p:par>
                          <p:cTn id="53" fill="hold">
                            <p:stCondLst>
                              <p:cond delay="12500"/>
                            </p:stCondLst>
                            <p:childTnLst>
                              <p:par>
                                <p:cTn id="54" presetID="53" presetClass="entr" presetSubtype="16" fill="hold" grpId="0" nodeType="afterEffect">
                                  <p:stCondLst>
                                    <p:cond delay="200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par>
                          <p:cTn id="59" fill="hold">
                            <p:stCondLst>
                              <p:cond delay="15000"/>
                            </p:stCondLst>
                            <p:childTnLst>
                              <p:par>
                                <p:cTn id="60" presetID="22" presetClass="entr" presetSubtype="2" fill="hold" grpId="0" nodeType="afterEffect">
                                  <p:stCondLst>
                                    <p:cond delay="1000"/>
                                  </p:stCondLst>
                                  <p:childTnLst>
                                    <p:set>
                                      <p:cBhvr>
                                        <p:cTn id="61" dur="1" fill="hold">
                                          <p:stCondLst>
                                            <p:cond delay="0"/>
                                          </p:stCondLst>
                                        </p:cTn>
                                        <p:tgtEl>
                                          <p:spTgt spid="28"/>
                                        </p:tgtEl>
                                        <p:attrNameLst>
                                          <p:attrName>style.visibility</p:attrName>
                                        </p:attrNameLst>
                                      </p:cBhvr>
                                      <p:to>
                                        <p:strVal val="visible"/>
                                      </p:to>
                                    </p:set>
                                    <p:animEffect transition="in" filter="wipe(right)">
                                      <p:cBhvr>
                                        <p:cTn id="62" dur="500"/>
                                        <p:tgtEl>
                                          <p:spTgt spid="28"/>
                                        </p:tgtEl>
                                      </p:cBhvr>
                                    </p:animEffect>
                                  </p:childTnLst>
                                </p:cTn>
                              </p:par>
                            </p:childTnLst>
                          </p:cTn>
                        </p:par>
                        <p:par>
                          <p:cTn id="63" fill="hold">
                            <p:stCondLst>
                              <p:cond delay="16500"/>
                            </p:stCondLst>
                            <p:childTnLst>
                              <p:par>
                                <p:cTn id="64" presetID="6" presetClass="entr" presetSubtype="32" fill="hold" nodeType="afterEffect">
                                  <p:stCondLst>
                                    <p:cond delay="1000"/>
                                  </p:stCondLst>
                                  <p:childTnLst>
                                    <p:set>
                                      <p:cBhvr>
                                        <p:cTn id="65" dur="1" fill="hold">
                                          <p:stCondLst>
                                            <p:cond delay="0"/>
                                          </p:stCondLst>
                                        </p:cTn>
                                        <p:tgtEl>
                                          <p:spTgt spid="12"/>
                                        </p:tgtEl>
                                        <p:attrNameLst>
                                          <p:attrName>style.visibility</p:attrName>
                                        </p:attrNameLst>
                                      </p:cBhvr>
                                      <p:to>
                                        <p:strVal val="visible"/>
                                      </p:to>
                                    </p:set>
                                    <p:animEffect transition="in" filter="circle(out)">
                                      <p:cBhvr>
                                        <p:cTn id="66" dur="2000"/>
                                        <p:tgtEl>
                                          <p:spTgt spid="12"/>
                                        </p:tgtEl>
                                      </p:cBhvr>
                                    </p:animEffect>
                                  </p:childTnLst>
                                </p:cTn>
                              </p:par>
                              <p:par>
                                <p:cTn id="67" presetID="53" presetClass="entr" presetSubtype="16" fill="hold" grpId="0" nodeType="withEffect">
                                  <p:stCondLst>
                                    <p:cond delay="100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19500"/>
                            </p:stCondLst>
                            <p:childTnLst>
                              <p:par>
                                <p:cTn id="73" presetID="42" presetClass="entr" presetSubtype="0" fill="hold" grpId="0" nodeType="afterEffect">
                                  <p:stCondLst>
                                    <p:cond delay="100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anim calcmode="lin" valueType="num">
                                      <p:cBhvr>
                                        <p:cTn id="76" dur="1000" fill="hold"/>
                                        <p:tgtEl>
                                          <p:spTgt spid="14"/>
                                        </p:tgtEl>
                                        <p:attrNameLst>
                                          <p:attrName>ppt_x</p:attrName>
                                        </p:attrNameLst>
                                      </p:cBhvr>
                                      <p:tavLst>
                                        <p:tav tm="0">
                                          <p:val>
                                            <p:strVal val="#ppt_x"/>
                                          </p:val>
                                        </p:tav>
                                        <p:tav tm="100000">
                                          <p:val>
                                            <p:strVal val="#ppt_x"/>
                                          </p:val>
                                        </p:tav>
                                      </p:tavLst>
                                    </p:anim>
                                    <p:anim calcmode="lin" valueType="num">
                                      <p:cBhvr>
                                        <p:cTn id="77" dur="1000" fill="hold"/>
                                        <p:tgtEl>
                                          <p:spTgt spid="14"/>
                                        </p:tgtEl>
                                        <p:attrNameLst>
                                          <p:attrName>ppt_y</p:attrName>
                                        </p:attrNameLst>
                                      </p:cBhvr>
                                      <p:tavLst>
                                        <p:tav tm="0">
                                          <p:val>
                                            <p:strVal val="#ppt_y+.1"/>
                                          </p:val>
                                        </p:tav>
                                        <p:tav tm="100000">
                                          <p:val>
                                            <p:strVal val="#ppt_y"/>
                                          </p:val>
                                        </p:tav>
                                      </p:tavLst>
                                    </p:anim>
                                  </p:childTnLst>
                                </p:cTn>
                              </p:par>
                            </p:childTnLst>
                          </p:cTn>
                        </p:par>
                        <p:par>
                          <p:cTn id="78" fill="hold">
                            <p:stCondLst>
                              <p:cond delay="21500"/>
                            </p:stCondLst>
                            <p:childTnLst>
                              <p:par>
                                <p:cTn id="79" presetID="22" presetClass="entr" presetSubtype="2" fill="hold" grpId="0" nodeType="afterEffect">
                                  <p:stCondLst>
                                    <p:cond delay="1000"/>
                                  </p:stCondLst>
                                  <p:childTnLst>
                                    <p:set>
                                      <p:cBhvr>
                                        <p:cTn id="80" dur="1" fill="hold">
                                          <p:stCondLst>
                                            <p:cond delay="0"/>
                                          </p:stCondLst>
                                        </p:cTn>
                                        <p:tgtEl>
                                          <p:spTgt spid="16"/>
                                        </p:tgtEl>
                                        <p:attrNameLst>
                                          <p:attrName>style.visibility</p:attrName>
                                        </p:attrNameLst>
                                      </p:cBhvr>
                                      <p:to>
                                        <p:strVal val="visible"/>
                                      </p:to>
                                    </p:set>
                                    <p:animEffect transition="in" filter="wipe(right)">
                                      <p:cBhvr>
                                        <p:cTn id="81" dur="500"/>
                                        <p:tgtEl>
                                          <p:spTgt spid="16"/>
                                        </p:tgtEl>
                                      </p:cBhvr>
                                    </p:animEffect>
                                  </p:childTnLst>
                                </p:cTn>
                              </p:par>
                            </p:childTnLst>
                          </p:cTn>
                        </p:par>
                        <p:par>
                          <p:cTn id="82" fill="hold">
                            <p:stCondLst>
                              <p:cond delay="23000"/>
                            </p:stCondLst>
                            <p:childTnLst>
                              <p:par>
                                <p:cTn id="83" presetID="53" presetClass="entr" presetSubtype="16" fill="hold" grpId="0" nodeType="afterEffect">
                                  <p:stCondLst>
                                    <p:cond delay="2000"/>
                                  </p:stCondLst>
                                  <p:childTnLst>
                                    <p:set>
                                      <p:cBhvr>
                                        <p:cTn id="84" dur="1" fill="hold">
                                          <p:stCondLst>
                                            <p:cond delay="0"/>
                                          </p:stCondLst>
                                        </p:cTn>
                                        <p:tgtEl>
                                          <p:spTgt spid="29"/>
                                        </p:tgtEl>
                                        <p:attrNameLst>
                                          <p:attrName>style.visibility</p:attrName>
                                        </p:attrNameLst>
                                      </p:cBhvr>
                                      <p:to>
                                        <p:strVal val="visible"/>
                                      </p:to>
                                    </p:set>
                                    <p:anim calcmode="lin" valueType="num">
                                      <p:cBhvr>
                                        <p:cTn id="85" dur="500" fill="hold"/>
                                        <p:tgtEl>
                                          <p:spTgt spid="29"/>
                                        </p:tgtEl>
                                        <p:attrNameLst>
                                          <p:attrName>ppt_w</p:attrName>
                                        </p:attrNameLst>
                                      </p:cBhvr>
                                      <p:tavLst>
                                        <p:tav tm="0">
                                          <p:val>
                                            <p:fltVal val="0"/>
                                          </p:val>
                                        </p:tav>
                                        <p:tav tm="100000">
                                          <p:val>
                                            <p:strVal val="#ppt_w"/>
                                          </p:val>
                                        </p:tav>
                                      </p:tavLst>
                                    </p:anim>
                                    <p:anim calcmode="lin" valueType="num">
                                      <p:cBhvr>
                                        <p:cTn id="86" dur="500" fill="hold"/>
                                        <p:tgtEl>
                                          <p:spTgt spid="29"/>
                                        </p:tgtEl>
                                        <p:attrNameLst>
                                          <p:attrName>ppt_h</p:attrName>
                                        </p:attrNameLst>
                                      </p:cBhvr>
                                      <p:tavLst>
                                        <p:tav tm="0">
                                          <p:val>
                                            <p:fltVal val="0"/>
                                          </p:val>
                                        </p:tav>
                                        <p:tav tm="100000">
                                          <p:val>
                                            <p:strVal val="#ppt_h"/>
                                          </p:val>
                                        </p:tav>
                                      </p:tavLst>
                                    </p:anim>
                                    <p:animEffect transition="in" filter="fade">
                                      <p:cBhvr>
                                        <p:cTn id="87" dur="500"/>
                                        <p:tgtEl>
                                          <p:spTgt spid="29"/>
                                        </p:tgtEl>
                                      </p:cBhvr>
                                    </p:animEffect>
                                  </p:childTnLst>
                                </p:cTn>
                              </p:par>
                            </p:childTnLst>
                          </p:cTn>
                        </p:par>
                        <p:par>
                          <p:cTn id="88" fill="hold">
                            <p:stCondLst>
                              <p:cond delay="25500"/>
                            </p:stCondLst>
                            <p:childTnLst>
                              <p:par>
                                <p:cTn id="89" presetID="6" presetClass="entr" presetSubtype="32" fill="hold" nodeType="afterEffect">
                                  <p:stCondLst>
                                    <p:cond delay="1250"/>
                                  </p:stCondLst>
                                  <p:childTnLst>
                                    <p:set>
                                      <p:cBhvr>
                                        <p:cTn id="90" dur="1" fill="hold">
                                          <p:stCondLst>
                                            <p:cond delay="0"/>
                                          </p:stCondLst>
                                        </p:cTn>
                                        <p:tgtEl>
                                          <p:spTgt spid="18"/>
                                        </p:tgtEl>
                                        <p:attrNameLst>
                                          <p:attrName>style.visibility</p:attrName>
                                        </p:attrNameLst>
                                      </p:cBhvr>
                                      <p:to>
                                        <p:strVal val="visible"/>
                                      </p:to>
                                    </p:set>
                                    <p:animEffect transition="in" filter="circle(out)">
                                      <p:cBhvr>
                                        <p:cTn id="91" dur="2000"/>
                                        <p:tgtEl>
                                          <p:spTgt spid="18"/>
                                        </p:tgtEl>
                                      </p:cBhvr>
                                    </p:animEffect>
                                  </p:childTnLst>
                                </p:cTn>
                              </p:par>
                              <p:par>
                                <p:cTn id="92" presetID="31" presetClass="entr" presetSubtype="0" fill="hold" grpId="0" nodeType="withEffect">
                                  <p:stCondLst>
                                    <p:cond delay="1250"/>
                                  </p:stCondLst>
                                  <p:childTnLst>
                                    <p:set>
                                      <p:cBhvr>
                                        <p:cTn id="93" dur="1" fill="hold">
                                          <p:stCondLst>
                                            <p:cond delay="0"/>
                                          </p:stCondLst>
                                        </p:cTn>
                                        <p:tgtEl>
                                          <p:spTgt spid="19"/>
                                        </p:tgtEl>
                                        <p:attrNameLst>
                                          <p:attrName>style.visibility</p:attrName>
                                        </p:attrNameLst>
                                      </p:cBhvr>
                                      <p:to>
                                        <p:strVal val="visible"/>
                                      </p:to>
                                    </p:set>
                                    <p:anim calcmode="lin" valueType="num">
                                      <p:cBhvr>
                                        <p:cTn id="94" dur="1000" fill="hold"/>
                                        <p:tgtEl>
                                          <p:spTgt spid="19"/>
                                        </p:tgtEl>
                                        <p:attrNameLst>
                                          <p:attrName>ppt_w</p:attrName>
                                        </p:attrNameLst>
                                      </p:cBhvr>
                                      <p:tavLst>
                                        <p:tav tm="0">
                                          <p:val>
                                            <p:fltVal val="0"/>
                                          </p:val>
                                        </p:tav>
                                        <p:tav tm="100000">
                                          <p:val>
                                            <p:strVal val="#ppt_w"/>
                                          </p:val>
                                        </p:tav>
                                      </p:tavLst>
                                    </p:anim>
                                    <p:anim calcmode="lin" valueType="num">
                                      <p:cBhvr>
                                        <p:cTn id="95" dur="1000" fill="hold"/>
                                        <p:tgtEl>
                                          <p:spTgt spid="19"/>
                                        </p:tgtEl>
                                        <p:attrNameLst>
                                          <p:attrName>ppt_h</p:attrName>
                                        </p:attrNameLst>
                                      </p:cBhvr>
                                      <p:tavLst>
                                        <p:tav tm="0">
                                          <p:val>
                                            <p:fltVal val="0"/>
                                          </p:val>
                                        </p:tav>
                                        <p:tav tm="100000">
                                          <p:val>
                                            <p:strVal val="#ppt_h"/>
                                          </p:val>
                                        </p:tav>
                                      </p:tavLst>
                                    </p:anim>
                                    <p:anim calcmode="lin" valueType="num">
                                      <p:cBhvr>
                                        <p:cTn id="96" dur="1000" fill="hold"/>
                                        <p:tgtEl>
                                          <p:spTgt spid="19"/>
                                        </p:tgtEl>
                                        <p:attrNameLst>
                                          <p:attrName>style.rotation</p:attrName>
                                        </p:attrNameLst>
                                      </p:cBhvr>
                                      <p:tavLst>
                                        <p:tav tm="0">
                                          <p:val>
                                            <p:fltVal val="90"/>
                                          </p:val>
                                        </p:tav>
                                        <p:tav tm="100000">
                                          <p:val>
                                            <p:fltVal val="0"/>
                                          </p:val>
                                        </p:tav>
                                      </p:tavLst>
                                    </p:anim>
                                    <p:animEffect transition="in" filter="fade">
                                      <p:cBhvr>
                                        <p:cTn id="97" dur="1000"/>
                                        <p:tgtEl>
                                          <p:spTgt spid="19"/>
                                        </p:tgtEl>
                                      </p:cBhvr>
                                    </p:animEffect>
                                  </p:childTnLst>
                                </p:cTn>
                              </p:par>
                            </p:childTnLst>
                          </p:cTn>
                        </p:par>
                        <p:par>
                          <p:cTn id="98" fill="hold">
                            <p:stCondLst>
                              <p:cond delay="28750"/>
                            </p:stCondLst>
                            <p:childTnLst>
                              <p:par>
                                <p:cTn id="99" presetID="22" presetClass="entr" presetSubtype="2" fill="hold" grpId="0" nodeType="afterEffect">
                                  <p:stCondLst>
                                    <p:cond delay="1500"/>
                                  </p:stCondLst>
                                  <p:childTnLst>
                                    <p:set>
                                      <p:cBhvr>
                                        <p:cTn id="100" dur="1" fill="hold">
                                          <p:stCondLst>
                                            <p:cond delay="0"/>
                                          </p:stCondLst>
                                        </p:cTn>
                                        <p:tgtEl>
                                          <p:spTgt spid="17"/>
                                        </p:tgtEl>
                                        <p:attrNameLst>
                                          <p:attrName>style.visibility</p:attrName>
                                        </p:attrNameLst>
                                      </p:cBhvr>
                                      <p:to>
                                        <p:strVal val="visible"/>
                                      </p:to>
                                    </p:set>
                                    <p:animEffect transition="in" filter="wipe(right)">
                                      <p:cBhvr>
                                        <p:cTn id="101" dur="500"/>
                                        <p:tgtEl>
                                          <p:spTgt spid="17"/>
                                        </p:tgtEl>
                                      </p:cBhvr>
                                    </p:animEffect>
                                  </p:childTnLst>
                                </p:cTn>
                              </p:par>
                            </p:childTnLst>
                          </p:cTn>
                        </p:par>
                        <p:par>
                          <p:cTn id="102" fill="hold">
                            <p:stCondLst>
                              <p:cond delay="30750"/>
                            </p:stCondLst>
                            <p:childTnLst>
                              <p:par>
                                <p:cTn id="103" presetID="53" presetClass="entr" presetSubtype="16" fill="hold" grpId="0" nodeType="afterEffect">
                                  <p:stCondLst>
                                    <p:cond delay="2000"/>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500" fill="hold"/>
                                        <p:tgtEl>
                                          <p:spTgt spid="22"/>
                                        </p:tgtEl>
                                        <p:attrNameLst>
                                          <p:attrName>ppt_w</p:attrName>
                                        </p:attrNameLst>
                                      </p:cBhvr>
                                      <p:tavLst>
                                        <p:tav tm="0">
                                          <p:val>
                                            <p:fltVal val="0"/>
                                          </p:val>
                                        </p:tav>
                                        <p:tav tm="100000">
                                          <p:val>
                                            <p:strVal val="#ppt_w"/>
                                          </p:val>
                                        </p:tav>
                                      </p:tavLst>
                                    </p:anim>
                                    <p:anim calcmode="lin" valueType="num">
                                      <p:cBhvr>
                                        <p:cTn id="106" dur="500" fill="hold"/>
                                        <p:tgtEl>
                                          <p:spTgt spid="22"/>
                                        </p:tgtEl>
                                        <p:attrNameLst>
                                          <p:attrName>ppt_h</p:attrName>
                                        </p:attrNameLst>
                                      </p:cBhvr>
                                      <p:tavLst>
                                        <p:tav tm="0">
                                          <p:val>
                                            <p:fltVal val="0"/>
                                          </p:val>
                                        </p:tav>
                                        <p:tav tm="100000">
                                          <p:val>
                                            <p:strVal val="#ppt_h"/>
                                          </p:val>
                                        </p:tav>
                                      </p:tavLst>
                                    </p:anim>
                                    <p:animEffect transition="in" filter="fade">
                                      <p:cBhvr>
                                        <p:cTn id="107" dur="500"/>
                                        <p:tgtEl>
                                          <p:spTgt spid="22"/>
                                        </p:tgtEl>
                                      </p:cBhvr>
                                    </p:animEffect>
                                  </p:childTnLst>
                                </p:cTn>
                              </p:par>
                            </p:childTnLst>
                          </p:cTn>
                        </p:par>
                        <p:par>
                          <p:cTn id="108" fill="hold">
                            <p:stCondLst>
                              <p:cond delay="33250"/>
                            </p:stCondLst>
                            <p:childTnLst>
                              <p:par>
                                <p:cTn id="109" presetID="53" presetClass="entr" presetSubtype="16" fill="hold" grpId="0" nodeType="afterEffect">
                                  <p:stCondLst>
                                    <p:cond delay="1250"/>
                                  </p:stCondLst>
                                  <p:childTnLst>
                                    <p:set>
                                      <p:cBhvr>
                                        <p:cTn id="110" dur="1" fill="hold">
                                          <p:stCondLst>
                                            <p:cond delay="0"/>
                                          </p:stCondLst>
                                        </p:cTn>
                                        <p:tgtEl>
                                          <p:spTgt spid="24"/>
                                        </p:tgtEl>
                                        <p:attrNameLst>
                                          <p:attrName>style.visibility</p:attrName>
                                        </p:attrNameLst>
                                      </p:cBhvr>
                                      <p:to>
                                        <p:strVal val="visible"/>
                                      </p:to>
                                    </p:set>
                                    <p:anim calcmode="lin" valueType="num">
                                      <p:cBhvr>
                                        <p:cTn id="111" dur="500" fill="hold"/>
                                        <p:tgtEl>
                                          <p:spTgt spid="24"/>
                                        </p:tgtEl>
                                        <p:attrNameLst>
                                          <p:attrName>ppt_w</p:attrName>
                                        </p:attrNameLst>
                                      </p:cBhvr>
                                      <p:tavLst>
                                        <p:tav tm="0">
                                          <p:val>
                                            <p:fltVal val="0"/>
                                          </p:val>
                                        </p:tav>
                                        <p:tav tm="100000">
                                          <p:val>
                                            <p:strVal val="#ppt_w"/>
                                          </p:val>
                                        </p:tav>
                                      </p:tavLst>
                                    </p:anim>
                                    <p:anim calcmode="lin" valueType="num">
                                      <p:cBhvr>
                                        <p:cTn id="112" dur="500" fill="hold"/>
                                        <p:tgtEl>
                                          <p:spTgt spid="24"/>
                                        </p:tgtEl>
                                        <p:attrNameLst>
                                          <p:attrName>ppt_h</p:attrName>
                                        </p:attrNameLst>
                                      </p:cBhvr>
                                      <p:tavLst>
                                        <p:tav tm="0">
                                          <p:val>
                                            <p:fltVal val="0"/>
                                          </p:val>
                                        </p:tav>
                                        <p:tav tm="100000">
                                          <p:val>
                                            <p:strVal val="#ppt_h"/>
                                          </p:val>
                                        </p:tav>
                                      </p:tavLst>
                                    </p:anim>
                                    <p:animEffect transition="in" filter="fade">
                                      <p:cBhvr>
                                        <p:cTn id="113" dur="500"/>
                                        <p:tgtEl>
                                          <p:spTgt spid="24"/>
                                        </p:tgtEl>
                                      </p:cBhvr>
                                    </p:animEffect>
                                  </p:childTnLst>
                                </p:cTn>
                              </p:par>
                            </p:childTnLst>
                          </p:cTn>
                        </p:par>
                        <p:par>
                          <p:cTn id="114" fill="hold">
                            <p:stCondLst>
                              <p:cond delay="35000"/>
                            </p:stCondLst>
                            <p:childTnLst>
                              <p:par>
                                <p:cTn id="115" presetID="6" presetClass="entr" presetSubtype="16" fill="hold" nodeType="afterEffect">
                                  <p:stCondLst>
                                    <p:cond delay="1000"/>
                                  </p:stCondLst>
                                  <p:childTnLst>
                                    <p:set>
                                      <p:cBhvr>
                                        <p:cTn id="116" dur="1" fill="hold">
                                          <p:stCondLst>
                                            <p:cond delay="0"/>
                                          </p:stCondLst>
                                        </p:cTn>
                                        <p:tgtEl>
                                          <p:spTgt spid="20"/>
                                        </p:tgtEl>
                                        <p:attrNameLst>
                                          <p:attrName>style.visibility</p:attrName>
                                        </p:attrNameLst>
                                      </p:cBhvr>
                                      <p:to>
                                        <p:strVal val="visible"/>
                                      </p:to>
                                    </p:set>
                                    <p:animEffect transition="in" filter="circle(in)">
                                      <p:cBhvr>
                                        <p:cTn id="117" dur="2000"/>
                                        <p:tgtEl>
                                          <p:spTgt spid="20"/>
                                        </p:tgtEl>
                                      </p:cBhvr>
                                    </p:animEffect>
                                  </p:childTnLst>
                                </p:cTn>
                              </p:par>
                              <p:par>
                                <p:cTn id="118" presetID="16" presetClass="entr" presetSubtype="21" fill="hold" grpId="0" nodeType="withEffect">
                                  <p:stCondLst>
                                    <p:cond delay="1000"/>
                                  </p:stCondLst>
                                  <p:childTnLst>
                                    <p:set>
                                      <p:cBhvr>
                                        <p:cTn id="119" dur="1" fill="hold">
                                          <p:stCondLst>
                                            <p:cond delay="0"/>
                                          </p:stCondLst>
                                        </p:cTn>
                                        <p:tgtEl>
                                          <p:spTgt spid="25"/>
                                        </p:tgtEl>
                                        <p:attrNameLst>
                                          <p:attrName>style.visibility</p:attrName>
                                        </p:attrNameLst>
                                      </p:cBhvr>
                                      <p:to>
                                        <p:strVal val="visible"/>
                                      </p:to>
                                    </p:set>
                                    <p:animEffect transition="in" filter="barn(inVertical)">
                                      <p:cBhvr>
                                        <p:cTn id="120" dur="500"/>
                                        <p:tgtEl>
                                          <p:spTgt spid="25"/>
                                        </p:tgtEl>
                                      </p:cBhvr>
                                    </p:animEffect>
                                  </p:childTnLst>
                                </p:cTn>
                              </p:par>
                            </p:childTnLst>
                          </p:cTn>
                        </p:par>
                        <p:par>
                          <p:cTn id="121" fill="hold">
                            <p:stCondLst>
                              <p:cond delay="38000"/>
                            </p:stCondLst>
                            <p:childTnLst>
                              <p:par>
                                <p:cTn id="122" presetID="42" presetClass="entr" presetSubtype="0" fill="hold" grpId="0" nodeType="afterEffect">
                                  <p:stCondLst>
                                    <p:cond delay="1000"/>
                                  </p:stCondLst>
                                  <p:childTnLst>
                                    <p:set>
                                      <p:cBhvr>
                                        <p:cTn id="123" dur="1" fill="hold">
                                          <p:stCondLst>
                                            <p:cond delay="0"/>
                                          </p:stCondLst>
                                        </p:cTn>
                                        <p:tgtEl>
                                          <p:spTgt spid="23"/>
                                        </p:tgtEl>
                                        <p:attrNameLst>
                                          <p:attrName>style.visibility</p:attrName>
                                        </p:attrNameLst>
                                      </p:cBhvr>
                                      <p:to>
                                        <p:strVal val="visible"/>
                                      </p:to>
                                    </p:set>
                                    <p:animEffect transition="in" filter="fade">
                                      <p:cBhvr>
                                        <p:cTn id="124" dur="1000"/>
                                        <p:tgtEl>
                                          <p:spTgt spid="23"/>
                                        </p:tgtEl>
                                      </p:cBhvr>
                                    </p:animEffect>
                                    <p:anim calcmode="lin" valueType="num">
                                      <p:cBhvr>
                                        <p:cTn id="125" dur="1000" fill="hold"/>
                                        <p:tgtEl>
                                          <p:spTgt spid="23"/>
                                        </p:tgtEl>
                                        <p:attrNameLst>
                                          <p:attrName>ppt_x</p:attrName>
                                        </p:attrNameLst>
                                      </p:cBhvr>
                                      <p:tavLst>
                                        <p:tav tm="0">
                                          <p:val>
                                            <p:strVal val="#ppt_x"/>
                                          </p:val>
                                        </p:tav>
                                        <p:tav tm="100000">
                                          <p:val>
                                            <p:strVal val="#ppt_x"/>
                                          </p:val>
                                        </p:tav>
                                      </p:tavLst>
                                    </p:anim>
                                    <p:anim calcmode="lin" valueType="num">
                                      <p:cBhvr>
                                        <p:cTn id="126" dur="1000" fill="hold"/>
                                        <p:tgtEl>
                                          <p:spTgt spid="23"/>
                                        </p:tgtEl>
                                        <p:attrNameLst>
                                          <p:attrName>ppt_y</p:attrName>
                                        </p:attrNameLst>
                                      </p:cBhvr>
                                      <p:tavLst>
                                        <p:tav tm="0">
                                          <p:val>
                                            <p:strVal val="#ppt_y+.1"/>
                                          </p:val>
                                        </p:tav>
                                        <p:tav tm="100000">
                                          <p:val>
                                            <p:strVal val="#ppt_y"/>
                                          </p:val>
                                        </p:tav>
                                      </p:tavLst>
                                    </p:anim>
                                  </p:childTnLst>
                                </p:cTn>
                              </p:par>
                            </p:childTnLst>
                          </p:cTn>
                        </p:par>
                        <p:par>
                          <p:cTn id="127" fill="hold">
                            <p:stCondLst>
                              <p:cond delay="40000"/>
                            </p:stCondLst>
                            <p:childTnLst>
                              <p:par>
                                <p:cTn id="128" presetID="53" presetClass="entr" presetSubtype="16" fill="hold" grpId="0" nodeType="afterEffect">
                                  <p:stCondLst>
                                    <p:cond delay="2000"/>
                                  </p:stCondLst>
                                  <p:childTnLst>
                                    <p:set>
                                      <p:cBhvr>
                                        <p:cTn id="129" dur="1" fill="hold">
                                          <p:stCondLst>
                                            <p:cond delay="0"/>
                                          </p:stCondLst>
                                        </p:cTn>
                                        <p:tgtEl>
                                          <p:spTgt spid="27"/>
                                        </p:tgtEl>
                                        <p:attrNameLst>
                                          <p:attrName>style.visibility</p:attrName>
                                        </p:attrNameLst>
                                      </p:cBhvr>
                                      <p:to>
                                        <p:strVal val="visible"/>
                                      </p:to>
                                    </p:set>
                                    <p:anim calcmode="lin" valueType="num">
                                      <p:cBhvr>
                                        <p:cTn id="130" dur="500" fill="hold"/>
                                        <p:tgtEl>
                                          <p:spTgt spid="27"/>
                                        </p:tgtEl>
                                        <p:attrNameLst>
                                          <p:attrName>ppt_w</p:attrName>
                                        </p:attrNameLst>
                                      </p:cBhvr>
                                      <p:tavLst>
                                        <p:tav tm="0">
                                          <p:val>
                                            <p:fltVal val="0"/>
                                          </p:val>
                                        </p:tav>
                                        <p:tav tm="100000">
                                          <p:val>
                                            <p:strVal val="#ppt_w"/>
                                          </p:val>
                                        </p:tav>
                                      </p:tavLst>
                                    </p:anim>
                                    <p:anim calcmode="lin" valueType="num">
                                      <p:cBhvr>
                                        <p:cTn id="131" dur="500" fill="hold"/>
                                        <p:tgtEl>
                                          <p:spTgt spid="27"/>
                                        </p:tgtEl>
                                        <p:attrNameLst>
                                          <p:attrName>ppt_h</p:attrName>
                                        </p:attrNameLst>
                                      </p:cBhvr>
                                      <p:tavLst>
                                        <p:tav tm="0">
                                          <p:val>
                                            <p:fltVal val="0"/>
                                          </p:val>
                                        </p:tav>
                                        <p:tav tm="100000">
                                          <p:val>
                                            <p:strVal val="#ppt_h"/>
                                          </p:val>
                                        </p:tav>
                                      </p:tavLst>
                                    </p:anim>
                                    <p:animEffect transition="in" filter="fade">
                                      <p:cBhvr>
                                        <p:cTn id="132" dur="500"/>
                                        <p:tgtEl>
                                          <p:spTgt spid="27"/>
                                        </p:tgtEl>
                                      </p:cBhvr>
                                    </p:animEffect>
                                  </p:childTnLst>
                                </p:cTn>
                              </p:par>
                            </p:childTnLst>
                          </p:cTn>
                        </p:par>
                        <p:par>
                          <p:cTn id="133" fill="hold">
                            <p:stCondLst>
                              <p:cond delay="42500"/>
                            </p:stCondLst>
                            <p:childTnLst>
                              <p:par>
                                <p:cTn id="134" presetID="6" presetClass="entr" presetSubtype="16" fill="hold" nodeType="afterEffect">
                                  <p:stCondLst>
                                    <p:cond delay="1000"/>
                                  </p:stCondLst>
                                  <p:childTnLst>
                                    <p:set>
                                      <p:cBhvr>
                                        <p:cTn id="135" dur="1" fill="hold">
                                          <p:stCondLst>
                                            <p:cond delay="0"/>
                                          </p:stCondLst>
                                        </p:cTn>
                                        <p:tgtEl>
                                          <p:spTgt spid="21"/>
                                        </p:tgtEl>
                                        <p:attrNameLst>
                                          <p:attrName>style.visibility</p:attrName>
                                        </p:attrNameLst>
                                      </p:cBhvr>
                                      <p:to>
                                        <p:strVal val="visible"/>
                                      </p:to>
                                    </p:set>
                                    <p:animEffect transition="in" filter="circle(in)">
                                      <p:cBhvr>
                                        <p:cTn id="136" dur="2000"/>
                                        <p:tgtEl>
                                          <p:spTgt spid="21"/>
                                        </p:tgtEl>
                                      </p:cBhvr>
                                    </p:animEffect>
                                  </p:childTnLst>
                                </p:cTn>
                              </p:par>
                              <p:par>
                                <p:cTn id="137" presetID="16" presetClass="entr" presetSubtype="21" fill="hold" grpId="0" nodeType="withEffect">
                                  <p:stCondLst>
                                    <p:cond delay="1000"/>
                                  </p:stCondLst>
                                  <p:childTnLst>
                                    <p:set>
                                      <p:cBhvr>
                                        <p:cTn id="138" dur="1" fill="hold">
                                          <p:stCondLst>
                                            <p:cond delay="0"/>
                                          </p:stCondLst>
                                        </p:cTn>
                                        <p:tgtEl>
                                          <p:spTgt spid="32"/>
                                        </p:tgtEl>
                                        <p:attrNameLst>
                                          <p:attrName>style.visibility</p:attrName>
                                        </p:attrNameLst>
                                      </p:cBhvr>
                                      <p:to>
                                        <p:strVal val="visible"/>
                                      </p:to>
                                    </p:set>
                                    <p:animEffect transition="in" filter="barn(inVertical)">
                                      <p:cBhvr>
                                        <p:cTn id="139" dur="500"/>
                                        <p:tgtEl>
                                          <p:spTgt spid="32"/>
                                        </p:tgtEl>
                                      </p:cBhvr>
                                    </p:animEffect>
                                  </p:childTnLst>
                                </p:cTn>
                              </p:par>
                            </p:childTnLst>
                          </p:cTn>
                        </p:par>
                        <p:par>
                          <p:cTn id="140" fill="hold">
                            <p:stCondLst>
                              <p:cond delay="45500"/>
                            </p:stCondLst>
                            <p:childTnLst>
                              <p:par>
                                <p:cTn id="141" presetID="42" presetClass="entr" presetSubtype="0" fill="hold" grpId="0" nodeType="afterEffect">
                                  <p:stCondLst>
                                    <p:cond delay="1000"/>
                                  </p:stCondLst>
                                  <p:childTnLst>
                                    <p:set>
                                      <p:cBhvr>
                                        <p:cTn id="142" dur="1" fill="hold">
                                          <p:stCondLst>
                                            <p:cond delay="0"/>
                                          </p:stCondLst>
                                        </p:cTn>
                                        <p:tgtEl>
                                          <p:spTgt spid="26"/>
                                        </p:tgtEl>
                                        <p:attrNameLst>
                                          <p:attrName>style.visibility</p:attrName>
                                        </p:attrNameLst>
                                      </p:cBhvr>
                                      <p:to>
                                        <p:strVal val="visible"/>
                                      </p:to>
                                    </p:set>
                                    <p:animEffect transition="in" filter="fade">
                                      <p:cBhvr>
                                        <p:cTn id="143" dur="1000"/>
                                        <p:tgtEl>
                                          <p:spTgt spid="26"/>
                                        </p:tgtEl>
                                      </p:cBhvr>
                                    </p:animEffect>
                                    <p:anim calcmode="lin" valueType="num">
                                      <p:cBhvr>
                                        <p:cTn id="144" dur="1000" fill="hold"/>
                                        <p:tgtEl>
                                          <p:spTgt spid="26"/>
                                        </p:tgtEl>
                                        <p:attrNameLst>
                                          <p:attrName>ppt_x</p:attrName>
                                        </p:attrNameLst>
                                      </p:cBhvr>
                                      <p:tavLst>
                                        <p:tav tm="0">
                                          <p:val>
                                            <p:strVal val="#ppt_x"/>
                                          </p:val>
                                        </p:tav>
                                        <p:tav tm="100000">
                                          <p:val>
                                            <p:strVal val="#ppt_x"/>
                                          </p:val>
                                        </p:tav>
                                      </p:tavLst>
                                    </p:anim>
                                    <p:anim calcmode="lin" valueType="num">
                                      <p:cBhvr>
                                        <p:cTn id="14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9" grpId="0"/>
      <p:bldP spid="10" grpId="0" animBg="1"/>
      <p:bldP spid="11" grpId="0" animBg="1"/>
      <p:bldP spid="13" grpId="0"/>
      <p:bldP spid="14" grpId="0"/>
      <p:bldP spid="15" grpId="0" animBg="1"/>
      <p:bldP spid="16" grpId="0"/>
      <p:bldP spid="17" grpId="0"/>
      <p:bldP spid="19" grpId="0" animBg="1"/>
      <p:bldP spid="22" grpId="0"/>
      <p:bldP spid="23" grpId="0"/>
      <p:bldP spid="24" grpId="0"/>
      <p:bldP spid="25" grpId="0" animBg="1"/>
      <p:bldP spid="26" grpId="0"/>
      <p:bldP spid="27" grpId="0"/>
      <p:bldP spid="28" grpId="0"/>
      <p:bldP spid="29"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366329" y="1612290"/>
            <a:ext cx="3657600" cy="369332"/>
          </a:xfrm>
          <a:prstGeom prst="rect">
            <a:avLst/>
          </a:prstGeom>
          <a:solidFill>
            <a:schemeClr val="accent5">
              <a:lumMod val="20000"/>
              <a:lumOff val="80000"/>
            </a:schemeClr>
          </a:solidFill>
        </p:spPr>
        <p:txBody>
          <a:bodyPr wrap="square">
            <a:spAutoFit/>
          </a:bodyPr>
          <a:lstStyle/>
          <a:p>
            <a:r>
              <a:rPr lang="he-IL" dirty="0" err="1" smtClean="0">
                <a:solidFill>
                  <a:srgbClr val="000000"/>
                </a:solidFill>
                <a:latin typeface="Arial" panose="020B0604020202020204" pitchFamily="34" charset="0"/>
              </a:rPr>
              <a:t>וְהָתַנְיָא</a:t>
            </a:r>
            <a:r>
              <a:rPr lang="he-IL" dirty="0" smtClean="0">
                <a:solidFill>
                  <a:srgbClr val="000000"/>
                </a:solidFill>
                <a:latin typeface="Arial" panose="020B0604020202020204" pitchFamily="34" charset="0"/>
              </a:rPr>
              <a:t>: </a:t>
            </a:r>
            <a:r>
              <a:rPr lang="he-IL" dirty="0">
                <a:solidFill>
                  <a:srgbClr val="000000"/>
                </a:solidFill>
                <a:latin typeface="Arial" panose="020B0604020202020204" pitchFamily="34" charset="0"/>
              </a:rPr>
              <a:t>הֶחְזִיק בַּעֲבָדִים קָנָה </a:t>
            </a:r>
            <a:r>
              <a:rPr lang="he-IL" dirty="0" err="1">
                <a:solidFill>
                  <a:srgbClr val="000000"/>
                </a:solidFill>
                <a:latin typeface="Arial" panose="020B0604020202020204" pitchFamily="34" charset="0"/>
              </a:rPr>
              <a:t>מִטַּלְטְלִין</a:t>
            </a:r>
            <a:endParaRPr lang="he-IL" dirty="0"/>
          </a:p>
        </p:txBody>
      </p:sp>
      <p:sp>
        <p:nvSpPr>
          <p:cNvPr id="3" name="TextBox 2"/>
          <p:cNvSpPr txBox="1"/>
          <p:nvPr/>
        </p:nvSpPr>
        <p:spPr>
          <a:xfrm>
            <a:off x="10561029" y="15547"/>
            <a:ext cx="1501662" cy="369332"/>
          </a:xfrm>
          <a:prstGeom prst="rect">
            <a:avLst/>
          </a:prstGeom>
          <a:noFill/>
        </p:spPr>
        <p:txBody>
          <a:bodyPr wrap="square" rtlCol="1">
            <a:spAutoFit/>
          </a:bodyPr>
          <a:lstStyle/>
          <a:p>
            <a:r>
              <a:rPr lang="he-IL" dirty="0" smtClean="0"/>
              <a:t>דף י"ב עמ' א'</a:t>
            </a:r>
            <a:endParaRPr lang="he-IL" dirty="0"/>
          </a:p>
        </p:txBody>
      </p:sp>
      <p:sp>
        <p:nvSpPr>
          <p:cNvPr id="4" name="מלבן 3"/>
          <p:cNvSpPr/>
          <p:nvPr/>
        </p:nvSpPr>
        <p:spPr>
          <a:xfrm>
            <a:off x="937298" y="1612290"/>
            <a:ext cx="7342910" cy="369332"/>
          </a:xfrm>
          <a:prstGeom prst="rect">
            <a:avLst/>
          </a:prstGeom>
        </p:spPr>
        <p:txBody>
          <a:bodyPr wrap="square">
            <a:spAutoFit/>
          </a:bodyPr>
          <a:lstStyle/>
          <a:p>
            <a:r>
              <a:rPr lang="he-IL" dirty="0" smtClean="0"/>
              <a:t>מכר </a:t>
            </a:r>
            <a:r>
              <a:rPr lang="he-IL" dirty="0"/>
              <a:t>לו עבדים </a:t>
            </a:r>
            <a:r>
              <a:rPr lang="he-IL" dirty="0" err="1"/>
              <a:t>ומטלטלין</a:t>
            </a:r>
            <a:r>
              <a:rPr lang="he-IL" dirty="0"/>
              <a:t>, אם החזיק בעבדים קנה אגב העבדים גם את </a:t>
            </a:r>
            <a:r>
              <a:rPr lang="he-IL" dirty="0" err="1"/>
              <a:t>המטלטלין</a:t>
            </a:r>
            <a:r>
              <a:rPr lang="he-IL" dirty="0"/>
              <a:t> </a:t>
            </a:r>
          </a:p>
        </p:txBody>
      </p:sp>
      <p:sp>
        <p:nvSpPr>
          <p:cNvPr id="5" name="מלבן 4"/>
          <p:cNvSpPr/>
          <p:nvPr/>
        </p:nvSpPr>
        <p:spPr>
          <a:xfrm>
            <a:off x="3177309" y="438773"/>
            <a:ext cx="8432800" cy="369332"/>
          </a:xfrm>
          <a:prstGeom prst="rect">
            <a:avLst/>
          </a:prstGeom>
        </p:spPr>
        <p:txBody>
          <a:bodyPr wrap="square">
            <a:spAutoFit/>
          </a:bodyPr>
          <a:lstStyle/>
          <a:p>
            <a:r>
              <a:rPr lang="he-IL" dirty="0" smtClean="0"/>
              <a:t>על פי הסיפא </a:t>
            </a:r>
            <a:r>
              <a:rPr lang="he-IL" dirty="0"/>
              <a:t>של הברייתא </a:t>
            </a:r>
            <a:r>
              <a:rPr lang="he-IL" dirty="0" smtClean="0"/>
              <a:t>מסתבר שאם </a:t>
            </a:r>
            <a:r>
              <a:rPr lang="he-IL" dirty="0"/>
              <a:t>החזיק בעבדים, לא קנה אגב העבדים את </a:t>
            </a:r>
            <a:r>
              <a:rPr lang="he-IL" dirty="0" err="1"/>
              <a:t>המטלטלין</a:t>
            </a:r>
            <a:r>
              <a:rPr lang="he-IL" dirty="0"/>
              <a:t>, </a:t>
            </a:r>
          </a:p>
        </p:txBody>
      </p:sp>
      <p:sp>
        <p:nvSpPr>
          <p:cNvPr id="7" name="מלבן 6"/>
          <p:cNvSpPr/>
          <p:nvPr/>
        </p:nvSpPr>
        <p:spPr>
          <a:xfrm>
            <a:off x="9578614" y="1004398"/>
            <a:ext cx="2303836" cy="369332"/>
          </a:xfrm>
          <a:prstGeom prst="rect">
            <a:avLst/>
          </a:prstGeom>
        </p:spPr>
        <p:txBody>
          <a:bodyPr wrap="none">
            <a:spAutoFit/>
          </a:bodyPr>
          <a:lstStyle/>
          <a:p>
            <a:r>
              <a:rPr lang="he-IL" dirty="0" smtClean="0"/>
              <a:t>שנינו  </a:t>
            </a:r>
            <a:r>
              <a:rPr lang="he-IL" dirty="0"/>
              <a:t>בברייתא אחרת </a:t>
            </a:r>
            <a:r>
              <a:rPr lang="he-IL" dirty="0" smtClean="0"/>
              <a:t>: </a:t>
            </a:r>
            <a:endParaRPr lang="he-IL" dirty="0"/>
          </a:p>
        </p:txBody>
      </p:sp>
      <p:sp>
        <p:nvSpPr>
          <p:cNvPr id="8" name="מלבן 7"/>
          <p:cNvSpPr/>
          <p:nvPr/>
        </p:nvSpPr>
        <p:spPr>
          <a:xfrm>
            <a:off x="4166087" y="4552172"/>
            <a:ext cx="4885282" cy="1200329"/>
          </a:xfrm>
          <a:prstGeom prst="rect">
            <a:avLst/>
          </a:prstGeom>
        </p:spPr>
        <p:txBody>
          <a:bodyPr wrap="square">
            <a:spAutoFit/>
          </a:bodyPr>
          <a:lstStyle/>
          <a:p>
            <a:r>
              <a:rPr lang="he-IL" dirty="0" smtClean="0"/>
              <a:t>התנא </a:t>
            </a:r>
            <a:r>
              <a:rPr lang="he-IL" dirty="0"/>
              <a:t>בברייתא הסוברת שלא קנה את </a:t>
            </a:r>
            <a:r>
              <a:rPr lang="he-IL" dirty="0" smtClean="0"/>
              <a:t>המטלטלים </a:t>
            </a:r>
            <a:r>
              <a:rPr lang="he-IL" dirty="0"/>
              <a:t>סובר שעבדים אינם כקרקע אלא </a:t>
            </a:r>
            <a:r>
              <a:rPr lang="he-IL" dirty="0" smtClean="0"/>
              <a:t>כמטלטלים, </a:t>
            </a:r>
            <a:r>
              <a:rPr lang="he-IL" dirty="0"/>
              <a:t>לכן אם החזיק בעבדים לא קנה </a:t>
            </a:r>
            <a:r>
              <a:rPr lang="he-IL" dirty="0" err="1"/>
              <a:t>מטלטלין</a:t>
            </a:r>
            <a:r>
              <a:rPr lang="he-IL" dirty="0"/>
              <a:t>, כי אין </a:t>
            </a:r>
            <a:r>
              <a:rPr lang="he-IL" dirty="0" smtClean="0"/>
              <a:t>מטלטלים נקנים </a:t>
            </a:r>
            <a:r>
              <a:rPr lang="he-IL" dirty="0"/>
              <a:t>אגב </a:t>
            </a:r>
            <a:r>
              <a:rPr lang="he-IL" dirty="0" smtClean="0"/>
              <a:t>מטלטלים </a:t>
            </a:r>
            <a:endParaRPr lang="he-IL" dirty="0"/>
          </a:p>
        </p:txBody>
      </p:sp>
      <p:sp>
        <p:nvSpPr>
          <p:cNvPr id="9" name="מלבן 8"/>
          <p:cNvSpPr/>
          <p:nvPr/>
        </p:nvSpPr>
        <p:spPr>
          <a:xfrm>
            <a:off x="9889822" y="2392867"/>
            <a:ext cx="2106666"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מַאי לָאו בְּהָא </a:t>
            </a:r>
            <a:r>
              <a:rPr lang="he-IL" dirty="0" err="1">
                <a:solidFill>
                  <a:srgbClr val="000000"/>
                </a:solidFill>
                <a:latin typeface="Arial" panose="020B0604020202020204" pitchFamily="34" charset="0"/>
              </a:rPr>
              <a:t>קָמִפַּלְגִי</a:t>
            </a:r>
            <a:r>
              <a:rPr lang="he-IL" dirty="0">
                <a:solidFill>
                  <a:srgbClr val="000000"/>
                </a:solidFill>
                <a:latin typeface="Arial" panose="020B0604020202020204" pitchFamily="34" charset="0"/>
              </a:rPr>
              <a:t> </a:t>
            </a:r>
            <a:endParaRPr lang="he-IL" dirty="0"/>
          </a:p>
        </p:txBody>
      </p:sp>
      <p:sp>
        <p:nvSpPr>
          <p:cNvPr id="10" name="מלבן 9"/>
          <p:cNvSpPr/>
          <p:nvPr/>
        </p:nvSpPr>
        <p:spPr>
          <a:xfrm>
            <a:off x="5312807" y="2334101"/>
            <a:ext cx="3554178" cy="369332"/>
          </a:xfrm>
          <a:prstGeom prst="rect">
            <a:avLst/>
          </a:prstGeom>
        </p:spPr>
        <p:txBody>
          <a:bodyPr wrap="none">
            <a:spAutoFit/>
          </a:bodyPr>
          <a:lstStyle/>
          <a:p>
            <a:r>
              <a:rPr lang="he-IL" dirty="0"/>
              <a:t>האם נאמר שהברייתות נחלקו בדין זה:</a:t>
            </a:r>
          </a:p>
        </p:txBody>
      </p:sp>
      <p:sp>
        <p:nvSpPr>
          <p:cNvPr id="11" name="מלבן 10"/>
          <p:cNvSpPr/>
          <p:nvPr/>
        </p:nvSpPr>
        <p:spPr>
          <a:xfrm>
            <a:off x="1246985" y="3286322"/>
            <a:ext cx="7620000" cy="646331"/>
          </a:xfrm>
          <a:prstGeom prst="rect">
            <a:avLst/>
          </a:prstGeom>
        </p:spPr>
        <p:txBody>
          <a:bodyPr wrap="square">
            <a:spAutoFit/>
          </a:bodyPr>
          <a:lstStyle/>
          <a:p>
            <a:r>
              <a:rPr lang="he-IL" dirty="0"/>
              <a:t>התנא בברייתא הסוברת שקנה את </a:t>
            </a:r>
            <a:r>
              <a:rPr lang="he-IL" dirty="0" err="1"/>
              <a:t>המטלטלין</a:t>
            </a:r>
            <a:r>
              <a:rPr lang="he-IL" dirty="0"/>
              <a:t>, סובר שעבד דינו כקרקע, ולכן, אם החזיק בעבדים קנה </a:t>
            </a:r>
            <a:r>
              <a:rPr lang="he-IL" dirty="0" err="1"/>
              <a:t>בקנין</a:t>
            </a:r>
            <a:r>
              <a:rPr lang="he-IL" dirty="0"/>
              <a:t> אגב גם את </a:t>
            </a:r>
            <a:r>
              <a:rPr lang="he-IL" dirty="0" err="1"/>
              <a:t>המטלטלין</a:t>
            </a:r>
            <a:r>
              <a:rPr lang="he-IL" dirty="0"/>
              <a:t>, כי </a:t>
            </a:r>
            <a:r>
              <a:rPr lang="he-IL" dirty="0" err="1"/>
              <a:t>המטלטלין</a:t>
            </a:r>
            <a:r>
              <a:rPr lang="he-IL" dirty="0"/>
              <a:t> </a:t>
            </a:r>
            <a:r>
              <a:rPr lang="he-IL" dirty="0" err="1"/>
              <a:t>נקנין</a:t>
            </a:r>
            <a:r>
              <a:rPr lang="he-IL" dirty="0"/>
              <a:t> אגב קרקע.</a:t>
            </a:r>
          </a:p>
        </p:txBody>
      </p:sp>
      <p:sp>
        <p:nvSpPr>
          <p:cNvPr id="12" name="מלבן 11"/>
          <p:cNvSpPr/>
          <p:nvPr/>
        </p:nvSpPr>
        <p:spPr>
          <a:xfrm>
            <a:off x="9098128" y="3343766"/>
            <a:ext cx="2925801" cy="369332"/>
          </a:xfrm>
          <a:prstGeom prst="rect">
            <a:avLst/>
          </a:prstGeom>
          <a:solidFill>
            <a:schemeClr val="accent5">
              <a:lumMod val="20000"/>
              <a:lumOff val="80000"/>
            </a:schemeClr>
          </a:solidFill>
        </p:spPr>
        <p:txBody>
          <a:bodyPr wrap="none">
            <a:spAutoFit/>
          </a:bodyPr>
          <a:lstStyle/>
          <a:p>
            <a:r>
              <a:rPr lang="he-IL" dirty="0" err="1">
                <a:solidFill>
                  <a:srgbClr val="000000"/>
                </a:solidFill>
                <a:latin typeface="Arial" panose="020B0604020202020204" pitchFamily="34" charset="0"/>
              </a:rPr>
              <a:t>דְּמָר</a:t>
            </a:r>
            <a:r>
              <a:rPr lang="he-IL" dirty="0">
                <a:solidFill>
                  <a:srgbClr val="000000"/>
                </a:solidFill>
                <a:latin typeface="Arial" panose="020B0604020202020204" pitchFamily="34" charset="0"/>
              </a:rPr>
              <a:t> סָבַר עֲבָדִים כִּמְקַרְקְעֵי דָּמֵי </a:t>
            </a:r>
            <a:endParaRPr lang="he-IL" dirty="0"/>
          </a:p>
        </p:txBody>
      </p:sp>
      <p:sp>
        <p:nvSpPr>
          <p:cNvPr id="13" name="מלבן 12"/>
          <p:cNvSpPr/>
          <p:nvPr/>
        </p:nvSpPr>
        <p:spPr>
          <a:xfrm>
            <a:off x="9201010" y="4682614"/>
            <a:ext cx="2861681" cy="369332"/>
          </a:xfrm>
          <a:prstGeom prst="rect">
            <a:avLst/>
          </a:prstGeom>
          <a:solidFill>
            <a:schemeClr val="accent5">
              <a:lumMod val="20000"/>
              <a:lumOff val="80000"/>
            </a:schemeClr>
          </a:solidFill>
        </p:spPr>
        <p:txBody>
          <a:bodyPr wrap="none">
            <a:spAutoFit/>
          </a:bodyPr>
          <a:lstStyle/>
          <a:p>
            <a:r>
              <a:rPr lang="he-IL" dirty="0">
                <a:solidFill>
                  <a:srgbClr val="000000"/>
                </a:solidFill>
                <a:latin typeface="Arial" panose="020B0604020202020204" pitchFamily="34" charset="0"/>
              </a:rPr>
              <a:t>וּמָר סָבַר עֲבָדִים </a:t>
            </a:r>
            <a:r>
              <a:rPr lang="he-IL" dirty="0" err="1">
                <a:solidFill>
                  <a:srgbClr val="000000"/>
                </a:solidFill>
                <a:latin typeface="Arial" panose="020B0604020202020204" pitchFamily="34" charset="0"/>
              </a:rPr>
              <a:t>כְּמִטַּלְטְלִין</a:t>
            </a:r>
            <a:r>
              <a:rPr lang="he-IL" dirty="0">
                <a:solidFill>
                  <a:srgbClr val="000000"/>
                </a:solidFill>
                <a:latin typeface="Arial" panose="020B0604020202020204" pitchFamily="34" charset="0"/>
              </a:rPr>
              <a:t> דָּמֵי</a:t>
            </a:r>
            <a:endParaRPr lang="he-IL" dirty="0"/>
          </a:p>
        </p:txBody>
      </p:sp>
      <p:sp>
        <p:nvSpPr>
          <p:cNvPr id="14" name="הסבר מלבני מעוגל 13"/>
          <p:cNvSpPr/>
          <p:nvPr/>
        </p:nvSpPr>
        <p:spPr>
          <a:xfrm>
            <a:off x="487" y="4515542"/>
            <a:ext cx="4100945" cy="1484221"/>
          </a:xfrm>
          <a:prstGeom prst="wedgeRoundRectCallout">
            <a:avLst>
              <a:gd name="adj1" fmla="val 136825"/>
              <a:gd name="adj2" fmla="val 2052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dirty="0" smtClean="0">
                <a:solidFill>
                  <a:schemeClr val="tx1"/>
                </a:solidFill>
              </a:rPr>
              <a:t>ולפי </a:t>
            </a:r>
            <a:r>
              <a:rPr lang="he-IL" sz="1600" dirty="0">
                <a:solidFill>
                  <a:schemeClr val="tx1"/>
                </a:solidFill>
              </a:rPr>
              <a:t>זה יקשה מדוע החשיבם רב נחמן כטועה בדבר משנה, </a:t>
            </a:r>
            <a:r>
              <a:rPr lang="he-IL" sz="1600" dirty="0" smtClean="0">
                <a:solidFill>
                  <a:schemeClr val="tx1"/>
                </a:solidFill>
              </a:rPr>
              <a:t>מאחר שנחלקו </a:t>
            </a:r>
            <a:r>
              <a:rPr lang="he-IL" sz="1600" dirty="0">
                <a:solidFill>
                  <a:schemeClr val="tx1"/>
                </a:solidFill>
              </a:rPr>
              <a:t>בזה תנאים </a:t>
            </a:r>
            <a:r>
              <a:rPr lang="he-IL" sz="1600" dirty="0" smtClean="0">
                <a:solidFill>
                  <a:schemeClr val="tx1"/>
                </a:solidFill>
              </a:rPr>
              <a:t>הרי זה  </a:t>
            </a:r>
            <a:r>
              <a:rPr lang="he-IL" sz="1600" dirty="0">
                <a:solidFill>
                  <a:schemeClr val="tx1"/>
                </a:solidFill>
              </a:rPr>
              <a:t>רק כטועה בשיקול הדעת. וצריך לומר שרב נחמן באר כמו </a:t>
            </a:r>
            <a:r>
              <a:rPr lang="he-IL" sz="1600" dirty="0" err="1">
                <a:solidFill>
                  <a:schemeClr val="tx1"/>
                </a:solidFill>
              </a:rPr>
              <a:t>האיכא</a:t>
            </a:r>
            <a:r>
              <a:rPr lang="he-IL" sz="1600" dirty="0">
                <a:solidFill>
                  <a:schemeClr val="tx1"/>
                </a:solidFill>
              </a:rPr>
              <a:t> </a:t>
            </a:r>
            <a:r>
              <a:rPr lang="he-IL" sz="1600" dirty="0" err="1">
                <a:solidFill>
                  <a:schemeClr val="tx1"/>
                </a:solidFill>
              </a:rPr>
              <a:t>דאמרי</a:t>
            </a:r>
            <a:r>
              <a:rPr lang="he-IL" sz="1600" dirty="0">
                <a:solidFill>
                  <a:schemeClr val="tx1"/>
                </a:solidFill>
              </a:rPr>
              <a:t> בהמשך </a:t>
            </a:r>
            <a:r>
              <a:rPr lang="he-IL" sz="1600" dirty="0" err="1">
                <a:solidFill>
                  <a:schemeClr val="tx1"/>
                </a:solidFill>
              </a:rPr>
              <a:t>דכו"ע</a:t>
            </a:r>
            <a:r>
              <a:rPr lang="he-IL" sz="1600" dirty="0">
                <a:solidFill>
                  <a:schemeClr val="tx1"/>
                </a:solidFill>
              </a:rPr>
              <a:t> סוברים </a:t>
            </a:r>
            <a:r>
              <a:rPr lang="he-IL" sz="1600" dirty="0" smtClean="0">
                <a:solidFill>
                  <a:schemeClr val="tx1"/>
                </a:solidFill>
              </a:rPr>
              <a:t>שעבדים  כמטלטלים.</a:t>
            </a:r>
            <a:endParaRPr lang="he-IL" sz="1600" dirty="0">
              <a:solidFill>
                <a:schemeClr val="tx1"/>
              </a:solidFill>
            </a:endParaRPr>
          </a:p>
        </p:txBody>
      </p:sp>
    </p:spTree>
    <p:extLst>
      <p:ext uri="{BB962C8B-B14F-4D97-AF65-F5344CB8AC3E}">
        <p14:creationId xmlns:p14="http://schemas.microsoft.com/office/powerpoint/2010/main" val="1132300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TotalTime>
  <Words>5058</Words>
  <Application>Microsoft Office PowerPoint</Application>
  <PresentationFormat>מסך רחב</PresentationFormat>
  <Paragraphs>357</Paragraphs>
  <Slides>21</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21</vt:i4>
      </vt:variant>
    </vt:vector>
  </HeadingPairs>
  <TitlesOfParts>
    <vt:vector size="27" baseType="lpstr">
      <vt:lpstr>Arial</vt:lpstr>
      <vt:lpstr>Calibri</vt:lpstr>
      <vt:lpstr>Calibri Light</vt:lpstr>
      <vt:lpstr>David</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Izak Rossler</dc:creator>
  <cp:lastModifiedBy>יצחק רסלר</cp:lastModifiedBy>
  <cp:revision>98</cp:revision>
  <dcterms:created xsi:type="dcterms:W3CDTF">2023-12-06T12:06:53Z</dcterms:created>
  <dcterms:modified xsi:type="dcterms:W3CDTF">2023-12-24T11:36:22Z</dcterms:modified>
</cp:coreProperties>
</file>