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51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14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62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26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57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58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2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21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27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976B-5E08-49EE-BCA2-ECE0B44B4294}" type="datetimeFigureOut">
              <a:rPr lang="he-IL" smtClean="0"/>
              <a:t>ט'/כסלו/תשפ"ד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2F32-142E-4D88-9243-8B69E20821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0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zakrossler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3920836" y="460139"/>
            <a:ext cx="5758874" cy="98997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בבא קמא </a:t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5" name="כותרת משנה 2"/>
          <p:cNvSpPr txBox="1">
            <a:spLocks/>
          </p:cNvSpPr>
          <p:nvPr/>
        </p:nvSpPr>
        <p:spPr>
          <a:xfrm>
            <a:off x="1713346" y="3856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/>
              <a:t>יצחק רסלר</a:t>
            </a:r>
          </a:p>
          <a:p>
            <a:r>
              <a:rPr lang="en-US" smtClean="0">
                <a:hlinkClick r:id="rId2"/>
              </a:rPr>
              <a:t>izakrossler@gmail.com</a:t>
            </a:r>
            <a:endParaRPr lang="he-IL" smtClean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599709" y="5615709"/>
            <a:ext cx="26693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err="1" smtClean="0"/>
              <a:t>לע"נ</a:t>
            </a:r>
            <a:r>
              <a:rPr lang="he-IL" dirty="0" smtClean="0"/>
              <a:t> סמ"ר  דביר חיים רסלר </a:t>
            </a:r>
          </a:p>
          <a:p>
            <a:r>
              <a:rPr lang="he-IL" smtClean="0"/>
              <a:t>נפל </a:t>
            </a:r>
            <a:r>
              <a:rPr lang="he-IL" dirty="0" smtClean="0"/>
              <a:t>בשמחת תורה תשפ"ד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311187" y="2376074"/>
            <a:ext cx="636852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סיכום סוגיית הִכְשַׁרְתִּי </a:t>
            </a: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</a:rPr>
              <a:t>מִקְצָת </a:t>
            </a:r>
            <a:r>
              <a:rPr lang="he-I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נִזְקוֹ</a:t>
            </a:r>
          </a:p>
          <a:p>
            <a:r>
              <a:rPr lang="he-I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חַבְתִּי </a:t>
            </a: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</a:rPr>
              <a:t>בְּתַשְׁלוּמֵי נִזְקוֹ כְּהֶכְשֵׁר </a:t>
            </a:r>
            <a:r>
              <a:rPr lang="he-IL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כׇּל</a:t>
            </a: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</a:rPr>
              <a:t> נִזְקוֹ </a:t>
            </a:r>
            <a:endParaRPr lang="he-IL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253017" y="1265443"/>
            <a:ext cx="12071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דף י'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8906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30158"/>
              </p:ext>
            </p:extLst>
          </p:nvPr>
        </p:nvGraphicFramePr>
        <p:xfrm>
          <a:off x="4719783" y="1026072"/>
          <a:ext cx="6175648" cy="21366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90618">
                  <a:extLst>
                    <a:ext uri="{9D8B030D-6E8A-4147-A177-3AD203B41FA5}">
                      <a16:colId xmlns:a16="http://schemas.microsoft.com/office/drawing/2014/main" val="4018585552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1388398171"/>
                    </a:ext>
                  </a:extLst>
                </a:gridCol>
                <a:gridCol w="1557466">
                  <a:extLst>
                    <a:ext uri="{9D8B030D-6E8A-4147-A177-3AD203B41FA5}">
                      <a16:colId xmlns:a16="http://schemas.microsoft.com/office/drawing/2014/main" val="4052588711"/>
                    </a:ext>
                  </a:extLst>
                </a:gridCol>
              </a:tblGrid>
              <a:tr h="438588">
                <a:tc gridSpan="3">
                  <a:txBody>
                    <a:bodyPr/>
                    <a:lstStyle/>
                    <a:p>
                      <a:pPr algn="r"/>
                      <a:endParaRPr lang="he-IL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59221"/>
                  </a:ext>
                </a:extLst>
              </a:tr>
              <a:tr h="438588">
                <a:tc>
                  <a:txBody>
                    <a:bodyPr/>
                    <a:lstStyle/>
                    <a:p>
                      <a:pPr algn="r"/>
                      <a:endParaRPr lang="he-IL" b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01242695"/>
                  </a:ext>
                </a:extLst>
              </a:tr>
              <a:tr h="629722">
                <a:tc>
                  <a:txBody>
                    <a:bodyPr/>
                    <a:lstStyle/>
                    <a:p>
                      <a:pPr algn="r"/>
                      <a:endParaRPr lang="he-IL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795421624"/>
                  </a:ext>
                </a:extLst>
              </a:tr>
              <a:tr h="629722">
                <a:tc>
                  <a:txBody>
                    <a:bodyPr/>
                    <a:lstStyle/>
                    <a:p>
                      <a:pPr algn="r"/>
                      <a:endParaRPr lang="he-IL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3630176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8278" y="1525487"/>
            <a:ext cx="15978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נפל שור ומת </a:t>
            </a:r>
            <a:r>
              <a:rPr lang="he-IL" dirty="0" smtClean="0">
                <a:solidFill>
                  <a:srgbClr val="000000"/>
                </a:solidFill>
              </a:rPr>
              <a:t>בו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0558" y="2020872"/>
            <a:ext cx="11822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שיטת רבנן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630557" y="2678840"/>
            <a:ext cx="11822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שיטת רבי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048682" y="2671442"/>
            <a:ext cx="220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</a:rPr>
              <a:t>המשלימו</a:t>
            </a:r>
            <a:r>
              <a:rPr lang="he-IL" dirty="0">
                <a:solidFill>
                  <a:srgbClr val="000000"/>
                </a:solidFill>
              </a:rPr>
              <a:t> לעשרה </a:t>
            </a:r>
            <a:r>
              <a:rPr lang="he-IL" dirty="0" smtClean="0">
                <a:solidFill>
                  <a:srgbClr val="000000"/>
                </a:solidFill>
              </a:rPr>
              <a:t>חייב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783" y="2678840"/>
            <a:ext cx="220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שניהם חייבים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1272" y="2089732"/>
            <a:ext cx="220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</a:rPr>
              <a:t>המשלימו</a:t>
            </a:r>
            <a:r>
              <a:rPr lang="he-IL" dirty="0">
                <a:solidFill>
                  <a:srgbClr val="000000"/>
                </a:solidFill>
              </a:rPr>
              <a:t> לעשרה </a:t>
            </a:r>
            <a:r>
              <a:rPr lang="he-IL" dirty="0" smtClean="0">
                <a:solidFill>
                  <a:srgbClr val="000000"/>
                </a:solidFill>
              </a:rPr>
              <a:t>חייב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682" y="2088425"/>
            <a:ext cx="220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 err="1">
                <a:solidFill>
                  <a:srgbClr val="000000"/>
                </a:solidFill>
              </a:rPr>
              <a:t>המשלימו</a:t>
            </a:r>
            <a:r>
              <a:rPr lang="he-IL" dirty="0">
                <a:solidFill>
                  <a:srgbClr val="000000"/>
                </a:solidFill>
              </a:rPr>
              <a:t> לעשרה </a:t>
            </a:r>
            <a:r>
              <a:rPr lang="he-IL" dirty="0" smtClean="0">
                <a:solidFill>
                  <a:srgbClr val="000000"/>
                </a:solidFill>
              </a:rPr>
              <a:t>חייב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8849" y="1500625"/>
            <a:ext cx="1683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נפל שור וניזוק בו</a:t>
            </a:r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92167"/>
              </p:ext>
            </p:extLst>
          </p:nvPr>
        </p:nvGraphicFramePr>
        <p:xfrm>
          <a:off x="5671127" y="3959394"/>
          <a:ext cx="5391067" cy="229732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08098507"/>
                    </a:ext>
                  </a:extLst>
                </a:gridCol>
                <a:gridCol w="2681734">
                  <a:extLst>
                    <a:ext uri="{9D8B030D-6E8A-4147-A177-3AD203B41FA5}">
                      <a16:colId xmlns:a16="http://schemas.microsoft.com/office/drawing/2014/main" val="94226176"/>
                    </a:ext>
                  </a:extLst>
                </a:gridCol>
              </a:tblGrid>
              <a:tr h="296145">
                <a:tc gridSpan="2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90243"/>
                  </a:ext>
                </a:extLst>
              </a:tr>
              <a:tr h="1931569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4734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10158" y="1065226"/>
            <a:ext cx="45944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lvl="0"/>
            <a:r>
              <a:rPr lang="he-IL" altLang="he-IL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החופר בור תשעה טפחים ובא אחר והשלימו לעשרה, </a:t>
            </a:r>
            <a:endParaRPr lang="he-IL" alt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784135" y="4439309"/>
            <a:ext cx="220749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בלעדי שמירתו היה שמור השור על ידי האחרים, אם כן מדוע חייב כלל? מה עשה בזה שהלך ולא שמר, הרי מכל מקום השור היה שמור, וצריך להיות פטור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7013" y="4608586"/>
            <a:ext cx="220749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בלעדי שמירת החמישי </a:t>
            </a:r>
          </a:p>
          <a:p>
            <a:r>
              <a:rPr lang="he-IL" dirty="0"/>
              <a:t>לא יכולים ארבעת השומרים לשומרו, </a:t>
            </a:r>
          </a:p>
          <a:p>
            <a:r>
              <a:rPr lang="he-IL" dirty="0"/>
              <a:t>אם כן, פשיטא שהוא חייב </a:t>
            </a:r>
            <a:r>
              <a:rPr lang="he-IL" dirty="0" err="1"/>
              <a:t>הכל</a:t>
            </a:r>
            <a:r>
              <a:rPr lang="he-IL" dirty="0"/>
              <a:t>,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3049" y="3979669"/>
            <a:ext cx="51923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fontAlgn="t"/>
            <a:r>
              <a:rPr lang="he-IL" dirty="0"/>
              <a:t>מָסַר שׁוֹרוֹ לַחֲמִשָּׁה בְּנֵי אָדָם וּפָשַׁע בּוֹ אֶחָד מֵהֶן וְהִזִּיק חַיָּיב</a:t>
            </a: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" y="947085"/>
            <a:ext cx="1913771" cy="2902016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807" y="590206"/>
            <a:ext cx="1882375" cy="323434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9" name="טבלה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86117"/>
              </p:ext>
            </p:extLst>
          </p:nvPr>
        </p:nvGraphicFramePr>
        <p:xfrm>
          <a:off x="1432850" y="1104248"/>
          <a:ext cx="406820" cy="205401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6820">
                  <a:extLst>
                    <a:ext uri="{9D8B030D-6E8A-4147-A177-3AD203B41FA5}">
                      <a16:colId xmlns:a16="http://schemas.microsoft.com/office/drawing/2014/main" val="1380526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9</a:t>
                      </a:r>
                      <a:endParaRPr lang="he-I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5589"/>
                  </a:ext>
                </a:extLst>
              </a:tr>
              <a:tr h="234924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8</a:t>
                      </a:r>
                      <a:endParaRPr lang="he-I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9379"/>
                  </a:ext>
                </a:extLst>
              </a:tr>
              <a:tr h="228015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/>
                        <a:t>7</a:t>
                      </a:r>
                      <a:endParaRPr lang="he-IL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0431"/>
                  </a:ext>
                </a:extLst>
              </a:tr>
              <a:tr h="179648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6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43959"/>
                  </a:ext>
                </a:extLst>
              </a:tr>
              <a:tr h="179648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5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27764"/>
                  </a:ext>
                </a:extLst>
              </a:tr>
              <a:tr h="179648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4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09626"/>
                  </a:ext>
                </a:extLst>
              </a:tr>
              <a:tr h="179648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3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3703"/>
                  </a:ext>
                </a:extLst>
              </a:tr>
              <a:tr h="183207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2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36391"/>
                  </a:ext>
                </a:extLst>
              </a:tr>
              <a:tr h="29379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1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363"/>
                  </a:ext>
                </a:extLst>
              </a:tr>
            </a:tbl>
          </a:graphicData>
        </a:graphic>
      </p:graphicFrame>
      <p:graphicFrame>
        <p:nvGraphicFramePr>
          <p:cNvPr id="40" name="טבלה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12852"/>
              </p:ext>
            </p:extLst>
          </p:nvPr>
        </p:nvGraphicFramePr>
        <p:xfrm>
          <a:off x="3266331" y="598458"/>
          <a:ext cx="463171" cy="255980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63171">
                  <a:extLst>
                    <a:ext uri="{9D8B030D-6E8A-4147-A177-3AD203B41FA5}">
                      <a16:colId xmlns:a16="http://schemas.microsoft.com/office/drawing/2014/main" val="1380526831"/>
                    </a:ext>
                  </a:extLst>
                </a:gridCol>
              </a:tblGrid>
              <a:tr h="28671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10</a:t>
                      </a:r>
                      <a:endParaRPr lang="he-I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90648"/>
                  </a:ext>
                </a:extLst>
              </a:tr>
              <a:tr h="28671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9</a:t>
                      </a:r>
                      <a:endParaRPr lang="he-I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5589"/>
                  </a:ext>
                </a:extLst>
              </a:tr>
              <a:tr h="28671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8</a:t>
                      </a:r>
                      <a:endParaRPr lang="he-IL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9379"/>
                  </a:ext>
                </a:extLst>
              </a:tr>
              <a:tr h="27828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/>
                        <a:t>7</a:t>
                      </a:r>
                      <a:endParaRPr lang="he-IL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0431"/>
                  </a:ext>
                </a:extLst>
              </a:tr>
              <a:tr h="21925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6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43959"/>
                  </a:ext>
                </a:extLst>
              </a:tr>
              <a:tr h="21925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5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27764"/>
                  </a:ext>
                </a:extLst>
              </a:tr>
              <a:tr h="21925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4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09626"/>
                  </a:ext>
                </a:extLst>
              </a:tr>
              <a:tr h="21925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3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3703"/>
                  </a:ext>
                </a:extLst>
              </a:tr>
              <a:tr h="219251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2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36391"/>
                  </a:ext>
                </a:extLst>
              </a:tr>
              <a:tr h="325126">
                <a:tc>
                  <a:txBody>
                    <a:bodyPr/>
                    <a:lstStyle/>
                    <a:p>
                      <a:pPr rtl="1"/>
                      <a:r>
                        <a:rPr lang="he-IL" sz="700" dirty="0" smtClean="0"/>
                        <a:t>1</a:t>
                      </a:r>
                      <a:endParaRPr lang="he-IL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363"/>
                  </a:ext>
                </a:extLst>
              </a:tr>
            </a:tbl>
          </a:graphicData>
        </a:graphic>
      </p:graphicFrame>
      <p:sp>
        <p:nvSpPr>
          <p:cNvPr id="41" name="אליפסה 40"/>
          <p:cNvSpPr/>
          <p:nvPr/>
        </p:nvSpPr>
        <p:spPr>
          <a:xfrm>
            <a:off x="2735807" y="639618"/>
            <a:ext cx="1819564" cy="232909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932873" y="221673"/>
            <a:ext cx="19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השלים ל - 10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73" y="4205181"/>
            <a:ext cx="4017492" cy="2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3" grpId="0" animBg="1"/>
      <p:bldP spid="24" grpId="0" animBg="1"/>
      <p:bldP spid="25" grpId="0" animBg="1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09234"/>
              </p:ext>
            </p:extLst>
          </p:nvPr>
        </p:nvGraphicFramePr>
        <p:xfrm>
          <a:off x="5676095" y="235963"/>
          <a:ext cx="5097708" cy="253001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548854">
                  <a:extLst>
                    <a:ext uri="{9D8B030D-6E8A-4147-A177-3AD203B41FA5}">
                      <a16:colId xmlns:a16="http://schemas.microsoft.com/office/drawing/2014/main" val="1333581673"/>
                    </a:ext>
                  </a:extLst>
                </a:gridCol>
                <a:gridCol w="2548854">
                  <a:extLst>
                    <a:ext uri="{9D8B030D-6E8A-4147-A177-3AD203B41FA5}">
                      <a16:colId xmlns:a16="http://schemas.microsoft.com/office/drawing/2014/main" val="2249983071"/>
                    </a:ext>
                  </a:extLst>
                </a:gridCol>
              </a:tblGrid>
              <a:tr h="771057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01052"/>
                  </a:ext>
                </a:extLst>
              </a:tr>
              <a:tr h="175896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037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7718" y="398719"/>
            <a:ext cx="459489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הצית דליקה, והשני היה </a:t>
            </a:r>
            <a:r>
              <a:rPr lang="he-IL" sz="2000" b="1" dirty="0"/>
              <a:t>מרבה בחבילה,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9183" y="1097793"/>
            <a:ext cx="220749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בלעדי הזמורות שהניח, גם הייתה האש מגיעה ושורפת את הגדיש, אם כן, מה עשה בכך שהוסיף את החבילות, והרי הגדיש היה נשרף גם בלעדיו, וצריך להיות פטור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5122" y="1067072"/>
            <a:ext cx="2207491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אם בלעדי השני שהרבה בחבילות האש לא הייתה מגיעה אל הגדיש, אם כן, פשיטא שחייב האחרון, שהרי הוא הכשיר כל הנזק, </a:t>
            </a:r>
          </a:p>
          <a:p>
            <a:r>
              <a:rPr lang="he-IL" sz="1400" dirty="0"/>
              <a:t>כי בלעדיו הייתה האש הולכת ונכבית</a:t>
            </a: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0" y="-39926"/>
            <a:ext cx="4710831" cy="23991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9479" y="2024172"/>
            <a:ext cx="16273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השני הוסיף חבילה והאש </a:t>
            </a:r>
            <a:r>
              <a:rPr lang="he-IL" sz="1400" dirty="0" err="1" smtClean="0"/>
              <a:t>התפטה</a:t>
            </a:r>
            <a:r>
              <a:rPr lang="he-IL" sz="1400" dirty="0" smtClean="0"/>
              <a:t> לגדיש</a:t>
            </a:r>
            <a:endParaRPr lang="he-IL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216" y="3198053"/>
            <a:ext cx="38941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חֲמִשָּׁה שֶׁיָּשְׁבוּ עַל סַפְסָל אֶחָד וְלֹא שְׁבָרוּהוּ </a:t>
            </a:r>
          </a:p>
          <a:p>
            <a:pPr algn="ctr"/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וּבָא אֶחָד וְיָשַׁב עָלָיו וּשְׁבָרוֹ 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600275" y="4115179"/>
            <a:ext cx="18902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אם נאמר, שגם בלעדי ישיבתו הספסל היה </a:t>
            </a:r>
            <a:r>
              <a:rPr lang="he-IL" dirty="0" smtClean="0"/>
              <a:t>נשבר צריך להיות פטור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0073" y="3934710"/>
            <a:ext cx="211309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אם נאמר שלולי ישיבת האחרון לא היה הספסל נשבר, הרי פשיטא שהאחרון לבדו חייב,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2275" y="4138905"/>
            <a:ext cx="18902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</a:rPr>
              <a:t>הדין: האחרון חייב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153" y="3844384"/>
            <a:ext cx="257113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מדובר שהאחרון לא התיישב על הספסל, </a:t>
            </a:r>
            <a:endParaRPr lang="he-IL" dirty="0" smtClean="0"/>
          </a:p>
          <a:p>
            <a:r>
              <a:rPr lang="he-IL" dirty="0" smtClean="0"/>
              <a:t>אלא </a:t>
            </a:r>
            <a:r>
              <a:rPr lang="he-IL" dirty="0"/>
              <a:t>עמד על רגליו, ונסמך בגופו על היושבים.</a:t>
            </a:r>
          </a:p>
          <a:p>
            <a:r>
              <a:rPr lang="he-IL" dirty="0"/>
              <a:t>ואז הספסל נשבר, </a:t>
            </a:r>
            <a:endParaRPr lang="he-IL" dirty="0" smtClean="0"/>
          </a:p>
          <a:p>
            <a:r>
              <a:rPr lang="he-IL" dirty="0" smtClean="0"/>
              <a:t>ולכן </a:t>
            </a:r>
            <a:r>
              <a:rPr lang="he-IL" dirty="0"/>
              <a:t>היושבים פטורים, </a:t>
            </a:r>
            <a:endParaRPr lang="he-IL" dirty="0" smtClean="0"/>
          </a:p>
          <a:p>
            <a:r>
              <a:rPr lang="he-IL" dirty="0" smtClean="0"/>
              <a:t>כיון </a:t>
            </a:r>
            <a:r>
              <a:rPr lang="he-IL" dirty="0"/>
              <a:t>שלא יכלו לעמוד מחמת שנסמך בגופו עליהם,</a:t>
            </a:r>
          </a:p>
          <a:p>
            <a:r>
              <a:rPr lang="he-IL" dirty="0"/>
              <a:t> ואילו האחרון חייב </a:t>
            </a:r>
            <a:endParaRPr lang="he-IL" dirty="0" smtClean="0"/>
          </a:p>
          <a:p>
            <a:r>
              <a:rPr lang="he-IL" dirty="0" smtClean="0"/>
              <a:t>כיון </a:t>
            </a:r>
            <a:r>
              <a:rPr lang="he-IL" dirty="0"/>
              <a:t>שבכוחו נשבר הספסל 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444732" y="3980877"/>
            <a:ext cx="189023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בלעדי </a:t>
            </a:r>
            <a:r>
              <a:rPr lang="he-IL" dirty="0"/>
              <a:t>ישיבת האחרון היה הספסל נשבר לאחר שעתיים,  עתה שבא האחרון וישב, נשבר הספסל בתוך שעה </a:t>
            </a:r>
            <a:r>
              <a:rPr lang="he-IL" dirty="0" smtClean="0"/>
              <a:t>אחת והאחרון חייב.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50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9435"/>
              </p:ext>
            </p:extLst>
          </p:nvPr>
        </p:nvGraphicFramePr>
        <p:xfrm>
          <a:off x="3084945" y="1366982"/>
          <a:ext cx="6705599" cy="4359563"/>
        </p:xfrm>
        <a:graphic>
          <a:graphicData uri="http://schemas.openxmlformats.org/drawingml/2006/table">
            <a:tbl>
              <a:tblPr/>
              <a:tblGrid>
                <a:gridCol w="2444360">
                  <a:extLst>
                    <a:ext uri="{9D8B030D-6E8A-4147-A177-3AD203B41FA5}">
                      <a16:colId xmlns:a16="http://schemas.microsoft.com/office/drawing/2014/main" val="478680671"/>
                    </a:ext>
                  </a:extLst>
                </a:gridCol>
                <a:gridCol w="2652327">
                  <a:extLst>
                    <a:ext uri="{9D8B030D-6E8A-4147-A177-3AD203B41FA5}">
                      <a16:colId xmlns:a16="http://schemas.microsoft.com/office/drawing/2014/main" val="1504904933"/>
                    </a:ext>
                  </a:extLst>
                </a:gridCol>
                <a:gridCol w="1608912">
                  <a:extLst>
                    <a:ext uri="{9D8B030D-6E8A-4147-A177-3AD203B41FA5}">
                      <a16:colId xmlns:a16="http://schemas.microsoft.com/office/drawing/2014/main" val="1129870505"/>
                    </a:ext>
                  </a:extLst>
                </a:gridCol>
              </a:tblGrid>
              <a:tr h="942705"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7230"/>
                  </a:ext>
                </a:extLst>
              </a:tr>
              <a:tr h="1201471"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e-IL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997400"/>
                  </a:ext>
                </a:extLst>
              </a:tr>
              <a:tr h="2215387"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e-IL" b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03375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46268" y="2654753"/>
            <a:ext cx="11822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שיטת רבנן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446269" y="4222310"/>
            <a:ext cx="118225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FF"/>
                </a:solidFill>
              </a:rPr>
              <a:t>שיטת </a:t>
            </a:r>
          </a:p>
          <a:p>
            <a:r>
              <a:rPr lang="he-IL" dirty="0">
                <a:solidFill>
                  <a:srgbClr val="0000FF"/>
                </a:solidFill>
              </a:rPr>
              <a:t>ר' יהודה בן </a:t>
            </a:r>
            <a:r>
              <a:rPr lang="he-IL" dirty="0" err="1">
                <a:solidFill>
                  <a:srgbClr val="0000FF"/>
                </a:solidFill>
              </a:rPr>
              <a:t>בתירא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9661" y="1545765"/>
            <a:ext cx="19219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הכוהו בזה אחר זה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998" y="1531721"/>
            <a:ext cx="220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000000"/>
                </a:solidFill>
              </a:rPr>
              <a:t>הכוהו עשרה בבת אחת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885" y="3760645"/>
            <a:ext cx="220749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אחרון חייב </a:t>
            </a:r>
            <a:endParaRPr lang="he-IL" baseline="30000" dirty="0">
              <a:solidFill>
                <a:srgbClr val="000000"/>
              </a:solidFill>
            </a:endParaRPr>
          </a:p>
          <a:p>
            <a:r>
              <a:rPr lang="he-IL" dirty="0"/>
              <a:t>שאפי' הכה מקצת נפש חייב, והראשונים שהכוהו פטורים כיון שלא מת תחת ידם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9618" y="2607084"/>
            <a:ext cx="1142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פטורים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7138" y="2516253"/>
            <a:ext cx="189023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פטורים </a:t>
            </a:r>
            <a:r>
              <a:rPr lang="he-IL" dirty="0" smtClean="0"/>
              <a:t> </a:t>
            </a:r>
            <a:r>
              <a:rPr lang="he-IL" dirty="0"/>
              <a:t>אי אפשר לדעת מי הרגו.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024" y="4314643"/>
            <a:ext cx="1142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פטורים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910" y="841328"/>
            <a:ext cx="35163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הִכּוּהוּ עֲשָׂרָה בְּנֵי אָדָם בְּעֶשֶׂר מַקְלוֹת </a:t>
            </a:r>
          </a:p>
        </p:txBody>
      </p:sp>
    </p:spTree>
    <p:extLst>
      <p:ext uri="{BB962C8B-B14F-4D97-AF65-F5344CB8AC3E}">
        <p14:creationId xmlns:p14="http://schemas.microsoft.com/office/powerpoint/2010/main" val="23663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381</Words>
  <Application>Microsoft Office PowerPoint</Application>
  <PresentationFormat>מסך רחב</PresentationFormat>
  <Paragraphs>71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14</cp:revision>
  <dcterms:created xsi:type="dcterms:W3CDTF">2023-11-21T10:11:51Z</dcterms:created>
  <dcterms:modified xsi:type="dcterms:W3CDTF">2023-11-22T09:31:42Z</dcterms:modified>
</cp:coreProperties>
</file>