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272" r:id="rId2"/>
    <p:sldId id="257" r:id="rId3"/>
    <p:sldId id="273" r:id="rId4"/>
    <p:sldId id="258" r:id="rId5"/>
    <p:sldId id="259" r:id="rId6"/>
    <p:sldId id="262" r:id="rId7"/>
    <p:sldId id="265" r:id="rId8"/>
    <p:sldId id="263" r:id="rId9"/>
    <p:sldId id="266" r:id="rId10"/>
    <p:sldId id="264" r:id="rId11"/>
    <p:sldId id="268" r:id="rId12"/>
    <p:sldId id="269" r:id="rId13"/>
    <p:sldId id="267" r:id="rId14"/>
    <p:sldId id="280" r:id="rId15"/>
    <p:sldId id="256" r:id="rId16"/>
    <p:sldId id="260" r:id="rId17"/>
    <p:sldId id="386" r:id="rId18"/>
    <p:sldId id="387" r:id="rId19"/>
    <p:sldId id="388" r:id="rId20"/>
    <p:sldId id="389" r:id="rId2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סגנון בהיר 3 - הדגשה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2279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B9A28D8-9445-4C36-A7E9-447862B9ACDD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C038AFF-626C-4F55-83B8-7DBECF7414B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335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8E598-44A6-4A06-95D1-5EB78E4C4D67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428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38AFF-626C-4F55-83B8-7DBECF7414B0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234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371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868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91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666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605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076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874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323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541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324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701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E5250-78C8-4F14-A760-2A6D1F10246E}" type="datetimeFigureOut">
              <a:rPr lang="he-IL" smtClean="0"/>
              <a:t>כ"ד/אדר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2475-0CA3-40DF-885C-01DDDFF40F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402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izakrossler@gmail.com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3.emf"/><Relationship Id="rId7" Type="http://schemas.openxmlformats.org/officeDocument/2006/relationships/image" Target="../media/image49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5.emf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18" Type="http://schemas.openxmlformats.org/officeDocument/2006/relationships/image" Target="../media/image26.emf"/><Relationship Id="rId3" Type="http://schemas.openxmlformats.org/officeDocument/2006/relationships/image" Target="../media/image11.emf"/><Relationship Id="rId21" Type="http://schemas.openxmlformats.org/officeDocument/2006/relationships/image" Target="../media/image29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25.emf"/><Relationship Id="rId2" Type="http://schemas.openxmlformats.org/officeDocument/2006/relationships/image" Target="../media/image10.emf"/><Relationship Id="rId16" Type="http://schemas.openxmlformats.org/officeDocument/2006/relationships/image" Target="../media/image24.emf"/><Relationship Id="rId20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24" Type="http://schemas.openxmlformats.org/officeDocument/2006/relationships/image" Target="../media/image32.emf"/><Relationship Id="rId5" Type="http://schemas.openxmlformats.org/officeDocument/2006/relationships/image" Target="../media/image13.emf"/><Relationship Id="rId15" Type="http://schemas.openxmlformats.org/officeDocument/2006/relationships/image" Target="../media/image23.emf"/><Relationship Id="rId23" Type="http://schemas.openxmlformats.org/officeDocument/2006/relationships/image" Target="../media/image31.emf"/><Relationship Id="rId10" Type="http://schemas.openxmlformats.org/officeDocument/2006/relationships/image" Target="../media/image18.emf"/><Relationship Id="rId19" Type="http://schemas.openxmlformats.org/officeDocument/2006/relationships/image" Target="../media/image27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Relationship Id="rId22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0E6758-32A1-4415-BA47-65B3C9EEF750}"/>
              </a:ext>
            </a:extLst>
          </p:cNvPr>
          <p:cNvSpPr txBox="1">
            <a:spLocks/>
          </p:cNvSpPr>
          <p:nvPr/>
        </p:nvSpPr>
        <p:spPr>
          <a:xfrm>
            <a:off x="1325417" y="16279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/>
              <a:t>בבא מציעא</a:t>
            </a:r>
            <a:br>
              <a:rPr lang="he-IL" dirty="0"/>
            </a:br>
            <a:r>
              <a:rPr lang="he-IL" dirty="0"/>
              <a:t>מצגת עזר ללימוד דף כ"א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CA69D37-2859-4F7D-8815-6BF111168A9E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/>
              <a:t>יצחק רסלר</a:t>
            </a:r>
          </a:p>
          <a:p>
            <a:r>
              <a:rPr lang="en-US">
                <a:hlinkClick r:id="rId2"/>
              </a:rPr>
              <a:t>izakrossler@gmail.com</a:t>
            </a:r>
            <a:endParaRPr lang="he-IL"/>
          </a:p>
          <a:p>
            <a:endParaRPr lang="he-I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81D87D3-3BFB-4E3F-8397-FFB24AA2071C}"/>
              </a:ext>
            </a:extLst>
          </p:cNvPr>
          <p:cNvSpPr txBox="1"/>
          <p:nvPr/>
        </p:nvSpPr>
        <p:spPr>
          <a:xfrm>
            <a:off x="4562763" y="5514109"/>
            <a:ext cx="301105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 err="1"/>
              <a:t>לע"נ</a:t>
            </a:r>
            <a:r>
              <a:rPr lang="he-IL" dirty="0"/>
              <a:t> סמ"ר  דביר חיים רסלר </a:t>
            </a:r>
          </a:p>
          <a:p>
            <a:r>
              <a:rPr lang="he-IL" dirty="0"/>
              <a:t>נפל בשמחת תורה תשפ"ד הי"ד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F3992A4-2659-444C-A443-02D102F08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6" y="4749692"/>
            <a:ext cx="1607127" cy="160712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2D8E513-681B-4B7D-8F85-4F22F752F7AB}"/>
              </a:ext>
            </a:extLst>
          </p:cNvPr>
          <p:cNvSpPr txBox="1"/>
          <p:nvPr/>
        </p:nvSpPr>
        <p:spPr>
          <a:xfrm>
            <a:off x="3992880" y="2767429"/>
            <a:ext cx="3962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/>
              <a:t>פרק ב'  "אלו מציאות"</a:t>
            </a:r>
          </a:p>
        </p:txBody>
      </p:sp>
    </p:spTree>
    <p:extLst>
      <p:ext uri="{BB962C8B-B14F-4D97-AF65-F5344CB8AC3E}">
        <p14:creationId xmlns:p14="http://schemas.microsoft.com/office/powerpoint/2010/main" val="2990924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3DBCF966-BAC6-4DFA-AD4D-BCF1C7E834AB}"/>
              </a:ext>
            </a:extLst>
          </p:cNvPr>
          <p:cNvSpPr txBox="1"/>
          <p:nvPr/>
        </p:nvSpPr>
        <p:spPr>
          <a:xfrm>
            <a:off x="10484505" y="10844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C710DD6-4343-4EAC-BE9E-081309BFE418}"/>
              </a:ext>
            </a:extLst>
          </p:cNvPr>
          <p:cNvSpPr txBox="1"/>
          <p:nvPr/>
        </p:nvSpPr>
        <p:spPr>
          <a:xfrm>
            <a:off x="7038753" y="385225"/>
            <a:ext cx="48378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אָמַר רַב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עוּקְבָא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בַּר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חָמָא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בְּמַכְנַשְׁתָּא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דְּבֵי דָרֵי עָסְקִינַן </a:t>
            </a:r>
            <a:endParaRPr lang="he-IL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D2BF06A-31FD-408D-BC68-B294DF0BDD6D}"/>
              </a:ext>
            </a:extLst>
          </p:cNvPr>
          <p:cNvSpPr txBox="1"/>
          <p:nvPr/>
        </p:nvSpPr>
        <p:spPr>
          <a:xfrm>
            <a:off x="6032224" y="791410"/>
            <a:ext cx="6106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אין מדובר בדרך נפילה, ואף לא בדרך הנחה אלא, משנתנו  עוסקת </a:t>
            </a:r>
            <a:r>
              <a:rPr lang="he-IL" dirty="0" err="1"/>
              <a:t>במכנשתא</a:t>
            </a:r>
            <a:r>
              <a:rPr lang="he-IL" dirty="0"/>
              <a:t> דבי דרי שנמצאו הפירות במקום </a:t>
            </a:r>
            <a:r>
              <a:rPr lang="he-IL" dirty="0" err="1"/>
              <a:t>אסיפת</a:t>
            </a:r>
            <a:r>
              <a:rPr lang="he-IL" dirty="0"/>
              <a:t> הגרנות, ובתקופה שאוספים את הגרנות, ובעל הגורן דש את תבואתו, ולקח את עיקר הפירות, ונשארו שם הפירות שנמצאו עתה </a:t>
            </a: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7FFC8905-3F2C-4C61-8085-8A635E4C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5" y="2335"/>
            <a:ext cx="5638185" cy="6683205"/>
          </a:xfrm>
          <a:prstGeom prst="rect">
            <a:avLst/>
          </a:prstGeom>
        </p:spPr>
      </p:pic>
      <p:sp>
        <p:nvSpPr>
          <p:cNvPr id="25" name="מלבן 24">
            <a:extLst>
              <a:ext uri="{FF2B5EF4-FFF2-40B4-BE49-F238E27FC236}">
                <a16:creationId xmlns:a16="http://schemas.microsoft.com/office/drawing/2014/main" id="{BF58D38B-F5D5-4A62-8F23-AF189AF55865}"/>
              </a:ext>
            </a:extLst>
          </p:cNvPr>
          <p:cNvSpPr/>
          <p:nvPr/>
        </p:nvSpPr>
        <p:spPr>
          <a:xfrm>
            <a:off x="2873970" y="3759751"/>
            <a:ext cx="2455841" cy="19317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F86DE88F-9D36-49C2-9762-01D6E6175598}"/>
              </a:ext>
            </a:extLst>
          </p:cNvPr>
          <p:cNvSpPr txBox="1"/>
          <p:nvPr/>
        </p:nvSpPr>
        <p:spPr>
          <a:xfrm>
            <a:off x="3557456" y="3301723"/>
            <a:ext cx="873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4 אמות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A0399E1D-7FC7-4893-ACE1-D039CFE65175}"/>
              </a:ext>
            </a:extLst>
          </p:cNvPr>
          <p:cNvSpPr txBox="1"/>
          <p:nvPr/>
        </p:nvSpPr>
        <p:spPr>
          <a:xfrm>
            <a:off x="5022313" y="4379215"/>
            <a:ext cx="873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4 אמות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451E91F0-8552-4F46-93EE-CF38C934F278}"/>
              </a:ext>
            </a:extLst>
          </p:cNvPr>
          <p:cNvSpPr txBox="1"/>
          <p:nvPr/>
        </p:nvSpPr>
        <p:spPr>
          <a:xfrm>
            <a:off x="6741041" y="2434777"/>
            <a:ext cx="5419863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קַב בְּאַרְבַּע אַמּוֹת </a:t>
            </a:r>
            <a:r>
              <a:rPr lang="he-IL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דִּנְפִיש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</a:t>
            </a:r>
            <a:endParaRPr lang="he-IL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לָא טָרַח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אִינִיש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וְלָא הָדַר אָתֵי וְשָׁקֵיל לְהוּ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אַפְקוֹרֵי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</a:t>
            </a:r>
            <a:endParaRPr lang="he-IL" dirty="0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C040D5A2-7DD3-4C34-A9AF-3E3065904668}"/>
              </a:ext>
            </a:extLst>
          </p:cNvPr>
          <p:cNvSpPr txBox="1"/>
          <p:nvPr/>
        </p:nvSpPr>
        <p:spPr>
          <a:xfrm>
            <a:off x="11493795" y="2028592"/>
            <a:ext cx="5422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לכן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E68F8367-3CB4-4AB0-8C3C-0959085BD2A5}"/>
              </a:ext>
            </a:extLst>
          </p:cNvPr>
          <p:cNvSpPr txBox="1"/>
          <p:nvPr/>
        </p:nvSpPr>
        <p:spPr>
          <a:xfrm>
            <a:off x="7327665" y="4452525"/>
            <a:ext cx="482891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בְּצִיר מֵהָכִי טָרַח וְהָדַר אָתֵי וְשָׁקֵיל לְהוּ וְלָא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</a:t>
            </a:r>
            <a:endParaRPr lang="he-IL" dirty="0"/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19693F94-3AA0-4077-B024-B1AA4C677001}"/>
              </a:ext>
            </a:extLst>
          </p:cNvPr>
          <p:cNvSpPr txBox="1"/>
          <p:nvPr/>
        </p:nvSpPr>
        <p:spPr>
          <a:xfrm>
            <a:off x="5926353" y="3219623"/>
            <a:ext cx="6265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 קב פירות המפוזרים בשטח של ארבע אמות, </a:t>
            </a:r>
            <a:r>
              <a:rPr lang="he-IL" sz="2000" b="1" dirty="0" err="1"/>
              <a:t>שטירחה</a:t>
            </a:r>
            <a:r>
              <a:rPr lang="he-IL" dirty="0"/>
              <a:t> גדולה לקבצן, אנו אומרים הבעלים לא יטרח לשוב לקחתם, אלא הוא מפקירם </a:t>
            </a:r>
          </a:p>
          <a:p>
            <a:r>
              <a:rPr lang="he-IL" dirty="0"/>
              <a:t>ולכן הרי אלו של המוצא.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D77AF571-81D3-4F43-8939-D9096761D067}"/>
              </a:ext>
            </a:extLst>
          </p:cNvPr>
          <p:cNvSpPr txBox="1"/>
          <p:nvPr/>
        </p:nvSpPr>
        <p:spPr>
          <a:xfrm>
            <a:off x="6032224" y="5050927"/>
            <a:ext cx="61243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אם היו הפירות </a:t>
            </a:r>
            <a:r>
              <a:rPr lang="he-IL" dirty="0" err="1"/>
              <a:t>מפוזרין</a:t>
            </a:r>
            <a:r>
              <a:rPr lang="he-IL" dirty="0"/>
              <a:t> בפחות מארבע אמות, שאין </a:t>
            </a:r>
            <a:r>
              <a:rPr lang="he-IL" sz="2400" b="1" dirty="0" err="1"/>
              <a:t>טירחה</a:t>
            </a:r>
            <a:r>
              <a:rPr lang="he-IL" dirty="0"/>
              <a:t> מרובה כל כך לקבצם, בעליהם יטרח ויחזור לקחתם ולא יפקירם</a:t>
            </a:r>
          </a:p>
          <a:p>
            <a:r>
              <a:rPr lang="he-IL" dirty="0"/>
              <a:t>ולכן צריך להכריז עליהן.</a:t>
            </a:r>
          </a:p>
        </p:txBody>
      </p:sp>
    </p:spTree>
    <p:extLst>
      <p:ext uri="{BB962C8B-B14F-4D97-AF65-F5344CB8AC3E}">
        <p14:creationId xmlns:p14="http://schemas.microsoft.com/office/powerpoint/2010/main" val="25899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7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5" grpId="0" animBg="1"/>
      <p:bldP spid="26" grpId="0" animBg="1"/>
      <p:bldP spid="27" grpId="0" animBg="1"/>
      <p:bldP spid="29" grpId="0" animBg="1"/>
      <p:bldP spid="30" grpId="0"/>
      <p:bldP spid="32" grpId="0" animBg="1"/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625" y="2551946"/>
            <a:ext cx="1788533" cy="640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AC921B5F-5C17-4DFF-A2D3-ED8A4C939846}"/>
              </a:ext>
            </a:extLst>
          </p:cNvPr>
          <p:cNvSpPr txBox="1"/>
          <p:nvPr/>
        </p:nvSpPr>
        <p:spPr>
          <a:xfrm>
            <a:off x="10513616" y="-56174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88C31DC1-7915-4DBE-A648-16C6AE14BE3B}"/>
              </a:ext>
            </a:extLst>
          </p:cNvPr>
          <p:cNvSpPr txBox="1"/>
          <p:nvPr/>
        </p:nvSpPr>
        <p:spPr>
          <a:xfrm>
            <a:off x="7266368" y="162705"/>
            <a:ext cx="363229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בָּעֵי רַבִּי יִרְמְיָה חֲצִי קַב בִּשְׁתֵּי אַמּוֹת מַהוּ</a:t>
            </a:r>
            <a:endParaRPr lang="he-IL" dirty="0"/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DD58DF95-E719-4CBF-B4F0-41851F2BB3B6}"/>
              </a:ext>
            </a:extLst>
          </p:cNvPr>
          <p:cNvSpPr txBox="1"/>
          <p:nvPr/>
        </p:nvSpPr>
        <p:spPr>
          <a:xfrm>
            <a:off x="8584207" y="3049266"/>
            <a:ext cx="357633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מִשּׁוּם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חֲשִׁיבִי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וַחֲצִי קַב בִּשְׁתֵּי אַמּוֹת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כֵּיוָן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חֲשִׁיבִי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</a:t>
            </a:r>
            <a:endParaRPr lang="he-IL" dirty="0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BF353D7E-9033-4DBB-AC2A-91610DF8A6D1}"/>
              </a:ext>
            </a:extLst>
          </p:cNvPr>
          <p:cNvSpPr txBox="1"/>
          <p:nvPr/>
        </p:nvSpPr>
        <p:spPr>
          <a:xfrm>
            <a:off x="7322686" y="560232"/>
            <a:ext cx="468171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קַב בְּאַרְבַּע אַמּוֹת טַעְמָא מַאי מִשּׁוּם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דִּנְפִיש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</a:t>
            </a:r>
            <a:endParaRPr lang="he-IL" dirty="0"/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0FEED9AC-65C4-4A2B-B184-504670D8BF32}"/>
              </a:ext>
            </a:extLst>
          </p:cNvPr>
          <p:cNvSpPr txBox="1"/>
          <p:nvPr/>
        </p:nvSpPr>
        <p:spPr>
          <a:xfrm>
            <a:off x="6759761" y="1581158"/>
            <a:ext cx="54302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חֲצִי קַב בִּשְׁתֵּי אַמּוֹת כֵּיוָן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נְפִיש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 </a:t>
            </a:r>
            <a:endParaRPr lang="he-IL" dirty="0"/>
          </a:p>
        </p:txBody>
      </p:sp>
      <p:sp>
        <p:nvSpPr>
          <p:cNvPr id="6" name="בועת דיבור: מלבן עם פינות מעוגלות 5">
            <a:extLst>
              <a:ext uri="{FF2B5EF4-FFF2-40B4-BE49-F238E27FC236}">
                <a16:creationId xmlns:a16="http://schemas.microsoft.com/office/drawing/2014/main" id="{1B762BE4-39EB-4BDE-B653-21DB8F734046}"/>
              </a:ext>
            </a:extLst>
          </p:cNvPr>
          <p:cNvSpPr/>
          <p:nvPr/>
        </p:nvSpPr>
        <p:spPr>
          <a:xfrm>
            <a:off x="-11051" y="1653"/>
            <a:ext cx="6516109" cy="2680680"/>
          </a:xfrm>
          <a:prstGeom prst="wedgeRoundRectCallout">
            <a:avLst>
              <a:gd name="adj1" fmla="val 63615"/>
              <a:gd name="adj2" fmla="val -326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</a:rPr>
              <a:t>הקשו התוס', הרי קב בארבע אמות - היינו נמי חצי קב בשתי אמות,</a:t>
            </a:r>
          </a:p>
          <a:p>
            <a:r>
              <a:rPr lang="he-IL" dirty="0">
                <a:solidFill>
                  <a:schemeClr val="tx1"/>
                </a:solidFill>
              </a:rPr>
              <a:t>אם כך מה השאלה?! </a:t>
            </a:r>
          </a:p>
          <a:p>
            <a:r>
              <a:rPr lang="he-IL" dirty="0">
                <a:solidFill>
                  <a:schemeClr val="tx1"/>
                </a:solidFill>
              </a:rPr>
              <a:t>ותירצו, שכיון שיש לו ללקוט רק חצי קב, יגמור וילקוט הכל. אבל כשיש לו קב ללקוט, אינו מלקט כלל. </a:t>
            </a:r>
          </a:p>
          <a:p>
            <a:r>
              <a:rPr lang="he-IL" dirty="0">
                <a:solidFill>
                  <a:schemeClr val="tx1"/>
                </a:solidFill>
              </a:rPr>
              <a:t>תירוץ נוסף: קב בארבע אמות - היינו ארבע אמות מרובעות, וחציין הוא חצי קב בשתי אמות על ארבע. ואילו הספק כאן הוא בחצי קב בשתי אמות על שתי אמות. </a:t>
            </a:r>
          </a:p>
          <a:p>
            <a:r>
              <a:rPr lang="he-IL" dirty="0">
                <a:solidFill>
                  <a:schemeClr val="tx1"/>
                </a:solidFill>
              </a:rPr>
              <a:t>אבל </a:t>
            </a:r>
            <a:r>
              <a:rPr lang="he-IL" dirty="0" err="1">
                <a:solidFill>
                  <a:schemeClr val="tx1"/>
                </a:solidFill>
              </a:rPr>
              <a:t>הריטב"א</a:t>
            </a:r>
            <a:r>
              <a:rPr lang="he-IL" dirty="0">
                <a:solidFill>
                  <a:schemeClr val="tx1"/>
                </a:solidFill>
              </a:rPr>
              <a:t> </a:t>
            </a:r>
            <a:r>
              <a:rPr lang="he-IL" dirty="0" err="1">
                <a:solidFill>
                  <a:schemeClr val="tx1"/>
                </a:solidFill>
              </a:rPr>
              <a:t>בשמ"ק</a:t>
            </a:r>
            <a:r>
              <a:rPr lang="he-IL" dirty="0">
                <a:solidFill>
                  <a:schemeClr val="tx1"/>
                </a:solidFill>
              </a:rPr>
              <a:t> כתב שספק הגמרא הוא בשתי אמות על ארבע אמות, אבל בשתים על שתים - ודאי אינו הפקר. וכן הוא דעת הטור. </a:t>
            </a:r>
          </a:p>
        </p:txBody>
      </p:sp>
      <p:pic>
        <p:nvPicPr>
          <p:cNvPr id="38" name="תמונה 37">
            <a:extLst>
              <a:ext uri="{FF2B5EF4-FFF2-40B4-BE49-F238E27FC236}">
                <a16:creationId xmlns:a16="http://schemas.microsoft.com/office/drawing/2014/main" id="{59E930FB-DFC1-4B4C-8CB2-21FA89A9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0" y="2882464"/>
            <a:ext cx="6419419" cy="3773518"/>
          </a:xfrm>
          <a:prstGeom prst="rect">
            <a:avLst/>
          </a:prstGeom>
        </p:spPr>
      </p:pic>
      <p:sp>
        <p:nvSpPr>
          <p:cNvPr id="39" name="מלבן 38">
            <a:extLst>
              <a:ext uri="{FF2B5EF4-FFF2-40B4-BE49-F238E27FC236}">
                <a16:creationId xmlns:a16="http://schemas.microsoft.com/office/drawing/2014/main" id="{21918916-F364-478F-8BD1-720B2D8CA0A3}"/>
              </a:ext>
            </a:extLst>
          </p:cNvPr>
          <p:cNvSpPr/>
          <p:nvPr/>
        </p:nvSpPr>
        <p:spPr>
          <a:xfrm>
            <a:off x="2636874" y="5807228"/>
            <a:ext cx="3306048" cy="9174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47E9D989-8889-45D1-9C4F-30CB71D38B44}"/>
              </a:ext>
            </a:extLst>
          </p:cNvPr>
          <p:cNvGrpSpPr/>
          <p:nvPr/>
        </p:nvGrpSpPr>
        <p:grpSpPr>
          <a:xfrm>
            <a:off x="5738960" y="2910769"/>
            <a:ext cx="1010177" cy="998363"/>
            <a:chOff x="9922017" y="677426"/>
            <a:chExt cx="867266" cy="1142778"/>
          </a:xfrm>
        </p:grpSpPr>
        <p:pic>
          <p:nvPicPr>
            <p:cNvPr id="41" name="תמונה 40">
              <a:extLst>
                <a:ext uri="{FF2B5EF4-FFF2-40B4-BE49-F238E27FC236}">
                  <a16:creationId xmlns:a16="http://schemas.microsoft.com/office/drawing/2014/main" id="{5B6DAEF5-4098-4EAD-B41B-E68F51B8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8003" y="1046758"/>
              <a:ext cx="664128" cy="773446"/>
            </a:xfrm>
            <a:prstGeom prst="rect">
              <a:avLst/>
            </a:prstGeom>
          </p:spPr>
        </p:pic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087BB69B-28E7-4AF8-A373-C768F3CEAADA}"/>
                </a:ext>
              </a:extLst>
            </p:cNvPr>
            <p:cNvSpPr txBox="1"/>
            <p:nvPr/>
          </p:nvSpPr>
          <p:spPr>
            <a:xfrm>
              <a:off x="9922017" y="677426"/>
              <a:ext cx="867266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r>
                <a:rPr lang="he-IL" dirty="0"/>
                <a:t>חצי קב</a:t>
              </a:r>
            </a:p>
          </p:txBody>
        </p:sp>
      </p:grp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BE9C165C-7E1E-4EF9-8A3E-31C6708340E8}"/>
              </a:ext>
            </a:extLst>
          </p:cNvPr>
          <p:cNvSpPr txBox="1"/>
          <p:nvPr/>
        </p:nvSpPr>
        <p:spPr>
          <a:xfrm>
            <a:off x="3378291" y="5437896"/>
            <a:ext cx="182321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שתי אמות</a:t>
            </a:r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E941B9D4-E899-4A41-BA77-97EE0DF14408}"/>
              </a:ext>
            </a:extLst>
          </p:cNvPr>
          <p:cNvSpPr txBox="1"/>
          <p:nvPr/>
        </p:nvSpPr>
        <p:spPr>
          <a:xfrm>
            <a:off x="6962530" y="3750910"/>
            <a:ext cx="52219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או, שמא עיקר הטעם שכשמצא קב ב 4 אמות</a:t>
            </a:r>
          </a:p>
          <a:p>
            <a:r>
              <a:rPr lang="he-IL" dirty="0"/>
              <a:t> נתייאש מהם בעליהם, משום שקב </a:t>
            </a:r>
            <a:r>
              <a:rPr lang="he-IL" sz="2000" b="1" dirty="0"/>
              <a:t>פירות לא חשובים</a:t>
            </a:r>
            <a:endParaRPr lang="he-IL" b="1" dirty="0"/>
          </a:p>
          <a:p>
            <a:r>
              <a:rPr lang="he-IL" dirty="0"/>
              <a:t> לו כדי שיחזור לקחתם,</a:t>
            </a:r>
          </a:p>
          <a:p>
            <a:r>
              <a:rPr lang="he-IL" dirty="0"/>
              <a:t>ואם כן, גם חצי קב בשתי אמות, </a:t>
            </a:r>
          </a:p>
          <a:p>
            <a:r>
              <a:rPr lang="he-IL" dirty="0"/>
              <a:t>כיון שאינם חשובים בעיניו הרי הוא מפקיר אותם</a:t>
            </a:r>
          </a:p>
        </p:txBody>
      </p:sp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21136B95-22E3-4892-8F22-D3CE591EF7AE}"/>
              </a:ext>
            </a:extLst>
          </p:cNvPr>
          <p:cNvSpPr txBox="1"/>
          <p:nvPr/>
        </p:nvSpPr>
        <p:spPr>
          <a:xfrm>
            <a:off x="6464604" y="914334"/>
            <a:ext cx="56168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מאיזה טעם אנו אומרים שנתייאש מהם בעליהם, </a:t>
            </a:r>
          </a:p>
          <a:p>
            <a:r>
              <a:rPr lang="he-IL" dirty="0"/>
              <a:t>האם עיקר הטעם הוא משום </a:t>
            </a:r>
            <a:r>
              <a:rPr lang="he-IL" sz="2000" b="1" dirty="0" err="1"/>
              <a:t>שטירחה</a:t>
            </a:r>
            <a:r>
              <a:rPr lang="he-IL" sz="2000" b="1" dirty="0"/>
              <a:t> מרובה היא </a:t>
            </a:r>
            <a:r>
              <a:rPr lang="he-IL" sz="2000" b="1" dirty="0" err="1"/>
              <a:t>לאספם</a:t>
            </a:r>
            <a:endParaRPr lang="he-IL" b="1" dirty="0"/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443590B8-6C47-4176-8B74-3765E05C8D24}"/>
              </a:ext>
            </a:extLst>
          </p:cNvPr>
          <p:cNvSpPr txBox="1"/>
          <p:nvPr/>
        </p:nvSpPr>
        <p:spPr>
          <a:xfrm>
            <a:off x="6464604" y="1913787"/>
            <a:ext cx="5715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אם כן, אם מצא חצי קב בשתי אמות, כיון </a:t>
            </a:r>
            <a:r>
              <a:rPr lang="he-IL" b="1" dirty="0"/>
              <a:t>שאין טרחתם מרובה</a:t>
            </a:r>
            <a:r>
              <a:rPr lang="he-IL" dirty="0"/>
              <a:t>, שהרי הם מפוזרים רק בשתי אמות - הבעלים לא מפקיר אותם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31A60865-A140-4DBF-8E6D-4C293A331EF3}"/>
              </a:ext>
            </a:extLst>
          </p:cNvPr>
          <p:cNvSpPr txBox="1"/>
          <p:nvPr/>
        </p:nvSpPr>
        <p:spPr>
          <a:xfrm>
            <a:off x="7851824" y="5622562"/>
            <a:ext cx="34433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השיקולים אם להכריז או לא</a:t>
            </a:r>
          </a:p>
          <a:p>
            <a:pPr marL="342900" indent="-342900">
              <a:buAutoNum type="arabicPeriod"/>
            </a:pPr>
            <a:r>
              <a:rPr lang="he-IL" dirty="0"/>
              <a:t>האם יש </a:t>
            </a:r>
            <a:r>
              <a:rPr lang="he-IL" dirty="0" err="1"/>
              <a:t>טירחה</a:t>
            </a:r>
            <a:r>
              <a:rPr lang="he-IL" dirty="0"/>
              <a:t> באיסוף המציאה.</a:t>
            </a:r>
          </a:p>
          <a:p>
            <a:pPr marL="342900" indent="-342900">
              <a:buAutoNum type="arabicPeriod"/>
            </a:pPr>
            <a:r>
              <a:rPr lang="he-IL" dirty="0"/>
              <a:t>האם המציאה בעלת ערך או לא </a:t>
            </a:r>
          </a:p>
        </p:txBody>
      </p:sp>
    </p:spTree>
    <p:extLst>
      <p:ext uri="{BB962C8B-B14F-4D97-AF65-F5344CB8AC3E}">
        <p14:creationId xmlns:p14="http://schemas.microsoft.com/office/powerpoint/2010/main" val="45827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2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6" grpId="0" animBg="1"/>
      <p:bldP spid="39" grpId="0" animBg="1"/>
      <p:bldP spid="43" grpId="0" animBg="1"/>
      <p:bldP spid="44" grpId="0"/>
      <p:bldP spid="45" grpId="0"/>
      <p:bldP spid="46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062" y="-141755"/>
            <a:ext cx="3894563" cy="721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0334" y="630869"/>
            <a:ext cx="102146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יש טִרְחה</a:t>
            </a: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767" y="1234456"/>
            <a:ext cx="1738677" cy="655961"/>
          </a:xfrm>
          <a:prstGeom prst="rect">
            <a:avLst/>
          </a:prstGeom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520FE405-5F26-4774-B7B2-A43489775835}"/>
              </a:ext>
            </a:extLst>
          </p:cNvPr>
          <p:cNvSpPr txBox="1"/>
          <p:nvPr/>
        </p:nvSpPr>
        <p:spPr>
          <a:xfrm>
            <a:off x="10084407" y="153784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5ADF4170-1728-4A10-BFD9-903064047365}"/>
              </a:ext>
            </a:extLst>
          </p:cNvPr>
          <p:cNvSpPr txBox="1"/>
          <p:nvPr/>
        </p:nvSpPr>
        <p:spPr>
          <a:xfrm>
            <a:off x="4201063" y="1529120"/>
            <a:ext cx="123802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יש ערך</a:t>
            </a:r>
          </a:p>
          <a:p>
            <a:pPr algn="ctr"/>
            <a:r>
              <a:rPr lang="he-IL" sz="2400" dirty="0"/>
              <a:t>חשוב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9EC26558-79D7-476A-B8C4-EF65C75DF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987" y="2145521"/>
            <a:ext cx="4600823" cy="4584961"/>
          </a:xfrm>
          <a:prstGeom prst="rect">
            <a:avLst/>
          </a:prstGeom>
        </p:spPr>
      </p:pic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7B22D5ED-5395-4B77-8423-7A07AADF64E2}"/>
              </a:ext>
            </a:extLst>
          </p:cNvPr>
          <p:cNvGrpSpPr/>
          <p:nvPr/>
        </p:nvGrpSpPr>
        <p:grpSpPr>
          <a:xfrm>
            <a:off x="10585341" y="2379997"/>
            <a:ext cx="1414768" cy="1747135"/>
            <a:chOff x="8399282" y="1335026"/>
            <a:chExt cx="1873761" cy="2436879"/>
          </a:xfrm>
        </p:grpSpPr>
        <p:pic>
          <p:nvPicPr>
            <p:cNvPr id="37" name="תמונה 36">
              <a:extLst>
                <a:ext uri="{FF2B5EF4-FFF2-40B4-BE49-F238E27FC236}">
                  <a16:creationId xmlns:a16="http://schemas.microsoft.com/office/drawing/2014/main" id="{796CD7A1-B036-41AB-976E-DF27619C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9282" y="2194814"/>
              <a:ext cx="893370" cy="1577091"/>
            </a:xfrm>
            <a:prstGeom prst="rect">
              <a:avLst/>
            </a:prstGeom>
          </p:spPr>
        </p:pic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740D2F29-C991-46AD-B1A6-0717F9B50212}"/>
                </a:ext>
              </a:extLst>
            </p:cNvPr>
            <p:cNvSpPr txBox="1"/>
            <p:nvPr/>
          </p:nvSpPr>
          <p:spPr>
            <a:xfrm>
              <a:off x="8420581" y="1335026"/>
              <a:ext cx="1519823" cy="5151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r>
                <a:rPr lang="he-IL" dirty="0"/>
                <a:t>שני קבים</a:t>
              </a:r>
            </a:p>
          </p:txBody>
        </p:sp>
        <p:pic>
          <p:nvPicPr>
            <p:cNvPr id="39" name="תמונה 38">
              <a:extLst>
                <a:ext uri="{FF2B5EF4-FFF2-40B4-BE49-F238E27FC236}">
                  <a16:creationId xmlns:a16="http://schemas.microsoft.com/office/drawing/2014/main" id="{A6A9E46A-5495-47A9-89D7-FDF18C520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9673" y="2151168"/>
              <a:ext cx="893370" cy="1577091"/>
            </a:xfrm>
            <a:prstGeom prst="rect">
              <a:avLst/>
            </a:prstGeom>
          </p:spPr>
        </p:pic>
      </p:grp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5B12F293-BC66-4AE4-B945-E7AA3A785A8D}"/>
              </a:ext>
            </a:extLst>
          </p:cNvPr>
          <p:cNvSpPr txBox="1"/>
          <p:nvPr/>
        </p:nvSpPr>
        <p:spPr>
          <a:xfrm rot="16200000">
            <a:off x="7946520" y="5552427"/>
            <a:ext cx="212698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שמונה אמות</a:t>
            </a:r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3E99F4D0-0D8A-4521-83DE-28BCE3781B60}"/>
              </a:ext>
            </a:extLst>
          </p:cNvPr>
          <p:cNvSpPr txBox="1"/>
          <p:nvPr/>
        </p:nvSpPr>
        <p:spPr>
          <a:xfrm>
            <a:off x="6039642" y="1725516"/>
            <a:ext cx="61137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מִשּׁוּם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חֲשִׁיבִי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וְקַבַּיִים בִּשְׁמוֹנֶה אַמּוֹת כֵּיוָן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דַּחֲשִׁיבִי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</a:t>
            </a:r>
            <a:endParaRPr lang="he-IL" dirty="0"/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0F7EB150-9929-4D0A-818A-533C96297E9C}"/>
              </a:ext>
            </a:extLst>
          </p:cNvPr>
          <p:cNvSpPr txBox="1"/>
          <p:nvPr/>
        </p:nvSpPr>
        <p:spPr>
          <a:xfrm>
            <a:off x="5671454" y="687038"/>
            <a:ext cx="611372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קַב בְּאַרְבַּע אַמּוֹת טַעְמָא מַאי מִשּׁוּם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דִּנְפִיש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</a:t>
            </a:r>
          </a:p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וְכׇל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שֶׁכֵּן קַבַּיִים בִּשְׁמוֹנֶה אַמּוֹת כֵּיוָן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דִּנְפִישׁא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טְפֵי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 </a:t>
            </a:r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3394918C-C720-48D3-9E3B-139D0CC29E3F}"/>
              </a:ext>
            </a:extLst>
          </p:cNvPr>
          <p:cNvSpPr txBox="1"/>
          <p:nvPr/>
        </p:nvSpPr>
        <p:spPr>
          <a:xfrm>
            <a:off x="2856775" y="656260"/>
            <a:ext cx="117816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000" dirty="0"/>
              <a:t>לכן </a:t>
            </a:r>
          </a:p>
          <a:p>
            <a:pPr algn="ctr"/>
            <a:r>
              <a:rPr lang="he-IL" sz="2000" dirty="0"/>
              <a:t>מפקיר</a:t>
            </a:r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1E61AF5C-AEE8-4A74-8232-AB336E998B64}"/>
              </a:ext>
            </a:extLst>
          </p:cNvPr>
          <p:cNvSpPr txBox="1"/>
          <p:nvPr/>
        </p:nvSpPr>
        <p:spPr>
          <a:xfrm>
            <a:off x="2828136" y="1599956"/>
            <a:ext cx="117816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000" dirty="0"/>
              <a:t>לכן לא</a:t>
            </a:r>
          </a:p>
          <a:p>
            <a:pPr algn="ctr"/>
            <a:r>
              <a:rPr lang="he-IL" sz="2000" dirty="0"/>
              <a:t>מפקיר</a:t>
            </a:r>
          </a:p>
        </p:txBody>
      </p:sp>
      <p:pic>
        <p:nvPicPr>
          <p:cNvPr id="45" name="תמונה 44">
            <a:extLst>
              <a:ext uri="{FF2B5EF4-FFF2-40B4-BE49-F238E27FC236}">
                <a16:creationId xmlns:a16="http://schemas.microsoft.com/office/drawing/2014/main" id="{2F90822B-29C1-4FFB-9502-108119911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47" y="2271280"/>
            <a:ext cx="4851791" cy="643010"/>
          </a:xfrm>
          <a:prstGeom prst="rect">
            <a:avLst/>
          </a:prstGeom>
        </p:spPr>
      </p:pic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25F49993-5CAF-46DE-85D6-3BA67E1A05DA}"/>
              </a:ext>
            </a:extLst>
          </p:cNvPr>
          <p:cNvSpPr txBox="1"/>
          <p:nvPr/>
        </p:nvSpPr>
        <p:spPr>
          <a:xfrm>
            <a:off x="2977116" y="3010043"/>
            <a:ext cx="427212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קַב בְּאַרְבַּע אַמּוֹת טַעְמָא מַאי מִשּׁוּם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חֲשִׁיבִי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וְשׁוּמְשְׁמִין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כֵּיוָן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דַּחֲשִׁיבִי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</a:t>
            </a:r>
            <a:endParaRPr lang="he-IL" dirty="0"/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E94902CC-BBEA-4940-BDEF-433B6A7EA750}"/>
              </a:ext>
            </a:extLst>
          </p:cNvPr>
          <p:cNvSpPr txBox="1"/>
          <p:nvPr/>
        </p:nvSpPr>
        <p:spPr>
          <a:xfrm>
            <a:off x="1135522" y="3803966"/>
            <a:ext cx="611372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אוֹ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דִלְמָא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מִשּׁוּם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דִּנְפִיש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וְכׇל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שֶׁכֵּן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שׁוּמְשְׁמִין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כֵּיוָן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דִּנְפִיש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טְפֵי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</a:t>
            </a:r>
            <a:endParaRPr lang="he-IL" dirty="0"/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C50DC245-1661-494F-AC23-71C18DB4ACC3}"/>
              </a:ext>
            </a:extLst>
          </p:cNvPr>
          <p:cNvSpPr txBox="1"/>
          <p:nvPr/>
        </p:nvSpPr>
        <p:spPr>
          <a:xfrm>
            <a:off x="1790390" y="2843454"/>
            <a:ext cx="123802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יש ערך</a:t>
            </a:r>
          </a:p>
          <a:p>
            <a:pPr algn="ctr"/>
            <a:r>
              <a:rPr lang="he-IL" sz="2400" dirty="0"/>
              <a:t>חשוב</a:t>
            </a:r>
          </a:p>
        </p:txBody>
      </p: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613B0D97-0E35-417B-A367-E2446C6D1523}"/>
              </a:ext>
            </a:extLst>
          </p:cNvPr>
          <p:cNvSpPr txBox="1"/>
          <p:nvPr/>
        </p:nvSpPr>
        <p:spPr>
          <a:xfrm>
            <a:off x="417463" y="2914290"/>
            <a:ext cx="117816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000" dirty="0"/>
              <a:t>לכן לא</a:t>
            </a:r>
          </a:p>
          <a:p>
            <a:pPr algn="ctr"/>
            <a:r>
              <a:rPr lang="he-IL" sz="2000" dirty="0"/>
              <a:t>מפקיר</a:t>
            </a:r>
          </a:p>
        </p:txBody>
      </p:sp>
      <p:sp>
        <p:nvSpPr>
          <p:cNvPr id="50" name="TextBox 6">
            <a:extLst>
              <a:ext uri="{FF2B5EF4-FFF2-40B4-BE49-F238E27FC236}">
                <a16:creationId xmlns:a16="http://schemas.microsoft.com/office/drawing/2014/main" id="{5055E644-B512-4130-A20B-80B7C9FAD8DD}"/>
              </a:ext>
            </a:extLst>
          </p:cNvPr>
          <p:cNvSpPr txBox="1"/>
          <p:nvPr/>
        </p:nvSpPr>
        <p:spPr>
          <a:xfrm>
            <a:off x="1511062" y="3864612"/>
            <a:ext cx="102146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יש טִרְחה</a:t>
            </a:r>
          </a:p>
        </p:txBody>
      </p:sp>
      <p:sp>
        <p:nvSpPr>
          <p:cNvPr id="51" name="תיבת טקסט 50">
            <a:extLst>
              <a:ext uri="{FF2B5EF4-FFF2-40B4-BE49-F238E27FC236}">
                <a16:creationId xmlns:a16="http://schemas.microsoft.com/office/drawing/2014/main" id="{C41D4D31-D6BA-4D87-B719-FF3C9CCDE215}"/>
              </a:ext>
            </a:extLst>
          </p:cNvPr>
          <p:cNvSpPr txBox="1"/>
          <p:nvPr/>
        </p:nvSpPr>
        <p:spPr>
          <a:xfrm>
            <a:off x="-12497" y="3890003"/>
            <a:ext cx="117816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000" dirty="0"/>
              <a:t>לכן </a:t>
            </a:r>
          </a:p>
          <a:p>
            <a:pPr algn="ctr"/>
            <a:r>
              <a:rPr lang="he-IL" sz="2000" dirty="0"/>
              <a:t>מפקיר</a:t>
            </a:r>
          </a:p>
        </p:txBody>
      </p:sp>
      <p:pic>
        <p:nvPicPr>
          <p:cNvPr id="52" name="תמונה 51">
            <a:extLst>
              <a:ext uri="{FF2B5EF4-FFF2-40B4-BE49-F238E27FC236}">
                <a16:creationId xmlns:a16="http://schemas.microsoft.com/office/drawing/2014/main" id="{4B89F16E-AEAF-46DB-B4FA-47B50FC94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062" y="4510715"/>
            <a:ext cx="6416193" cy="693701"/>
          </a:xfrm>
          <a:prstGeom prst="rect">
            <a:avLst/>
          </a:prstGeom>
        </p:spPr>
      </p:pic>
      <p:sp>
        <p:nvSpPr>
          <p:cNvPr id="53" name="תיבת טקסט 52">
            <a:extLst>
              <a:ext uri="{FF2B5EF4-FFF2-40B4-BE49-F238E27FC236}">
                <a16:creationId xmlns:a16="http://schemas.microsoft.com/office/drawing/2014/main" id="{8BB86B9F-2743-4A47-9286-F98953C613C3}"/>
              </a:ext>
            </a:extLst>
          </p:cNvPr>
          <p:cNvSpPr txBox="1"/>
          <p:nvPr/>
        </p:nvSpPr>
        <p:spPr>
          <a:xfrm>
            <a:off x="1353325" y="5171833"/>
            <a:ext cx="613498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קַב בְּאַרְבַּע אַמּוֹת טַעְמָא מַאי מִשּׁוּם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חֲשִׁיבִי</a:t>
            </a:r>
            <a:endParaRPr lang="he-IL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קַב תַּמְרֵי בְּאַרְבַּע אַמּוֹת קַב רִמּוֹנֵי בְּאַרְבַּע אַמּוֹת נָמֵי כֵּיוָן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חֲשִׁיבִי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</a:t>
            </a:r>
            <a:endParaRPr lang="he-IL" dirty="0"/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455FC0AC-C26E-403B-99E4-561606AF85DF}"/>
              </a:ext>
            </a:extLst>
          </p:cNvPr>
          <p:cNvSpPr txBox="1"/>
          <p:nvPr/>
        </p:nvSpPr>
        <p:spPr>
          <a:xfrm>
            <a:off x="-18470" y="4510715"/>
            <a:ext cx="123802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אין ערך</a:t>
            </a:r>
          </a:p>
          <a:p>
            <a:pPr algn="ctr"/>
            <a:r>
              <a:rPr lang="he-IL" sz="2400" dirty="0"/>
              <a:t>לא חשוב</a:t>
            </a:r>
          </a:p>
        </p:txBody>
      </p:sp>
      <p:sp>
        <p:nvSpPr>
          <p:cNvPr id="55" name="תיבת טקסט 54">
            <a:extLst>
              <a:ext uri="{FF2B5EF4-FFF2-40B4-BE49-F238E27FC236}">
                <a16:creationId xmlns:a16="http://schemas.microsoft.com/office/drawing/2014/main" id="{C1A77D21-8A13-47D9-B377-2B2D2157B4B4}"/>
              </a:ext>
            </a:extLst>
          </p:cNvPr>
          <p:cNvSpPr txBox="1"/>
          <p:nvPr/>
        </p:nvSpPr>
        <p:spPr>
          <a:xfrm>
            <a:off x="61165" y="5438087"/>
            <a:ext cx="117816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000" dirty="0"/>
              <a:t>לכן</a:t>
            </a:r>
          </a:p>
          <a:p>
            <a:pPr algn="ctr"/>
            <a:r>
              <a:rPr lang="he-IL" sz="2000" dirty="0"/>
              <a:t>מפקיר</a:t>
            </a:r>
          </a:p>
        </p:txBody>
      </p:sp>
      <p:pic>
        <p:nvPicPr>
          <p:cNvPr id="56" name="תמונה 55">
            <a:extLst>
              <a:ext uri="{FF2B5EF4-FFF2-40B4-BE49-F238E27FC236}">
                <a16:creationId xmlns:a16="http://schemas.microsoft.com/office/drawing/2014/main" id="{8D0AD014-EF67-4C33-BBE9-AFDAAE040F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724"/>
            <a:ext cx="2595404" cy="2654138"/>
          </a:xfrm>
          <a:prstGeom prst="rect">
            <a:avLst/>
          </a:prstGeom>
        </p:spPr>
      </p:pic>
      <p:sp>
        <p:nvSpPr>
          <p:cNvPr id="57" name="תיבת טקסט 56">
            <a:extLst>
              <a:ext uri="{FF2B5EF4-FFF2-40B4-BE49-F238E27FC236}">
                <a16:creationId xmlns:a16="http://schemas.microsoft.com/office/drawing/2014/main" id="{D37B3353-8150-4E8F-AF13-354DF581A061}"/>
              </a:ext>
            </a:extLst>
          </p:cNvPr>
          <p:cNvSpPr txBox="1"/>
          <p:nvPr/>
        </p:nvSpPr>
        <p:spPr>
          <a:xfrm>
            <a:off x="527945" y="2557541"/>
            <a:ext cx="1563322" cy="3053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he-IL" sz="1400" dirty="0" err="1"/>
              <a:t>שומשומים</a:t>
            </a:r>
            <a:r>
              <a:rPr lang="he-IL" sz="1400" dirty="0"/>
              <a:t>  4 אמות</a:t>
            </a:r>
          </a:p>
        </p:txBody>
      </p:sp>
      <p:sp>
        <p:nvSpPr>
          <p:cNvPr id="63" name="תיבת טקסט 62">
            <a:extLst>
              <a:ext uri="{FF2B5EF4-FFF2-40B4-BE49-F238E27FC236}">
                <a16:creationId xmlns:a16="http://schemas.microsoft.com/office/drawing/2014/main" id="{D880CFE8-01CA-44C8-ADFD-48453CD954EF}"/>
              </a:ext>
            </a:extLst>
          </p:cNvPr>
          <p:cNvSpPr txBox="1"/>
          <p:nvPr/>
        </p:nvSpPr>
        <p:spPr>
          <a:xfrm>
            <a:off x="1060956" y="6149474"/>
            <a:ext cx="63582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אוֹ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דִלְמָא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מִשּׁוּם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דִּנְפִישׁא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וְקַב תַּמְרֵי בְּאַרְבַּע אַמּוֹת וְקַב רִמּוֹנֵי בְּאַרְבַּע אַמּוֹת כֵּיוָן דְּלָא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נְפִיש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טִרְחַיְיהו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מַפְקַר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לְהוּ מַאי</a:t>
            </a:r>
            <a:endParaRPr lang="he-IL" dirty="0"/>
          </a:p>
        </p:txBody>
      </p:sp>
      <p:sp>
        <p:nvSpPr>
          <p:cNvPr id="65" name="תיבת טקסט 64">
            <a:extLst>
              <a:ext uri="{FF2B5EF4-FFF2-40B4-BE49-F238E27FC236}">
                <a16:creationId xmlns:a16="http://schemas.microsoft.com/office/drawing/2014/main" id="{26BDEA39-9050-4BE0-A561-9FFA2B21DC95}"/>
              </a:ext>
            </a:extLst>
          </p:cNvPr>
          <p:cNvSpPr txBox="1"/>
          <p:nvPr/>
        </p:nvSpPr>
        <p:spPr>
          <a:xfrm>
            <a:off x="180567" y="6361150"/>
            <a:ext cx="784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תֵּיקוּ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678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75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250"/>
                            </p:stCondLst>
                            <p:childTnLst>
                              <p:par>
                                <p:cTn id="42" presetID="16" presetClass="entr" presetSubtype="2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2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5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2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75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750"/>
                            </p:stCondLst>
                            <p:childTnLst>
                              <p:par>
                                <p:cTn id="9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2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75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250"/>
                            </p:stCondLst>
                            <p:childTnLst>
                              <p:par>
                                <p:cTn id="137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40" grpId="0" animBg="1"/>
      <p:bldP spid="42" grpId="0" animBg="1"/>
      <p:bldP spid="43" grpId="0" animBg="1"/>
      <p:bldP spid="18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7" grpId="0" animBg="1"/>
      <p:bldP spid="63" grpId="0" animBg="1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9B9B3ED-F514-45E5-BB22-6B6E66912691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D3A960B1-7EAD-48D4-985E-A666E8B98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3030"/>
              </p:ext>
            </p:extLst>
          </p:nvPr>
        </p:nvGraphicFramePr>
        <p:xfrm>
          <a:off x="178152" y="709949"/>
          <a:ext cx="11440160" cy="5853411"/>
        </p:xfrm>
        <a:graphic>
          <a:graphicData uri="http://schemas.openxmlformats.org/drawingml/2006/table">
            <a:tbl>
              <a:tblPr rtl="1" firstRow="1" bandRow="1">
                <a:tableStyleId>{BDBED569-4797-4DF1-A0F4-6AAB3CD982D8}</a:tableStyleId>
              </a:tblPr>
              <a:tblGrid>
                <a:gridCol w="2570005">
                  <a:extLst>
                    <a:ext uri="{9D8B030D-6E8A-4147-A177-3AD203B41FA5}">
                      <a16:colId xmlns:a16="http://schemas.microsoft.com/office/drawing/2014/main" val="3672450509"/>
                    </a:ext>
                  </a:extLst>
                </a:gridCol>
                <a:gridCol w="2006059">
                  <a:extLst>
                    <a:ext uri="{9D8B030D-6E8A-4147-A177-3AD203B41FA5}">
                      <a16:colId xmlns:a16="http://schemas.microsoft.com/office/drawing/2014/main" val="4250852333"/>
                    </a:ext>
                  </a:extLst>
                </a:gridCol>
                <a:gridCol w="2288032">
                  <a:extLst>
                    <a:ext uri="{9D8B030D-6E8A-4147-A177-3AD203B41FA5}">
                      <a16:colId xmlns:a16="http://schemas.microsoft.com/office/drawing/2014/main" val="1063143210"/>
                    </a:ext>
                  </a:extLst>
                </a:gridCol>
                <a:gridCol w="2288032">
                  <a:extLst>
                    <a:ext uri="{9D8B030D-6E8A-4147-A177-3AD203B41FA5}">
                      <a16:colId xmlns:a16="http://schemas.microsoft.com/office/drawing/2014/main" val="1162473081"/>
                    </a:ext>
                  </a:extLst>
                </a:gridCol>
                <a:gridCol w="2288032">
                  <a:extLst>
                    <a:ext uri="{9D8B030D-6E8A-4147-A177-3AD203B41FA5}">
                      <a16:colId xmlns:a16="http://schemas.microsoft.com/office/drawing/2014/main" val="3702864162"/>
                    </a:ext>
                  </a:extLst>
                </a:gridCol>
              </a:tblGrid>
              <a:tr h="989189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595346"/>
                  </a:ext>
                </a:extLst>
              </a:tr>
              <a:tr h="989189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449829"/>
                  </a:ext>
                </a:extLst>
              </a:tr>
              <a:tr h="989189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90556"/>
                  </a:ext>
                </a:extLst>
              </a:tr>
              <a:tr h="989189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332947"/>
                  </a:ext>
                </a:extLst>
              </a:tr>
              <a:tr h="907466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096664"/>
                  </a:ext>
                </a:extLst>
              </a:tr>
              <a:tr h="989189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026170"/>
                  </a:ext>
                </a:extLst>
              </a:tr>
            </a:tbl>
          </a:graphicData>
        </a:graphic>
      </p:graphicFrame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5D0E1CD-F67E-4AAC-ABD4-BE023C246A4D}"/>
              </a:ext>
            </a:extLst>
          </p:cNvPr>
          <p:cNvSpPr txBox="1"/>
          <p:nvPr/>
        </p:nvSpPr>
        <p:spPr>
          <a:xfrm>
            <a:off x="9438461" y="1933464"/>
            <a:ext cx="169057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קב ב 4 אמות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A03046A-B76E-463F-8A33-0A4EA26640A3}"/>
              </a:ext>
            </a:extLst>
          </p:cNvPr>
          <p:cNvSpPr txBox="1"/>
          <p:nvPr/>
        </p:nvSpPr>
        <p:spPr>
          <a:xfrm>
            <a:off x="5601586" y="1956666"/>
            <a:ext cx="9888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מפקיר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8BDAF8A3-8B87-4CA5-9007-40BA28D4A466}"/>
              </a:ext>
            </a:extLst>
          </p:cNvPr>
          <p:cNvSpPr txBox="1"/>
          <p:nvPr/>
        </p:nvSpPr>
        <p:spPr>
          <a:xfrm>
            <a:off x="7581013" y="3038379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אין </a:t>
            </a:r>
            <a:r>
              <a:rPr lang="he-IL" dirty="0" err="1"/>
              <a:t>טירחה</a:t>
            </a:r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49C914B7-C7FB-4B4A-BC74-8DF5044FB590}"/>
              </a:ext>
            </a:extLst>
          </p:cNvPr>
          <p:cNvSpPr txBox="1"/>
          <p:nvPr/>
        </p:nvSpPr>
        <p:spPr>
          <a:xfrm>
            <a:off x="3217110" y="3041187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לא חשוב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933B588F-2CC7-4DC9-BB1F-7E67557ADCFE}"/>
              </a:ext>
            </a:extLst>
          </p:cNvPr>
          <p:cNvSpPr txBox="1"/>
          <p:nvPr/>
        </p:nvSpPr>
        <p:spPr>
          <a:xfrm>
            <a:off x="805514" y="3038379"/>
            <a:ext cx="9888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מפקיר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988BCED0-673D-4C60-9D25-3326B57A63A8}"/>
              </a:ext>
            </a:extLst>
          </p:cNvPr>
          <p:cNvSpPr txBox="1"/>
          <p:nvPr/>
        </p:nvSpPr>
        <p:spPr>
          <a:xfrm>
            <a:off x="5601586" y="4934927"/>
            <a:ext cx="9888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מפקיר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E3ECB08D-9E3A-4955-92D0-7245F5C3CBD7}"/>
              </a:ext>
            </a:extLst>
          </p:cNvPr>
          <p:cNvSpPr txBox="1"/>
          <p:nvPr/>
        </p:nvSpPr>
        <p:spPr>
          <a:xfrm>
            <a:off x="549820" y="1956666"/>
            <a:ext cx="13503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לא מפקיר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0263A4E7-DC91-4966-B3D2-B19FF4C5D1A7}"/>
              </a:ext>
            </a:extLst>
          </p:cNvPr>
          <p:cNvSpPr txBox="1"/>
          <p:nvPr/>
        </p:nvSpPr>
        <p:spPr>
          <a:xfrm>
            <a:off x="9435950" y="2764188"/>
            <a:ext cx="169057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חצי קב</a:t>
            </a:r>
          </a:p>
          <a:p>
            <a:pPr algn="ctr"/>
            <a:r>
              <a:rPr lang="he-IL" dirty="0"/>
              <a:t> ב 42 אמות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067C1C5-3A5F-471B-8B98-1B98D3A7C23A}"/>
              </a:ext>
            </a:extLst>
          </p:cNvPr>
          <p:cNvSpPr txBox="1"/>
          <p:nvPr/>
        </p:nvSpPr>
        <p:spPr>
          <a:xfrm>
            <a:off x="9435950" y="4796428"/>
            <a:ext cx="169057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קב </a:t>
            </a:r>
            <a:r>
              <a:rPr lang="he-IL" dirty="0" err="1"/>
              <a:t>שומשומים</a:t>
            </a:r>
            <a:r>
              <a:rPr lang="he-IL" dirty="0"/>
              <a:t> </a:t>
            </a:r>
          </a:p>
          <a:p>
            <a:pPr algn="ctr"/>
            <a:r>
              <a:rPr lang="he-IL" dirty="0"/>
              <a:t> ב 4 אמות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3A2D6331-78E7-41D4-918F-F64E00964544}"/>
              </a:ext>
            </a:extLst>
          </p:cNvPr>
          <p:cNvSpPr txBox="1"/>
          <p:nvPr/>
        </p:nvSpPr>
        <p:spPr>
          <a:xfrm>
            <a:off x="9218988" y="3979792"/>
            <a:ext cx="190753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קב ב 8 אמות אמות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653D9337-4BCC-4CC3-B8A3-D77B1E0C58ED}"/>
              </a:ext>
            </a:extLst>
          </p:cNvPr>
          <p:cNvSpPr txBox="1"/>
          <p:nvPr/>
        </p:nvSpPr>
        <p:spPr>
          <a:xfrm>
            <a:off x="9327468" y="5773830"/>
            <a:ext cx="190753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קב תמרים או רימונים ב 4 אמות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939A2FB0-D639-4CDB-A740-3766B45F8350}"/>
              </a:ext>
            </a:extLst>
          </p:cNvPr>
          <p:cNvSpPr txBox="1"/>
          <p:nvPr/>
        </p:nvSpPr>
        <p:spPr>
          <a:xfrm>
            <a:off x="5527280" y="3979792"/>
            <a:ext cx="9888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מפקיר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B7B33DDF-2C27-4574-B077-E38BDCD775C7}"/>
              </a:ext>
            </a:extLst>
          </p:cNvPr>
          <p:cNvSpPr txBox="1"/>
          <p:nvPr/>
        </p:nvSpPr>
        <p:spPr>
          <a:xfrm>
            <a:off x="3164252" y="3941042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חשוב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6484A456-B73B-4055-AED8-3C283BA26D52}"/>
              </a:ext>
            </a:extLst>
          </p:cNvPr>
          <p:cNvSpPr txBox="1"/>
          <p:nvPr/>
        </p:nvSpPr>
        <p:spPr>
          <a:xfrm>
            <a:off x="616160" y="3930782"/>
            <a:ext cx="13503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לא מפקיר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839E009B-B624-4230-83EF-DEA44FBE4553}"/>
              </a:ext>
            </a:extLst>
          </p:cNvPr>
          <p:cNvSpPr txBox="1"/>
          <p:nvPr/>
        </p:nvSpPr>
        <p:spPr>
          <a:xfrm>
            <a:off x="7581012" y="4978838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יש  </a:t>
            </a:r>
            <a:r>
              <a:rPr lang="he-IL" dirty="0" err="1"/>
              <a:t>טירחה</a:t>
            </a:r>
            <a:endParaRPr lang="he-IL" dirty="0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65BF8C01-BD69-4C60-9314-2BAD0737E96D}"/>
              </a:ext>
            </a:extLst>
          </p:cNvPr>
          <p:cNvSpPr txBox="1"/>
          <p:nvPr/>
        </p:nvSpPr>
        <p:spPr>
          <a:xfrm>
            <a:off x="3164251" y="5027899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חשוב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FD7E21A4-C3F4-4950-BBBB-7D7FF454CEE3}"/>
              </a:ext>
            </a:extLst>
          </p:cNvPr>
          <p:cNvSpPr txBox="1"/>
          <p:nvPr/>
        </p:nvSpPr>
        <p:spPr>
          <a:xfrm>
            <a:off x="591528" y="4978838"/>
            <a:ext cx="13503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לא מפקיר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BD58C9D5-4FAC-423E-A4A4-39297FAD83A9}"/>
              </a:ext>
            </a:extLst>
          </p:cNvPr>
          <p:cNvSpPr txBox="1"/>
          <p:nvPr/>
        </p:nvSpPr>
        <p:spPr>
          <a:xfrm>
            <a:off x="3118530" y="5912329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לא חשוב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F9625628-66FD-4978-A993-68FD9A3DEC4C}"/>
              </a:ext>
            </a:extLst>
          </p:cNvPr>
          <p:cNvSpPr txBox="1"/>
          <p:nvPr/>
        </p:nvSpPr>
        <p:spPr>
          <a:xfrm>
            <a:off x="796913" y="5912329"/>
            <a:ext cx="9888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מפקיר</a:t>
            </a:r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1EDA389F-0A31-4234-BE50-E636E37FE107}"/>
              </a:ext>
            </a:extLst>
          </p:cNvPr>
          <p:cNvSpPr txBox="1"/>
          <p:nvPr/>
        </p:nvSpPr>
        <p:spPr>
          <a:xfrm>
            <a:off x="7557621" y="5908631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אין </a:t>
            </a:r>
            <a:r>
              <a:rPr lang="he-IL" dirty="0" err="1"/>
              <a:t>טירחה</a:t>
            </a:r>
            <a:endParaRPr lang="he-IL" dirty="0"/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8D25ECDA-0B0F-40CE-B042-B86B2B9584DB}"/>
              </a:ext>
            </a:extLst>
          </p:cNvPr>
          <p:cNvSpPr txBox="1"/>
          <p:nvPr/>
        </p:nvSpPr>
        <p:spPr>
          <a:xfrm>
            <a:off x="5294310" y="5963385"/>
            <a:ext cx="13503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לא מפקיר</a:t>
            </a:r>
          </a:p>
        </p:txBody>
      </p:sp>
      <p:sp>
        <p:nvSpPr>
          <p:cNvPr id="39" name="בועת דיבור: מלבן עם פינות מעוגלות 38">
            <a:extLst>
              <a:ext uri="{FF2B5EF4-FFF2-40B4-BE49-F238E27FC236}">
                <a16:creationId xmlns:a16="http://schemas.microsoft.com/office/drawing/2014/main" id="{2B598116-5736-4ED7-8BBB-F737DE1DF8C6}"/>
              </a:ext>
            </a:extLst>
          </p:cNvPr>
          <p:cNvSpPr/>
          <p:nvPr/>
        </p:nvSpPr>
        <p:spPr>
          <a:xfrm>
            <a:off x="9133367" y="824143"/>
            <a:ext cx="2484945" cy="855801"/>
          </a:xfrm>
          <a:prstGeom prst="wedgeRoundRectCallout">
            <a:avLst>
              <a:gd name="adj1" fmla="val -13407"/>
              <a:gd name="adj2" fmla="val 8486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מקרה בסיס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עליו מושתתים כל המקרים</a:t>
            </a:r>
          </a:p>
        </p:txBody>
      </p:sp>
      <p:sp>
        <p:nvSpPr>
          <p:cNvPr id="40" name="אליפסה 39">
            <a:extLst>
              <a:ext uri="{FF2B5EF4-FFF2-40B4-BE49-F238E27FC236}">
                <a16:creationId xmlns:a16="http://schemas.microsoft.com/office/drawing/2014/main" id="{B374D880-FA9A-4994-BAAA-D6130BAB62BC}"/>
              </a:ext>
            </a:extLst>
          </p:cNvPr>
          <p:cNvSpPr/>
          <p:nvPr/>
        </p:nvSpPr>
        <p:spPr>
          <a:xfrm>
            <a:off x="9005777" y="2325998"/>
            <a:ext cx="2612535" cy="24318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בועת דיבור: מלבן עם פינות מעוגלות 40">
            <a:extLst>
              <a:ext uri="{FF2B5EF4-FFF2-40B4-BE49-F238E27FC236}">
                <a16:creationId xmlns:a16="http://schemas.microsoft.com/office/drawing/2014/main" id="{95838B3F-8877-432F-A33D-D26CAAA84C1D}"/>
              </a:ext>
            </a:extLst>
          </p:cNvPr>
          <p:cNvSpPr/>
          <p:nvPr/>
        </p:nvSpPr>
        <p:spPr>
          <a:xfrm>
            <a:off x="4848448" y="680944"/>
            <a:ext cx="3997840" cy="967123"/>
          </a:xfrm>
          <a:prstGeom prst="wedgeRoundRectCallout">
            <a:avLst>
              <a:gd name="adj1" fmla="val 82860"/>
              <a:gd name="adj2" fmla="val 14055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התייחסות לשטח (אם השטח קטן מהבסיס או גדול ממנו)כיצד משפיע על הדין</a:t>
            </a:r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BEA0F1A9-19DF-4B98-9044-AC0E20CC7D5F}"/>
              </a:ext>
            </a:extLst>
          </p:cNvPr>
          <p:cNvSpPr txBox="1"/>
          <p:nvPr/>
        </p:nvSpPr>
        <p:spPr>
          <a:xfrm>
            <a:off x="7581013" y="1933464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יש  </a:t>
            </a:r>
            <a:r>
              <a:rPr lang="he-IL" dirty="0" err="1"/>
              <a:t>טירחה</a:t>
            </a:r>
            <a:endParaRPr lang="he-IL" dirty="0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F2D11122-0777-49F8-A654-EAF2948B14FD}"/>
              </a:ext>
            </a:extLst>
          </p:cNvPr>
          <p:cNvSpPr/>
          <p:nvPr/>
        </p:nvSpPr>
        <p:spPr>
          <a:xfrm>
            <a:off x="9055045" y="4385020"/>
            <a:ext cx="2612535" cy="24318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בועת דיבור: מלבן עם פינות מעוגלות 44">
            <a:extLst>
              <a:ext uri="{FF2B5EF4-FFF2-40B4-BE49-F238E27FC236}">
                <a16:creationId xmlns:a16="http://schemas.microsoft.com/office/drawing/2014/main" id="{2770DF38-961D-40E5-9AA0-9BA2A8E9F391}"/>
              </a:ext>
            </a:extLst>
          </p:cNvPr>
          <p:cNvSpPr/>
          <p:nvPr/>
        </p:nvSpPr>
        <p:spPr>
          <a:xfrm>
            <a:off x="986348" y="687208"/>
            <a:ext cx="3301763" cy="967123"/>
          </a:xfrm>
          <a:prstGeom prst="wedgeRoundRectCallout">
            <a:avLst>
              <a:gd name="adj1" fmla="val 192349"/>
              <a:gd name="adj2" fmla="val 40111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התייחסות לחומר  (מציאה גדולה או קטנה)  כיצד משפיעה על הדין</a:t>
            </a: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D0681A0B-9E59-44A4-B164-76C58D467B39}"/>
              </a:ext>
            </a:extLst>
          </p:cNvPr>
          <p:cNvSpPr txBox="1"/>
          <p:nvPr/>
        </p:nvSpPr>
        <p:spPr>
          <a:xfrm>
            <a:off x="5240079" y="3038379"/>
            <a:ext cx="13503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לא מפקיר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EBF994DC-290B-4719-83BC-FD3E674086F8}"/>
              </a:ext>
            </a:extLst>
          </p:cNvPr>
          <p:cNvSpPr txBox="1"/>
          <p:nvPr/>
        </p:nvSpPr>
        <p:spPr>
          <a:xfrm>
            <a:off x="7557622" y="3979791"/>
            <a:ext cx="117170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יש  </a:t>
            </a:r>
            <a:r>
              <a:rPr lang="he-IL" dirty="0" err="1"/>
              <a:t>טירחה</a:t>
            </a:r>
            <a:endParaRPr lang="he-IL" dirty="0"/>
          </a:p>
        </p:txBody>
      </p:sp>
      <p:sp>
        <p:nvSpPr>
          <p:cNvPr id="48" name="תיבת טקסט 47">
            <a:extLst>
              <a:ext uri="{FF2B5EF4-FFF2-40B4-BE49-F238E27FC236}">
                <a16:creationId xmlns:a16="http://schemas.microsoft.com/office/drawing/2014/main" id="{2EB93B05-B4DE-4D7E-9E13-85288F03C26D}"/>
              </a:ext>
            </a:extLst>
          </p:cNvPr>
          <p:cNvSpPr txBox="1"/>
          <p:nvPr/>
        </p:nvSpPr>
        <p:spPr>
          <a:xfrm>
            <a:off x="3016830" y="2002524"/>
            <a:ext cx="11695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חשוב</a:t>
            </a:r>
          </a:p>
        </p:txBody>
      </p:sp>
      <p:sp>
        <p:nvSpPr>
          <p:cNvPr id="50" name="תיבת טקסט 49">
            <a:extLst>
              <a:ext uri="{FF2B5EF4-FFF2-40B4-BE49-F238E27FC236}">
                <a16:creationId xmlns:a16="http://schemas.microsoft.com/office/drawing/2014/main" id="{F6D7E738-701A-4137-8A3D-00C4DC87EE3D}"/>
              </a:ext>
            </a:extLst>
          </p:cNvPr>
          <p:cNvSpPr txBox="1"/>
          <p:nvPr/>
        </p:nvSpPr>
        <p:spPr>
          <a:xfrm>
            <a:off x="4848448" y="103958"/>
            <a:ext cx="19138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קושיות רבי ירמיה</a:t>
            </a:r>
          </a:p>
        </p:txBody>
      </p:sp>
    </p:spTree>
    <p:extLst>
      <p:ext uri="{BB962C8B-B14F-4D97-AF65-F5344CB8AC3E}">
        <p14:creationId xmlns:p14="http://schemas.microsoft.com/office/powerpoint/2010/main" val="7775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5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25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2B1F4A4-03FE-49C1-A6CC-A46EA9A1A7C3}"/>
              </a:ext>
            </a:extLst>
          </p:cNvPr>
          <p:cNvSpPr txBox="1"/>
          <p:nvPr/>
        </p:nvSpPr>
        <p:spPr>
          <a:xfrm>
            <a:off x="10125739" y="595222"/>
            <a:ext cx="171195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שלבים </a:t>
            </a:r>
            <a:r>
              <a:rPr lang="he-IL" dirty="0" err="1"/>
              <a:t>באבידה</a:t>
            </a:r>
            <a:endParaRPr lang="he-IL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B7A0F6D-B62D-4E30-B3CA-4FDCE2AF4BF3}"/>
              </a:ext>
            </a:extLst>
          </p:cNvPr>
          <p:cNvSpPr txBox="1"/>
          <p:nvPr/>
        </p:nvSpPr>
        <p:spPr>
          <a:xfrm>
            <a:off x="9540240" y="1560129"/>
            <a:ext cx="23926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474A929-222A-46AA-9C1B-C31FF63C3565}"/>
              </a:ext>
            </a:extLst>
          </p:cNvPr>
          <p:cNvSpPr txBox="1"/>
          <p:nvPr/>
        </p:nvSpPr>
        <p:spPr>
          <a:xfrm>
            <a:off x="9669144" y="1028302"/>
            <a:ext cx="236537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א. אדם מאבד החפץ.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6F8DB34-FD0A-488D-8D02-9AAAACDEC754}"/>
              </a:ext>
            </a:extLst>
          </p:cNvPr>
          <p:cNvSpPr txBox="1"/>
          <p:nvPr/>
        </p:nvSpPr>
        <p:spPr>
          <a:xfrm>
            <a:off x="9697720" y="1374913"/>
            <a:ext cx="239268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ב. הבעלים מגלים שאיבדו חפץ, ומתייאשים.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ECBC8CD-14E2-407E-8B72-09ADEE9D9356}"/>
              </a:ext>
            </a:extLst>
          </p:cNvPr>
          <p:cNvSpPr txBox="1"/>
          <p:nvPr/>
        </p:nvSpPr>
        <p:spPr>
          <a:xfrm>
            <a:off x="9697720" y="1979522"/>
            <a:ext cx="239268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ג. המוצא נוטל את  החפץ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073342E-2109-4D7F-A33A-9D85E8057099}"/>
              </a:ext>
            </a:extLst>
          </p:cNvPr>
          <p:cNvSpPr txBox="1"/>
          <p:nvPr/>
        </p:nvSpPr>
        <p:spPr>
          <a:xfrm>
            <a:off x="4781624" y="1164012"/>
            <a:ext cx="439674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he-IL" dirty="0"/>
              <a:t>עוד </a:t>
            </a:r>
            <a:r>
              <a:rPr lang="he-IL" b="1" dirty="0"/>
              <a:t>לפני שניטלה המציאה </a:t>
            </a:r>
            <a:r>
              <a:rPr lang="he-IL" dirty="0"/>
              <a:t>על ידי המוצא, </a:t>
            </a:r>
          </a:p>
          <a:p>
            <a:r>
              <a:rPr lang="he-IL" dirty="0"/>
              <a:t>כבר ידעו הבעלים על </a:t>
            </a:r>
            <a:r>
              <a:rPr lang="he-IL" dirty="0" err="1"/>
              <a:t>אבידתם</a:t>
            </a:r>
            <a:r>
              <a:rPr lang="he-IL" dirty="0"/>
              <a:t>, </a:t>
            </a:r>
            <a:r>
              <a:rPr lang="he-IL" dirty="0" err="1"/>
              <a:t>ונתייאשו</a:t>
            </a:r>
            <a:r>
              <a:rPr lang="he-IL" dirty="0"/>
              <a:t> ממנה.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3373750-BB54-4A2B-A50E-C2E7A06DE327}"/>
              </a:ext>
            </a:extLst>
          </p:cNvPr>
          <p:cNvSpPr txBox="1"/>
          <p:nvPr/>
        </p:nvSpPr>
        <p:spPr>
          <a:xfrm>
            <a:off x="4808929" y="1805378"/>
            <a:ext cx="434213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he-IL" dirty="0" err="1"/>
              <a:t>האבידה</a:t>
            </a:r>
            <a:r>
              <a:rPr lang="he-IL" dirty="0"/>
              <a:t> הגיעה ליד המוצא </a:t>
            </a:r>
            <a:r>
              <a:rPr lang="he-IL" b="1" dirty="0"/>
              <a:t>לאחר </a:t>
            </a:r>
            <a:r>
              <a:rPr lang="he-IL" b="1" dirty="0" err="1"/>
              <a:t>יאוש</a:t>
            </a:r>
            <a:r>
              <a:rPr lang="he-IL" b="1" dirty="0"/>
              <a:t> </a:t>
            </a:r>
            <a:r>
              <a:rPr lang="he-IL" dirty="0"/>
              <a:t>הבעלים, </a:t>
            </a:r>
          </a:p>
          <a:p>
            <a:r>
              <a:rPr lang="he-IL" dirty="0"/>
              <a:t>לכן וזכה בה המוצא מן ההפקר,</a:t>
            </a:r>
          </a:p>
          <a:p>
            <a:r>
              <a:rPr lang="he-IL" dirty="0"/>
              <a:t> ונמצאת בידו בהיתר מהזמן שהגביהה.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A0B520C-6211-4101-9895-FD721757ADA2}"/>
              </a:ext>
            </a:extLst>
          </p:cNvPr>
          <p:cNvSpPr txBox="1"/>
          <p:nvPr/>
        </p:nvSpPr>
        <p:spPr>
          <a:xfrm>
            <a:off x="1262096" y="1598161"/>
            <a:ext cx="176676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 </a:t>
            </a:r>
            <a:r>
              <a:rPr lang="he-IL" sz="1800" b="1" dirty="0"/>
              <a:t>"ייאוש מדעת". </a:t>
            </a:r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72F7022-A967-40CE-8CB1-7C293817E6B6}"/>
              </a:ext>
            </a:extLst>
          </p:cNvPr>
          <p:cNvSpPr txBox="1"/>
          <p:nvPr/>
        </p:nvSpPr>
        <p:spPr>
          <a:xfrm>
            <a:off x="8935721" y="4229415"/>
            <a:ext cx="315467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ג. הבעלים גילו שהחפץ אבד (אחרי שהמוצא נטל את החפץ) והתייאשו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A0EEB2ED-8749-4252-BF87-AB24B05CFDE3}"/>
              </a:ext>
            </a:extLst>
          </p:cNvPr>
          <p:cNvSpPr txBox="1"/>
          <p:nvPr/>
        </p:nvSpPr>
        <p:spPr>
          <a:xfrm>
            <a:off x="8935721" y="3275308"/>
            <a:ext cx="31546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ב. אדם אחר מצא את החפץ </a:t>
            </a:r>
            <a:r>
              <a:rPr lang="he-IL" sz="2000" b="1" dirty="0"/>
              <a:t>לפני</a:t>
            </a:r>
            <a:r>
              <a:rPr lang="he-IL" dirty="0"/>
              <a:t> שהבעלים גילו שהחפץ אבד להם. הוא נטל את החפץ לרשותו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7025118C-CAF5-4A62-B787-E5C25A1DEE3A}"/>
              </a:ext>
            </a:extLst>
          </p:cNvPr>
          <p:cNvSpPr txBox="1"/>
          <p:nvPr/>
        </p:nvSpPr>
        <p:spPr>
          <a:xfrm>
            <a:off x="9697720" y="2905976"/>
            <a:ext cx="239268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א. אדם איבד החפץ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8FBDB3E-9152-4805-8660-CE5E3E12D99A}"/>
              </a:ext>
            </a:extLst>
          </p:cNvPr>
          <p:cNvSpPr txBox="1"/>
          <p:nvPr/>
        </p:nvSpPr>
        <p:spPr>
          <a:xfrm>
            <a:off x="5241609" y="3814645"/>
            <a:ext cx="202184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sz="1800" b="1" dirty="0"/>
              <a:t>"</a:t>
            </a:r>
            <a:r>
              <a:rPr lang="he-IL" sz="1800" b="1" dirty="0" err="1"/>
              <a:t>יאוש</a:t>
            </a:r>
            <a:r>
              <a:rPr lang="he-IL" sz="1800" b="1" dirty="0"/>
              <a:t> שלא מדעת".</a:t>
            </a:r>
            <a:endParaRPr lang="he-IL" dirty="0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3987F05D-47B4-4929-9990-640909785D9B}"/>
              </a:ext>
            </a:extLst>
          </p:cNvPr>
          <p:cNvSpPr txBox="1"/>
          <p:nvPr/>
        </p:nvSpPr>
        <p:spPr>
          <a:xfrm>
            <a:off x="4053863" y="4478700"/>
            <a:ext cx="41159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השאלה: מה הדין ב </a:t>
            </a:r>
            <a:r>
              <a:rPr lang="he-IL" sz="1800" b="1" dirty="0"/>
              <a:t>"</a:t>
            </a:r>
            <a:r>
              <a:rPr lang="he-IL" sz="1800" b="1" dirty="0" err="1"/>
              <a:t>יאוש</a:t>
            </a:r>
            <a:r>
              <a:rPr lang="he-IL" sz="1800" b="1" dirty="0"/>
              <a:t> שלא מדעת" </a:t>
            </a:r>
            <a:r>
              <a:rPr lang="he-IL" dirty="0"/>
              <a:t> ?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47DEBAB3-4F7A-4199-94BB-40568CAD35B6}"/>
              </a:ext>
            </a:extLst>
          </p:cNvPr>
          <p:cNvSpPr txBox="1"/>
          <p:nvPr/>
        </p:nvSpPr>
        <p:spPr>
          <a:xfrm>
            <a:off x="7833360" y="5455210"/>
            <a:ext cx="4257040" cy="1168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52F25EA5-BBB4-49C3-81B4-BA917D300D2F}"/>
              </a:ext>
            </a:extLst>
          </p:cNvPr>
          <p:cNvSpPr txBox="1"/>
          <p:nvPr/>
        </p:nvSpPr>
        <p:spPr>
          <a:xfrm>
            <a:off x="7188200" y="5587028"/>
            <a:ext cx="474472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האם נאמר: הואיל והמציאה באה לידו </a:t>
            </a:r>
            <a:r>
              <a:rPr lang="he-IL" sz="2000" b="1" dirty="0"/>
              <a:t>קודם </a:t>
            </a:r>
            <a:r>
              <a:rPr lang="he-IL" sz="2000" b="1" dirty="0" err="1"/>
              <a:t>יאוש</a:t>
            </a:r>
            <a:r>
              <a:rPr lang="he-IL" sz="2000" dirty="0"/>
              <a:t>, </a:t>
            </a:r>
          </a:p>
          <a:p>
            <a:r>
              <a:rPr lang="he-IL" dirty="0"/>
              <a:t>לא באה לידו בהיתר, אף שלא </a:t>
            </a:r>
            <a:r>
              <a:rPr lang="he-IL" dirty="0" err="1"/>
              <a:t>נתכווין</a:t>
            </a:r>
            <a:r>
              <a:rPr lang="he-IL" dirty="0"/>
              <a:t> לגזלה, </a:t>
            </a:r>
          </a:p>
          <a:p>
            <a:r>
              <a:rPr lang="he-IL" dirty="0"/>
              <a:t>ולכן אינו זוכה בה.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E7D381B8-EEDB-4C73-BCE8-227C6D3BB15D}"/>
              </a:ext>
            </a:extLst>
          </p:cNvPr>
          <p:cNvSpPr txBox="1"/>
          <p:nvPr/>
        </p:nvSpPr>
        <p:spPr>
          <a:xfrm>
            <a:off x="291324" y="5276263"/>
            <a:ext cx="5820504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הואיל ומה שלא </a:t>
            </a:r>
            <a:r>
              <a:rPr lang="he-IL" dirty="0" err="1"/>
              <a:t>נתייאשו</a:t>
            </a:r>
            <a:r>
              <a:rPr lang="he-IL" dirty="0"/>
              <a:t> הבעלים היינו מחמת </a:t>
            </a:r>
            <a:r>
              <a:rPr lang="he-IL" b="1" dirty="0"/>
              <a:t>חוסר ידיעה</a:t>
            </a:r>
            <a:r>
              <a:rPr lang="he-IL" dirty="0"/>
              <a:t>, </a:t>
            </a:r>
          </a:p>
          <a:p>
            <a:r>
              <a:rPr lang="he-IL" dirty="0"/>
              <a:t>משום שלא הרגישו </a:t>
            </a:r>
            <a:r>
              <a:rPr lang="he-IL" dirty="0" err="1"/>
              <a:t>באבידתם</a:t>
            </a:r>
            <a:r>
              <a:rPr lang="he-IL" dirty="0"/>
              <a:t>, </a:t>
            </a:r>
          </a:p>
          <a:p>
            <a:r>
              <a:rPr lang="he-IL" dirty="0"/>
              <a:t>ואילו היו יודעים, ודאי היו מתייאשים, </a:t>
            </a:r>
          </a:p>
          <a:p>
            <a:r>
              <a:rPr lang="he-IL" dirty="0"/>
              <a:t>לכן אף שלא היה ייאוש בפועל, מכל מקום נחשב מצב זה כייאוש, </a:t>
            </a:r>
          </a:p>
          <a:p>
            <a:r>
              <a:rPr lang="he-IL" dirty="0"/>
              <a:t>והרי המציאה באה ליד המוצא בהיתר.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903F42FB-C66E-492D-A22C-4E18600E6BBF}"/>
              </a:ext>
            </a:extLst>
          </p:cNvPr>
          <p:cNvSpPr txBox="1"/>
          <p:nvPr/>
        </p:nvSpPr>
        <p:spPr>
          <a:xfrm>
            <a:off x="3180081" y="1627988"/>
            <a:ext cx="13107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הרי זה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9DAA433-00E4-4751-9C6F-6A115E25AC37}"/>
              </a:ext>
            </a:extLst>
          </p:cNvPr>
          <p:cNvSpPr txBox="1"/>
          <p:nvPr/>
        </p:nvSpPr>
        <p:spPr>
          <a:xfrm>
            <a:off x="7152714" y="3814645"/>
            <a:ext cx="13107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הרי זה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B96CA0AC-E9F5-48D0-A3ED-B431700EC939}"/>
              </a:ext>
            </a:extLst>
          </p:cNvPr>
          <p:cNvSpPr txBox="1"/>
          <p:nvPr/>
        </p:nvSpPr>
        <p:spPr>
          <a:xfrm>
            <a:off x="6252529" y="4966955"/>
            <a:ext cx="101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dirty="0"/>
              <a:t>או שמא, </a:t>
            </a: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0B9506D1-2FDF-4D2B-98C1-C91A400F0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941" y="55386"/>
            <a:ext cx="2971063" cy="715255"/>
          </a:xfrm>
          <a:prstGeom prst="rect">
            <a:avLst/>
          </a:prstGeom>
        </p:spPr>
      </p:pic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3CAB565C-845A-4D46-AC70-346B9D644264}"/>
              </a:ext>
            </a:extLst>
          </p:cNvPr>
          <p:cNvSpPr txBox="1"/>
          <p:nvPr/>
        </p:nvSpPr>
        <p:spPr>
          <a:xfrm>
            <a:off x="6369582" y="170713"/>
            <a:ext cx="325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הקדמה לסוגיית</a:t>
            </a:r>
          </a:p>
        </p:txBody>
      </p:sp>
    </p:spTree>
    <p:extLst>
      <p:ext uri="{BB962C8B-B14F-4D97-AF65-F5344CB8AC3E}">
        <p14:creationId xmlns:p14="http://schemas.microsoft.com/office/powerpoint/2010/main" val="39455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750"/>
                            </p:stCondLst>
                            <p:childTnLst>
                              <p:par>
                                <p:cTn id="50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7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9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/>
      <p:bldP spid="21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640" y="92414"/>
            <a:ext cx="1005840" cy="65661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189" y="534561"/>
            <a:ext cx="2971063" cy="71525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9" y="53681"/>
            <a:ext cx="6902940" cy="5016137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B40BFBA-F7C9-40BD-B039-B39FE54F045F}"/>
              </a:ext>
            </a:extLst>
          </p:cNvPr>
          <p:cNvSpPr txBox="1"/>
          <p:nvPr/>
        </p:nvSpPr>
        <p:spPr>
          <a:xfrm>
            <a:off x="6955669" y="3800014"/>
            <a:ext cx="518860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בְּדָבָר שֶׁיֵּשׁ בּוֹ סִימָן כּוּלֵּי עָלְמָא לָא פְּלִיגִי דְּלָא הָוֵי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יֵאוּש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וְאַף עַל גַּב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דְּשַׁמְעִינֵיה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דְּמִיָּאַש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לְסוֹף (למרות ששמענו את בעל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האבידה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שנתייאש לבסוף), כשנודע לו שאבדה ממנו לָא הָוֵי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יֵאוּש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61C42774-93DD-44AF-B99B-65F24643C9C7}"/>
              </a:ext>
            </a:extLst>
          </p:cNvPr>
          <p:cNvSpPr txBox="1"/>
          <p:nvPr/>
        </p:nvSpPr>
        <p:spPr>
          <a:xfrm>
            <a:off x="9826961" y="1220725"/>
            <a:ext cx="22718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אַבָּיֵי אָמַר לָא הָוֵי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יֵאוּש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5FD83CA-A281-49F7-9291-EF68FDBF31A8}"/>
              </a:ext>
            </a:extLst>
          </p:cNvPr>
          <p:cNvSpPr txBox="1"/>
          <p:nvPr/>
        </p:nvSpPr>
        <p:spPr>
          <a:xfrm>
            <a:off x="10055113" y="2615677"/>
            <a:ext cx="208663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וְרָבָא אָמַר הָוֵי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יֵאוּש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C370F1A-A300-45B8-ABF1-CEDC13973FC0}"/>
              </a:ext>
            </a:extLst>
          </p:cNvPr>
          <p:cNvSpPr txBox="1"/>
          <p:nvPr/>
        </p:nvSpPr>
        <p:spPr>
          <a:xfrm>
            <a:off x="264160" y="165463"/>
            <a:ext cx="1158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איבד ארנק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75BAC46-5CB7-4228-B70C-597BE94D586A}"/>
              </a:ext>
            </a:extLst>
          </p:cNvPr>
          <p:cNvSpPr txBox="1"/>
          <p:nvPr/>
        </p:nvSpPr>
        <p:spPr>
          <a:xfrm>
            <a:off x="4531360" y="809327"/>
            <a:ext cx="1158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מצא ארנק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0B48603-FC2D-4611-9701-0F08A58F2A49}"/>
              </a:ext>
            </a:extLst>
          </p:cNvPr>
          <p:cNvSpPr txBox="1"/>
          <p:nvPr/>
        </p:nvSpPr>
        <p:spPr>
          <a:xfrm>
            <a:off x="2042160" y="4521200"/>
            <a:ext cx="3230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המאבד עוד לא יודע שהארנק אבד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0DAB301-87C3-485D-BAF8-6D92CACD532E}"/>
              </a:ext>
            </a:extLst>
          </p:cNvPr>
          <p:cNvSpPr txBox="1"/>
          <p:nvPr/>
        </p:nvSpPr>
        <p:spPr>
          <a:xfrm>
            <a:off x="6685280" y="1798851"/>
            <a:ext cx="5506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אין המוצא זוכה במציאה. </a:t>
            </a:r>
          </a:p>
          <a:p>
            <a:r>
              <a:rPr lang="he-IL" dirty="0"/>
              <a:t>אם יבואו הבעלים ויוכיחו שהם בעלי </a:t>
            </a:r>
            <a:r>
              <a:rPr lang="he-IL" dirty="0" err="1"/>
              <a:t>האבידה</a:t>
            </a:r>
            <a:r>
              <a:rPr lang="he-IL" dirty="0"/>
              <a:t>, חייב לתת להם.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B9A9F735-6779-4912-94A7-DE44588A9F11}"/>
              </a:ext>
            </a:extLst>
          </p:cNvPr>
          <p:cNvSpPr txBox="1"/>
          <p:nvPr/>
        </p:nvSpPr>
        <p:spPr>
          <a:xfrm>
            <a:off x="7548750" y="2643762"/>
            <a:ext cx="2437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 המוצא זכה במה שבידו.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33D3576-3B40-46C2-B3F3-28187E7930AB}"/>
              </a:ext>
            </a:extLst>
          </p:cNvPr>
          <p:cNvSpPr txBox="1"/>
          <p:nvPr/>
        </p:nvSpPr>
        <p:spPr>
          <a:xfrm>
            <a:off x="7792720" y="3227417"/>
            <a:ext cx="4151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הגמרא מבארת את המחלוקת של אביי ורבא: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0EEA3FF-AE79-45AF-B8B7-002D359C08B8}"/>
              </a:ext>
            </a:extLst>
          </p:cNvPr>
          <p:cNvSpPr txBox="1"/>
          <p:nvPr/>
        </p:nvSpPr>
        <p:spPr>
          <a:xfrm>
            <a:off x="11236409" y="5565755"/>
            <a:ext cx="833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הסיבה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BFA9295-2233-4ED0-A39B-A105F5DCAC70}"/>
              </a:ext>
            </a:extLst>
          </p:cNvPr>
          <p:cNvSpPr txBox="1"/>
          <p:nvPr/>
        </p:nvSpPr>
        <p:spPr>
          <a:xfrm>
            <a:off x="264160" y="5953466"/>
            <a:ext cx="66437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כאשר ידע בעל </a:t>
            </a:r>
            <a:r>
              <a:rPr lang="he-IL" dirty="0" err="1"/>
              <a:t>האבידה</a:t>
            </a:r>
            <a:r>
              <a:rPr lang="he-IL" dirty="0"/>
              <a:t> שנפל ממנו החפץ - לא </a:t>
            </a:r>
            <a:r>
              <a:rPr lang="he-IL" dirty="0" err="1"/>
              <a:t>ייתייאש</a:t>
            </a:r>
            <a:r>
              <a:rPr lang="he-IL" dirty="0"/>
              <a:t>. </a:t>
            </a:r>
          </a:p>
          <a:p>
            <a:r>
              <a:rPr lang="he-IL" dirty="0"/>
              <a:t>משום שאומר בליבו: יש לי סימן </a:t>
            </a:r>
            <a:r>
              <a:rPr lang="he-IL" dirty="0" err="1"/>
              <a:t>באבידה</a:t>
            </a:r>
            <a:r>
              <a:rPr lang="he-IL" dirty="0"/>
              <a:t>, אתן את הסימן, </a:t>
            </a:r>
          </a:p>
          <a:p>
            <a:r>
              <a:rPr lang="he-IL" dirty="0"/>
              <a:t>ואקבל אותה בחזרה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4D60F9BB-4259-4BA3-AFDD-D8F13B9F9A5F}"/>
              </a:ext>
            </a:extLst>
          </p:cNvPr>
          <p:cNvSpPr txBox="1"/>
          <p:nvPr/>
        </p:nvSpPr>
        <p:spPr>
          <a:xfrm>
            <a:off x="7589390" y="5953466"/>
            <a:ext cx="444513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דִּלְכִי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יָדַע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דִּנְפַל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מִינֵּיהּ לָא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מִיָּאַש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מֵימָר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אָמַר: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סִימָנָא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אִית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לִי בְּגַוֵּיהּ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יָהֵבְנָא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סִימָנָא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וְשָׁקֵילְנָא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לֵיהּ</a:t>
            </a:r>
            <a:endParaRPr lang="he-IL" dirty="0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78C83A07-5337-4B53-9F52-83A960E400F5}"/>
              </a:ext>
            </a:extLst>
          </p:cNvPr>
          <p:cNvSpPr txBox="1"/>
          <p:nvPr/>
        </p:nvSpPr>
        <p:spPr>
          <a:xfrm>
            <a:off x="4642691" y="5133522"/>
            <a:ext cx="364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משום שדבר שאינו עשוי להתייאש הוא 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7AA5A7C3-993D-46C8-B41A-5255963F8E87}"/>
              </a:ext>
            </a:extLst>
          </p:cNvPr>
          <p:cNvSpPr txBox="1"/>
          <p:nvPr/>
        </p:nvSpPr>
        <p:spPr>
          <a:xfrm>
            <a:off x="8245778" y="5133522"/>
            <a:ext cx="394122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דְּכִי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אֲתָא לִידֵיהּ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בְּאִיסּוּרָא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הוּא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דַּאֲתָא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לִידֵיהּ 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7EE16ECF-523D-4F5F-90EF-8F03712F95F2}"/>
              </a:ext>
            </a:extLst>
          </p:cNvPr>
          <p:cNvSpPr txBox="1"/>
          <p:nvPr/>
        </p:nvSpPr>
        <p:spPr>
          <a:xfrm>
            <a:off x="10298462" y="-54338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ב'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F6C2E69F-BBFB-430A-9B78-1CD8526EAA10}"/>
              </a:ext>
            </a:extLst>
          </p:cNvPr>
          <p:cNvSpPr txBox="1"/>
          <p:nvPr/>
        </p:nvSpPr>
        <p:spPr>
          <a:xfrm>
            <a:off x="1675478" y="2597723"/>
            <a:ext cx="392787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יש סימן כּוּלֵּי עָלְמָא לָא פְּלִיגִי </a:t>
            </a:r>
            <a:r>
              <a:rPr lang="he-IL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דְּלָא הָוֵי </a:t>
            </a:r>
            <a:r>
              <a:rPr lang="he-IL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יֵאוּש</a:t>
            </a:r>
            <a:r>
              <a:rPr lang="he-IL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827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250"/>
                            </p:stCondLst>
                            <p:childTnLst>
                              <p:par>
                                <p:cTn id="82" presetID="4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75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75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" grpId="0" animBg="1"/>
      <p:bldP spid="9" grpId="0" animBg="1"/>
      <p:bldP spid="3" grpId="0" animBg="1"/>
      <p:bldP spid="12" grpId="0"/>
      <p:bldP spid="14" grpId="0"/>
      <p:bldP spid="16" grpId="0"/>
      <p:bldP spid="20" grpId="0"/>
      <p:bldP spid="22" grpId="0"/>
      <p:bldP spid="24" grpId="0" animBg="1"/>
      <p:bldP spid="26" grpId="0"/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תמונה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501" y="-5316"/>
            <a:ext cx="5224862" cy="46198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61536" y="108474"/>
            <a:ext cx="35157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he-IL" dirty="0"/>
              <a:t>אדם איבד שעון </a:t>
            </a:r>
            <a:r>
              <a:rPr lang="he-IL" b="1" dirty="0"/>
              <a:t>עם סימן </a:t>
            </a:r>
            <a:r>
              <a:rPr lang="he-IL" dirty="0"/>
              <a:t>בזוטו של ים.</a:t>
            </a:r>
          </a:p>
        </p:txBody>
      </p:sp>
      <p:pic>
        <p:nvPicPr>
          <p:cNvPr id="50" name="תמונה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15" y="3309665"/>
            <a:ext cx="407203" cy="463388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1309101-F096-4B06-9E7F-588D989F3AE8}"/>
              </a:ext>
            </a:extLst>
          </p:cNvPr>
          <p:cNvSpPr txBox="1"/>
          <p:nvPr/>
        </p:nvSpPr>
        <p:spPr>
          <a:xfrm>
            <a:off x="7868092" y="494751"/>
            <a:ext cx="400581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בְּזוּטוֹ שֶׁל יָם וּבִשְׁלוּלִיתוֹ שֶׁל נָהָר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אַף עַל גַּב דְּאִית בֵּיהּ סִימָן רַחֲמָנָא שַׁרְיֵיהּ</a:t>
            </a:r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AD1F2693-CE6D-4D4E-B91A-19DC35FAAB87}"/>
              </a:ext>
            </a:extLst>
          </p:cNvPr>
          <p:cNvSpPr txBox="1"/>
          <p:nvPr/>
        </p:nvSpPr>
        <p:spPr>
          <a:xfrm>
            <a:off x="9840432" y="1892937"/>
            <a:ext cx="203347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כִּדְבָעֵינַן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לְמֵימַר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לְקַמַּן</a:t>
            </a:r>
            <a:endParaRPr lang="he-IL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86F119A6-0D9A-4801-A23C-64261A3B2AEF}"/>
              </a:ext>
            </a:extLst>
          </p:cNvPr>
          <p:cNvSpPr txBox="1"/>
          <p:nvPr/>
        </p:nvSpPr>
        <p:spPr>
          <a:xfrm>
            <a:off x="10298462" y="-54338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ב'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74D5FB5-6774-4788-B08B-7F370D702517}"/>
              </a:ext>
            </a:extLst>
          </p:cNvPr>
          <p:cNvSpPr txBox="1"/>
          <p:nvPr/>
        </p:nvSpPr>
        <p:spPr>
          <a:xfrm>
            <a:off x="5577840" y="1376750"/>
            <a:ext cx="6441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,אף אם הגיעה מציאה ליד המוצא </a:t>
            </a:r>
            <a:r>
              <a:rPr lang="he-IL" b="1" dirty="0"/>
              <a:t>לפני </a:t>
            </a:r>
            <a:r>
              <a:rPr lang="he-IL" b="1" dirty="0" err="1"/>
              <a:t>יאוש</a:t>
            </a:r>
            <a:r>
              <a:rPr lang="he-IL" b="1" dirty="0"/>
              <a:t>, </a:t>
            </a:r>
            <a:r>
              <a:rPr lang="he-IL" dirty="0"/>
              <a:t>התורה התירה לזכות בה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47EC8617-00CF-4D00-BEC5-FF1D69C05B14}"/>
              </a:ext>
            </a:extLst>
          </p:cNvPr>
          <p:cNvSpPr txBox="1"/>
          <p:nvPr/>
        </p:nvSpPr>
        <p:spPr>
          <a:xfrm>
            <a:off x="6852691" y="1846103"/>
            <a:ext cx="2607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כפי שיתבאר בגמרא להלן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0F9FE70-E6A0-44F2-AAD3-4FC2BD52034E}"/>
              </a:ext>
            </a:extLst>
          </p:cNvPr>
          <p:cNvSpPr txBox="1"/>
          <p:nvPr/>
        </p:nvSpPr>
        <p:spPr>
          <a:xfrm>
            <a:off x="8888819" y="4924740"/>
            <a:ext cx="3130529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רָבָא אָמַר </a:t>
            </a:r>
            <a:r>
              <a:rPr lang="he-IL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הָוֵי </a:t>
            </a:r>
            <a:r>
              <a:rPr lang="he-IL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יֵאוּש</a:t>
            </a:r>
            <a:r>
              <a:rPr lang="he-IL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  <a:endParaRPr lang="he-IL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דִּלְכִי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יָדַע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דִּנְפַל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מִינֵּיהּ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מִיָּאַש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 </a:t>
            </a:r>
          </a:p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מֵימָר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אָמַר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סִימָנָא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לֵית לִי בְּגַוֵּיהּ</a:t>
            </a: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מֵהַשְׁתָּא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הוּא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דְּמִיָּאַש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 </a:t>
            </a:r>
            <a:endParaRPr lang="he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601C492-396E-43CB-809C-85195914E241}"/>
              </a:ext>
            </a:extLst>
          </p:cNvPr>
          <p:cNvSpPr txBox="1"/>
          <p:nvPr/>
        </p:nvSpPr>
        <p:spPr>
          <a:xfrm>
            <a:off x="7585042" y="2706054"/>
            <a:ext cx="278307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כִּי פְּלִיגִי בְּדָבָר </a:t>
            </a:r>
            <a:r>
              <a:rPr lang="he-IL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שֶׁאֵין בּוֹ 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סִימָן </a:t>
            </a:r>
            <a:endParaRPr lang="he-IL" dirty="0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483DEBCA-1FEA-4E18-B2D2-877DB10EFAEC}"/>
              </a:ext>
            </a:extLst>
          </p:cNvPr>
          <p:cNvSpPr txBox="1"/>
          <p:nvPr/>
        </p:nvSpPr>
        <p:spPr>
          <a:xfrm>
            <a:off x="2902687" y="4924740"/>
            <a:ext cx="5662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 כיון שכאשר יידע הבעלים שאיבד </a:t>
            </a:r>
            <a:r>
              <a:rPr lang="he-IL" dirty="0" err="1"/>
              <a:t>האבידה</a:t>
            </a:r>
            <a:r>
              <a:rPr lang="he-IL" dirty="0"/>
              <a:t> - ודאי </a:t>
            </a:r>
            <a:r>
              <a:rPr lang="he-IL" dirty="0" err="1"/>
              <a:t>ייתיאש</a:t>
            </a:r>
            <a:r>
              <a:rPr lang="he-IL" dirty="0"/>
              <a:t>, </a:t>
            </a:r>
          </a:p>
          <a:p>
            <a:r>
              <a:rPr lang="he-IL" dirty="0"/>
              <a:t>משום שיאמר בליבו: הרי אין לי </a:t>
            </a:r>
            <a:r>
              <a:rPr lang="he-IL" dirty="0" err="1"/>
              <a:t>באבידה</a:t>
            </a:r>
            <a:r>
              <a:rPr lang="he-IL" dirty="0"/>
              <a:t>  סימן! </a:t>
            </a:r>
          </a:p>
          <a:p>
            <a:r>
              <a:rPr lang="he-IL" dirty="0"/>
              <a:t>לכן הרי זה כאילו הוא התייאש מאותו רגע, שהרי נפלה ממנו, ולכשיודע לו - שוב אין דעתו עליה </a:t>
            </a:r>
            <a:r>
              <a:rPr lang="he-IL" dirty="0" err="1"/>
              <a:t>והאבידה</a:t>
            </a:r>
            <a:r>
              <a:rPr lang="he-IL" dirty="0"/>
              <a:t> הפקר. 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3F06956-C9AC-4861-ABA4-624F6B96A6C6}"/>
              </a:ext>
            </a:extLst>
          </p:cNvPr>
          <p:cNvSpPr txBox="1"/>
          <p:nvPr/>
        </p:nvSpPr>
        <p:spPr>
          <a:xfrm>
            <a:off x="9460325" y="3431922"/>
            <a:ext cx="2559023" cy="677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אַבָּיֵי אָמַר </a:t>
            </a:r>
            <a:r>
              <a:rPr lang="he-IL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לָא הָוֵי </a:t>
            </a:r>
            <a:r>
              <a:rPr lang="he-IL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יֵאוּש</a:t>
            </a:r>
            <a:r>
              <a:rPr lang="he-IL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ׁ</a:t>
            </a:r>
            <a:endParaRPr lang="he-IL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דְּהָא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לָא יָדַע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דִּנְפַל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מִינֵּיהּ </a:t>
            </a:r>
            <a:endParaRPr lang="he-IL" dirty="0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94836005-37AF-4863-9B1C-C6D8EC92A34A}"/>
              </a:ext>
            </a:extLst>
          </p:cNvPr>
          <p:cNvSpPr txBox="1"/>
          <p:nvPr/>
        </p:nvSpPr>
        <p:spPr>
          <a:xfrm>
            <a:off x="5009161" y="3428269"/>
            <a:ext cx="413899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e-IL" dirty="0"/>
              <a:t>ייאוש שלא מדעת לא הוי </a:t>
            </a:r>
            <a:r>
              <a:rPr lang="he-IL" dirty="0" err="1"/>
              <a:t>יאוש</a:t>
            </a:r>
            <a:r>
              <a:rPr lang="he-IL" dirty="0"/>
              <a:t>, </a:t>
            </a:r>
          </a:p>
          <a:p>
            <a:r>
              <a:rPr lang="he-IL" dirty="0"/>
              <a:t>משום שהבעלים  לא ידע שהחפץ נפל מיניה, </a:t>
            </a:r>
          </a:p>
          <a:p>
            <a:r>
              <a:rPr lang="he-IL" dirty="0"/>
              <a:t>ולמעשה לא נתייאש!</a:t>
            </a:r>
          </a:p>
        </p:txBody>
      </p:sp>
    </p:spTree>
    <p:extLst>
      <p:ext uri="{BB962C8B-B14F-4D97-AF65-F5344CB8AC3E}">
        <p14:creationId xmlns:p14="http://schemas.microsoft.com/office/powerpoint/2010/main" val="6315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26 0.01226 L 0.13321 -0.108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" grpId="0" animBg="1"/>
      <p:bldP spid="18" grpId="0" animBg="1"/>
      <p:bldP spid="21" grpId="0"/>
      <p:bldP spid="23" grpId="0"/>
      <p:bldP spid="11" grpId="0" animBg="1"/>
      <p:bldP spid="13" grpId="0" animBg="1"/>
      <p:bldP spid="15" grpId="0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השלבים </a:t>
            </a:r>
            <a:r>
              <a:rPr lang="he-IL" dirty="0" err="1"/>
              <a:t>בשקלא</a:t>
            </a:r>
            <a:r>
              <a:rPr lang="he-IL" dirty="0"/>
              <a:t> וטריא של הגמרא :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err="1"/>
              <a:t>פמג"ש</a:t>
            </a:r>
            <a:r>
              <a:rPr lang="he-IL" dirty="0"/>
              <a:t> </a:t>
            </a:r>
            <a:r>
              <a:rPr lang="he-IL" dirty="0" err="1"/>
              <a:t>ממקנט"י</a:t>
            </a:r>
            <a:r>
              <a:rPr lang="he-IL" dirty="0"/>
              <a:t> </a:t>
            </a:r>
            <a:r>
              <a:rPr lang="he-IL" dirty="0" err="1"/>
              <a:t>ככסע"ז</a:t>
            </a:r>
            <a:r>
              <a:rPr lang="he-IL" dirty="0"/>
              <a:t> סימן</a:t>
            </a:r>
          </a:p>
        </p:txBody>
      </p:sp>
      <p:sp>
        <p:nvSpPr>
          <p:cNvPr id="5" name="מציין מיקום תוכן 1"/>
          <p:cNvSpPr txBox="1">
            <a:spLocks/>
          </p:cNvSpPr>
          <p:nvPr/>
        </p:nvSpPr>
        <p:spPr>
          <a:xfrm>
            <a:off x="8524800" y="3186192"/>
            <a:ext cx="2684984" cy="23042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rgbClr val="99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פ – </a:t>
            </a:r>
            <a:r>
              <a:rPr lang="he-IL" sz="2700" dirty="0">
                <a:solidFill>
                  <a:srgbClr val="FF0000"/>
                </a:solidFill>
              </a:rPr>
              <a:t>פ</a:t>
            </a:r>
            <a:r>
              <a:rPr lang="he-IL" sz="2700" dirty="0"/>
              <a:t>ירות</a:t>
            </a:r>
          </a:p>
          <a:p>
            <a:pPr marL="365760" indent="-256032">
              <a:spcBef>
                <a:spcPts val="400"/>
              </a:spcBef>
              <a:buClr>
                <a:srgbClr val="99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מ- </a:t>
            </a:r>
            <a:r>
              <a:rPr lang="he-IL" sz="2700" dirty="0">
                <a:solidFill>
                  <a:srgbClr val="FF0000"/>
                </a:solidFill>
              </a:rPr>
              <a:t>מ</a:t>
            </a:r>
            <a:r>
              <a:rPr lang="he-IL" sz="2700" dirty="0"/>
              <a:t>עות</a:t>
            </a:r>
          </a:p>
          <a:p>
            <a:pPr marL="365760" indent="-256032">
              <a:spcBef>
                <a:spcPts val="400"/>
              </a:spcBef>
              <a:buClr>
                <a:srgbClr val="99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ג – ע</a:t>
            </a:r>
            <a:r>
              <a:rPr lang="he-IL" sz="2700" dirty="0">
                <a:solidFill>
                  <a:srgbClr val="FF0000"/>
                </a:solidFill>
              </a:rPr>
              <a:t>ג</a:t>
            </a:r>
            <a:r>
              <a:rPr lang="he-IL" sz="2700" dirty="0"/>
              <a:t>ולי </a:t>
            </a:r>
            <a:r>
              <a:rPr lang="he-IL" sz="2700" dirty="0" err="1"/>
              <a:t>דבילה</a:t>
            </a:r>
            <a:endParaRPr lang="he-IL" sz="2700" dirty="0"/>
          </a:p>
          <a:p>
            <a:pPr marL="365760" indent="-256032">
              <a:spcBef>
                <a:spcPts val="400"/>
              </a:spcBef>
              <a:buClr>
                <a:srgbClr val="99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ש - ל</a:t>
            </a:r>
            <a:r>
              <a:rPr lang="he-IL" sz="2700" dirty="0">
                <a:solidFill>
                  <a:srgbClr val="FF0000"/>
                </a:solidFill>
              </a:rPr>
              <a:t>ש</a:t>
            </a:r>
            <a:r>
              <a:rPr lang="he-IL" sz="2700" dirty="0"/>
              <a:t>ונות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he-IL" sz="2700" dirty="0"/>
          </a:p>
        </p:txBody>
      </p:sp>
      <p:sp>
        <p:nvSpPr>
          <p:cNvPr id="6" name="מציין מיקום תוכן 1"/>
          <p:cNvSpPr txBox="1">
            <a:spLocks/>
          </p:cNvSpPr>
          <p:nvPr/>
        </p:nvSpPr>
        <p:spPr>
          <a:xfrm>
            <a:off x="4910728" y="3047256"/>
            <a:ext cx="2829000" cy="280831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indent="-256032">
              <a:spcBef>
                <a:spcPts val="400"/>
              </a:spcBef>
              <a:buClr>
                <a:srgbClr val="99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מ – ה</a:t>
            </a:r>
            <a:r>
              <a:rPr lang="he-IL" sz="2700" dirty="0">
                <a:solidFill>
                  <a:srgbClr val="FF0000"/>
                </a:solidFill>
              </a:rPr>
              <a:t>מ</a:t>
            </a:r>
            <a:r>
              <a:rPr lang="he-IL" sz="2700" dirty="0"/>
              <a:t>וצא מעות</a:t>
            </a:r>
          </a:p>
          <a:p>
            <a:pPr marL="365760" indent="-256032">
              <a:spcBef>
                <a:spcPts val="400"/>
              </a:spcBef>
              <a:buClr>
                <a:srgbClr val="99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מ- </a:t>
            </a:r>
            <a:r>
              <a:rPr lang="he-IL" sz="2700" dirty="0">
                <a:solidFill>
                  <a:srgbClr val="FF0000"/>
                </a:solidFill>
              </a:rPr>
              <a:t>מ</a:t>
            </a:r>
            <a:r>
              <a:rPr lang="he-IL" sz="2700" dirty="0"/>
              <a:t>אימתי</a:t>
            </a:r>
          </a:p>
          <a:p>
            <a:pPr marL="365760" indent="-256032">
              <a:spcBef>
                <a:spcPts val="400"/>
              </a:spcBef>
              <a:buClr>
                <a:srgbClr val="99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ק – </a:t>
            </a:r>
            <a:r>
              <a:rPr lang="he-IL" sz="2700" dirty="0">
                <a:solidFill>
                  <a:srgbClr val="FF0000"/>
                </a:solidFill>
              </a:rPr>
              <a:t>ק</a:t>
            </a:r>
            <a:r>
              <a:rPr lang="he-IL" sz="2700" dirty="0"/>
              <a:t>ציעות</a:t>
            </a:r>
          </a:p>
          <a:p>
            <a:pPr marL="365760" indent="-256032">
              <a:spcBef>
                <a:spcPts val="400"/>
              </a:spcBef>
              <a:buClr>
                <a:srgbClr val="66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נ – הג</a:t>
            </a:r>
            <a:r>
              <a:rPr lang="he-IL" sz="2700" dirty="0">
                <a:solidFill>
                  <a:srgbClr val="FF0000"/>
                </a:solidFill>
              </a:rPr>
              <a:t>נ</a:t>
            </a:r>
            <a:r>
              <a:rPr lang="he-IL" sz="2700" dirty="0"/>
              <a:t>ב</a:t>
            </a:r>
          </a:p>
          <a:p>
            <a:pPr marL="365760" indent="-256032">
              <a:spcBef>
                <a:spcPts val="400"/>
              </a:spcBef>
              <a:buClr>
                <a:srgbClr val="66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ט – ש</a:t>
            </a:r>
            <a:r>
              <a:rPr lang="he-IL" sz="2700" dirty="0">
                <a:solidFill>
                  <a:srgbClr val="FF0000"/>
                </a:solidFill>
              </a:rPr>
              <a:t>ט</a:t>
            </a:r>
            <a:r>
              <a:rPr lang="he-IL" sz="2700" dirty="0"/>
              <a:t>ף נהר</a:t>
            </a:r>
          </a:p>
          <a:p>
            <a:pPr marL="365760" indent="-256032">
              <a:spcBef>
                <a:spcPts val="400"/>
              </a:spcBef>
              <a:buClr>
                <a:srgbClr val="66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י – </a:t>
            </a:r>
            <a:r>
              <a:rPr lang="he-IL" sz="2700" dirty="0">
                <a:solidFill>
                  <a:srgbClr val="FF0000"/>
                </a:solidFill>
              </a:rPr>
              <a:t>י</a:t>
            </a:r>
            <a:r>
              <a:rPr lang="he-IL" sz="2700" dirty="0"/>
              <a:t>כולים להציל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he-IL" sz="2700" dirty="0"/>
          </a:p>
        </p:txBody>
      </p:sp>
      <p:sp>
        <p:nvSpPr>
          <p:cNvPr id="7" name="מציין מיקום תוכן 1"/>
          <p:cNvSpPr txBox="1">
            <a:spLocks/>
          </p:cNvSpPr>
          <p:nvPr/>
        </p:nvSpPr>
        <p:spPr>
          <a:xfrm>
            <a:off x="1296656" y="3191272"/>
            <a:ext cx="2829000" cy="2520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rgbClr val="66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כ – </a:t>
            </a:r>
            <a:r>
              <a:rPr lang="he-IL" sz="2700" dirty="0">
                <a:solidFill>
                  <a:srgbClr val="FF0000"/>
                </a:solidFill>
              </a:rPr>
              <a:t>כ</a:t>
            </a:r>
            <a:r>
              <a:rPr lang="he-IL" sz="2700" dirty="0"/>
              <a:t>יצד אמרו</a:t>
            </a:r>
          </a:p>
          <a:p>
            <a:pPr marL="365760" indent="-256032">
              <a:spcBef>
                <a:spcPts val="400"/>
              </a:spcBef>
              <a:buClr>
                <a:srgbClr val="66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כ-  בין </a:t>
            </a:r>
            <a:r>
              <a:rPr lang="he-IL" sz="2700" dirty="0">
                <a:solidFill>
                  <a:srgbClr val="FF0000"/>
                </a:solidFill>
              </a:rPr>
              <a:t>כ</a:t>
            </a:r>
            <a:r>
              <a:rPr lang="he-IL" sz="2700" dirty="0"/>
              <a:t>ך ובין </a:t>
            </a:r>
            <a:r>
              <a:rPr lang="he-IL" sz="2700" dirty="0">
                <a:solidFill>
                  <a:srgbClr val="FF0000"/>
                </a:solidFill>
              </a:rPr>
              <a:t>כ</a:t>
            </a:r>
            <a:r>
              <a:rPr lang="he-IL" sz="2700" dirty="0"/>
              <a:t>ך</a:t>
            </a:r>
          </a:p>
          <a:p>
            <a:pPr marL="365760" indent="-256032">
              <a:spcBef>
                <a:spcPts val="400"/>
              </a:spcBef>
              <a:buClr>
                <a:srgbClr val="66FF33"/>
              </a:buClr>
              <a:buSzPct val="68000"/>
              <a:buFont typeface="Wingdings" pitchFamily="2" charset="2"/>
              <a:buChar char="ü"/>
              <a:defRPr/>
            </a:pPr>
            <a:r>
              <a:rPr lang="he-IL" sz="2700" dirty="0"/>
              <a:t>ס – בו</a:t>
            </a:r>
            <a:r>
              <a:rPr lang="he-IL" sz="2700" dirty="0">
                <a:solidFill>
                  <a:srgbClr val="FF0000"/>
                </a:solidFill>
              </a:rPr>
              <a:t>ס</a:t>
            </a:r>
            <a:r>
              <a:rPr lang="he-IL" sz="2700" dirty="0"/>
              <a:t>תני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he-IL" sz="2700" dirty="0"/>
              <a:t>ע – </a:t>
            </a:r>
            <a:r>
              <a:rPr lang="he-IL" sz="2700" dirty="0" err="1">
                <a:solidFill>
                  <a:srgbClr val="FF0000"/>
                </a:solidFill>
              </a:rPr>
              <a:t>עודהו</a:t>
            </a:r>
            <a:r>
              <a:rPr lang="he-IL" sz="2700" dirty="0"/>
              <a:t> הטל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he-IL" sz="2700" dirty="0"/>
              <a:t>ז – יצאה </a:t>
            </a:r>
            <a:r>
              <a:rPr lang="he-IL" sz="2700" dirty="0">
                <a:solidFill>
                  <a:srgbClr val="FF0000"/>
                </a:solidFill>
              </a:rPr>
              <a:t>ז</a:t>
            </a:r>
            <a:r>
              <a:rPr lang="he-IL" sz="2700" dirty="0"/>
              <a:t>ו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he-IL" sz="2700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5C3DE18-3C2F-4A58-BE9D-62D5BDAB68A4}"/>
              </a:ext>
            </a:extLst>
          </p:cNvPr>
          <p:cNvSpPr txBox="1"/>
          <p:nvPr/>
        </p:nvSpPr>
        <p:spPr>
          <a:xfrm>
            <a:off x="10298462" y="-54338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ב'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3">
            <a:extLst>
              <a:ext uri="{FF2B5EF4-FFF2-40B4-BE49-F238E27FC236}">
                <a16:creationId xmlns:a16="http://schemas.microsoft.com/office/drawing/2014/main" id="{C3EDC49A-8B61-4509-ACF1-4ACBBD880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0652"/>
              </p:ext>
            </p:extLst>
          </p:nvPr>
        </p:nvGraphicFramePr>
        <p:xfrm>
          <a:off x="2" y="648696"/>
          <a:ext cx="12039598" cy="465619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84256">
                  <a:extLst>
                    <a:ext uri="{9D8B030D-6E8A-4147-A177-3AD203B41FA5}">
                      <a16:colId xmlns:a16="http://schemas.microsoft.com/office/drawing/2014/main" val="3742083371"/>
                    </a:ext>
                  </a:extLst>
                </a:gridCol>
                <a:gridCol w="2418249">
                  <a:extLst>
                    <a:ext uri="{9D8B030D-6E8A-4147-A177-3AD203B41FA5}">
                      <a16:colId xmlns:a16="http://schemas.microsoft.com/office/drawing/2014/main" val="2915746964"/>
                    </a:ext>
                  </a:extLst>
                </a:gridCol>
                <a:gridCol w="212722">
                  <a:extLst>
                    <a:ext uri="{9D8B030D-6E8A-4147-A177-3AD203B41FA5}">
                      <a16:colId xmlns:a16="http://schemas.microsoft.com/office/drawing/2014/main" val="4216604568"/>
                    </a:ext>
                  </a:extLst>
                </a:gridCol>
                <a:gridCol w="2624939">
                  <a:extLst>
                    <a:ext uri="{9D8B030D-6E8A-4147-A177-3AD203B41FA5}">
                      <a16:colId xmlns:a16="http://schemas.microsoft.com/office/drawing/2014/main" val="577393082"/>
                    </a:ext>
                  </a:extLst>
                </a:gridCol>
                <a:gridCol w="1780205">
                  <a:extLst>
                    <a:ext uri="{9D8B030D-6E8A-4147-A177-3AD203B41FA5}">
                      <a16:colId xmlns:a16="http://schemas.microsoft.com/office/drawing/2014/main" val="2618443301"/>
                    </a:ext>
                  </a:extLst>
                </a:gridCol>
                <a:gridCol w="2919227">
                  <a:extLst>
                    <a:ext uri="{9D8B030D-6E8A-4147-A177-3AD203B41FA5}">
                      <a16:colId xmlns:a16="http://schemas.microsoft.com/office/drawing/2014/main" val="2940249779"/>
                    </a:ext>
                  </a:extLst>
                </a:gridCol>
              </a:tblGrid>
              <a:tr h="74288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31171"/>
                  </a:ext>
                </a:extLst>
              </a:tr>
              <a:tr h="1253151">
                <a:tc gridSpan="6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86535"/>
                  </a:ext>
                </a:extLst>
              </a:tr>
              <a:tr h="1309503">
                <a:tc gridSpan="6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12485"/>
                  </a:ext>
                </a:extLst>
              </a:tr>
              <a:tr h="1350656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368319"/>
                  </a:ext>
                </a:extLst>
              </a:tr>
            </a:tbl>
          </a:graphicData>
        </a:graphic>
      </p:graphicFrame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B107E33-D54E-4EFD-BA32-A679966F29D6}"/>
              </a:ext>
            </a:extLst>
          </p:cNvPr>
          <p:cNvSpPr txBox="1"/>
          <p:nvPr/>
        </p:nvSpPr>
        <p:spPr>
          <a:xfrm>
            <a:off x="9970385" y="1765675"/>
            <a:ext cx="192260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מצא פֵּירוֹת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מְפוּזָּרִין</a:t>
            </a:r>
            <a:endParaRPr lang="he-IL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8E42617-5699-4982-8554-702B88BF0638}"/>
              </a:ext>
            </a:extLst>
          </p:cNvPr>
          <p:cNvSpPr txBox="1"/>
          <p:nvPr/>
        </p:nvSpPr>
        <p:spPr>
          <a:xfrm>
            <a:off x="7497724" y="1456323"/>
            <a:ext cx="2472661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הרי אלו שלו. והטעם, משום שאין בהן סימן, ולכן הבעלים מתייאש מהן.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8E4E52D-2855-4E1A-9B08-0DB253A91A9A}"/>
              </a:ext>
            </a:extLst>
          </p:cNvPr>
          <p:cNvSpPr txBox="1"/>
          <p:nvPr/>
        </p:nvSpPr>
        <p:spPr>
          <a:xfrm>
            <a:off x="8434453" y="623337"/>
            <a:ext cx="59920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הדין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F44007B-FF1E-4911-BECB-B9FB840C3E50}"/>
              </a:ext>
            </a:extLst>
          </p:cNvPr>
          <p:cNvSpPr txBox="1"/>
          <p:nvPr/>
        </p:nvSpPr>
        <p:spPr>
          <a:xfrm>
            <a:off x="4694278" y="1352280"/>
            <a:ext cx="273740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הָא לָא יָדַע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דִּנְפַל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מִינֵּיהּ </a:t>
            </a:r>
            <a:r>
              <a:rPr lang="he-IL" dirty="0"/>
              <a:t>בשעה שמצאן המוצא בעל הפירות לא ידע שנפלו ממנו,</a:t>
            </a:r>
          </a:p>
          <a:p>
            <a:r>
              <a:rPr lang="he-IL" dirty="0"/>
              <a:t> </a:t>
            </a:r>
            <a:r>
              <a:rPr lang="he-IL" b="1" dirty="0"/>
              <a:t>והרי זה </a:t>
            </a:r>
            <a:r>
              <a:rPr lang="he-IL" b="1" dirty="0" err="1"/>
              <a:t>יאוש</a:t>
            </a:r>
            <a:r>
              <a:rPr lang="he-IL" b="1" dirty="0"/>
              <a:t> שלא מדעת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4D9AD7AC-4B9A-47CF-A8FA-F47DFE23810D}"/>
              </a:ext>
            </a:extLst>
          </p:cNvPr>
          <p:cNvSpPr txBox="1"/>
          <p:nvPr/>
        </p:nvSpPr>
        <p:spPr>
          <a:xfrm>
            <a:off x="3110620" y="1411732"/>
            <a:ext cx="158365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sz="1600" dirty="0"/>
              <a:t>אביי שאמר: ייאוש שלא מדעת </a:t>
            </a:r>
            <a:r>
              <a:rPr lang="he-IL" sz="1600" b="1" dirty="0"/>
              <a:t>לא הווי ייאוש </a:t>
            </a:r>
            <a:r>
              <a:rPr lang="he-IL" sz="1600" dirty="0"/>
              <a:t>והפירות אינם שלו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629BA82-7CC8-42B8-9B10-83A3FAC00BFC}"/>
              </a:ext>
            </a:extLst>
          </p:cNvPr>
          <p:cNvSpPr txBox="1"/>
          <p:nvPr/>
        </p:nvSpPr>
        <p:spPr>
          <a:xfrm>
            <a:off x="10116995" y="3111054"/>
            <a:ext cx="192260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מצא מָעוֹת מְפוּזָּרוֹת</a:t>
            </a:r>
            <a:endParaRPr lang="he-IL" dirty="0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1F272A02-0350-451B-8D97-FE91F96A5CF4}"/>
              </a:ext>
            </a:extLst>
          </p:cNvPr>
          <p:cNvSpPr txBox="1"/>
          <p:nvPr/>
        </p:nvSpPr>
        <p:spPr>
          <a:xfrm>
            <a:off x="7810990" y="3111054"/>
            <a:ext cx="173192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rtl="1"/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הֲרֵי אֵלּוּ שֶׁלּוֹ </a:t>
            </a:r>
            <a:endParaRPr lang="he-IL" dirty="0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5813624-A053-42D5-9B4F-075E442320E8}"/>
              </a:ext>
            </a:extLst>
          </p:cNvPr>
          <p:cNvSpPr txBox="1"/>
          <p:nvPr/>
        </p:nvSpPr>
        <p:spPr>
          <a:xfrm>
            <a:off x="4748814" y="2656888"/>
            <a:ext cx="268944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אַמַּאי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הָא לָא יָדַע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דִּנְפַל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מִינֵּיהּ </a:t>
            </a:r>
          </a:p>
          <a:p>
            <a:r>
              <a:rPr lang="he-IL" dirty="0"/>
              <a:t>בשעה שמצאן המוצא בעל המעות לא ידע שנפלו ממנו,</a:t>
            </a:r>
          </a:p>
          <a:p>
            <a:r>
              <a:rPr lang="he-IL" dirty="0"/>
              <a:t> </a:t>
            </a:r>
            <a:r>
              <a:rPr lang="he-IL" b="1" dirty="0"/>
              <a:t>והרי זה </a:t>
            </a:r>
            <a:r>
              <a:rPr lang="he-IL" b="1" dirty="0" err="1"/>
              <a:t>יאוש</a:t>
            </a:r>
            <a:r>
              <a:rPr lang="he-IL" b="1" dirty="0"/>
              <a:t> שלא מדעת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73FA2FAD-056C-4849-8818-A256BFC7C927}"/>
              </a:ext>
            </a:extLst>
          </p:cNvPr>
          <p:cNvSpPr txBox="1"/>
          <p:nvPr/>
        </p:nvSpPr>
        <p:spPr>
          <a:xfrm>
            <a:off x="3023390" y="2779999"/>
            <a:ext cx="169897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sz="1600" dirty="0"/>
              <a:t>אביי שאמר: ייאוש שלא מדעת </a:t>
            </a:r>
            <a:r>
              <a:rPr lang="he-IL" sz="1600" b="1" dirty="0"/>
              <a:t>לא הווי ייאוש</a:t>
            </a:r>
            <a:r>
              <a:rPr lang="he-IL" sz="1600" dirty="0"/>
              <a:t> </a:t>
            </a:r>
            <a:r>
              <a:rPr lang="he-IL" sz="1600" dirty="0" err="1"/>
              <a:t>ווהמעות</a:t>
            </a:r>
            <a:r>
              <a:rPr lang="he-IL" sz="1600" dirty="0"/>
              <a:t> אינן שלו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93439027-AF94-4A17-B14E-5B4988B98129}"/>
              </a:ext>
            </a:extLst>
          </p:cNvPr>
          <p:cNvSpPr txBox="1"/>
          <p:nvPr/>
        </p:nvSpPr>
        <p:spPr>
          <a:xfrm>
            <a:off x="118693" y="2563883"/>
            <a:ext cx="2840787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אָדָם עָשׂוּי לְמַשְׁמֵשׁ בְּכִיסוֹ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בְּכׇל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שָׁעָה וְשָׁעָה הָכָא נָמֵי אָדָם עָשׂוּי לְמַשְׁמֵשׁ בְּכִיסוֹ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בְּכׇל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שָׁעָה וְשָׁעָה, לכן זו </a:t>
            </a:r>
            <a:r>
              <a:rPr lang="he-IL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אבידה</a:t>
            </a:r>
            <a:r>
              <a:rPr lang="he-IL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מדעת</a:t>
            </a:r>
            <a:endParaRPr lang="he-IL" b="1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5482B7DB-BAD8-4A60-A509-8D913C268300}"/>
              </a:ext>
            </a:extLst>
          </p:cNvPr>
          <p:cNvSpPr txBox="1"/>
          <p:nvPr/>
        </p:nvSpPr>
        <p:spPr>
          <a:xfrm>
            <a:off x="3085217" y="648696"/>
            <a:ext cx="158365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על מי הקושיה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0708E68C-4903-41BF-BF4B-D00CE21FEEC5}"/>
              </a:ext>
            </a:extLst>
          </p:cNvPr>
          <p:cNvSpPr txBox="1"/>
          <p:nvPr/>
        </p:nvSpPr>
        <p:spPr>
          <a:xfrm>
            <a:off x="5538381" y="620650"/>
            <a:ext cx="1420037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בירור המקרה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79EE1A17-ACF1-4EF9-AEBC-E299C2ADF9AB}"/>
              </a:ext>
            </a:extLst>
          </p:cNvPr>
          <p:cNvSpPr txBox="1"/>
          <p:nvPr/>
        </p:nvSpPr>
        <p:spPr>
          <a:xfrm>
            <a:off x="10332071" y="623337"/>
            <a:ext cx="93838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המקרה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2A8ABBFC-93A1-4E61-B428-164880B83211}"/>
              </a:ext>
            </a:extLst>
          </p:cNvPr>
          <p:cNvSpPr txBox="1"/>
          <p:nvPr/>
        </p:nvSpPr>
        <p:spPr>
          <a:xfrm>
            <a:off x="5411972" y="-69070"/>
            <a:ext cx="14068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תא שְׁמַע </a:t>
            </a:r>
            <a:endParaRPr lang="he-IL" sz="2800" b="1" dirty="0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51A3955B-7ADD-41C3-9946-9D106D441903}"/>
              </a:ext>
            </a:extLst>
          </p:cNvPr>
          <p:cNvSpPr txBox="1"/>
          <p:nvPr/>
        </p:nvSpPr>
        <p:spPr>
          <a:xfrm>
            <a:off x="10298462" y="-54338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ב'</a:t>
            </a: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7F15A930-5D48-42F8-821F-411231673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" y="46659"/>
            <a:ext cx="2306691" cy="2442292"/>
          </a:xfrm>
          <a:prstGeom prst="rect">
            <a:avLst/>
          </a:prstGeom>
        </p:spPr>
      </p:pic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322AFB87-1E5C-48FD-A57C-12636D2E5EFD}"/>
              </a:ext>
            </a:extLst>
          </p:cNvPr>
          <p:cNvSpPr txBox="1"/>
          <p:nvPr/>
        </p:nvSpPr>
        <p:spPr>
          <a:xfrm>
            <a:off x="985585" y="698229"/>
            <a:ext cx="169293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תשובת הגמרא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AF99858A-53A9-4DC7-892B-89BCF8325343}"/>
              </a:ext>
            </a:extLst>
          </p:cNvPr>
          <p:cNvSpPr txBox="1"/>
          <p:nvPr/>
        </p:nvSpPr>
        <p:spPr>
          <a:xfrm>
            <a:off x="329849" y="1733322"/>
            <a:ext cx="265128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בְּמַכְנַשְׁתָּא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דְּבֵי דָרֵי עָסְקִינַן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</a:t>
            </a:r>
            <a:r>
              <a:rPr lang="he-IL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ַּאֲבֵידָה</a:t>
            </a:r>
            <a:r>
              <a:rPr lang="he-IL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מִדַּעַת הִיא</a:t>
            </a:r>
            <a:endParaRPr lang="he-IL" b="1" dirty="0"/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80763C1D-2A77-4692-9CA6-7D829FECF4FF}"/>
              </a:ext>
            </a:extLst>
          </p:cNvPr>
          <p:cNvSpPr txBox="1"/>
          <p:nvPr/>
        </p:nvSpPr>
        <p:spPr>
          <a:xfrm>
            <a:off x="9970385" y="4265256"/>
            <a:ext cx="192260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מצא עִיגּוּלֵי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דְבֵילָה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וְכִכָּרוֹת שֶׁל נַחְתּוֹם</a:t>
            </a:r>
            <a:endParaRPr lang="he-IL" dirty="0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3EBB80BF-07E6-401C-841E-CA573F5B2317}"/>
              </a:ext>
            </a:extLst>
          </p:cNvPr>
          <p:cNvSpPr txBox="1"/>
          <p:nvPr/>
        </p:nvSpPr>
        <p:spPr>
          <a:xfrm>
            <a:off x="7972527" y="4392238"/>
            <a:ext cx="173192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rtl="1"/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הֲרֵי אֵלּוּ שֶׁלּוֹ </a:t>
            </a:r>
            <a:endParaRPr lang="he-IL" dirty="0"/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5479C4F8-C2FD-4258-829D-44440E59EE68}"/>
              </a:ext>
            </a:extLst>
          </p:cNvPr>
          <p:cNvSpPr txBox="1"/>
          <p:nvPr/>
        </p:nvSpPr>
        <p:spPr>
          <a:xfrm>
            <a:off x="3023390" y="4052069"/>
            <a:ext cx="169897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sz="1600" dirty="0"/>
              <a:t>אביי שאמר: ייאוש שלא מדעת </a:t>
            </a:r>
            <a:r>
              <a:rPr lang="he-IL" sz="1600" b="1" dirty="0"/>
              <a:t>לא הווי ייאוש</a:t>
            </a:r>
            <a:r>
              <a:rPr lang="he-IL" sz="1600" dirty="0"/>
              <a:t> </a:t>
            </a:r>
            <a:r>
              <a:rPr lang="he-IL" sz="1600" dirty="0" err="1"/>
              <a:t>ווהמעות</a:t>
            </a:r>
            <a:r>
              <a:rPr lang="he-IL" sz="1600" dirty="0"/>
              <a:t> אינן שלו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3337E281-B8FB-4522-98E0-77ACFAF303F3}"/>
              </a:ext>
            </a:extLst>
          </p:cNvPr>
          <p:cNvSpPr txBox="1"/>
          <p:nvPr/>
        </p:nvSpPr>
        <p:spPr>
          <a:xfrm>
            <a:off x="118693" y="3857217"/>
            <a:ext cx="2840787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הָתָם נָמֵי אַגַּב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דְּיַקִּירֵי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מִידָּע יָדַע בְּהוּ כיון שעיגולי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דבילה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וככרות, דברים כבדים הם -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הבעליהם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יוד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עים שאבדו מיד כשנפלו, שהרי הוא חש שהוקל מעליו המשא. ואם כן, </a:t>
            </a:r>
            <a:r>
              <a:rPr lang="he-IL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אין זה ייאוש שלא מדעת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he-IL" sz="1600" dirty="0"/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C66DF62C-E8CA-48AD-AB61-4E745B22B71B}"/>
              </a:ext>
            </a:extLst>
          </p:cNvPr>
          <p:cNvSpPr txBox="1"/>
          <p:nvPr/>
        </p:nvSpPr>
        <p:spPr>
          <a:xfrm>
            <a:off x="9830962" y="5442590"/>
            <a:ext cx="225551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הַמּוֹצֵא מָעוֹת בְּבָתֵּי כְנֵסִיּוֹת וּבְבָתֵּי מִדְרָשׁוֹת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וּבְכׇל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מָקוֹם שֶׁהָרַבִּים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מְצוּיִין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שָׁם </a:t>
            </a:r>
            <a:endParaRPr lang="he-IL" dirty="0"/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A2F050CD-6DDD-4F12-8D70-5FD829CEB39F}"/>
              </a:ext>
            </a:extLst>
          </p:cNvPr>
          <p:cNvSpPr txBox="1"/>
          <p:nvPr/>
        </p:nvSpPr>
        <p:spPr>
          <a:xfrm>
            <a:off x="7497724" y="5617394"/>
            <a:ext cx="225551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rtl="1"/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הֲרֵי אֵלּוּ שֶׁלּוֹ מִפְּנֵי שֶׁהַבְּעָלִים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מִתְיָאֲשִׁין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מֵהֶן </a:t>
            </a:r>
            <a:endParaRPr lang="he-IL" dirty="0"/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F30D3048-C40B-4907-96A5-60C850E8762F}"/>
              </a:ext>
            </a:extLst>
          </p:cNvPr>
          <p:cNvSpPr txBox="1"/>
          <p:nvPr/>
        </p:nvSpPr>
        <p:spPr>
          <a:xfrm>
            <a:off x="4769419" y="5333915"/>
            <a:ext cx="271590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הָא לָא יָדַע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דִּנְפַל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מִינֵּיהּ </a:t>
            </a:r>
          </a:p>
          <a:p>
            <a:r>
              <a:rPr lang="he-IL" dirty="0"/>
              <a:t>בשעה שמצאן המוצא המאבד לא ידע שהמעות נפלו ממנו,</a:t>
            </a:r>
          </a:p>
          <a:p>
            <a:r>
              <a:rPr lang="he-IL" dirty="0"/>
              <a:t> </a:t>
            </a:r>
            <a:r>
              <a:rPr lang="he-IL" b="1" dirty="0"/>
              <a:t>והרי זה </a:t>
            </a:r>
            <a:r>
              <a:rPr lang="he-IL" b="1" dirty="0" err="1"/>
              <a:t>יאוש</a:t>
            </a:r>
            <a:r>
              <a:rPr lang="he-IL" b="1" dirty="0"/>
              <a:t> שלא מדעת</a:t>
            </a:r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86833F0F-A114-4334-95E7-C5F940A3D0A7}"/>
              </a:ext>
            </a:extLst>
          </p:cNvPr>
          <p:cNvSpPr txBox="1"/>
          <p:nvPr/>
        </p:nvSpPr>
        <p:spPr>
          <a:xfrm>
            <a:off x="2992730" y="5435121"/>
            <a:ext cx="169897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sz="1600" dirty="0"/>
              <a:t>אביי שאמר: ייאוש שלא מדעת </a:t>
            </a:r>
            <a:r>
              <a:rPr lang="he-IL" sz="1600" b="1" dirty="0"/>
              <a:t>לא הווי ייאוש</a:t>
            </a:r>
            <a:r>
              <a:rPr lang="he-IL" sz="1600" dirty="0"/>
              <a:t> </a:t>
            </a:r>
            <a:r>
              <a:rPr lang="he-IL" sz="1600" dirty="0" err="1"/>
              <a:t>ווהמעות</a:t>
            </a:r>
            <a:r>
              <a:rPr lang="he-IL" sz="1600" dirty="0"/>
              <a:t> אינן שלו</a:t>
            </a:r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AC36ECAA-F98B-4037-B6DE-91DAD6AAB75B}"/>
              </a:ext>
            </a:extLst>
          </p:cNvPr>
          <p:cNvSpPr txBox="1"/>
          <p:nvPr/>
        </p:nvSpPr>
        <p:spPr>
          <a:xfrm>
            <a:off x="59641" y="5476858"/>
            <a:ext cx="2840787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אָמַר רַבִּי יִצְחָק אָדָם עָשׂוּי לְמַשְׁמֵשׁ בְּכִיסוֹ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בְּכׇל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שָׁעָה וְשָׁעָה הָכָא נָמֵי אָדָם עָשׂוּי לְמַשְׁמֵשׁ בְּכִיסוֹ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בְּכׇל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שָׁעָה וְשָׁעָה, לכן זו </a:t>
            </a:r>
            <a:r>
              <a:rPr lang="he-IL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אבידה</a:t>
            </a:r>
            <a:r>
              <a:rPr lang="he-IL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מדעת</a:t>
            </a:r>
            <a:endParaRPr lang="he-IL" sz="1600" b="1" dirty="0"/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88D4501A-4C8E-44E0-A480-5D4EF6EFF4F1}"/>
              </a:ext>
            </a:extLst>
          </p:cNvPr>
          <p:cNvSpPr txBox="1"/>
          <p:nvPr/>
        </p:nvSpPr>
        <p:spPr>
          <a:xfrm>
            <a:off x="4691700" y="3928958"/>
            <a:ext cx="2689445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אַמַּאי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הָא לָא יָדַע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דִּנְפַל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מִינֵּיהּ </a:t>
            </a:r>
          </a:p>
          <a:p>
            <a:r>
              <a:rPr lang="he-IL" dirty="0"/>
              <a:t>בשעה שמצאן המוצא המאבד לא ידע שנפלו ממנו,</a:t>
            </a:r>
          </a:p>
          <a:p>
            <a:r>
              <a:rPr lang="he-IL" dirty="0"/>
              <a:t> </a:t>
            </a:r>
            <a:r>
              <a:rPr lang="he-IL" b="1" dirty="0"/>
              <a:t>והרי זה </a:t>
            </a:r>
            <a:r>
              <a:rPr lang="he-IL" b="1" dirty="0" err="1"/>
              <a:t>יאוש</a:t>
            </a:r>
            <a:r>
              <a:rPr lang="he-IL" b="1" dirty="0"/>
              <a:t> שלא מדעת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978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6" presetClass="entr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25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21" grpId="0" animBg="1"/>
      <p:bldP spid="22" grpId="0" animBg="1"/>
      <p:bldP spid="23" grpId="0" animBg="1"/>
      <p:bldP spid="24" grpId="0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טבלה 3">
            <a:extLst>
              <a:ext uri="{FF2B5EF4-FFF2-40B4-BE49-F238E27FC236}">
                <a16:creationId xmlns:a16="http://schemas.microsoft.com/office/drawing/2014/main" id="{E34BE0B8-1821-4419-8E08-CED4E8759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66290"/>
              </p:ext>
            </p:extLst>
          </p:nvPr>
        </p:nvGraphicFramePr>
        <p:xfrm>
          <a:off x="147319" y="803387"/>
          <a:ext cx="12080239" cy="536946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91292">
                  <a:extLst>
                    <a:ext uri="{9D8B030D-6E8A-4147-A177-3AD203B41FA5}">
                      <a16:colId xmlns:a16="http://schemas.microsoft.com/office/drawing/2014/main" val="3742083371"/>
                    </a:ext>
                  </a:extLst>
                </a:gridCol>
                <a:gridCol w="2426412">
                  <a:extLst>
                    <a:ext uri="{9D8B030D-6E8A-4147-A177-3AD203B41FA5}">
                      <a16:colId xmlns:a16="http://schemas.microsoft.com/office/drawing/2014/main" val="2915746964"/>
                    </a:ext>
                  </a:extLst>
                </a:gridCol>
                <a:gridCol w="213440">
                  <a:extLst>
                    <a:ext uri="{9D8B030D-6E8A-4147-A177-3AD203B41FA5}">
                      <a16:colId xmlns:a16="http://schemas.microsoft.com/office/drawing/2014/main" val="4216604568"/>
                    </a:ext>
                  </a:extLst>
                </a:gridCol>
                <a:gridCol w="2633800">
                  <a:extLst>
                    <a:ext uri="{9D8B030D-6E8A-4147-A177-3AD203B41FA5}">
                      <a16:colId xmlns:a16="http://schemas.microsoft.com/office/drawing/2014/main" val="577393082"/>
                    </a:ext>
                  </a:extLst>
                </a:gridCol>
                <a:gridCol w="1786214">
                  <a:extLst>
                    <a:ext uri="{9D8B030D-6E8A-4147-A177-3AD203B41FA5}">
                      <a16:colId xmlns:a16="http://schemas.microsoft.com/office/drawing/2014/main" val="2618443301"/>
                    </a:ext>
                  </a:extLst>
                </a:gridCol>
                <a:gridCol w="2929081">
                  <a:extLst>
                    <a:ext uri="{9D8B030D-6E8A-4147-A177-3AD203B41FA5}">
                      <a16:colId xmlns:a16="http://schemas.microsoft.com/office/drawing/2014/main" val="2940249779"/>
                    </a:ext>
                  </a:extLst>
                </a:gridCol>
              </a:tblGrid>
              <a:tr h="741013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31171"/>
                  </a:ext>
                </a:extLst>
              </a:tr>
              <a:tr h="1974977">
                <a:tc gridSpan="6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86535"/>
                  </a:ext>
                </a:extLst>
              </a:tr>
              <a:tr h="1306211">
                <a:tc gridSpan="6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12485"/>
                  </a:ext>
                </a:extLst>
              </a:tr>
              <a:tr h="134726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368319"/>
                  </a:ext>
                </a:extLst>
              </a:tr>
            </a:tbl>
          </a:graphicData>
        </a:graphic>
      </p:graphicFrame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BA03ABA-3EF2-4CB3-875F-2083999C8899}"/>
              </a:ext>
            </a:extLst>
          </p:cNvPr>
          <p:cNvSpPr txBox="1"/>
          <p:nvPr/>
        </p:nvSpPr>
        <p:spPr>
          <a:xfrm>
            <a:off x="10126121" y="1613118"/>
            <a:ext cx="1922605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מֵאֵימָתַי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כׇּל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אָדָם מוּתָּרִים בַּלֶּקֶט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מִשֶּׁיֵּלְכו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ּ בָּהּ הַנָּמוֹשׁוֹת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וְאָמְרִינַן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מַאי נָמוֹשׁוֹת וְאָמַר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רַבִּי יוֹחָנָן סָבֵי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דְּאָזְלִי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אַתִּיגְרָא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רֵישׁ לָקִישׁ אָמַר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לָקוֹטֵי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בָּתַר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לָקוֹטֵי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he-IL" sz="16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3D48C0F2-F035-4D26-A577-AD48151F1F84}"/>
              </a:ext>
            </a:extLst>
          </p:cNvPr>
          <p:cNvSpPr txBox="1"/>
          <p:nvPr/>
        </p:nvSpPr>
        <p:spPr>
          <a:xfrm>
            <a:off x="7410331" y="1835733"/>
            <a:ext cx="247266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הרי אלו של המלקטים כי השאר התייאשו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6A318C62-D72D-4353-A3A1-45B84EF20CF1}"/>
              </a:ext>
            </a:extLst>
          </p:cNvPr>
          <p:cNvSpPr txBox="1"/>
          <p:nvPr/>
        </p:nvSpPr>
        <p:spPr>
          <a:xfrm>
            <a:off x="8271053" y="1020771"/>
            <a:ext cx="59920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הדין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9992224A-656A-4221-A432-EEB4A9F9EF64}"/>
              </a:ext>
            </a:extLst>
          </p:cNvPr>
          <p:cNvSpPr txBox="1"/>
          <p:nvPr/>
        </p:nvSpPr>
        <p:spPr>
          <a:xfrm>
            <a:off x="4672925" y="1655482"/>
            <a:ext cx="273740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וְאַמַּאי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נְהִי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דַּעֲנִיִּים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דְּהָכָא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מִיָּאֲשִׁי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אִיכָּא עֲנִיִּים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בְּדוּכְתָּא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אַחְרִיתָא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דְּלָא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מִיָּאֲשִׁי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he-IL" b="1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ED3E0956-18D4-4866-A7B3-87A0F91CFD9E}"/>
              </a:ext>
            </a:extLst>
          </p:cNvPr>
          <p:cNvSpPr txBox="1"/>
          <p:nvPr/>
        </p:nvSpPr>
        <p:spPr>
          <a:xfrm>
            <a:off x="3024257" y="971513"/>
            <a:ext cx="158365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על מי הקושיה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F57DAC3F-15DA-4716-82AB-99E885D3A843}"/>
              </a:ext>
            </a:extLst>
          </p:cNvPr>
          <p:cNvSpPr txBox="1"/>
          <p:nvPr/>
        </p:nvSpPr>
        <p:spPr>
          <a:xfrm>
            <a:off x="5477421" y="943467"/>
            <a:ext cx="1420037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בירור המקרה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78B4DD63-1D17-49E8-B47B-1BF8DFC003CA}"/>
              </a:ext>
            </a:extLst>
          </p:cNvPr>
          <p:cNvSpPr txBox="1"/>
          <p:nvPr/>
        </p:nvSpPr>
        <p:spPr>
          <a:xfrm>
            <a:off x="10753166" y="1075660"/>
            <a:ext cx="93838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המקרה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DF11397F-5DFA-434B-B560-29C06FDD23A9}"/>
              </a:ext>
            </a:extLst>
          </p:cNvPr>
          <p:cNvSpPr txBox="1"/>
          <p:nvPr/>
        </p:nvSpPr>
        <p:spPr>
          <a:xfrm>
            <a:off x="5411972" y="-69070"/>
            <a:ext cx="14068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תא שְׁמַע </a:t>
            </a:r>
            <a:endParaRPr lang="he-IL" sz="2800" b="1" dirty="0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A68A1D5B-CBEC-4800-A1BE-CC7B2989DB70}"/>
              </a:ext>
            </a:extLst>
          </p:cNvPr>
          <p:cNvSpPr txBox="1"/>
          <p:nvPr/>
        </p:nvSpPr>
        <p:spPr>
          <a:xfrm>
            <a:off x="10298462" y="-54338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ב'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47FE6781-AD82-4AB5-A842-77EF17B5FF0C}"/>
              </a:ext>
            </a:extLst>
          </p:cNvPr>
          <p:cNvSpPr txBox="1"/>
          <p:nvPr/>
        </p:nvSpPr>
        <p:spPr>
          <a:xfrm>
            <a:off x="924625" y="1021046"/>
            <a:ext cx="169293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תשובת הגמרא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E05CBA14-3E27-4590-BCE9-77A325153625}"/>
              </a:ext>
            </a:extLst>
          </p:cNvPr>
          <p:cNvSpPr txBox="1"/>
          <p:nvPr/>
        </p:nvSpPr>
        <p:spPr>
          <a:xfrm>
            <a:off x="143274" y="1733322"/>
            <a:ext cx="2837863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אָמְרִי כֵּיוָן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דְּאִיכָּא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עֲנִיִּים הָכָא הָנָךְ מֵעִיקָּרָא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אִיָּאוֹשֵׁי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מִיָּאַש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ׁ וְאָמְרִי עֲנִיִּים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דְּהָתָם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מְלַקְּטִי לֵיהּ</a:t>
            </a:r>
            <a:endParaRPr lang="he-IL" dirty="0"/>
          </a:p>
        </p:txBody>
      </p:sp>
      <p:sp>
        <p:nvSpPr>
          <p:cNvPr id="30" name="בועת דיבור: מלבן עם פינות מעוגלות 29">
            <a:extLst>
              <a:ext uri="{FF2B5EF4-FFF2-40B4-BE49-F238E27FC236}">
                <a16:creationId xmlns:a16="http://schemas.microsoft.com/office/drawing/2014/main" id="{FE33FAE3-6319-45A9-8FE3-EEB04270E686}"/>
              </a:ext>
            </a:extLst>
          </p:cNvPr>
          <p:cNvSpPr/>
          <p:nvPr/>
        </p:nvSpPr>
        <p:spPr>
          <a:xfrm>
            <a:off x="309108" y="-21506"/>
            <a:ext cx="10604905" cy="824893"/>
          </a:xfrm>
          <a:prstGeom prst="wedgeRoundRectCallout">
            <a:avLst>
              <a:gd name="adj1" fmla="val 49246"/>
              <a:gd name="adj2" fmla="val 13058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400" dirty="0">
                <a:solidFill>
                  <a:schemeClr val="tx1"/>
                </a:solidFill>
              </a:rPr>
              <a:t>כתוב בתורה: "ובקצרכם את קציר ארצכם לא תכלה פאת שדך לקצר ולקט קצירך לא תלקט וגו' לעני ולגר </a:t>
            </a:r>
            <a:r>
              <a:rPr lang="he-IL" sz="1400" dirty="0" err="1">
                <a:solidFill>
                  <a:schemeClr val="tx1"/>
                </a:solidFill>
              </a:rPr>
              <a:t>תעזב</a:t>
            </a:r>
            <a:r>
              <a:rPr lang="he-IL" sz="1400" dirty="0">
                <a:solidFill>
                  <a:schemeClr val="tx1"/>
                </a:solidFill>
              </a:rPr>
              <a:t> אתם אני ה' </a:t>
            </a:r>
            <a:r>
              <a:rPr lang="he-IL" sz="1400" dirty="0" err="1">
                <a:solidFill>
                  <a:schemeClr val="tx1"/>
                </a:solidFill>
              </a:rPr>
              <a:t>אלקיכם</a:t>
            </a:r>
            <a:r>
              <a:rPr lang="he-IL" sz="1400" dirty="0">
                <a:solidFill>
                  <a:schemeClr val="tx1"/>
                </a:solidFill>
              </a:rPr>
              <a:t>". כאן נאמרה מצות הנחת לקט בעת הקצירה. והיינו, שאם נפלו בשעת הקצירה שיבולת אחת או שתים, צריך להניח אותן לעניים.</a:t>
            </a:r>
          </a:p>
          <a:p>
            <a:r>
              <a:rPr lang="he-IL" sz="1400" dirty="0">
                <a:solidFill>
                  <a:schemeClr val="tx1"/>
                </a:solidFill>
              </a:rPr>
              <a:t>ואולם, אם ברור לנו שלא יבואו יותר עניים ליטול את הלקט, הרי הוא הפקר לכל, ומותר לכל אדם. וצריכים אנו לברר, מאיזה זמן מותר הלקט לכל.</a:t>
            </a:r>
          </a:p>
        </p:txBody>
      </p:sp>
      <p:sp>
        <p:nvSpPr>
          <p:cNvPr id="31" name="בועת דיבור: מלבן עם פינות מעוגלות 30">
            <a:extLst>
              <a:ext uri="{FF2B5EF4-FFF2-40B4-BE49-F238E27FC236}">
                <a16:creationId xmlns:a16="http://schemas.microsoft.com/office/drawing/2014/main" id="{9FD6C1FF-1C32-4A71-A067-7F6F0A2A2A1A}"/>
              </a:ext>
            </a:extLst>
          </p:cNvPr>
          <p:cNvSpPr/>
          <p:nvPr/>
        </p:nvSpPr>
        <p:spPr>
          <a:xfrm>
            <a:off x="5590446" y="2538795"/>
            <a:ext cx="3946635" cy="1354578"/>
          </a:xfrm>
          <a:prstGeom prst="wedgeRoundRectCallout">
            <a:avLst>
              <a:gd name="adj1" fmla="val 92181"/>
              <a:gd name="adj2" fmla="val -582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זקנים עניים ההולכים על משענתם בנחת, ורואים כל שיבולת ושיבולת. ואחר שהם עברו בשדה, </a:t>
            </a:r>
            <a:r>
              <a:rPr lang="he-IL" b="1" dirty="0">
                <a:solidFill>
                  <a:schemeClr val="tx1"/>
                </a:solidFill>
              </a:rPr>
              <a:t>מתייאשים</a:t>
            </a:r>
            <a:r>
              <a:rPr lang="he-IL" dirty="0">
                <a:solidFill>
                  <a:schemeClr val="tx1"/>
                </a:solidFill>
              </a:rPr>
              <a:t> שאר העניים מלמצוא שם לקט. </a:t>
            </a:r>
          </a:p>
        </p:txBody>
      </p:sp>
      <p:sp>
        <p:nvSpPr>
          <p:cNvPr id="33" name="בועת דיבור: מלבן עם פינות מעוגלות 32">
            <a:extLst>
              <a:ext uri="{FF2B5EF4-FFF2-40B4-BE49-F238E27FC236}">
                <a16:creationId xmlns:a16="http://schemas.microsoft.com/office/drawing/2014/main" id="{AF9198D8-684D-4810-A42B-3E83310F03CF}"/>
              </a:ext>
            </a:extLst>
          </p:cNvPr>
          <p:cNvSpPr/>
          <p:nvPr/>
        </p:nvSpPr>
        <p:spPr>
          <a:xfrm>
            <a:off x="8738958" y="3697668"/>
            <a:ext cx="3364141" cy="1038808"/>
          </a:xfrm>
          <a:prstGeom prst="wedgeRoundRectCallout">
            <a:avLst>
              <a:gd name="adj1" fmla="val 30811"/>
              <a:gd name="adj2" fmla="val -8127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שלקטו כבר בשדה מספר פעמים, שאז </a:t>
            </a:r>
            <a:r>
              <a:rPr lang="he-IL" b="1" dirty="0">
                <a:solidFill>
                  <a:schemeClr val="tx1"/>
                </a:solidFill>
              </a:rPr>
              <a:t>מתייאשים </a:t>
            </a:r>
            <a:r>
              <a:rPr lang="he-IL" dirty="0">
                <a:solidFill>
                  <a:schemeClr val="tx1"/>
                </a:solidFill>
              </a:rPr>
              <a:t>שאר עניים.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128397B8-8BDF-4365-94D3-BF3AFABEE141}"/>
              </a:ext>
            </a:extLst>
          </p:cNvPr>
          <p:cNvSpPr txBox="1"/>
          <p:nvPr/>
        </p:nvSpPr>
        <p:spPr>
          <a:xfrm>
            <a:off x="3044580" y="1564045"/>
            <a:ext cx="158365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sz="1600" dirty="0"/>
              <a:t>אביי שאמר: ייאוש שלא מדעת </a:t>
            </a:r>
            <a:r>
              <a:rPr lang="he-IL" sz="1600" b="1" dirty="0"/>
              <a:t>לא הווי ייאוש </a:t>
            </a:r>
            <a:r>
              <a:rPr lang="he-IL" sz="1600" dirty="0"/>
              <a:t>והפירות אינם שלו</a:t>
            </a:r>
          </a:p>
        </p:txBody>
      </p:sp>
      <p:sp>
        <p:nvSpPr>
          <p:cNvPr id="36" name="בועת דיבור: מלבן עם פינות מעוגלות 35">
            <a:extLst>
              <a:ext uri="{FF2B5EF4-FFF2-40B4-BE49-F238E27FC236}">
                <a16:creationId xmlns:a16="http://schemas.microsoft.com/office/drawing/2014/main" id="{A34CA73D-5CA3-4B4A-B935-D5E9D4F344B6}"/>
              </a:ext>
            </a:extLst>
          </p:cNvPr>
          <p:cNvSpPr/>
          <p:nvPr/>
        </p:nvSpPr>
        <p:spPr>
          <a:xfrm>
            <a:off x="-144838" y="3586587"/>
            <a:ext cx="4752753" cy="3135829"/>
          </a:xfrm>
          <a:prstGeom prst="wedgeRoundRectCallout">
            <a:avLst>
              <a:gd name="adj1" fmla="val -23361"/>
              <a:gd name="adj2" fmla="val -7979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</a:rPr>
              <a:t>אכן אפשר לומר שייאוש שלא מדעת - לא הוי ייאוש.</a:t>
            </a:r>
          </a:p>
          <a:p>
            <a:r>
              <a:rPr lang="he-IL" dirty="0">
                <a:solidFill>
                  <a:schemeClr val="tx1"/>
                </a:solidFill>
              </a:rPr>
              <a:t>ומכל מקום מזמן שהלכו בה הנמושות - כל אדם מותרים בלקט, למרות שעניים של מקום אחר עדיין אינם יודעים על כך, כיון שהעניים של מקום אחר - </a:t>
            </a:r>
            <a:r>
              <a:rPr lang="he-IL" dirty="0" err="1">
                <a:solidFill>
                  <a:schemeClr val="tx1"/>
                </a:solidFill>
              </a:rPr>
              <a:t>מלכתחילההתייאשו</a:t>
            </a:r>
            <a:r>
              <a:rPr lang="he-IL" dirty="0">
                <a:solidFill>
                  <a:schemeClr val="tx1"/>
                </a:solidFill>
              </a:rPr>
              <a:t> מהלקט של שדה זו, ואומרים לעצמם: </a:t>
            </a:r>
          </a:p>
          <a:p>
            <a:r>
              <a:rPr lang="he-IL" dirty="0">
                <a:solidFill>
                  <a:schemeClr val="tx1"/>
                </a:solidFill>
              </a:rPr>
              <a:t>הרי עניים של מקום </a:t>
            </a:r>
            <a:r>
              <a:rPr lang="he-IL" dirty="0" err="1">
                <a:solidFill>
                  <a:schemeClr val="tx1"/>
                </a:solidFill>
              </a:rPr>
              <a:t>זהליקטו</a:t>
            </a:r>
            <a:r>
              <a:rPr lang="he-IL" dirty="0">
                <a:solidFill>
                  <a:schemeClr val="tx1"/>
                </a:solidFill>
              </a:rPr>
              <a:t> לפנינו, </a:t>
            </a:r>
            <a:r>
              <a:rPr lang="he-IL" dirty="0" err="1">
                <a:solidFill>
                  <a:schemeClr val="tx1"/>
                </a:solidFill>
              </a:rPr>
              <a:t>ובודאי</a:t>
            </a:r>
            <a:r>
              <a:rPr lang="he-IL" dirty="0">
                <a:solidFill>
                  <a:schemeClr val="tx1"/>
                </a:solidFill>
              </a:rPr>
              <a:t> שלא יישאר עבורנו דבר, ואם כן, הרי זה ייאוש מדעת!</a:t>
            </a:r>
          </a:p>
        </p:txBody>
      </p:sp>
      <p:sp>
        <p:nvSpPr>
          <p:cNvPr id="37" name="בועת דיבור: מלבן עם פינות מעוגלות 36">
            <a:extLst>
              <a:ext uri="{FF2B5EF4-FFF2-40B4-BE49-F238E27FC236}">
                <a16:creationId xmlns:a16="http://schemas.microsoft.com/office/drawing/2014/main" id="{102CDDAC-316A-4DE2-83A1-2E712A49CA63}"/>
              </a:ext>
            </a:extLst>
          </p:cNvPr>
          <p:cNvSpPr/>
          <p:nvPr/>
        </p:nvSpPr>
        <p:spPr>
          <a:xfrm>
            <a:off x="4435826" y="4091906"/>
            <a:ext cx="4134829" cy="2635385"/>
          </a:xfrm>
          <a:prstGeom prst="wedgeRoundRectCallout">
            <a:avLst>
              <a:gd name="adj1" fmla="val -31291"/>
              <a:gd name="adj2" fmla="val -1116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600" dirty="0">
                <a:solidFill>
                  <a:schemeClr val="tx1"/>
                </a:solidFill>
              </a:rPr>
              <a:t>אמנם העניים של מקום זה </a:t>
            </a:r>
            <a:r>
              <a:rPr lang="he-IL" sz="1600" dirty="0" err="1">
                <a:solidFill>
                  <a:schemeClr val="tx1"/>
                </a:solidFill>
              </a:rPr>
              <a:t>נתייאשו</a:t>
            </a:r>
            <a:r>
              <a:rPr lang="he-IL" sz="1600" dirty="0">
                <a:solidFill>
                  <a:schemeClr val="tx1"/>
                </a:solidFill>
              </a:rPr>
              <a:t> כבר, כיון שראו שהלכו בה הנמושות. אבל הרי יש עניים במקום אחר, שאינם יודעים שכבר הלכו הנמושות בשדה, שאותם עניים לא התייאשו</a:t>
            </a:r>
          </a:p>
          <a:p>
            <a:r>
              <a:rPr lang="he-IL" sz="1600" dirty="0">
                <a:solidFill>
                  <a:schemeClr val="tx1"/>
                </a:solidFill>
              </a:rPr>
              <a:t>אלא ודאי שייאוש שלא מדעת - הוי ייאוש, ולכן, כיון שבזמן שעניים של מקום אחר יידעו שהלכו הנמושות בשדה זו - יתייאשו ממנה, הרי זה נחשב כאילו </a:t>
            </a:r>
            <a:r>
              <a:rPr lang="he-IL" sz="1600" dirty="0" err="1">
                <a:solidFill>
                  <a:schemeClr val="tx1"/>
                </a:solidFill>
              </a:rPr>
              <a:t>נתייאשו</a:t>
            </a:r>
            <a:r>
              <a:rPr lang="he-IL" sz="1600" dirty="0">
                <a:solidFill>
                  <a:schemeClr val="tx1"/>
                </a:solidFill>
              </a:rPr>
              <a:t> כבר עתה, כשהלכו בה הנמושות, ולכן מותר הלקט לכל אדם.</a:t>
            </a:r>
          </a:p>
        </p:txBody>
      </p:sp>
    </p:spTree>
    <p:extLst>
      <p:ext uri="{BB962C8B-B14F-4D97-AF65-F5344CB8AC3E}">
        <p14:creationId xmlns:p14="http://schemas.microsoft.com/office/powerpoint/2010/main" val="28716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75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25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875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/>
      <p:bldP spid="27" grpId="0" animBg="1"/>
      <p:bldP spid="28" grpId="0" animBg="1"/>
      <p:bldP spid="30" grpId="0" animBg="1"/>
      <p:bldP spid="31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4937" y="374468"/>
            <a:ext cx="77506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משנה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44" y="1026074"/>
            <a:ext cx="5515841" cy="672097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4991873" y="2445856"/>
            <a:ext cx="6566263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r>
              <a:rPr lang="he-IL" dirty="0"/>
              <a:t>שמות פרק </a:t>
            </a:r>
            <a:r>
              <a:rPr lang="he-IL" dirty="0" err="1"/>
              <a:t>כג</a:t>
            </a:r>
            <a:r>
              <a:rPr lang="he-IL" dirty="0"/>
              <a:t> פסוק ד</a:t>
            </a:r>
          </a:p>
          <a:p>
            <a:r>
              <a:rPr lang="he-IL" sz="2400" dirty="0"/>
              <a:t>כִּ֣י תִפְגַּ֞ע שׁ֧וֹר </a:t>
            </a:r>
            <a:r>
              <a:rPr lang="he-IL" sz="2400" dirty="0" err="1"/>
              <a:t>אֹֽיִבְך</a:t>
            </a:r>
            <a:r>
              <a:rPr lang="he-IL" sz="2400" dirty="0"/>
              <a:t>ָ֛ א֥וֹ </a:t>
            </a:r>
            <a:r>
              <a:rPr lang="he-IL" sz="2400" dirty="0" err="1"/>
              <a:t>חֲמֹר֖ו</a:t>
            </a:r>
            <a:r>
              <a:rPr lang="he-IL" sz="2400" dirty="0"/>
              <a:t>ֹ תֹּעֶ֑ה </a:t>
            </a:r>
            <a:r>
              <a:rPr lang="he-IL" sz="2800" b="1" dirty="0"/>
              <a:t>הָשֵׁ֥ב תְּשִׁיבֶ֖נּוּ </a:t>
            </a:r>
            <a:r>
              <a:rPr lang="he-IL" sz="2400" dirty="0"/>
              <a:t>לֽוֹ: </a:t>
            </a:r>
          </a:p>
        </p:txBody>
      </p:sp>
      <p:sp>
        <p:nvSpPr>
          <p:cNvPr id="5" name="מלבן 4"/>
          <p:cNvSpPr/>
          <p:nvPr/>
        </p:nvSpPr>
        <p:spPr>
          <a:xfrm>
            <a:off x="1050834" y="3429000"/>
            <a:ext cx="10502537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r>
              <a:rPr lang="he-IL" dirty="0"/>
              <a:t>דברים פרק </a:t>
            </a:r>
            <a:r>
              <a:rPr lang="he-IL" dirty="0" err="1"/>
              <a:t>כב</a:t>
            </a:r>
            <a:endParaRPr lang="he-IL" dirty="0"/>
          </a:p>
          <a:p>
            <a:r>
              <a:rPr lang="he-IL" sz="2400" dirty="0"/>
              <a:t>(א) לֹֽא־תִרְאֶה֩ </a:t>
            </a:r>
            <a:r>
              <a:rPr lang="he-IL" sz="2400" dirty="0" err="1"/>
              <a:t>אֶת־שׁ֨וֹר</a:t>
            </a:r>
            <a:r>
              <a:rPr lang="he-IL" sz="2400" dirty="0"/>
              <a:t> אָחִ֜יךָ א֤וֹ </a:t>
            </a:r>
            <a:r>
              <a:rPr lang="he-IL" sz="2400" dirty="0" err="1"/>
              <a:t>אֶת־שֵׂיו</a:t>
            </a:r>
            <a:r>
              <a:rPr lang="he-IL" sz="2400" dirty="0"/>
              <a:t>ֹ֙ נִדָּחִ֔ים וְהִתְעַלַּמְתָּ֖ מֵהֶ֑ם </a:t>
            </a:r>
            <a:r>
              <a:rPr lang="he-IL" sz="2800" b="1" dirty="0"/>
              <a:t>הָשֵׁ֥ב תְּשִׁיבֵ֖ם לְאָחִֽיךָ:</a:t>
            </a:r>
          </a:p>
          <a:p>
            <a:r>
              <a:rPr lang="he-IL" sz="2400" dirty="0"/>
              <a:t>(ב) </a:t>
            </a:r>
            <a:r>
              <a:rPr lang="he-IL" sz="2400" b="1" dirty="0" err="1"/>
              <a:t>וְאִם־לֹ֨א</a:t>
            </a:r>
            <a:r>
              <a:rPr lang="he-IL" sz="2400" b="1" dirty="0"/>
              <a:t> קָר֥וֹב אָחִ֛יךָ </a:t>
            </a:r>
            <a:r>
              <a:rPr lang="he-IL" sz="2400" dirty="0"/>
              <a:t>אֵלֶ֖יךָ וְלֹ֣א </a:t>
            </a:r>
            <a:r>
              <a:rPr lang="he-IL" sz="2400" dirty="0" err="1"/>
              <a:t>יְדַעְתּ֑ו</a:t>
            </a:r>
            <a:r>
              <a:rPr lang="he-IL" sz="2400" dirty="0"/>
              <a:t>ֹ </a:t>
            </a:r>
            <a:r>
              <a:rPr lang="he-IL" sz="2400" b="1" dirty="0"/>
              <a:t>וַאֲסַפְתּוֹ֙ </a:t>
            </a:r>
            <a:r>
              <a:rPr lang="he-IL" sz="2400" b="1" dirty="0" err="1"/>
              <a:t>אֶל־תּ֣וֹך</a:t>
            </a:r>
            <a:r>
              <a:rPr lang="he-IL" sz="2400" b="1" dirty="0"/>
              <a:t>ְ בֵּיתֶ֔ך</a:t>
            </a:r>
            <a:r>
              <a:rPr lang="he-IL" sz="2400" dirty="0"/>
              <a:t>ָ וְהָיָ֣ה עִמְּךָ֗ עַ֣ד דְּרֹ֤שׁ אָחִ֙יךָ֙  </a:t>
            </a:r>
          </a:p>
          <a:p>
            <a:r>
              <a:rPr lang="he-IL" sz="2400" dirty="0"/>
              <a:t>     אֹת֔וֹ </a:t>
            </a:r>
            <a:r>
              <a:rPr lang="he-IL" sz="2800" b="1" dirty="0"/>
              <a:t>וַהֲשֵׁבֹת֖וֹ לֽוֹ:</a:t>
            </a:r>
          </a:p>
          <a:p>
            <a:r>
              <a:rPr lang="he-IL" sz="2400" dirty="0"/>
              <a:t>(ג) וְכֵ֧ן תַּעֲשֶׂ֣ה </a:t>
            </a:r>
            <a:r>
              <a:rPr lang="he-IL" sz="2400" dirty="0" err="1"/>
              <a:t>לַחֲמֹר֗ו</a:t>
            </a:r>
            <a:r>
              <a:rPr lang="he-IL" sz="2400" dirty="0"/>
              <a:t>ֹ וְכֵ֣ן תַּעֲשֶׂה֘ לְשִׂמְלָתוֹ֒ וְכֵ֣ן תַּעֲשֶׂ֗ה </a:t>
            </a:r>
            <a:r>
              <a:rPr lang="he-IL" sz="2400" dirty="0" err="1"/>
              <a:t>לְכָל־אֲבֵדַ֥ת</a:t>
            </a:r>
            <a:r>
              <a:rPr lang="he-IL" sz="2400" dirty="0"/>
              <a:t> אָחִ֛יךָ </a:t>
            </a:r>
            <a:r>
              <a:rPr lang="he-IL" sz="2400" dirty="0" err="1"/>
              <a:t>אֲשֶׁר־תֹּאבַ֥ד</a:t>
            </a:r>
            <a:r>
              <a:rPr lang="he-IL" sz="2400" dirty="0"/>
              <a:t> מִמֶּ֖נּוּ </a:t>
            </a:r>
            <a:r>
              <a:rPr lang="he-IL" sz="2800" b="1" dirty="0"/>
              <a:t>וּמְצָאתָ֑הּ לֹ֥א תוּכַ֖ל לְהִתְעַלֵּֽם</a:t>
            </a:r>
            <a:r>
              <a:rPr lang="he-IL" sz="2400" dirty="0"/>
              <a:t>: ס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4508" y="559134"/>
            <a:ext cx="2614749" cy="2137274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1F9DBBD-F1F3-4391-8BC3-5FC9A17301E9}"/>
              </a:ext>
            </a:extLst>
          </p:cNvPr>
          <p:cNvSpPr txBox="1"/>
          <p:nvPr/>
        </p:nvSpPr>
        <p:spPr>
          <a:xfrm>
            <a:off x="5959044" y="1674410"/>
            <a:ext cx="24282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מבוא  ומקורות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06498F4-781C-4789-B498-79493B72A344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</p:spTree>
    <p:extLst>
      <p:ext uri="{BB962C8B-B14F-4D97-AF65-F5344CB8AC3E}">
        <p14:creationId xmlns:p14="http://schemas.microsoft.com/office/powerpoint/2010/main" val="238541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25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טבלה 3">
            <a:extLst>
              <a:ext uri="{FF2B5EF4-FFF2-40B4-BE49-F238E27FC236}">
                <a16:creationId xmlns:a16="http://schemas.microsoft.com/office/drawing/2014/main" id="{CECBDEB9-6FC3-41CB-A131-025A0B40C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744326"/>
              </p:ext>
            </p:extLst>
          </p:nvPr>
        </p:nvGraphicFramePr>
        <p:xfrm>
          <a:off x="-4456" y="330747"/>
          <a:ext cx="12080239" cy="56053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91292">
                  <a:extLst>
                    <a:ext uri="{9D8B030D-6E8A-4147-A177-3AD203B41FA5}">
                      <a16:colId xmlns:a16="http://schemas.microsoft.com/office/drawing/2014/main" val="3742083371"/>
                    </a:ext>
                  </a:extLst>
                </a:gridCol>
                <a:gridCol w="2426412">
                  <a:extLst>
                    <a:ext uri="{9D8B030D-6E8A-4147-A177-3AD203B41FA5}">
                      <a16:colId xmlns:a16="http://schemas.microsoft.com/office/drawing/2014/main" val="2915746964"/>
                    </a:ext>
                  </a:extLst>
                </a:gridCol>
                <a:gridCol w="213440">
                  <a:extLst>
                    <a:ext uri="{9D8B030D-6E8A-4147-A177-3AD203B41FA5}">
                      <a16:colId xmlns:a16="http://schemas.microsoft.com/office/drawing/2014/main" val="4216604568"/>
                    </a:ext>
                  </a:extLst>
                </a:gridCol>
                <a:gridCol w="2633800">
                  <a:extLst>
                    <a:ext uri="{9D8B030D-6E8A-4147-A177-3AD203B41FA5}">
                      <a16:colId xmlns:a16="http://schemas.microsoft.com/office/drawing/2014/main" val="577393082"/>
                    </a:ext>
                  </a:extLst>
                </a:gridCol>
                <a:gridCol w="1786214">
                  <a:extLst>
                    <a:ext uri="{9D8B030D-6E8A-4147-A177-3AD203B41FA5}">
                      <a16:colId xmlns:a16="http://schemas.microsoft.com/office/drawing/2014/main" val="2618443301"/>
                    </a:ext>
                  </a:extLst>
                </a:gridCol>
                <a:gridCol w="2929081">
                  <a:extLst>
                    <a:ext uri="{9D8B030D-6E8A-4147-A177-3AD203B41FA5}">
                      <a16:colId xmlns:a16="http://schemas.microsoft.com/office/drawing/2014/main" val="2940249779"/>
                    </a:ext>
                  </a:extLst>
                </a:gridCol>
              </a:tblGrid>
              <a:tr h="717463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31171"/>
                  </a:ext>
                </a:extLst>
              </a:tr>
              <a:tr h="1974977">
                <a:tc gridSpan="6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86535"/>
                  </a:ext>
                </a:extLst>
              </a:tr>
              <a:tr h="1565664">
                <a:tc gridSpan="6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12485"/>
                  </a:ext>
                </a:extLst>
              </a:tr>
              <a:tr h="134726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368319"/>
                  </a:ext>
                </a:extLst>
              </a:tr>
            </a:tbl>
          </a:graphicData>
        </a:graphic>
      </p:graphicFrame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E64F8F34-F676-4DAE-858C-C1EE1DEC13F1}"/>
              </a:ext>
            </a:extLst>
          </p:cNvPr>
          <p:cNvSpPr txBox="1"/>
          <p:nvPr/>
        </p:nvSpPr>
        <p:spPr>
          <a:xfrm>
            <a:off x="10089594" y="1793102"/>
            <a:ext cx="1922605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קְצִיעוֹת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בַּדֶּרֶךְ וַאֲפִילּוּ בְּצַד שְׂדֵה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קְצִיעוֹת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וְכֵן תְּאֵנָה הַנּוֹטָה לַדֶּרֶךְ וּמָצָא תְּאֵנִים תַּחְתֶּיהָ </a:t>
            </a:r>
            <a:endParaRPr lang="he-IL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53AD9729-1BF9-475F-A330-510F22AFB71B}"/>
              </a:ext>
            </a:extLst>
          </p:cNvPr>
          <p:cNvSpPr txBox="1"/>
          <p:nvPr/>
        </p:nvSpPr>
        <p:spPr>
          <a:xfrm>
            <a:off x="8376696" y="522403"/>
            <a:ext cx="59920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הדין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B271C4F8-D9D7-4BF4-BBA0-9BFAD1B526BD}"/>
              </a:ext>
            </a:extLst>
          </p:cNvPr>
          <p:cNvSpPr txBox="1"/>
          <p:nvPr/>
        </p:nvSpPr>
        <p:spPr>
          <a:xfrm>
            <a:off x="2952851" y="1313404"/>
            <a:ext cx="158365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אֶלָּא סֵיפָא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לְרָבָא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קַשְׁיָא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דְּקָתָנֵי</a:t>
            </a:r>
            <a:r>
              <a:rPr lang="he-IL" sz="1600" dirty="0">
                <a:solidFill>
                  <a:srgbClr val="000000"/>
                </a:solidFill>
                <a:latin typeface="Arial" panose="020B0604020202020204" pitchFamily="34" charset="0"/>
              </a:rPr>
              <a:t> בְּזֵיתִים וּבְחָרוּבִים אָסוּר</a:t>
            </a:r>
            <a:endParaRPr lang="he-IL" sz="1600" dirty="0"/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6D961061-FB66-49E3-B5F0-330D82582F06}"/>
              </a:ext>
            </a:extLst>
          </p:cNvPr>
          <p:cNvSpPr txBox="1"/>
          <p:nvPr/>
        </p:nvSpPr>
        <p:spPr>
          <a:xfrm>
            <a:off x="3169791" y="537445"/>
            <a:ext cx="158365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על מי הקושיה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3179F20D-888A-48D2-9257-403567141052}"/>
              </a:ext>
            </a:extLst>
          </p:cNvPr>
          <p:cNvSpPr txBox="1"/>
          <p:nvPr/>
        </p:nvSpPr>
        <p:spPr>
          <a:xfrm>
            <a:off x="5448368" y="531871"/>
            <a:ext cx="1420037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בירור המקרה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CF91749C-BD7C-48D7-AC67-0672804B52CD}"/>
              </a:ext>
            </a:extLst>
          </p:cNvPr>
          <p:cNvSpPr txBox="1"/>
          <p:nvPr/>
        </p:nvSpPr>
        <p:spPr>
          <a:xfrm>
            <a:off x="10332071" y="623337"/>
            <a:ext cx="93838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המקרה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ED30500B-755B-4D4F-B87B-85163E0420C1}"/>
              </a:ext>
            </a:extLst>
          </p:cNvPr>
          <p:cNvSpPr txBox="1"/>
          <p:nvPr/>
        </p:nvSpPr>
        <p:spPr>
          <a:xfrm>
            <a:off x="5411972" y="-69070"/>
            <a:ext cx="14068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תא שְׁמַע </a:t>
            </a:r>
            <a:endParaRPr lang="he-IL" sz="2800" b="1" dirty="0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341C310A-AA9C-42ED-9E1E-187AA87B2DBD}"/>
              </a:ext>
            </a:extLst>
          </p:cNvPr>
          <p:cNvSpPr txBox="1"/>
          <p:nvPr/>
        </p:nvSpPr>
        <p:spPr>
          <a:xfrm>
            <a:off x="10298462" y="-54338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ב'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C8BFB779-76D4-4183-8F92-2BB81753660E}"/>
              </a:ext>
            </a:extLst>
          </p:cNvPr>
          <p:cNvSpPr txBox="1"/>
          <p:nvPr/>
        </p:nvSpPr>
        <p:spPr>
          <a:xfrm>
            <a:off x="784445" y="522403"/>
            <a:ext cx="169293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תשובת הגמרא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E86E4EBC-FB33-4DA1-8BC7-9815338ECB41}"/>
              </a:ext>
            </a:extLst>
          </p:cNvPr>
          <p:cNvSpPr txBox="1"/>
          <p:nvPr/>
        </p:nvSpPr>
        <p:spPr>
          <a:xfrm>
            <a:off x="189427" y="1174398"/>
            <a:ext cx="2651288" cy="2031325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אָמַר רַבִּי אֲבָהוּ שָׁאנֵי זַיִת הוֹאִיל וְחָזוּתוֹ מוֹכִיחַ עָלָיו וְאַף עַל גַּב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דְּנָתְרִין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זֵיתֵי מִידָּע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יְדִיע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ַ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דּוּכְתָּא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דְּאִינִיש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ׁ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אִינִיש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ׁ הוּא אִי הָכִי אֲפִילּוּ רֵישָׁא נָמֵי אָמַר רַב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פָּפָּא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תְּאֵנָה עִם נְפִילָתָהּ נִמְאֶסֶת</a:t>
            </a:r>
            <a:endParaRPr lang="he-IL" dirty="0"/>
          </a:p>
        </p:txBody>
      </p:sp>
      <p:sp>
        <p:nvSpPr>
          <p:cNvPr id="31" name="בועת דיבור: מלבן עם פינות מעוגלות 30">
            <a:extLst>
              <a:ext uri="{FF2B5EF4-FFF2-40B4-BE49-F238E27FC236}">
                <a16:creationId xmlns:a16="http://schemas.microsoft.com/office/drawing/2014/main" id="{33324A10-2034-4AB6-A367-084A743AE92C}"/>
              </a:ext>
            </a:extLst>
          </p:cNvPr>
          <p:cNvSpPr/>
          <p:nvPr/>
        </p:nvSpPr>
        <p:spPr>
          <a:xfrm>
            <a:off x="8187591" y="4574889"/>
            <a:ext cx="3891381" cy="2238625"/>
          </a:xfrm>
          <a:prstGeom prst="wedgeRoundRectCallout">
            <a:avLst>
              <a:gd name="adj1" fmla="val 34677"/>
              <a:gd name="adj2" fmla="val -108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600" dirty="0">
                <a:solidFill>
                  <a:schemeClr val="tx1"/>
                </a:solidFill>
              </a:rPr>
              <a:t>תאנים </a:t>
            </a:r>
            <a:r>
              <a:rPr lang="he-IL" sz="1600" dirty="0" err="1">
                <a:solidFill>
                  <a:schemeClr val="tx1"/>
                </a:solidFill>
              </a:rPr>
              <a:t>שקוצצין</a:t>
            </a:r>
            <a:r>
              <a:rPr lang="he-IL" sz="1600" dirty="0">
                <a:solidFill>
                  <a:schemeClr val="tx1"/>
                </a:solidFill>
              </a:rPr>
              <a:t> אותן </a:t>
            </a:r>
            <a:r>
              <a:rPr lang="he-IL" sz="1600" dirty="0" err="1">
                <a:solidFill>
                  <a:schemeClr val="tx1"/>
                </a:solidFill>
              </a:rPr>
              <a:t>באיזמל</a:t>
            </a:r>
            <a:r>
              <a:rPr lang="he-IL" sz="1600" dirty="0">
                <a:solidFill>
                  <a:schemeClr val="tx1"/>
                </a:solidFill>
              </a:rPr>
              <a:t>, ומוהל שלהן זב, </a:t>
            </a:r>
            <a:r>
              <a:rPr lang="he-IL" sz="1600" dirty="0" err="1">
                <a:solidFill>
                  <a:schemeClr val="tx1"/>
                </a:solidFill>
              </a:rPr>
              <a:t>ושוטחין</a:t>
            </a:r>
            <a:r>
              <a:rPr lang="he-IL" sz="1600" dirty="0">
                <a:solidFill>
                  <a:schemeClr val="tx1"/>
                </a:solidFill>
              </a:rPr>
              <a:t> אותן בשדה להתייבש בדרך, ואפילו אם מצאן בצד שדה </a:t>
            </a:r>
            <a:r>
              <a:rPr lang="he-IL" sz="1600" dirty="0" err="1">
                <a:solidFill>
                  <a:schemeClr val="tx1"/>
                </a:solidFill>
              </a:rPr>
              <a:t>ששוטחין</a:t>
            </a:r>
            <a:r>
              <a:rPr lang="he-IL" sz="1600" dirty="0">
                <a:solidFill>
                  <a:schemeClr val="tx1"/>
                </a:solidFill>
              </a:rPr>
              <a:t> בה </a:t>
            </a:r>
            <a:r>
              <a:rPr lang="he-IL" sz="1600" dirty="0" err="1">
                <a:solidFill>
                  <a:schemeClr val="tx1"/>
                </a:solidFill>
              </a:rPr>
              <a:t>קציעות</a:t>
            </a:r>
            <a:r>
              <a:rPr lang="he-IL" sz="1600" dirty="0">
                <a:solidFill>
                  <a:schemeClr val="tx1"/>
                </a:solidFill>
              </a:rPr>
              <a:t> להתייבש, שנראה שמאותה שדה הן,</a:t>
            </a:r>
          </a:p>
          <a:p>
            <a:r>
              <a:rPr lang="he-IL" sz="1600" dirty="0">
                <a:solidFill>
                  <a:schemeClr val="tx1"/>
                </a:solidFill>
              </a:rPr>
              <a:t>וכן אם הלך ליד תאנה הנטועה בשדה, הנוטה [שנופה נוטה] מהשדה לדרך, ומצא תאנים תחתיה, ואין יודעים אם התאנים נשרו מעץ זה, או שאבדו לאחד מעוברי הדרך,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9D350746-D116-449D-AD1A-733FAB764D71}"/>
              </a:ext>
            </a:extLst>
          </p:cNvPr>
          <p:cNvSpPr txBox="1"/>
          <p:nvPr/>
        </p:nvSpPr>
        <p:spPr>
          <a:xfrm>
            <a:off x="985585" y="4378873"/>
            <a:ext cx="61862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he-IL" dirty="0"/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B1B5F185-7234-4AD1-9279-958A1B7B1735}"/>
              </a:ext>
            </a:extLst>
          </p:cNvPr>
          <p:cNvSpPr txBox="1"/>
          <p:nvPr/>
        </p:nvSpPr>
        <p:spPr>
          <a:xfrm>
            <a:off x="7326586" y="3232671"/>
            <a:ext cx="2699424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בְּזֵיתִים וּבְחָרוּבִים אָסוּר</a:t>
            </a:r>
          </a:p>
          <a:p>
            <a:r>
              <a:rPr lang="he-IL" dirty="0"/>
              <a:t>אם מצאם בדרך תחת עץ - אסור </a:t>
            </a:r>
            <a:r>
              <a:rPr lang="he-IL" dirty="0" err="1"/>
              <a:t>ליטלן</a:t>
            </a:r>
            <a:r>
              <a:rPr lang="he-IL" dirty="0"/>
              <a:t>.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B3AF3E5F-5355-43BE-8EF0-8B5BC36EA816}"/>
              </a:ext>
            </a:extLst>
          </p:cNvPr>
          <p:cNvSpPr txBox="1"/>
          <p:nvPr/>
        </p:nvSpPr>
        <p:spPr>
          <a:xfrm>
            <a:off x="7234030" y="1084420"/>
            <a:ext cx="269942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מוּתָּרוֹת מִשּׁוּם גָּזֵל 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שאין בנטילתן משום גזל. </a:t>
            </a:r>
            <a:endParaRPr lang="he-IL" dirty="0"/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C52525A2-50C1-4280-9BF1-86BA7061DE19}"/>
              </a:ext>
            </a:extLst>
          </p:cNvPr>
          <p:cNvSpPr txBox="1"/>
          <p:nvPr/>
        </p:nvSpPr>
        <p:spPr>
          <a:xfrm>
            <a:off x="7287679" y="1728395"/>
            <a:ext cx="2699424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וּפְטוּרוֹת מִן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הַמַּעֲשֵׂרח</a:t>
            </a:r>
            <a:endParaRPr lang="he-IL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כיון שפירות הפקר הן, שמותר לכל אדם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ליטלן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, הרי הן פטורות מן המעשר, כדין כל הפקר </a:t>
            </a:r>
          </a:p>
        </p:txBody>
      </p:sp>
      <p:sp>
        <p:nvSpPr>
          <p:cNvPr id="37" name="בועת דיבור: מלבן עם פינות מעוגלות 36">
            <a:extLst>
              <a:ext uri="{FF2B5EF4-FFF2-40B4-BE49-F238E27FC236}">
                <a16:creationId xmlns:a16="http://schemas.microsoft.com/office/drawing/2014/main" id="{6157D0CD-C277-4E46-8231-38D5BB2C78EC}"/>
              </a:ext>
            </a:extLst>
          </p:cNvPr>
          <p:cNvSpPr/>
          <p:nvPr/>
        </p:nvSpPr>
        <p:spPr>
          <a:xfrm>
            <a:off x="10038397" y="34039"/>
            <a:ext cx="2037386" cy="1685144"/>
          </a:xfrm>
          <a:prstGeom prst="wedgeRoundRectCallout">
            <a:avLst>
              <a:gd name="adj1" fmla="val -70427"/>
              <a:gd name="adj2" fmla="val 2387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400" dirty="0">
                <a:solidFill>
                  <a:schemeClr val="tx1"/>
                </a:solidFill>
              </a:rPr>
              <a:t>וטעם הדבר לכאורה, משום שאף שאין בעליהן יודעים עתה שאבדו, כיון שלכשייודע להם - </a:t>
            </a:r>
            <a:r>
              <a:rPr lang="he-IL" sz="1400" b="1" dirty="0">
                <a:solidFill>
                  <a:schemeClr val="tx1"/>
                </a:solidFill>
              </a:rPr>
              <a:t>יתייאשו,</a:t>
            </a:r>
          </a:p>
          <a:p>
            <a:r>
              <a:rPr lang="he-IL" sz="1400" b="1" dirty="0">
                <a:solidFill>
                  <a:schemeClr val="tx1"/>
                </a:solidFill>
              </a:rPr>
              <a:t> </a:t>
            </a:r>
            <a:r>
              <a:rPr lang="he-IL" sz="1400" dirty="0">
                <a:solidFill>
                  <a:schemeClr val="tx1"/>
                </a:solidFill>
              </a:rPr>
              <a:t>שהרי אין בהן סימן, הרי זה ייאוש כבר מעתה, וכדברי רבא.</a:t>
            </a:r>
          </a:p>
        </p:txBody>
      </p:sp>
      <p:sp>
        <p:nvSpPr>
          <p:cNvPr id="2" name="בועת דיבור: מלבן עם פינות מעוגלות 1">
            <a:extLst>
              <a:ext uri="{FF2B5EF4-FFF2-40B4-BE49-F238E27FC236}">
                <a16:creationId xmlns:a16="http://schemas.microsoft.com/office/drawing/2014/main" id="{EE0A8145-3FAE-42F3-B78E-A3B6854D270E}"/>
              </a:ext>
            </a:extLst>
          </p:cNvPr>
          <p:cNvSpPr/>
          <p:nvPr/>
        </p:nvSpPr>
        <p:spPr>
          <a:xfrm>
            <a:off x="3643184" y="2799555"/>
            <a:ext cx="3891381" cy="3422818"/>
          </a:xfrm>
          <a:prstGeom prst="wedgeRoundRectCallout">
            <a:avLst>
              <a:gd name="adj1" fmla="val 30773"/>
              <a:gd name="adj2" fmla="val -7205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600" dirty="0">
                <a:solidFill>
                  <a:schemeClr val="tx1"/>
                </a:solidFill>
              </a:rPr>
              <a:t>מה ששנינו </a:t>
            </a:r>
            <a:r>
              <a:rPr lang="he-IL" sz="1600" dirty="0" err="1">
                <a:solidFill>
                  <a:schemeClr val="tx1"/>
                </a:solidFill>
              </a:rPr>
              <a:t>שקציעות</a:t>
            </a:r>
            <a:r>
              <a:rPr lang="he-IL" sz="1600" dirty="0">
                <a:solidFill>
                  <a:schemeClr val="tx1"/>
                </a:solidFill>
              </a:rPr>
              <a:t> מותרות משום גזל, זה לא קשה על אביי שסובר </a:t>
            </a:r>
            <a:r>
              <a:rPr lang="he-IL" sz="1600" b="1" dirty="0">
                <a:solidFill>
                  <a:schemeClr val="tx1"/>
                </a:solidFill>
              </a:rPr>
              <a:t>שייאוש שלא מדעת לא הוי ייאוש </a:t>
            </a:r>
            <a:r>
              <a:rPr lang="he-IL" sz="1600" dirty="0">
                <a:solidFill>
                  <a:schemeClr val="tx1"/>
                </a:solidFill>
              </a:rPr>
              <a:t>-. משום שאפשר לומר שאגב שפירות אלו חשובים  - אדם ממשמש בהו כל שעה. ואם כן, מיד כשאבדו - נודע לו הדבר, </a:t>
            </a:r>
            <a:r>
              <a:rPr lang="he-IL" sz="1600" b="1" dirty="0">
                <a:solidFill>
                  <a:schemeClr val="tx1"/>
                </a:solidFill>
              </a:rPr>
              <a:t>ולא הוי ייאוש שלא מדעת.</a:t>
            </a:r>
          </a:p>
          <a:p>
            <a:r>
              <a:rPr lang="he-IL" sz="1600" dirty="0">
                <a:solidFill>
                  <a:schemeClr val="tx1"/>
                </a:solidFill>
              </a:rPr>
              <a:t>וכן מה ששנינו שאם מצא תאנים תחת תאנה הנוטה לדרך הרי הן מותרות משום גזל נמי אין זה קשה </a:t>
            </a:r>
            <a:r>
              <a:rPr lang="he-IL" sz="1600" dirty="0" err="1">
                <a:solidFill>
                  <a:schemeClr val="tx1"/>
                </a:solidFill>
              </a:rPr>
              <a:t>לאביי</a:t>
            </a:r>
            <a:r>
              <a:rPr lang="he-IL" sz="1600" dirty="0">
                <a:solidFill>
                  <a:schemeClr val="tx1"/>
                </a:solidFill>
              </a:rPr>
              <a:t>, משום שמידע </a:t>
            </a:r>
            <a:r>
              <a:rPr lang="he-IL" sz="1600" dirty="0" err="1">
                <a:solidFill>
                  <a:schemeClr val="tx1"/>
                </a:solidFill>
              </a:rPr>
              <a:t>ידיע</a:t>
            </a:r>
            <a:r>
              <a:rPr lang="he-IL" sz="1600" dirty="0">
                <a:solidFill>
                  <a:schemeClr val="tx1"/>
                </a:solidFill>
              </a:rPr>
              <a:t> </a:t>
            </a:r>
            <a:r>
              <a:rPr lang="he-IL" sz="1600" dirty="0" err="1">
                <a:solidFill>
                  <a:schemeClr val="tx1"/>
                </a:solidFill>
              </a:rPr>
              <a:t>דנתרא</a:t>
            </a:r>
            <a:r>
              <a:rPr lang="he-IL" sz="1600" dirty="0">
                <a:solidFill>
                  <a:schemeClr val="tx1"/>
                </a:solidFill>
              </a:rPr>
              <a:t>. כלומר, יודעין הבעלים שדרך התאנה היא שנושרות ממנה תאנים, ומתייאשים מהם מעיקרא, כיון שהם חוששים שהמוצא יחשוב שנפלו מעוברי דרכים - </a:t>
            </a:r>
            <a:r>
              <a:rPr lang="he-IL" sz="1600" dirty="0" err="1">
                <a:solidFill>
                  <a:schemeClr val="tx1"/>
                </a:solidFill>
              </a:rPr>
              <a:t>ויטלן</a:t>
            </a:r>
            <a:r>
              <a:rPr lang="he-IL" sz="1600" dirty="0">
                <a:solidFill>
                  <a:schemeClr val="tx1"/>
                </a:solidFill>
              </a:rPr>
              <a:t> לעצמו, </a:t>
            </a:r>
            <a:r>
              <a:rPr lang="he-IL" sz="1600" b="1" dirty="0">
                <a:solidFill>
                  <a:schemeClr val="tx1"/>
                </a:solidFill>
              </a:rPr>
              <a:t>והרי זה </a:t>
            </a:r>
            <a:r>
              <a:rPr lang="he-IL" sz="1600" b="1" dirty="0" err="1">
                <a:solidFill>
                  <a:schemeClr val="tx1"/>
                </a:solidFill>
              </a:rPr>
              <a:t>יאוש</a:t>
            </a:r>
            <a:r>
              <a:rPr lang="he-IL" sz="1600" b="1" dirty="0">
                <a:solidFill>
                  <a:schemeClr val="tx1"/>
                </a:solidFill>
              </a:rPr>
              <a:t> מדעת.</a:t>
            </a:r>
          </a:p>
          <a:p>
            <a:endParaRPr lang="he-IL" sz="1600" dirty="0">
              <a:solidFill>
                <a:schemeClr val="tx1"/>
              </a:solidFill>
            </a:endParaRP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7A24D11C-C02D-409A-A42E-FB226BD2C40B}"/>
              </a:ext>
            </a:extLst>
          </p:cNvPr>
          <p:cNvSpPr txBox="1"/>
          <p:nvPr/>
        </p:nvSpPr>
        <p:spPr>
          <a:xfrm>
            <a:off x="4536509" y="1236693"/>
            <a:ext cx="273740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1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בִּשְׁלָמָא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רֵישָׁא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לְאַבָּיֵי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לָא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קַשְׁיָא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אַגַּב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דַּחֲשִׁיבִי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מְמַשְׁמֵשׁ בְּהוּ תְּאֵנָה נָמֵי מִידָּע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יְדִיע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ַ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דְּנָתְרָא</a:t>
            </a:r>
            <a:endParaRPr lang="he-IL" b="1" dirty="0"/>
          </a:p>
        </p:txBody>
      </p:sp>
      <p:sp>
        <p:nvSpPr>
          <p:cNvPr id="3" name="בועת דיבור: מלבן עם פינות מעוגלות 2">
            <a:extLst>
              <a:ext uri="{FF2B5EF4-FFF2-40B4-BE49-F238E27FC236}">
                <a16:creationId xmlns:a16="http://schemas.microsoft.com/office/drawing/2014/main" id="{85F6BDA9-72C5-4161-A3EF-7FB0697C5B68}"/>
              </a:ext>
            </a:extLst>
          </p:cNvPr>
          <p:cNvSpPr/>
          <p:nvPr/>
        </p:nvSpPr>
        <p:spPr>
          <a:xfrm>
            <a:off x="1151739" y="3166581"/>
            <a:ext cx="2651288" cy="2106459"/>
          </a:xfrm>
          <a:prstGeom prst="wedgeRoundRectCallout">
            <a:avLst>
              <a:gd name="adj1" fmla="val 55043"/>
              <a:gd name="adj2" fmla="val -8652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400" dirty="0">
                <a:solidFill>
                  <a:schemeClr val="tx1"/>
                </a:solidFill>
              </a:rPr>
              <a:t>ומוכח, שאף </a:t>
            </a:r>
            <a:r>
              <a:rPr lang="he-IL" sz="1400" dirty="0" err="1">
                <a:solidFill>
                  <a:schemeClr val="tx1"/>
                </a:solidFill>
              </a:rPr>
              <a:t>שודאי</a:t>
            </a:r>
            <a:r>
              <a:rPr lang="he-IL" sz="1400" dirty="0">
                <a:solidFill>
                  <a:schemeClr val="tx1"/>
                </a:solidFill>
              </a:rPr>
              <a:t> שלכשייודע לו - יתייאש, מכל מקום, כיון שעתה אינו יודע, ואף לא נתייאש מעיקרא, משום שאין רגילות זיתים וחרובים לנשור, אסור בהם! אם כן, מוכח </a:t>
            </a:r>
            <a:r>
              <a:rPr lang="he-IL" sz="1400" b="1" dirty="0" err="1">
                <a:solidFill>
                  <a:schemeClr val="tx1"/>
                </a:solidFill>
              </a:rPr>
              <a:t>שיאוש</a:t>
            </a:r>
            <a:r>
              <a:rPr lang="he-IL" sz="1400" b="1" dirty="0">
                <a:solidFill>
                  <a:schemeClr val="tx1"/>
                </a:solidFill>
              </a:rPr>
              <a:t> שלא מדעת - לא הוי </a:t>
            </a:r>
            <a:r>
              <a:rPr lang="he-IL" sz="1400" b="1" dirty="0" err="1">
                <a:solidFill>
                  <a:schemeClr val="tx1"/>
                </a:solidFill>
              </a:rPr>
              <a:t>יאוש</a:t>
            </a:r>
            <a:r>
              <a:rPr lang="he-IL" sz="1400" dirty="0">
                <a:solidFill>
                  <a:schemeClr val="tx1"/>
                </a:solidFill>
              </a:rPr>
              <a:t>, </a:t>
            </a:r>
            <a:r>
              <a:rPr lang="he-IL" sz="1400" dirty="0" err="1">
                <a:solidFill>
                  <a:schemeClr val="tx1"/>
                </a:solidFill>
              </a:rPr>
              <a:t>וקשיא</a:t>
            </a:r>
            <a:r>
              <a:rPr lang="he-IL" sz="1400" dirty="0">
                <a:solidFill>
                  <a:schemeClr val="tx1"/>
                </a:solidFill>
              </a:rPr>
              <a:t> </a:t>
            </a:r>
            <a:r>
              <a:rPr lang="he-IL" sz="1400" dirty="0" err="1">
                <a:solidFill>
                  <a:schemeClr val="tx1"/>
                </a:solidFill>
              </a:rPr>
              <a:t>לרבא</a:t>
            </a:r>
            <a:r>
              <a:rPr lang="he-IL" sz="1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בועת דיבור: מלבן עם פינות מעוגלות 3">
            <a:extLst>
              <a:ext uri="{FF2B5EF4-FFF2-40B4-BE49-F238E27FC236}">
                <a16:creationId xmlns:a16="http://schemas.microsoft.com/office/drawing/2014/main" id="{ED267D34-620D-4F18-919D-C76C9EC06685}"/>
              </a:ext>
            </a:extLst>
          </p:cNvPr>
          <p:cNvSpPr/>
          <p:nvPr/>
        </p:nvSpPr>
        <p:spPr>
          <a:xfrm>
            <a:off x="-37453" y="5679453"/>
            <a:ext cx="3891381" cy="1173150"/>
          </a:xfrm>
          <a:prstGeom prst="wedgeRoundRectCallout">
            <a:avLst>
              <a:gd name="adj1" fmla="val -28019"/>
              <a:gd name="adj2" fmla="val -2856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400" dirty="0">
                <a:solidFill>
                  <a:schemeClr val="tx1"/>
                </a:solidFill>
              </a:rPr>
              <a:t>דין זית, שונה הואיל וצורתו מוכיחה עליו מאיזה עץ נפל. ולכן, אף על גב ש הזיתים נפלו מהעץ, אין בעליהם מתייאש מהן, משום שידוע  "מקומו של האדם - הוא האדם". כלומר, כולם מכירים ויודעים מאין נשרו הזיתים, ומיהו בעל האילן. </a:t>
            </a:r>
          </a:p>
        </p:txBody>
      </p:sp>
    </p:spTree>
    <p:extLst>
      <p:ext uri="{BB962C8B-B14F-4D97-AF65-F5344CB8AC3E}">
        <p14:creationId xmlns:p14="http://schemas.microsoft.com/office/powerpoint/2010/main" val="26725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2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25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325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6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75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9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325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25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/>
      <p:bldP spid="28" grpId="0" animBg="1"/>
      <p:bldP spid="29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2" grpId="0" animBg="1"/>
      <p:bldP spid="27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A9C7D26-6FD3-4C0F-A268-D105ECC6B100}"/>
              </a:ext>
            </a:extLst>
          </p:cNvPr>
          <p:cNvSpPr txBox="1"/>
          <p:nvPr/>
        </p:nvSpPr>
        <p:spPr>
          <a:xfrm>
            <a:off x="2549215" y="778479"/>
            <a:ext cx="76209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נושאי </a:t>
            </a:r>
            <a:r>
              <a:rPr lang="he-IL" dirty="0" err="1"/>
              <a:t>האבידה</a:t>
            </a:r>
            <a:r>
              <a:rPr lang="he-IL" dirty="0"/>
              <a:t> הנדונים בפרקנו:</a:t>
            </a:r>
          </a:p>
          <a:p>
            <a:endParaRPr lang="he-IL" dirty="0"/>
          </a:p>
          <a:p>
            <a:r>
              <a:rPr lang="he-IL" dirty="0"/>
              <a:t>בחלק הראשון:</a:t>
            </a:r>
          </a:p>
          <a:p>
            <a:endParaRPr lang="he-IL" dirty="0"/>
          </a:p>
          <a:p>
            <a:r>
              <a:rPr lang="he-IL" dirty="0"/>
              <a:t>א. אילו מציאות שייכות למוצא, ואילו הן שחייב להכריז עליהן.</a:t>
            </a:r>
          </a:p>
          <a:p>
            <a:endParaRPr lang="he-IL" dirty="0"/>
          </a:p>
          <a:p>
            <a:r>
              <a:rPr lang="he-IL" dirty="0"/>
              <a:t>ב. דיני ייאוש בעלים. מהו  ייאוש מדעת, ומהו ייאוש שלא מדעת, ומה דינם.</a:t>
            </a:r>
          </a:p>
          <a:p>
            <a:endParaRPr lang="he-IL" dirty="0"/>
          </a:p>
          <a:p>
            <a:r>
              <a:rPr lang="he-IL" dirty="0"/>
              <a:t>ג. דיני סימנים. אילו  סימנים שעל פיהם מחזירים </a:t>
            </a:r>
            <a:r>
              <a:rPr lang="he-IL" dirty="0" err="1"/>
              <a:t>אבידה</a:t>
            </a:r>
            <a:r>
              <a:rPr lang="he-IL" dirty="0"/>
              <a:t>.</a:t>
            </a:r>
          </a:p>
          <a:p>
            <a:endParaRPr lang="he-IL" dirty="0"/>
          </a:p>
          <a:p>
            <a:r>
              <a:rPr lang="he-IL" dirty="0"/>
              <a:t>ד. דין המוצא בזמן שהוא שומר על </a:t>
            </a:r>
            <a:r>
              <a:rPr lang="he-IL" dirty="0" err="1"/>
              <a:t>האבידה</a:t>
            </a:r>
            <a:r>
              <a:rPr lang="he-IL" dirty="0"/>
              <a:t>. האם דינו כשומר חינם, או כשומר שכר.</a:t>
            </a:r>
          </a:p>
          <a:p>
            <a:endParaRPr lang="he-IL" dirty="0"/>
          </a:p>
          <a:p>
            <a:r>
              <a:rPr lang="he-IL" dirty="0"/>
              <a:t>ה. דיני הטיפול </a:t>
            </a:r>
            <a:r>
              <a:rPr lang="he-IL" dirty="0" err="1"/>
              <a:t>באבידה</a:t>
            </a:r>
            <a:r>
              <a:rPr lang="he-IL" dirty="0"/>
              <a:t> עד שיבואו הבעלים לקחתה.</a:t>
            </a:r>
          </a:p>
          <a:p>
            <a:endParaRPr lang="he-IL" dirty="0"/>
          </a:p>
          <a:p>
            <a:r>
              <a:rPr lang="he-IL" dirty="0"/>
              <a:t>ו. דיני הטיפול בבעלי חיים שנמצאו.</a:t>
            </a:r>
          </a:p>
          <a:p>
            <a:endParaRPr lang="he-IL" dirty="0"/>
          </a:p>
          <a:p>
            <a:r>
              <a:rPr lang="he-IL" dirty="0"/>
              <a:t>בחלק השני של הפרק  נושאים שונים, המתייחסים לציווי התורה לסייע לחבר במקרים של הפסד ממון, כדי למנוע ממנו הפסד זה. כגון דיני פריקה וטעינה,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BC702A5-8BDA-46EB-86C2-C1623FFBB884}"/>
              </a:ext>
            </a:extLst>
          </p:cNvPr>
          <p:cNvSpPr txBox="1"/>
          <p:nvPr/>
        </p:nvSpPr>
        <p:spPr>
          <a:xfrm>
            <a:off x="6380480" y="309493"/>
            <a:ext cx="3789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פרק זה  דן בעיקר בענייני השבת </a:t>
            </a:r>
            <a:r>
              <a:rPr lang="he-IL" dirty="0" err="1"/>
              <a:t>אבידה</a:t>
            </a:r>
            <a:r>
              <a:rPr lang="he-IL" dirty="0"/>
              <a:t>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D839EBC-7074-4484-A903-3E901FB84D3F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</p:spTree>
    <p:extLst>
      <p:ext uri="{BB962C8B-B14F-4D97-AF65-F5344CB8AC3E}">
        <p14:creationId xmlns:p14="http://schemas.microsoft.com/office/powerpoint/2010/main" val="354859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75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5100" y="493490"/>
            <a:ext cx="410123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לכתחילה, כל מה שיש בעולם שייך לקב"ה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0502" y="1109562"/>
            <a:ext cx="487099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הקב"ה נתן לנו זכות להשתמש במה שיש בעולם. </a:t>
            </a:r>
          </a:p>
          <a:p>
            <a:pPr algn="ctr"/>
            <a:r>
              <a:rPr lang="he-IL" dirty="0"/>
              <a:t>זכות זו היא רכושו – קניינו  של אדם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3097" y="3976803"/>
            <a:ext cx="5477692" cy="4789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4019899" y="2078725"/>
            <a:ext cx="443394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/>
              <a:t>אדם מקבל זכות – קניין  על רכוש בדרכים שונות: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8728" y="2881197"/>
            <a:ext cx="3875118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pPr marL="342900" indent="-342900">
              <a:buAutoNum type="arabicPeriod"/>
            </a:pPr>
            <a:r>
              <a:rPr lang="he-IL" b="1" dirty="0"/>
              <a:t>קניין </a:t>
            </a:r>
            <a:r>
              <a:rPr lang="he-IL" dirty="0"/>
              <a:t>- אדם קונה דבר מה.</a:t>
            </a:r>
          </a:p>
          <a:p>
            <a:pPr marL="342900" indent="-342900">
              <a:buAutoNum type="arabicPeriod"/>
            </a:pPr>
            <a:r>
              <a:rPr lang="he-IL" b="1" dirty="0"/>
              <a:t>מתנה</a:t>
            </a:r>
            <a:r>
              <a:rPr lang="he-IL" dirty="0"/>
              <a:t> - אדם מקבל במתנה.</a:t>
            </a:r>
          </a:p>
          <a:p>
            <a:pPr marL="342900" indent="-342900">
              <a:buAutoNum type="arabicPeriod"/>
            </a:pPr>
            <a:r>
              <a:rPr lang="he-IL" b="1" dirty="0"/>
              <a:t>מציאה</a:t>
            </a:r>
            <a:r>
              <a:rPr lang="he-IL" dirty="0"/>
              <a:t> - אדם מוצא.</a:t>
            </a:r>
          </a:p>
          <a:p>
            <a:pPr marL="342900" indent="-342900">
              <a:buAutoNum type="arabicPeriod"/>
            </a:pPr>
            <a:r>
              <a:rPr lang="he-IL" b="1" dirty="0"/>
              <a:t>ירושה</a:t>
            </a:r>
            <a:r>
              <a:rPr lang="he-IL" dirty="0"/>
              <a:t> - אדם יורש.</a:t>
            </a:r>
          </a:p>
          <a:p>
            <a:pPr marL="342900" indent="-342900">
              <a:buAutoNum type="arabicPeriod"/>
            </a:pPr>
            <a:r>
              <a:rPr lang="he-IL" b="1" dirty="0"/>
              <a:t>בניה, יצירה </a:t>
            </a:r>
            <a:r>
              <a:rPr lang="he-IL" dirty="0"/>
              <a:t>- אדם בונה או יוצר דבר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1734" y="4614706"/>
            <a:ext cx="326237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כל דבר שבבעלות אדם הוא קניינו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9980" y="5379106"/>
            <a:ext cx="591544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קניינו של האדם, כל זמן שהוא </a:t>
            </a:r>
            <a:r>
              <a:rPr lang="he-IL" b="1" dirty="0"/>
              <a:t>חושב עליו </a:t>
            </a:r>
            <a:r>
              <a:rPr lang="he-IL" dirty="0"/>
              <a:t>שהוא שלו – הוא קניינו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6081" y="6032361"/>
            <a:ext cx="649659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אם האדם מתייאש מהדבר, אזי הוא יצא מקניינו, וכל אחד יכול לזכות בו</a:t>
            </a: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655" y="2752897"/>
            <a:ext cx="2390225" cy="17353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958D103E-B639-4CF5-A3E8-7599A613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1" y="203910"/>
            <a:ext cx="1718297" cy="210881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C28C7592-06C8-44FD-A3D6-7D760EA62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23" y="3226460"/>
            <a:ext cx="3617762" cy="1606016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0D2BDEE2-54EE-4950-91FD-437FF0AFF420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</p:spTree>
    <p:extLst>
      <p:ext uri="{BB962C8B-B14F-4D97-AF65-F5344CB8AC3E}">
        <p14:creationId xmlns:p14="http://schemas.microsoft.com/office/powerpoint/2010/main" val="33304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4937" y="400594"/>
            <a:ext cx="77506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he-IL" dirty="0"/>
              <a:t>משנה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885" y="1968312"/>
            <a:ext cx="4008485" cy="103311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099" y="884459"/>
            <a:ext cx="2521961" cy="94103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878" y="856171"/>
            <a:ext cx="1157221" cy="997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1980" y="1170309"/>
            <a:ext cx="193790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של המוצא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9ABF6F1-CEDB-4BE6-86C0-A1B526A0024B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</p:spTree>
    <p:extLst>
      <p:ext uri="{BB962C8B-B14F-4D97-AF65-F5344CB8AC3E}">
        <p14:creationId xmlns:p14="http://schemas.microsoft.com/office/powerpoint/2010/main" val="2899378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29" y="5849148"/>
            <a:ext cx="2679948" cy="57556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533" y="2604534"/>
            <a:ext cx="2895915" cy="74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20" name="קבוצה 19"/>
          <p:cNvGrpSpPr/>
          <p:nvPr/>
        </p:nvGrpSpPr>
        <p:grpSpPr>
          <a:xfrm>
            <a:off x="9137690" y="335780"/>
            <a:ext cx="3054310" cy="2457491"/>
            <a:chOff x="9137690" y="38579"/>
            <a:chExt cx="3054310" cy="2457491"/>
          </a:xfrm>
        </p:grpSpPr>
        <p:pic>
          <p:nvPicPr>
            <p:cNvPr id="8" name="תמונה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7690" y="38579"/>
              <a:ext cx="3054310" cy="2457491"/>
            </a:xfrm>
            <a:prstGeom prst="rect">
              <a:avLst/>
            </a:prstGeom>
          </p:spPr>
        </p:pic>
        <p:pic>
          <p:nvPicPr>
            <p:cNvPr id="17" name="תמונה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8743" y="38579"/>
              <a:ext cx="1805761" cy="501600"/>
            </a:xfrm>
            <a:prstGeom prst="rect">
              <a:avLst/>
            </a:prstGeom>
          </p:spPr>
        </p:pic>
      </p:grpSp>
      <p:grpSp>
        <p:nvGrpSpPr>
          <p:cNvPr id="23" name="קבוצה 22"/>
          <p:cNvGrpSpPr/>
          <p:nvPr/>
        </p:nvGrpSpPr>
        <p:grpSpPr>
          <a:xfrm>
            <a:off x="0" y="337"/>
            <a:ext cx="3080389" cy="2496070"/>
            <a:chOff x="7416487" y="2900446"/>
            <a:chExt cx="2939936" cy="2078741"/>
          </a:xfrm>
        </p:grpSpPr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6487" y="2900446"/>
              <a:ext cx="2939936" cy="2078741"/>
            </a:xfrm>
            <a:prstGeom prst="rect">
              <a:avLst/>
            </a:prstGeom>
          </p:spPr>
        </p:pic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3010" y="2911549"/>
              <a:ext cx="1863245" cy="515365"/>
            </a:xfrm>
            <a:prstGeom prst="rect">
              <a:avLst/>
            </a:prstGeom>
          </p:spPr>
        </p:pic>
      </p:grpSp>
      <p:grpSp>
        <p:nvGrpSpPr>
          <p:cNvPr id="48" name="קבוצה 47"/>
          <p:cNvGrpSpPr/>
          <p:nvPr/>
        </p:nvGrpSpPr>
        <p:grpSpPr>
          <a:xfrm>
            <a:off x="9137690" y="2923702"/>
            <a:ext cx="3016292" cy="1501745"/>
            <a:chOff x="9072295" y="2553826"/>
            <a:chExt cx="3016292" cy="1501745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72295" y="2970270"/>
              <a:ext cx="3016292" cy="1085301"/>
            </a:xfrm>
            <a:prstGeom prst="rect">
              <a:avLst/>
            </a:prstGeom>
          </p:spPr>
        </p:pic>
        <p:pic>
          <p:nvPicPr>
            <p:cNvPr id="19" name="תמונה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48818" y="2553826"/>
              <a:ext cx="1863246" cy="477173"/>
            </a:xfrm>
            <a:prstGeom prst="rect">
              <a:avLst/>
            </a:prstGeom>
          </p:spPr>
        </p:pic>
      </p:grpSp>
      <p:grpSp>
        <p:nvGrpSpPr>
          <p:cNvPr id="22" name="קבוצה 21"/>
          <p:cNvGrpSpPr/>
          <p:nvPr/>
        </p:nvGrpSpPr>
        <p:grpSpPr>
          <a:xfrm>
            <a:off x="5956917" y="29045"/>
            <a:ext cx="3194769" cy="2467025"/>
            <a:chOff x="243115" y="228389"/>
            <a:chExt cx="3065888" cy="2198239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115" y="236709"/>
              <a:ext cx="3065888" cy="2189919"/>
            </a:xfrm>
            <a:prstGeom prst="rect">
              <a:avLst/>
            </a:prstGeom>
          </p:spPr>
        </p:pic>
        <p:pic>
          <p:nvPicPr>
            <p:cNvPr id="21" name="תמונה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885" y="228389"/>
              <a:ext cx="1521530" cy="623579"/>
            </a:xfrm>
            <a:prstGeom prst="rect">
              <a:avLst/>
            </a:prstGeom>
          </p:spPr>
        </p:pic>
      </p:grpSp>
      <p:grpSp>
        <p:nvGrpSpPr>
          <p:cNvPr id="46" name="קבוצה 45"/>
          <p:cNvGrpSpPr/>
          <p:nvPr/>
        </p:nvGrpSpPr>
        <p:grpSpPr>
          <a:xfrm>
            <a:off x="3080389" y="0"/>
            <a:ext cx="2876528" cy="2496070"/>
            <a:chOff x="3080389" y="0"/>
            <a:chExt cx="2876528" cy="2496070"/>
          </a:xfrm>
        </p:grpSpPr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80389" y="11360"/>
              <a:ext cx="2876528" cy="2484710"/>
            </a:xfrm>
            <a:prstGeom prst="rect">
              <a:avLst/>
            </a:prstGeom>
          </p:spPr>
        </p:pic>
        <p:pic>
          <p:nvPicPr>
            <p:cNvPr id="24" name="תמונה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18653" y="0"/>
              <a:ext cx="1388413" cy="756621"/>
            </a:xfrm>
            <a:prstGeom prst="rect">
              <a:avLst/>
            </a:prstGeom>
          </p:spPr>
        </p:pic>
      </p:grpSp>
      <p:grpSp>
        <p:nvGrpSpPr>
          <p:cNvPr id="28" name="קבוצה 27"/>
          <p:cNvGrpSpPr/>
          <p:nvPr/>
        </p:nvGrpSpPr>
        <p:grpSpPr>
          <a:xfrm>
            <a:off x="5956917" y="3477816"/>
            <a:ext cx="2972337" cy="2253844"/>
            <a:chOff x="3207011" y="4181010"/>
            <a:chExt cx="2749906" cy="2123093"/>
          </a:xfrm>
        </p:grpSpPr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07011" y="4366405"/>
              <a:ext cx="2749906" cy="1937698"/>
            </a:xfrm>
            <a:prstGeom prst="rect">
              <a:avLst/>
            </a:prstGeom>
          </p:spPr>
        </p:pic>
        <p:pic>
          <p:nvPicPr>
            <p:cNvPr id="27" name="תמונה 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59042" y="4181010"/>
              <a:ext cx="1697875" cy="478889"/>
            </a:xfrm>
            <a:prstGeom prst="rect">
              <a:avLst/>
            </a:prstGeom>
          </p:spPr>
        </p:pic>
      </p:grpSp>
      <p:grpSp>
        <p:nvGrpSpPr>
          <p:cNvPr id="32" name="קבוצה 31"/>
          <p:cNvGrpSpPr/>
          <p:nvPr/>
        </p:nvGrpSpPr>
        <p:grpSpPr>
          <a:xfrm>
            <a:off x="3635291" y="2809400"/>
            <a:ext cx="2263986" cy="2369332"/>
            <a:chOff x="2910600" y="3893362"/>
            <a:chExt cx="1882588" cy="2199200"/>
          </a:xfrm>
        </p:grpSpPr>
        <p:pic>
          <p:nvPicPr>
            <p:cNvPr id="30" name="תמונה 2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10600" y="4209974"/>
              <a:ext cx="1882588" cy="1882588"/>
            </a:xfrm>
            <a:prstGeom prst="rect">
              <a:avLst/>
            </a:prstGeom>
          </p:spPr>
        </p:pic>
        <p:pic>
          <p:nvPicPr>
            <p:cNvPr id="31" name="תמונה 3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74310" y="3893362"/>
              <a:ext cx="1663718" cy="469255"/>
            </a:xfrm>
            <a:prstGeom prst="rect">
              <a:avLst/>
            </a:prstGeom>
          </p:spPr>
        </p:pic>
      </p:grpSp>
      <p:grpSp>
        <p:nvGrpSpPr>
          <p:cNvPr id="36" name="קבוצה 35"/>
          <p:cNvGrpSpPr/>
          <p:nvPr/>
        </p:nvGrpSpPr>
        <p:grpSpPr>
          <a:xfrm>
            <a:off x="275268" y="2991925"/>
            <a:ext cx="2773286" cy="2511701"/>
            <a:chOff x="441842" y="3846092"/>
            <a:chExt cx="2382238" cy="2327060"/>
          </a:xfrm>
        </p:grpSpPr>
        <p:pic>
          <p:nvPicPr>
            <p:cNvPr id="34" name="תמונה 3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8903" y="4181988"/>
              <a:ext cx="1962582" cy="1991164"/>
            </a:xfrm>
            <a:prstGeom prst="rect">
              <a:avLst/>
            </a:prstGeom>
          </p:spPr>
        </p:pic>
        <p:pic>
          <p:nvPicPr>
            <p:cNvPr id="35" name="תמונה 3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41842" y="3846092"/>
              <a:ext cx="2382238" cy="600927"/>
            </a:xfrm>
            <a:prstGeom prst="rect">
              <a:avLst/>
            </a:prstGeom>
          </p:spPr>
        </p:pic>
      </p:grpSp>
      <p:grpSp>
        <p:nvGrpSpPr>
          <p:cNvPr id="40" name="קבוצה 39"/>
          <p:cNvGrpSpPr/>
          <p:nvPr/>
        </p:nvGrpSpPr>
        <p:grpSpPr>
          <a:xfrm>
            <a:off x="9770384" y="4355332"/>
            <a:ext cx="2234166" cy="2441546"/>
            <a:chOff x="9767377" y="4383613"/>
            <a:chExt cx="2015823" cy="2441546"/>
          </a:xfrm>
        </p:grpSpPr>
        <p:pic>
          <p:nvPicPr>
            <p:cNvPr id="38" name="תמונה 3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767377" y="4908896"/>
              <a:ext cx="2015823" cy="1916263"/>
            </a:xfrm>
            <a:prstGeom prst="rect">
              <a:avLst/>
            </a:prstGeom>
          </p:spPr>
        </p:pic>
        <p:pic>
          <p:nvPicPr>
            <p:cNvPr id="39" name="תמונה 3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138299" y="4383613"/>
              <a:ext cx="1273981" cy="525284"/>
            </a:xfrm>
            <a:prstGeom prst="rect">
              <a:avLst/>
            </a:prstGeom>
          </p:spPr>
        </p:pic>
      </p:grpSp>
      <p:grpSp>
        <p:nvGrpSpPr>
          <p:cNvPr id="44" name="קבוצה 43"/>
          <p:cNvGrpSpPr/>
          <p:nvPr/>
        </p:nvGrpSpPr>
        <p:grpSpPr>
          <a:xfrm>
            <a:off x="2693655" y="5050450"/>
            <a:ext cx="2263199" cy="1796190"/>
            <a:chOff x="817190" y="5061810"/>
            <a:chExt cx="2263199" cy="1796190"/>
          </a:xfrm>
        </p:grpSpPr>
        <p:pic>
          <p:nvPicPr>
            <p:cNvPr id="42" name="תמונה 4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17190" y="5061810"/>
              <a:ext cx="2263199" cy="1796190"/>
            </a:xfrm>
            <a:prstGeom prst="rect">
              <a:avLst/>
            </a:prstGeom>
          </p:spPr>
        </p:pic>
        <p:pic>
          <p:nvPicPr>
            <p:cNvPr id="43" name="תמונה 4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5265" y="5061810"/>
              <a:ext cx="1640376" cy="410094"/>
            </a:xfrm>
            <a:prstGeom prst="rect">
              <a:avLst/>
            </a:prstGeom>
          </p:spPr>
        </p:pic>
      </p:grpSp>
      <p:pic>
        <p:nvPicPr>
          <p:cNvPr id="45" name="תמונה 4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61866" y="5759307"/>
            <a:ext cx="2067503" cy="740599"/>
          </a:xfrm>
          <a:prstGeom prst="rect">
            <a:avLst/>
          </a:prstGeom>
        </p:spPr>
      </p:pic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1E74BA6F-0A14-4ACC-814D-16A50096AFD1}"/>
              </a:ext>
            </a:extLst>
          </p:cNvPr>
          <p:cNvSpPr txBox="1"/>
          <p:nvPr/>
        </p:nvSpPr>
        <p:spPr>
          <a:xfrm>
            <a:off x="10351814" y="-1208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19CCE102-FEE0-4435-ABF1-95467E6D7EB1}"/>
              </a:ext>
            </a:extLst>
          </p:cNvPr>
          <p:cNvSpPr txBox="1"/>
          <p:nvPr/>
        </p:nvSpPr>
        <p:spPr>
          <a:xfrm>
            <a:off x="347459" y="368124"/>
            <a:ext cx="248940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e-IL" dirty="0"/>
              <a:t>עומרים קטנים של תבואה 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4D5433DD-5E8E-40B1-94A5-6182909C232B}"/>
              </a:ext>
            </a:extLst>
          </p:cNvPr>
          <p:cNvSpPr txBox="1"/>
          <p:nvPr/>
        </p:nvSpPr>
        <p:spPr>
          <a:xfrm>
            <a:off x="17534" y="2276446"/>
            <a:ext cx="41107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e-IL" sz="1400" dirty="0"/>
              <a:t>שהולכים  שם בני אדם רבים, ודורכים על הכריכות, למרות שהיה בהם סימן, הרי הוא נשחת על ידי הילוך הרבים </a:t>
            </a:r>
          </a:p>
        </p:txBody>
      </p: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61BAFFD3-9AEC-420B-B8C0-39759CCC1C93}"/>
              </a:ext>
            </a:extLst>
          </p:cNvPr>
          <p:cNvSpPr txBox="1"/>
          <p:nvPr/>
        </p:nvSpPr>
        <p:spPr>
          <a:xfrm>
            <a:off x="8911548" y="3199115"/>
            <a:ext cx="311666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e-IL" sz="1200" dirty="0"/>
              <a:t>שאופה ככרות רבים כדי </a:t>
            </a:r>
            <a:r>
              <a:rPr lang="he-IL" sz="1200" dirty="0" err="1"/>
              <a:t>למכרם,ושאין</a:t>
            </a:r>
            <a:r>
              <a:rPr lang="he-IL" sz="1200" dirty="0"/>
              <a:t> בהם סימן </a:t>
            </a:r>
          </a:p>
        </p:txBody>
      </p:sp>
      <p:sp>
        <p:nvSpPr>
          <p:cNvPr id="50" name="תיבת טקסט 49">
            <a:extLst>
              <a:ext uri="{FF2B5EF4-FFF2-40B4-BE49-F238E27FC236}">
                <a16:creationId xmlns:a16="http://schemas.microsoft.com/office/drawing/2014/main" id="{46549676-E347-4EC8-A250-F16307806838}"/>
              </a:ext>
            </a:extLst>
          </p:cNvPr>
          <p:cNvSpPr txBox="1"/>
          <p:nvPr/>
        </p:nvSpPr>
        <p:spPr>
          <a:xfrm>
            <a:off x="5660710" y="6296720"/>
            <a:ext cx="329880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e-IL" sz="1200" dirty="0"/>
              <a:t>כיון שאין בהם סימן ניכר, המאבדים  התייאשו מהם,</a:t>
            </a:r>
          </a:p>
          <a:p>
            <a:r>
              <a:rPr lang="he-IL" sz="1200" dirty="0"/>
              <a:t> והרי הם הפקר, וכל הקודם - זכה בהן </a:t>
            </a:r>
          </a:p>
        </p:txBody>
      </p:sp>
    </p:spTree>
    <p:extLst>
      <p:ext uri="{BB962C8B-B14F-4D97-AF65-F5344CB8AC3E}">
        <p14:creationId xmlns:p14="http://schemas.microsoft.com/office/powerpoint/2010/main" val="203995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1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5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5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25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75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25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753" y="1317370"/>
            <a:ext cx="2973454" cy="58242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598" y="2079441"/>
            <a:ext cx="2986307" cy="258040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238" y="1379540"/>
            <a:ext cx="2509542" cy="64347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67" y="1220472"/>
            <a:ext cx="4585456" cy="1358653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F6D6A850-0028-4C39-BEDE-A509E9336F9F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26B0AA91-6314-4345-8C01-3016EF4AECF1}"/>
              </a:ext>
            </a:extLst>
          </p:cNvPr>
          <p:cNvSpPr txBox="1"/>
          <p:nvPr/>
        </p:nvSpPr>
        <p:spPr>
          <a:xfrm>
            <a:off x="4018347" y="630252"/>
            <a:ext cx="572297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רַבִּי יְהוּדָה אוֹמֵר כֹּל שֶׁיֵּשׁ בּוֹ 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שִׁינּוּי 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חַיָּיב לְהַכְרִיז</a:t>
            </a:r>
            <a:endParaRPr lang="he-IL" sz="2400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47BD134E-5FE2-4502-B055-0BE65708B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45106" y="1635006"/>
            <a:ext cx="2268642" cy="375406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47D58D3-4D79-4C6F-A1F5-9D1319F97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11" y="3039021"/>
            <a:ext cx="2920249" cy="358394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95CB4F6-9BCC-4A32-99BA-A38A1B06A8C8}"/>
              </a:ext>
            </a:extLst>
          </p:cNvPr>
          <p:cNvSpPr txBox="1"/>
          <p:nvPr/>
        </p:nvSpPr>
        <p:spPr>
          <a:xfrm>
            <a:off x="1422400" y="6355156"/>
            <a:ext cx="14630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חולצה חדשה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507DBE48-A64D-4F32-849E-4E9A42C442C8}"/>
              </a:ext>
            </a:extLst>
          </p:cNvPr>
          <p:cNvSpPr txBox="1"/>
          <p:nvPr/>
        </p:nvSpPr>
        <p:spPr>
          <a:xfrm>
            <a:off x="4902731" y="4940465"/>
            <a:ext cx="6541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למרות שבדרך כלל המוצא עגול או ככר אינו חייב להכריז, מכל מקום, במקרים אלו - חייב להכריז, משום שהחרס והמעות לא נפלו לשם מעצמם, אלא בעל העגול </a:t>
            </a:r>
            <a:r>
              <a:rPr lang="he-IL" dirty="0" err="1"/>
              <a:t>והככר</a:t>
            </a:r>
            <a:r>
              <a:rPr lang="he-IL" dirty="0"/>
              <a:t> הניחם שם, </a:t>
            </a:r>
          </a:p>
          <a:p>
            <a:r>
              <a:rPr lang="he-IL" dirty="0"/>
              <a:t>ואם כן יש לו בעגול </a:t>
            </a:r>
            <a:r>
              <a:rPr lang="he-IL" dirty="0" err="1"/>
              <a:t>ובככר</a:t>
            </a:r>
            <a:r>
              <a:rPr lang="he-IL" dirty="0"/>
              <a:t> סימן, ואינו מתייאש מהם.</a:t>
            </a:r>
          </a:p>
        </p:txBody>
      </p:sp>
    </p:spTree>
    <p:extLst>
      <p:ext uri="{BB962C8B-B14F-4D97-AF65-F5344CB8AC3E}">
        <p14:creationId xmlns:p14="http://schemas.microsoft.com/office/powerpoint/2010/main" val="5820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7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75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731" y="128642"/>
            <a:ext cx="1094664" cy="792690"/>
          </a:xfrm>
          <a:prstGeom prst="rect">
            <a:avLst/>
          </a:prstGeom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6BE2A584-8996-49A9-9194-C602D8E4E7AE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2683E63-A7B8-4581-9B19-DF9AF4A53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23" y="2840953"/>
            <a:ext cx="5245689" cy="3817285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9A04881-DF6D-44EF-A39E-CE78C920A588}"/>
              </a:ext>
            </a:extLst>
          </p:cNvPr>
          <p:cNvSpPr txBox="1"/>
          <p:nvPr/>
        </p:nvSpPr>
        <p:spPr>
          <a:xfrm>
            <a:off x="2158734" y="1003193"/>
            <a:ext cx="4586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אָמַר רַבִּי יִצְחָק קַב בְּאַרְבַּע אַמּוֹת</a:t>
            </a:r>
            <a:endParaRPr lang="he-IL" sz="2800" dirty="0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C33449D5-F744-41F4-A04B-0B98FE6ACB5B}"/>
              </a:ext>
            </a:extLst>
          </p:cNvPr>
          <p:cNvSpPr txBox="1"/>
          <p:nvPr/>
        </p:nvSpPr>
        <p:spPr>
          <a:xfrm>
            <a:off x="8197702" y="1053211"/>
            <a:ext cx="2448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מָצָא פֵּירוֹת </a:t>
            </a:r>
            <a:r>
              <a:rPr lang="he-IL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מְפוּזָּרִין</a:t>
            </a:r>
            <a:endParaRPr lang="he-IL" sz="24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43231500-E5E7-4BD8-9D4A-C806851E889B}"/>
              </a:ext>
            </a:extLst>
          </p:cNvPr>
          <p:cNvSpPr txBox="1"/>
          <p:nvPr/>
        </p:nvSpPr>
        <p:spPr>
          <a:xfrm>
            <a:off x="7032395" y="1023982"/>
            <a:ext cx="885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וְכַמָּה</a:t>
            </a:r>
            <a:endParaRPr lang="he-IL" sz="2400" dirty="0"/>
          </a:p>
        </p:txBody>
      </p:sp>
      <p:sp>
        <p:nvSpPr>
          <p:cNvPr id="18" name="סוגר מסולסל ימני 17">
            <a:extLst>
              <a:ext uri="{FF2B5EF4-FFF2-40B4-BE49-F238E27FC236}">
                <a16:creationId xmlns:a16="http://schemas.microsoft.com/office/drawing/2014/main" id="{FAAC75E6-01A6-47D0-A059-9AD5DE4DE51C}"/>
              </a:ext>
            </a:extLst>
          </p:cNvPr>
          <p:cNvSpPr/>
          <p:nvPr/>
        </p:nvSpPr>
        <p:spPr>
          <a:xfrm rot="16200000">
            <a:off x="6198019" y="29786"/>
            <a:ext cx="625744" cy="5007935"/>
          </a:xfrm>
          <a:prstGeom prst="rightBrace">
            <a:avLst>
              <a:gd name="adj1" fmla="val 176553"/>
              <a:gd name="adj2" fmla="val 4936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סוגר מסולסל ימני 18">
            <a:extLst>
              <a:ext uri="{FF2B5EF4-FFF2-40B4-BE49-F238E27FC236}">
                <a16:creationId xmlns:a16="http://schemas.microsoft.com/office/drawing/2014/main" id="{FC09C3FF-A344-4C97-BFE6-8A1CD071A23F}"/>
              </a:ext>
            </a:extLst>
          </p:cNvPr>
          <p:cNvSpPr/>
          <p:nvPr/>
        </p:nvSpPr>
        <p:spPr>
          <a:xfrm rot="10800000">
            <a:off x="3381179" y="2840953"/>
            <a:ext cx="625744" cy="3697773"/>
          </a:xfrm>
          <a:prstGeom prst="rightBrace">
            <a:avLst>
              <a:gd name="adj1" fmla="val 176553"/>
              <a:gd name="adj2" fmla="val 4936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D2B25A89-367E-419C-8605-B1FA27F9BC5E}"/>
              </a:ext>
            </a:extLst>
          </p:cNvPr>
          <p:cNvSpPr txBox="1"/>
          <p:nvPr/>
        </p:nvSpPr>
        <p:spPr>
          <a:xfrm>
            <a:off x="6059007" y="1765224"/>
            <a:ext cx="9037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4 אמות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53ED274-6F32-481C-BDF1-0DAA8F721FCD}"/>
              </a:ext>
            </a:extLst>
          </p:cNvPr>
          <p:cNvSpPr txBox="1"/>
          <p:nvPr/>
        </p:nvSpPr>
        <p:spPr>
          <a:xfrm>
            <a:off x="2435797" y="4507154"/>
            <a:ext cx="9037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4 אמות</a:t>
            </a:r>
          </a:p>
        </p:txBody>
      </p:sp>
    </p:spTree>
    <p:extLst>
      <p:ext uri="{BB962C8B-B14F-4D97-AF65-F5344CB8AC3E}">
        <p14:creationId xmlns:p14="http://schemas.microsoft.com/office/powerpoint/2010/main" val="22912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3526120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783ACD7-BC0B-484E-A082-5EA43E68B125}"/>
              </a:ext>
            </a:extLst>
          </p:cNvPr>
          <p:cNvSpPr txBox="1"/>
          <p:nvPr/>
        </p:nvSpPr>
        <p:spPr>
          <a:xfrm>
            <a:off x="10190480" y="294640"/>
            <a:ext cx="1676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דף כ"א , א'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3CF5EE47-AB0B-40DF-8DDB-92B892AE9D1E}"/>
              </a:ext>
            </a:extLst>
          </p:cNvPr>
          <p:cNvSpPr txBox="1"/>
          <p:nvPr/>
        </p:nvSpPr>
        <p:spPr>
          <a:xfrm>
            <a:off x="9123679" y="667703"/>
            <a:ext cx="2915921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אִי דֶּרֶךְ 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נְפִילָה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אֲפִילּוּ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טוּבָא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נָמֵי</a:t>
            </a:r>
            <a:endParaRPr lang="he-IL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3C906CA-E5DD-42A2-B948-1C902B9F2A08}"/>
              </a:ext>
            </a:extLst>
          </p:cNvPr>
          <p:cNvSpPr txBox="1"/>
          <p:nvPr/>
        </p:nvSpPr>
        <p:spPr>
          <a:xfrm>
            <a:off x="6955161" y="279731"/>
            <a:ext cx="1216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הֵיכִי דָּמֵי ? </a:t>
            </a:r>
            <a:endParaRPr lang="he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B6AFB28-257A-4D79-95C1-D343C53D79AC}"/>
              </a:ext>
            </a:extLst>
          </p:cNvPr>
          <p:cNvSpPr txBox="1"/>
          <p:nvPr/>
        </p:nvSpPr>
        <p:spPr>
          <a:xfrm>
            <a:off x="8059479" y="3301050"/>
            <a:ext cx="403982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וְאִי דֶּרֶךְ 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הִינּוּחַ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אֲפִילּוּ בְּצִיר מֵהָכִי נָמֵי לָא</a:t>
            </a:r>
            <a:endParaRPr lang="he-IL" dirty="0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C03B8F7-102A-4F55-8C4D-381ADA8552FD}"/>
              </a:ext>
            </a:extLst>
          </p:cNvPr>
          <p:cNvSpPr txBox="1"/>
          <p:nvPr/>
        </p:nvSpPr>
        <p:spPr>
          <a:xfrm>
            <a:off x="6003303" y="1174058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e-IL" dirty="0"/>
              <a:t>אם נפלו מן האדם בלא ידיעתו, אפילו אם מצא יותר מקב, </a:t>
            </a:r>
            <a:r>
              <a:rPr lang="he-IL" dirty="0" err="1"/>
              <a:t>שנתפזרו</a:t>
            </a:r>
            <a:r>
              <a:rPr lang="he-IL" dirty="0"/>
              <a:t> בארבע אמות, שהיו של המוצא, </a:t>
            </a:r>
          </a:p>
          <a:p>
            <a:r>
              <a:rPr lang="he-IL" dirty="0"/>
              <a:t>שהרי אין בהם סימן, וודאי שבעלים </a:t>
            </a:r>
            <a:r>
              <a:rPr lang="he-IL" dirty="0" err="1"/>
              <a:t>נתייאשו</a:t>
            </a:r>
            <a:r>
              <a:rPr lang="he-IL" dirty="0"/>
              <a:t> מהם </a:t>
            </a:r>
          </a:p>
          <a:p>
            <a:r>
              <a:rPr lang="he-IL" dirty="0"/>
              <a:t>שהרי לא יוכלו להוכיח שהפירות שלהם! </a:t>
            </a: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9F5B0F69-E4C0-4F13-8CF7-1592088D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2174894"/>
            <a:ext cx="4328160" cy="4683106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D2A4823F-866D-455B-A5C8-9B1EFE11D089}"/>
              </a:ext>
            </a:extLst>
          </p:cNvPr>
          <p:cNvSpPr txBox="1"/>
          <p:nvPr/>
        </p:nvSpPr>
        <p:spPr>
          <a:xfrm>
            <a:off x="5567680" y="388344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ניכר בפירות שהניחם שם אדם מדעתו, אם כן, אפילו אם היו הפירות פחות מקב, לא יהיו שלו, שהרי הניחם בעליהם מדעתו, </a:t>
            </a:r>
          </a:p>
          <a:p>
            <a:r>
              <a:rPr lang="he-IL" dirty="0" err="1"/>
              <a:t>ובודאי</a:t>
            </a:r>
            <a:r>
              <a:rPr lang="he-IL" dirty="0"/>
              <a:t> ישוב לקחתם </a:t>
            </a:r>
          </a:p>
        </p:txBody>
      </p:sp>
    </p:spTree>
    <p:extLst>
      <p:ext uri="{BB962C8B-B14F-4D97-AF65-F5344CB8AC3E}">
        <p14:creationId xmlns:p14="http://schemas.microsoft.com/office/powerpoint/2010/main" val="7389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5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15" grpId="0" animBg="1"/>
      <p:bldP spid="28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2896</Words>
  <Application>Microsoft Office PowerPoint</Application>
  <PresentationFormat>מסך רחב</PresentationFormat>
  <Paragraphs>350</Paragraphs>
  <Slides>20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Wingdings 3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פמג"ש ממקנט"י ככסע"ז סימן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izak rossler</dc:creator>
  <cp:lastModifiedBy>izak rossler</cp:lastModifiedBy>
  <cp:revision>158</cp:revision>
  <dcterms:created xsi:type="dcterms:W3CDTF">2020-09-12T17:24:35Z</dcterms:created>
  <dcterms:modified xsi:type="dcterms:W3CDTF">2024-04-03T09:11:40Z</dcterms:modified>
</cp:coreProperties>
</file>