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4560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698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90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682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8573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5855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9904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8517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52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45042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969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ED52-FB83-4EA8-8F64-8CCB2D5AACCC}" type="datetimeFigureOut">
              <a:rPr lang="he-IL" smtClean="0"/>
              <a:t>כ"ד/אדר א/תשפ"ב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FC456-0346-4630-9573-8ED0403E65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0624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דרגות הקדושה</a:t>
            </a:r>
            <a:endParaRPr lang="he-IL" dirty="0"/>
          </a:p>
        </p:txBody>
      </p:sp>
      <p:grpSp>
        <p:nvGrpSpPr>
          <p:cNvPr id="11" name="קבוצה 10"/>
          <p:cNvGrpSpPr/>
          <p:nvPr/>
        </p:nvGrpSpPr>
        <p:grpSpPr>
          <a:xfrm>
            <a:off x="5532580" y="2247944"/>
            <a:ext cx="5218545" cy="2881746"/>
            <a:chOff x="1283855" y="4475017"/>
            <a:chExt cx="2706254" cy="1390074"/>
          </a:xfrm>
        </p:grpSpPr>
        <p:cxnSp>
          <p:nvCxnSpPr>
            <p:cNvPr id="4" name="מחבר מרפקי 3"/>
            <p:cNvCxnSpPr/>
            <p:nvPr/>
          </p:nvCxnSpPr>
          <p:spPr>
            <a:xfrm flipV="1">
              <a:off x="1283855" y="5514109"/>
              <a:ext cx="969818" cy="35098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מרפקי 7"/>
            <p:cNvCxnSpPr/>
            <p:nvPr/>
          </p:nvCxnSpPr>
          <p:spPr>
            <a:xfrm flipV="1">
              <a:off x="3020291" y="4475017"/>
              <a:ext cx="969818" cy="35098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מרפקי 8"/>
            <p:cNvCxnSpPr/>
            <p:nvPr/>
          </p:nvCxnSpPr>
          <p:spPr>
            <a:xfrm flipV="1">
              <a:off x="2406073" y="4812145"/>
              <a:ext cx="969818" cy="35098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מרפקי 9"/>
            <p:cNvCxnSpPr/>
            <p:nvPr/>
          </p:nvCxnSpPr>
          <p:spPr>
            <a:xfrm flipV="1">
              <a:off x="1791855" y="5163127"/>
              <a:ext cx="969818" cy="350982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634181" y="4650361"/>
            <a:ext cx="7204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חולין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9984508" y="1765038"/>
            <a:ext cx="868217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חטאת</a:t>
            </a:r>
            <a:endParaRPr lang="he-IL" dirty="0"/>
          </a:p>
        </p:txBody>
      </p:sp>
      <p:sp>
        <p:nvSpPr>
          <p:cNvPr id="14" name="TextBox 13"/>
          <p:cNvSpPr txBox="1"/>
          <p:nvPr/>
        </p:nvSpPr>
        <p:spPr>
          <a:xfrm>
            <a:off x="8880998" y="2409181"/>
            <a:ext cx="72043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קודש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7696584" y="3148712"/>
            <a:ext cx="84320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תרומה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6567053" y="3748807"/>
            <a:ext cx="72043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מעשר שני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2546807" y="4656302"/>
            <a:ext cx="29186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 smtClean="0"/>
              <a:t>מאכלים שאין בהם שום קדושה</a:t>
            </a:r>
            <a:endParaRPr lang="he-IL" dirty="0"/>
          </a:p>
        </p:txBody>
      </p:sp>
      <p:sp>
        <p:nvSpPr>
          <p:cNvPr id="17" name="TextBox 16"/>
          <p:cNvSpPr txBox="1"/>
          <p:nvPr/>
        </p:nvSpPr>
        <p:spPr>
          <a:xfrm>
            <a:off x="496070" y="1765038"/>
            <a:ext cx="931999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 smtClean="0"/>
              <a:t>מים שעירבו בהם אפר פרה אדומה כדי להזות בהם על אדם או כלים שנטמאו בטומאת מת כדי לטהרם. </a:t>
            </a:r>
            <a:endParaRPr lang="he-IL" dirty="0"/>
          </a:p>
        </p:txBody>
      </p:sp>
      <p:sp>
        <p:nvSpPr>
          <p:cNvPr id="18" name="TextBox 17"/>
          <p:cNvSpPr txBox="1"/>
          <p:nvPr/>
        </p:nvSpPr>
        <p:spPr>
          <a:xfrm>
            <a:off x="7180459" y="2433920"/>
            <a:ext cx="15277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 smtClean="0"/>
              <a:t>אלו הקרבנות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810222" y="3110308"/>
            <a:ext cx="6793107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תרומה מפרישים מתבואה ופירות והיא נאכלת על ידי </a:t>
            </a:r>
            <a:r>
              <a:rPr lang="he-IL" sz="2000" dirty="0" err="1" smtClean="0"/>
              <a:t>הכהנים</a:t>
            </a:r>
            <a:endParaRPr lang="he-IL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810222" y="3734717"/>
            <a:ext cx="564653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dirty="0" smtClean="0"/>
              <a:t>מעשר שמפרישים מן התבואה ומן הפירות בשנים </a:t>
            </a:r>
            <a:r>
              <a:rPr lang="he-IL" dirty="0" err="1" smtClean="0"/>
              <a:t>מסויימות</a:t>
            </a:r>
            <a:r>
              <a:rPr lang="he-IL" dirty="0" smtClean="0"/>
              <a:t>, הוא נאכל על ידי הבעלים בירושלים</a:t>
            </a:r>
            <a:endParaRPr lang="he-IL" dirty="0"/>
          </a:p>
        </p:txBody>
      </p:sp>
      <p:sp>
        <p:nvSpPr>
          <p:cNvPr id="22" name="TextBox 21"/>
          <p:cNvSpPr txBox="1"/>
          <p:nvPr/>
        </p:nvSpPr>
        <p:spPr>
          <a:xfrm>
            <a:off x="1459345" y="5324641"/>
            <a:ext cx="949498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dirty="0" smtClean="0"/>
              <a:t>בדרך כלל, כל הקדוש יותר דיניו חמורים יותר גם לעניין קבלת טומאה וגם לחובה להיזהר בו מפני הטומאה</a:t>
            </a:r>
            <a:endParaRPr lang="he-IL" dirty="0"/>
          </a:p>
        </p:txBody>
      </p:sp>
      <p:sp>
        <p:nvSpPr>
          <p:cNvPr id="23" name="TextBox 22"/>
          <p:cNvSpPr txBox="1"/>
          <p:nvPr/>
        </p:nvSpPr>
        <p:spPr>
          <a:xfrm>
            <a:off x="2260715" y="6067775"/>
            <a:ext cx="755534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1">
            <a:spAutoFit/>
          </a:bodyPr>
          <a:lstStyle/>
          <a:p>
            <a:r>
              <a:rPr lang="he-IL" dirty="0" err="1" smtClean="0"/>
              <a:t>חומרא</a:t>
            </a:r>
            <a:r>
              <a:rPr lang="he-IL" dirty="0" smtClean="0"/>
              <a:t> המיוחדת לדרגת קדושה מסוימת, נקראת "מעלה" של דרגת קדושה זו</a:t>
            </a:r>
            <a:endParaRPr lang="he-IL" dirty="0"/>
          </a:p>
        </p:txBody>
      </p:sp>
      <p:sp>
        <p:nvSpPr>
          <p:cNvPr id="24" name="כותרת 1"/>
          <p:cNvSpPr txBox="1">
            <a:spLocks/>
          </p:cNvSpPr>
          <p:nvPr/>
        </p:nvSpPr>
        <p:spPr>
          <a:xfrm>
            <a:off x="9684561" y="65088"/>
            <a:ext cx="1842420" cy="3000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37500" lnSpcReduction="200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חגיגה דף י"ח עמ' ב'</a:t>
            </a:r>
            <a:endParaRPr lang="he-IL" dirty="0"/>
          </a:p>
        </p:txBody>
      </p:sp>
      <p:sp>
        <p:nvSpPr>
          <p:cNvPr id="3" name="אליפסה 2"/>
          <p:cNvSpPr/>
          <p:nvPr/>
        </p:nvSpPr>
        <p:spPr>
          <a:xfrm>
            <a:off x="496070" y="166255"/>
            <a:ext cx="1764645" cy="5264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686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5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9000"/>
                            </p:stCondLst>
                            <p:childTnLst>
                              <p:par>
                                <p:cTn id="49" presetID="45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125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0"/>
                            </p:stCondLst>
                            <p:childTnLst>
                              <p:par>
                                <p:cTn id="59" presetID="3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5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8000"/>
                            </p:stCondLst>
                            <p:childTnLst>
                              <p:par>
                                <p:cTn id="70" presetID="22" presetClass="entr" presetSubtype="4" fill="hold" grpId="0" nodeType="after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7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127" y="56259"/>
            <a:ext cx="3096125" cy="2228677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76" y="1798663"/>
            <a:ext cx="3821979" cy="20251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568873" y="387927"/>
            <a:ext cx="9698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u="sng" dirty="0" smtClean="0"/>
              <a:t>משנה</a:t>
            </a:r>
            <a:endParaRPr lang="he-IL" sz="24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7536871" y="1028789"/>
            <a:ext cx="384232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sz="2000" dirty="0"/>
              <a:t>נוֹטְלִים </a:t>
            </a:r>
            <a:r>
              <a:rPr lang="he-IL" sz="2000" dirty="0" err="1"/>
              <a:t>לַיָּדַיִם</a:t>
            </a:r>
            <a:r>
              <a:rPr lang="he-IL" sz="2000" dirty="0"/>
              <a:t> </a:t>
            </a:r>
            <a:r>
              <a:rPr lang="he-IL" sz="2000" dirty="0" err="1"/>
              <a:t>לַחֻלִּין</a:t>
            </a:r>
            <a:r>
              <a:rPr lang="he-IL" sz="2000" dirty="0"/>
              <a:t> וְלַמַּעֲשֵׂר וְלִתְרוּמָה</a:t>
            </a:r>
            <a:r>
              <a:rPr lang="he-IL" sz="2000" dirty="0" smtClean="0"/>
              <a:t>,</a:t>
            </a:r>
            <a:endParaRPr lang="he-IL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9458034" y="2595673"/>
            <a:ext cx="187314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sz="2000" dirty="0"/>
              <a:t>וְלַקֹּדֶשׁ מַטְבִּילִים</a:t>
            </a:r>
            <a:r>
              <a:rPr lang="he-IL" sz="2000" dirty="0" smtClean="0"/>
              <a:t>.</a:t>
            </a:r>
            <a:endParaRPr lang="he-IL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8257309" y="4550050"/>
            <a:ext cx="362988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1">
            <a:spAutoFit/>
          </a:bodyPr>
          <a:lstStyle/>
          <a:p>
            <a:r>
              <a:rPr lang="he-IL" sz="2000" dirty="0"/>
              <a:t>וְלַחַטָּאת, אִם</a:t>
            </a:r>
            <a:r>
              <a:rPr lang="he-IL" sz="2000" dirty="0" smtClean="0"/>
              <a:t>‏ </a:t>
            </a:r>
            <a:r>
              <a:rPr lang="he-IL" sz="2000" dirty="0" err="1" smtClean="0"/>
              <a:t>נִטַּמּו</a:t>
            </a:r>
            <a:r>
              <a:rPr lang="he-IL" sz="2000" dirty="0" smtClean="0"/>
              <a:t>ּ </a:t>
            </a:r>
            <a:r>
              <a:rPr lang="he-IL" sz="2000" dirty="0"/>
              <a:t>יָדָיו, נִטַּמָּא גוּפוֹ.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64218" y="1609065"/>
            <a:ext cx="522778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הבא להתעסק בחולין, או במעשר שני, או בתרומה, </a:t>
            </a:r>
          </a:p>
          <a:p>
            <a:r>
              <a:rPr lang="he-IL" dirty="0" smtClean="0"/>
              <a:t>מספיק שייטול ידיים. ישפוך רביעית מים מכלי </a:t>
            </a:r>
          </a:p>
          <a:p>
            <a:r>
              <a:rPr lang="he-IL" dirty="0" smtClean="0"/>
              <a:t>ואין צורך להטביל את ידיו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4562764" y="3131127"/>
            <a:ext cx="749069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לאכילת קדשים, כגון: שלמים הנאכלים לכל אדם, או חטאת ואשם, הנאכלים </a:t>
            </a:r>
            <a:r>
              <a:rPr lang="he-IL" dirty="0" err="1" smtClean="0"/>
              <a:t>לכהנים</a:t>
            </a:r>
            <a:r>
              <a:rPr lang="he-IL" dirty="0" smtClean="0"/>
              <a:t>, </a:t>
            </a:r>
          </a:p>
          <a:p>
            <a:r>
              <a:rPr lang="he-IL" dirty="0" smtClean="0"/>
              <a:t>יש "מעלה" שדווקא יטביל ידיו במקווה כשר שיש בו 40 סאה</a:t>
            </a:r>
          </a:p>
          <a:p>
            <a:r>
              <a:rPr lang="he-IL" dirty="0" smtClean="0"/>
              <a:t>למרות שלא נגע בטומאה דאורייתא המטמאת את כל הגוף, ורק ידיו טמאות,  </a:t>
            </a:r>
          </a:p>
          <a:p>
            <a:r>
              <a:rPr lang="he-IL" dirty="0" smtClean="0"/>
              <a:t>לא די בנטילת ידיים אלא צריך לטבול את ידיו.</a:t>
            </a:r>
            <a:endParaRPr lang="he-IL" dirty="0"/>
          </a:p>
        </p:txBody>
      </p:sp>
      <p:sp>
        <p:nvSpPr>
          <p:cNvPr id="16" name="TextBox 15"/>
          <p:cNvSpPr txBox="1"/>
          <p:nvPr/>
        </p:nvSpPr>
        <p:spPr>
          <a:xfrm>
            <a:off x="5772726" y="5310909"/>
            <a:ext cx="6123709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אם נגע במי חטאת, שהם המים המקודשים באפר פרה אדומה</a:t>
            </a:r>
          </a:p>
          <a:p>
            <a:r>
              <a:rPr lang="he-IL" dirty="0" smtClean="0"/>
              <a:t>יש "מעלה" יתרה אם נטמאו ידיו באחד מהדברים המטמאים ידיים, </a:t>
            </a:r>
          </a:p>
          <a:p>
            <a:r>
              <a:rPr lang="he-IL" dirty="0" smtClean="0"/>
              <a:t>אזי כל גופו טעון טבילה.</a:t>
            </a:r>
            <a:endParaRPr lang="he-IL" dirty="0"/>
          </a:p>
        </p:txBody>
      </p:sp>
      <p:sp>
        <p:nvSpPr>
          <p:cNvPr id="13" name="אליפסה 12"/>
          <p:cNvSpPr/>
          <p:nvPr/>
        </p:nvSpPr>
        <p:spPr>
          <a:xfrm>
            <a:off x="496070" y="166255"/>
            <a:ext cx="1764645" cy="5264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588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25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75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22" presetClass="entr" presetSubtype="4" fill="hold" grpId="0" nodeType="afterEffect" nodePh="1">
                                  <p:stCondLst>
                                    <p:cond delay="3500"/>
                                  </p:stCondLst>
                                  <p:endCondLst>
                                    <p:cond evt="begin" delay="0">
                                      <p:tn val="5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4" grpId="0"/>
      <p:bldP spid="15" grpId="0"/>
      <p:bldP spid="16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674254" y="159243"/>
            <a:ext cx="74075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800" dirty="0"/>
              <a:t/>
            </a:r>
            <a:br>
              <a:rPr lang="he-IL" sz="2800" dirty="0"/>
            </a:br>
            <a:r>
              <a:rPr lang="he-IL" sz="2800" dirty="0"/>
              <a:t/>
            </a:r>
            <a:br>
              <a:rPr lang="he-IL" sz="2800" dirty="0"/>
            </a:br>
            <a:r>
              <a:rPr lang="he-IL" sz="2800" dirty="0"/>
              <a:t/>
            </a:r>
            <a:br>
              <a:rPr lang="he-IL" sz="2800" dirty="0"/>
            </a:br>
            <a:r>
              <a:rPr lang="he-IL" sz="2800" dirty="0"/>
              <a:t/>
            </a:r>
            <a:br>
              <a:rPr lang="he-IL" sz="2800" dirty="0"/>
            </a:b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276436" y="265577"/>
            <a:ext cx="48675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הַטּוֹבֵל </a:t>
            </a:r>
            <a:r>
              <a:rPr lang="he-IL" sz="2400" dirty="0" err="1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לַחֻלִּין</a:t>
            </a:r>
            <a:r>
              <a:rPr lang="he-IL" sz="24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וְהֳחְזַק  ‏</a:t>
            </a:r>
            <a:r>
              <a:rPr lang="he-IL" sz="2400" dirty="0" err="1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לַחֻלִּין</a:t>
            </a:r>
            <a:r>
              <a:rPr lang="he-IL" sz="24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אָסוּר לַמַּעֲשֵׂר</a:t>
            </a:r>
            <a:r>
              <a:rPr lang="he-IL" sz="24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14618" y="2456746"/>
            <a:ext cx="57912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 smtClean="0"/>
              <a:t>הלכה זו היא </a:t>
            </a:r>
            <a:r>
              <a:rPr lang="he-IL" dirty="0" err="1" smtClean="0"/>
              <a:t>חומרא</a:t>
            </a:r>
            <a:r>
              <a:rPr lang="he-IL" dirty="0" smtClean="0"/>
              <a:t> מדרבנן.</a:t>
            </a:r>
          </a:p>
          <a:p>
            <a:pPr algn="ctr"/>
            <a:r>
              <a:rPr lang="he-IL" dirty="0" smtClean="0"/>
              <a:t>מדאורייתא הטובל במקווה טהור, </a:t>
            </a:r>
          </a:p>
          <a:p>
            <a:pPr algn="ctr"/>
            <a:r>
              <a:rPr lang="he-IL" dirty="0" smtClean="0"/>
              <a:t>אפילו אם לא נתכוון לשם טהרה, כגון: שטבל לשם רחיצה בלבד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057562" y="4386113"/>
            <a:ext cx="1045556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חכמים תקנו שני דברים:</a:t>
            </a:r>
          </a:p>
          <a:p>
            <a:pPr marL="342900" indent="-342900">
              <a:buFont typeface="+mj-cs"/>
              <a:buAutoNum type="hebrew2Minus"/>
            </a:pPr>
            <a:r>
              <a:rPr lang="he-IL" dirty="0" smtClean="0"/>
              <a:t>כל טבילה צריכה כוונה להיטהר, </a:t>
            </a:r>
          </a:p>
          <a:p>
            <a:pPr marL="342900" indent="-342900">
              <a:buFont typeface="+mj-cs"/>
              <a:buAutoNum type="hebrew2Minus"/>
            </a:pPr>
            <a:r>
              <a:rPr lang="he-IL" dirty="0" smtClean="0"/>
              <a:t>אם התכוון להיטהר לצורך אחת מדרגות הקדושה, טבילה זו לא תועיל לדרגת קדושה גבוהה יותר (המאירי) </a:t>
            </a:r>
          </a:p>
          <a:p>
            <a:r>
              <a:rPr lang="he-IL" dirty="0"/>
              <a:t> </a:t>
            </a:r>
            <a:r>
              <a:rPr lang="he-IL" dirty="0" smtClean="0"/>
              <a:t>    זו הסיבה שהמשנה קבעה שהטובל לחולין טבילה זו לא עולה לו למעשר שני, וכל שכן לדרגות קדושה גבוהות יותר.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3685309" y="1077162"/>
            <a:ext cx="55233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מעיקר הדין, </a:t>
            </a:r>
            <a:r>
              <a:rPr lang="he-IL" dirty="0" smtClean="0"/>
              <a:t>לאכילת חולין, אין צריך טבילה כלל</a:t>
            </a:r>
          </a:p>
          <a:p>
            <a:r>
              <a:rPr lang="he-IL" dirty="0" smtClean="0"/>
              <a:t>המשנה מדברת על חבר שמקפיד לאכול חולין בטהרה.</a:t>
            </a:r>
          </a:p>
          <a:p>
            <a:r>
              <a:rPr lang="he-IL" dirty="0" smtClean="0"/>
              <a:t>בתקופת המשנה נהגו תלמידי חכמים לאכול חוליהם בטהרה.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778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0868" y="563631"/>
            <a:ext cx="53478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הַטּוֹבֵל לַמַּעֲשֵׂר וְהֳחְזַק לַמַּעֲשֵׂר, אָסוּר לִתְרוּמָה.</a:t>
            </a:r>
            <a:endParaRPr lang="he-IL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43191" y="1902873"/>
            <a:ext cx="5335531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הַטּוֹבֵל לִתְרוּמָה וְהֳחְזַק לִתְרוּמָה, אָסוּר לַקֹּדֶשׁ.</a:t>
            </a:r>
            <a:endParaRPr lang="he-IL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076301" y="3036668"/>
            <a:ext cx="539714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הַטּוֹבֵל לַקֹּדֶשׁ וְהֳחְזַק לַקֹּדֶשׁ, אָסוּר לַחַטָּאת.</a:t>
            </a: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17529" y="4170463"/>
            <a:ext cx="305591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הַטּוֹבֵל לַחֹמֶר, הֻתָּר לַקַּל.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4184" y="5093794"/>
            <a:ext cx="384453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טָבַל וְלֹא וְהֳחְזַק, כְּאִלּוּ‏</a:t>
            </a:r>
            <a:r>
              <a:rPr lang="he-IL" sz="2400" baseline="30000" dirty="0">
                <a:solidFill>
                  <a:srgbClr val="0645AD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לֹא טָבַל</a:t>
            </a:r>
            <a:r>
              <a:rPr lang="he-IL" sz="24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2425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" presetClass="entr" presetSubtype="9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25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75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36874" y="618332"/>
            <a:ext cx="372225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בִּגְדֵי עַם הָאָרֶץ מִדְרָס לַפָּרוּשִׁים</a:t>
            </a:r>
            <a:endParaRPr lang="he-IL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93964" y="0"/>
            <a:ext cx="6751781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מִדְרָס</a:t>
            </a:r>
            <a:r>
              <a:rPr lang="he-IL" sz="2400" b="1" dirty="0" smtClean="0"/>
              <a:t> </a:t>
            </a:r>
          </a:p>
          <a:p>
            <a:pPr algn="ctr"/>
            <a:r>
              <a:rPr lang="he-IL" dirty="0" smtClean="0"/>
              <a:t>המילה </a:t>
            </a:r>
            <a:r>
              <a:rPr lang="he-IL" dirty="0"/>
              <a:t>מדרס </a:t>
            </a:r>
            <a:r>
              <a:rPr lang="he-IL" dirty="0" smtClean="0"/>
              <a:t> מלשון </a:t>
            </a:r>
            <a:r>
              <a:rPr lang="he-IL" dirty="0"/>
              <a:t>דריסה, </a:t>
            </a:r>
            <a:endParaRPr lang="he-IL" dirty="0" smtClean="0"/>
          </a:p>
          <a:p>
            <a:pPr algn="ctr"/>
            <a:r>
              <a:rPr lang="he-IL" dirty="0" smtClean="0"/>
              <a:t>כלומר, </a:t>
            </a:r>
            <a:r>
              <a:rPr lang="he-IL" dirty="0"/>
              <a:t>כל כלי או חפץ העשוי לדריסת רגלי אדם. </a:t>
            </a:r>
            <a:r>
              <a:rPr lang="he-IL" dirty="0" smtClean="0"/>
              <a:t>דוגמאות </a:t>
            </a:r>
            <a:r>
              <a:rPr lang="he-IL" dirty="0"/>
              <a:t>למדרס כוללות </a:t>
            </a:r>
            <a:endParaRPr lang="he-IL" dirty="0" smtClean="0"/>
          </a:p>
          <a:p>
            <a:pPr algn="ctr"/>
            <a:r>
              <a:rPr lang="he-IL" dirty="0" smtClean="0"/>
              <a:t>חפצים </a:t>
            </a:r>
            <a:r>
              <a:rPr lang="he-IL" dirty="0"/>
              <a:t>וכלים ששימושם רב בחיי </a:t>
            </a:r>
            <a:r>
              <a:rPr lang="he-IL" dirty="0" smtClean="0"/>
              <a:t>יום-יום רגילים</a:t>
            </a:r>
            <a:r>
              <a:rPr lang="he-IL" dirty="0"/>
              <a:t>; </a:t>
            </a:r>
            <a:r>
              <a:rPr lang="he-IL" dirty="0" err="1"/>
              <a:t>כסא</a:t>
            </a:r>
            <a:r>
              <a:rPr lang="he-IL" dirty="0"/>
              <a:t>, ספה, מזרן וגם שטיח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15" name="מלבן 14"/>
          <p:cNvSpPr/>
          <p:nvPr/>
        </p:nvSpPr>
        <p:spPr>
          <a:xfrm>
            <a:off x="701963" y="2067156"/>
            <a:ext cx="108989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he-IL" b="1" dirty="0">
                <a:solidFill>
                  <a:srgbClr val="202122"/>
                </a:solidFill>
                <a:latin typeface="Arial" panose="020B0604020202020204" pitchFamily="34" charset="0"/>
              </a:rPr>
              <a:t>טומאת מדרס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היא אחת מדרכי ההיטמאות, </a:t>
            </a:r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וזהו ביטוי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המסמן חפץ שנהפך להיות - או ראוי להיות - </a:t>
            </a:r>
            <a:r>
              <a:rPr lang="he-IL" b="1" dirty="0">
                <a:solidFill>
                  <a:srgbClr val="0645AD"/>
                </a:solidFill>
                <a:latin typeface="Arial" panose="020B0604020202020204" pitchFamily="34" charset="0"/>
              </a:rPr>
              <a:t>אב הטומאה</a:t>
            </a:r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במקורות אחרים, נקראת הטומאה בשם </a:t>
            </a:r>
            <a:r>
              <a:rPr lang="he-IL" b="1" dirty="0">
                <a:solidFill>
                  <a:srgbClr val="202122"/>
                </a:solidFill>
                <a:latin typeface="Arial" panose="020B0604020202020204" pitchFamily="34" charset="0"/>
              </a:rPr>
              <a:t>טומאת משכב ומושב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טומאה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זו, נגרמת על ידי העברת טומאה מגוף חי לאובייקט אחר. </a:t>
            </a:r>
            <a:endParaRPr lang="he-IL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כאשר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אדם, שהינו זב, או </a:t>
            </a:r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אישה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שהינה זבה או נידה או יולדת, </a:t>
            </a:r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שוכבים על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חפץ המיועד למשכב או למושב - כמו </a:t>
            </a:r>
            <a:r>
              <a:rPr lang="he-IL" dirty="0">
                <a:solidFill>
                  <a:srgbClr val="BA0000"/>
                </a:solidFill>
                <a:latin typeface="Arial" panose="020B0604020202020204" pitchFamily="34" charset="0"/>
              </a:rPr>
              <a:t>מיטה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המיועדת ל</a:t>
            </a:r>
            <a:r>
              <a:rPr lang="he-IL" dirty="0">
                <a:solidFill>
                  <a:srgbClr val="BA0000"/>
                </a:solidFill>
                <a:latin typeface="Arial" panose="020B0604020202020204" pitchFamily="34" charset="0"/>
              </a:rPr>
              <a:t>שכיבה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או </a:t>
            </a:r>
            <a:r>
              <a:rPr lang="he-IL" dirty="0">
                <a:solidFill>
                  <a:srgbClr val="BA0000"/>
                </a:solidFill>
                <a:latin typeface="Arial" panose="020B0604020202020204" pitchFamily="34" charset="0"/>
              </a:rPr>
              <a:t>כיסא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המיועד ל</a:t>
            </a:r>
            <a:r>
              <a:rPr lang="he-IL" dirty="0">
                <a:solidFill>
                  <a:srgbClr val="BA0000"/>
                </a:solidFill>
                <a:latin typeface="Arial" panose="020B0604020202020204" pitchFamily="34" charset="0"/>
              </a:rPr>
              <a:t>ישיבה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, </a:t>
            </a:r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ובאופן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דומה - "מרכב" - חפץ המיועד לרכיבה. </a:t>
            </a:r>
            <a:endParaRPr lang="he-IL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החפץ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נהפך להיות </a:t>
            </a:r>
            <a:r>
              <a:rPr lang="he-IL" b="1" dirty="0">
                <a:solidFill>
                  <a:srgbClr val="202122"/>
                </a:solidFill>
                <a:latin typeface="Arial" panose="020B0604020202020204" pitchFamily="34" charset="0"/>
              </a:rPr>
              <a:t>טמא מדרס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, ורמת טומאתו מוגדרת </a:t>
            </a:r>
            <a:r>
              <a:rPr lang="he-IL" b="1" dirty="0">
                <a:solidFill>
                  <a:srgbClr val="202122"/>
                </a:solidFill>
                <a:latin typeface="Arial" panose="020B0604020202020204" pitchFamily="34" charset="0"/>
              </a:rPr>
              <a:t>כ</a:t>
            </a:r>
            <a:r>
              <a:rPr lang="he-IL" b="1" dirty="0">
                <a:solidFill>
                  <a:srgbClr val="0645AD"/>
                </a:solidFill>
                <a:latin typeface="Arial" panose="020B0604020202020204" pitchFamily="34" charset="0"/>
              </a:rPr>
              <a:t>אב הטומאה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הראוי לטמא אדם או כלים טהורים בנגיעתם בו בלבד.</a:t>
            </a:r>
            <a:endParaRPr lang="he-I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מלבן 15"/>
          <p:cNvSpPr/>
          <p:nvPr/>
        </p:nvSpPr>
        <p:spPr>
          <a:xfrm>
            <a:off x="1741055" y="4383312"/>
            <a:ext cx="85898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חפץ הראוי להיטמא מדרס ניטמא </a:t>
            </a:r>
            <a:endParaRPr lang="he-IL" dirty="0" smtClean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 algn="ctr"/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כאשר שאדם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או חפץ בדרגת </a:t>
            </a:r>
            <a:r>
              <a:rPr lang="he-IL" dirty="0">
                <a:solidFill>
                  <a:srgbClr val="0645AD"/>
                </a:solidFill>
                <a:latin typeface="Arial" panose="020B0604020202020204" pitchFamily="34" charset="0"/>
              </a:rPr>
              <a:t>אב הטומאה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מניח רוב משקל גופו על המדרס באחת מחמשה אפנים</a:t>
            </a:r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‏</a:t>
            </a:r>
            <a:r>
              <a:rPr lang="he-IL" baseline="30000" dirty="0">
                <a:solidFill>
                  <a:srgbClr val="0645AD"/>
                </a:solidFill>
                <a:latin typeface="Arial" panose="020B0604020202020204" pitchFamily="34" charset="0"/>
              </a:rPr>
              <a:t> </a:t>
            </a:r>
            <a:r>
              <a:rPr lang="he-IL" dirty="0" smtClean="0">
                <a:solidFill>
                  <a:srgbClr val="0645AD"/>
                </a:solidFill>
                <a:latin typeface="Arial" panose="020B0604020202020204" pitchFamily="34" charset="0"/>
              </a:rPr>
              <a:t>     </a:t>
            </a:r>
            <a:r>
              <a:rPr lang="he-IL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עומד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. </a:t>
            </a:r>
            <a:r>
              <a:rPr lang="he-IL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יושב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he-IL" dirty="0" smtClean="0">
                <a:solidFill>
                  <a:srgbClr val="202122"/>
                </a:solidFill>
                <a:latin typeface="Arial" panose="020B0604020202020204" pitchFamily="34" charset="0"/>
              </a:rPr>
              <a:t>   </a:t>
            </a:r>
            <a:r>
              <a:rPr lang="he-IL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שוכב  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he-IL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נתלה  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r>
              <a:rPr lang="he-IL" b="1" dirty="0" smtClean="0">
                <a:solidFill>
                  <a:srgbClr val="202122"/>
                </a:solidFill>
                <a:latin typeface="Arial" panose="020B0604020202020204" pitchFamily="34" charset="0"/>
              </a:rPr>
              <a:t>נשען</a:t>
            </a:r>
            <a:r>
              <a:rPr lang="he-IL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he-IL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3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5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2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47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25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10764" y="376006"/>
            <a:ext cx="412787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1">
            <a:spAutoFit/>
          </a:bodyPr>
          <a:lstStyle/>
          <a:p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בִּגְדֵי </a:t>
            </a:r>
            <a:r>
              <a:rPr lang="he-IL" sz="2400" dirty="0" err="1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פָרוּשִׁין</a:t>
            </a:r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מִדְרָס לְאוֹכְלֵי תְרוּמָה.</a:t>
            </a:r>
            <a:endParaRPr lang="he-IL" sz="2400" dirty="0"/>
          </a:p>
        </p:txBody>
      </p:sp>
      <p:sp>
        <p:nvSpPr>
          <p:cNvPr id="3" name="מלבן 2"/>
          <p:cNvSpPr/>
          <p:nvPr/>
        </p:nvSpPr>
        <p:spPr>
          <a:xfrm>
            <a:off x="2062523" y="376006"/>
            <a:ext cx="3645550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sz="24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בִּגְדֵי אוֹכְלֵי תְרוּמָה מִדְרָס לַקֹּדֶשׁ</a:t>
            </a:r>
            <a:endParaRPr lang="he-IL" sz="2400" dirty="0"/>
          </a:p>
        </p:txBody>
      </p:sp>
      <p:sp>
        <p:nvSpPr>
          <p:cNvPr id="4" name="מלבן 3"/>
          <p:cNvSpPr/>
          <p:nvPr/>
        </p:nvSpPr>
        <p:spPr>
          <a:xfrm>
            <a:off x="4051552" y="1253166"/>
            <a:ext cx="595066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sz="2000" dirty="0" err="1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יוֹסֵה</a:t>
            </a:r>
            <a:r>
              <a:rPr lang="he-IL" sz="20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בֶן יוֹעֶזֶר הָיָה חָסִיד </a:t>
            </a:r>
            <a:r>
              <a:rPr lang="he-IL" sz="2000" dirty="0" err="1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שֶׁבִּכְהֻנָּה</a:t>
            </a:r>
            <a:r>
              <a:rPr lang="he-IL" sz="20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ְ</a:t>
            </a:r>
            <a:r>
              <a:rPr lang="he-IL" sz="2000" dirty="0" err="1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והָיְתָה</a:t>
            </a:r>
            <a:r>
              <a:rPr lang="he-IL" sz="20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מִטְפַּחְתּוֹ מִדְרָס לַקֹּדֶשׁ</a:t>
            </a:r>
            <a:r>
              <a:rPr lang="he-IL" sz="20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000" dirty="0" smtClean="0"/>
          </a:p>
        </p:txBody>
      </p:sp>
      <p:sp>
        <p:nvSpPr>
          <p:cNvPr id="6" name="מלבן 5"/>
          <p:cNvSpPr/>
          <p:nvPr/>
        </p:nvSpPr>
        <p:spPr>
          <a:xfrm>
            <a:off x="3179727" y="3347086"/>
            <a:ext cx="7627409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he-IL" sz="20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יוֹחָנָן בֶּן </a:t>
            </a:r>
            <a:r>
              <a:rPr lang="he-IL" sz="2000" dirty="0" err="1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גֻּדְגְּדָא</a:t>
            </a:r>
            <a:r>
              <a:rPr lang="he-IL" sz="20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הָיָה אוֹכֵל עַל טַהֲרַת הַקֹּדֶשׁ כָּל </a:t>
            </a:r>
            <a:r>
              <a:rPr lang="he-IL" sz="20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יָמָיו </a:t>
            </a:r>
            <a:r>
              <a:rPr lang="he-IL" sz="2000" dirty="0" err="1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וְהָיְתָה</a:t>
            </a:r>
            <a:r>
              <a:rPr lang="he-IL" sz="20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2000" dirty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מִטְפַּחְתּוֹ מִדְרָס לַחַטָּאת</a:t>
            </a:r>
            <a:r>
              <a:rPr lang="he-IL" sz="2000" dirty="0" smtClean="0">
                <a:solidFill>
                  <a:srgbClr val="20212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.</a:t>
            </a:r>
            <a:endParaRPr lang="he-IL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39492" y="1811003"/>
            <a:ext cx="500728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למרות שהזכרנו לעיל </a:t>
            </a:r>
          </a:p>
          <a:p>
            <a:r>
              <a:rPr lang="he-IL" dirty="0" smtClean="0"/>
              <a:t>שכלי המקבל טומאה צריך להיות כלי המיועד לישיבה, </a:t>
            </a:r>
          </a:p>
          <a:p>
            <a:r>
              <a:rPr lang="he-IL" dirty="0" smtClean="0"/>
              <a:t>ומטפחת איננה כלי לישיבה, אלא לנגב בה ידיים,</a:t>
            </a:r>
          </a:p>
          <a:p>
            <a:r>
              <a:rPr lang="he-IL" dirty="0" smtClean="0"/>
              <a:t>לפעמים אדם מניח מטפחת על הכיסא ויושב עליה, </a:t>
            </a:r>
          </a:p>
          <a:p>
            <a:r>
              <a:rPr lang="he-IL" dirty="0" smtClean="0"/>
              <a:t>ובמקרה של חבר, יתכן שאשתו נידה תשב עליה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73972" y="3928848"/>
            <a:ext cx="9033164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שמירת טהרה לצורך קודש, קשה בהרבה מהשמירה לצורך חולין.</a:t>
            </a:r>
          </a:p>
          <a:p>
            <a:r>
              <a:rPr lang="he-IL" dirty="0" smtClean="0"/>
              <a:t>כי בחולין צריך להיזהר רק עד שנִי לטומאה, ואילו בקודש צריך להיזהר עד רביעי לטומאה.</a:t>
            </a:r>
          </a:p>
          <a:p>
            <a:r>
              <a:rPr lang="he-IL" dirty="0" smtClean="0"/>
              <a:t>רוב בני האדם, אפילו האוכלים חולין בטהרה, נזהרים רק מטומאה השייכת בחולין בלבד.</a:t>
            </a:r>
          </a:p>
          <a:p>
            <a:r>
              <a:rPr lang="he-IL" dirty="0" smtClean="0"/>
              <a:t>יחידים המופלגים בצדקות, כיוחנן בן </a:t>
            </a:r>
            <a:r>
              <a:rPr lang="he-IL" dirty="0" err="1" smtClean="0"/>
              <a:t>גודגודא</a:t>
            </a:r>
            <a:r>
              <a:rPr lang="he-IL" dirty="0" smtClean="0"/>
              <a:t> שהיה לוי, ומשפחתו מפורסמת בדקדוקם בנושאי טהרה, קבלו על עצמם לאכול אפילו חולין על טהרת הקודש, </a:t>
            </a:r>
          </a:p>
          <a:p>
            <a:r>
              <a:rPr lang="he-IL" dirty="0" smtClean="0"/>
              <a:t>כדי שיהיו בני הבית בקיאים וזהירים בטהרתו אם יזדמן להם קודש לאכול.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>
            <a:off x="1976582" y="5864826"/>
            <a:ext cx="906087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המשנה המספרת מעשים אלה רוצה ללמדנו שלהלכה זו אין יוצאים מן הכלל,</a:t>
            </a:r>
          </a:p>
          <a:p>
            <a:r>
              <a:rPr lang="he-IL" dirty="0" smtClean="0"/>
              <a:t>ואפילו בגדים של אנשים המופלגים בחכמה ובצדקות, שללא ספק אין חשש בזהירותם מפני הטמאה, אף הם טמאים מדרס לדרגה שמעל זו ששמרו לצרכה (המאירי)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5834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7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32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75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875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9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786</Words>
  <Application>Microsoft Office PowerPoint</Application>
  <PresentationFormat>מסך רחב</PresentationFormat>
  <Paragraphs>73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David</vt:lpstr>
      <vt:lpstr>Times New Roman</vt:lpstr>
      <vt:lpstr>ערכת נושא Office</vt:lpstr>
      <vt:lpstr>דרגות הקדושה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izak rossler</dc:creator>
  <cp:lastModifiedBy>izak rossler</cp:lastModifiedBy>
  <cp:revision>26</cp:revision>
  <dcterms:created xsi:type="dcterms:W3CDTF">2022-02-23T10:52:37Z</dcterms:created>
  <dcterms:modified xsi:type="dcterms:W3CDTF">2022-02-25T10:20:14Z</dcterms:modified>
</cp:coreProperties>
</file>