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7" r:id="rId2"/>
    <p:sldId id="274" r:id="rId3"/>
    <p:sldId id="256" r:id="rId4"/>
    <p:sldId id="268" r:id="rId5"/>
    <p:sldId id="269" r:id="rId6"/>
    <p:sldId id="272" r:id="rId7"/>
    <p:sldId id="273" r:id="rId8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CFF9424-F693-4600-9C34-121A8EEEC5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87CCFAC2-A6BF-4609-B8B5-1A6446C5A9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86AB649E-D280-4F49-A222-B8F21253D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3F62B-4362-422C-B45E-953419C5BD5B}" type="datetimeFigureOut">
              <a:rPr lang="he-IL" smtClean="0"/>
              <a:t>ט'/טבת/תשפ"ה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AF489A0D-0B5D-404E-B2F1-1E7F53690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7AEACFB6-E6FA-426D-91F1-FF5A8B27F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C29CD-5F4A-4EB7-9230-DC6DAAD40FA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67342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CAD1B21-5147-4DC0-95D0-3A7382008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21511D12-74EF-49B7-982D-7DFC51FA9A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1D4C9050-7662-427C-BAF4-7604ED69D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3F62B-4362-422C-B45E-953419C5BD5B}" type="datetimeFigureOut">
              <a:rPr lang="he-IL" smtClean="0"/>
              <a:t>ט'/טבת/תשפ"ה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F725F03-89F4-42E7-89F9-06BAF533F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BBBFF71-21FD-4993-B909-2A8E30B79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C29CD-5F4A-4EB7-9230-DC6DAAD40FA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23259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F885CB36-E708-4953-A1E3-724137B097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F4213328-EF51-4B3B-941C-1AC4A850B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0C168DF3-D0BA-48A9-9764-001E481FF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3F62B-4362-422C-B45E-953419C5BD5B}" type="datetimeFigureOut">
              <a:rPr lang="he-IL" smtClean="0"/>
              <a:t>ט'/טבת/תשפ"ה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D114448-5D8B-42C0-98C8-EEDFB8F94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73EDA99E-6C63-4CCE-B99E-7948D0877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C29CD-5F4A-4EB7-9230-DC6DAAD40FA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59157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0903253-01F0-458F-8B3C-9A6CF89C2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1233EB1A-D582-4723-9E48-CBA6BFB3E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B67C87C-6711-4BCD-8117-82D96B38F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3F62B-4362-422C-B45E-953419C5BD5B}" type="datetimeFigureOut">
              <a:rPr lang="he-IL" smtClean="0"/>
              <a:t>ט'/טבת/תשפ"ה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67C5248E-CE6B-41CD-B47B-3A59D307D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9436C24C-8202-47C7-919C-504D3C998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C29CD-5F4A-4EB7-9230-DC6DAAD40FA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81683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1BB3B17-50AE-4C85-8FC6-F7B1D59CB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BED200F6-89DA-46FC-9222-0601E9FB0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820ADCD8-07B3-4695-ADC2-36787D64D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3F62B-4362-422C-B45E-953419C5BD5B}" type="datetimeFigureOut">
              <a:rPr lang="he-IL" smtClean="0"/>
              <a:t>ט'/טבת/תשפ"ה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423050D-9105-4314-912A-742F52CF4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9FDB006D-8AD2-45FA-9B95-B8F877AFF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C29CD-5F4A-4EB7-9230-DC6DAAD40FA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44023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F87F3A5-FC8C-4636-A170-E62A8B394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671BE6D4-0C7D-479E-B2EF-398D0046C0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727E9A53-1E1E-4FA2-8FF6-1F1B47342D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C67559E7-3AFA-4741-8B42-E1E78302E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3F62B-4362-422C-B45E-953419C5BD5B}" type="datetimeFigureOut">
              <a:rPr lang="he-IL" smtClean="0"/>
              <a:t>ט'/טבת/תשפ"ה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EF11A63F-8AB3-4C58-AD91-06DBA61EA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E31EDBAD-3B81-4F48-AD66-4BB5AF840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C29CD-5F4A-4EB7-9230-DC6DAAD40FA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36453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3330CA7-2BC7-49DB-B3B4-110D37FB0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F39B5A99-DD0A-404A-8664-654BCC2111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C41E6B4C-4644-4942-9904-79CD66723D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184A2E93-B565-4AAF-B21E-65FCF45B37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EAB9DCA4-BFF7-4924-969B-761208A3AE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C4ABB9C4-9747-4611-81C0-614C510BB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3F62B-4362-422C-B45E-953419C5BD5B}" type="datetimeFigureOut">
              <a:rPr lang="he-IL" smtClean="0"/>
              <a:t>ט'/טבת/תשפ"ה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23F34C37-4B05-4E6C-A5D3-5A90248AC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35DFFA4C-5DB7-4151-A8CA-993439D46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C29CD-5F4A-4EB7-9230-DC6DAAD40FA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061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3D4674A-0507-4685-8FB0-6FB3E4308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B9345FEA-6810-4C94-904E-41D7E7B18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3F62B-4362-422C-B45E-953419C5BD5B}" type="datetimeFigureOut">
              <a:rPr lang="he-IL" smtClean="0"/>
              <a:t>ט'/טבת/תשפ"ה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81973C02-5651-4915-A56B-9E025A4B4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B193CF8A-E69D-4040-AA7B-ECEF32D26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C29CD-5F4A-4EB7-9230-DC6DAAD40FA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23934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D33C0CB5-7F37-45E7-82C8-EDDCCACFD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3F62B-4362-422C-B45E-953419C5BD5B}" type="datetimeFigureOut">
              <a:rPr lang="he-IL" smtClean="0"/>
              <a:t>ט'/טבת/תשפ"ה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FF8E75FF-8559-4B1F-9B83-B3CE07CE6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B669768D-48A3-41B6-B219-2973CFE07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C29CD-5F4A-4EB7-9230-DC6DAAD40FA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7582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B505960-C946-4003-A062-076E5C16E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64B98F2-4C93-409A-975C-4784E0B45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075C4B4B-5458-4CD1-8D8F-D9AD5BE6C7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216BE63F-4802-401B-A063-D8FB7BB63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3F62B-4362-422C-B45E-953419C5BD5B}" type="datetimeFigureOut">
              <a:rPr lang="he-IL" smtClean="0"/>
              <a:t>ט'/טבת/תשפ"ה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D94D3C36-0140-4116-9AFD-4B320B233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F9698B48-0D74-4BA2-9635-5A4073DAD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C29CD-5F4A-4EB7-9230-DC6DAAD40FA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37937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3FD6764-B019-48C5-BC47-D5FED1FCA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7387717C-F774-4ED7-A727-854640A7E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13A39471-4584-44E2-99EE-581A8D4B6A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B91B8834-D339-41EC-A17D-7D57EDC61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3F62B-4362-422C-B45E-953419C5BD5B}" type="datetimeFigureOut">
              <a:rPr lang="he-IL" smtClean="0"/>
              <a:t>ט'/טבת/תשפ"ה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A9EC95F5-B3F6-459B-B6FD-90C172886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29B237E9-4B79-464E-B2F7-A5FCB175F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C29CD-5F4A-4EB7-9230-DC6DAAD40FA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29828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2451D96F-8BAA-4D99-A148-00705BFD3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AE3E3BB3-C3E9-4FCE-9DEA-BB1B844002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1B37D392-5956-4171-B3A0-4A16E6AFE1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3F62B-4362-422C-B45E-953419C5BD5B}" type="datetimeFigureOut">
              <a:rPr lang="he-IL" smtClean="0"/>
              <a:t>ט'/טבת/תשפ"ה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599F01F-1F59-42FA-8261-F60C7030E8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55969B78-E027-467E-B83F-39B02CA136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C29CD-5F4A-4EB7-9230-DC6DAAD40FA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34576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mailto:izakrossler@gmail.com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790B9D0D-32D3-4454-9D2C-ADCDB8F0D1EE}"/>
              </a:ext>
            </a:extLst>
          </p:cNvPr>
          <p:cNvSpPr txBox="1">
            <a:spLocks/>
          </p:cNvSpPr>
          <p:nvPr/>
        </p:nvSpPr>
        <p:spPr>
          <a:xfrm>
            <a:off x="1676400" y="3754438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/>
              <a:t>יצחק רסלר</a:t>
            </a:r>
          </a:p>
          <a:p>
            <a:r>
              <a:rPr lang="en-US">
                <a:hlinkClick r:id="rId2"/>
              </a:rPr>
              <a:t>izakrossler@gmail.com</a:t>
            </a:r>
            <a:endParaRPr lang="he-IL"/>
          </a:p>
          <a:p>
            <a:endParaRPr lang="he-IL" dirty="0"/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F5D26280-CFBC-4DD5-84FF-08F6811A6A53}"/>
              </a:ext>
            </a:extLst>
          </p:cNvPr>
          <p:cNvSpPr txBox="1"/>
          <p:nvPr/>
        </p:nvSpPr>
        <p:spPr>
          <a:xfrm>
            <a:off x="4562763" y="5514109"/>
            <a:ext cx="3011055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r>
              <a:rPr lang="he-IL" dirty="0" err="1"/>
              <a:t>לע"נ</a:t>
            </a:r>
            <a:r>
              <a:rPr lang="he-IL" dirty="0"/>
              <a:t> סמ"ר  דביר חיים רסלר </a:t>
            </a:r>
          </a:p>
          <a:p>
            <a:r>
              <a:rPr lang="he-IL" dirty="0"/>
              <a:t>נפל בשמחת תורה תשפ"ד הי"ד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E4494B96-2372-4FAC-868B-21571B4068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537256"/>
            <a:ext cx="1819563" cy="1819563"/>
          </a:xfrm>
          <a:prstGeom prst="rect">
            <a:avLst/>
          </a:prstGeom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825FF794-CBCE-40FB-A929-51A97B9DB9E5}"/>
              </a:ext>
            </a:extLst>
          </p:cNvPr>
          <p:cNvSpPr txBox="1"/>
          <p:nvPr/>
        </p:nvSpPr>
        <p:spPr>
          <a:xfrm>
            <a:off x="5099901" y="689717"/>
            <a:ext cx="2601798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1">
            <a:spAutoFit/>
          </a:bodyPr>
          <a:lstStyle/>
          <a:p>
            <a:pPr algn="r" rtl="1"/>
            <a:r>
              <a:rPr lang="he-IL" sz="4000" dirty="0">
                <a:latin typeface="Guttman Mantova-Decor" panose="02010401010101010101" pitchFamily="2" charset="-79"/>
                <a:cs typeface="Guttman Mantova-Decor" panose="02010401010101010101" pitchFamily="2" charset="-79"/>
              </a:rPr>
              <a:t>מסכת יומא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2C5A0028-E592-44DB-A454-8D68BC6FE9C2}"/>
              </a:ext>
            </a:extLst>
          </p:cNvPr>
          <p:cNvSpPr txBox="1"/>
          <p:nvPr/>
        </p:nvSpPr>
        <p:spPr>
          <a:xfrm>
            <a:off x="5171440" y="1552104"/>
            <a:ext cx="244689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, ט"ז עמ' א, ט"ז עמ' ב''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F52C6D97-1215-4C71-927B-11D37031B2B5}"/>
              </a:ext>
            </a:extLst>
          </p:cNvPr>
          <p:cNvSpPr txBox="1"/>
          <p:nvPr/>
        </p:nvSpPr>
        <p:spPr>
          <a:xfrm>
            <a:off x="4716544" y="2117815"/>
            <a:ext cx="3645031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1">
            <a:spAutoFit/>
          </a:bodyPr>
          <a:lstStyle/>
          <a:p>
            <a:pPr algn="ctr" rtl="1"/>
            <a:r>
              <a:rPr lang="he-IL" sz="4000" dirty="0">
                <a:latin typeface="Guttman Mantova-Decor" panose="02010401010101010101" pitchFamily="2" charset="-79"/>
                <a:cs typeface="Guttman Mantova-Decor" panose="02010401010101010101" pitchFamily="2" charset="-79"/>
              </a:rPr>
              <a:t>מקום המזבח</a:t>
            </a:r>
          </a:p>
        </p:txBody>
      </p:sp>
    </p:spTree>
    <p:extLst>
      <p:ext uri="{BB962C8B-B14F-4D97-AF65-F5344CB8AC3E}">
        <p14:creationId xmlns:p14="http://schemas.microsoft.com/office/powerpoint/2010/main" val="307894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B4858CBB-EB73-4D75-800F-05C7E3FEFFB5}"/>
              </a:ext>
            </a:extLst>
          </p:cNvPr>
          <p:cNvSpPr txBox="1"/>
          <p:nvPr/>
        </p:nvSpPr>
        <p:spPr>
          <a:xfrm>
            <a:off x="5765669" y="2027012"/>
            <a:ext cx="5493470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>
            <a:spAutoFit/>
          </a:bodyPr>
          <a:lstStyle/>
          <a:p>
            <a:r>
              <a:rPr lang="he-IL" dirty="0"/>
              <a:t>רמב"ם הלכות בית הבחירה פרק ב הלכה א</a:t>
            </a:r>
          </a:p>
          <a:p>
            <a:r>
              <a:rPr lang="he-IL" dirty="0"/>
              <a:t>המזבח, מקומו מכוון ביותר, ואין משנין אותו ממקומו לעולם, </a:t>
            </a:r>
          </a:p>
          <a:p>
            <a:r>
              <a:rPr lang="he-IL" dirty="0"/>
              <a:t>שנאמר זה מזבח לעולה לישראל 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1B7013BC-1500-4030-8182-E7131EFCA6FF}"/>
              </a:ext>
            </a:extLst>
          </p:cNvPr>
          <p:cNvSpPr txBox="1"/>
          <p:nvPr/>
        </p:nvSpPr>
        <p:spPr>
          <a:xfrm>
            <a:off x="4867373" y="185320"/>
            <a:ext cx="3645031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1">
            <a:spAutoFit/>
          </a:bodyPr>
          <a:lstStyle/>
          <a:p>
            <a:pPr algn="ctr" rtl="1"/>
            <a:r>
              <a:rPr lang="he-IL" sz="4000" dirty="0">
                <a:latin typeface="Guttman Mantova-Decor" panose="02010401010101010101" pitchFamily="2" charset="-79"/>
                <a:cs typeface="Guttman Mantova-Decor" panose="02010401010101010101" pitchFamily="2" charset="-79"/>
              </a:rPr>
              <a:t>מקום המזבח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51077E97-B8AA-4368-89BB-E0B42F4085D0}"/>
              </a:ext>
            </a:extLst>
          </p:cNvPr>
          <p:cNvSpPr txBox="1"/>
          <p:nvPr/>
        </p:nvSpPr>
        <p:spPr>
          <a:xfrm>
            <a:off x="5690254" y="3252248"/>
            <a:ext cx="556888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1">
            <a:spAutoFit/>
          </a:bodyPr>
          <a:lstStyle/>
          <a:p>
            <a:r>
              <a:rPr lang="he-IL" dirty="0"/>
              <a:t>מכאן השאלה: מה הוא מקום המזבח ביחס לקודש הקשים ?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80EF7F8A-5EC7-4AE7-BE16-6343396B0A86}"/>
              </a:ext>
            </a:extLst>
          </p:cNvPr>
          <p:cNvSpPr txBox="1"/>
          <p:nvPr/>
        </p:nvSpPr>
        <p:spPr>
          <a:xfrm>
            <a:off x="5765669" y="3912124"/>
            <a:ext cx="5599522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1">
            <a:spAutoFit/>
          </a:bodyPr>
          <a:lstStyle/>
          <a:p>
            <a:r>
              <a:rPr lang="he-IL" dirty="0"/>
              <a:t>האם הוא ממוקם בדיוק ממזרח לקדש בקדשים, </a:t>
            </a:r>
          </a:p>
          <a:p>
            <a:r>
              <a:rPr lang="he-IL" dirty="0"/>
              <a:t>או נוטה לצפון או לדרום ?</a:t>
            </a:r>
          </a:p>
          <a:p>
            <a:endParaRPr lang="he-IL" dirty="0"/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5A43EA4A-DE63-4EA3-82B1-189CCE279C65}"/>
              </a:ext>
            </a:extLst>
          </p:cNvPr>
          <p:cNvSpPr txBox="1"/>
          <p:nvPr/>
        </p:nvSpPr>
        <p:spPr>
          <a:xfrm>
            <a:off x="5765669" y="4949073"/>
            <a:ext cx="5731497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1">
            <a:spAutoFit/>
          </a:bodyPr>
          <a:lstStyle/>
          <a:p>
            <a:r>
              <a:rPr lang="he-IL" dirty="0"/>
              <a:t>על כך נחלקו התנאים:</a:t>
            </a:r>
          </a:p>
          <a:p>
            <a:pPr marL="342900" indent="-342900">
              <a:buAutoNum type="arabicPeriod"/>
            </a:pPr>
            <a:r>
              <a:rPr lang="he-IL" dirty="0"/>
              <a:t>שיטת רבי יהודה = המזבח עומד בדיוק באמצע העזרה, מחציתו בצפונה ומחציתו בדרומה.</a:t>
            </a:r>
          </a:p>
          <a:p>
            <a:pPr marL="342900" indent="-342900">
              <a:buAutoNum type="arabicPeriod"/>
            </a:pPr>
            <a:r>
              <a:rPr lang="he-IL" dirty="0"/>
              <a:t>שיטת ר' אלעזר בן יעקב – המזבח כולו בצפון עזרה.</a:t>
            </a:r>
          </a:p>
          <a:p>
            <a:pPr marL="342900" indent="-342900">
              <a:buAutoNum type="arabicPeriod"/>
            </a:pPr>
            <a:r>
              <a:rPr lang="he-IL" dirty="0"/>
              <a:t>שיטת ר' יוסי הגלילי = המזבח כולו בדרום העזרה.</a:t>
            </a:r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F8C376FF-DDB2-43E0-99CB-7F02E7296260}"/>
              </a:ext>
            </a:extLst>
          </p:cNvPr>
          <p:cNvSpPr txBox="1"/>
          <p:nvPr/>
        </p:nvSpPr>
        <p:spPr>
          <a:xfrm>
            <a:off x="9539925" y="1150070"/>
            <a:ext cx="76357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מבוא</a:t>
            </a:r>
          </a:p>
        </p:txBody>
      </p:sp>
    </p:spTree>
    <p:extLst>
      <p:ext uri="{BB962C8B-B14F-4D97-AF65-F5344CB8AC3E}">
        <p14:creationId xmlns:p14="http://schemas.microsoft.com/office/powerpoint/2010/main" val="204512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8BB00A60-88AD-4655-BBFB-04B1235C8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2" y="1373069"/>
            <a:ext cx="11697090" cy="5484931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AD39E2B0-5322-402A-9107-28655404EEB4}"/>
              </a:ext>
            </a:extLst>
          </p:cNvPr>
          <p:cNvSpPr txBox="1"/>
          <p:nvPr/>
        </p:nvSpPr>
        <p:spPr>
          <a:xfrm>
            <a:off x="9231197" y="458864"/>
            <a:ext cx="27879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רַבִּי יְהוּדָה אוֹמֵר הַמִּזְבֵּחַ </a:t>
            </a:r>
          </a:p>
          <a:p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מְמוּצָּע וְעוֹמֵד בְּאֶמְצַע עֲזָרָה </a:t>
            </a:r>
          </a:p>
          <a:p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וּשְׁלֹשִׁים וּשְׁתַּיִם אַמּוֹת הָיוּ לוֹ</a:t>
            </a:r>
            <a:endParaRPr lang="he-IL" dirty="0"/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506AFDB3-F450-40A9-8859-694E5C35310D}"/>
              </a:ext>
            </a:extLst>
          </p:cNvPr>
          <p:cNvSpPr txBox="1"/>
          <p:nvPr/>
        </p:nvSpPr>
        <p:spPr>
          <a:xfrm>
            <a:off x="10435471" y="169682"/>
            <a:ext cx="158370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/>
              <a:t>דף,ט"ז עמ' א'</a:t>
            </a:r>
            <a:endParaRPr lang="he-IL" dirty="0"/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9395DCCE-D876-4662-9F0E-A174CB33DF9D}"/>
              </a:ext>
            </a:extLst>
          </p:cNvPr>
          <p:cNvSpPr txBox="1"/>
          <p:nvPr/>
        </p:nvSpPr>
        <p:spPr>
          <a:xfrm>
            <a:off x="2886384" y="-14984"/>
            <a:ext cx="158370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err="1"/>
              <a:t>דף,ט"ז</a:t>
            </a:r>
            <a:r>
              <a:rPr lang="he-IL" dirty="0"/>
              <a:t> עמ' ב'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F1332FC0-BE9E-435D-90DE-7507E9C07F33}"/>
              </a:ext>
            </a:extLst>
          </p:cNvPr>
          <p:cNvSpPr txBox="1"/>
          <p:nvPr/>
        </p:nvSpPr>
        <p:spPr>
          <a:xfrm>
            <a:off x="546540" y="320158"/>
            <a:ext cx="4091233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עֶשֶׂר אַמּוֹת כְּנֶגֶד פִּתְחוֹ שֶׁל הֵיכָל אַחַת עֶשְׂרֵה אַמָּה לַצָּפוֹן וְאַחַת עֶשְׂרֵה אַמָּה לַדָּרוֹם נִמְצָא מִזְבֵּחַ מְכֻוּוֹן כְּנֶגֶד הֵיכָל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וּכְותָלָיו</a:t>
            </a:r>
            <a:endParaRPr lang="he-IL" dirty="0"/>
          </a:p>
        </p:txBody>
      </p:sp>
      <p:sp>
        <p:nvSpPr>
          <p:cNvPr id="9" name="סוגר מסולסל שמאלי 8">
            <a:extLst>
              <a:ext uri="{FF2B5EF4-FFF2-40B4-BE49-F238E27FC236}">
                <a16:creationId xmlns:a16="http://schemas.microsoft.com/office/drawing/2014/main" id="{0A49E795-798E-4AAA-AC2D-CB2C11310499}"/>
              </a:ext>
            </a:extLst>
          </p:cNvPr>
          <p:cNvSpPr/>
          <p:nvPr/>
        </p:nvSpPr>
        <p:spPr>
          <a:xfrm rot="17534342">
            <a:off x="3859695" y="3861189"/>
            <a:ext cx="524875" cy="2225714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E12319C7-6102-4C17-A3CC-09E7990453B7}"/>
              </a:ext>
            </a:extLst>
          </p:cNvPr>
          <p:cNvSpPr txBox="1"/>
          <p:nvPr/>
        </p:nvSpPr>
        <p:spPr>
          <a:xfrm rot="1744795">
            <a:off x="3384134" y="5337622"/>
            <a:ext cx="9961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he-IL" dirty="0"/>
              <a:t>32 אמות</a:t>
            </a:r>
          </a:p>
        </p:txBody>
      </p:sp>
      <p:sp>
        <p:nvSpPr>
          <p:cNvPr id="11" name="סוגר מסולסל שמאלי 10">
            <a:extLst>
              <a:ext uri="{FF2B5EF4-FFF2-40B4-BE49-F238E27FC236}">
                <a16:creationId xmlns:a16="http://schemas.microsoft.com/office/drawing/2014/main" id="{1B4D0DD4-A435-4F0A-BADB-D7E5C4BB5AF3}"/>
              </a:ext>
            </a:extLst>
          </p:cNvPr>
          <p:cNvSpPr/>
          <p:nvPr/>
        </p:nvSpPr>
        <p:spPr>
          <a:xfrm rot="17119487" flipH="1">
            <a:off x="4556557" y="3064921"/>
            <a:ext cx="597469" cy="69975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12" name="סוגר מסולסל שמאלי 11">
            <a:extLst>
              <a:ext uri="{FF2B5EF4-FFF2-40B4-BE49-F238E27FC236}">
                <a16:creationId xmlns:a16="http://schemas.microsoft.com/office/drawing/2014/main" id="{A3AB1DBE-051D-44F7-A980-F4813E369965}"/>
              </a:ext>
            </a:extLst>
          </p:cNvPr>
          <p:cNvSpPr/>
          <p:nvPr/>
        </p:nvSpPr>
        <p:spPr>
          <a:xfrm rot="18013065" flipH="1">
            <a:off x="5984741" y="3648393"/>
            <a:ext cx="481660" cy="59353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13" name="סוגר מסולסל שמאלי 12">
            <a:extLst>
              <a:ext uri="{FF2B5EF4-FFF2-40B4-BE49-F238E27FC236}">
                <a16:creationId xmlns:a16="http://schemas.microsoft.com/office/drawing/2014/main" id="{5C64D735-EDE7-4478-B61C-0B88D1B4F669}"/>
              </a:ext>
            </a:extLst>
          </p:cNvPr>
          <p:cNvSpPr/>
          <p:nvPr/>
        </p:nvSpPr>
        <p:spPr>
          <a:xfrm rot="6771739">
            <a:off x="5414243" y="3457648"/>
            <a:ext cx="288386" cy="621977"/>
          </a:xfrm>
          <a:prstGeom prst="leftBrace">
            <a:avLst>
              <a:gd name="adj1" fmla="val 8333"/>
              <a:gd name="adj2" fmla="val 50769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15F58E40-E151-4B27-AA78-08107F9006FB}"/>
              </a:ext>
            </a:extLst>
          </p:cNvPr>
          <p:cNvSpPr txBox="1"/>
          <p:nvPr/>
        </p:nvSpPr>
        <p:spPr>
          <a:xfrm rot="1189408">
            <a:off x="5370684" y="3266210"/>
            <a:ext cx="81323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he-IL" sz="1200" dirty="0"/>
              <a:t>10 אמות</a:t>
            </a:r>
          </a:p>
        </p:txBody>
      </p:sp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DF1F1A01-D339-455C-9DBE-4AE994DE9E4C}"/>
              </a:ext>
            </a:extLst>
          </p:cNvPr>
          <p:cNvSpPr txBox="1"/>
          <p:nvPr/>
        </p:nvSpPr>
        <p:spPr>
          <a:xfrm rot="20696242">
            <a:off x="4200443" y="2866029"/>
            <a:ext cx="87466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he-IL" sz="1200" dirty="0"/>
              <a:t>11 אמות</a:t>
            </a:r>
          </a:p>
        </p:txBody>
      </p:sp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A8E32809-1055-45FB-8247-FE701641F966}"/>
              </a:ext>
            </a:extLst>
          </p:cNvPr>
          <p:cNvSpPr txBox="1"/>
          <p:nvPr/>
        </p:nvSpPr>
        <p:spPr>
          <a:xfrm rot="1744795">
            <a:off x="6434912" y="3620243"/>
            <a:ext cx="74731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he-IL" sz="1200" dirty="0"/>
              <a:t>11 אמות</a:t>
            </a:r>
          </a:p>
        </p:txBody>
      </p:sp>
      <p:cxnSp>
        <p:nvCxnSpPr>
          <p:cNvPr id="4" name="מחבר חץ ישר 3">
            <a:extLst>
              <a:ext uri="{FF2B5EF4-FFF2-40B4-BE49-F238E27FC236}">
                <a16:creationId xmlns:a16="http://schemas.microsoft.com/office/drawing/2014/main" id="{40749721-7AA7-4666-BB8E-36BB1CC563F1}"/>
              </a:ext>
            </a:extLst>
          </p:cNvPr>
          <p:cNvCxnSpPr>
            <a:cxnSpLocks/>
          </p:cNvCxnSpPr>
          <p:nvPr/>
        </p:nvCxnSpPr>
        <p:spPr>
          <a:xfrm flipV="1">
            <a:off x="4924412" y="2729993"/>
            <a:ext cx="1728461" cy="133139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422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32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750"/>
                            </p:stCondLst>
                            <p:childTnLst>
                              <p:par>
                                <p:cTn id="39" presetID="16" presetClass="entr" presetSubtype="37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6" presetClass="entr" presetSubtype="37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250"/>
                            </p:stCondLst>
                            <p:childTnLst>
                              <p:par>
                                <p:cTn id="54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16" presetClass="entr" presetSubtype="37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000"/>
                            </p:stCondLst>
                            <p:childTnLst>
                              <p:par>
                                <p:cTn id="6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425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99BBEE74-FE31-4C3F-A9D2-2FB1580633A1}"/>
              </a:ext>
            </a:extLst>
          </p:cNvPr>
          <p:cNvSpPr txBox="1"/>
          <p:nvPr/>
        </p:nvSpPr>
        <p:spPr>
          <a:xfrm>
            <a:off x="10371266" y="0"/>
            <a:ext cx="158370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err="1"/>
              <a:t>דף,ט"ז</a:t>
            </a:r>
            <a:r>
              <a:rPr lang="he-IL" dirty="0"/>
              <a:t> עמ' ב'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AFAC836B-D45D-4F57-8019-D25B3FE1D351}"/>
              </a:ext>
            </a:extLst>
          </p:cNvPr>
          <p:cNvSpPr txBox="1"/>
          <p:nvPr/>
        </p:nvSpPr>
        <p:spPr>
          <a:xfrm>
            <a:off x="8125905" y="842608"/>
            <a:ext cx="3563332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1">
            <a:spAutoFit/>
          </a:bodyPr>
          <a:lstStyle/>
          <a:p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וְאִי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סָלְקָא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דַעְתָּךְ מִדּוֹת רַבִּי יְהוּדָה הִיא מִזְבֵּחַ בְּאֶמְצַע עֲזָרָה מִי מַשְׁכַּחַתְּ לֵיהּ</a:t>
            </a:r>
            <a:endParaRPr lang="he-IL" dirty="0"/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45E8DF0A-FFC7-4E1D-9A06-BE368DDB04CA}"/>
              </a:ext>
            </a:extLst>
          </p:cNvPr>
          <p:cNvSpPr txBox="1"/>
          <p:nvPr/>
        </p:nvSpPr>
        <p:spPr>
          <a:xfrm>
            <a:off x="1074656" y="838489"/>
            <a:ext cx="6183983" cy="646331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1">
            <a:spAutoFit/>
          </a:bodyPr>
          <a:lstStyle/>
          <a:p>
            <a:r>
              <a:rPr lang="he-IL" dirty="0"/>
              <a:t>אם כדבריך, שהתנא של מסכת מדות - הוא רבי יהודה, יהיה קשה:</a:t>
            </a:r>
          </a:p>
          <a:p>
            <a:r>
              <a:rPr lang="he-IL" dirty="0"/>
              <a:t>מזבח באמצע עזרה - כיצד ימצא זאת, לפי התנא של מסכת מידות!?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67FAE0D4-D48E-4A0D-98F9-87FDFE23F142}"/>
              </a:ext>
            </a:extLst>
          </p:cNvPr>
          <p:cNvSpPr txBox="1"/>
          <p:nvPr/>
        </p:nvSpPr>
        <p:spPr>
          <a:xfrm>
            <a:off x="9367519" y="421304"/>
            <a:ext cx="191919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שואלת הגמרא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63B5463F-1091-4111-9EAE-CA5DC6EAF1A2}"/>
              </a:ext>
            </a:extLst>
          </p:cNvPr>
          <p:cNvSpPr txBox="1"/>
          <p:nvPr/>
        </p:nvSpPr>
        <p:spPr>
          <a:xfrm>
            <a:off x="3601039" y="2331547"/>
            <a:ext cx="8353931" cy="45243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1">
            <a:spAutoFit/>
          </a:bodyPr>
          <a:lstStyle/>
          <a:p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כׇּל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הָעֲזָרָה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הָיְתָה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אוֹרֶךְ מֵאָה וּשְׁמוֹנִים וָשֶׁבַע עַל רוֹחַב מֵאָה וּשְׁלֹשִׁים  וְחָמֵשׁ </a:t>
            </a:r>
          </a:p>
          <a:p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מִן הַמִּזְרָח לַמַּעֲרָב מֵאָה וּשְׁמוֹנִים וָשֶׁבַע </a:t>
            </a:r>
          </a:p>
          <a:p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מְקוֹם דְּרִיסַת רַגְלֵי יִשְׂרָאֵל אַחַת עֶשְׂרֵה אַמָּה </a:t>
            </a:r>
          </a:p>
          <a:p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מְקוֹם דְּרִיסַת רַגְלֵי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הַכֹּהֲנִים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אַחַת עֶשְׂרֵה אַמָּה </a:t>
            </a:r>
          </a:p>
          <a:p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מִזְבֵּחַ שְׁלֹשִׁים וּשְׁתַּיִם </a:t>
            </a:r>
          </a:p>
          <a:p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בֵּין הָאוּלָם וְלַמִּזְבֵּחַ עֶשְׂרִים וּשְׁתַּיִם </a:t>
            </a:r>
          </a:p>
          <a:p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וְהַהֵיכָל  מֵאָה אַמָּה </a:t>
            </a:r>
          </a:p>
          <a:p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ו</a:t>
            </a:r>
            <a:r>
              <a:rPr lang="he-IL" dirty="0"/>
              <a:t>ְאַחַת עֶשְׂרֵה אַמָּה אֲחוֹרֵי בֵּית הַכַּפּוֹרֶת</a:t>
            </a:r>
            <a:br>
              <a:rPr lang="he-IL" dirty="0"/>
            </a:b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מִן הַדָּרוֹם לַצָּפוֹן מֵאָה וּשְׁלֹשִׁים וְחָמֵשׁ</a:t>
            </a:r>
          </a:p>
          <a:p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הַכֶּבֶשׁ וְהַמִּזְבֵּחַ שִׁשִּׁים וּשְׁתַּיִם </a:t>
            </a:r>
          </a:p>
          <a:p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מִן הַמִּזְבֵּחַ וְלַטַּבָּעוֹת שְׁמוֹנֶה אַמּוֹת</a:t>
            </a:r>
          </a:p>
          <a:p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מְקוֹם הַטַּבָּעוֹת עֶשְׂרִים וְאַרְבַּע </a:t>
            </a:r>
          </a:p>
          <a:p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מִן הַטַּבָּעוֹת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לַשֻּׁלְחָנוֹת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אַרְבַּע </a:t>
            </a:r>
          </a:p>
          <a:p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מִן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הַשֻּׁלְחָנוֹת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לַנַּנָּסִין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אַרְבַּע </a:t>
            </a:r>
          </a:p>
          <a:p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מִן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הַנַּנָּסִין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לְכוֹתֶל עֲזָרָה שְׁמוֹנֶה אַמּוֹת </a:t>
            </a:r>
          </a:p>
          <a:p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וְהַמּוֹתָר בֵּין הַכֶּבֶשׁ וְלַכּוֹתֶל וּמְקוֹם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הַנַּנָּסִין</a:t>
            </a:r>
            <a:endParaRPr lang="he-IL" dirty="0"/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C2546233-C48E-4188-95F3-445FE46AF0F4}"/>
              </a:ext>
            </a:extLst>
          </p:cNvPr>
          <p:cNvSpPr txBox="1"/>
          <p:nvPr/>
        </p:nvSpPr>
        <p:spPr>
          <a:xfrm>
            <a:off x="7843101" y="1831926"/>
            <a:ext cx="4034672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r>
              <a:rPr lang="he-IL" dirty="0"/>
              <a:t> 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וְהָתְנַן </a:t>
            </a:r>
            <a:r>
              <a:rPr lang="he-IL" dirty="0"/>
              <a:t>   במסכת מידות [פרק ה משנה א ב]</a:t>
            </a:r>
          </a:p>
        </p:txBody>
      </p:sp>
    </p:spTree>
    <p:extLst>
      <p:ext uri="{BB962C8B-B14F-4D97-AF65-F5344CB8AC3E}">
        <p14:creationId xmlns:p14="http://schemas.microsoft.com/office/powerpoint/2010/main" val="31012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25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75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25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0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0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250"/>
                            </p:stCondLst>
                            <p:childTnLst>
                              <p:par>
                                <p:cTn id="46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175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3500"/>
                            </p:stCondLst>
                            <p:childTnLst>
                              <p:par>
                                <p:cTn id="54" presetID="22" presetClass="entr" presetSubtype="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500"/>
                            </p:stCondLst>
                            <p:childTnLst>
                              <p:par>
                                <p:cTn id="58" presetID="22" presetClass="entr" presetSubtype="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7500"/>
                            </p:stCondLst>
                            <p:childTnLst>
                              <p:par>
                                <p:cTn id="62" presetID="22" presetClass="entr" presetSubtype="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9500"/>
                            </p:stCondLst>
                            <p:childTnLst>
                              <p:par>
                                <p:cTn id="66" presetID="22" presetClass="entr" presetSubtype="2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1750"/>
                            </p:stCondLst>
                            <p:childTnLst>
                              <p:par>
                                <p:cTn id="70" presetID="22" presetClass="entr" presetSubtype="2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4000"/>
                            </p:stCondLst>
                            <p:childTnLst>
                              <p:par>
                                <p:cTn id="74" presetID="22" presetClass="entr" presetSubtype="2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6250"/>
                            </p:stCondLst>
                            <p:childTnLst>
                              <p:par>
                                <p:cTn id="78" presetID="22" presetClass="entr" presetSubtype="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BBB5A38E-5EDB-47E6-BFFF-280113A45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143"/>
            <a:ext cx="12192000" cy="7016139"/>
          </a:xfrm>
          <a:prstGeom prst="rect">
            <a:avLst/>
          </a:prstGeom>
        </p:spPr>
      </p:pic>
      <p:cxnSp>
        <p:nvCxnSpPr>
          <p:cNvPr id="6" name="מחבר ישר 5">
            <a:extLst>
              <a:ext uri="{FF2B5EF4-FFF2-40B4-BE49-F238E27FC236}">
                <a16:creationId xmlns:a16="http://schemas.microsoft.com/office/drawing/2014/main" id="{230B0251-0F4B-478F-8DA7-E312266D6DB3}"/>
              </a:ext>
            </a:extLst>
          </p:cNvPr>
          <p:cNvCxnSpPr>
            <a:cxnSpLocks/>
          </p:cNvCxnSpPr>
          <p:nvPr/>
        </p:nvCxnSpPr>
        <p:spPr>
          <a:xfrm flipH="1">
            <a:off x="8333295" y="2856322"/>
            <a:ext cx="1809946" cy="218701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סוגר מסולסל שמאלי 10">
            <a:extLst>
              <a:ext uri="{FF2B5EF4-FFF2-40B4-BE49-F238E27FC236}">
                <a16:creationId xmlns:a16="http://schemas.microsoft.com/office/drawing/2014/main" id="{01BA62BD-F6FD-4C9C-8A37-DB5E431BE952}"/>
              </a:ext>
            </a:extLst>
          </p:cNvPr>
          <p:cNvSpPr/>
          <p:nvPr/>
        </p:nvSpPr>
        <p:spPr>
          <a:xfrm rot="17145078">
            <a:off x="4661674" y="1605985"/>
            <a:ext cx="935430" cy="6867912"/>
          </a:xfrm>
          <a:prstGeom prst="leftBrace">
            <a:avLst>
              <a:gd name="adj1" fmla="val 8333"/>
              <a:gd name="adj2" fmla="val 48399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>
              <a:solidFill>
                <a:sysClr val="windowText" lastClr="000000"/>
              </a:solidFill>
            </a:endParaRPr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BA89C26B-A474-4662-A6F2-353696B4F872}"/>
              </a:ext>
            </a:extLst>
          </p:cNvPr>
          <p:cNvSpPr txBox="1"/>
          <p:nvPr/>
        </p:nvSpPr>
        <p:spPr>
          <a:xfrm rot="1198651">
            <a:off x="4091233" y="5502719"/>
            <a:ext cx="151771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he-IL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מֵאָה וּשְׁמוֹנִים וָשֶׁבַע</a:t>
            </a:r>
            <a:endParaRPr lang="he-IL" sz="1400" dirty="0"/>
          </a:p>
        </p:txBody>
      </p:sp>
      <p:sp>
        <p:nvSpPr>
          <p:cNvPr id="13" name="סוגר מסולסל שמאלי 12">
            <a:extLst>
              <a:ext uri="{FF2B5EF4-FFF2-40B4-BE49-F238E27FC236}">
                <a16:creationId xmlns:a16="http://schemas.microsoft.com/office/drawing/2014/main" id="{7FCF6EF5-2144-42C6-AA0F-DA82B6030B4F}"/>
              </a:ext>
            </a:extLst>
          </p:cNvPr>
          <p:cNvSpPr/>
          <p:nvPr/>
        </p:nvSpPr>
        <p:spPr>
          <a:xfrm rot="2487809">
            <a:off x="2564496" y="-130396"/>
            <a:ext cx="524912" cy="3883766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EF7E9A15-12B0-44DB-8E50-A690F0E23F41}"/>
              </a:ext>
            </a:extLst>
          </p:cNvPr>
          <p:cNvSpPr txBox="1"/>
          <p:nvPr/>
        </p:nvSpPr>
        <p:spPr>
          <a:xfrm rot="18750778">
            <a:off x="1810536" y="1467193"/>
            <a:ext cx="141402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he-IL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מֵאָה וּשְׁלֹשִׁים  וְחָמֵשׁ</a:t>
            </a:r>
            <a:endParaRPr lang="he-IL" sz="1200" dirty="0"/>
          </a:p>
        </p:txBody>
      </p:sp>
      <p:sp>
        <p:nvSpPr>
          <p:cNvPr id="15" name="סוגר מסולסל שמאלי 14">
            <a:extLst>
              <a:ext uri="{FF2B5EF4-FFF2-40B4-BE49-F238E27FC236}">
                <a16:creationId xmlns:a16="http://schemas.microsoft.com/office/drawing/2014/main" id="{96AD9AE8-D211-4BE6-BF8F-B2F23C3C8DDC}"/>
              </a:ext>
            </a:extLst>
          </p:cNvPr>
          <p:cNvSpPr/>
          <p:nvPr/>
        </p:nvSpPr>
        <p:spPr>
          <a:xfrm rot="2078493" flipH="1">
            <a:off x="9466412" y="2623891"/>
            <a:ext cx="903440" cy="3335777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9850586B-1323-4C1C-85DA-B1C0DBCE344C}"/>
              </a:ext>
            </a:extLst>
          </p:cNvPr>
          <p:cNvSpPr txBox="1"/>
          <p:nvPr/>
        </p:nvSpPr>
        <p:spPr>
          <a:xfrm rot="18750778">
            <a:off x="9494177" y="4736899"/>
            <a:ext cx="1439062" cy="284016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he-IL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מֵאָה וּשְׁלֹשִׁים  וְחָמֵשׁ</a:t>
            </a:r>
            <a:endParaRPr lang="he-IL" sz="1200" dirty="0"/>
          </a:p>
        </p:txBody>
      </p:sp>
      <p:sp>
        <p:nvSpPr>
          <p:cNvPr id="17" name="סוגר מסולסל שמאלי 16">
            <a:extLst>
              <a:ext uri="{FF2B5EF4-FFF2-40B4-BE49-F238E27FC236}">
                <a16:creationId xmlns:a16="http://schemas.microsoft.com/office/drawing/2014/main" id="{273FD929-609E-4F2F-A19C-214CD416326A}"/>
              </a:ext>
            </a:extLst>
          </p:cNvPr>
          <p:cNvSpPr/>
          <p:nvPr/>
        </p:nvSpPr>
        <p:spPr>
          <a:xfrm rot="6838894" flipH="1">
            <a:off x="8278960" y="4952917"/>
            <a:ext cx="543878" cy="361259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תיבת טקסט 18">
            <a:extLst>
              <a:ext uri="{FF2B5EF4-FFF2-40B4-BE49-F238E27FC236}">
                <a16:creationId xmlns:a16="http://schemas.microsoft.com/office/drawing/2014/main" id="{8DDC9A33-62D1-4656-9187-EF06A2A4FB09}"/>
              </a:ext>
            </a:extLst>
          </p:cNvPr>
          <p:cNvSpPr txBox="1"/>
          <p:nvPr/>
        </p:nvSpPr>
        <p:spPr>
          <a:xfrm rot="20016149">
            <a:off x="6636045" y="5853354"/>
            <a:ext cx="2353734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he-IL" sz="105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מְקוֹם דְּרִיסַת רַגְלֵי יִשְׂרָאֵל אַחַת עֶשְׂרֵה אַמָּה </a:t>
            </a:r>
            <a:endParaRPr lang="he-IL" sz="1050" dirty="0"/>
          </a:p>
        </p:txBody>
      </p:sp>
      <p:sp>
        <p:nvSpPr>
          <p:cNvPr id="20" name="סוגר מסולסל שמאלי 19">
            <a:extLst>
              <a:ext uri="{FF2B5EF4-FFF2-40B4-BE49-F238E27FC236}">
                <a16:creationId xmlns:a16="http://schemas.microsoft.com/office/drawing/2014/main" id="{ABAC6D61-28BD-4DF3-8568-7A09B6BB3A85}"/>
              </a:ext>
            </a:extLst>
          </p:cNvPr>
          <p:cNvSpPr/>
          <p:nvPr/>
        </p:nvSpPr>
        <p:spPr>
          <a:xfrm rot="6838894" flipH="1">
            <a:off x="7975578" y="4859312"/>
            <a:ext cx="543878" cy="361259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1" name="תיבת טקסט 20">
            <a:extLst>
              <a:ext uri="{FF2B5EF4-FFF2-40B4-BE49-F238E27FC236}">
                <a16:creationId xmlns:a16="http://schemas.microsoft.com/office/drawing/2014/main" id="{36CFCCD7-FB46-45B2-8082-EE78C8DE82A2}"/>
              </a:ext>
            </a:extLst>
          </p:cNvPr>
          <p:cNvSpPr txBox="1"/>
          <p:nvPr/>
        </p:nvSpPr>
        <p:spPr>
          <a:xfrm rot="20016149">
            <a:off x="5800671" y="5787867"/>
            <a:ext cx="2500069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he-IL" sz="105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מְקוֹם דְּרִיסַת רַגְלֵי </a:t>
            </a:r>
            <a:r>
              <a:rPr lang="he-IL" sz="105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הַכֹּהֲנִים</a:t>
            </a:r>
            <a:r>
              <a:rPr lang="he-IL" sz="105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אַחַת עֶשְׂרֵה אַמָּה </a:t>
            </a:r>
          </a:p>
        </p:txBody>
      </p:sp>
      <p:sp>
        <p:nvSpPr>
          <p:cNvPr id="24" name="סוגר מסולסל שמאלי 23">
            <a:extLst>
              <a:ext uri="{FF2B5EF4-FFF2-40B4-BE49-F238E27FC236}">
                <a16:creationId xmlns:a16="http://schemas.microsoft.com/office/drawing/2014/main" id="{C32B2392-6F3A-4FD5-A989-36A7610901D8}"/>
              </a:ext>
            </a:extLst>
          </p:cNvPr>
          <p:cNvSpPr/>
          <p:nvPr/>
        </p:nvSpPr>
        <p:spPr>
          <a:xfrm rot="17355524" flipH="1">
            <a:off x="8512287" y="2895143"/>
            <a:ext cx="368212" cy="897892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5" name="תיבת טקסט 24">
            <a:extLst>
              <a:ext uri="{FF2B5EF4-FFF2-40B4-BE49-F238E27FC236}">
                <a16:creationId xmlns:a16="http://schemas.microsoft.com/office/drawing/2014/main" id="{89DBD3A2-F4BA-4C99-8830-71AFD01558CB}"/>
              </a:ext>
            </a:extLst>
          </p:cNvPr>
          <p:cNvSpPr txBox="1"/>
          <p:nvPr/>
        </p:nvSpPr>
        <p:spPr>
          <a:xfrm rot="1092449">
            <a:off x="8827267" y="3082036"/>
            <a:ext cx="1091129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05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מִזְבֵּחַ </a:t>
            </a:r>
          </a:p>
          <a:p>
            <a:pPr algn="ctr"/>
            <a:r>
              <a:rPr lang="he-IL" sz="105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שְׁלֹשִׁים וּשְׁתַּיִם </a:t>
            </a:r>
          </a:p>
        </p:txBody>
      </p:sp>
      <p:sp>
        <p:nvSpPr>
          <p:cNvPr id="26" name="סוגר מסולסל שמאלי 25">
            <a:extLst>
              <a:ext uri="{FF2B5EF4-FFF2-40B4-BE49-F238E27FC236}">
                <a16:creationId xmlns:a16="http://schemas.microsoft.com/office/drawing/2014/main" id="{8C0C883D-CD32-4D4D-831C-93D46F67C498}"/>
              </a:ext>
            </a:extLst>
          </p:cNvPr>
          <p:cNvSpPr/>
          <p:nvPr/>
        </p:nvSpPr>
        <p:spPr>
          <a:xfrm rot="17355524" flipH="1">
            <a:off x="7671435" y="2616822"/>
            <a:ext cx="368212" cy="897892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7" name="תיבת טקסט 26">
            <a:extLst>
              <a:ext uri="{FF2B5EF4-FFF2-40B4-BE49-F238E27FC236}">
                <a16:creationId xmlns:a16="http://schemas.microsoft.com/office/drawing/2014/main" id="{A27FF081-4B33-4081-B8EB-A831E0AAF6AE}"/>
              </a:ext>
            </a:extLst>
          </p:cNvPr>
          <p:cNvSpPr txBox="1"/>
          <p:nvPr/>
        </p:nvSpPr>
        <p:spPr>
          <a:xfrm rot="1092449">
            <a:off x="7330518" y="2547646"/>
            <a:ext cx="115414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05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בֵּין הָאוּלָם וְלַמִּזְבֵּחַ עֶשְׂרִים וּשְׁתַּיִם </a:t>
            </a:r>
          </a:p>
        </p:txBody>
      </p:sp>
      <p:sp>
        <p:nvSpPr>
          <p:cNvPr id="28" name="תיבת טקסט 27">
            <a:extLst>
              <a:ext uri="{FF2B5EF4-FFF2-40B4-BE49-F238E27FC236}">
                <a16:creationId xmlns:a16="http://schemas.microsoft.com/office/drawing/2014/main" id="{07F6A5BA-3504-4F45-AB0E-42930CDAC897}"/>
              </a:ext>
            </a:extLst>
          </p:cNvPr>
          <p:cNvSpPr txBox="1"/>
          <p:nvPr/>
        </p:nvSpPr>
        <p:spPr>
          <a:xfrm rot="1092449">
            <a:off x="5076833" y="715445"/>
            <a:ext cx="1154140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he-IL" sz="105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וְהַהֵיכָל  מֵאָה אַמָּה </a:t>
            </a:r>
          </a:p>
        </p:txBody>
      </p:sp>
      <p:sp>
        <p:nvSpPr>
          <p:cNvPr id="29" name="סוגר מסולסל שמאלי 28">
            <a:extLst>
              <a:ext uri="{FF2B5EF4-FFF2-40B4-BE49-F238E27FC236}">
                <a16:creationId xmlns:a16="http://schemas.microsoft.com/office/drawing/2014/main" id="{F1185AD1-9DE2-4133-B7C9-B514AC095C64}"/>
              </a:ext>
            </a:extLst>
          </p:cNvPr>
          <p:cNvSpPr/>
          <p:nvPr/>
        </p:nvSpPr>
        <p:spPr>
          <a:xfrm rot="17355524" flipH="1">
            <a:off x="5299283" y="471624"/>
            <a:ext cx="529502" cy="1579766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0" name="סוגר מסולסל שמאלי 29">
            <a:extLst>
              <a:ext uri="{FF2B5EF4-FFF2-40B4-BE49-F238E27FC236}">
                <a16:creationId xmlns:a16="http://schemas.microsoft.com/office/drawing/2014/main" id="{0660458A-9EE1-4EB9-BC16-904EE6DA775E}"/>
              </a:ext>
            </a:extLst>
          </p:cNvPr>
          <p:cNvSpPr/>
          <p:nvPr/>
        </p:nvSpPr>
        <p:spPr>
          <a:xfrm rot="12902671" flipH="1">
            <a:off x="7376125" y="3078086"/>
            <a:ext cx="521335" cy="1527372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1" name="תיבת טקסט 30">
            <a:extLst>
              <a:ext uri="{FF2B5EF4-FFF2-40B4-BE49-F238E27FC236}">
                <a16:creationId xmlns:a16="http://schemas.microsoft.com/office/drawing/2014/main" id="{F1C52F9A-9CAB-4504-888E-056C459DD3E1}"/>
              </a:ext>
            </a:extLst>
          </p:cNvPr>
          <p:cNvSpPr txBox="1"/>
          <p:nvPr/>
        </p:nvSpPr>
        <p:spPr>
          <a:xfrm rot="18750778">
            <a:off x="6792572" y="3391323"/>
            <a:ext cx="104259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he-IL" sz="1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הַכֶּבֶשׁ וְהַמִּזְבֵּחַ שִׁשִּׁים וּשְׁתַּיִם </a:t>
            </a:r>
          </a:p>
        </p:txBody>
      </p:sp>
      <p:sp>
        <p:nvSpPr>
          <p:cNvPr id="33" name="תיבת טקסט 32">
            <a:extLst>
              <a:ext uri="{FF2B5EF4-FFF2-40B4-BE49-F238E27FC236}">
                <a16:creationId xmlns:a16="http://schemas.microsoft.com/office/drawing/2014/main" id="{2FF278FB-C4E7-414F-85A1-9148949A1777}"/>
              </a:ext>
            </a:extLst>
          </p:cNvPr>
          <p:cNvSpPr txBox="1"/>
          <p:nvPr/>
        </p:nvSpPr>
        <p:spPr>
          <a:xfrm rot="2527539">
            <a:off x="7896294" y="1886990"/>
            <a:ext cx="1004798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he-IL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ביִן הַמִּזְבֵּחַ וְלַטַּבָּעוֹת שְׁמוֹנֶה אַמּוֹת</a:t>
            </a:r>
          </a:p>
        </p:txBody>
      </p:sp>
      <p:sp>
        <p:nvSpPr>
          <p:cNvPr id="35" name="סוגר מסולסל שמאלי 34">
            <a:extLst>
              <a:ext uri="{FF2B5EF4-FFF2-40B4-BE49-F238E27FC236}">
                <a16:creationId xmlns:a16="http://schemas.microsoft.com/office/drawing/2014/main" id="{369AF60F-E053-4F51-8D2A-3C58021F8043}"/>
              </a:ext>
            </a:extLst>
          </p:cNvPr>
          <p:cNvSpPr/>
          <p:nvPr/>
        </p:nvSpPr>
        <p:spPr>
          <a:xfrm rot="1610275">
            <a:off x="8967219" y="2038531"/>
            <a:ext cx="70020" cy="917022"/>
          </a:xfrm>
          <a:prstGeom prst="leftBrace">
            <a:avLst>
              <a:gd name="adj1" fmla="val 63798"/>
              <a:gd name="adj2" fmla="val 6045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7" name="תיבת טקסט 36">
            <a:extLst>
              <a:ext uri="{FF2B5EF4-FFF2-40B4-BE49-F238E27FC236}">
                <a16:creationId xmlns:a16="http://schemas.microsoft.com/office/drawing/2014/main" id="{A00C4E44-F71D-4D51-800F-5D7D6F6D4BE5}"/>
              </a:ext>
            </a:extLst>
          </p:cNvPr>
          <p:cNvSpPr txBox="1"/>
          <p:nvPr/>
        </p:nvSpPr>
        <p:spPr>
          <a:xfrm rot="2618740">
            <a:off x="8187539" y="1590904"/>
            <a:ext cx="10047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he-IL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מְקוֹם הַטַּבָּעוֹת עֶשְׂרִים וְאַרְבַּע </a:t>
            </a:r>
          </a:p>
        </p:txBody>
      </p:sp>
      <p:sp>
        <p:nvSpPr>
          <p:cNvPr id="38" name="סוגר מסולסל שמאלי 37">
            <a:extLst>
              <a:ext uri="{FF2B5EF4-FFF2-40B4-BE49-F238E27FC236}">
                <a16:creationId xmlns:a16="http://schemas.microsoft.com/office/drawing/2014/main" id="{3C1B7577-73B4-4134-BADE-2C28829A351B}"/>
              </a:ext>
            </a:extLst>
          </p:cNvPr>
          <p:cNvSpPr/>
          <p:nvPr/>
        </p:nvSpPr>
        <p:spPr>
          <a:xfrm rot="17355524" flipH="1">
            <a:off x="4080593" y="576279"/>
            <a:ext cx="529502" cy="903620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39" name="תיבת טקסט 38">
            <a:extLst>
              <a:ext uri="{FF2B5EF4-FFF2-40B4-BE49-F238E27FC236}">
                <a16:creationId xmlns:a16="http://schemas.microsoft.com/office/drawing/2014/main" id="{32F13F13-FF50-4266-90AB-983AD28186D8}"/>
              </a:ext>
            </a:extLst>
          </p:cNvPr>
          <p:cNvSpPr txBox="1"/>
          <p:nvPr/>
        </p:nvSpPr>
        <p:spPr>
          <a:xfrm rot="1092449">
            <a:off x="3810010" y="199052"/>
            <a:ext cx="1154140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he-IL" sz="1050" dirty="0">
                <a:solidFill>
                  <a:srgbClr val="000000"/>
                </a:solidFill>
                <a:latin typeface="Arial" panose="020B0604020202020204" pitchFamily="34" charset="0"/>
              </a:rPr>
              <a:t>ו</a:t>
            </a:r>
            <a:r>
              <a:rPr lang="he-IL" sz="1050" dirty="0"/>
              <a:t>ְאַחַת עֶשְׂרֵה אַמָּה אֲחוֹרֵי בֵּית הַכַּפּוֹרֶת</a:t>
            </a:r>
            <a:endParaRPr lang="he-IL" sz="105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סוגר מסולסל שמאלי 39">
            <a:extLst>
              <a:ext uri="{FF2B5EF4-FFF2-40B4-BE49-F238E27FC236}">
                <a16:creationId xmlns:a16="http://schemas.microsoft.com/office/drawing/2014/main" id="{B0379132-88D0-416E-803A-DF993A82138F}"/>
              </a:ext>
            </a:extLst>
          </p:cNvPr>
          <p:cNvSpPr/>
          <p:nvPr/>
        </p:nvSpPr>
        <p:spPr>
          <a:xfrm rot="1610275" flipH="1">
            <a:off x="8464824" y="2707996"/>
            <a:ext cx="293241" cy="571074"/>
          </a:xfrm>
          <a:prstGeom prst="leftBrace">
            <a:avLst>
              <a:gd name="adj1" fmla="val 8333"/>
              <a:gd name="adj2" fmla="val 55505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2462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750"/>
                            </p:stCondLst>
                            <p:childTnLst>
                              <p:par>
                                <p:cTn id="25" presetID="16" presetClass="entr" presetSubtype="37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25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16" presetClass="entr" presetSubtype="37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500"/>
                            </p:stCondLst>
                            <p:childTnLst>
                              <p:par>
                                <p:cTn id="41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0"/>
                            </p:stCondLst>
                            <p:childTnLst>
                              <p:par>
                                <p:cTn id="45" presetID="16" presetClass="entr" presetSubtype="37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250"/>
                            </p:stCondLst>
                            <p:childTnLst>
                              <p:par>
                                <p:cTn id="49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750"/>
                            </p:stCondLst>
                            <p:childTnLst>
                              <p:par>
                                <p:cTn id="53" presetID="16" presetClass="entr" presetSubtype="37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250"/>
                            </p:stCondLst>
                            <p:childTnLst>
                              <p:par>
                                <p:cTn id="57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750"/>
                            </p:stCondLst>
                            <p:childTnLst>
                              <p:par>
                                <p:cTn id="61" presetID="16" presetClass="entr" presetSubtype="37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9500"/>
                            </p:stCondLst>
                            <p:childTnLst>
                              <p:par>
                                <p:cTn id="6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750"/>
                            </p:stCondLst>
                            <p:childTnLst>
                              <p:par>
                                <p:cTn id="69" presetID="16" presetClass="entr" presetSubtype="37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2000"/>
                            </p:stCondLst>
                            <p:childTnLst>
                              <p:par>
                                <p:cTn id="73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3500"/>
                            </p:stCondLst>
                            <p:childTnLst>
                              <p:par>
                                <p:cTn id="77" presetID="16" presetClass="entr" presetSubtype="37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4500"/>
                            </p:stCondLst>
                            <p:childTnLst>
                              <p:par>
                                <p:cTn id="81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3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6000"/>
                            </p:stCondLst>
                            <p:childTnLst>
                              <p:par>
                                <p:cTn id="85" presetID="16" presetClass="entr" presetSubtype="37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7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1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9500"/>
                            </p:stCondLst>
                            <p:childTnLst>
                              <p:par>
                                <p:cTn id="93" presetID="16" presetClass="entr" presetSubtype="37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1250"/>
                            </p:stCondLst>
                            <p:childTnLst>
                              <p:par>
                                <p:cTn id="97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6" presetClass="entr" presetSubtype="37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3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3750"/>
                            </p:stCondLst>
                            <p:childTnLst>
                              <p:par>
                                <p:cTn id="105" presetID="16" presetClass="entr" presetSubtype="37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7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5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>
            <a:extLst>
              <a:ext uri="{FF2B5EF4-FFF2-40B4-BE49-F238E27FC236}">
                <a16:creationId xmlns:a16="http://schemas.microsoft.com/office/drawing/2014/main" id="{10F351A3-AB5C-40B2-9A43-3133DACD3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69823"/>
            <a:ext cx="12075736" cy="4388177"/>
          </a:xfrm>
          <a:prstGeom prst="rect">
            <a:avLst/>
          </a:prstGeom>
        </p:spPr>
      </p:pic>
      <p:sp>
        <p:nvSpPr>
          <p:cNvPr id="9" name="סוגר מסולסל שמאלי 8">
            <a:extLst>
              <a:ext uri="{FF2B5EF4-FFF2-40B4-BE49-F238E27FC236}">
                <a16:creationId xmlns:a16="http://schemas.microsoft.com/office/drawing/2014/main" id="{3B6C283C-3311-41FE-B003-576A8E5F61F3}"/>
              </a:ext>
            </a:extLst>
          </p:cNvPr>
          <p:cNvSpPr/>
          <p:nvPr/>
        </p:nvSpPr>
        <p:spPr>
          <a:xfrm rot="3690271" flipH="1">
            <a:off x="8491500" y="3065425"/>
            <a:ext cx="589071" cy="4180801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650DC345-02CA-48E3-B50F-3FAE6A8F64E9}"/>
              </a:ext>
            </a:extLst>
          </p:cNvPr>
          <p:cNvSpPr txBox="1"/>
          <p:nvPr/>
        </p:nvSpPr>
        <p:spPr>
          <a:xfrm rot="230531">
            <a:off x="9087640" y="5001214"/>
            <a:ext cx="61603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he-IL" sz="1400" dirty="0"/>
              <a:t>135 אמות</a:t>
            </a:r>
          </a:p>
        </p:txBody>
      </p:sp>
      <p:sp>
        <p:nvSpPr>
          <p:cNvPr id="11" name="סוגר מסולסל שמאלי 10">
            <a:extLst>
              <a:ext uri="{FF2B5EF4-FFF2-40B4-BE49-F238E27FC236}">
                <a16:creationId xmlns:a16="http://schemas.microsoft.com/office/drawing/2014/main" id="{E7CED084-17EB-4195-AC83-05E2D2C1C7EF}"/>
              </a:ext>
            </a:extLst>
          </p:cNvPr>
          <p:cNvSpPr/>
          <p:nvPr/>
        </p:nvSpPr>
        <p:spPr>
          <a:xfrm rot="3412521" flipH="1">
            <a:off x="7275149" y="5095247"/>
            <a:ext cx="920346" cy="1668355"/>
          </a:xfrm>
          <a:prstGeom prst="leftBrace">
            <a:avLst>
              <a:gd name="adj1" fmla="val 8333"/>
              <a:gd name="adj2" fmla="val 45542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6C684F7A-E811-4EB6-803B-2F50EE0A8227}"/>
              </a:ext>
            </a:extLst>
          </p:cNvPr>
          <p:cNvSpPr txBox="1"/>
          <p:nvPr/>
        </p:nvSpPr>
        <p:spPr>
          <a:xfrm rot="230531">
            <a:off x="8354414" y="6071531"/>
            <a:ext cx="700686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he-IL" sz="1100" dirty="0"/>
              <a:t>חצי ממנו 72.5 אמות</a:t>
            </a:r>
          </a:p>
        </p:txBody>
      </p:sp>
      <p:cxnSp>
        <p:nvCxnSpPr>
          <p:cNvPr id="14" name="מחבר ישר 13">
            <a:extLst>
              <a:ext uri="{FF2B5EF4-FFF2-40B4-BE49-F238E27FC236}">
                <a16:creationId xmlns:a16="http://schemas.microsoft.com/office/drawing/2014/main" id="{347453D7-1EED-401B-88E4-AFC19B82B334}"/>
              </a:ext>
            </a:extLst>
          </p:cNvPr>
          <p:cNvCxnSpPr>
            <a:cxnSpLocks/>
          </p:cNvCxnSpPr>
          <p:nvPr/>
        </p:nvCxnSpPr>
        <p:spPr>
          <a:xfrm>
            <a:off x="4260915" y="4600280"/>
            <a:ext cx="3847960" cy="4879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0A2F39DF-B979-4298-9D40-D34C92FFA098}"/>
              </a:ext>
            </a:extLst>
          </p:cNvPr>
          <p:cNvSpPr txBox="1"/>
          <p:nvPr/>
        </p:nvSpPr>
        <p:spPr>
          <a:xfrm rot="590722">
            <a:off x="3720612" y="4037883"/>
            <a:ext cx="51780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he-IL" sz="1400" dirty="0"/>
              <a:t>צפון</a:t>
            </a:r>
          </a:p>
        </p:txBody>
      </p:sp>
      <p:sp>
        <p:nvSpPr>
          <p:cNvPr id="21" name="תיבת טקסט 20">
            <a:extLst>
              <a:ext uri="{FF2B5EF4-FFF2-40B4-BE49-F238E27FC236}">
                <a16:creationId xmlns:a16="http://schemas.microsoft.com/office/drawing/2014/main" id="{7EAF34E3-95AF-458E-8428-BC0FD0937763}"/>
              </a:ext>
            </a:extLst>
          </p:cNvPr>
          <p:cNvSpPr txBox="1"/>
          <p:nvPr/>
        </p:nvSpPr>
        <p:spPr>
          <a:xfrm rot="590722">
            <a:off x="3511815" y="4596548"/>
            <a:ext cx="53597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he-IL" sz="1400" dirty="0"/>
              <a:t>דרום</a:t>
            </a:r>
          </a:p>
        </p:txBody>
      </p:sp>
      <p:sp>
        <p:nvSpPr>
          <p:cNvPr id="22" name="סוגר מסולסל שמאלי 21">
            <a:extLst>
              <a:ext uri="{FF2B5EF4-FFF2-40B4-BE49-F238E27FC236}">
                <a16:creationId xmlns:a16="http://schemas.microsoft.com/office/drawing/2014/main" id="{327987CE-9D02-4587-8543-EF3619B3C1A6}"/>
              </a:ext>
            </a:extLst>
          </p:cNvPr>
          <p:cNvSpPr/>
          <p:nvPr/>
        </p:nvSpPr>
        <p:spPr>
          <a:xfrm rot="3317601">
            <a:off x="4904746" y="4177542"/>
            <a:ext cx="364676" cy="1607240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3" name="תיבת טקסט 22">
            <a:extLst>
              <a:ext uri="{FF2B5EF4-FFF2-40B4-BE49-F238E27FC236}">
                <a16:creationId xmlns:a16="http://schemas.microsoft.com/office/drawing/2014/main" id="{CE495D47-E9FB-4AC4-AAAD-D40A2CA135C7}"/>
              </a:ext>
            </a:extLst>
          </p:cNvPr>
          <p:cNvSpPr txBox="1"/>
          <p:nvPr/>
        </p:nvSpPr>
        <p:spPr>
          <a:xfrm>
            <a:off x="4217568" y="4730551"/>
            <a:ext cx="66786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he-IL" sz="1100" dirty="0"/>
              <a:t>62 אמות</a:t>
            </a:r>
          </a:p>
        </p:txBody>
      </p:sp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76EC9105-2CA9-4778-9D4A-45D215C0276C}"/>
              </a:ext>
            </a:extLst>
          </p:cNvPr>
          <p:cNvSpPr txBox="1"/>
          <p:nvPr/>
        </p:nvSpPr>
        <p:spPr>
          <a:xfrm>
            <a:off x="8493551" y="369332"/>
            <a:ext cx="3461417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וְאִי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סָלְקָא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דַּעְתָּיך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ְ מִדּוֹת רַבִּי יְהוּדָה הִיא </a:t>
            </a:r>
          </a:p>
          <a:p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מִזְבֵּחַ בְּאֶמְצַע עֲזָרָה מִי מַשְׁכַּחַתְּ לֵיהּ </a:t>
            </a:r>
          </a:p>
          <a:p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הָא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רוּבָּא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דְמִזְבֵּח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ַ בְּדָרוֹם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קָאֵי</a:t>
            </a:r>
            <a:endParaRPr lang="he-IL" dirty="0"/>
          </a:p>
        </p:txBody>
      </p:sp>
      <p:sp>
        <p:nvSpPr>
          <p:cNvPr id="25" name="תיבת טקסט 24">
            <a:extLst>
              <a:ext uri="{FF2B5EF4-FFF2-40B4-BE49-F238E27FC236}">
                <a16:creationId xmlns:a16="http://schemas.microsoft.com/office/drawing/2014/main" id="{687C8A61-DBB5-4602-B79F-5980172F1968}"/>
              </a:ext>
            </a:extLst>
          </p:cNvPr>
          <p:cNvSpPr txBox="1"/>
          <p:nvPr/>
        </p:nvSpPr>
        <p:spPr>
          <a:xfrm>
            <a:off x="10371266" y="0"/>
            <a:ext cx="158370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err="1"/>
              <a:t>דף,ט"ז</a:t>
            </a:r>
            <a:r>
              <a:rPr lang="he-IL" dirty="0"/>
              <a:t> עמ' ב'</a:t>
            </a:r>
          </a:p>
        </p:txBody>
      </p:sp>
      <p:sp>
        <p:nvSpPr>
          <p:cNvPr id="26" name="תיבת טקסט 25">
            <a:extLst>
              <a:ext uri="{FF2B5EF4-FFF2-40B4-BE49-F238E27FC236}">
                <a16:creationId xmlns:a16="http://schemas.microsoft.com/office/drawing/2014/main" id="{995A34A9-2209-4B0A-9901-5A83BDE453C3}"/>
              </a:ext>
            </a:extLst>
          </p:cNvPr>
          <p:cNvSpPr txBox="1"/>
          <p:nvPr/>
        </p:nvSpPr>
        <p:spPr>
          <a:xfrm>
            <a:off x="111760" y="383356"/>
            <a:ext cx="8205167" cy="1323439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1">
            <a:spAutoFit/>
          </a:bodyPr>
          <a:lstStyle/>
          <a:p>
            <a:r>
              <a:rPr lang="he-IL" sz="1600" dirty="0"/>
              <a:t>והרי לפי החשבון המופיע במשנה הזאת, הא רוב המזבח – נמצא בדרום</a:t>
            </a:r>
          </a:p>
          <a:p>
            <a:r>
              <a:rPr lang="he-IL" sz="1600" dirty="0"/>
              <a:t>כי עשר וחצי אמות שבין הכבש לכותל הדרומי של העזרה, </a:t>
            </a:r>
          </a:p>
          <a:p>
            <a:r>
              <a:rPr lang="he-IL" sz="1600" dirty="0"/>
              <a:t>ועוד שלשים ושתיים אמות של כבש, ועוד שלשים ושתים אמות של מזבח, הם שבעים ושתים וחצי אמות.</a:t>
            </a:r>
          </a:p>
          <a:p>
            <a:r>
              <a:rPr lang="he-IL" sz="1600" dirty="0"/>
              <a:t>והקו החוצה את העזרה בין צפון לדרום הוא באמה הששים ושבע וחצי.</a:t>
            </a:r>
          </a:p>
          <a:p>
            <a:r>
              <a:rPr lang="he-IL" sz="1600" dirty="0"/>
              <a:t>נמצא שרובו של מזבח, לדעת המשנה במידות, נמצא בדרום העזרה.</a:t>
            </a:r>
          </a:p>
        </p:txBody>
      </p:sp>
      <p:sp>
        <p:nvSpPr>
          <p:cNvPr id="27" name="סוגר מסולסל שמאלי 26">
            <a:extLst>
              <a:ext uri="{FF2B5EF4-FFF2-40B4-BE49-F238E27FC236}">
                <a16:creationId xmlns:a16="http://schemas.microsoft.com/office/drawing/2014/main" id="{D6381F13-5545-4F13-91A3-71AC308C73A4}"/>
              </a:ext>
            </a:extLst>
          </p:cNvPr>
          <p:cNvSpPr/>
          <p:nvPr/>
        </p:nvSpPr>
        <p:spPr>
          <a:xfrm rot="3412521" flipH="1">
            <a:off x="4687983" y="5694960"/>
            <a:ext cx="408448" cy="514873"/>
          </a:xfrm>
          <a:prstGeom prst="leftBrace">
            <a:avLst>
              <a:gd name="adj1" fmla="val 8333"/>
              <a:gd name="adj2" fmla="val 45542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8" name="תיבת טקסט 27">
            <a:extLst>
              <a:ext uri="{FF2B5EF4-FFF2-40B4-BE49-F238E27FC236}">
                <a16:creationId xmlns:a16="http://schemas.microsoft.com/office/drawing/2014/main" id="{4CDEA68E-C09C-4D55-BC8D-581420EA4BDC}"/>
              </a:ext>
            </a:extLst>
          </p:cNvPr>
          <p:cNvSpPr txBox="1"/>
          <p:nvPr/>
        </p:nvSpPr>
        <p:spPr>
          <a:xfrm>
            <a:off x="4869010" y="6264111"/>
            <a:ext cx="66786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he-IL" sz="1100" dirty="0"/>
              <a:t>5 אמות</a:t>
            </a: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50985FC6-9C52-4B55-8F94-14C11B7AC14A}"/>
              </a:ext>
            </a:extLst>
          </p:cNvPr>
          <p:cNvSpPr txBox="1"/>
          <p:nvPr/>
        </p:nvSpPr>
        <p:spPr>
          <a:xfrm>
            <a:off x="6783528" y="1780572"/>
            <a:ext cx="517144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1">
            <a:spAutoFit/>
          </a:bodyPr>
          <a:lstStyle/>
          <a:p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אֶלָּא לָאו שְׁמַע מִינַּהּ רַבִּי אֱלִיעֶזֶר בֶּן יַעֲקֹב הִיא שְׁמַע מִינַּהּ</a:t>
            </a:r>
            <a:endParaRPr lang="he-IL" dirty="0"/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65606164-D0D3-4702-8CAB-2CF6320EEDFC}"/>
              </a:ext>
            </a:extLst>
          </p:cNvPr>
          <p:cNvSpPr txBox="1"/>
          <p:nvPr/>
        </p:nvSpPr>
        <p:spPr>
          <a:xfrm>
            <a:off x="1198880" y="1804888"/>
            <a:ext cx="5222240" cy="369332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1">
            <a:spAutoFit/>
          </a:bodyPr>
          <a:lstStyle/>
          <a:p>
            <a:r>
              <a:rPr lang="he-IL" dirty="0"/>
              <a:t>התנא של מסכת מידות הוא רבי אליעזר בן יעקב</a:t>
            </a:r>
          </a:p>
        </p:txBody>
      </p:sp>
    </p:spTree>
    <p:extLst>
      <p:ext uri="{BB962C8B-B14F-4D97-AF65-F5344CB8AC3E}">
        <p14:creationId xmlns:p14="http://schemas.microsoft.com/office/powerpoint/2010/main" val="170879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16" presetClass="entr" presetSubtype="37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25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250"/>
                            </p:stCondLst>
                            <p:childTnLst>
                              <p:par>
                                <p:cTn id="44" presetID="16" presetClass="entr" presetSubtype="37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75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75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500"/>
                            </p:stCondLst>
                            <p:childTnLst>
                              <p:par>
                                <p:cTn id="56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0"/>
                            </p:stCondLst>
                            <p:childTnLst>
                              <p:par>
                                <p:cTn id="63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1C134293-FE72-4912-82BE-A6955BD1A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671" y="754256"/>
            <a:ext cx="6103565" cy="2832755"/>
          </a:xfrm>
          <a:prstGeom prst="rect">
            <a:avLst/>
          </a:prstGeom>
        </p:spPr>
      </p:pic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11C08A4A-CDBB-4FC6-8A05-521BC1C8C95C}"/>
              </a:ext>
            </a:extLst>
          </p:cNvPr>
          <p:cNvSpPr txBox="1"/>
          <p:nvPr/>
        </p:nvSpPr>
        <p:spPr>
          <a:xfrm>
            <a:off x="4031687" y="0"/>
            <a:ext cx="4911365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1">
            <a:spAutoFit/>
          </a:bodyPr>
          <a:lstStyle/>
          <a:p>
            <a:r>
              <a:rPr lang="he-IL" dirty="0"/>
              <a:t>שיטת רבי יהודה - המזבח עומד בדיוק באמצע העזרה, מחציתו בצפונה ומחציתו בדרומה.</a:t>
            </a:r>
          </a:p>
        </p:txBody>
      </p:sp>
      <p:cxnSp>
        <p:nvCxnSpPr>
          <p:cNvPr id="10" name="מחבר ישר 9">
            <a:extLst>
              <a:ext uri="{FF2B5EF4-FFF2-40B4-BE49-F238E27FC236}">
                <a16:creationId xmlns:a16="http://schemas.microsoft.com/office/drawing/2014/main" id="{1A7B56C3-9FDB-4CB0-9FB3-ADC16A31D3CC}"/>
              </a:ext>
            </a:extLst>
          </p:cNvPr>
          <p:cNvCxnSpPr>
            <a:cxnSpLocks/>
          </p:cNvCxnSpPr>
          <p:nvPr/>
        </p:nvCxnSpPr>
        <p:spPr>
          <a:xfrm flipV="1">
            <a:off x="5719085" y="1130724"/>
            <a:ext cx="1322738" cy="13279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C4CB8557-A252-4238-B601-6F3B7281F6BE}"/>
              </a:ext>
            </a:extLst>
          </p:cNvPr>
          <p:cNvSpPr txBox="1"/>
          <p:nvPr/>
        </p:nvSpPr>
        <p:spPr>
          <a:xfrm>
            <a:off x="6806153" y="3547129"/>
            <a:ext cx="518474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1">
            <a:spAutoFit/>
          </a:bodyPr>
          <a:lstStyle/>
          <a:p>
            <a:r>
              <a:rPr lang="he-IL" dirty="0"/>
              <a:t>שיטת ר' אלעזר בן יעקב – המזבח כולו בצפון עזרה.</a:t>
            </a:r>
          </a:p>
        </p:txBody>
      </p:sp>
      <p:pic>
        <p:nvPicPr>
          <p:cNvPr id="21" name="תמונה 20">
            <a:extLst>
              <a:ext uri="{FF2B5EF4-FFF2-40B4-BE49-F238E27FC236}">
                <a16:creationId xmlns:a16="http://schemas.microsoft.com/office/drawing/2014/main" id="{59900E94-8112-448D-A985-A18A1210F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368" y="4024386"/>
            <a:ext cx="5654131" cy="2623190"/>
          </a:xfrm>
          <a:prstGeom prst="rect">
            <a:avLst/>
          </a:prstGeom>
        </p:spPr>
      </p:pic>
      <p:cxnSp>
        <p:nvCxnSpPr>
          <p:cNvPr id="22" name="מחבר ישר 21">
            <a:extLst>
              <a:ext uri="{FF2B5EF4-FFF2-40B4-BE49-F238E27FC236}">
                <a16:creationId xmlns:a16="http://schemas.microsoft.com/office/drawing/2014/main" id="{BAE979E6-C69F-4652-9F1A-BF6F91606DC3}"/>
              </a:ext>
            </a:extLst>
          </p:cNvPr>
          <p:cNvCxnSpPr>
            <a:cxnSpLocks/>
          </p:cNvCxnSpPr>
          <p:nvPr/>
        </p:nvCxnSpPr>
        <p:spPr>
          <a:xfrm flipV="1">
            <a:off x="8763943" y="4091233"/>
            <a:ext cx="1473566" cy="15015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תמונה 26">
            <a:extLst>
              <a:ext uri="{FF2B5EF4-FFF2-40B4-BE49-F238E27FC236}">
                <a16:creationId xmlns:a16="http://schemas.microsoft.com/office/drawing/2014/main" id="{F7020CC8-8781-408C-B8A9-7E76FD36E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73" y="4101989"/>
            <a:ext cx="5917562" cy="2794405"/>
          </a:xfrm>
          <a:prstGeom prst="rect">
            <a:avLst/>
          </a:prstGeom>
        </p:spPr>
      </p:pic>
      <p:cxnSp>
        <p:nvCxnSpPr>
          <p:cNvPr id="28" name="מחבר ישר 27">
            <a:extLst>
              <a:ext uri="{FF2B5EF4-FFF2-40B4-BE49-F238E27FC236}">
                <a16:creationId xmlns:a16="http://schemas.microsoft.com/office/drawing/2014/main" id="{E65940D8-F1E3-4BF2-92C4-BBFCEF74CA96}"/>
              </a:ext>
            </a:extLst>
          </p:cNvPr>
          <p:cNvCxnSpPr>
            <a:cxnSpLocks/>
          </p:cNvCxnSpPr>
          <p:nvPr/>
        </p:nvCxnSpPr>
        <p:spPr>
          <a:xfrm flipV="1">
            <a:off x="1820592" y="4713402"/>
            <a:ext cx="1648472" cy="9683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תיבת טקסט 31">
            <a:extLst>
              <a:ext uri="{FF2B5EF4-FFF2-40B4-BE49-F238E27FC236}">
                <a16:creationId xmlns:a16="http://schemas.microsoft.com/office/drawing/2014/main" id="{DF25895A-B33C-4F74-9F76-23EB28537FD5}"/>
              </a:ext>
            </a:extLst>
          </p:cNvPr>
          <p:cNvSpPr txBox="1"/>
          <p:nvPr/>
        </p:nvSpPr>
        <p:spPr>
          <a:xfrm>
            <a:off x="188536" y="3654458"/>
            <a:ext cx="540155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1">
            <a:spAutoFit/>
          </a:bodyPr>
          <a:lstStyle/>
          <a:p>
            <a:r>
              <a:rPr lang="he-IL" dirty="0"/>
              <a:t>שיטת ר' יוסי הגלילי = המזבח כולו בדרום העזרה</a:t>
            </a:r>
          </a:p>
        </p:txBody>
      </p:sp>
      <p:sp>
        <p:nvSpPr>
          <p:cNvPr id="33" name="תיבת טקסט 32">
            <a:extLst>
              <a:ext uri="{FF2B5EF4-FFF2-40B4-BE49-F238E27FC236}">
                <a16:creationId xmlns:a16="http://schemas.microsoft.com/office/drawing/2014/main" id="{807C8CD5-88B4-4493-9B24-DB89FE66DEAC}"/>
              </a:ext>
            </a:extLst>
          </p:cNvPr>
          <p:cNvSpPr txBox="1"/>
          <p:nvPr/>
        </p:nvSpPr>
        <p:spPr>
          <a:xfrm rot="590722">
            <a:off x="6921036" y="1266403"/>
            <a:ext cx="51780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he-IL" sz="1400" dirty="0"/>
              <a:t>צפון</a:t>
            </a:r>
          </a:p>
        </p:txBody>
      </p:sp>
      <p:sp>
        <p:nvSpPr>
          <p:cNvPr id="34" name="תיבת טקסט 33">
            <a:extLst>
              <a:ext uri="{FF2B5EF4-FFF2-40B4-BE49-F238E27FC236}">
                <a16:creationId xmlns:a16="http://schemas.microsoft.com/office/drawing/2014/main" id="{773369F0-D36B-44D9-81E7-55EE9289F4D4}"/>
              </a:ext>
            </a:extLst>
          </p:cNvPr>
          <p:cNvSpPr txBox="1"/>
          <p:nvPr/>
        </p:nvSpPr>
        <p:spPr>
          <a:xfrm rot="590722">
            <a:off x="6118367" y="1070511"/>
            <a:ext cx="53597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he-IL" sz="1400" dirty="0"/>
              <a:t>דרום</a:t>
            </a:r>
          </a:p>
        </p:txBody>
      </p:sp>
      <p:sp>
        <p:nvSpPr>
          <p:cNvPr id="35" name="תיבת טקסט 34">
            <a:extLst>
              <a:ext uri="{FF2B5EF4-FFF2-40B4-BE49-F238E27FC236}">
                <a16:creationId xmlns:a16="http://schemas.microsoft.com/office/drawing/2014/main" id="{67EF5D92-C97E-4D61-A1CD-937B05BD92BD}"/>
              </a:ext>
            </a:extLst>
          </p:cNvPr>
          <p:cNvSpPr txBox="1"/>
          <p:nvPr/>
        </p:nvSpPr>
        <p:spPr>
          <a:xfrm rot="590722">
            <a:off x="9501086" y="4847604"/>
            <a:ext cx="51780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he-IL" sz="1400" dirty="0"/>
              <a:t>צפון</a:t>
            </a:r>
          </a:p>
        </p:txBody>
      </p:sp>
      <p:sp>
        <p:nvSpPr>
          <p:cNvPr id="36" name="תיבת טקסט 35">
            <a:extLst>
              <a:ext uri="{FF2B5EF4-FFF2-40B4-BE49-F238E27FC236}">
                <a16:creationId xmlns:a16="http://schemas.microsoft.com/office/drawing/2014/main" id="{E5B5C3CD-DDA4-4685-907F-66D63AEBC19F}"/>
              </a:ext>
            </a:extLst>
          </p:cNvPr>
          <p:cNvSpPr txBox="1"/>
          <p:nvPr/>
        </p:nvSpPr>
        <p:spPr>
          <a:xfrm rot="590722">
            <a:off x="2376843" y="4678759"/>
            <a:ext cx="53597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he-IL" sz="1400" dirty="0"/>
              <a:t>דרום</a:t>
            </a:r>
          </a:p>
        </p:txBody>
      </p:sp>
    </p:spTree>
    <p:extLst>
      <p:ext uri="{BB962C8B-B14F-4D97-AF65-F5344CB8AC3E}">
        <p14:creationId xmlns:p14="http://schemas.microsoft.com/office/powerpoint/2010/main" val="77428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50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500"/>
                            </p:stCondLst>
                            <p:childTnLst>
                              <p:par>
                                <p:cTn id="35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0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750"/>
                            </p:stCondLst>
                            <p:childTnLst>
                              <p:par>
                                <p:cTn id="43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60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8500"/>
                            </p:stCondLst>
                            <p:childTnLst>
                              <p:par>
                                <p:cTn id="54" presetID="6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125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2750"/>
                            </p:stCondLst>
                            <p:childTnLst>
                              <p:par>
                                <p:cTn id="62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828</TotalTime>
  <Words>559</Words>
  <Application>Microsoft Office PowerPoint</Application>
  <PresentationFormat>מסך רחב</PresentationFormat>
  <Paragraphs>87</Paragraphs>
  <Slides>7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Guttman Mantova-Decor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izak rossler</dc:creator>
  <cp:lastModifiedBy>izak rossler</cp:lastModifiedBy>
  <cp:revision>45</cp:revision>
  <dcterms:created xsi:type="dcterms:W3CDTF">2025-01-02T07:47:35Z</dcterms:created>
  <dcterms:modified xsi:type="dcterms:W3CDTF">2025-01-09T08:27:46Z</dcterms:modified>
</cp:coreProperties>
</file>