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7" r:id="rId2"/>
    <p:sldId id="263" r:id="rId3"/>
    <p:sldId id="258" r:id="rId4"/>
    <p:sldId id="264" r:id="rId5"/>
    <p:sldId id="259" r:id="rId6"/>
    <p:sldId id="262" r:id="rId7"/>
    <p:sldId id="265" r:id="rId8"/>
    <p:sldId id="266" r:id="rId9"/>
    <p:sldId id="268" r:id="rId10"/>
    <p:sldId id="269" r:id="rId11"/>
    <p:sldId id="271" r:id="rId12"/>
    <p:sldId id="272"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496" autoAdjust="0"/>
    <p:restoredTop sz="94940" autoAdjust="0"/>
  </p:normalViewPr>
  <p:slideViewPr>
    <p:cSldViewPr snapToGrid="0">
      <p:cViewPr varScale="1">
        <p:scale>
          <a:sx n="75" d="100"/>
          <a:sy n="75" d="100"/>
        </p:scale>
        <p:origin x="43"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58FE199-9C62-4951-8F8F-B11D55AD4099}" type="datetimeFigureOut">
              <a:rPr lang="he-IL" smtClean="0"/>
              <a:t>ד'/סיון/תשפ"ד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AD1D653-4CC8-44B8-94B5-B31978D820D3}" type="slidenum">
              <a:rPr lang="he-IL" smtClean="0"/>
              <a:t>‹#›</a:t>
            </a:fld>
            <a:endParaRPr lang="he-IL"/>
          </a:p>
        </p:txBody>
      </p:sp>
    </p:spTree>
    <p:extLst>
      <p:ext uri="{BB962C8B-B14F-4D97-AF65-F5344CB8AC3E}">
        <p14:creationId xmlns:p14="http://schemas.microsoft.com/office/powerpoint/2010/main" val="364456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58FE199-9C62-4951-8F8F-B11D55AD4099}" type="datetimeFigureOut">
              <a:rPr lang="he-IL" smtClean="0"/>
              <a:t>ד'/סיון/תשפ"ד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AD1D653-4CC8-44B8-94B5-B31978D820D3}" type="slidenum">
              <a:rPr lang="he-IL" smtClean="0"/>
              <a:t>‹#›</a:t>
            </a:fld>
            <a:endParaRPr lang="he-IL"/>
          </a:p>
        </p:txBody>
      </p:sp>
    </p:spTree>
    <p:extLst>
      <p:ext uri="{BB962C8B-B14F-4D97-AF65-F5344CB8AC3E}">
        <p14:creationId xmlns:p14="http://schemas.microsoft.com/office/powerpoint/2010/main" val="332345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58FE199-9C62-4951-8F8F-B11D55AD4099}" type="datetimeFigureOut">
              <a:rPr lang="he-IL" smtClean="0"/>
              <a:t>ד'/סיון/תשפ"ד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AD1D653-4CC8-44B8-94B5-B31978D820D3}" type="slidenum">
              <a:rPr lang="he-IL" smtClean="0"/>
              <a:t>‹#›</a:t>
            </a:fld>
            <a:endParaRPr lang="he-IL"/>
          </a:p>
        </p:txBody>
      </p:sp>
    </p:spTree>
    <p:extLst>
      <p:ext uri="{BB962C8B-B14F-4D97-AF65-F5344CB8AC3E}">
        <p14:creationId xmlns:p14="http://schemas.microsoft.com/office/powerpoint/2010/main" val="171641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58FE199-9C62-4951-8F8F-B11D55AD4099}" type="datetimeFigureOut">
              <a:rPr lang="he-IL" smtClean="0"/>
              <a:t>ד'/סיון/תשפ"ד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AD1D653-4CC8-44B8-94B5-B31978D820D3}" type="slidenum">
              <a:rPr lang="he-IL" smtClean="0"/>
              <a:t>‹#›</a:t>
            </a:fld>
            <a:endParaRPr lang="he-IL"/>
          </a:p>
        </p:txBody>
      </p:sp>
    </p:spTree>
    <p:extLst>
      <p:ext uri="{BB962C8B-B14F-4D97-AF65-F5344CB8AC3E}">
        <p14:creationId xmlns:p14="http://schemas.microsoft.com/office/powerpoint/2010/main" val="250324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858FE199-9C62-4951-8F8F-B11D55AD4099}" type="datetimeFigureOut">
              <a:rPr lang="he-IL" smtClean="0"/>
              <a:t>ד'/סיון/תשפ"ד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AD1D653-4CC8-44B8-94B5-B31978D820D3}" type="slidenum">
              <a:rPr lang="he-IL" smtClean="0"/>
              <a:t>‹#›</a:t>
            </a:fld>
            <a:endParaRPr lang="he-IL"/>
          </a:p>
        </p:txBody>
      </p:sp>
    </p:spTree>
    <p:extLst>
      <p:ext uri="{BB962C8B-B14F-4D97-AF65-F5344CB8AC3E}">
        <p14:creationId xmlns:p14="http://schemas.microsoft.com/office/powerpoint/2010/main" val="408533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858FE199-9C62-4951-8F8F-B11D55AD4099}" type="datetimeFigureOut">
              <a:rPr lang="he-IL" smtClean="0"/>
              <a:t>ד'/סיון/תשפ"ד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AD1D653-4CC8-44B8-94B5-B31978D820D3}" type="slidenum">
              <a:rPr lang="he-IL" smtClean="0"/>
              <a:t>‹#›</a:t>
            </a:fld>
            <a:endParaRPr lang="he-IL"/>
          </a:p>
        </p:txBody>
      </p:sp>
    </p:spTree>
    <p:extLst>
      <p:ext uri="{BB962C8B-B14F-4D97-AF65-F5344CB8AC3E}">
        <p14:creationId xmlns:p14="http://schemas.microsoft.com/office/powerpoint/2010/main" val="111500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858FE199-9C62-4951-8F8F-B11D55AD4099}" type="datetimeFigureOut">
              <a:rPr lang="he-IL" smtClean="0"/>
              <a:t>ד'/סיון/תשפ"ד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AAD1D653-4CC8-44B8-94B5-B31978D820D3}" type="slidenum">
              <a:rPr lang="he-IL" smtClean="0"/>
              <a:t>‹#›</a:t>
            </a:fld>
            <a:endParaRPr lang="he-IL"/>
          </a:p>
        </p:txBody>
      </p:sp>
    </p:spTree>
    <p:extLst>
      <p:ext uri="{BB962C8B-B14F-4D97-AF65-F5344CB8AC3E}">
        <p14:creationId xmlns:p14="http://schemas.microsoft.com/office/powerpoint/2010/main" val="220363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858FE199-9C62-4951-8F8F-B11D55AD4099}" type="datetimeFigureOut">
              <a:rPr lang="he-IL" smtClean="0"/>
              <a:t>ד'/סיון/תשפ"ד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AAD1D653-4CC8-44B8-94B5-B31978D820D3}" type="slidenum">
              <a:rPr lang="he-IL" smtClean="0"/>
              <a:t>‹#›</a:t>
            </a:fld>
            <a:endParaRPr lang="he-IL"/>
          </a:p>
        </p:txBody>
      </p:sp>
    </p:spTree>
    <p:extLst>
      <p:ext uri="{BB962C8B-B14F-4D97-AF65-F5344CB8AC3E}">
        <p14:creationId xmlns:p14="http://schemas.microsoft.com/office/powerpoint/2010/main" val="216396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58FE199-9C62-4951-8F8F-B11D55AD4099}" type="datetimeFigureOut">
              <a:rPr lang="he-IL" smtClean="0"/>
              <a:t>ד'/סיון/תשפ"ד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AAD1D653-4CC8-44B8-94B5-B31978D820D3}" type="slidenum">
              <a:rPr lang="he-IL" smtClean="0"/>
              <a:t>‹#›</a:t>
            </a:fld>
            <a:endParaRPr lang="he-IL"/>
          </a:p>
        </p:txBody>
      </p:sp>
    </p:spTree>
    <p:extLst>
      <p:ext uri="{BB962C8B-B14F-4D97-AF65-F5344CB8AC3E}">
        <p14:creationId xmlns:p14="http://schemas.microsoft.com/office/powerpoint/2010/main" val="414764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858FE199-9C62-4951-8F8F-B11D55AD4099}" type="datetimeFigureOut">
              <a:rPr lang="he-IL" smtClean="0"/>
              <a:t>ד'/סיון/תשפ"ד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AD1D653-4CC8-44B8-94B5-B31978D820D3}" type="slidenum">
              <a:rPr lang="he-IL" smtClean="0"/>
              <a:t>‹#›</a:t>
            </a:fld>
            <a:endParaRPr lang="he-IL"/>
          </a:p>
        </p:txBody>
      </p:sp>
    </p:spTree>
    <p:extLst>
      <p:ext uri="{BB962C8B-B14F-4D97-AF65-F5344CB8AC3E}">
        <p14:creationId xmlns:p14="http://schemas.microsoft.com/office/powerpoint/2010/main" val="253063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858FE199-9C62-4951-8F8F-B11D55AD4099}" type="datetimeFigureOut">
              <a:rPr lang="he-IL" smtClean="0"/>
              <a:t>ד'/סיון/תשפ"ד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AD1D653-4CC8-44B8-94B5-B31978D820D3}" type="slidenum">
              <a:rPr lang="he-IL" smtClean="0"/>
              <a:t>‹#›</a:t>
            </a:fld>
            <a:endParaRPr lang="he-IL"/>
          </a:p>
        </p:txBody>
      </p:sp>
    </p:spTree>
    <p:extLst>
      <p:ext uri="{BB962C8B-B14F-4D97-AF65-F5344CB8AC3E}">
        <p14:creationId xmlns:p14="http://schemas.microsoft.com/office/powerpoint/2010/main" val="58342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58FE199-9C62-4951-8F8F-B11D55AD4099}" type="datetimeFigureOut">
              <a:rPr lang="he-IL" smtClean="0"/>
              <a:t>ד'/סיון/תשפ"ד</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AD1D653-4CC8-44B8-94B5-B31978D820D3}" type="slidenum">
              <a:rPr lang="he-IL" smtClean="0"/>
              <a:t>‹#›</a:t>
            </a:fld>
            <a:endParaRPr lang="he-IL"/>
          </a:p>
        </p:txBody>
      </p:sp>
    </p:spTree>
    <p:extLst>
      <p:ext uri="{BB962C8B-B14F-4D97-AF65-F5344CB8AC3E}">
        <p14:creationId xmlns:p14="http://schemas.microsoft.com/office/powerpoint/2010/main" val="24236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zakrossler@g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emf"/><Relationship Id="rId7"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0.emf"/><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משנה 2">
            <a:extLst>
              <a:ext uri="{FF2B5EF4-FFF2-40B4-BE49-F238E27FC236}">
                <a16:creationId xmlns:a16="http://schemas.microsoft.com/office/drawing/2014/main" id="{790B9D0D-32D3-4454-9D2C-ADCDB8F0D1EE}"/>
              </a:ext>
            </a:extLst>
          </p:cNvPr>
          <p:cNvSpPr txBox="1">
            <a:spLocks/>
          </p:cNvSpPr>
          <p:nvPr/>
        </p:nvSpPr>
        <p:spPr>
          <a:xfrm>
            <a:off x="1676400" y="3754438"/>
            <a:ext cx="9144000" cy="165576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a:t>יצחק רסלר</a:t>
            </a:r>
          </a:p>
          <a:p>
            <a:r>
              <a:rPr lang="en-US">
                <a:hlinkClick r:id="rId2"/>
              </a:rPr>
              <a:t>izakrossler@gmail.com</a:t>
            </a:r>
            <a:endParaRPr lang="he-IL"/>
          </a:p>
          <a:p>
            <a:endParaRPr lang="he-IL" dirty="0"/>
          </a:p>
        </p:txBody>
      </p:sp>
      <p:sp>
        <p:nvSpPr>
          <p:cNvPr id="3" name="TextBox 5">
            <a:extLst>
              <a:ext uri="{FF2B5EF4-FFF2-40B4-BE49-F238E27FC236}">
                <a16:creationId xmlns:a16="http://schemas.microsoft.com/office/drawing/2014/main" id="{F5D26280-CFBC-4DD5-84FF-08F6811A6A53}"/>
              </a:ext>
            </a:extLst>
          </p:cNvPr>
          <p:cNvSpPr txBox="1"/>
          <p:nvPr/>
        </p:nvSpPr>
        <p:spPr>
          <a:xfrm>
            <a:off x="4562763" y="5514109"/>
            <a:ext cx="3011055" cy="646331"/>
          </a:xfrm>
          <a:prstGeom prst="rect">
            <a:avLst/>
          </a:prstGeom>
          <a:noFill/>
          <a:ln w="28575">
            <a:solidFill>
              <a:schemeClr val="tx1"/>
            </a:solidFill>
          </a:ln>
        </p:spPr>
        <p:txBody>
          <a:bodyPr wrap="square" rtlCol="1">
            <a:spAutoFit/>
          </a:bodyPr>
          <a:lstStyle/>
          <a:p>
            <a:r>
              <a:rPr lang="he-IL" dirty="0" err="1"/>
              <a:t>לע"נ</a:t>
            </a:r>
            <a:r>
              <a:rPr lang="he-IL" dirty="0"/>
              <a:t> סמ"ר  דביר חיים רסלר </a:t>
            </a:r>
          </a:p>
          <a:p>
            <a:r>
              <a:rPr lang="he-IL" dirty="0"/>
              <a:t>נפל בשמחת תורה תשפ"ד הי"ד</a:t>
            </a:r>
          </a:p>
        </p:txBody>
      </p:sp>
      <p:pic>
        <p:nvPicPr>
          <p:cNvPr id="4" name="תמונה 3">
            <a:extLst>
              <a:ext uri="{FF2B5EF4-FFF2-40B4-BE49-F238E27FC236}">
                <a16:creationId xmlns:a16="http://schemas.microsoft.com/office/drawing/2014/main" id="{E4494B96-2372-4FAC-868B-21571B406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636" y="4749692"/>
            <a:ext cx="1607127" cy="1607127"/>
          </a:xfrm>
          <a:prstGeom prst="rect">
            <a:avLst/>
          </a:prstGeom>
        </p:spPr>
      </p:pic>
      <p:sp>
        <p:nvSpPr>
          <p:cNvPr id="5" name="TextBox 7">
            <a:extLst>
              <a:ext uri="{FF2B5EF4-FFF2-40B4-BE49-F238E27FC236}">
                <a16:creationId xmlns:a16="http://schemas.microsoft.com/office/drawing/2014/main" id="{825FF794-CBCE-40FB-A929-51A97B9DB9E5}"/>
              </a:ext>
            </a:extLst>
          </p:cNvPr>
          <p:cNvSpPr txBox="1"/>
          <p:nvPr/>
        </p:nvSpPr>
        <p:spPr>
          <a:xfrm>
            <a:off x="4767391" y="623455"/>
            <a:ext cx="2601798" cy="707886"/>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pPr algn="r" rtl="1"/>
            <a:r>
              <a:rPr lang="he-IL" sz="4000" dirty="0">
                <a:latin typeface="Guttman Mantova-Decor" panose="02010401010101010101" pitchFamily="2" charset="-79"/>
                <a:cs typeface="Guttman Mantova-Decor" panose="02010401010101010101" pitchFamily="2" charset="-79"/>
              </a:rPr>
              <a:t>מסכת יומא</a:t>
            </a:r>
          </a:p>
        </p:txBody>
      </p:sp>
      <p:sp>
        <p:nvSpPr>
          <p:cNvPr id="8" name="תיבת טקסט 7">
            <a:extLst>
              <a:ext uri="{FF2B5EF4-FFF2-40B4-BE49-F238E27FC236}">
                <a16:creationId xmlns:a16="http://schemas.microsoft.com/office/drawing/2014/main" id="{2C5A0028-E592-44DB-A454-8D68BC6FE9C2}"/>
              </a:ext>
            </a:extLst>
          </p:cNvPr>
          <p:cNvSpPr txBox="1"/>
          <p:nvPr/>
        </p:nvSpPr>
        <p:spPr>
          <a:xfrm>
            <a:off x="5486400" y="1527142"/>
            <a:ext cx="914400" cy="377072"/>
          </a:xfrm>
          <a:prstGeom prst="rect">
            <a:avLst/>
          </a:prstGeom>
          <a:noFill/>
        </p:spPr>
        <p:txBody>
          <a:bodyPr wrap="square" rtlCol="1">
            <a:spAutoFit/>
          </a:bodyPr>
          <a:lstStyle/>
          <a:p>
            <a:r>
              <a:rPr lang="he-IL" dirty="0"/>
              <a:t>דף ט"ו</a:t>
            </a:r>
          </a:p>
        </p:txBody>
      </p:sp>
      <p:sp>
        <p:nvSpPr>
          <p:cNvPr id="9" name="TextBox 7">
            <a:extLst>
              <a:ext uri="{FF2B5EF4-FFF2-40B4-BE49-F238E27FC236}">
                <a16:creationId xmlns:a16="http://schemas.microsoft.com/office/drawing/2014/main" id="{F52C6D97-1215-4C71-927B-11D37031B2B5}"/>
              </a:ext>
            </a:extLst>
          </p:cNvPr>
          <p:cNvSpPr txBox="1"/>
          <p:nvPr/>
        </p:nvSpPr>
        <p:spPr>
          <a:xfrm>
            <a:off x="4264628" y="2121440"/>
            <a:ext cx="3607324" cy="707886"/>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pPr algn="r" rtl="1"/>
            <a:r>
              <a:rPr lang="he-IL" sz="4000" dirty="0">
                <a:latin typeface="Guttman Mantova-Decor" panose="02010401010101010101" pitchFamily="2" charset="-79"/>
                <a:cs typeface="Guttman Mantova-Decor" panose="02010401010101010101" pitchFamily="2" charset="-79"/>
              </a:rPr>
              <a:t>זריקת דם התמיד</a:t>
            </a:r>
          </a:p>
        </p:txBody>
      </p:sp>
    </p:spTree>
    <p:extLst>
      <p:ext uri="{BB962C8B-B14F-4D97-AF65-F5344CB8AC3E}">
        <p14:creationId xmlns:p14="http://schemas.microsoft.com/office/powerpoint/2010/main" val="307894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31" presetClass="entr" presetSubtype="0"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627287FA-3070-4DE9-B970-948619A46F44}"/>
              </a:ext>
            </a:extLst>
          </p:cNvPr>
          <p:cNvSpPr txBox="1"/>
          <p:nvPr/>
        </p:nvSpPr>
        <p:spPr>
          <a:xfrm>
            <a:off x="10596879" y="111760"/>
            <a:ext cx="1455535" cy="369332"/>
          </a:xfrm>
          <a:prstGeom prst="rect">
            <a:avLst/>
          </a:prstGeom>
          <a:noFill/>
        </p:spPr>
        <p:txBody>
          <a:bodyPr wrap="square">
            <a:spAutoFit/>
          </a:bodyPr>
          <a:lstStyle/>
          <a:p>
            <a:r>
              <a:rPr lang="he-IL" dirty="0"/>
              <a:t>דף טו עמוד ב</a:t>
            </a:r>
          </a:p>
        </p:txBody>
      </p:sp>
      <p:sp>
        <p:nvSpPr>
          <p:cNvPr id="4" name="תיבת טקסט 3">
            <a:extLst>
              <a:ext uri="{FF2B5EF4-FFF2-40B4-BE49-F238E27FC236}">
                <a16:creationId xmlns:a16="http://schemas.microsoft.com/office/drawing/2014/main" id="{FEFFE4A6-12FE-48DA-8B9F-4674B8DD98A5}"/>
              </a:ext>
            </a:extLst>
          </p:cNvPr>
          <p:cNvSpPr txBox="1"/>
          <p:nvPr/>
        </p:nvSpPr>
        <p:spPr>
          <a:xfrm>
            <a:off x="5516879" y="6417909"/>
            <a:ext cx="6498647" cy="400110"/>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כֵּיוָן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מָר </a:t>
            </a:r>
            <a:r>
              <a:rPr lang="he-IL" sz="2000" b="1" i="0" dirty="0" err="1">
                <a:solidFill>
                  <a:srgbClr val="000000"/>
                </a:solidFill>
                <a:effectLst/>
                <a:latin typeface="Arial" panose="020B0604020202020204" pitchFamily="34" charset="0"/>
              </a:rPr>
              <a:t>כׇּל</a:t>
            </a:r>
            <a:r>
              <a:rPr lang="he-IL" sz="2000" b="1" i="0" dirty="0">
                <a:solidFill>
                  <a:srgbClr val="000000"/>
                </a:solidFill>
                <a:effectLst/>
                <a:latin typeface="Arial" panose="020B0604020202020204" pitchFamily="34" charset="0"/>
              </a:rPr>
              <a:t> פִּינּוֹת שֶׁאַתָּה פּוֹנֶה לֹא </a:t>
            </a:r>
            <a:r>
              <a:rPr lang="he-IL" sz="2000" b="1" i="0" dirty="0" err="1">
                <a:solidFill>
                  <a:srgbClr val="000000"/>
                </a:solidFill>
                <a:effectLst/>
                <a:latin typeface="Arial" panose="020B0604020202020204" pitchFamily="34" charset="0"/>
              </a:rPr>
              <a:t>יְהו</a:t>
            </a:r>
            <a:r>
              <a:rPr lang="he-IL" sz="2000" b="1" i="0" dirty="0">
                <a:solidFill>
                  <a:srgbClr val="000000"/>
                </a:solidFill>
                <a:effectLst/>
                <a:latin typeface="Arial" panose="020B0604020202020204" pitchFamily="34" charset="0"/>
              </a:rPr>
              <a:t>ּ אֶלָּא דֶּרֶךְ יָמִין לַמִּזְרָח</a:t>
            </a:r>
            <a:endParaRPr lang="he-IL" b="1" dirty="0"/>
          </a:p>
        </p:txBody>
      </p:sp>
      <p:sp>
        <p:nvSpPr>
          <p:cNvPr id="6" name="תיבת טקסט 5">
            <a:extLst>
              <a:ext uri="{FF2B5EF4-FFF2-40B4-BE49-F238E27FC236}">
                <a16:creationId xmlns:a16="http://schemas.microsoft.com/office/drawing/2014/main" id="{303068CC-D89E-4E26-BAB3-C25335056C2D}"/>
              </a:ext>
            </a:extLst>
          </p:cNvPr>
          <p:cNvSpPr txBox="1"/>
          <p:nvPr/>
        </p:nvSpPr>
        <p:spPr>
          <a:xfrm>
            <a:off x="7335520" y="941374"/>
            <a:ext cx="4653280" cy="646331"/>
          </a:xfrm>
          <a:prstGeom prst="rect">
            <a:avLst/>
          </a:prstGeom>
          <a:solidFill>
            <a:schemeClr val="accent5">
              <a:lumMod val="20000"/>
              <a:lumOff val="80000"/>
            </a:schemeClr>
          </a:solidFill>
        </p:spPr>
        <p:txBody>
          <a:bodyPr wrap="square">
            <a:spAutoFit/>
          </a:bodyPr>
          <a:lstStyle/>
          <a:p>
            <a:r>
              <a:rPr lang="he-IL" b="0" i="0" dirty="0">
                <a:solidFill>
                  <a:srgbClr val="000000"/>
                </a:solidFill>
                <a:effectLst/>
                <a:latin typeface="Arial" panose="020B0604020202020204" pitchFamily="34" charset="0"/>
              </a:rPr>
              <a:t>מַאי שְׁנָא </a:t>
            </a:r>
            <a:r>
              <a:rPr lang="he-IL" b="0" i="0" dirty="0" err="1">
                <a:solidFill>
                  <a:srgbClr val="000000"/>
                </a:solidFill>
                <a:effectLst/>
                <a:latin typeface="Arial" panose="020B0604020202020204" pitchFamily="34" charset="0"/>
              </a:rPr>
              <a:t>דְּיָהֵיב</a:t>
            </a:r>
            <a:r>
              <a:rPr lang="he-IL" b="0" i="0" dirty="0">
                <a:solidFill>
                  <a:srgbClr val="000000"/>
                </a:solidFill>
                <a:effectLst/>
                <a:latin typeface="Arial" panose="020B0604020202020204" pitchFamily="34" charset="0"/>
              </a:rPr>
              <a:t> עוֹלָה בְּרֵישָׁא וַהֲדַר </a:t>
            </a:r>
            <a:r>
              <a:rPr lang="he-IL" b="0" i="0" dirty="0" err="1">
                <a:solidFill>
                  <a:srgbClr val="000000"/>
                </a:solidFill>
                <a:effectLst/>
                <a:latin typeface="Arial" panose="020B0604020202020204" pitchFamily="34" charset="0"/>
              </a:rPr>
              <a:t>יָהֵיב</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דְּחַטָּאת</a:t>
            </a:r>
            <a:r>
              <a:rPr lang="he-IL" b="0" i="0" dirty="0">
                <a:solidFill>
                  <a:srgbClr val="000000"/>
                </a:solidFill>
                <a:effectLst/>
                <a:latin typeface="Arial" panose="020B0604020202020204" pitchFamily="34" charset="0"/>
              </a:rPr>
              <a:t> ?</a:t>
            </a:r>
          </a:p>
          <a:p>
            <a:r>
              <a:rPr lang="he-IL" b="0" i="0" dirty="0" err="1">
                <a:solidFill>
                  <a:srgbClr val="000000"/>
                </a:solidFill>
                <a:effectLst/>
                <a:latin typeface="Arial" panose="020B0604020202020204" pitchFamily="34" charset="0"/>
              </a:rPr>
              <a:t>נִיתֵּיב</a:t>
            </a:r>
            <a:r>
              <a:rPr lang="he-IL" b="0" i="0" dirty="0">
                <a:solidFill>
                  <a:srgbClr val="000000"/>
                </a:solidFill>
                <a:effectLst/>
                <a:latin typeface="Arial" panose="020B0604020202020204" pitchFamily="34" charset="0"/>
              </a:rPr>
              <a:t> בְּרֵישָׁא </a:t>
            </a:r>
            <a:r>
              <a:rPr lang="he-IL" b="0" i="0" dirty="0" err="1">
                <a:solidFill>
                  <a:srgbClr val="000000"/>
                </a:solidFill>
                <a:effectLst/>
                <a:latin typeface="Arial" panose="020B0604020202020204" pitchFamily="34" charset="0"/>
              </a:rPr>
              <a:t>דְּחַטָּאת</a:t>
            </a:r>
            <a:r>
              <a:rPr lang="he-IL" b="0" i="0" dirty="0">
                <a:solidFill>
                  <a:srgbClr val="000000"/>
                </a:solidFill>
                <a:effectLst/>
                <a:latin typeface="Arial" panose="020B0604020202020204" pitchFamily="34" charset="0"/>
              </a:rPr>
              <a:t> וַהֲדַר </a:t>
            </a:r>
            <a:r>
              <a:rPr lang="he-IL" b="0" i="0" dirty="0" err="1">
                <a:solidFill>
                  <a:srgbClr val="000000"/>
                </a:solidFill>
                <a:effectLst/>
                <a:latin typeface="Arial" panose="020B0604020202020204" pitchFamily="34" charset="0"/>
              </a:rPr>
              <a:t>נִיתֵּיב</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דְּעוֹלָה</a:t>
            </a:r>
            <a:r>
              <a:rPr lang="he-IL" b="0" i="0" dirty="0">
                <a:solidFill>
                  <a:srgbClr val="000000"/>
                </a:solidFill>
                <a:effectLst/>
                <a:latin typeface="Arial" panose="020B0604020202020204" pitchFamily="34" charset="0"/>
              </a:rPr>
              <a:t> </a:t>
            </a:r>
            <a:endParaRPr lang="he-IL" dirty="0"/>
          </a:p>
        </p:txBody>
      </p:sp>
      <p:sp>
        <p:nvSpPr>
          <p:cNvPr id="7" name="תיבת טקסט 6">
            <a:extLst>
              <a:ext uri="{FF2B5EF4-FFF2-40B4-BE49-F238E27FC236}">
                <a16:creationId xmlns:a16="http://schemas.microsoft.com/office/drawing/2014/main" id="{1F6A56C3-02A4-4EB7-9CD8-BD91965357AE}"/>
              </a:ext>
            </a:extLst>
          </p:cNvPr>
          <p:cNvSpPr txBox="1"/>
          <p:nvPr/>
        </p:nvSpPr>
        <p:spPr>
          <a:xfrm>
            <a:off x="11039900" y="526567"/>
            <a:ext cx="874334"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שאלה:</a:t>
            </a:r>
          </a:p>
        </p:txBody>
      </p:sp>
      <p:sp>
        <p:nvSpPr>
          <p:cNvPr id="8" name="תיבת טקסט 7">
            <a:extLst>
              <a:ext uri="{FF2B5EF4-FFF2-40B4-BE49-F238E27FC236}">
                <a16:creationId xmlns:a16="http://schemas.microsoft.com/office/drawing/2014/main" id="{667B9F98-792C-4730-AC65-3ABED3756261}"/>
              </a:ext>
            </a:extLst>
          </p:cNvPr>
          <p:cNvSpPr txBox="1"/>
          <p:nvPr/>
        </p:nvSpPr>
        <p:spPr>
          <a:xfrm>
            <a:off x="10766521" y="1708074"/>
            <a:ext cx="1147713"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תשובה</a:t>
            </a:r>
          </a:p>
        </p:txBody>
      </p:sp>
      <p:sp>
        <p:nvSpPr>
          <p:cNvPr id="9" name="תיבת טקסט 8">
            <a:extLst>
              <a:ext uri="{FF2B5EF4-FFF2-40B4-BE49-F238E27FC236}">
                <a16:creationId xmlns:a16="http://schemas.microsoft.com/office/drawing/2014/main" id="{F4D83AE7-AEF3-4AD8-A413-282E67A192F5}"/>
              </a:ext>
            </a:extLst>
          </p:cNvPr>
          <p:cNvSpPr txBox="1"/>
          <p:nvPr/>
        </p:nvSpPr>
        <p:spPr>
          <a:xfrm>
            <a:off x="518160" y="941374"/>
            <a:ext cx="6248400" cy="646331"/>
          </a:xfrm>
          <a:prstGeom prst="rect">
            <a:avLst/>
          </a:prstGeom>
          <a:noFill/>
        </p:spPr>
        <p:txBody>
          <a:bodyPr wrap="square" rtlCol="1">
            <a:spAutoFit/>
          </a:bodyPr>
          <a:lstStyle/>
          <a:p>
            <a:r>
              <a:rPr lang="he-IL" dirty="0"/>
              <a:t>איזו חשיבות יש לסדר שנקבע </a:t>
            </a:r>
            <a:r>
              <a:rPr lang="he-IL" dirty="0" err="1"/>
              <a:t>שהעולא</a:t>
            </a:r>
            <a:r>
              <a:rPr lang="he-IL" dirty="0"/>
              <a:t> ראשונה והחטאת שניה. – נהפוך את הסדר והחטאת תהיה ראשונה ואחריה העולה ?</a:t>
            </a:r>
          </a:p>
        </p:txBody>
      </p:sp>
      <p:sp>
        <p:nvSpPr>
          <p:cNvPr id="11" name="תיבת טקסט 10">
            <a:extLst>
              <a:ext uri="{FF2B5EF4-FFF2-40B4-BE49-F238E27FC236}">
                <a16:creationId xmlns:a16="http://schemas.microsoft.com/office/drawing/2014/main" id="{A03A8D73-6FBA-416D-A842-85FC0CE34A4D}"/>
              </a:ext>
            </a:extLst>
          </p:cNvPr>
          <p:cNvSpPr txBox="1"/>
          <p:nvPr/>
        </p:nvSpPr>
        <p:spPr>
          <a:xfrm>
            <a:off x="8586033" y="2242625"/>
            <a:ext cx="3308714" cy="369332"/>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כֵּיוָן </a:t>
            </a:r>
            <a:r>
              <a:rPr lang="he-IL" b="0" i="0" dirty="0" err="1">
                <a:solidFill>
                  <a:srgbClr val="000000"/>
                </a:solidFill>
                <a:effectLst/>
                <a:latin typeface="Arial" panose="020B0604020202020204" pitchFamily="34" charset="0"/>
              </a:rPr>
              <a:t>דְּעוֹלָה</a:t>
            </a:r>
            <a:r>
              <a:rPr lang="he-IL" b="0" i="0" dirty="0">
                <a:solidFill>
                  <a:srgbClr val="000000"/>
                </a:solidFill>
                <a:effectLst/>
                <a:latin typeface="Arial" panose="020B0604020202020204" pitchFamily="34" charset="0"/>
              </a:rPr>
              <a:t> הִיא,  הִיא קָדְמָה בְּרֵישָׁא </a:t>
            </a:r>
            <a:endParaRPr lang="he-IL" dirty="0"/>
          </a:p>
        </p:txBody>
      </p:sp>
      <p:sp>
        <p:nvSpPr>
          <p:cNvPr id="12" name="תיבת טקסט 11">
            <a:extLst>
              <a:ext uri="{FF2B5EF4-FFF2-40B4-BE49-F238E27FC236}">
                <a16:creationId xmlns:a16="http://schemas.microsoft.com/office/drawing/2014/main" id="{DBDEC88B-15D6-4110-AC4F-FAEE5D330DB7}"/>
              </a:ext>
            </a:extLst>
          </p:cNvPr>
          <p:cNvSpPr txBox="1"/>
          <p:nvPr/>
        </p:nvSpPr>
        <p:spPr>
          <a:xfrm>
            <a:off x="2905760" y="2182063"/>
            <a:ext cx="5232400" cy="369332"/>
          </a:xfrm>
          <a:prstGeom prst="rect">
            <a:avLst/>
          </a:prstGeom>
          <a:noFill/>
        </p:spPr>
        <p:txBody>
          <a:bodyPr wrap="square" rtlCol="1">
            <a:spAutoFit/>
          </a:bodyPr>
          <a:lstStyle/>
          <a:p>
            <a:r>
              <a:rPr lang="he-IL" dirty="0"/>
              <a:t>מאחר </a:t>
            </a:r>
            <a:r>
              <a:rPr lang="he-IL" dirty="0" err="1"/>
              <a:t>שהקרבן</a:t>
            </a:r>
            <a:r>
              <a:rPr lang="he-IL" dirty="0"/>
              <a:t> הוא קרבן עולה, קרבן עולה הוא - הראשון</a:t>
            </a:r>
          </a:p>
        </p:txBody>
      </p:sp>
      <p:sp>
        <p:nvSpPr>
          <p:cNvPr id="14" name="תיבת טקסט 13">
            <a:extLst>
              <a:ext uri="{FF2B5EF4-FFF2-40B4-BE49-F238E27FC236}">
                <a16:creationId xmlns:a16="http://schemas.microsoft.com/office/drawing/2014/main" id="{1C06100A-7C6C-4A0E-A870-52EEA7F40AE5}"/>
              </a:ext>
            </a:extLst>
          </p:cNvPr>
          <p:cNvSpPr txBox="1"/>
          <p:nvPr/>
        </p:nvSpPr>
        <p:spPr>
          <a:xfrm>
            <a:off x="7410086" y="3206315"/>
            <a:ext cx="4578714" cy="646331"/>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וּמַאי שְׁנָא </a:t>
            </a:r>
            <a:r>
              <a:rPr lang="he-IL" b="0" i="0" dirty="0" err="1">
                <a:solidFill>
                  <a:srgbClr val="000000"/>
                </a:solidFill>
                <a:effectLst/>
                <a:latin typeface="Arial" panose="020B0604020202020204" pitchFamily="34" charset="0"/>
              </a:rPr>
              <a:t>דְּיָהֵיב</a:t>
            </a:r>
            <a:r>
              <a:rPr lang="he-IL" b="0" i="0" dirty="0">
                <a:solidFill>
                  <a:srgbClr val="000000"/>
                </a:solidFill>
                <a:effectLst/>
                <a:latin typeface="Arial" panose="020B0604020202020204" pitchFamily="34" charset="0"/>
              </a:rPr>
              <a:t> מִזְרָחִית צְפוֹנִית וּמַעֲרָבִית דְּרוֹמִית </a:t>
            </a:r>
          </a:p>
          <a:p>
            <a:r>
              <a:rPr lang="he-IL" b="0" i="0" dirty="0" err="1">
                <a:solidFill>
                  <a:srgbClr val="000000"/>
                </a:solidFill>
                <a:effectLst/>
                <a:latin typeface="Arial" panose="020B0604020202020204" pitchFamily="34" charset="0"/>
              </a:rPr>
              <a:t>נִיתֵּיב</a:t>
            </a:r>
            <a:r>
              <a:rPr lang="he-IL" b="0" i="0" dirty="0">
                <a:solidFill>
                  <a:srgbClr val="000000"/>
                </a:solidFill>
                <a:effectLst/>
                <a:latin typeface="Arial" panose="020B0604020202020204" pitchFamily="34" charset="0"/>
              </a:rPr>
              <a:t> דְּרוֹמִית מִזְרָחִית וַהֲדַר צְפוֹנִית מַעֲרָבִית </a:t>
            </a:r>
            <a:endParaRPr lang="he-IL" dirty="0"/>
          </a:p>
        </p:txBody>
      </p:sp>
      <p:sp>
        <p:nvSpPr>
          <p:cNvPr id="15" name="תיבת טקסט 14">
            <a:extLst>
              <a:ext uri="{FF2B5EF4-FFF2-40B4-BE49-F238E27FC236}">
                <a16:creationId xmlns:a16="http://schemas.microsoft.com/office/drawing/2014/main" id="{0904438B-72A4-4277-B0C0-18B39DFBAF26}"/>
              </a:ext>
            </a:extLst>
          </p:cNvPr>
          <p:cNvSpPr txBox="1"/>
          <p:nvPr/>
        </p:nvSpPr>
        <p:spPr>
          <a:xfrm>
            <a:off x="11020413" y="2792889"/>
            <a:ext cx="874334"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שאלה:</a:t>
            </a:r>
          </a:p>
        </p:txBody>
      </p:sp>
      <p:sp>
        <p:nvSpPr>
          <p:cNvPr id="17" name="תיבת טקסט 16">
            <a:extLst>
              <a:ext uri="{FF2B5EF4-FFF2-40B4-BE49-F238E27FC236}">
                <a16:creationId xmlns:a16="http://schemas.microsoft.com/office/drawing/2014/main" id="{FA6BD2C0-E254-4BF5-B851-3CC8D3B64F9D}"/>
              </a:ext>
            </a:extLst>
          </p:cNvPr>
          <p:cNvSpPr txBox="1"/>
          <p:nvPr/>
        </p:nvSpPr>
        <p:spPr>
          <a:xfrm>
            <a:off x="6272473" y="4447004"/>
            <a:ext cx="5743054" cy="369332"/>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אָמְרִי עוֹלָה טְעוּנָה יְסוֹד וְקֶרֶן דְּרוֹמִית מִזְרָחִית לָא </a:t>
            </a:r>
            <a:r>
              <a:rPr lang="he-IL" b="0" i="0" dirty="0" err="1">
                <a:solidFill>
                  <a:srgbClr val="000000"/>
                </a:solidFill>
                <a:effectLst/>
                <a:latin typeface="Arial" panose="020B0604020202020204" pitchFamily="34" charset="0"/>
              </a:rPr>
              <a:t>הֲוָה</a:t>
            </a:r>
            <a:r>
              <a:rPr lang="he-IL" b="0" i="0" dirty="0">
                <a:solidFill>
                  <a:srgbClr val="000000"/>
                </a:solidFill>
                <a:effectLst/>
                <a:latin typeface="Arial" panose="020B0604020202020204" pitchFamily="34" charset="0"/>
              </a:rPr>
              <a:t> לֵיהּ יְסוֹד </a:t>
            </a:r>
            <a:endParaRPr lang="he-IL" dirty="0"/>
          </a:p>
        </p:txBody>
      </p:sp>
      <p:sp>
        <p:nvSpPr>
          <p:cNvPr id="19" name="תיבת טקסט 18">
            <a:extLst>
              <a:ext uri="{FF2B5EF4-FFF2-40B4-BE49-F238E27FC236}">
                <a16:creationId xmlns:a16="http://schemas.microsoft.com/office/drawing/2014/main" id="{6FD695C6-C8C5-4D55-98BE-11CCC226AFA0}"/>
              </a:ext>
            </a:extLst>
          </p:cNvPr>
          <p:cNvSpPr txBox="1"/>
          <p:nvPr/>
        </p:nvSpPr>
        <p:spPr>
          <a:xfrm>
            <a:off x="81280" y="4386442"/>
            <a:ext cx="6096000" cy="646331"/>
          </a:xfrm>
          <a:prstGeom prst="rect">
            <a:avLst/>
          </a:prstGeom>
          <a:noFill/>
        </p:spPr>
        <p:txBody>
          <a:bodyPr wrap="square">
            <a:spAutoFit/>
          </a:bodyPr>
          <a:lstStyle/>
          <a:p>
            <a:r>
              <a:rPr lang="he-IL" dirty="0"/>
              <a:t>שיהיה ניתן דמה במקום שיש למזבח יסוד תחתיו, ואילו בקרן דרומית מזרחית לא היה יסוד.</a:t>
            </a:r>
          </a:p>
        </p:txBody>
      </p:sp>
      <p:sp>
        <p:nvSpPr>
          <p:cNvPr id="20" name="תיבת טקסט 19">
            <a:extLst>
              <a:ext uri="{FF2B5EF4-FFF2-40B4-BE49-F238E27FC236}">
                <a16:creationId xmlns:a16="http://schemas.microsoft.com/office/drawing/2014/main" id="{27B37FE2-2F53-46A6-BDD1-6F9B8DD09645}"/>
              </a:ext>
            </a:extLst>
          </p:cNvPr>
          <p:cNvSpPr txBox="1"/>
          <p:nvPr/>
        </p:nvSpPr>
        <p:spPr>
          <a:xfrm>
            <a:off x="650240" y="3145753"/>
            <a:ext cx="6512560" cy="646331"/>
          </a:xfrm>
          <a:prstGeom prst="rect">
            <a:avLst/>
          </a:prstGeom>
          <a:noFill/>
        </p:spPr>
        <p:txBody>
          <a:bodyPr wrap="square" rtlCol="1">
            <a:spAutoFit/>
          </a:bodyPr>
          <a:lstStyle/>
          <a:p>
            <a:r>
              <a:rPr lang="he-IL" dirty="0"/>
              <a:t>למה סדר נתינת הדם הוא: מזרחית  צפונית ואח"כ , מערבית  דרומית</a:t>
            </a:r>
          </a:p>
          <a:p>
            <a:r>
              <a:rPr lang="he-IL" dirty="0"/>
              <a:t>נשנה ל: דרומית מזרחית ואח" צפונית מערבית</a:t>
            </a:r>
          </a:p>
        </p:txBody>
      </p:sp>
      <p:sp>
        <p:nvSpPr>
          <p:cNvPr id="21" name="תיבת טקסט 20">
            <a:extLst>
              <a:ext uri="{FF2B5EF4-FFF2-40B4-BE49-F238E27FC236}">
                <a16:creationId xmlns:a16="http://schemas.microsoft.com/office/drawing/2014/main" id="{9E9DE418-07BC-4EF2-BBAE-A9CF4E755AC0}"/>
              </a:ext>
            </a:extLst>
          </p:cNvPr>
          <p:cNvSpPr txBox="1"/>
          <p:nvPr/>
        </p:nvSpPr>
        <p:spPr>
          <a:xfrm>
            <a:off x="10766521" y="3984671"/>
            <a:ext cx="1147713"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תשובה</a:t>
            </a:r>
          </a:p>
        </p:txBody>
      </p:sp>
      <p:sp>
        <p:nvSpPr>
          <p:cNvPr id="23" name="תיבת טקסט 22">
            <a:extLst>
              <a:ext uri="{FF2B5EF4-FFF2-40B4-BE49-F238E27FC236}">
                <a16:creationId xmlns:a16="http://schemas.microsoft.com/office/drawing/2014/main" id="{F20BAA7C-F7B2-46BB-A604-9B7686C12BFD}"/>
              </a:ext>
            </a:extLst>
          </p:cNvPr>
          <p:cNvSpPr txBox="1"/>
          <p:nvPr/>
        </p:nvSpPr>
        <p:spPr>
          <a:xfrm>
            <a:off x="5931014" y="5311296"/>
            <a:ext cx="6121400" cy="646331"/>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מַאי שְׁנָא </a:t>
            </a:r>
            <a:r>
              <a:rPr lang="he-IL" b="0" i="0" dirty="0" err="1">
                <a:solidFill>
                  <a:srgbClr val="000000"/>
                </a:solidFill>
                <a:effectLst/>
                <a:latin typeface="Arial" panose="020B0604020202020204" pitchFamily="34" charset="0"/>
              </a:rPr>
              <a:t>דְּיָהֵיב</a:t>
            </a:r>
            <a:r>
              <a:rPr lang="he-IL" b="0" i="0" dirty="0">
                <a:solidFill>
                  <a:srgbClr val="000000"/>
                </a:solidFill>
                <a:effectLst/>
                <a:latin typeface="Arial" panose="020B0604020202020204" pitchFamily="34" charset="0"/>
              </a:rPr>
              <a:t> בְּרֵישָׁא מִזְרָחִית צְפוֹנִית וַהֲדַר מַעֲרָבִית דְּרוֹמִית</a:t>
            </a:r>
          </a:p>
          <a:p>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נִיתֵּיב</a:t>
            </a:r>
            <a:r>
              <a:rPr lang="he-IL" b="0" i="0" dirty="0">
                <a:solidFill>
                  <a:srgbClr val="000000"/>
                </a:solidFill>
                <a:effectLst/>
                <a:latin typeface="Arial" panose="020B0604020202020204" pitchFamily="34" charset="0"/>
              </a:rPr>
              <a:t> בְּרֵישָׁא מַעֲרָבִית דְּרוֹמִית וַהֲדַר מִזְרָחִית צְפוֹנִית </a:t>
            </a:r>
            <a:endParaRPr lang="he-IL" dirty="0"/>
          </a:p>
        </p:txBody>
      </p:sp>
      <p:sp>
        <p:nvSpPr>
          <p:cNvPr id="24" name="תיבת טקסט 23">
            <a:extLst>
              <a:ext uri="{FF2B5EF4-FFF2-40B4-BE49-F238E27FC236}">
                <a16:creationId xmlns:a16="http://schemas.microsoft.com/office/drawing/2014/main" id="{CC335AB1-CDFB-41CD-9B93-2D701D1AF210}"/>
              </a:ext>
            </a:extLst>
          </p:cNvPr>
          <p:cNvSpPr txBox="1"/>
          <p:nvPr/>
        </p:nvSpPr>
        <p:spPr>
          <a:xfrm>
            <a:off x="11039900" y="4967253"/>
            <a:ext cx="874334"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שאלה:</a:t>
            </a:r>
          </a:p>
        </p:txBody>
      </p:sp>
      <p:sp>
        <p:nvSpPr>
          <p:cNvPr id="25" name="תיבת טקסט 24">
            <a:extLst>
              <a:ext uri="{FF2B5EF4-FFF2-40B4-BE49-F238E27FC236}">
                <a16:creationId xmlns:a16="http://schemas.microsoft.com/office/drawing/2014/main" id="{F8BD8729-45B9-459F-9693-3CDE1C865198}"/>
              </a:ext>
            </a:extLst>
          </p:cNvPr>
          <p:cNvSpPr txBox="1"/>
          <p:nvPr/>
        </p:nvSpPr>
        <p:spPr>
          <a:xfrm>
            <a:off x="10867814" y="5962101"/>
            <a:ext cx="1147713"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תשובה</a:t>
            </a:r>
          </a:p>
        </p:txBody>
      </p:sp>
      <p:sp>
        <p:nvSpPr>
          <p:cNvPr id="27" name="תיבת טקסט 26">
            <a:extLst>
              <a:ext uri="{FF2B5EF4-FFF2-40B4-BE49-F238E27FC236}">
                <a16:creationId xmlns:a16="http://schemas.microsoft.com/office/drawing/2014/main" id="{27756693-9CE5-4584-A052-772A46DB3B1F}"/>
              </a:ext>
            </a:extLst>
          </p:cNvPr>
          <p:cNvSpPr txBox="1"/>
          <p:nvPr/>
        </p:nvSpPr>
        <p:spPr>
          <a:xfrm>
            <a:off x="-43295" y="6027003"/>
            <a:ext cx="5523287" cy="830997"/>
          </a:xfrm>
          <a:prstGeom prst="rect">
            <a:avLst/>
          </a:prstGeom>
          <a:noFill/>
        </p:spPr>
        <p:txBody>
          <a:bodyPr wrap="square">
            <a:spAutoFit/>
          </a:bodyPr>
          <a:lstStyle/>
          <a:p>
            <a:r>
              <a:rPr lang="he-IL" sz="1600" dirty="0"/>
              <a:t>והקרן הראשונה שהוא פוגש בה, המזרחית דרומית, אינה ראויה ליתן בה דם עולה לפי שאין תחתיה יסוד, ורק הקרן הבאה, המזרחית צפונית, שיש תחתיה יסוד הוא, יכול להתחיל לתת את הדם </a:t>
            </a:r>
          </a:p>
        </p:txBody>
      </p:sp>
    </p:spTree>
    <p:extLst>
      <p:ext uri="{BB962C8B-B14F-4D97-AF65-F5344CB8AC3E}">
        <p14:creationId xmlns:p14="http://schemas.microsoft.com/office/powerpoint/2010/main" val="85895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750"/>
                            </p:stCondLst>
                            <p:childTnLst>
                              <p:par>
                                <p:cTn id="9" presetID="53" presetClass="entr" presetSubtype="16"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2" presetClass="entr" presetSubtype="2" fill="hold" grpId="0" nodeType="afterEffect">
                                  <p:stCondLst>
                                    <p:cond delay="225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4250"/>
                            </p:stCondLst>
                            <p:childTnLst>
                              <p:par>
                                <p:cTn id="19" presetID="16" presetClass="entr" presetSubtype="21" fill="hold" grpId="0" nodeType="afterEffect">
                                  <p:stCondLst>
                                    <p:cond delay="200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6750"/>
                            </p:stCondLst>
                            <p:childTnLst>
                              <p:par>
                                <p:cTn id="23" presetID="53" presetClass="entr" presetSubtype="16"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7750"/>
                            </p:stCondLst>
                            <p:childTnLst>
                              <p:par>
                                <p:cTn id="29" presetID="22" presetClass="entr" presetSubtype="2" fill="hold" grpId="0" nodeType="after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p:stCondLst>
                              <p:cond delay="9750"/>
                            </p:stCondLst>
                            <p:childTnLst>
                              <p:par>
                                <p:cTn id="33" presetID="16" presetClass="entr" presetSubtype="21" fill="hold" grpId="0" nodeType="afterEffect">
                                  <p:stCondLst>
                                    <p:cond delay="200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par>
                          <p:cTn id="36" fill="hold">
                            <p:stCondLst>
                              <p:cond delay="12250"/>
                            </p:stCondLst>
                            <p:childTnLst>
                              <p:par>
                                <p:cTn id="37" presetID="53" presetClass="entr" presetSubtype="16" fill="hold" grpId="0" nodeType="afterEffect">
                                  <p:stCondLst>
                                    <p:cond delay="5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13250"/>
                            </p:stCondLst>
                            <p:childTnLst>
                              <p:par>
                                <p:cTn id="43" presetID="22" presetClass="entr" presetSubtype="2" fill="hold" grpId="0" nodeType="afterEffect">
                                  <p:stCondLst>
                                    <p:cond delay="225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childTnLst>
                          </p:cTn>
                        </p:par>
                        <p:par>
                          <p:cTn id="46" fill="hold">
                            <p:stCondLst>
                              <p:cond delay="16000"/>
                            </p:stCondLst>
                            <p:childTnLst>
                              <p:par>
                                <p:cTn id="47" presetID="16" presetClass="entr" presetSubtype="21" fill="hold" grpId="0" nodeType="afterEffect">
                                  <p:stCondLst>
                                    <p:cond delay="225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par>
                          <p:cTn id="50" fill="hold">
                            <p:stCondLst>
                              <p:cond delay="18750"/>
                            </p:stCondLst>
                            <p:childTnLst>
                              <p:par>
                                <p:cTn id="51" presetID="53" presetClass="entr" presetSubtype="16" fill="hold" grpId="0" nodeType="afterEffect">
                                  <p:stCondLst>
                                    <p:cond delay="5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19750"/>
                            </p:stCondLst>
                            <p:childTnLst>
                              <p:par>
                                <p:cTn id="57" presetID="22" presetClass="entr" presetSubtype="2" fill="hold" grpId="0" nodeType="afterEffect">
                                  <p:stCondLst>
                                    <p:cond delay="2250"/>
                                  </p:stCondLst>
                                  <p:childTnLst>
                                    <p:set>
                                      <p:cBhvr>
                                        <p:cTn id="58" dur="1" fill="hold">
                                          <p:stCondLst>
                                            <p:cond delay="0"/>
                                          </p:stCondLst>
                                        </p:cTn>
                                        <p:tgtEl>
                                          <p:spTgt spid="19"/>
                                        </p:tgtEl>
                                        <p:attrNameLst>
                                          <p:attrName>style.visibility</p:attrName>
                                        </p:attrNameLst>
                                      </p:cBhvr>
                                      <p:to>
                                        <p:strVal val="visible"/>
                                      </p:to>
                                    </p:set>
                                    <p:animEffect transition="in" filter="wipe(right)">
                                      <p:cBhvr>
                                        <p:cTn id="59" dur="500"/>
                                        <p:tgtEl>
                                          <p:spTgt spid="19"/>
                                        </p:tgtEl>
                                      </p:cBhvr>
                                    </p:animEffect>
                                  </p:childTnLst>
                                </p:cTn>
                              </p:par>
                            </p:childTnLst>
                          </p:cTn>
                        </p:par>
                        <p:par>
                          <p:cTn id="60" fill="hold">
                            <p:stCondLst>
                              <p:cond delay="22500"/>
                            </p:stCondLst>
                            <p:childTnLst>
                              <p:par>
                                <p:cTn id="61" presetID="16" presetClass="entr" presetSubtype="21" fill="hold" grpId="0" nodeType="afterEffect">
                                  <p:stCondLst>
                                    <p:cond delay="200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childTnLst>
                          </p:cTn>
                        </p:par>
                        <p:par>
                          <p:cTn id="64" fill="hold">
                            <p:stCondLst>
                              <p:cond delay="25000"/>
                            </p:stCondLst>
                            <p:childTnLst>
                              <p:par>
                                <p:cTn id="65" presetID="53" presetClass="entr" presetSubtype="16" fill="hold" grpId="0" nodeType="afterEffect">
                                  <p:stCondLst>
                                    <p:cond delay="50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par>
                          <p:cTn id="70" fill="hold">
                            <p:stCondLst>
                              <p:cond delay="26000"/>
                            </p:stCondLst>
                            <p:childTnLst>
                              <p:par>
                                <p:cTn id="71" presetID="16" presetClass="entr" presetSubtype="21" fill="hold" grpId="0" nodeType="afterEffect">
                                  <p:stCondLst>
                                    <p:cond delay="2000"/>
                                  </p:stCondLst>
                                  <p:childTnLst>
                                    <p:set>
                                      <p:cBhvr>
                                        <p:cTn id="72" dur="1" fill="hold">
                                          <p:stCondLst>
                                            <p:cond delay="0"/>
                                          </p:stCondLst>
                                        </p:cTn>
                                        <p:tgtEl>
                                          <p:spTgt spid="25"/>
                                        </p:tgtEl>
                                        <p:attrNameLst>
                                          <p:attrName>style.visibility</p:attrName>
                                        </p:attrNameLst>
                                      </p:cBhvr>
                                      <p:to>
                                        <p:strVal val="visible"/>
                                      </p:to>
                                    </p:set>
                                    <p:animEffect transition="in" filter="barn(inVertical)">
                                      <p:cBhvr>
                                        <p:cTn id="73" dur="500"/>
                                        <p:tgtEl>
                                          <p:spTgt spid="25"/>
                                        </p:tgtEl>
                                      </p:cBhvr>
                                    </p:animEffect>
                                  </p:childTnLst>
                                </p:cTn>
                              </p:par>
                            </p:childTnLst>
                          </p:cTn>
                        </p:par>
                        <p:par>
                          <p:cTn id="74" fill="hold">
                            <p:stCondLst>
                              <p:cond delay="28500"/>
                            </p:stCondLst>
                            <p:childTnLst>
                              <p:par>
                                <p:cTn id="75" presetID="53" presetClass="entr" presetSubtype="16" fill="hold" grpId="0" nodeType="afterEffect">
                                  <p:stCondLst>
                                    <p:cond delay="500"/>
                                  </p:stCondLst>
                                  <p:childTnLst>
                                    <p:set>
                                      <p:cBhvr>
                                        <p:cTn id="76" dur="1"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ppt_w</p:attrName>
                                        </p:attrNameLst>
                                      </p:cBhvr>
                                      <p:tavLst>
                                        <p:tav tm="0">
                                          <p:val>
                                            <p:fltVal val="0"/>
                                          </p:val>
                                        </p:tav>
                                        <p:tav tm="100000">
                                          <p:val>
                                            <p:strVal val="#ppt_w"/>
                                          </p:val>
                                        </p:tav>
                                      </p:tavLst>
                                    </p:anim>
                                    <p:anim calcmode="lin" valueType="num">
                                      <p:cBhvr>
                                        <p:cTn id="78" dur="500" fill="hold"/>
                                        <p:tgtEl>
                                          <p:spTgt spid="4"/>
                                        </p:tgtEl>
                                        <p:attrNameLst>
                                          <p:attrName>ppt_h</p:attrName>
                                        </p:attrNameLst>
                                      </p:cBhvr>
                                      <p:tavLst>
                                        <p:tav tm="0">
                                          <p:val>
                                            <p:fltVal val="0"/>
                                          </p:val>
                                        </p:tav>
                                        <p:tav tm="100000">
                                          <p:val>
                                            <p:strVal val="#ppt_h"/>
                                          </p:val>
                                        </p:tav>
                                      </p:tavLst>
                                    </p:anim>
                                    <p:animEffect transition="in" filter="fade">
                                      <p:cBhvr>
                                        <p:cTn id="79" dur="500"/>
                                        <p:tgtEl>
                                          <p:spTgt spid="4"/>
                                        </p:tgtEl>
                                      </p:cBhvr>
                                    </p:animEffect>
                                  </p:childTnLst>
                                </p:cTn>
                              </p:par>
                            </p:childTnLst>
                          </p:cTn>
                        </p:par>
                        <p:par>
                          <p:cTn id="80" fill="hold">
                            <p:stCondLst>
                              <p:cond delay="29500"/>
                            </p:stCondLst>
                            <p:childTnLst>
                              <p:par>
                                <p:cTn id="81" presetID="22" presetClass="entr" presetSubtype="2" fill="hold" grpId="0" nodeType="afterEffect">
                                  <p:stCondLst>
                                    <p:cond delay="1500"/>
                                  </p:stCondLst>
                                  <p:childTnLst>
                                    <p:set>
                                      <p:cBhvr>
                                        <p:cTn id="82" dur="1" fill="hold">
                                          <p:stCondLst>
                                            <p:cond delay="0"/>
                                          </p:stCondLst>
                                        </p:cTn>
                                        <p:tgtEl>
                                          <p:spTgt spid="27"/>
                                        </p:tgtEl>
                                        <p:attrNameLst>
                                          <p:attrName>style.visibility</p:attrName>
                                        </p:attrNameLst>
                                      </p:cBhvr>
                                      <p:to>
                                        <p:strVal val="visible"/>
                                      </p:to>
                                    </p:set>
                                    <p:animEffect transition="in" filter="wipe(right)">
                                      <p:cBhvr>
                                        <p:cTn id="8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1" grpId="0" animBg="1"/>
      <p:bldP spid="12" grpId="0"/>
      <p:bldP spid="14" grpId="0" animBg="1"/>
      <p:bldP spid="15" grpId="0" animBg="1"/>
      <p:bldP spid="17" grpId="0" animBg="1"/>
      <p:bldP spid="19" grpId="0"/>
      <p:bldP spid="20" grpId="0"/>
      <p:bldP spid="21" grpId="0" animBg="1"/>
      <p:bldP spid="23" grpId="0" animBg="1"/>
      <p:bldP spid="24" grpId="0" animBg="1"/>
      <p:bldP spid="25"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183565" y="304731"/>
            <a:ext cx="11352075" cy="6576290"/>
          </a:xfrm>
          <a:prstGeom prst="rect">
            <a:avLst/>
          </a:prstGeom>
          <a:solidFill>
            <a:schemeClr val="tx2">
              <a:lumMod val="20000"/>
              <a:lumOff val="80000"/>
            </a:schemeClr>
          </a:solidFill>
          <a:ln>
            <a:noFill/>
          </a:ln>
        </p:spPr>
      </p:pic>
      <p:cxnSp>
        <p:nvCxnSpPr>
          <p:cNvPr id="4" name="מחבר ישר 3"/>
          <p:cNvCxnSpPr/>
          <p:nvPr/>
        </p:nvCxnSpPr>
        <p:spPr>
          <a:xfrm flipH="1">
            <a:off x="706479" y="3269227"/>
            <a:ext cx="2854036" cy="3472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H="1">
            <a:off x="2281382" y="3722255"/>
            <a:ext cx="230909" cy="249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flipH="1">
            <a:off x="2447133" y="3898891"/>
            <a:ext cx="191797" cy="169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קוביה 34"/>
          <p:cNvSpPr/>
          <p:nvPr/>
        </p:nvSpPr>
        <p:spPr>
          <a:xfrm rot="19006784">
            <a:off x="1185951" y="1914935"/>
            <a:ext cx="5168317" cy="277772"/>
          </a:xfrm>
          <a:prstGeom prst="cube">
            <a:avLst>
              <a:gd name="adj" fmla="val 5928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קוביה 35"/>
          <p:cNvSpPr/>
          <p:nvPr/>
        </p:nvSpPr>
        <p:spPr>
          <a:xfrm rot="11992449" flipV="1">
            <a:off x="5376916" y="1049558"/>
            <a:ext cx="4777720" cy="218738"/>
          </a:xfrm>
          <a:prstGeom prst="cube">
            <a:avLst>
              <a:gd name="adj" fmla="val 5928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קוביה 36"/>
          <p:cNvSpPr/>
          <p:nvPr/>
        </p:nvSpPr>
        <p:spPr>
          <a:xfrm rot="7276585" flipV="1">
            <a:off x="9542106" y="2223820"/>
            <a:ext cx="720320" cy="221630"/>
          </a:xfrm>
          <a:prstGeom prst="cube">
            <a:avLst>
              <a:gd name="adj" fmla="val 5928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קוביה 37"/>
          <p:cNvSpPr/>
          <p:nvPr/>
        </p:nvSpPr>
        <p:spPr>
          <a:xfrm rot="1366701">
            <a:off x="1963412" y="3871335"/>
            <a:ext cx="908264" cy="302163"/>
          </a:xfrm>
          <a:prstGeom prst="cube">
            <a:avLst>
              <a:gd name="adj" fmla="val 5928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אליפסה 38"/>
          <p:cNvSpPr/>
          <p:nvPr/>
        </p:nvSpPr>
        <p:spPr>
          <a:xfrm>
            <a:off x="2163624" y="3853596"/>
            <a:ext cx="147885" cy="94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אליפסה 39"/>
          <p:cNvSpPr/>
          <p:nvPr/>
        </p:nvSpPr>
        <p:spPr>
          <a:xfrm>
            <a:off x="2491045" y="3971636"/>
            <a:ext cx="147885" cy="945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TextBox 40"/>
          <p:cNvSpPr txBox="1"/>
          <p:nvPr/>
        </p:nvSpPr>
        <p:spPr>
          <a:xfrm rot="18916628">
            <a:off x="3235872" y="1259907"/>
            <a:ext cx="1216906"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a:t>יסוד מערבי</a:t>
            </a:r>
          </a:p>
        </p:txBody>
      </p:sp>
      <p:sp>
        <p:nvSpPr>
          <p:cNvPr id="42" name="TextBox 41"/>
          <p:cNvSpPr txBox="1"/>
          <p:nvPr/>
        </p:nvSpPr>
        <p:spPr>
          <a:xfrm rot="17556379">
            <a:off x="10071907" y="2375946"/>
            <a:ext cx="1026258" cy="307777"/>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sz="1400" dirty="0"/>
              <a:t>יסוד מזרחי</a:t>
            </a:r>
          </a:p>
        </p:txBody>
      </p:sp>
      <p:sp>
        <p:nvSpPr>
          <p:cNvPr id="43" name="TextBox 42"/>
          <p:cNvSpPr txBox="1"/>
          <p:nvPr/>
        </p:nvSpPr>
        <p:spPr>
          <a:xfrm rot="1197501">
            <a:off x="6972811" y="343601"/>
            <a:ext cx="1216906"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a:t>יסוד צפוני</a:t>
            </a:r>
          </a:p>
        </p:txBody>
      </p:sp>
      <p:sp>
        <p:nvSpPr>
          <p:cNvPr id="44" name="TextBox 43"/>
          <p:cNvSpPr txBox="1"/>
          <p:nvPr/>
        </p:nvSpPr>
        <p:spPr>
          <a:xfrm rot="1806494">
            <a:off x="1541592" y="4068495"/>
            <a:ext cx="915286" cy="307777"/>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sz="1400" dirty="0"/>
              <a:t>יסוד דרומי</a:t>
            </a:r>
          </a:p>
        </p:txBody>
      </p:sp>
      <p:sp>
        <p:nvSpPr>
          <p:cNvPr id="45" name="TextBox 44"/>
          <p:cNvSpPr txBox="1"/>
          <p:nvPr/>
        </p:nvSpPr>
        <p:spPr>
          <a:xfrm>
            <a:off x="5301033" y="27673"/>
            <a:ext cx="558570" cy="369332"/>
          </a:xfrm>
          <a:prstGeom prst="rect">
            <a:avLst/>
          </a:prstGeom>
          <a:solidFill>
            <a:schemeClr val="accent6">
              <a:lumMod val="20000"/>
              <a:lumOff val="80000"/>
            </a:schemeClr>
          </a:solidFill>
          <a:scene3d>
            <a:camera prst="orthographicFront"/>
            <a:lightRig rig="threePt" dir="t"/>
          </a:scene3d>
          <a:sp3d>
            <a:bevelT w="139700" prst="cross"/>
          </a:sp3d>
        </p:spPr>
        <p:txBody>
          <a:bodyPr wrap="square" rtlCol="1">
            <a:spAutoFit/>
          </a:bodyPr>
          <a:lstStyle/>
          <a:p>
            <a:r>
              <a:rPr lang="he-IL" dirty="0"/>
              <a:t>קרן</a:t>
            </a:r>
          </a:p>
        </p:txBody>
      </p:sp>
      <p:sp>
        <p:nvSpPr>
          <p:cNvPr id="46" name="TextBox 45"/>
          <p:cNvSpPr txBox="1"/>
          <p:nvPr/>
        </p:nvSpPr>
        <p:spPr>
          <a:xfrm rot="1791589">
            <a:off x="5803941" y="5653942"/>
            <a:ext cx="634944" cy="369332"/>
          </a:xfrm>
          <a:prstGeom prst="rect">
            <a:avLst/>
          </a:prstGeom>
          <a:solidFill>
            <a:schemeClr val="accent6">
              <a:lumMod val="20000"/>
              <a:lumOff val="80000"/>
            </a:schemeClr>
          </a:solidFill>
          <a:scene3d>
            <a:camera prst="orthographicFront"/>
            <a:lightRig rig="threePt" dir="t"/>
          </a:scene3d>
          <a:sp3d>
            <a:bevelT prst="relaxedInset"/>
          </a:sp3d>
        </p:spPr>
        <p:txBody>
          <a:bodyPr wrap="square" rtlCol="1">
            <a:spAutoFit/>
          </a:bodyPr>
          <a:lstStyle/>
          <a:p>
            <a:r>
              <a:rPr lang="he-IL" dirty="0"/>
              <a:t>סובב</a:t>
            </a:r>
          </a:p>
        </p:txBody>
      </p:sp>
      <p:pic>
        <p:nvPicPr>
          <p:cNvPr id="47" name="תמונה 46"/>
          <p:cNvPicPr>
            <a:picLocks noChangeAspect="1"/>
          </p:cNvPicPr>
          <p:nvPr/>
        </p:nvPicPr>
        <p:blipFill>
          <a:blip r:embed="rId3"/>
          <a:stretch>
            <a:fillRect/>
          </a:stretch>
        </p:blipFill>
        <p:spPr>
          <a:xfrm>
            <a:off x="8349238" y="5310544"/>
            <a:ext cx="2772079" cy="358975"/>
          </a:xfrm>
          <a:prstGeom prst="rect">
            <a:avLst/>
          </a:prstGeom>
          <a:solidFill>
            <a:schemeClr val="accent5">
              <a:lumMod val="20000"/>
              <a:lumOff val="80000"/>
            </a:schemeClr>
          </a:solidFill>
          <a:scene3d>
            <a:camera prst="orthographicFront"/>
            <a:lightRig rig="threePt" dir="t"/>
          </a:scene3d>
          <a:sp3d>
            <a:bevelT w="101600" prst="riblet"/>
          </a:sp3d>
        </p:spPr>
      </p:pic>
      <p:pic>
        <p:nvPicPr>
          <p:cNvPr id="48" name="תמונה 47"/>
          <p:cNvPicPr>
            <a:picLocks noChangeAspect="1"/>
          </p:cNvPicPr>
          <p:nvPr/>
        </p:nvPicPr>
        <p:blipFill>
          <a:blip r:embed="rId4"/>
          <a:stretch>
            <a:fillRect/>
          </a:stretch>
        </p:blipFill>
        <p:spPr>
          <a:xfrm>
            <a:off x="6488682" y="6244016"/>
            <a:ext cx="4777068" cy="498084"/>
          </a:xfrm>
          <a:prstGeom prst="rect">
            <a:avLst/>
          </a:prstGeom>
          <a:solidFill>
            <a:schemeClr val="accent5">
              <a:lumMod val="20000"/>
              <a:lumOff val="80000"/>
            </a:schemeClr>
          </a:solidFill>
          <a:scene3d>
            <a:camera prst="orthographicFront"/>
            <a:lightRig rig="threePt" dir="t"/>
          </a:scene3d>
          <a:sp3d>
            <a:bevelT w="101600" prst="riblet"/>
          </a:sp3d>
        </p:spPr>
      </p:pic>
      <p:sp>
        <p:nvSpPr>
          <p:cNvPr id="49" name="מגילה אופקית 48"/>
          <p:cNvSpPr/>
          <p:nvPr/>
        </p:nvSpPr>
        <p:spPr>
          <a:xfrm>
            <a:off x="1320800" y="1158927"/>
            <a:ext cx="990709" cy="669873"/>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מגילה אופקית 52"/>
          <p:cNvSpPr/>
          <p:nvPr/>
        </p:nvSpPr>
        <p:spPr>
          <a:xfrm>
            <a:off x="4491303" y="6181636"/>
            <a:ext cx="990709" cy="669873"/>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מגילה אופקית 53"/>
          <p:cNvSpPr/>
          <p:nvPr/>
        </p:nvSpPr>
        <p:spPr>
          <a:xfrm>
            <a:off x="8796277" y="244600"/>
            <a:ext cx="990709" cy="669873"/>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מגילה אופקית 54"/>
          <p:cNvSpPr/>
          <p:nvPr/>
        </p:nvSpPr>
        <p:spPr>
          <a:xfrm>
            <a:off x="9832110" y="3850681"/>
            <a:ext cx="990709" cy="669873"/>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TextBox 55"/>
          <p:cNvSpPr txBox="1"/>
          <p:nvPr/>
        </p:nvSpPr>
        <p:spPr>
          <a:xfrm>
            <a:off x="9990525" y="4000951"/>
            <a:ext cx="673878" cy="369332"/>
          </a:xfrm>
          <a:prstGeom prst="rect">
            <a:avLst/>
          </a:prstGeom>
          <a:noFill/>
        </p:spPr>
        <p:txBody>
          <a:bodyPr wrap="square" rtlCol="1">
            <a:spAutoFit/>
          </a:bodyPr>
          <a:lstStyle/>
          <a:p>
            <a:r>
              <a:rPr lang="he-IL" dirty="0"/>
              <a:t>מזרח</a:t>
            </a:r>
          </a:p>
        </p:txBody>
      </p:sp>
      <p:sp>
        <p:nvSpPr>
          <p:cNvPr id="57" name="TextBox 56"/>
          <p:cNvSpPr txBox="1"/>
          <p:nvPr/>
        </p:nvSpPr>
        <p:spPr>
          <a:xfrm>
            <a:off x="8977745" y="425285"/>
            <a:ext cx="729673" cy="369332"/>
          </a:xfrm>
          <a:prstGeom prst="rect">
            <a:avLst/>
          </a:prstGeom>
          <a:noFill/>
        </p:spPr>
        <p:txBody>
          <a:bodyPr wrap="square" rtlCol="1">
            <a:spAutoFit/>
          </a:bodyPr>
          <a:lstStyle/>
          <a:p>
            <a:r>
              <a:rPr lang="he-IL" dirty="0"/>
              <a:t>צפון</a:t>
            </a:r>
          </a:p>
        </p:txBody>
      </p:sp>
      <p:sp>
        <p:nvSpPr>
          <p:cNvPr id="58" name="TextBox 57"/>
          <p:cNvSpPr txBox="1"/>
          <p:nvPr/>
        </p:nvSpPr>
        <p:spPr>
          <a:xfrm>
            <a:off x="4672960" y="6308392"/>
            <a:ext cx="637309" cy="369332"/>
          </a:xfrm>
          <a:prstGeom prst="rect">
            <a:avLst/>
          </a:prstGeom>
          <a:noFill/>
        </p:spPr>
        <p:txBody>
          <a:bodyPr wrap="square" rtlCol="1">
            <a:spAutoFit/>
          </a:bodyPr>
          <a:lstStyle/>
          <a:p>
            <a:r>
              <a:rPr lang="he-IL" dirty="0"/>
              <a:t>דרום</a:t>
            </a:r>
          </a:p>
        </p:txBody>
      </p:sp>
      <p:sp>
        <p:nvSpPr>
          <p:cNvPr id="59" name="TextBox 58"/>
          <p:cNvSpPr txBox="1"/>
          <p:nvPr/>
        </p:nvSpPr>
        <p:spPr>
          <a:xfrm>
            <a:off x="1526141" y="1366982"/>
            <a:ext cx="711425" cy="369332"/>
          </a:xfrm>
          <a:prstGeom prst="rect">
            <a:avLst/>
          </a:prstGeom>
          <a:noFill/>
        </p:spPr>
        <p:txBody>
          <a:bodyPr wrap="square" rtlCol="1">
            <a:spAutoFit/>
          </a:bodyPr>
          <a:lstStyle/>
          <a:p>
            <a:r>
              <a:rPr lang="he-IL" dirty="0"/>
              <a:t>מערב</a:t>
            </a:r>
          </a:p>
        </p:txBody>
      </p:sp>
      <p:cxnSp>
        <p:nvCxnSpPr>
          <p:cNvPr id="5" name="מחבר חץ ישר 4"/>
          <p:cNvCxnSpPr/>
          <p:nvPr/>
        </p:nvCxnSpPr>
        <p:spPr>
          <a:xfrm flipH="1" flipV="1">
            <a:off x="7607431" y="6090553"/>
            <a:ext cx="2013142" cy="3600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01979" y="5095278"/>
            <a:ext cx="558570" cy="369332"/>
          </a:xfrm>
          <a:prstGeom prst="rect">
            <a:avLst/>
          </a:prstGeom>
          <a:solidFill>
            <a:schemeClr val="accent6">
              <a:lumMod val="20000"/>
              <a:lumOff val="80000"/>
            </a:schemeClr>
          </a:solidFill>
          <a:scene3d>
            <a:camera prst="orthographicFront"/>
            <a:lightRig rig="threePt" dir="t"/>
          </a:scene3d>
          <a:sp3d>
            <a:bevelT w="139700" prst="cross"/>
          </a:sp3d>
        </p:spPr>
        <p:txBody>
          <a:bodyPr wrap="square" rtlCol="1">
            <a:spAutoFit/>
          </a:bodyPr>
          <a:lstStyle/>
          <a:p>
            <a:r>
              <a:rPr lang="he-IL" dirty="0"/>
              <a:t>קרן</a:t>
            </a:r>
          </a:p>
        </p:txBody>
      </p:sp>
      <p:sp>
        <p:nvSpPr>
          <p:cNvPr id="30" name="תיבת טקסט 29">
            <a:extLst>
              <a:ext uri="{FF2B5EF4-FFF2-40B4-BE49-F238E27FC236}">
                <a16:creationId xmlns:a16="http://schemas.microsoft.com/office/drawing/2014/main" id="{0221F30A-01F6-458D-89CD-B442BC4E113B}"/>
              </a:ext>
            </a:extLst>
          </p:cNvPr>
          <p:cNvSpPr txBox="1"/>
          <p:nvPr/>
        </p:nvSpPr>
        <p:spPr>
          <a:xfrm>
            <a:off x="94246" y="128637"/>
            <a:ext cx="4578714" cy="369332"/>
          </a:xfrm>
          <a:prstGeom prst="rect">
            <a:avLst/>
          </a:prstGeom>
          <a:solidFill>
            <a:schemeClr val="bg1"/>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וּמַאי שְׁנָא </a:t>
            </a:r>
            <a:r>
              <a:rPr lang="he-IL" b="0" i="0" dirty="0" err="1">
                <a:solidFill>
                  <a:srgbClr val="000000"/>
                </a:solidFill>
                <a:effectLst/>
                <a:latin typeface="Arial" panose="020B0604020202020204" pitchFamily="34" charset="0"/>
              </a:rPr>
              <a:t>דְּיָהֵיב</a:t>
            </a:r>
            <a:r>
              <a:rPr lang="he-IL" b="0" i="0" dirty="0">
                <a:solidFill>
                  <a:srgbClr val="000000"/>
                </a:solidFill>
                <a:effectLst/>
                <a:latin typeface="Arial" panose="020B0604020202020204" pitchFamily="34" charset="0"/>
              </a:rPr>
              <a:t> מִזְרָחִית צְפוֹנִית וּמַעֲרָבִית דְּרוֹמִית</a:t>
            </a:r>
            <a:endParaRPr lang="he-IL" dirty="0"/>
          </a:p>
        </p:txBody>
      </p:sp>
      <p:pic>
        <p:nvPicPr>
          <p:cNvPr id="32" name="תמונה 31">
            <a:extLst>
              <a:ext uri="{FF2B5EF4-FFF2-40B4-BE49-F238E27FC236}">
                <a16:creationId xmlns:a16="http://schemas.microsoft.com/office/drawing/2014/main" id="{E0BEB880-CC3E-476F-B067-56DD6F914715}"/>
              </a:ext>
            </a:extLst>
          </p:cNvPr>
          <p:cNvPicPr>
            <a:picLocks noChangeAspect="1"/>
          </p:cNvPicPr>
          <p:nvPr/>
        </p:nvPicPr>
        <p:blipFill>
          <a:blip r:embed="rId5"/>
          <a:stretch>
            <a:fillRect/>
          </a:stretch>
        </p:blipFill>
        <p:spPr>
          <a:xfrm flipH="1">
            <a:off x="9405809" y="1358585"/>
            <a:ext cx="538664" cy="1104661"/>
          </a:xfrm>
          <a:prstGeom prst="rect">
            <a:avLst/>
          </a:prstGeom>
        </p:spPr>
      </p:pic>
      <p:sp>
        <p:nvSpPr>
          <p:cNvPr id="33" name="תיבת טקסט 32">
            <a:extLst>
              <a:ext uri="{FF2B5EF4-FFF2-40B4-BE49-F238E27FC236}">
                <a16:creationId xmlns:a16="http://schemas.microsoft.com/office/drawing/2014/main" id="{0D58E61D-3478-44A0-89E7-64CC4FAE1843}"/>
              </a:ext>
            </a:extLst>
          </p:cNvPr>
          <p:cNvSpPr txBox="1"/>
          <p:nvPr/>
        </p:nvSpPr>
        <p:spPr>
          <a:xfrm>
            <a:off x="385568" y="500902"/>
            <a:ext cx="4173521" cy="369332"/>
          </a:xfrm>
          <a:prstGeom prst="rect">
            <a:avLst/>
          </a:prstGeom>
          <a:solidFill>
            <a:schemeClr val="bg1"/>
          </a:solidFill>
          <a:scene3d>
            <a:camera prst="orthographicFront"/>
            <a:lightRig rig="threePt" dir="t"/>
          </a:scene3d>
          <a:sp3d>
            <a:bevelT prst="slope"/>
          </a:sp3d>
        </p:spPr>
        <p:txBody>
          <a:bodyPr wrap="square">
            <a:spAutoFit/>
          </a:bodyPr>
          <a:lstStyle/>
          <a:p>
            <a:r>
              <a:rPr lang="he-IL" b="0" i="0" dirty="0" err="1">
                <a:solidFill>
                  <a:srgbClr val="000000"/>
                </a:solidFill>
                <a:effectLst/>
                <a:latin typeface="Arial" panose="020B0604020202020204" pitchFamily="34" charset="0"/>
              </a:rPr>
              <a:t>נִיתֵּיב</a:t>
            </a:r>
            <a:r>
              <a:rPr lang="he-IL" b="0" i="0" dirty="0">
                <a:solidFill>
                  <a:srgbClr val="000000"/>
                </a:solidFill>
                <a:effectLst/>
                <a:latin typeface="Arial" panose="020B0604020202020204" pitchFamily="34" charset="0"/>
              </a:rPr>
              <a:t> דְּרוֹמִית מִזְרָחִית וַהֲדַר צְפוֹנִית מַעֲרָבִית </a:t>
            </a:r>
            <a:endParaRPr lang="he-IL" dirty="0"/>
          </a:p>
        </p:txBody>
      </p:sp>
      <p:pic>
        <p:nvPicPr>
          <p:cNvPr id="34" name="תמונה 33">
            <a:extLst>
              <a:ext uri="{FF2B5EF4-FFF2-40B4-BE49-F238E27FC236}">
                <a16:creationId xmlns:a16="http://schemas.microsoft.com/office/drawing/2014/main" id="{E638D6D0-D5D3-49A0-B9B7-534ACA840062}"/>
              </a:ext>
            </a:extLst>
          </p:cNvPr>
          <p:cNvPicPr>
            <a:picLocks noChangeAspect="1"/>
          </p:cNvPicPr>
          <p:nvPr/>
        </p:nvPicPr>
        <p:blipFill>
          <a:blip r:embed="rId5"/>
          <a:stretch>
            <a:fillRect/>
          </a:stretch>
        </p:blipFill>
        <p:spPr>
          <a:xfrm flipH="1">
            <a:off x="1299257" y="3617873"/>
            <a:ext cx="559702" cy="1104661"/>
          </a:xfrm>
          <a:prstGeom prst="rect">
            <a:avLst/>
          </a:prstGeom>
        </p:spPr>
      </p:pic>
      <p:sp>
        <p:nvSpPr>
          <p:cNvPr id="50" name="תיבת טקסט 49">
            <a:extLst>
              <a:ext uri="{FF2B5EF4-FFF2-40B4-BE49-F238E27FC236}">
                <a16:creationId xmlns:a16="http://schemas.microsoft.com/office/drawing/2014/main" id="{7BE1BBDC-D560-4D57-94A8-435F92B8E0AC}"/>
              </a:ext>
            </a:extLst>
          </p:cNvPr>
          <p:cNvSpPr txBox="1"/>
          <p:nvPr/>
        </p:nvSpPr>
        <p:spPr>
          <a:xfrm>
            <a:off x="2251112" y="1834891"/>
            <a:ext cx="6695440" cy="400110"/>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כֵּיוָן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מָר </a:t>
            </a:r>
            <a:r>
              <a:rPr lang="he-IL" sz="2000" b="1" i="0" dirty="0" err="1">
                <a:solidFill>
                  <a:srgbClr val="000000"/>
                </a:solidFill>
                <a:effectLst/>
                <a:latin typeface="Arial" panose="020B0604020202020204" pitchFamily="34" charset="0"/>
              </a:rPr>
              <a:t>כׇּל</a:t>
            </a:r>
            <a:r>
              <a:rPr lang="he-IL" sz="2000" b="1" i="0" dirty="0">
                <a:solidFill>
                  <a:srgbClr val="000000"/>
                </a:solidFill>
                <a:effectLst/>
                <a:latin typeface="Arial" panose="020B0604020202020204" pitchFamily="34" charset="0"/>
              </a:rPr>
              <a:t> פִּינּוֹת שֶׁאַתָּה פּוֹנֶה לֹא </a:t>
            </a:r>
            <a:r>
              <a:rPr lang="he-IL" sz="2000" b="1" i="0" dirty="0" err="1">
                <a:solidFill>
                  <a:srgbClr val="000000"/>
                </a:solidFill>
                <a:effectLst/>
                <a:latin typeface="Arial" panose="020B0604020202020204" pitchFamily="34" charset="0"/>
              </a:rPr>
              <a:t>יְהו</a:t>
            </a:r>
            <a:r>
              <a:rPr lang="he-IL" sz="2000" b="1" i="0" dirty="0">
                <a:solidFill>
                  <a:srgbClr val="000000"/>
                </a:solidFill>
                <a:effectLst/>
                <a:latin typeface="Arial" panose="020B0604020202020204" pitchFamily="34" charset="0"/>
              </a:rPr>
              <a:t>ּ אֶלָּא דֶּרֶךְ יָמִין לַמִּזְרָח</a:t>
            </a:r>
            <a:endParaRPr lang="he-IL" b="1" dirty="0"/>
          </a:p>
        </p:txBody>
      </p:sp>
      <p:cxnSp>
        <p:nvCxnSpPr>
          <p:cNvPr id="6" name="מחבר חץ ישר 5">
            <a:extLst>
              <a:ext uri="{FF2B5EF4-FFF2-40B4-BE49-F238E27FC236}">
                <a16:creationId xmlns:a16="http://schemas.microsoft.com/office/drawing/2014/main" id="{5342DAC4-8C4D-4588-84B1-73FB6AADB658}"/>
              </a:ext>
            </a:extLst>
          </p:cNvPr>
          <p:cNvCxnSpPr>
            <a:cxnSpLocks/>
          </p:cNvCxnSpPr>
          <p:nvPr/>
        </p:nvCxnSpPr>
        <p:spPr>
          <a:xfrm flipH="1">
            <a:off x="6830575" y="1858416"/>
            <a:ext cx="3001535" cy="342152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תיבת טקסט 8">
            <a:extLst>
              <a:ext uri="{FF2B5EF4-FFF2-40B4-BE49-F238E27FC236}">
                <a16:creationId xmlns:a16="http://schemas.microsoft.com/office/drawing/2014/main" id="{0DAE7BE0-FB90-4B00-ADD7-10556B2263E4}"/>
              </a:ext>
            </a:extLst>
          </p:cNvPr>
          <p:cNvSpPr txBox="1"/>
          <p:nvPr/>
        </p:nvSpPr>
        <p:spPr>
          <a:xfrm rot="18504278">
            <a:off x="8020653" y="2541646"/>
            <a:ext cx="1275957" cy="369332"/>
          </a:xfrm>
          <a:prstGeom prst="rect">
            <a:avLst/>
          </a:prstGeom>
          <a:solidFill>
            <a:schemeClr val="accent4">
              <a:lumMod val="40000"/>
              <a:lumOff val="60000"/>
            </a:schemeClr>
          </a:solidFill>
        </p:spPr>
        <p:txBody>
          <a:bodyPr wrap="square" rtlCol="1">
            <a:spAutoFit/>
          </a:bodyPr>
          <a:lstStyle/>
          <a:p>
            <a:r>
              <a:rPr lang="he-IL" dirty="0"/>
              <a:t>פונה לימין</a:t>
            </a:r>
          </a:p>
        </p:txBody>
      </p:sp>
      <p:cxnSp>
        <p:nvCxnSpPr>
          <p:cNvPr id="51" name="מחבר חץ ישר 50">
            <a:extLst>
              <a:ext uri="{FF2B5EF4-FFF2-40B4-BE49-F238E27FC236}">
                <a16:creationId xmlns:a16="http://schemas.microsoft.com/office/drawing/2014/main" id="{46EDC868-9A6E-4E65-886E-D3A81BA981C6}"/>
              </a:ext>
            </a:extLst>
          </p:cNvPr>
          <p:cNvCxnSpPr>
            <a:cxnSpLocks/>
          </p:cNvCxnSpPr>
          <p:nvPr/>
        </p:nvCxnSpPr>
        <p:spPr>
          <a:xfrm flipH="1" flipV="1">
            <a:off x="2396836" y="4219659"/>
            <a:ext cx="4383170" cy="114290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2" name="תיבת טקסט 51">
            <a:extLst>
              <a:ext uri="{FF2B5EF4-FFF2-40B4-BE49-F238E27FC236}">
                <a16:creationId xmlns:a16="http://schemas.microsoft.com/office/drawing/2014/main" id="{2899C47A-BCCB-41C8-B6ED-859BFB531AA5}"/>
              </a:ext>
            </a:extLst>
          </p:cNvPr>
          <p:cNvSpPr txBox="1"/>
          <p:nvPr/>
        </p:nvSpPr>
        <p:spPr>
          <a:xfrm rot="780913">
            <a:off x="3255419" y="4054842"/>
            <a:ext cx="1275957" cy="369332"/>
          </a:xfrm>
          <a:prstGeom prst="rect">
            <a:avLst/>
          </a:prstGeom>
          <a:solidFill>
            <a:schemeClr val="accent4">
              <a:lumMod val="40000"/>
              <a:lumOff val="60000"/>
            </a:schemeClr>
          </a:solidFill>
        </p:spPr>
        <p:txBody>
          <a:bodyPr wrap="square" rtlCol="1">
            <a:spAutoFit/>
          </a:bodyPr>
          <a:lstStyle/>
          <a:p>
            <a:r>
              <a:rPr lang="he-IL" dirty="0"/>
              <a:t>פונה לימין</a:t>
            </a:r>
          </a:p>
        </p:txBody>
      </p:sp>
      <p:sp>
        <p:nvSpPr>
          <p:cNvPr id="61" name="תיבת טקסט 60">
            <a:extLst>
              <a:ext uri="{FF2B5EF4-FFF2-40B4-BE49-F238E27FC236}">
                <a16:creationId xmlns:a16="http://schemas.microsoft.com/office/drawing/2014/main" id="{3D6B5766-4F91-4C3D-9154-3C065CC69534}"/>
              </a:ext>
            </a:extLst>
          </p:cNvPr>
          <p:cNvSpPr txBox="1"/>
          <p:nvPr/>
        </p:nvSpPr>
        <p:spPr>
          <a:xfrm>
            <a:off x="10596879" y="111760"/>
            <a:ext cx="1455535" cy="369332"/>
          </a:xfrm>
          <a:prstGeom prst="rect">
            <a:avLst/>
          </a:prstGeom>
          <a:noFill/>
        </p:spPr>
        <p:txBody>
          <a:bodyPr wrap="square">
            <a:spAutoFit/>
          </a:bodyPr>
          <a:lstStyle/>
          <a:p>
            <a:r>
              <a:rPr lang="he-IL" dirty="0"/>
              <a:t>דף טו עמוד ב</a:t>
            </a:r>
          </a:p>
        </p:txBody>
      </p:sp>
    </p:spTree>
    <p:extLst>
      <p:ext uri="{BB962C8B-B14F-4D97-AF65-F5344CB8AC3E}">
        <p14:creationId xmlns:p14="http://schemas.microsoft.com/office/powerpoint/2010/main" val="154005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par>
                          <p:cTn id="11" fill="hold">
                            <p:stCondLst>
                              <p:cond delay="1500"/>
                            </p:stCondLst>
                            <p:childTnLst>
                              <p:par>
                                <p:cTn id="12" presetID="22" presetClass="entr" presetSubtype="1" fill="hold" grpId="0" nodeType="afterEffect">
                                  <p:stCondLst>
                                    <p:cond delay="500"/>
                                  </p:stCondLst>
                                  <p:childTnLst>
                                    <p:set>
                                      <p:cBhvr>
                                        <p:cTn id="13" dur="1" fill="hold">
                                          <p:stCondLst>
                                            <p:cond delay="0"/>
                                          </p:stCondLst>
                                        </p:cTn>
                                        <p:tgtEl>
                                          <p:spTgt spid="37"/>
                                        </p:tgtEl>
                                        <p:attrNameLst>
                                          <p:attrName>style.visibility</p:attrName>
                                        </p:attrNameLst>
                                      </p:cBhvr>
                                      <p:to>
                                        <p:strVal val="visible"/>
                                      </p:to>
                                    </p:set>
                                    <p:animEffect transition="in" filter="wipe(up)">
                                      <p:cBhvr>
                                        <p:cTn id="14" dur="500"/>
                                        <p:tgtEl>
                                          <p:spTgt spid="37"/>
                                        </p:tgtEl>
                                      </p:cBhvr>
                                    </p:animEffect>
                                  </p:childTnLst>
                                </p:cTn>
                              </p:par>
                              <p:par>
                                <p:cTn id="15" presetID="16" presetClass="entr" presetSubtype="26"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Effect transition="in" filter="barn(inHorizontal)">
                                      <p:cBhvr>
                                        <p:cTn id="17" dur="500"/>
                                        <p:tgtEl>
                                          <p:spTgt spid="42"/>
                                        </p:tgtEl>
                                      </p:cBhvr>
                                    </p:animEffect>
                                  </p:childTnLst>
                                </p:cTn>
                              </p:par>
                            </p:childTnLst>
                          </p:cTn>
                        </p:par>
                        <p:par>
                          <p:cTn id="18" fill="hold">
                            <p:stCondLst>
                              <p:cond delay="2500"/>
                            </p:stCondLst>
                            <p:childTnLst>
                              <p:par>
                                <p:cTn id="19" presetID="22" presetClass="entr" presetSubtype="1" fill="hold" grpId="0" nodeType="afterEffect">
                                  <p:stCondLst>
                                    <p:cond delay="50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par>
                                <p:cTn id="22" presetID="16" presetClass="entr" presetSubtype="21" fill="hold" grpId="0" nodeType="withEffect">
                                  <p:stCondLst>
                                    <p:cond delay="250"/>
                                  </p:stCondLst>
                                  <p:childTnLst>
                                    <p:set>
                                      <p:cBhvr>
                                        <p:cTn id="23" dur="1" fill="hold">
                                          <p:stCondLst>
                                            <p:cond delay="0"/>
                                          </p:stCondLst>
                                        </p:cTn>
                                        <p:tgtEl>
                                          <p:spTgt spid="41"/>
                                        </p:tgtEl>
                                        <p:attrNameLst>
                                          <p:attrName>style.visibility</p:attrName>
                                        </p:attrNameLst>
                                      </p:cBhvr>
                                      <p:to>
                                        <p:strVal val="visible"/>
                                      </p:to>
                                    </p:set>
                                    <p:animEffect transition="in" filter="barn(inVertical)">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50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1" presetClass="entr" presetSubtype="1" fill="hold" grpId="0" nodeType="withEffect">
                                  <p:stCondLst>
                                    <p:cond delay="250"/>
                                  </p:stCondLst>
                                  <p:childTnLst>
                                    <p:set>
                                      <p:cBhvr>
                                        <p:cTn id="30" dur="1" fill="hold">
                                          <p:stCondLst>
                                            <p:cond delay="0"/>
                                          </p:stCondLst>
                                        </p:cTn>
                                        <p:tgtEl>
                                          <p:spTgt spid="39"/>
                                        </p:tgtEl>
                                        <p:attrNameLst>
                                          <p:attrName>style.visibility</p:attrName>
                                        </p:attrNameLst>
                                      </p:cBhvr>
                                      <p:to>
                                        <p:strVal val="visible"/>
                                      </p:to>
                                    </p:set>
                                    <p:animEffect transition="in" filter="wheel(1)">
                                      <p:cBhvr>
                                        <p:cTn id="31" dur="2000"/>
                                        <p:tgtEl>
                                          <p:spTgt spid="39"/>
                                        </p:tgtEl>
                                      </p:cBhvr>
                                    </p:animEffect>
                                  </p:childTnLst>
                                </p:cTn>
                              </p:par>
                              <p:par>
                                <p:cTn id="32" presetID="21" presetClass="entr" presetSubtype="1" fill="hold" grpId="0" nodeType="withEffect">
                                  <p:stCondLst>
                                    <p:cond delay="250"/>
                                  </p:stCondLst>
                                  <p:childTnLst>
                                    <p:set>
                                      <p:cBhvr>
                                        <p:cTn id="33" dur="1" fill="hold">
                                          <p:stCondLst>
                                            <p:cond delay="0"/>
                                          </p:stCondLst>
                                        </p:cTn>
                                        <p:tgtEl>
                                          <p:spTgt spid="40"/>
                                        </p:tgtEl>
                                        <p:attrNameLst>
                                          <p:attrName>style.visibility</p:attrName>
                                        </p:attrNameLst>
                                      </p:cBhvr>
                                      <p:to>
                                        <p:strVal val="visible"/>
                                      </p:to>
                                    </p:set>
                                    <p:animEffect transition="in" filter="wheel(1)">
                                      <p:cBhvr>
                                        <p:cTn id="34" dur="2000"/>
                                        <p:tgtEl>
                                          <p:spTgt spid="40"/>
                                        </p:tgtEl>
                                      </p:cBhvr>
                                    </p:animEffect>
                                  </p:childTnLst>
                                </p:cTn>
                              </p:par>
                              <p:par>
                                <p:cTn id="35" presetID="16" presetClass="entr" presetSubtype="21" fill="hold" grpId="0" nodeType="withEffect">
                                  <p:stCondLst>
                                    <p:cond delay="25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par>
                          <p:cTn id="38" fill="hold">
                            <p:stCondLst>
                              <p:cond delay="5750"/>
                            </p:stCondLst>
                            <p:childTnLst>
                              <p:par>
                                <p:cTn id="39" presetID="2" presetClass="entr" presetSubtype="4" fill="hold" grpId="0" nodeType="afterEffect">
                                  <p:stCondLst>
                                    <p:cond delay="50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1000" fill="hold"/>
                                        <p:tgtEl>
                                          <p:spTgt spid="45"/>
                                        </p:tgtEl>
                                        <p:attrNameLst>
                                          <p:attrName>ppt_x</p:attrName>
                                        </p:attrNameLst>
                                      </p:cBhvr>
                                      <p:tavLst>
                                        <p:tav tm="0">
                                          <p:val>
                                            <p:strVal val="#ppt_x"/>
                                          </p:val>
                                        </p:tav>
                                        <p:tav tm="100000">
                                          <p:val>
                                            <p:strVal val="#ppt_x"/>
                                          </p:val>
                                        </p:tav>
                                      </p:tavLst>
                                    </p:anim>
                                    <p:anim calcmode="lin" valueType="num">
                                      <p:cBhvr additive="base">
                                        <p:cTn id="42" dur="1000" fill="hold"/>
                                        <p:tgtEl>
                                          <p:spTgt spid="45"/>
                                        </p:tgtEl>
                                        <p:attrNameLst>
                                          <p:attrName>ppt_y</p:attrName>
                                        </p:attrNameLst>
                                      </p:cBhvr>
                                      <p:tavLst>
                                        <p:tav tm="0">
                                          <p:val>
                                            <p:strVal val="1+#ppt_h/2"/>
                                          </p:val>
                                        </p:tav>
                                        <p:tav tm="100000">
                                          <p:val>
                                            <p:strVal val="#ppt_y"/>
                                          </p:val>
                                        </p:tav>
                                      </p:tavLst>
                                    </p:anim>
                                  </p:childTnLst>
                                </p:cTn>
                              </p:par>
                            </p:childTnLst>
                          </p:cTn>
                        </p:par>
                        <p:par>
                          <p:cTn id="43" fill="hold">
                            <p:stCondLst>
                              <p:cond delay="7250"/>
                            </p:stCondLst>
                            <p:childTnLst>
                              <p:par>
                                <p:cTn id="44" presetID="0" presetClass="path" presetSubtype="0" accel="50000" decel="50000" fill="hold" grpId="0" nodeType="afterEffect">
                                  <p:stCondLst>
                                    <p:cond delay="500"/>
                                  </p:stCondLst>
                                  <p:childTnLst>
                                    <p:animMotion origin="layout" path="M 0 0 L 0 0 C 0.00065 -0.0037 0.00117 -0.00741 0.00221 -0.01088 C 0.00273 -0.0125 0.00377 -0.01343 0.00442 -0.01481 C 0.00507 -0.0162 0.00546 -0.01782 0.00599 -0.01898 C 0.00664 -0.02037 0.00755 -0.02153 0.00833 -0.02292 C 0.00937 -0.02546 0.01028 -0.02847 0.01132 -0.03102 L 0.01432 -0.03912 C 0.02109 -0.05718 0.01132 -0.03056 0.01666 -0.04722 C 0.01744 -0.05 0.01862 -0.05255 0.01966 -0.05532 L 0.02109 -0.05926 C 0.02135 -0.06065 0.02239 -0.06713 0.02343 -0.06736 C 0.02513 -0.06806 0.02695 -0.06667 0.02877 -0.0662 C 0.03073 -0.06528 0.03268 -0.06412 0.03476 -0.06343 L 0.03932 -0.06204 C 0.0401 -0.06157 0.04088 -0.06111 0.04166 -0.06065 C 0.04362 -0.05972 0.04765 -0.0581 0.04765 -0.0581 C 0.0513 -0.0537 0.04908 -0.05579 0.05442 -0.05255 L 0.05677 -0.05139 C 0.06041 -0.04699 0.0582 -0.04907 0.06354 -0.04583 L 0.0681 -0.04329 C 0.06914 -0.04282 0.07018 -0.04236 0.07109 -0.0419 C 0.07265 -0.04097 0.07421 -0.04005 0.07565 -0.03912 L 0.09166 -0.02963 L 0.09843 -0.02569 C 0.09921 -0.02523 0.09987 -0.02477 0.10065 -0.02431 C 0.10338 -0.02315 0.10468 -0.02245 0.10755 -0.02176 C 0.10924 -0.02106 0.11106 -0.02083 0.11276 -0.02037 C 0.11497 -0.01898 0.11575 -0.01852 0.1181 -0.01759 C 0.11966 -0.01713 0.12109 -0.01667 0.12265 -0.0162 C 0.12395 -0.01597 0.12513 -0.01528 0.12643 -0.01481 C 0.1302 -0.01528 0.13398 -0.01551 0.13776 -0.0162 C 0.14023 -0.01667 0.14023 -0.01852 0.14231 -0.02037 C 0.1431 -0.02106 0.14388 -0.02106 0.14466 -0.02176 C 0.14544 -0.02245 0.14609 -0.02361 0.14687 -0.02431 C 0.14791 -0.02546 0.14895 -0.02593 0.15 -0.02708 C 0.15156 -0.0287 0.15286 -0.03102 0.15442 -0.03241 C 0.15546 -0.03333 0.15664 -0.0338 0.15755 -0.03519 C 0.15924 -0.0375 0.16054 -0.04051 0.16211 -0.04329 C 0.16276 -0.04444 0.16341 -0.0463 0.16432 -0.04722 L 0.16666 -0.05 L 0.16966 -0.0581 C 0.17018 -0.05926 0.17057 -0.06088 0.17109 -0.06204 C 0.17187 -0.06389 0.17278 -0.06551 0.17343 -0.06736 C 0.17408 -0.06921 0.17435 -0.0713 0.175 -0.07292 C 0.17552 -0.07431 0.17656 -0.07546 0.17721 -0.07685 C 0.17799 -0.07847 0.17864 -0.08056 0.17942 -0.08218 C 0.1802 -0.0838 0.18112 -0.08495 0.18177 -0.08634 C 0.18698 -0.09745 0.1789 -0.08264 0.18554 -0.09444 C 0.18698 -0.10231 0.18528 -0.09444 0.18854 -0.1037 C 0.18919 -0.10556 0.18945 -0.10741 0.1901 -0.10926 C 0.19101 -0.11204 0.19205 -0.11458 0.1931 -0.11736 L 0.19466 -0.1213 C 0.19518 -0.12269 0.1957 -0.12384 0.19609 -0.12546 C 0.19661 -0.12708 0.19713 -0.12894 0.19765 -0.13079 C 0.19856 -0.13356 0.19974 -0.13611 0.20065 -0.13889 C 0.20117 -0.14028 0.20182 -0.14144 0.20221 -0.14282 C 0.20273 -0.14468 0.20325 -0.14653 0.20377 -0.14815 C 0.20403 -0.14954 0.20416 -0.15093 0.20442 -0.15231 C 0.20494 -0.1537 0.20546 -0.15509 0.20599 -0.15625 C 0.20625 -0.15764 0.20638 -0.15926 0.20677 -0.16042 C 0.20742 -0.16227 0.20833 -0.16389 0.20898 -0.16574 C 0.2095 -0.16713 0.21002 -0.16852 0.21054 -0.16991 C 0.2108 -0.17106 0.21093 -0.17245 0.21132 -0.17384 C 0.2125 -0.1787 0.21276 -0.17917 0.21432 -0.18333 C 0.21458 -0.18472 0.21484 -0.18588 0.2151 -0.18727 C 0.21549 -0.19005 0.21588 -0.19398 0.21666 -0.19676 C 0.21901 -0.20625 0.21875 -0.20532 0.22122 -0.21157 C 0.22135 -0.21296 0.22161 -0.21435 0.22187 -0.21551 C 0.22226 -0.21713 0.22304 -0.21806 0.22343 -0.21968 C 0.22382 -0.2213 0.22382 -0.22338 0.22421 -0.225 C 0.22461 -0.22685 0.22526 -0.22847 0.22565 -0.23032 C 0.22604 -0.23218 0.22617 -0.23403 0.22643 -0.23588 C 0.22669 -0.23727 0.22695 -0.23843 0.22721 -0.23981 C 0.2276 -0.2419 0.22812 -0.24722 0.22877 -0.24931 C 0.22916 -0.25069 0.22968 -0.25185 0.2302 -0.25324 C 0.2306 -0.25787 0.23125 -0.2662 0.23177 -0.27083 C 0.23229 -0.27593 0.23307 -0.27917 0.23398 -0.28426 L 0.23476 -0.28843 L 0.23711 -0.30046 C 0.23776 -0.3044 0.23815 -0.30556 0.23854 -0.30995 C 0.23867 -0.31042 0.23854 -0.31088 0.23854 -0.31111 L 0.23854 -0.31111 L 0.23854 -0.31111 " pathEditMode="relative" ptsTypes="AAAAAAAAAAAAAAAAAAAAAAAAAAAAAAAAAAAAAAAAAAAAAAAAAAAAAAAAAAAAAAAAAAAAAAAAAAAAAAAAAAAA">
                                      <p:cBhvr>
                                        <p:cTn id="45" dur="3000" fill="hold"/>
                                        <p:tgtEl>
                                          <p:spTgt spid="46"/>
                                        </p:tgtEl>
                                        <p:attrNameLst>
                                          <p:attrName>ppt_x</p:attrName>
                                          <p:attrName>ppt_y</p:attrName>
                                        </p:attrNameLst>
                                      </p:cBhvr>
                                    </p:animMotion>
                                  </p:childTnLst>
                                </p:cTn>
                              </p:par>
                            </p:childTnLst>
                          </p:cTn>
                        </p:par>
                        <p:par>
                          <p:cTn id="46" fill="hold">
                            <p:stCondLst>
                              <p:cond delay="10750"/>
                            </p:stCondLst>
                            <p:childTnLst>
                              <p:par>
                                <p:cTn id="47" presetID="2" presetClass="entr" presetSubtype="1" fill="hold" grpId="0" nodeType="afterEffect">
                                  <p:stCondLst>
                                    <p:cond delay="25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1000" fill="hold"/>
                                        <p:tgtEl>
                                          <p:spTgt spid="31"/>
                                        </p:tgtEl>
                                        <p:attrNameLst>
                                          <p:attrName>ppt_x</p:attrName>
                                        </p:attrNameLst>
                                      </p:cBhvr>
                                      <p:tavLst>
                                        <p:tav tm="0">
                                          <p:val>
                                            <p:strVal val="#ppt_x"/>
                                          </p:val>
                                        </p:tav>
                                        <p:tav tm="100000">
                                          <p:val>
                                            <p:strVal val="#ppt_x"/>
                                          </p:val>
                                        </p:tav>
                                      </p:tavLst>
                                    </p:anim>
                                    <p:anim calcmode="lin" valueType="num">
                                      <p:cBhvr additive="base">
                                        <p:cTn id="50"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right)">
                                      <p:cBhvr>
                                        <p:cTn id="55" dur="500"/>
                                        <p:tgtEl>
                                          <p:spTgt spid="30"/>
                                        </p:tgtEl>
                                      </p:cBhvr>
                                    </p:animEffect>
                                  </p:childTnLst>
                                </p:cTn>
                              </p:par>
                            </p:childTnLst>
                          </p:cTn>
                        </p:par>
                        <p:par>
                          <p:cTn id="56" fill="hold">
                            <p:stCondLst>
                              <p:cond delay="500"/>
                            </p:stCondLst>
                            <p:childTnLst>
                              <p:par>
                                <p:cTn id="57" presetID="1" presetClass="entr" presetSubtype="0" fill="hold" nodeType="afterEffect">
                                  <p:stCondLst>
                                    <p:cond delay="1000"/>
                                  </p:stCondLst>
                                  <p:childTnLst>
                                    <p:set>
                                      <p:cBhvr>
                                        <p:cTn id="58" dur="1" fill="hold">
                                          <p:stCondLst>
                                            <p:cond delay="0"/>
                                          </p:stCondLst>
                                        </p:cTn>
                                        <p:tgtEl>
                                          <p:spTgt spid="32"/>
                                        </p:tgtEl>
                                        <p:attrNameLst>
                                          <p:attrName>style.visibility</p:attrName>
                                        </p:attrNameLst>
                                      </p:cBhvr>
                                      <p:to>
                                        <p:strVal val="visible"/>
                                      </p:to>
                                    </p:set>
                                  </p:childTnLst>
                                </p:cTn>
                              </p:par>
                            </p:childTnLst>
                          </p:cTn>
                        </p:par>
                        <p:par>
                          <p:cTn id="59" fill="hold">
                            <p:stCondLst>
                              <p:cond delay="1500"/>
                            </p:stCondLst>
                            <p:childTnLst>
                              <p:par>
                                <p:cTn id="60" presetID="0" presetClass="path" presetSubtype="0" accel="50000" decel="50000" fill="hold" nodeType="afterEffect">
                                  <p:stCondLst>
                                    <p:cond delay="250"/>
                                  </p:stCondLst>
                                  <p:childTnLst>
                                    <p:animMotion origin="layout" path="M -0.00651 0.0551 L -0.00651 0.05533 C -0.01667 0.08056 -0.00859 0.05857 -0.01432 0.07709 C -0.0155 0.08056 -0.0168 0.08311 -0.01823 0.08658 C -0.01901 0.08889 -0.01966 0.09121 -0.02044 0.09352 C -0.02122 0.09537 -0.0237 0.1007 -0.02435 0.10301 C -0.025 0.10533 -0.02526 0.10764 -0.02591 0.10996 C -0.0263 0.11135 -0.02695 0.11274 -0.02747 0.11412 C -0.02852 0.1176 -0.0293 0.12153 -0.0306 0.125 C -0.03216 0.1301 -0.0332 0.13241 -0.03438 0.1375 C -0.03568 0.14236 -0.03594 0.14399 -0.03672 0.14838 C -0.03685 0.15024 -0.03763 0.15949 -0.03828 0.16227 C -0.03867 0.16366 -0.03945 0.16482 -0.03984 0.16621 C -0.0405 0.16852 -0.04089 0.17084 -0.04141 0.17315 C -0.04219 0.17732 -0.04323 0.18125 -0.04375 0.18565 C -0.04401 0.1882 -0.04401 0.19121 -0.0444 0.19375 C -0.04479 0.19584 -0.04557 0.19746 -0.04596 0.19931 C -0.04635 0.2007 -0.04648 0.20209 -0.04675 0.20348 C -0.04701 0.20556 -0.04792 0.21598 -0.04831 0.21852 C -0.04922 0.22408 -0.05039 0.22963 -0.05143 0.23496 C -0.05221 0.23912 -0.05286 0.24329 -0.05378 0.24746 C -0.0543 0.24977 -0.05482 0.25186 -0.05534 0.25417 C -0.05586 0.25695 -0.05638 0.25973 -0.05677 0.2625 C -0.05703 0.26389 -0.05742 0.26528 -0.05755 0.26667 C -0.05833 0.2713 -0.05911 0.27593 -0.0599 0.28033 C -0.06042 0.28311 -0.06107 0.28588 -0.06146 0.28866 C -0.06276 0.29676 -0.0638 0.30533 -0.06536 0.31343 C -0.06615 0.3176 -0.0668 0.32176 -0.06771 0.3257 C -0.06849 0.3294 -0.0694 0.33287 -0.06992 0.33681 C -0.0707 0.34074 -0.07083 0.34514 -0.07148 0.34908 C -0.0724 0.35371 -0.0737 0.35811 -0.07461 0.36274 L -0.07617 0.37107 C -0.07695 0.37547 -0.07826 0.38426 -0.08008 0.38889 C -0.08151 0.39283 -0.0832 0.39607 -0.08464 0.4 C -0.08516 0.40139 -0.08555 0.40278 -0.0862 0.40417 C -0.08815 0.40787 -0.09036 0.41135 -0.09245 0.41505 C -0.09349 0.4169 -0.09466 0.41829 -0.09544 0.42061 C -0.10026 0.43426 -0.09831 0.42778 -0.10169 0.43982 C -0.10195 0.44167 -0.10195 0.44375 -0.10247 0.44537 C -0.1043 0.4507 -0.10651 0.45533 -0.10859 0.46042 C -0.10938 0.46227 -0.11003 0.46436 -0.11094 0.46598 C -0.11172 0.46736 -0.11263 0.46852 -0.11328 0.47014 C -0.1181 0.48033 -0.11042 0.46621 -0.11719 0.48102 C -0.11849 0.48403 -0.12044 0.48611 -0.12175 0.48936 C -0.12357 0.49352 -0.12513 0.49792 -0.12721 0.50162 C -0.12878 0.5044 -0.1306 0.50672 -0.13177 0.50996 C -0.13568 0.52014 -0.13073 0.50764 -0.13568 0.51806 C -0.13633 0.51945 -0.13659 0.52107 -0.13724 0.52223 C -0.14115 0.5301 -0.14063 0.52917 -0.14414 0.53334 C -0.14466 0.53473 -0.14518 0.53611 -0.1457 0.5375 C -0.1474 0.54167 -0.14948 0.54537 -0.15104 0.54977 L -0.15273 0.55394 L -0.15273 0.55417 C -0.15482 0.55255 -0.15742 0.55139 -0.15951 0.54977 C -0.16042 0.54908 -0.1612 0.54769 -0.16198 0.54699 C -0.16328 0.54584 -0.16667 0.54422 -0.16667 0.54445 C -0.16771 0.54283 -0.16849 0.54121 -0.16966 0.54005 C -0.17161 0.53843 -0.17422 0.53681 -0.17669 0.53611 C -0.17878 0.53542 -0.18281 0.53426 -0.18516 0.53334 C -0.18815 0.53195 -0.19362 0.52686 -0.19492 0.52639 C -0.19648 0.52593 -0.19831 0.52547 -0.19961 0.525 C -0.20378 0.52361 -0.20755 0.52199 -0.21146 0.52084 L -0.21693 0.51945 C -0.21914 0.51806 -0.21914 0.51783 -0.22201 0.51667 C -0.22357 0.51621 -0.22461 0.51598 -0.22617 0.51551 C -0.2293 0.51412 -0.23203 0.51274 -0.23542 0.51135 L -0.24141 0.50857 C -0.24492 0.50695 -0.24336 0.50718 -0.24518 0.50718 L -0.24518 0.50741 C -0.24596 0.50787 -0.25169 0.51644 -0.25326 0.51945 C -0.2543 0.52223 -0.25521 0.52524 -0.25625 0.52778 C -0.25703 0.52963 -0.25794 0.53149 -0.25833 0.53334 C -0.25911 0.53473 -0.25938 0.53611 -0.26016 0.5375 C -0.26172 0.54121 -0.26367 0.54422 -0.26484 0.54838 C -0.2694 0.56459 -0.26719 0.55764 -0.27096 0.56899 C -0.27122 0.5713 -0.27122 0.57385 -0.27148 0.57593 C -0.27318 0.58241 -0.27422 0.58079 -0.27695 0.58542 C -0.27786 0.58704 -0.27878 0.58912 -0.27956 0.59098 C -0.28125 0.60024 -0.27878 0.58912 -0.28255 0.60209 C -0.28268 0.60324 -0.28268 0.60486 -0.28333 0.60602 C -0.28529 0.61274 -0.28529 0.61042 -0.28802 0.61574 C -0.2888 0.61736 -0.29167 0.62593 -0.29193 0.62662 C -0.29245 0.62848 -0.29271 0.63056 -0.29349 0.63218 C -0.29479 0.63658 -0.29857 0.64468 -0.29857 0.64491 C -0.30026 0.65394 -0.29818 0.64283 -0.30273 0.65556 C -0.30313 0.65672 -0.30313 0.65857 -0.30326 0.65973 C -0.3069 0.67107 -0.30508 0.66482 -0.30872 0.67199 C -0.30964 0.67385 -0.31042 0.6757 -0.3112 0.67755 C -0.31146 0.67894 -0.31211 0.68056 -0.3125 0.68172 C -0.31419 0.68473 -0.31615 0.68681 -0.31719 0.69005 C -0.31901 0.69468 -0.31953 0.69607 -0.32175 0.70093 C -0.32279 0.70278 -0.32422 0.7044 -0.32513 0.70649 C -0.32552 0.70764 -0.32604 0.70949 -0.32643 0.71065 C -0.32734 0.71227 -0.32891 0.7132 -0.32982 0.71459 C -0.33021 0.71598 -0.33073 0.7176 -0.33112 0.71875 C -0.33203 0.72037 -0.33294 0.72153 -0.33359 0.72292 C -0.33398 0.72431 -0.33464 0.7257 -0.3349 0.72709 C -0.33581 0.72848 -0.33672 0.72963 -0.3375 0.73125 C -0.34193 0.74051 -0.33737 0.73241 -0.33958 0.73681 L -0.33958 0.73542 C -0.34245 0.73449 -0.34518 0.73357 -0.34805 0.73264 C -0.34896 0.73218 -0.34987 0.73149 -0.35065 0.73125 C -0.36172 0.72848 -0.38906 0.72871 -0.39232 0.72848 C -0.41016 0.72755 -0.42318 0.72616 -0.44193 0.72431 C -0.44492 0.72338 -0.44805 0.72269 -0.45117 0.72153 C -0.45221 0.7213 -0.45326 0.72061 -0.4543 0.72014 C -0.45755 0.71875 -0.46237 0.7169 -0.46589 0.71598 C -0.46862 0.71551 -0.47148 0.71528 -0.47435 0.71459 C -0.47617 0.71436 -0.478 0.71343 -0.47982 0.71343 L -0.52773 0.70926 L -0.54544 0.7051 C -0.54857 0.7044 -0.55169 0.7044 -0.55482 0.70371 C -0.55885 0.70301 -0.56302 0.70186 -0.56719 0.70093 C -0.578 0.70139 -0.5888 0.70232 -0.59961 0.70232 C -0.62526 0.70232 -0.63425 0.70139 -0.65599 0.69954 C -0.6707 0.69445 -0.65391 0.7 -0.69089 0.69399 L -0.69935 0.6926 C -0.70586 0.68889 -0.70091 0.69144 -0.71484 0.69144 L -0.71784 0.69144 C -0.71719 0.68774 -0.71641 0.68403 -0.71563 0.68033 C -0.71315 0.66945 -0.71315 0.67153 -0.71094 0.65973 C -0.70755 0.64144 -0.71081 0.65718 -0.70859 0.64468 C -0.70716 0.63635 -0.70664 0.63565 -0.70547 0.62662 C -0.70234 0.60186 -0.70781 0.63727 -0.70326 0.6088 C -0.703 0.60556 -0.70273 0.60232 -0.70247 0.59931 C -0.70234 0.59792 -0.70195 0.59653 -0.70169 0.59514 C -0.70143 0.59329 -0.70117 0.59144 -0.70091 0.58959 C -0.70065 0.5882 -0.70026 0.58681 -0.70013 0.58542 C -0.69857 0.57454 -0.7 0.58079 -0.69857 0.56621 C -0.69818 0.5625 -0.69753 0.55903 -0.69701 0.55533 C -0.69648 0.55116 -0.69596 0.54699 -0.69544 0.54283 C -0.69518 0.54028 -0.69505 0.53727 -0.69466 0.53473 C -0.69453 0.53287 -0.69414 0.53102 -0.69388 0.52917 C -0.69362 0.52639 -0.69349 0.52361 -0.6931 0.52084 C -0.69271 0.51806 -0.69206 0.51551 -0.69167 0.51274 C -0.6901 0.50255 -0.69193 0.5088 -0.68932 0.50162 C -0.6888 0.49792 -0.68841 0.49422 -0.68776 0.49074 C -0.68737 0.48843 -0.68672 0.48611 -0.6862 0.4838 C -0.68451 0.4757 -0.68594 0.47894 -0.68229 0.46598 C -0.68177 0.46412 -0.68125 0.46227 -0.68073 0.46042 C -0.68047 0.45903 -0.68034 0.45764 -0.68008 0.45625 C -0.67956 0.45394 -0.67891 0.45186 -0.67852 0.44954 C -0.67786 0.4463 -0.67747 0.44306 -0.67695 0.43982 C -0.67643 0.4375 -0.67591 0.43519 -0.67539 0.43287 C -0.67513 0.43149 -0.67487 0.4301 -0.67461 0.42871 C -0.67409 0.42686 -0.67344 0.42524 -0.67305 0.42338 C -0.67214 0.41922 -0.67161 0.41505 -0.6707 0.41088 C -0.67018 0.40857 -0.66966 0.40649 -0.66914 0.40417 C -0.66784 0.39792 -0.66888 0.4007 -0.66693 0.39306 C -0.66589 0.38936 -0.66484 0.38565 -0.6638 0.38218 C -0.66302 0.3794 -0.66211 0.37662 -0.66146 0.37385 C -0.66068 0.37061 -0.66003 0.36736 -0.65911 0.36412 C -0.6582 0.36042 -0.65677 0.35718 -0.65599 0.35324 C -0.65547 0.35047 -0.65547 0.34746 -0.65456 0.34491 C -0.65404 0.34352 -0.65339 0.34236 -0.653 0.34074 C -0.64844 0.32616 -0.6526 0.33774 -0.64909 0.32848 C -0.64857 0.3257 -0.64792 0.32315 -0.64753 0.32014 C -0.64727 0.31852 -0.64714 0.31644 -0.64675 0.31482 C -0.64661 0.31412 -0.64622 0.31389 -0.64596 0.31343 L -0.64596 0.31366 " pathEditMode="relative" rAng="0" ptsTypes="AAAAAAAAAAAAAAAAAAAAAAAAAAAAAAAAAAAAAAAAAAAAAAAAAAAAAAAAAAAAAAAAAAAAAAAAAAAAAAAAAAAAAAAAAAAAAAAAAAAAAAAAAAAAAAAAAAAAAAAAAAAAAAAAAAAAAAAAAAAAAAAAAAAAAAAAAAAAAAAA">
                                      <p:cBhvr>
                                        <p:cTn id="61" dur="4750" fill="hold"/>
                                        <p:tgtEl>
                                          <p:spTgt spid="32"/>
                                        </p:tgtEl>
                                        <p:attrNameLst>
                                          <p:attrName>ppt_x</p:attrName>
                                          <p:attrName>ppt_y</p:attrName>
                                        </p:attrNameLst>
                                      </p:cBhvr>
                                      <p:rCtr x="-35573" y="34074"/>
                                    </p:animMotion>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down)">
                                      <p:cBhvr>
                                        <p:cTn id="66" dur="500"/>
                                        <p:tgtEl>
                                          <p:spTgt spid="33"/>
                                        </p:tgtEl>
                                      </p:cBhvr>
                                    </p:animEffect>
                                  </p:childTnLst>
                                </p:cTn>
                              </p:par>
                            </p:childTnLst>
                          </p:cTn>
                        </p:par>
                        <p:par>
                          <p:cTn id="67" fill="hold">
                            <p:stCondLst>
                              <p:cond delay="500"/>
                            </p:stCondLst>
                            <p:childTnLst>
                              <p:par>
                                <p:cTn id="68" presetID="1" presetClass="entr" presetSubtype="0" fill="hold" nodeType="afterEffect">
                                  <p:stCondLst>
                                    <p:cond delay="250"/>
                                  </p:stCondLst>
                                  <p:childTnLst>
                                    <p:set>
                                      <p:cBhvr>
                                        <p:cTn id="69" dur="1" fill="hold">
                                          <p:stCondLst>
                                            <p:cond delay="0"/>
                                          </p:stCondLst>
                                        </p:cTn>
                                        <p:tgtEl>
                                          <p:spTgt spid="34"/>
                                        </p:tgtEl>
                                        <p:attrNameLst>
                                          <p:attrName>style.visibility</p:attrName>
                                        </p:attrNameLst>
                                      </p:cBhvr>
                                      <p:to>
                                        <p:strVal val="visible"/>
                                      </p:to>
                                    </p:set>
                                  </p:childTnLst>
                                </p:cTn>
                              </p:par>
                            </p:childTnLst>
                          </p:cTn>
                        </p:par>
                        <p:par>
                          <p:cTn id="70" fill="hold">
                            <p:stCondLst>
                              <p:cond delay="750"/>
                            </p:stCondLst>
                            <p:childTnLst>
                              <p:par>
                                <p:cTn id="71" presetID="63" presetClass="path" presetSubtype="0" accel="50000" decel="50000" fill="hold" nodeType="afterEffect">
                                  <p:stCondLst>
                                    <p:cond delay="250"/>
                                  </p:stCondLst>
                                  <p:childTnLst>
                                    <p:animMotion origin="layout" path="M 2.91667E-6 -1.85185E-6 L 0.4013 0.25695 " pathEditMode="relative" rAng="0" ptsTypes="AA">
                                      <p:cBhvr>
                                        <p:cTn id="72" dur="2000" fill="hold"/>
                                        <p:tgtEl>
                                          <p:spTgt spid="34"/>
                                        </p:tgtEl>
                                        <p:attrNameLst>
                                          <p:attrName>ppt_x</p:attrName>
                                          <p:attrName>ppt_y</p:attrName>
                                        </p:attrNameLst>
                                      </p:cBhvr>
                                      <p:rCtr x="20065" y="12847"/>
                                    </p:animMotion>
                                  </p:childTnLst>
                                </p:cTn>
                              </p:par>
                            </p:childTnLst>
                          </p:cTn>
                        </p:par>
                        <p:par>
                          <p:cTn id="73" fill="hold">
                            <p:stCondLst>
                              <p:cond delay="3000"/>
                            </p:stCondLst>
                            <p:childTnLst>
                              <p:par>
                                <p:cTn id="74" presetID="64" presetClass="path" presetSubtype="0" accel="50000" decel="50000" fill="hold" nodeType="afterEffect">
                                  <p:stCondLst>
                                    <p:cond delay="250"/>
                                  </p:stCondLst>
                                  <p:childTnLst>
                                    <p:animMotion origin="layout" path="M 0.4013 0.25695 L 0.62291 -0.30347 " pathEditMode="relative" rAng="0" ptsTypes="AA">
                                      <p:cBhvr>
                                        <p:cTn id="75" dur="2000" fill="hold"/>
                                        <p:tgtEl>
                                          <p:spTgt spid="34"/>
                                        </p:tgtEl>
                                        <p:attrNameLst>
                                          <p:attrName>ppt_x</p:attrName>
                                          <p:attrName>ppt_y</p:attrName>
                                        </p:attrNameLst>
                                      </p:cBhvr>
                                      <p:rCtr x="11081" y="-28032"/>
                                    </p:animMotion>
                                  </p:childTnLst>
                                </p:cTn>
                              </p:par>
                            </p:childTnLst>
                          </p:cTn>
                        </p:par>
                        <p:par>
                          <p:cTn id="76" fill="hold">
                            <p:stCondLst>
                              <p:cond delay="5250"/>
                            </p:stCondLst>
                            <p:childTnLst>
                              <p:par>
                                <p:cTn id="77" presetID="22" presetClass="entr" presetSubtype="2" fill="hold" nodeType="afterEffect">
                                  <p:stCondLst>
                                    <p:cond delay="250"/>
                                  </p:stCondLst>
                                  <p:childTnLst>
                                    <p:set>
                                      <p:cBhvr>
                                        <p:cTn id="78" dur="1" fill="hold">
                                          <p:stCondLst>
                                            <p:cond delay="0"/>
                                          </p:stCondLst>
                                        </p:cTn>
                                        <p:tgtEl>
                                          <p:spTgt spid="47"/>
                                        </p:tgtEl>
                                        <p:attrNameLst>
                                          <p:attrName>style.visibility</p:attrName>
                                        </p:attrNameLst>
                                      </p:cBhvr>
                                      <p:to>
                                        <p:strVal val="visible"/>
                                      </p:to>
                                    </p:set>
                                    <p:animEffect transition="in" filter="wipe(right)">
                                      <p:cBhvr>
                                        <p:cTn id="79" dur="500"/>
                                        <p:tgtEl>
                                          <p:spTgt spid="47"/>
                                        </p:tgtEl>
                                      </p:cBhvr>
                                    </p:animEffect>
                                  </p:childTnLst>
                                </p:cTn>
                              </p:par>
                            </p:childTnLst>
                          </p:cTn>
                        </p:par>
                        <p:par>
                          <p:cTn id="80" fill="hold">
                            <p:stCondLst>
                              <p:cond delay="6000"/>
                            </p:stCondLst>
                            <p:childTnLst>
                              <p:par>
                                <p:cTn id="81" presetID="22" presetClass="entr" presetSubtype="2" fill="hold" nodeType="afterEffect">
                                  <p:stCondLst>
                                    <p:cond delay="100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p:stCondLst>
                              <p:cond delay="7500"/>
                            </p:stCondLst>
                            <p:childTnLst>
                              <p:par>
                                <p:cTn id="85" presetID="22" presetClass="entr" presetSubtype="4" fill="hold" nodeType="afterEffect">
                                  <p:stCondLst>
                                    <p:cond delay="1000"/>
                                  </p:stCondLst>
                                  <p:childTnLst>
                                    <p:set>
                                      <p:cBhvr>
                                        <p:cTn id="86" dur="1" fill="hold">
                                          <p:stCondLst>
                                            <p:cond delay="0"/>
                                          </p:stCondLst>
                                        </p:cTn>
                                        <p:tgtEl>
                                          <p:spTgt spid="5"/>
                                        </p:tgtEl>
                                        <p:attrNameLst>
                                          <p:attrName>style.visibility</p:attrName>
                                        </p:attrNameLst>
                                      </p:cBhvr>
                                      <p:to>
                                        <p:strVal val="visible"/>
                                      </p:to>
                                    </p:set>
                                    <p:animEffect transition="in" filter="wipe(down)">
                                      <p:cBhvr>
                                        <p:cTn id="87" dur="5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right)">
                                      <p:cBhvr>
                                        <p:cTn id="92" dur="500"/>
                                        <p:tgtEl>
                                          <p:spTgt spid="50"/>
                                        </p:tgtEl>
                                      </p:cBhvr>
                                    </p:animEffect>
                                  </p:childTnLst>
                                </p:cTn>
                              </p:par>
                            </p:childTnLst>
                          </p:cTn>
                        </p:par>
                        <p:par>
                          <p:cTn id="93" fill="hold">
                            <p:stCondLst>
                              <p:cond delay="500"/>
                            </p:stCondLst>
                            <p:childTnLst>
                              <p:par>
                                <p:cTn id="94" presetID="22" presetClass="entr" presetSubtype="1" fill="hold" grpId="0" nodeType="afterEffect">
                                  <p:stCondLst>
                                    <p:cond delay="1000"/>
                                  </p:stCondLst>
                                  <p:childTnLst>
                                    <p:set>
                                      <p:cBhvr>
                                        <p:cTn id="95" dur="1" fill="hold">
                                          <p:stCondLst>
                                            <p:cond delay="0"/>
                                          </p:stCondLst>
                                        </p:cTn>
                                        <p:tgtEl>
                                          <p:spTgt spid="9"/>
                                        </p:tgtEl>
                                        <p:attrNameLst>
                                          <p:attrName>style.visibility</p:attrName>
                                        </p:attrNameLst>
                                      </p:cBhvr>
                                      <p:to>
                                        <p:strVal val="visible"/>
                                      </p:to>
                                    </p:set>
                                    <p:animEffect transition="in" filter="wipe(up)">
                                      <p:cBhvr>
                                        <p:cTn id="96" dur="500"/>
                                        <p:tgtEl>
                                          <p:spTgt spid="9"/>
                                        </p:tgtEl>
                                      </p:cBhvr>
                                    </p:animEffect>
                                  </p:childTnLst>
                                </p:cTn>
                              </p:par>
                              <p:par>
                                <p:cTn id="97" presetID="22" presetClass="entr" presetSubtype="1" fill="hold" nodeType="withEffect">
                                  <p:stCondLst>
                                    <p:cond delay="1000"/>
                                  </p:stCondLst>
                                  <p:childTnLst>
                                    <p:set>
                                      <p:cBhvr>
                                        <p:cTn id="98" dur="1" fill="hold">
                                          <p:stCondLst>
                                            <p:cond delay="0"/>
                                          </p:stCondLst>
                                        </p:cTn>
                                        <p:tgtEl>
                                          <p:spTgt spid="6"/>
                                        </p:tgtEl>
                                        <p:attrNameLst>
                                          <p:attrName>style.visibility</p:attrName>
                                        </p:attrNameLst>
                                      </p:cBhvr>
                                      <p:to>
                                        <p:strVal val="visible"/>
                                      </p:to>
                                    </p:set>
                                    <p:animEffect transition="in" filter="wipe(up)">
                                      <p:cBhvr>
                                        <p:cTn id="99" dur="1500"/>
                                        <p:tgtEl>
                                          <p:spTgt spid="6"/>
                                        </p:tgtEl>
                                      </p:cBhvr>
                                    </p:animEffect>
                                  </p:childTnLst>
                                </p:cTn>
                              </p:par>
                            </p:childTnLst>
                          </p:cTn>
                        </p:par>
                        <p:par>
                          <p:cTn id="100" fill="hold">
                            <p:stCondLst>
                              <p:cond delay="3000"/>
                            </p:stCondLst>
                            <p:childTnLst>
                              <p:par>
                                <p:cTn id="101" presetID="22" presetClass="entr" presetSubtype="2" fill="hold" grpId="0" nodeType="afterEffect">
                                  <p:stCondLst>
                                    <p:cond delay="250"/>
                                  </p:stCondLst>
                                  <p:childTnLst>
                                    <p:set>
                                      <p:cBhvr>
                                        <p:cTn id="102" dur="1" fill="hold">
                                          <p:stCondLst>
                                            <p:cond delay="0"/>
                                          </p:stCondLst>
                                        </p:cTn>
                                        <p:tgtEl>
                                          <p:spTgt spid="52"/>
                                        </p:tgtEl>
                                        <p:attrNameLst>
                                          <p:attrName>style.visibility</p:attrName>
                                        </p:attrNameLst>
                                      </p:cBhvr>
                                      <p:to>
                                        <p:strVal val="visible"/>
                                      </p:to>
                                    </p:set>
                                    <p:animEffect transition="in" filter="wipe(right)">
                                      <p:cBhvr>
                                        <p:cTn id="103" dur="500"/>
                                        <p:tgtEl>
                                          <p:spTgt spid="52"/>
                                        </p:tgtEl>
                                      </p:cBhvr>
                                    </p:animEffect>
                                  </p:childTnLst>
                                </p:cTn>
                              </p:par>
                              <p:par>
                                <p:cTn id="104" presetID="22" presetClass="entr" presetSubtype="4" fill="hold" nodeType="withEffect">
                                  <p:stCondLst>
                                    <p:cond delay="25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1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31" grpId="0" animBg="1"/>
      <p:bldP spid="30" grpId="0" animBg="1"/>
      <p:bldP spid="33" grpId="0" animBg="1"/>
      <p:bldP spid="50" grpId="0" animBg="1"/>
      <p:bldP spid="9"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8694EA09-B889-4F16-B533-3A0947099D45}"/>
              </a:ext>
            </a:extLst>
          </p:cNvPr>
          <p:cNvSpPr txBox="1"/>
          <p:nvPr/>
        </p:nvSpPr>
        <p:spPr>
          <a:xfrm>
            <a:off x="7199686" y="4956259"/>
            <a:ext cx="4765040" cy="646331"/>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לָא </a:t>
            </a:r>
            <a:r>
              <a:rPr lang="he-IL" b="0" i="0" dirty="0" err="1">
                <a:solidFill>
                  <a:srgbClr val="000000"/>
                </a:solidFill>
                <a:effectLst/>
                <a:latin typeface="Arial" panose="020B0604020202020204" pitchFamily="34" charset="0"/>
              </a:rPr>
              <a:t>סָלְקָא</a:t>
            </a:r>
            <a:r>
              <a:rPr lang="he-IL" b="0" i="0" dirty="0">
                <a:solidFill>
                  <a:srgbClr val="000000"/>
                </a:solidFill>
                <a:effectLst/>
                <a:latin typeface="Arial" panose="020B0604020202020204" pitchFamily="34" charset="0"/>
              </a:rPr>
              <a:t> דַּעְתָּךְ </a:t>
            </a:r>
            <a:r>
              <a:rPr lang="he-IL" b="0" i="0" dirty="0" err="1">
                <a:solidFill>
                  <a:srgbClr val="000000"/>
                </a:solidFill>
                <a:effectLst/>
                <a:latin typeface="Arial" panose="020B0604020202020204" pitchFamily="34" charset="0"/>
              </a:rPr>
              <a:t>דִּכְתִיב</a:t>
            </a:r>
            <a:r>
              <a:rPr lang="he-IL" b="0" i="0" dirty="0">
                <a:solidFill>
                  <a:srgbClr val="000000"/>
                </a:solidFill>
                <a:effectLst/>
                <a:latin typeface="Arial" panose="020B0604020202020204" pitchFamily="34" charset="0"/>
              </a:rPr>
              <a:t> עַל עוֹלַת הַתָּמִיד יֵעָשֶׂה וְנִסְכּוֹ </a:t>
            </a:r>
          </a:p>
          <a:p>
            <a:r>
              <a:rPr lang="he-IL" b="0" i="0" dirty="0">
                <a:solidFill>
                  <a:srgbClr val="000000"/>
                </a:solidFill>
                <a:effectLst/>
                <a:latin typeface="Arial" panose="020B0604020202020204" pitchFamily="34" charset="0"/>
              </a:rPr>
              <a:t>מַאי </a:t>
            </a:r>
            <a:r>
              <a:rPr lang="he-IL" b="0" i="0" dirty="0" err="1">
                <a:solidFill>
                  <a:srgbClr val="000000"/>
                </a:solidFill>
                <a:effectLst/>
                <a:latin typeface="Arial" panose="020B0604020202020204" pitchFamily="34" charset="0"/>
              </a:rPr>
              <a:t>קָאָמַר</a:t>
            </a:r>
            <a:r>
              <a:rPr lang="he-IL" b="0" i="0" dirty="0">
                <a:solidFill>
                  <a:srgbClr val="000000"/>
                </a:solidFill>
                <a:effectLst/>
                <a:latin typeface="Arial" panose="020B0604020202020204" pitchFamily="34" charset="0"/>
              </a:rPr>
              <a:t> רַחֲמָנָא מִידֵּי </a:t>
            </a:r>
            <a:r>
              <a:rPr lang="he-IL" b="0" i="0" dirty="0" err="1">
                <a:solidFill>
                  <a:srgbClr val="000000"/>
                </a:solidFill>
                <a:effectLst/>
                <a:latin typeface="Arial" panose="020B0604020202020204" pitchFamily="34" charset="0"/>
              </a:rPr>
              <a:t>דְּחַטָּאת</a:t>
            </a:r>
            <a:r>
              <a:rPr lang="he-IL" b="0" i="0" dirty="0">
                <a:solidFill>
                  <a:srgbClr val="000000"/>
                </a:solidFill>
                <a:effectLst/>
                <a:latin typeface="Arial" panose="020B0604020202020204" pitchFamily="34" charset="0"/>
              </a:rPr>
              <a:t> שְׁדִי </a:t>
            </a:r>
            <a:r>
              <a:rPr lang="he-IL" b="0" i="0" dirty="0" err="1">
                <a:solidFill>
                  <a:srgbClr val="000000"/>
                </a:solidFill>
                <a:effectLst/>
                <a:latin typeface="Arial" panose="020B0604020202020204" pitchFamily="34" charset="0"/>
              </a:rPr>
              <a:t>אַעוֹלָה</a:t>
            </a:r>
            <a:endParaRPr lang="he-IL" dirty="0"/>
          </a:p>
        </p:txBody>
      </p:sp>
      <p:sp>
        <p:nvSpPr>
          <p:cNvPr id="3" name="תיבת טקסט 2">
            <a:extLst>
              <a:ext uri="{FF2B5EF4-FFF2-40B4-BE49-F238E27FC236}">
                <a16:creationId xmlns:a16="http://schemas.microsoft.com/office/drawing/2014/main" id="{7D23232E-D9AA-4470-9D63-8AA0507CE573}"/>
              </a:ext>
            </a:extLst>
          </p:cNvPr>
          <p:cNvSpPr txBox="1"/>
          <p:nvPr/>
        </p:nvSpPr>
        <p:spPr>
          <a:xfrm>
            <a:off x="5466079" y="471584"/>
            <a:ext cx="6498647" cy="400110"/>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כֵּיוָן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מָר </a:t>
            </a:r>
            <a:r>
              <a:rPr lang="he-IL" sz="2000" b="1" i="0" dirty="0" err="1">
                <a:solidFill>
                  <a:srgbClr val="000000"/>
                </a:solidFill>
                <a:effectLst/>
                <a:latin typeface="Arial" panose="020B0604020202020204" pitchFamily="34" charset="0"/>
              </a:rPr>
              <a:t>כׇּל</a:t>
            </a:r>
            <a:r>
              <a:rPr lang="he-IL" sz="2000" b="1" i="0" dirty="0">
                <a:solidFill>
                  <a:srgbClr val="000000"/>
                </a:solidFill>
                <a:effectLst/>
                <a:latin typeface="Arial" panose="020B0604020202020204" pitchFamily="34" charset="0"/>
              </a:rPr>
              <a:t> פִּינּוֹת שֶׁאַתָּה פּוֹנֶה לֹא </a:t>
            </a:r>
            <a:r>
              <a:rPr lang="he-IL" sz="2000" b="1" i="0" dirty="0" err="1">
                <a:solidFill>
                  <a:srgbClr val="000000"/>
                </a:solidFill>
                <a:effectLst/>
                <a:latin typeface="Arial" panose="020B0604020202020204" pitchFamily="34" charset="0"/>
              </a:rPr>
              <a:t>יְהו</a:t>
            </a:r>
            <a:r>
              <a:rPr lang="he-IL" sz="2000" b="1" i="0" dirty="0">
                <a:solidFill>
                  <a:srgbClr val="000000"/>
                </a:solidFill>
                <a:effectLst/>
                <a:latin typeface="Arial" panose="020B0604020202020204" pitchFamily="34" charset="0"/>
              </a:rPr>
              <a:t>ּ אֶלָּא דֶּרֶךְ יָמִין לַמִּזְרָח</a:t>
            </a:r>
            <a:endParaRPr lang="he-IL" b="1" dirty="0"/>
          </a:p>
        </p:txBody>
      </p:sp>
      <p:sp>
        <p:nvSpPr>
          <p:cNvPr id="4" name="תיבת טקסט 3">
            <a:extLst>
              <a:ext uri="{FF2B5EF4-FFF2-40B4-BE49-F238E27FC236}">
                <a16:creationId xmlns:a16="http://schemas.microsoft.com/office/drawing/2014/main" id="{E5F348A7-5671-42B0-A234-A1B46FCC63E9}"/>
              </a:ext>
            </a:extLst>
          </p:cNvPr>
          <p:cNvSpPr txBox="1"/>
          <p:nvPr/>
        </p:nvSpPr>
        <p:spPr>
          <a:xfrm>
            <a:off x="10596879" y="111760"/>
            <a:ext cx="1455535" cy="369332"/>
          </a:xfrm>
          <a:prstGeom prst="rect">
            <a:avLst/>
          </a:prstGeom>
          <a:noFill/>
        </p:spPr>
        <p:txBody>
          <a:bodyPr wrap="square">
            <a:spAutoFit/>
          </a:bodyPr>
          <a:lstStyle/>
          <a:p>
            <a:r>
              <a:rPr lang="he-IL" dirty="0"/>
              <a:t>דף טו עמוד ב</a:t>
            </a:r>
          </a:p>
        </p:txBody>
      </p:sp>
      <p:sp>
        <p:nvSpPr>
          <p:cNvPr id="6" name="תיבת טקסט 5">
            <a:extLst>
              <a:ext uri="{FF2B5EF4-FFF2-40B4-BE49-F238E27FC236}">
                <a16:creationId xmlns:a16="http://schemas.microsoft.com/office/drawing/2014/main" id="{25E62D10-6B59-4FE1-89E6-165E90A8BF41}"/>
              </a:ext>
            </a:extLst>
          </p:cNvPr>
          <p:cNvSpPr txBox="1"/>
          <p:nvPr/>
        </p:nvSpPr>
        <p:spPr>
          <a:xfrm>
            <a:off x="10302240" y="1027526"/>
            <a:ext cx="1662486" cy="646331"/>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לַמִּזְרָח בְּרֵישָׁא </a:t>
            </a:r>
            <a:r>
              <a:rPr lang="he-IL" b="0" i="0" dirty="0" err="1">
                <a:solidFill>
                  <a:srgbClr val="000000"/>
                </a:solidFill>
                <a:effectLst/>
                <a:latin typeface="Arial" panose="020B0604020202020204" pitchFamily="34" charset="0"/>
              </a:rPr>
              <a:t>בְּהָהוּא</a:t>
            </a:r>
            <a:r>
              <a:rPr lang="he-IL" b="0" i="0" dirty="0">
                <a:solidFill>
                  <a:srgbClr val="000000"/>
                </a:solidFill>
                <a:effectLst/>
                <a:latin typeface="Arial" panose="020B0604020202020204" pitchFamily="34" charset="0"/>
              </a:rPr>
              <a:t> פָּגַע </a:t>
            </a:r>
            <a:endParaRPr lang="he-IL" dirty="0"/>
          </a:p>
        </p:txBody>
      </p:sp>
      <p:sp>
        <p:nvSpPr>
          <p:cNvPr id="8" name="תיבת טקסט 7">
            <a:extLst>
              <a:ext uri="{FF2B5EF4-FFF2-40B4-BE49-F238E27FC236}">
                <a16:creationId xmlns:a16="http://schemas.microsoft.com/office/drawing/2014/main" id="{8E9E00DE-5DF0-415D-BFEC-1E89F7C46FD7}"/>
              </a:ext>
            </a:extLst>
          </p:cNvPr>
          <p:cNvSpPr txBox="1"/>
          <p:nvPr/>
        </p:nvSpPr>
        <p:spPr>
          <a:xfrm>
            <a:off x="3478473" y="1080902"/>
            <a:ext cx="6498647" cy="646331"/>
          </a:xfrm>
          <a:prstGeom prst="rect">
            <a:avLst/>
          </a:prstGeom>
          <a:noFill/>
        </p:spPr>
        <p:txBody>
          <a:bodyPr wrap="square">
            <a:spAutoFit/>
          </a:bodyPr>
          <a:lstStyle/>
          <a:p>
            <a:r>
              <a:rPr lang="he-IL" dirty="0"/>
              <a:t>כדי שתהיה פנייתך למזרח בדרך ימין! והיינו, אם יעלה למזבח [בכבש, העומד בצדו הדרומי של המזבח], יפנה תחילה ימינה, לצד מזרח.</a:t>
            </a:r>
          </a:p>
        </p:txBody>
      </p:sp>
      <p:sp>
        <p:nvSpPr>
          <p:cNvPr id="12" name="תיבת טקסט 11">
            <a:extLst>
              <a:ext uri="{FF2B5EF4-FFF2-40B4-BE49-F238E27FC236}">
                <a16:creationId xmlns:a16="http://schemas.microsoft.com/office/drawing/2014/main" id="{8AB54050-3B03-4684-A976-0AE9A4DFA867}"/>
              </a:ext>
            </a:extLst>
          </p:cNvPr>
          <p:cNvSpPr txBox="1"/>
          <p:nvPr/>
        </p:nvSpPr>
        <p:spPr>
          <a:xfrm>
            <a:off x="6339840" y="2989552"/>
            <a:ext cx="5624886" cy="646331"/>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וּמִמַּאי </a:t>
            </a:r>
            <a:r>
              <a:rPr lang="he-IL" b="0" i="0" dirty="0" err="1">
                <a:solidFill>
                  <a:srgbClr val="000000"/>
                </a:solidFill>
                <a:effectLst/>
                <a:latin typeface="Arial" panose="020B0604020202020204" pitchFamily="34" charset="0"/>
              </a:rPr>
              <a:t>דִּבְעוֹלָה</a:t>
            </a:r>
            <a:r>
              <a:rPr lang="he-IL" b="0" i="0" dirty="0">
                <a:solidFill>
                  <a:srgbClr val="000000"/>
                </a:solidFill>
                <a:effectLst/>
                <a:latin typeface="Arial" panose="020B0604020202020204" pitchFamily="34" charset="0"/>
              </a:rPr>
              <a:t> הוּא </a:t>
            </a:r>
            <a:r>
              <a:rPr lang="he-IL" b="0" i="0" dirty="0" err="1">
                <a:solidFill>
                  <a:srgbClr val="000000"/>
                </a:solidFill>
                <a:effectLst/>
                <a:latin typeface="Arial" panose="020B0604020202020204" pitchFamily="34" charset="0"/>
              </a:rPr>
              <a:t>דְּקָאָמַר</a:t>
            </a:r>
            <a:r>
              <a:rPr lang="he-IL" b="0" i="0" dirty="0">
                <a:solidFill>
                  <a:srgbClr val="000000"/>
                </a:solidFill>
                <a:effectLst/>
                <a:latin typeface="Arial" panose="020B0604020202020204" pitchFamily="34" charset="0"/>
              </a:rPr>
              <a:t> רַחֲמָנָא עֲבֵיד בַּהּ מַעֲשֵׂה חַטָּאת ? </a:t>
            </a:r>
          </a:p>
          <a:p>
            <a:r>
              <a:rPr lang="he-IL" b="0" i="0" dirty="0">
                <a:solidFill>
                  <a:srgbClr val="000000"/>
                </a:solidFill>
                <a:effectLst/>
                <a:latin typeface="Arial" panose="020B0604020202020204" pitchFamily="34" charset="0"/>
              </a:rPr>
              <a:t>וְדִילְמָא בְּחַטָּאת הוּא </a:t>
            </a:r>
            <a:r>
              <a:rPr lang="he-IL" b="0" i="0" dirty="0" err="1">
                <a:solidFill>
                  <a:srgbClr val="000000"/>
                </a:solidFill>
                <a:effectLst/>
                <a:latin typeface="Arial" panose="020B0604020202020204" pitchFamily="34" charset="0"/>
              </a:rPr>
              <a:t>דְּקָאָמַר</a:t>
            </a:r>
            <a:r>
              <a:rPr lang="he-IL" b="0" i="0" dirty="0">
                <a:solidFill>
                  <a:srgbClr val="000000"/>
                </a:solidFill>
                <a:effectLst/>
                <a:latin typeface="Arial" panose="020B0604020202020204" pitchFamily="34" charset="0"/>
              </a:rPr>
              <a:t> רַחֲמָנָא עֲבֵיד בַּהּ מַעֲשֵׂה עוֹלָה </a:t>
            </a:r>
            <a:endParaRPr lang="he-IL" dirty="0"/>
          </a:p>
        </p:txBody>
      </p:sp>
      <p:sp>
        <p:nvSpPr>
          <p:cNvPr id="13" name="תיבת טקסט 12">
            <a:extLst>
              <a:ext uri="{FF2B5EF4-FFF2-40B4-BE49-F238E27FC236}">
                <a16:creationId xmlns:a16="http://schemas.microsoft.com/office/drawing/2014/main" id="{65640452-BA71-4A76-9C7F-D4348658489E}"/>
              </a:ext>
            </a:extLst>
          </p:cNvPr>
          <p:cNvSpPr txBox="1"/>
          <p:nvPr/>
        </p:nvSpPr>
        <p:spPr>
          <a:xfrm>
            <a:off x="5624885" y="3695906"/>
            <a:ext cx="6404554" cy="1200329"/>
          </a:xfrm>
          <a:prstGeom prst="rect">
            <a:avLst/>
          </a:prstGeom>
          <a:noFill/>
        </p:spPr>
        <p:txBody>
          <a:bodyPr wrap="square" rtlCol="1">
            <a:spAutoFit/>
          </a:bodyPr>
          <a:lstStyle/>
          <a:p>
            <a:r>
              <a:rPr lang="he-IL" dirty="0"/>
              <a:t>איך נדע שאכן התורה מדברת במעשה עולה </a:t>
            </a:r>
          </a:p>
          <a:p>
            <a:r>
              <a:rPr lang="he-IL" dirty="0"/>
              <a:t>יש לעשות מעשה חטאת?</a:t>
            </a:r>
          </a:p>
          <a:p>
            <a:r>
              <a:rPr lang="he-IL" dirty="0"/>
              <a:t>אולי התורה דברה במעשה חטאת </a:t>
            </a:r>
          </a:p>
          <a:p>
            <a:r>
              <a:rPr lang="he-IL" dirty="0"/>
              <a:t>שיעשנה כמעשה עולה ?</a:t>
            </a:r>
          </a:p>
        </p:txBody>
      </p:sp>
      <p:sp>
        <p:nvSpPr>
          <p:cNvPr id="14" name="תיבת טקסט 13">
            <a:extLst>
              <a:ext uri="{FF2B5EF4-FFF2-40B4-BE49-F238E27FC236}">
                <a16:creationId xmlns:a16="http://schemas.microsoft.com/office/drawing/2014/main" id="{FAA3918D-04AD-493B-BA1D-3C8CD12FADB4}"/>
              </a:ext>
            </a:extLst>
          </p:cNvPr>
          <p:cNvSpPr txBox="1"/>
          <p:nvPr/>
        </p:nvSpPr>
        <p:spPr>
          <a:xfrm>
            <a:off x="7680959" y="5847327"/>
            <a:ext cx="4348479" cy="923330"/>
          </a:xfrm>
          <a:prstGeom prst="rect">
            <a:avLst/>
          </a:prstGeom>
          <a:noFill/>
        </p:spPr>
        <p:txBody>
          <a:bodyPr wrap="square" rtlCol="1">
            <a:spAutoFit/>
          </a:bodyPr>
          <a:lstStyle/>
          <a:p>
            <a:r>
              <a:rPr lang="he-IL" dirty="0"/>
              <a:t>אל תעלה על הדעת שהרי כתוב</a:t>
            </a:r>
          </a:p>
          <a:p>
            <a:r>
              <a:rPr lang="he-IL" dirty="0"/>
              <a:t> "חטאת ... על עולת התמיד" </a:t>
            </a:r>
          </a:p>
          <a:p>
            <a:r>
              <a:rPr lang="he-IL" dirty="0"/>
              <a:t>מה שאמרה התורה על חטאת הטל על עולה</a:t>
            </a:r>
          </a:p>
        </p:txBody>
      </p:sp>
      <p:pic>
        <p:nvPicPr>
          <p:cNvPr id="16" name="תמונה 15">
            <a:extLst>
              <a:ext uri="{FF2B5EF4-FFF2-40B4-BE49-F238E27FC236}">
                <a16:creationId xmlns:a16="http://schemas.microsoft.com/office/drawing/2014/main" id="{70B51B1C-855D-414C-A2A9-C5B75779C4E6}"/>
              </a:ext>
            </a:extLst>
          </p:cNvPr>
          <p:cNvPicPr>
            <a:picLocks noChangeAspect="1"/>
          </p:cNvPicPr>
          <p:nvPr/>
        </p:nvPicPr>
        <p:blipFill>
          <a:blip r:embed="rId2"/>
          <a:stretch>
            <a:fillRect/>
          </a:stretch>
        </p:blipFill>
        <p:spPr>
          <a:xfrm>
            <a:off x="162561" y="2577069"/>
            <a:ext cx="6355877" cy="4001761"/>
          </a:xfrm>
          <a:prstGeom prst="rect">
            <a:avLst/>
          </a:prstGeom>
        </p:spPr>
      </p:pic>
      <p:sp>
        <p:nvSpPr>
          <p:cNvPr id="17" name="תיבת טקסט 16">
            <a:extLst>
              <a:ext uri="{FF2B5EF4-FFF2-40B4-BE49-F238E27FC236}">
                <a16:creationId xmlns:a16="http://schemas.microsoft.com/office/drawing/2014/main" id="{9FCACFCE-4765-456A-8990-A67278043843}"/>
              </a:ext>
            </a:extLst>
          </p:cNvPr>
          <p:cNvSpPr txBox="1"/>
          <p:nvPr/>
        </p:nvSpPr>
        <p:spPr>
          <a:xfrm>
            <a:off x="2519680" y="1727233"/>
            <a:ext cx="9532734" cy="1200329"/>
          </a:xfrm>
          <a:prstGeom prst="rect">
            <a:avLst/>
          </a:prstGeom>
          <a:solidFill>
            <a:schemeClr val="bg1"/>
          </a:solidFill>
        </p:spPr>
        <p:txBody>
          <a:bodyPr wrap="square">
            <a:spAutoFit/>
          </a:bodyPr>
          <a:lstStyle/>
          <a:p>
            <a:r>
              <a:rPr lang="he-IL" dirty="0"/>
              <a:t>והקרן הראשונה שהוא פוגש בה, המזרחית דרומית, אינה ראויה ליתן בה דם עולה לפי שאין תחתיה יסוד, ורק הקרן הבאה, המזרחית צפונית, שיש תחתיה יסוד הוא, יכול להתחיל לתת את הדם.</a:t>
            </a:r>
          </a:p>
          <a:p>
            <a:r>
              <a:rPr lang="he-IL" dirty="0"/>
              <a:t>ולכן, אף בנתינת דם העולה למטה, כשאינו עולה על הכבש למזבח, הוא הולך לפי סדר </a:t>
            </a:r>
            <a:r>
              <a:rPr lang="he-IL" dirty="0" err="1"/>
              <a:t>העליה</a:t>
            </a:r>
            <a:r>
              <a:rPr lang="he-IL" dirty="0"/>
              <a:t> לכבש המזבח, כדי שתמיד יפנה אל המזרח בצד ימין, ובקרן המזרחית צפונית הוא פוגש בתחילה </a:t>
            </a:r>
          </a:p>
        </p:txBody>
      </p:sp>
      <p:grpSp>
        <p:nvGrpSpPr>
          <p:cNvPr id="20" name="קבוצה 19">
            <a:extLst>
              <a:ext uri="{FF2B5EF4-FFF2-40B4-BE49-F238E27FC236}">
                <a16:creationId xmlns:a16="http://schemas.microsoft.com/office/drawing/2014/main" id="{9B219C60-5896-4A72-B8E8-8D5104AA9894}"/>
              </a:ext>
            </a:extLst>
          </p:cNvPr>
          <p:cNvGrpSpPr/>
          <p:nvPr/>
        </p:nvGrpSpPr>
        <p:grpSpPr>
          <a:xfrm>
            <a:off x="4338320" y="6067218"/>
            <a:ext cx="1737096" cy="703439"/>
            <a:chOff x="731520" y="523397"/>
            <a:chExt cx="2048566" cy="703439"/>
          </a:xfrm>
        </p:grpSpPr>
        <p:sp>
          <p:nvSpPr>
            <p:cNvPr id="18" name="אליפסה 17">
              <a:extLst>
                <a:ext uri="{FF2B5EF4-FFF2-40B4-BE49-F238E27FC236}">
                  <a16:creationId xmlns:a16="http://schemas.microsoft.com/office/drawing/2014/main" id="{855749FC-366B-4477-8AC7-35CB00EABECE}"/>
                </a:ext>
              </a:extLst>
            </p:cNvPr>
            <p:cNvSpPr/>
            <p:nvPr/>
          </p:nvSpPr>
          <p:spPr>
            <a:xfrm>
              <a:off x="731520" y="523397"/>
              <a:ext cx="2048566" cy="70343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תיבת טקסט 18">
              <a:extLst>
                <a:ext uri="{FF2B5EF4-FFF2-40B4-BE49-F238E27FC236}">
                  <a16:creationId xmlns:a16="http://schemas.microsoft.com/office/drawing/2014/main" id="{2BE1E57A-DFAF-4981-87AB-F25988B6D6B0}"/>
                </a:ext>
              </a:extLst>
            </p:cNvPr>
            <p:cNvSpPr txBox="1"/>
            <p:nvPr/>
          </p:nvSpPr>
          <p:spPr>
            <a:xfrm>
              <a:off x="731520" y="650240"/>
              <a:ext cx="2048566" cy="523220"/>
            </a:xfrm>
            <a:prstGeom prst="rect">
              <a:avLst/>
            </a:prstGeom>
            <a:noFill/>
          </p:spPr>
          <p:txBody>
            <a:bodyPr wrap="square" rtlCol="1">
              <a:spAutoFit/>
            </a:bodyPr>
            <a:lstStyle/>
            <a:p>
              <a:pPr algn="ctr"/>
              <a:r>
                <a:rPr lang="he-IL" sz="1400" dirty="0"/>
                <a:t>קרן מזרחית דרומית – אין יסוד</a:t>
              </a:r>
            </a:p>
          </p:txBody>
        </p:sp>
      </p:grpSp>
    </p:spTree>
    <p:extLst>
      <p:ext uri="{BB962C8B-B14F-4D97-AF65-F5344CB8AC3E}">
        <p14:creationId xmlns:p14="http://schemas.microsoft.com/office/powerpoint/2010/main" val="196080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53" presetClass="entr" presetSubtype="16" fill="hold" grpId="0" nodeType="afterEffect">
                                  <p:stCondLst>
                                    <p:cond delay="17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3000"/>
                            </p:stCondLst>
                            <p:childTnLst>
                              <p:par>
                                <p:cTn id="17" presetID="22" presetClass="entr" presetSubtype="2" fill="hold" grpId="0" nodeType="afterEffect">
                                  <p:stCondLst>
                                    <p:cond delay="125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4750"/>
                            </p:stCondLst>
                            <p:childTnLst>
                              <p:par>
                                <p:cTn id="21" presetID="22" presetClass="entr" presetSubtype="2" fill="hold" grpId="0" nodeType="afterEffect">
                                  <p:stCondLst>
                                    <p:cond delay="225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500"/>
                            </p:stCondLst>
                            <p:childTnLst>
                              <p:par>
                                <p:cTn id="32" presetID="22" presetClass="entr" presetSubtype="2" fill="hold" grpId="0" nodeType="afterEffect">
                                  <p:stCondLst>
                                    <p:cond delay="225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250"/>
                            </p:stCondLst>
                            <p:childTnLst>
                              <p:par>
                                <p:cTn id="36" presetID="53" presetClass="entr" presetSubtype="16" fill="hold" grpId="0" nodeType="afterEffect">
                                  <p:stCondLst>
                                    <p:cond delay="200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par>
                          <p:cTn id="41" fill="hold">
                            <p:stCondLst>
                              <p:cond delay="5750"/>
                            </p:stCondLst>
                            <p:childTnLst>
                              <p:par>
                                <p:cTn id="42" presetID="22" presetClass="entr" presetSubtype="2" fill="hold" grpId="0" nodeType="afterEffect">
                                  <p:stCondLst>
                                    <p:cond delay="2250"/>
                                  </p:stCondLst>
                                  <p:childTnLst>
                                    <p:set>
                                      <p:cBhvr>
                                        <p:cTn id="43" dur="1" fill="hold">
                                          <p:stCondLst>
                                            <p:cond delay="0"/>
                                          </p:stCondLst>
                                        </p:cTn>
                                        <p:tgtEl>
                                          <p:spTgt spid="14"/>
                                        </p:tgtEl>
                                        <p:attrNameLst>
                                          <p:attrName>style.visibility</p:attrName>
                                        </p:attrNameLst>
                                      </p:cBhvr>
                                      <p:to>
                                        <p:strVal val="visible"/>
                                      </p:to>
                                    </p:set>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8" grpId="0"/>
      <p:bldP spid="12" grpId="0" animBg="1"/>
      <p:bldP spid="13" grpId="0"/>
      <p:bldP spid="14"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3DA4E648-B18E-4515-AA71-46833F10E08B}"/>
              </a:ext>
            </a:extLst>
          </p:cNvPr>
          <p:cNvSpPr txBox="1"/>
          <p:nvPr/>
        </p:nvSpPr>
        <p:spPr>
          <a:xfrm>
            <a:off x="6682821" y="453951"/>
            <a:ext cx="5396844" cy="369332"/>
          </a:xfrm>
          <a:prstGeom prst="rect">
            <a:avLst/>
          </a:prstGeom>
          <a:noFill/>
        </p:spPr>
        <p:txBody>
          <a:bodyPr wrap="square">
            <a:spAutoFit/>
          </a:bodyPr>
          <a:lstStyle/>
          <a:p>
            <a:r>
              <a:rPr lang="he-IL" dirty="0"/>
              <a:t> הגמרא חוזרת לבאר את המשנה בעניין זריקת דם התמיד </a:t>
            </a:r>
          </a:p>
        </p:txBody>
      </p:sp>
      <p:sp>
        <p:nvSpPr>
          <p:cNvPr id="7" name="תיבת טקסט 6">
            <a:extLst>
              <a:ext uri="{FF2B5EF4-FFF2-40B4-BE49-F238E27FC236}">
                <a16:creationId xmlns:a16="http://schemas.microsoft.com/office/drawing/2014/main" id="{A39DEBF4-264D-491B-B057-9344B91F99EA}"/>
              </a:ext>
            </a:extLst>
          </p:cNvPr>
          <p:cNvSpPr txBox="1"/>
          <p:nvPr/>
        </p:nvSpPr>
        <p:spPr>
          <a:xfrm>
            <a:off x="10426044" y="0"/>
            <a:ext cx="1487079" cy="369332"/>
          </a:xfrm>
          <a:prstGeom prst="rect">
            <a:avLst/>
          </a:prstGeom>
          <a:noFill/>
        </p:spPr>
        <p:txBody>
          <a:bodyPr wrap="square">
            <a:spAutoFit/>
          </a:bodyPr>
          <a:lstStyle/>
          <a:p>
            <a:r>
              <a:rPr lang="he-IL" dirty="0"/>
              <a:t>דף טו עמוד א</a:t>
            </a:r>
          </a:p>
        </p:txBody>
      </p:sp>
      <p:sp>
        <p:nvSpPr>
          <p:cNvPr id="10" name="בועת דיבור: מלבן עם פינות מעוגלות 9">
            <a:extLst>
              <a:ext uri="{FF2B5EF4-FFF2-40B4-BE49-F238E27FC236}">
                <a16:creationId xmlns:a16="http://schemas.microsoft.com/office/drawing/2014/main" id="{17BECC07-4356-4A03-B896-33F3E417B031}"/>
              </a:ext>
            </a:extLst>
          </p:cNvPr>
          <p:cNvSpPr/>
          <p:nvPr/>
        </p:nvSpPr>
        <p:spPr>
          <a:xfrm>
            <a:off x="275735" y="160257"/>
            <a:ext cx="6558698" cy="5307290"/>
          </a:xfrm>
          <a:prstGeom prst="wedgeRoundRectCallout">
            <a:avLst>
              <a:gd name="adj1" fmla="val 69429"/>
              <a:gd name="adj2" fmla="val -3954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זריקת דם </a:t>
            </a:r>
            <a:r>
              <a:rPr lang="he-IL" dirty="0" err="1">
                <a:solidFill>
                  <a:schemeClr val="tx1"/>
                </a:solidFill>
              </a:rPr>
              <a:t>הקרבנות</a:t>
            </a:r>
            <a:r>
              <a:rPr lang="he-IL" dirty="0">
                <a:solidFill>
                  <a:schemeClr val="tx1"/>
                </a:solidFill>
              </a:rPr>
              <a:t> על  המזבח</a:t>
            </a:r>
          </a:p>
          <a:p>
            <a:r>
              <a:rPr lang="he-IL" dirty="0">
                <a:solidFill>
                  <a:schemeClr val="tx1"/>
                </a:solidFill>
              </a:rPr>
              <a:t>זריקת הדם היא העבודה החשובה ביותר בהקרבת </a:t>
            </a:r>
            <a:r>
              <a:rPr lang="he-IL" dirty="0" err="1">
                <a:solidFill>
                  <a:schemeClr val="tx1"/>
                </a:solidFill>
              </a:rPr>
              <a:t>הקרבן</a:t>
            </a:r>
            <a:r>
              <a:rPr lang="he-IL" dirty="0">
                <a:solidFill>
                  <a:schemeClr val="tx1"/>
                </a:solidFill>
              </a:rPr>
              <a:t>. "כי הדם הוא הנפש" קרבן שדמו נזרק כהלכה – בעליו יצאו ידי חובה גם אם לא הקטירו את </a:t>
            </a:r>
            <a:r>
              <a:rPr lang="he-IL" dirty="0" err="1">
                <a:solidFill>
                  <a:schemeClr val="tx1"/>
                </a:solidFill>
              </a:rPr>
              <a:t>אימוריו</a:t>
            </a:r>
            <a:r>
              <a:rPr lang="he-IL" dirty="0">
                <a:solidFill>
                  <a:schemeClr val="tx1"/>
                </a:solidFill>
              </a:rPr>
              <a:t> ולא אכלו את בשרו.</a:t>
            </a:r>
          </a:p>
          <a:p>
            <a:r>
              <a:rPr lang="he-IL" dirty="0">
                <a:solidFill>
                  <a:schemeClr val="tx1"/>
                </a:solidFill>
              </a:rPr>
              <a:t>הזריקה נעשית באופנים שונים  על פי סוג </a:t>
            </a:r>
            <a:r>
              <a:rPr lang="he-IL" dirty="0" err="1">
                <a:solidFill>
                  <a:schemeClr val="tx1"/>
                </a:solidFill>
              </a:rPr>
              <a:t>הקרבן</a:t>
            </a:r>
            <a:r>
              <a:rPr lang="he-IL" dirty="0">
                <a:solidFill>
                  <a:schemeClr val="tx1"/>
                </a:solidFill>
              </a:rPr>
              <a:t>: </a:t>
            </a:r>
          </a:p>
          <a:p>
            <a:r>
              <a:rPr lang="he-IL" b="1" dirty="0">
                <a:solidFill>
                  <a:schemeClr val="tx1"/>
                </a:solidFill>
              </a:rPr>
              <a:t>קרבן בהמה </a:t>
            </a:r>
            <a:r>
              <a:rPr lang="he-IL" dirty="0">
                <a:solidFill>
                  <a:schemeClr val="tx1"/>
                </a:solidFill>
              </a:rPr>
              <a:t>– הכהן מקבל את הדם לאחר השחיטה במזרק, מוליך אותו אל המזבח.</a:t>
            </a:r>
          </a:p>
          <a:p>
            <a:r>
              <a:rPr lang="he-IL" b="1" dirty="0">
                <a:solidFill>
                  <a:schemeClr val="tx1"/>
                </a:solidFill>
              </a:rPr>
              <a:t>בחטאת חיצונית </a:t>
            </a:r>
            <a:r>
              <a:rPr lang="he-IL" dirty="0">
                <a:solidFill>
                  <a:schemeClr val="tx1"/>
                </a:solidFill>
              </a:rPr>
              <a:t>– הכהן עולה בכבש המזבח, פונה לסובב, טובל אצבעו בדם ומורח ממנו על 4 קרנות המזבח.</a:t>
            </a:r>
          </a:p>
          <a:p>
            <a:r>
              <a:rPr lang="he-IL" b="1" dirty="0">
                <a:solidFill>
                  <a:schemeClr val="tx1"/>
                </a:solidFill>
              </a:rPr>
              <a:t>עולה, שלמים ואשם </a:t>
            </a:r>
            <a:r>
              <a:rPr lang="he-IL" dirty="0">
                <a:solidFill>
                  <a:schemeClr val="tx1"/>
                </a:solidFill>
              </a:rPr>
              <a:t>– הכהן עומד על רצפת העזרה וזורק מהדם שבמזרק על הזווית שבצפון מזרח של המזבח אחר כך על הזווית שבדרום מערב.  דם זה נוזל ליסוד המזבח פעולה זו נקראת  </a:t>
            </a:r>
            <a:r>
              <a:rPr lang="he-IL" b="1" dirty="0">
                <a:solidFill>
                  <a:schemeClr val="tx1"/>
                </a:solidFill>
              </a:rPr>
              <a:t>"שתי מתנות שהן ארבע".</a:t>
            </a:r>
          </a:p>
          <a:p>
            <a:r>
              <a:rPr lang="he-IL" b="1" dirty="0">
                <a:solidFill>
                  <a:schemeClr val="tx1"/>
                </a:solidFill>
              </a:rPr>
              <a:t>בכור, מעשר בהמה ופסח </a:t>
            </a:r>
            <a:r>
              <a:rPr lang="he-IL" dirty="0">
                <a:solidFill>
                  <a:schemeClr val="tx1"/>
                </a:solidFill>
              </a:rPr>
              <a:t>הכהן עומד ליד המזבח ושופך את הדם על מקום כלשהו במזבח מעל היסוד.</a:t>
            </a:r>
          </a:p>
          <a:p>
            <a:r>
              <a:rPr lang="he-IL" b="1" dirty="0" err="1">
                <a:solidFill>
                  <a:schemeClr val="tx1"/>
                </a:solidFill>
              </a:rPr>
              <a:t>קרבנות</a:t>
            </a:r>
            <a:r>
              <a:rPr lang="he-IL" b="1" dirty="0">
                <a:solidFill>
                  <a:schemeClr val="tx1"/>
                </a:solidFill>
              </a:rPr>
              <a:t> העוף </a:t>
            </a:r>
            <a:r>
              <a:rPr lang="he-IL" dirty="0">
                <a:solidFill>
                  <a:schemeClr val="tx1"/>
                </a:solidFill>
              </a:rPr>
              <a:t>– הדם ניתן על ידי מיצוי – הכהן לוחץ על גוף העוף וראשו אל קיר המזבח מעל 'חוט </a:t>
            </a:r>
            <a:r>
              <a:rPr lang="he-IL" dirty="0" err="1">
                <a:solidFill>
                  <a:schemeClr val="tx1"/>
                </a:solidFill>
              </a:rPr>
              <a:t>הסיקרא</a:t>
            </a:r>
            <a:r>
              <a:rPr lang="he-IL" dirty="0">
                <a:solidFill>
                  <a:schemeClr val="tx1"/>
                </a:solidFill>
              </a:rPr>
              <a:t>' החלק העליון של המזבח.</a:t>
            </a:r>
          </a:p>
          <a:p>
            <a:r>
              <a:rPr lang="he-IL" b="1" dirty="0">
                <a:solidFill>
                  <a:schemeClr val="tx1"/>
                </a:solidFill>
              </a:rPr>
              <a:t>חטאת העוף </a:t>
            </a:r>
            <a:r>
              <a:rPr lang="he-IL" dirty="0">
                <a:solidFill>
                  <a:schemeClr val="tx1"/>
                </a:solidFill>
              </a:rPr>
              <a:t>– על ידי הזאה מגוף העוף על החלק התחתון של המזבח ואחר כך מיצוי.</a:t>
            </a:r>
          </a:p>
          <a:p>
            <a:r>
              <a:rPr lang="he-IL" dirty="0">
                <a:solidFill>
                  <a:schemeClr val="tx1"/>
                </a:solidFill>
              </a:rPr>
              <a:t> </a:t>
            </a:r>
          </a:p>
        </p:txBody>
      </p:sp>
      <p:sp>
        <p:nvSpPr>
          <p:cNvPr id="12" name="תיבת טקסט 11">
            <a:extLst>
              <a:ext uri="{FF2B5EF4-FFF2-40B4-BE49-F238E27FC236}">
                <a16:creationId xmlns:a16="http://schemas.microsoft.com/office/drawing/2014/main" id="{2C115D4B-37C2-441C-BC60-8F98ADC84BAB}"/>
              </a:ext>
            </a:extLst>
          </p:cNvPr>
          <p:cNvSpPr txBox="1"/>
          <p:nvPr/>
        </p:nvSpPr>
        <p:spPr>
          <a:xfrm>
            <a:off x="7060675" y="1246038"/>
            <a:ext cx="4946715" cy="369332"/>
          </a:xfrm>
          <a:prstGeom prst="rect">
            <a:avLst/>
          </a:prstGeom>
          <a:solidFill>
            <a:schemeClr val="accent5">
              <a:lumMod val="20000"/>
              <a:lumOff val="80000"/>
            </a:schemeClr>
          </a:solidFill>
          <a:scene3d>
            <a:camera prst="orthographicFront"/>
            <a:lightRig rig="threePt" dir="t"/>
          </a:scene3d>
          <a:sp3d>
            <a:bevelT prst="relaxedInset"/>
          </a:sp3d>
        </p:spPr>
        <p:txBody>
          <a:bodyPr wrap="square">
            <a:spAutoFit/>
          </a:bodyPr>
          <a:lstStyle/>
          <a:p>
            <a:r>
              <a:rPr lang="he-IL" b="0" i="0" dirty="0">
                <a:solidFill>
                  <a:srgbClr val="000000"/>
                </a:solidFill>
                <a:effectLst/>
                <a:latin typeface="Arial" panose="020B0604020202020204" pitchFamily="34" charset="0"/>
              </a:rPr>
              <a:t>גּוּפָא בָּא לוֹ לְקֶרֶן מִזְרָחִית צְפוֹנִית נוֹתֵן מִזְרָחִית צְפוֹנִית </a:t>
            </a:r>
            <a:endParaRPr lang="he-IL" dirty="0"/>
          </a:p>
        </p:txBody>
      </p:sp>
      <p:sp>
        <p:nvSpPr>
          <p:cNvPr id="13" name="בועת דיבור: מלבן עם פינות מעוגלות 12">
            <a:extLst>
              <a:ext uri="{FF2B5EF4-FFF2-40B4-BE49-F238E27FC236}">
                <a16:creationId xmlns:a16="http://schemas.microsoft.com/office/drawing/2014/main" id="{1D245217-3C96-4E0E-BFAA-CF7CB1F56DF0}"/>
              </a:ext>
            </a:extLst>
          </p:cNvPr>
          <p:cNvSpPr/>
          <p:nvPr/>
        </p:nvSpPr>
        <p:spPr>
          <a:xfrm>
            <a:off x="7060675" y="3544478"/>
            <a:ext cx="4852448" cy="2997724"/>
          </a:xfrm>
          <a:prstGeom prst="wedgeRoundRectCallout">
            <a:avLst>
              <a:gd name="adj1" fmla="val 28512"/>
              <a:gd name="adj2" fmla="val -11643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חלק מעבודות הכהן במקדש מחייבות אותו ללכת במסלול קבוע. חז"ל קבעו: "כל פניות שאתה פונה לא יהיו אלא דרך ימין" (ט"ו ב') </a:t>
            </a:r>
          </a:p>
          <a:p>
            <a:r>
              <a:rPr lang="he-IL" dirty="0">
                <a:solidFill>
                  <a:schemeClr val="tx1"/>
                </a:solidFill>
              </a:rPr>
              <a:t>הדבר נלמד מתיאור "הים של שלמה" (מלכים א' ז'-כ"ה):"עֹמֵ֞ד </a:t>
            </a:r>
            <a:r>
              <a:rPr lang="he-IL" dirty="0" err="1">
                <a:solidFill>
                  <a:schemeClr val="tx1"/>
                </a:solidFill>
              </a:rPr>
              <a:t>עַל־שְׁנֵ֧י</a:t>
            </a:r>
            <a:r>
              <a:rPr lang="he-IL" dirty="0">
                <a:solidFill>
                  <a:schemeClr val="tx1"/>
                </a:solidFill>
              </a:rPr>
              <a:t> עָשָׂ֣ר בָּקָ֗ר שְׁלֹשָׁ֣ה פֹנִ֣ים׀ צָפ֡וֹנָה וּשְׁלֹשָׁה֩ פֹנִ֨ים׀ יָ֜מָּה וּשְׁלֹשָׁ֣ה׀ פֹּנִ֣ים נֶ֗גְבָּה וּשְׁלֹשָׁה֙ פֹּנִ֣ים מִזְרָ֔חָה וְהַיָּ֥ם עֲלֵיהֶ֖ם מִלְמָ֑עְלָה </a:t>
            </a:r>
            <a:r>
              <a:rPr lang="he-IL" dirty="0" err="1">
                <a:solidFill>
                  <a:schemeClr val="tx1"/>
                </a:solidFill>
              </a:rPr>
              <a:t>וְכָל־אֲחֹֽרֵיהֶ֖ם</a:t>
            </a:r>
            <a:r>
              <a:rPr lang="he-IL" dirty="0">
                <a:solidFill>
                  <a:schemeClr val="tx1"/>
                </a:solidFill>
              </a:rPr>
              <a:t> בָּֽיְתָה" סדר הכיוונים מנקודת מבט של העומד מחוץ ל"ים" הוא מימין לשמאל.</a:t>
            </a:r>
          </a:p>
        </p:txBody>
      </p:sp>
      <p:sp>
        <p:nvSpPr>
          <p:cNvPr id="14" name="תיבת טקסט 13">
            <a:extLst>
              <a:ext uri="{FF2B5EF4-FFF2-40B4-BE49-F238E27FC236}">
                <a16:creationId xmlns:a16="http://schemas.microsoft.com/office/drawing/2014/main" id="{0B45EF1D-F4F8-49A3-B4FD-7FF2A6D9EFBF}"/>
              </a:ext>
            </a:extLst>
          </p:cNvPr>
          <p:cNvSpPr txBox="1"/>
          <p:nvPr/>
        </p:nvSpPr>
        <p:spPr>
          <a:xfrm>
            <a:off x="8220173" y="1981563"/>
            <a:ext cx="3579829" cy="369332"/>
          </a:xfrm>
          <a:prstGeom prst="rect">
            <a:avLst/>
          </a:prstGeom>
          <a:solidFill>
            <a:schemeClr val="accent5">
              <a:lumMod val="20000"/>
              <a:lumOff val="80000"/>
            </a:schemeClr>
          </a:solidFill>
          <a:scene3d>
            <a:camera prst="orthographicFront"/>
            <a:lightRig rig="threePt" dir="t"/>
          </a:scene3d>
          <a:sp3d>
            <a:bevelT prst="relaxedInset"/>
          </a:sp3d>
        </p:spPr>
        <p:txBody>
          <a:bodyPr wrap="square">
            <a:spAutoFit/>
          </a:bodyPr>
          <a:lstStyle/>
          <a:p>
            <a:r>
              <a:rPr lang="he-IL" b="0" i="0" dirty="0">
                <a:solidFill>
                  <a:srgbClr val="000000"/>
                </a:solidFill>
                <a:effectLst/>
                <a:latin typeface="Arial" panose="020B0604020202020204" pitchFamily="34" charset="0"/>
              </a:rPr>
              <a:t>מַעֲרָבִית דְּרוֹמִית נוֹתֵן מַעֲרָבִית דְּרוֹמִית </a:t>
            </a:r>
            <a:endParaRPr lang="he-IL" dirty="0"/>
          </a:p>
        </p:txBody>
      </p:sp>
    </p:spTree>
    <p:extLst>
      <p:ext uri="{BB962C8B-B14F-4D97-AF65-F5344CB8AC3E}">
        <p14:creationId xmlns:p14="http://schemas.microsoft.com/office/powerpoint/2010/main" val="345317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22" presetClass="entr" presetSubtype="8" fill="hold" grpId="0" nodeType="afterEffect">
                                  <p:stCondLst>
                                    <p:cond delay="17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500"/>
                            </p:stCondLst>
                            <p:childTnLst>
                              <p:par>
                                <p:cTn id="20" presetID="53" presetClass="entr" presetSubtype="16" fill="hold" grpId="0" nodeType="afterEffect">
                                  <p:stCondLst>
                                    <p:cond delay="1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2250"/>
                            </p:stCondLst>
                            <p:childTnLst>
                              <p:par>
                                <p:cTn id="26" presetID="22" presetClass="entr" presetSubtype="4" fill="hold" grpId="0" nodeType="after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401395" y="165810"/>
            <a:ext cx="11352075" cy="6576290"/>
          </a:xfrm>
          <a:prstGeom prst="rect">
            <a:avLst/>
          </a:prstGeom>
          <a:solidFill>
            <a:schemeClr val="tx2">
              <a:lumMod val="20000"/>
              <a:lumOff val="80000"/>
            </a:schemeClr>
          </a:solidFill>
          <a:ln>
            <a:noFill/>
          </a:ln>
        </p:spPr>
      </p:pic>
      <p:cxnSp>
        <p:nvCxnSpPr>
          <p:cNvPr id="4" name="מחבר ישר 3"/>
          <p:cNvCxnSpPr/>
          <p:nvPr/>
        </p:nvCxnSpPr>
        <p:spPr>
          <a:xfrm flipH="1">
            <a:off x="706479" y="3269227"/>
            <a:ext cx="2854036" cy="3472873"/>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קבוצה 15"/>
          <p:cNvGrpSpPr/>
          <p:nvPr/>
        </p:nvGrpSpPr>
        <p:grpSpPr>
          <a:xfrm>
            <a:off x="9320798" y="977323"/>
            <a:ext cx="1995054" cy="1100828"/>
            <a:chOff x="9320798" y="977323"/>
            <a:chExt cx="1995054" cy="1100828"/>
          </a:xfrm>
        </p:grpSpPr>
        <p:sp>
          <p:nvSpPr>
            <p:cNvPr id="14" name="עוגה 13"/>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5" name="TextBox 14"/>
            <p:cNvSpPr txBox="1"/>
            <p:nvPr/>
          </p:nvSpPr>
          <p:spPr>
            <a:xfrm>
              <a:off x="9433723" y="988290"/>
              <a:ext cx="1557883" cy="646331"/>
            </a:xfrm>
            <a:prstGeom prst="rect">
              <a:avLst/>
            </a:prstGeom>
            <a:noFill/>
          </p:spPr>
          <p:txBody>
            <a:bodyPr wrap="square" rtlCol="1">
              <a:spAutoFit/>
            </a:bodyPr>
            <a:lstStyle/>
            <a:p>
              <a:r>
                <a:rPr lang="he-IL" dirty="0"/>
                <a:t>קרן מזרחית צפונית</a:t>
              </a:r>
            </a:p>
          </p:txBody>
        </p:sp>
      </p:grpSp>
      <p:grpSp>
        <p:nvGrpSpPr>
          <p:cNvPr id="17" name="קבוצה 16"/>
          <p:cNvGrpSpPr/>
          <p:nvPr/>
        </p:nvGrpSpPr>
        <p:grpSpPr>
          <a:xfrm rot="19045519" flipH="1">
            <a:off x="1188629" y="2308145"/>
            <a:ext cx="1685647" cy="1100828"/>
            <a:chOff x="9320798" y="977323"/>
            <a:chExt cx="1996813" cy="1100828"/>
          </a:xfrm>
        </p:grpSpPr>
        <p:sp>
          <p:nvSpPr>
            <p:cNvPr id="18" name="עוגה 17"/>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9" name="TextBox 18"/>
            <p:cNvSpPr txBox="1"/>
            <p:nvPr/>
          </p:nvSpPr>
          <p:spPr>
            <a:xfrm>
              <a:off x="9433720" y="988291"/>
              <a:ext cx="1883891" cy="646331"/>
            </a:xfrm>
            <a:prstGeom prst="rect">
              <a:avLst/>
            </a:prstGeom>
            <a:noFill/>
          </p:spPr>
          <p:txBody>
            <a:bodyPr wrap="square" rtlCol="1">
              <a:spAutoFit/>
            </a:bodyPr>
            <a:lstStyle/>
            <a:p>
              <a:r>
                <a:rPr lang="he-IL" dirty="0"/>
                <a:t>קרן מערבית</a:t>
              </a:r>
            </a:p>
            <a:p>
              <a:r>
                <a:rPr lang="he-IL" dirty="0"/>
                <a:t>          דרומית</a:t>
              </a:r>
            </a:p>
          </p:txBody>
        </p:sp>
      </p:grpSp>
      <p:grpSp>
        <p:nvGrpSpPr>
          <p:cNvPr id="20" name="קבוצה 19"/>
          <p:cNvGrpSpPr/>
          <p:nvPr/>
        </p:nvGrpSpPr>
        <p:grpSpPr>
          <a:xfrm rot="6899888">
            <a:off x="6425573" y="5496902"/>
            <a:ext cx="2154536" cy="1100828"/>
            <a:chOff x="9320798" y="977323"/>
            <a:chExt cx="2154536" cy="1100828"/>
          </a:xfrm>
        </p:grpSpPr>
        <p:sp>
          <p:nvSpPr>
            <p:cNvPr id="21" name="עוגה 20"/>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2" name="TextBox 21"/>
            <p:cNvSpPr txBox="1"/>
            <p:nvPr/>
          </p:nvSpPr>
          <p:spPr>
            <a:xfrm rot="11867045">
              <a:off x="9845373" y="1295726"/>
              <a:ext cx="1629961" cy="646331"/>
            </a:xfrm>
            <a:prstGeom prst="rect">
              <a:avLst/>
            </a:prstGeom>
            <a:noFill/>
          </p:spPr>
          <p:txBody>
            <a:bodyPr wrap="square" rtlCol="1">
              <a:spAutoFit/>
            </a:bodyPr>
            <a:lstStyle/>
            <a:p>
              <a:r>
                <a:rPr lang="he-IL" dirty="0"/>
                <a:t>         קרן מזרחית דרומית</a:t>
              </a:r>
            </a:p>
          </p:txBody>
        </p:sp>
      </p:grpSp>
      <p:grpSp>
        <p:nvGrpSpPr>
          <p:cNvPr id="23" name="קבוצה 22"/>
          <p:cNvGrpSpPr/>
          <p:nvPr/>
        </p:nvGrpSpPr>
        <p:grpSpPr>
          <a:xfrm rot="160039" flipH="1">
            <a:off x="3453516" y="-26478"/>
            <a:ext cx="2560424" cy="964946"/>
            <a:chOff x="9320798" y="925392"/>
            <a:chExt cx="1996813" cy="1152759"/>
          </a:xfrm>
        </p:grpSpPr>
        <p:sp>
          <p:nvSpPr>
            <p:cNvPr id="24" name="עוגה 23"/>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5" name="TextBox 24"/>
            <p:cNvSpPr txBox="1"/>
            <p:nvPr/>
          </p:nvSpPr>
          <p:spPr>
            <a:xfrm>
              <a:off x="9433720" y="925392"/>
              <a:ext cx="1883891" cy="772130"/>
            </a:xfrm>
            <a:prstGeom prst="rect">
              <a:avLst/>
            </a:prstGeom>
            <a:noFill/>
          </p:spPr>
          <p:txBody>
            <a:bodyPr wrap="square" rtlCol="1">
              <a:spAutoFit/>
            </a:bodyPr>
            <a:lstStyle/>
            <a:p>
              <a:r>
                <a:rPr lang="he-IL" dirty="0"/>
                <a:t>     קרן מערבית</a:t>
              </a:r>
            </a:p>
            <a:p>
              <a:r>
                <a:rPr lang="he-IL" dirty="0"/>
                <a:t>                 צפונית</a:t>
              </a:r>
            </a:p>
          </p:txBody>
        </p:sp>
      </p:grpSp>
      <p:cxnSp>
        <p:nvCxnSpPr>
          <p:cNvPr id="5" name="מחבר ישר 4"/>
          <p:cNvCxnSpPr/>
          <p:nvPr/>
        </p:nvCxnSpPr>
        <p:spPr>
          <a:xfrm flipH="1">
            <a:off x="2281382" y="3722255"/>
            <a:ext cx="230909" cy="249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מחבר ישר 6"/>
          <p:cNvCxnSpPr/>
          <p:nvPr/>
        </p:nvCxnSpPr>
        <p:spPr>
          <a:xfrm flipH="1">
            <a:off x="2447133" y="3898891"/>
            <a:ext cx="191797" cy="169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מלבן 9"/>
          <p:cNvSpPr/>
          <p:nvPr/>
        </p:nvSpPr>
        <p:spPr>
          <a:xfrm rot="2672519">
            <a:off x="2505620" y="3948647"/>
            <a:ext cx="104043" cy="23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8" name="מחבר ישר 27"/>
          <p:cNvCxnSpPr>
            <a:endCxn id="10" idx="2"/>
          </p:cNvCxnSpPr>
          <p:nvPr/>
        </p:nvCxnSpPr>
        <p:spPr>
          <a:xfrm>
            <a:off x="2281382" y="3983704"/>
            <a:ext cx="193831" cy="166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תמונה 29"/>
          <p:cNvPicPr>
            <a:picLocks noChangeAspect="1"/>
          </p:cNvPicPr>
          <p:nvPr/>
        </p:nvPicPr>
        <p:blipFill>
          <a:blip r:embed="rId3"/>
          <a:stretch>
            <a:fillRect/>
          </a:stretch>
        </p:blipFill>
        <p:spPr>
          <a:xfrm>
            <a:off x="5182822" y="5694180"/>
            <a:ext cx="478974" cy="1104661"/>
          </a:xfrm>
          <a:prstGeom prst="rect">
            <a:avLst/>
          </a:prstGeom>
        </p:spPr>
      </p:pic>
      <p:grpSp>
        <p:nvGrpSpPr>
          <p:cNvPr id="34" name="קבוצה 33"/>
          <p:cNvGrpSpPr/>
          <p:nvPr/>
        </p:nvGrpSpPr>
        <p:grpSpPr>
          <a:xfrm>
            <a:off x="7883010" y="33015"/>
            <a:ext cx="4177092" cy="889542"/>
            <a:chOff x="7883010" y="33015"/>
            <a:chExt cx="4177092" cy="889542"/>
          </a:xfrm>
        </p:grpSpPr>
        <p:pic>
          <p:nvPicPr>
            <p:cNvPr id="31" name="תמונה 30"/>
            <p:cNvPicPr>
              <a:picLocks noChangeAspect="1"/>
            </p:cNvPicPr>
            <p:nvPr/>
          </p:nvPicPr>
          <p:blipFill>
            <a:blip r:embed="rId4"/>
            <a:stretch>
              <a:fillRect/>
            </a:stretch>
          </p:blipFill>
          <p:spPr>
            <a:xfrm>
              <a:off x="7883010" y="33015"/>
              <a:ext cx="4177092" cy="456118"/>
            </a:xfrm>
            <a:prstGeom prst="rect">
              <a:avLst/>
            </a:prstGeom>
          </p:spPr>
        </p:pic>
        <p:pic>
          <p:nvPicPr>
            <p:cNvPr id="32" name="תמונה 31"/>
            <p:cNvPicPr>
              <a:picLocks noChangeAspect="1"/>
            </p:cNvPicPr>
            <p:nvPr/>
          </p:nvPicPr>
          <p:blipFill>
            <a:blip r:embed="rId5"/>
            <a:stretch>
              <a:fillRect/>
            </a:stretch>
          </p:blipFill>
          <p:spPr>
            <a:xfrm>
              <a:off x="11287803" y="470053"/>
              <a:ext cx="633506" cy="452504"/>
            </a:xfrm>
            <a:prstGeom prst="rect">
              <a:avLst/>
            </a:prstGeom>
          </p:spPr>
        </p:pic>
        <p:pic>
          <p:nvPicPr>
            <p:cNvPr id="33" name="תמונה 32"/>
            <p:cNvPicPr>
              <a:picLocks noChangeAspect="1"/>
            </p:cNvPicPr>
            <p:nvPr/>
          </p:nvPicPr>
          <p:blipFill>
            <a:blip r:embed="rId6"/>
            <a:stretch>
              <a:fillRect/>
            </a:stretch>
          </p:blipFill>
          <p:spPr>
            <a:xfrm>
              <a:off x="9587419" y="525826"/>
              <a:ext cx="1700384" cy="360082"/>
            </a:xfrm>
            <a:prstGeom prst="rect">
              <a:avLst/>
            </a:prstGeom>
          </p:spPr>
        </p:pic>
      </p:grpSp>
      <p:grpSp>
        <p:nvGrpSpPr>
          <p:cNvPr id="40" name="קבוצה 39"/>
          <p:cNvGrpSpPr/>
          <p:nvPr/>
        </p:nvGrpSpPr>
        <p:grpSpPr>
          <a:xfrm>
            <a:off x="595227" y="610007"/>
            <a:ext cx="2203800" cy="864515"/>
            <a:chOff x="595227" y="610007"/>
            <a:chExt cx="2203800" cy="864515"/>
          </a:xfrm>
        </p:grpSpPr>
        <p:pic>
          <p:nvPicPr>
            <p:cNvPr id="37" name="תמונה 36"/>
            <p:cNvPicPr>
              <a:picLocks noChangeAspect="1"/>
            </p:cNvPicPr>
            <p:nvPr/>
          </p:nvPicPr>
          <p:blipFill>
            <a:blip r:embed="rId7"/>
            <a:stretch>
              <a:fillRect/>
            </a:stretch>
          </p:blipFill>
          <p:spPr>
            <a:xfrm>
              <a:off x="741908" y="610007"/>
              <a:ext cx="1645531" cy="378283"/>
            </a:xfrm>
            <a:prstGeom prst="rect">
              <a:avLst/>
            </a:prstGeom>
          </p:spPr>
        </p:pic>
        <p:pic>
          <p:nvPicPr>
            <p:cNvPr id="38" name="תמונה 37"/>
            <p:cNvPicPr>
              <a:picLocks noChangeAspect="1"/>
            </p:cNvPicPr>
            <p:nvPr/>
          </p:nvPicPr>
          <p:blipFill>
            <a:blip r:embed="rId8"/>
            <a:stretch>
              <a:fillRect/>
            </a:stretch>
          </p:blipFill>
          <p:spPr>
            <a:xfrm>
              <a:off x="2225870" y="1086254"/>
              <a:ext cx="573157" cy="388268"/>
            </a:xfrm>
            <a:prstGeom prst="rect">
              <a:avLst/>
            </a:prstGeom>
          </p:spPr>
        </p:pic>
        <p:pic>
          <p:nvPicPr>
            <p:cNvPr id="39" name="תמונה 38"/>
            <p:cNvPicPr>
              <a:picLocks noChangeAspect="1"/>
            </p:cNvPicPr>
            <p:nvPr/>
          </p:nvPicPr>
          <p:blipFill>
            <a:blip r:embed="rId9"/>
            <a:stretch>
              <a:fillRect/>
            </a:stretch>
          </p:blipFill>
          <p:spPr>
            <a:xfrm>
              <a:off x="595227" y="1086254"/>
              <a:ext cx="1630643" cy="364293"/>
            </a:xfrm>
            <a:prstGeom prst="rect">
              <a:avLst/>
            </a:prstGeom>
          </p:spPr>
        </p:pic>
      </p:grpSp>
      <p:pic>
        <p:nvPicPr>
          <p:cNvPr id="41" name="תמונה 40"/>
          <p:cNvPicPr>
            <a:picLocks noChangeAspect="1"/>
          </p:cNvPicPr>
          <p:nvPr/>
        </p:nvPicPr>
        <p:blipFill>
          <a:blip r:embed="rId10"/>
          <a:stretch>
            <a:fillRect/>
          </a:stretch>
        </p:blipFill>
        <p:spPr>
          <a:xfrm rot="18390735">
            <a:off x="9684142" y="1762468"/>
            <a:ext cx="376518" cy="242047"/>
          </a:xfrm>
          <a:prstGeom prst="rect">
            <a:avLst/>
          </a:prstGeom>
        </p:spPr>
      </p:pic>
      <p:pic>
        <p:nvPicPr>
          <p:cNvPr id="42" name="תמונה 41"/>
          <p:cNvPicPr>
            <a:picLocks noChangeAspect="1"/>
          </p:cNvPicPr>
          <p:nvPr/>
        </p:nvPicPr>
        <p:blipFill>
          <a:blip r:embed="rId10"/>
          <a:stretch>
            <a:fillRect/>
          </a:stretch>
        </p:blipFill>
        <p:spPr>
          <a:xfrm rot="14728696">
            <a:off x="9705181" y="1418203"/>
            <a:ext cx="376518" cy="242047"/>
          </a:xfrm>
          <a:prstGeom prst="rect">
            <a:avLst/>
          </a:prstGeom>
        </p:spPr>
      </p:pic>
      <p:pic>
        <p:nvPicPr>
          <p:cNvPr id="43" name="תמונה 42"/>
          <p:cNvPicPr>
            <a:picLocks noChangeAspect="1"/>
          </p:cNvPicPr>
          <p:nvPr/>
        </p:nvPicPr>
        <p:blipFill>
          <a:blip r:embed="rId3"/>
          <a:stretch>
            <a:fillRect/>
          </a:stretch>
        </p:blipFill>
        <p:spPr>
          <a:xfrm>
            <a:off x="9316197" y="1403261"/>
            <a:ext cx="478974" cy="1104661"/>
          </a:xfrm>
          <a:prstGeom prst="rect">
            <a:avLst/>
          </a:prstGeom>
        </p:spPr>
      </p:pic>
      <p:pic>
        <p:nvPicPr>
          <p:cNvPr id="44" name="תמונה 43"/>
          <p:cNvPicPr>
            <a:picLocks noChangeAspect="1"/>
          </p:cNvPicPr>
          <p:nvPr/>
        </p:nvPicPr>
        <p:blipFill>
          <a:blip r:embed="rId10"/>
          <a:stretch>
            <a:fillRect/>
          </a:stretch>
        </p:blipFill>
        <p:spPr>
          <a:xfrm rot="7060504">
            <a:off x="2612818" y="2603669"/>
            <a:ext cx="376518" cy="242047"/>
          </a:xfrm>
          <a:prstGeom prst="rect">
            <a:avLst/>
          </a:prstGeom>
        </p:spPr>
      </p:pic>
      <p:pic>
        <p:nvPicPr>
          <p:cNvPr id="45" name="תמונה 44"/>
          <p:cNvPicPr>
            <a:picLocks noChangeAspect="1"/>
          </p:cNvPicPr>
          <p:nvPr/>
        </p:nvPicPr>
        <p:blipFill>
          <a:blip r:embed="rId10"/>
          <a:stretch>
            <a:fillRect/>
          </a:stretch>
        </p:blipFill>
        <p:spPr>
          <a:xfrm rot="2896414">
            <a:off x="2676057" y="2965276"/>
            <a:ext cx="376518" cy="242047"/>
          </a:xfrm>
          <a:prstGeom prst="rect">
            <a:avLst/>
          </a:prstGeom>
        </p:spPr>
      </p:pic>
    </p:spTree>
    <p:extLst>
      <p:ext uri="{BB962C8B-B14F-4D97-AF65-F5344CB8AC3E}">
        <p14:creationId xmlns:p14="http://schemas.microsoft.com/office/powerpoint/2010/main" val="23227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par>
                          <p:cTn id="11" fill="hold">
                            <p:stCondLst>
                              <p:cond delay="1250"/>
                            </p:stCondLst>
                            <p:childTnLst>
                              <p:par>
                                <p:cTn id="12" presetID="0" presetClass="path" presetSubtype="0" accel="50000" decel="50000" fill="hold" nodeType="afterEffect">
                                  <p:stCondLst>
                                    <p:cond delay="1500"/>
                                  </p:stCondLst>
                                  <p:childTnLst>
                                    <p:animMotion origin="layout" path="M -0.01055 0.02824 L -0.01055 0.02847 C -0.00885 0.02523 -0.00703 0.02222 -0.00534 0.01898 C -0.00417 0.0169 -0.00338 0.01435 -0.00221 0.01227 C 0.00169 0.0044 0.00104 0.00556 0.00456 0.00139 C 0.00729 -0.00579 0.00547 -0.00139 0.01055 -0.01065 C 0.01133 -0.01204 0.01224 -0.01319 0.01289 -0.01482 L 0.01589 -0.02292 C 0.01641 -0.02407 0.0168 -0.02569 0.01745 -0.02685 C 0.01823 -0.02824 0.01901 -0.0294 0.01966 -0.03079 C 0.02136 -0.03449 0.0224 -0.03843 0.02422 -0.04167 C 0.025 -0.04306 0.02578 -0.04421 0.02656 -0.0456 C 0.02708 -0.04699 0.02748 -0.04861 0.028 -0.04977 C 0.02943 -0.05255 0.03112 -0.05509 0.03255 -0.05787 C 0.03333 -0.05926 0.03412 -0.06042 0.0349 -0.06181 C 0.03581 -0.06412 0.03698 -0.0662 0.03789 -0.06852 C 0.03893 -0.0713 0.03985 -0.07407 0.04089 -0.07662 L 0.04245 -0.08079 C 0.04427 -0.09097 0.0418 -0.07847 0.04466 -0.08889 C 0.04505 -0.09005 0.04492 -0.09167 0.04544 -0.09282 C 0.04597 -0.09421 0.04701 -0.09468 0.04779 -0.0956 C 0.0487 -0.09815 0.05013 -0.10046 0.05078 -0.1037 C 0.05104 -0.10486 0.05117 -0.10648 0.05156 -0.10764 C 0.05326 -0.11319 0.05482 -0.1162 0.05677 -0.12107 C 0.05729 -0.12245 0.05768 -0.12384 0.05833 -0.12523 C 0.06042 -0.12963 0.06068 -0.12824 0.06211 -0.13333 C 0.06224 -0.13357 0.06211 -0.13426 0.06211 -0.13449 L 0.06211 -0.13426 C 0.06511 -0.13056 0.06849 -0.12732 0.07123 -0.12245 C 0.07201 -0.12107 0.07253 -0.11944 0.07344 -0.11852 C 0.07409 -0.11759 0.075 -0.11759 0.07578 -0.11713 C 0.0763 -0.11574 0.07656 -0.11412 0.07722 -0.11296 C 0.07787 -0.11227 0.07878 -0.11227 0.07956 -0.11181 C 0.08034 -0.11088 0.08099 -0.10972 0.08177 -0.10903 C 0.08281 -0.1081 0.08386 -0.10741 0.0849 -0.10625 C 0.08711 -0.10394 0.08737 -0.10255 0.09011 -0.10093 C 0.09219 -0.09977 0.09623 -0.09815 0.09623 -0.09792 C 0.09701 -0.09745 0.09766 -0.0963 0.09844 -0.0956 C 0.10091 -0.09375 0.10352 -0.09259 0.10612 -0.09144 C 0.11511 -0.08194 0.10417 -0.09282 0.11445 -0.08472 C 0.11524 -0.08403 0.11589 -0.08287 0.11667 -0.08218 C 0.11732 -0.08148 0.11823 -0.08125 0.11888 -0.08079 C 0.12227 -0.07847 0.12539 -0.07546 0.12878 -0.07407 C 0.13425 -0.07153 0.1293 -0.07407 0.13555 -0.06991 C 0.13711 -0.06898 0.13867 -0.06806 0.14011 -0.06736 L 0.14701 -0.06319 C 0.14779 -0.06273 0.14844 -0.06227 0.14922 -0.06181 L 0.15222 -0.06042 L 0.15222 -0.06019 C 0.15326 -0.06412 0.15417 -0.06782 0.15534 -0.0713 C 0.15586 -0.07315 0.1586 -0.07963 0.15912 -0.08079 C 0.16055 -0.08357 0.16211 -0.08611 0.16367 -0.08889 C 0.16445 -0.09005 0.16537 -0.0912 0.16589 -0.09282 C 0.16823 -0.10139 0.16641 -0.09537 0.16966 -0.1037 C 0.17018 -0.10486 0.17057 -0.10648 0.17123 -0.10764 C 0.17292 -0.11088 0.175 -0.11343 0.17656 -0.11713 C 0.18216 -0.13056 0.17552 -0.11528 0.18112 -0.12662 C 0.18542 -0.13542 0.18229 -0.13102 0.18633 -0.13588 C 0.18659 -0.13727 0.18672 -0.13866 0.18711 -0.14005 C 0.19193 -0.15694 0.18724 -0.13912 0.19089 -0.15069 C 0.19193 -0.1544 0.19271 -0.1581 0.19388 -0.16157 C 0.1974 -0.17083 0.1931 -0.15926 0.19779 -0.17222 C 0.19818 -0.17361 0.19883 -0.175 0.19922 -0.17639 C 0.19974 -0.17801 0.2 -0.18009 0.20078 -0.18171 C 0.20261 -0.18565 0.20521 -0.18819 0.20677 -0.19259 C 0.21094 -0.20347 0.20534 -0.18912 0.21055 -0.20069 C 0.21224 -0.20417 0.2138 -0.20764 0.21511 -0.21134 L 0.21966 -0.22338 C 0.22018 -0.22477 0.2207 -0.22616 0.22123 -0.22755 C 0.22604 -0.23912 0.22526 -0.23611 0.22878 -0.24769 C 0.2332 -0.26227 0.22813 -0.2456 0.23112 -0.25718 C 0.23203 -0.26088 0.23333 -0.26412 0.23412 -0.26782 C 0.2375 -0.28588 0.23568 -0.27894 0.23867 -0.28958 C 0.23893 -0.29167 0.23893 -0.29398 0.23945 -0.2963 C 0.24024 -0.3 0.24141 -0.30347 0.24245 -0.30694 C 0.24297 -0.3088 0.24362 -0.31042 0.24388 -0.31227 C 0.24466 -0.31759 0.24453 -0.31852 0.24623 -0.32315 C 0.24688 -0.325 0.24792 -0.32662 0.24844 -0.32847 C 0.24987 -0.33287 0.25104 -0.3375 0.25222 -0.3419 C 0.25261 -0.34468 0.253 -0.35 0.25378 -0.35278 C 0.25443 -0.35509 0.25534 -0.35718 0.25612 -0.35949 C 0.25638 -0.36088 0.25651 -0.36227 0.25677 -0.36366 C 0.2586 -0.36968 0.25951 -0.37199 0.26133 -0.37708 C 0.26211 -0.38102 0.26198 -0.38171 0.26367 -0.38519 C 0.26458 -0.38704 0.26576 -0.38843 0.26667 -0.39051 C 0.26784 -0.39306 0.26875 -0.39583 0.26966 -0.39861 C 0.27018 -0.4 0.27083 -0.40116 0.27123 -0.40255 C 0.27435 -0.41366 0.27097 -0.40278 0.27722 -0.41875 C 0.27813 -0.42083 0.27878 -0.42338 0.27956 -0.42546 C 0.28021 -0.42732 0.28112 -0.42894 0.28177 -0.43079 C 0.28333 -0.43495 0.28464 -0.43912 0.28633 -0.44306 C 0.28737 -0.44514 0.28854 -0.44745 0.28945 -0.44977 C 0.29675 -0.46875 0.29193 -0.45949 0.29701 -0.46852 C 0.29961 -0.47801 0.29714 -0.47037 0.30078 -0.47801 C 0.30156 -0.47963 0.30235 -0.48148 0.303 -0.48333 C 0.30352 -0.48472 0.30391 -0.48634 0.30456 -0.4875 C 0.30912 -0.4956 0.30612 -0.4875 0.3099 -0.4956 C 0.31003 -0.49583 0.31472 -0.50671 0.31589 -0.51042 C 0.31823 -0.51759 0.31654 -0.51366 0.31888 -0.51968 C 0.32044 -0.52338 0.32175 -0.52732 0.32344 -0.53056 C 0.32422 -0.53194 0.32513 -0.5331 0.32578 -0.53449 C 0.32682 -0.53704 0.32774 -0.54005 0.32878 -0.54259 L 0.33034 -0.54676 C 0.3306 -0.54815 0.33086 -0.54931 0.33112 -0.55069 C 0.3319 -0.55602 0.33229 -0.55995 0.33255 -0.56551 C 0.33268 -0.56736 0.33255 -0.56921 0.33255 -0.57083 L 0.33255 -0.5706 " pathEditMode="relative" rAng="0" ptsTypes="AAAAAAAAAAAAAAAAAAAAAAAAAAAAAAAAAAAAAAAAAAAAAAAAAAAAAAAAAAAAAAAAAAAAAAAAAAAAAAAAAAAAAAAAAAAAAAAAAAAAAAAAAAA">
                                      <p:cBhvr>
                                        <p:cTn id="13" dur="4500" fill="hold"/>
                                        <p:tgtEl>
                                          <p:spTgt spid="30"/>
                                        </p:tgtEl>
                                        <p:attrNameLst>
                                          <p:attrName>ppt_x</p:attrName>
                                          <p:attrName>ppt_y</p:attrName>
                                        </p:attrNameLst>
                                      </p:cBhvr>
                                      <p:rCtr x="17148" y="-29954"/>
                                    </p:animMotion>
                                  </p:childTnLst>
                                </p:cTn>
                              </p:par>
                            </p:childTnLst>
                          </p:cTn>
                        </p:par>
                        <p:par>
                          <p:cTn id="14" fill="hold">
                            <p:stCondLst>
                              <p:cond delay="7250"/>
                            </p:stCondLst>
                            <p:childTnLst>
                              <p:par>
                                <p:cTn id="15" presetID="22" presetClass="entr" presetSubtype="8" fill="hold" nodeType="afterEffect">
                                  <p:stCondLst>
                                    <p:cond delay="50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par>
                                <p:cTn id="18" presetID="22" presetClass="entr" presetSubtype="1"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1000"/>
                                        <p:tgtEl>
                                          <p:spTgt spid="41"/>
                                        </p:tgtEl>
                                      </p:cBhvr>
                                    </p:animEffect>
                                  </p:childTnLst>
                                </p:cTn>
                              </p:par>
                            </p:childTnLst>
                          </p:cTn>
                        </p:par>
                        <p:par>
                          <p:cTn id="21" fill="hold">
                            <p:stCondLst>
                              <p:cond delay="8250"/>
                            </p:stCondLst>
                            <p:childTnLst>
                              <p:par>
                                <p:cTn id="22" presetID="1" presetClass="exit" presetSubtype="0" fill="hold" nodeType="afterEffect">
                                  <p:stCondLst>
                                    <p:cond delay="500"/>
                                  </p:stCondLst>
                                  <p:childTnLst>
                                    <p:set>
                                      <p:cBhvr>
                                        <p:cTn id="23" dur="1" fill="hold">
                                          <p:stCondLst>
                                            <p:cond delay="0"/>
                                          </p:stCondLst>
                                        </p:cTn>
                                        <p:tgtEl>
                                          <p:spTgt spid="30"/>
                                        </p:tgtEl>
                                        <p:attrNameLst>
                                          <p:attrName>style.visibility</p:attrName>
                                        </p:attrNameLst>
                                      </p:cBhvr>
                                      <p:to>
                                        <p:strVal val="hidden"/>
                                      </p:to>
                                    </p:set>
                                  </p:childTnLst>
                                </p:cTn>
                              </p:par>
                            </p:childTnLst>
                          </p:cTn>
                        </p:par>
                        <p:par>
                          <p:cTn id="24" fill="hold">
                            <p:stCondLst>
                              <p:cond delay="8750"/>
                            </p:stCondLst>
                            <p:childTnLst>
                              <p:par>
                                <p:cTn id="25" presetID="31" presetClass="entr" presetSubtype="0" fill="hold" nodeType="afterEffect">
                                  <p:stCondLst>
                                    <p:cond delay="1000"/>
                                  </p:stCondLst>
                                  <p:childTnLst>
                                    <p:set>
                                      <p:cBhvr>
                                        <p:cTn id="26" dur="1" fill="hold">
                                          <p:stCondLst>
                                            <p:cond delay="0"/>
                                          </p:stCondLst>
                                        </p:cTn>
                                        <p:tgtEl>
                                          <p:spTgt spid="40"/>
                                        </p:tgtEl>
                                        <p:attrNameLst>
                                          <p:attrName>style.visibility</p:attrName>
                                        </p:attrNameLst>
                                      </p:cBhvr>
                                      <p:to>
                                        <p:strVal val="visible"/>
                                      </p:to>
                                    </p:set>
                                    <p:anim calcmode="lin" valueType="num">
                                      <p:cBhvr>
                                        <p:cTn id="27" dur="1000" fill="hold"/>
                                        <p:tgtEl>
                                          <p:spTgt spid="40"/>
                                        </p:tgtEl>
                                        <p:attrNameLst>
                                          <p:attrName>ppt_w</p:attrName>
                                        </p:attrNameLst>
                                      </p:cBhvr>
                                      <p:tavLst>
                                        <p:tav tm="0">
                                          <p:val>
                                            <p:fltVal val="0"/>
                                          </p:val>
                                        </p:tav>
                                        <p:tav tm="100000">
                                          <p:val>
                                            <p:strVal val="#ppt_w"/>
                                          </p:val>
                                        </p:tav>
                                      </p:tavLst>
                                    </p:anim>
                                    <p:anim calcmode="lin" valueType="num">
                                      <p:cBhvr>
                                        <p:cTn id="28" dur="1000" fill="hold"/>
                                        <p:tgtEl>
                                          <p:spTgt spid="40"/>
                                        </p:tgtEl>
                                        <p:attrNameLst>
                                          <p:attrName>ppt_h</p:attrName>
                                        </p:attrNameLst>
                                      </p:cBhvr>
                                      <p:tavLst>
                                        <p:tav tm="0">
                                          <p:val>
                                            <p:fltVal val="0"/>
                                          </p:val>
                                        </p:tav>
                                        <p:tav tm="100000">
                                          <p:val>
                                            <p:strVal val="#ppt_h"/>
                                          </p:val>
                                        </p:tav>
                                      </p:tavLst>
                                    </p:anim>
                                    <p:anim calcmode="lin" valueType="num">
                                      <p:cBhvr>
                                        <p:cTn id="29" dur="1000" fill="hold"/>
                                        <p:tgtEl>
                                          <p:spTgt spid="40"/>
                                        </p:tgtEl>
                                        <p:attrNameLst>
                                          <p:attrName>style.rotation</p:attrName>
                                        </p:attrNameLst>
                                      </p:cBhvr>
                                      <p:tavLst>
                                        <p:tav tm="0">
                                          <p:val>
                                            <p:fltVal val="90"/>
                                          </p:val>
                                        </p:tav>
                                        <p:tav tm="100000">
                                          <p:val>
                                            <p:fltVal val="0"/>
                                          </p:val>
                                        </p:tav>
                                      </p:tavLst>
                                    </p:anim>
                                    <p:animEffect transition="in" filter="fade">
                                      <p:cBhvr>
                                        <p:cTn id="30" dur="1000"/>
                                        <p:tgtEl>
                                          <p:spTgt spid="40"/>
                                        </p:tgtEl>
                                      </p:cBhvr>
                                    </p:animEffect>
                                  </p:childTnLst>
                                </p:cTn>
                              </p:par>
                              <p:par>
                                <p:cTn id="31" presetID="1" presetClass="entr" presetSubtype="0" fill="hold" nodeType="withEffect">
                                  <p:stCondLst>
                                    <p:cond delay="500"/>
                                  </p:stCondLst>
                                  <p:childTnLst>
                                    <p:set>
                                      <p:cBhvr>
                                        <p:cTn id="32" dur="1" fill="hold">
                                          <p:stCondLst>
                                            <p:cond delay="0"/>
                                          </p:stCondLst>
                                        </p:cTn>
                                        <p:tgtEl>
                                          <p:spTgt spid="43"/>
                                        </p:tgtEl>
                                        <p:attrNameLst>
                                          <p:attrName>style.visibility</p:attrName>
                                        </p:attrNameLst>
                                      </p:cBhvr>
                                      <p:to>
                                        <p:strVal val="visible"/>
                                      </p:to>
                                    </p:set>
                                  </p:childTnLst>
                                </p:cTn>
                              </p:par>
                            </p:childTnLst>
                          </p:cTn>
                        </p:par>
                        <p:par>
                          <p:cTn id="33" fill="hold">
                            <p:stCondLst>
                              <p:cond delay="10750"/>
                            </p:stCondLst>
                            <p:childTnLst>
                              <p:par>
                                <p:cTn id="34" presetID="0" presetClass="path" presetSubtype="0" accel="50000" decel="50000" fill="hold" nodeType="afterEffect">
                                  <p:stCondLst>
                                    <p:cond delay="0"/>
                                  </p:stCondLst>
                                  <p:childTnLst>
                                    <p:animMotion origin="layout" path="M -0.04101 -0.05301 L -0.04101 -0.05278 C -0.04179 -0.04954 -0.04257 -0.04607 -0.04336 -0.04237 C -0.04388 -0.03959 -0.04401 -0.03658 -0.04492 -0.03426 L -0.04791 -0.02616 C -0.04948 -0.01482 -0.04726 -0.02639 -0.05091 -0.01667 C -0.05143 -0.01551 -0.05143 -0.01413 -0.05169 -0.01274 C -0.05286 -0.00788 -0.05325 -0.00741 -0.05468 -0.00325 C -0.05677 0.01134 -0.05338 -0.01181 -0.05846 0.0155 C -0.0595 0.02106 -0.05885 0.01851 -0.0608 0.02361 C -0.06523 0.04722 -0.05963 0.01782 -0.0638 0.03842 C -0.06432 0.0412 -0.06484 0.04375 -0.06536 0.04652 L -0.06757 0.05856 L -0.06914 0.06666 C -0.06966 0.06898 -0.07018 0.07129 -0.07057 0.07337 C -0.07096 0.07476 -0.07109 0.07615 -0.07135 0.07754 C -0.07187 0.07986 -0.07239 0.08194 -0.07291 0.08425 C -0.07343 0.0868 -0.07395 0.08958 -0.07434 0.09236 L -0.07591 0.10046 L -0.07669 0.10439 C -0.07695 0.10578 -0.07734 0.10717 -0.07747 0.10856 C -0.07773 0.11064 -0.07786 0.11296 -0.07825 0.11527 C -0.07864 0.11782 -0.07916 0.1206 -0.07968 0.12337 L -0.08125 0.13125 L -0.08268 0.13935 C -0.08294 0.14074 -0.0832 0.14212 -0.08346 0.14351 C -0.08398 0.1456 -0.0845 0.14791 -0.08502 0.15023 C -0.08528 0.15162 -0.08541 0.153 -0.0858 0.15416 C -0.08619 0.15578 -0.08684 0.15694 -0.08724 0.15833 C -0.08789 0.15995 -0.08841 0.1618 -0.0888 0.16365 C -0.08906 0.16504 -0.08906 0.16666 -0.08958 0.16782 C -0.09088 0.1706 -0.09257 0.17314 -0.09414 0.17569 L -0.09635 0.17986 C -0.09713 0.18125 -0.09778 0.18287 -0.09869 0.18379 L -0.10091 0.18657 C -0.10195 0.18935 -0.10247 0.19282 -0.1039 0.19467 C -0.10716 0.19837 -0.10559 0.19629 -0.10846 0.20138 C -0.10872 0.20277 -0.10885 0.20416 -0.10924 0.20532 C -0.10963 0.20694 -0.11028 0.2081 -0.1108 0.20949 C -0.11184 0.21203 -0.11718 0.2243 -0.11836 0.22824 C -0.1194 0.23194 -0.12005 0.23587 -0.12135 0.23912 L -0.12591 0.24976 C -0.12617 0.25115 -0.1263 0.25277 -0.12669 0.25393 C -0.12799 0.25763 -0.13125 0.26458 -0.13125 0.26481 C -0.13294 0.27384 -0.13059 0.26273 -0.13424 0.27407 C -0.13463 0.27523 -0.13463 0.27685 -0.13502 0.27824 C -0.13645 0.2831 -0.13671 0.28171 -0.1388 0.28611 C -0.13945 0.2875 -0.13984 0.28888 -0.14036 0.29027 C -0.14179 0.29837 -0.1401 0.29004 -0.14257 0.29837 C -0.1483 0.31712 -0.14283 0.30162 -0.14869 0.31712 C -0.14921 0.31851 -0.14948 0.32013 -0.15013 0.32129 L -0.15468 0.32939 C -0.15546 0.33055 -0.15612 0.33217 -0.15703 0.33333 C -0.15781 0.33425 -0.15859 0.33495 -0.15924 0.33611 C -0.16341 0.34328 -0.1595 0.34027 -0.1638 0.34282 C -0.16458 0.34421 -0.16523 0.3456 -0.16614 0.34675 C -0.16679 0.34791 -0.1677 0.34837 -0.16836 0.34953 C -0.16992 0.35208 -0.17135 0.35486 -0.17291 0.35763 C -0.17369 0.35902 -0.17421 0.36064 -0.17513 0.36157 L -0.17747 0.36435 C -0.18281 0.3787 -0.17448 0.35694 -0.18125 0.37245 C -0.18593 0.38333 -0.18216 0.378 -0.18658 0.3831 C -0.19023 0.39328 -0.18541 0.38078 -0.19036 0.3912 C -0.19088 0.39259 -0.19127 0.39398 -0.19179 0.39537 C -0.19257 0.39675 -0.19349 0.39791 -0.19414 0.3993 C -0.19974 0.41226 -0.19544 0.40416 -0.19791 0.40879 L -0.19791 0.40902 C -0.20898 0.40138 -0.19908 0.40671 -0.21458 0.40324 C -0.23281 0.3993 -0.21276 0.40185 -0.22825 0.3993 C -0.23476 0.39837 -0.2414 0.39814 -0.24791 0.39652 C -0.25312 0.39537 -0.25325 0.3956 -0.25781 0.39398 C -0.25872 0.39351 -0.25976 0.39305 -0.2608 0.39259 C -0.26158 0.39212 -0.26224 0.39143 -0.26302 0.3912 C -0.26536 0.3905 -0.26757 0.3905 -0.26992 0.38981 C -0.27109 0.38958 -0.27239 0.38912 -0.27369 0.38865 C -0.27565 0.38773 -0.2776 0.38634 -0.27968 0.38587 L -0.28502 0.38449 C -0.28802 0.38263 -0.28645 0.3831 -0.28958 0.3831 L -0.28958 0.38449 C -0.29153 0.38773 -0.29375 0.3905 -0.29557 0.39398 C -0.29648 0.3956 -0.29713 0.39768 -0.29791 0.3993 C -0.29856 0.40069 -0.29948 0.40185 -0.30013 0.40324 C -0.30013 0.40347 -0.30586 0.41689 -0.30703 0.41944 C -0.30768 0.42129 -0.30833 0.42337 -0.30924 0.425 C -0.31002 0.42615 -0.31093 0.42731 -0.31158 0.42893 C -0.3125 0.43148 -0.31302 0.43449 -0.3138 0.43703 C -0.31757 0.44953 -0.31836 0.44606 -0.32213 0.46666 C -0.32291 0.4706 -0.32356 0.47476 -0.32434 0.4787 C -0.32487 0.48101 -0.32552 0.4831 -0.32591 0.48541 C -0.32695 0.49074 -0.32799 0.49629 -0.3289 0.50162 L -0.33046 0.50972 C -0.33099 0.5125 -0.33138 0.51527 -0.33203 0.51782 C -0.33294 0.52222 -0.33437 0.52662 -0.33502 0.53125 C -0.33554 0.53495 -0.33593 0.53842 -0.33658 0.54212 C -0.33684 0.54398 -0.33763 0.5456 -0.33802 0.54745 C -0.33854 0.54953 -0.33906 0.55185 -0.33958 0.55416 C -0.33997 0.55601 -0.34062 0.55763 -0.34101 0.55949 C -0.34205 0.56365 -0.34283 0.57037 -0.34414 0.5743 C -0.34492 0.57731 -0.34622 0.57962 -0.34713 0.5824 C -0.34869 0.5875 -0.34687 0.58657 -0.34934 0.59189 C -0.35 0.59305 -0.35104 0.59351 -0.35169 0.59467 C -0.35247 0.59583 -0.35325 0.59722 -0.3539 0.59861 C -0.35638 0.6037 -0.35586 0.60324 -0.35781 0.6081 C -0.35924 0.61157 -0.36054 0.61574 -0.36224 0.61875 L -0.36536 0.6243 L -0.36536 0.62453 L -0.44114 0.62152 C -0.45091 0.62083 -0.4608 0.61967 -0.47057 0.61875 C -0.47942 0.6162 -0.47513 0.61712 -0.48958 0.6162 L -0.51224 0.61481 C -0.53112 0.60949 -0.51536 0.61342 -0.54492 0.60949 L -0.56458 0.60671 L -0.57434 0.60532 C -0.57747 0.60439 -0.58046 0.6037 -0.58346 0.60254 C -0.59179 0.59953 -0.58698 0.59861 -0.59791 0.59722 C -0.6151 0.59513 -0.60494 0.59606 -0.62825 0.59467 C -0.63125 0.59421 -0.63424 0.59305 -0.63724 0.59328 C -0.67513 0.59537 -0.66445 0.59652 -0.69179 0.6 L -0.74948 0.60671 L -0.81601 0.6162 C -0.81575 0.61435 -0.81562 0.6125 -0.81523 0.61064 C -0.81484 0.60925 -0.81419 0.6081 -0.81367 0.60671 C -0.81106 0.59837 -0.81354 0.60393 -0.80989 0.59722 C -0.80963 0.5949 -0.80885 0.59259 -0.80924 0.5905 C -0.80937 0.58912 -0.81067 0.58865 -0.81145 0.58912 C -0.81211 0.58981 -0.81185 0.59189 -0.81211 0.59328 C -0.80573 0.59699 -0.81145 0.59444 -0.797 0.5905 C -0.79453 0.58981 -0.79192 0.58981 -0.78945 0.58912 C -0.78606 0.58842 -0.78242 0.5875 -0.7789 0.58657 C -0.77356 0.58495 -0.77591 0.58611 -0.77213 0.58379 C -0.77109 0.58425 -0.77005 0.58425 -0.76914 0.58518 C -0.76823 0.58611 -0.7677 0.58796 -0.76679 0.58912 C -0.7664 0.58981 -0.76588 0.59004 -0.76536 0.5905 L -0.76536 0.59074 C -0.76432 0.58703 -0.76354 0.5831 -0.76224 0.57986 C -0.76171 0.57824 -0.76067 0.57731 -0.76002 0.57569 C -0.75885 0.57314 -0.75794 0.57037 -0.75703 0.56759 L -0.75703 0.56782 C -0.75651 0.56574 -0.75612 0.56388 -0.75546 0.56226 C -0.75546 0.5625 -0.75169 0.55208 -0.75091 0.55023 C -0.75091 0.55046 -0.74791 0.54212 -0.74791 0.54236 C -0.74739 0.54027 -0.747 0.53842 -0.74635 0.53657 C -0.74596 0.53518 -0.74531 0.53402 -0.74492 0.53263 C -0.74349 0.528 -0.74114 0.51782 -0.7388 0.51365 C -0.73802 0.5125 -0.73724 0.51134 -0.73658 0.50972 C -0.73541 0.50717 -0.7345 0.50439 -0.73346 0.50162 L -0.73203 0.49768 C -0.73151 0.49629 -0.73125 0.49444 -0.73046 0.49351 L -0.72825 0.49097 C -0.72448 0.48078 -0.72929 0.49305 -0.72434 0.48287 C -0.72382 0.48148 -0.72356 0.47986 -0.72291 0.4787 C -0.72148 0.47592 -0.71953 0.47384 -0.71836 0.4706 C -0.71731 0.46805 -0.71666 0.46481 -0.71536 0.4625 C -0.71237 0.4574 -0.71367 0.46018 -0.71158 0.45462 C -0.71132 0.45324 -0.71119 0.45162 -0.7108 0.45046 C -0.71015 0.44861 -0.70924 0.44699 -0.70846 0.44513 C -0.70742 0.44236 -0.70651 0.43981 -0.70546 0.43703 C -0.70494 0.43564 -0.70442 0.43449 -0.7039 0.43287 C -0.70299 0.42939 -0.70221 0.42546 -0.70091 0.42222 C -0.69934 0.41805 -0.69869 0.4162 -0.69713 0.41134 C -0.69661 0.40972 -0.69609 0.40787 -0.69557 0.40601 C -0.69531 0.40462 -0.69518 0.40324 -0.69492 0.40208 C -0.69427 0.39976 -0.69336 0.39745 -0.69257 0.39537 C -0.69205 0.39351 -0.69166 0.39166 -0.69101 0.38981 C -0.69062 0.38842 -0.68997 0.38726 -0.68958 0.38587 C -0.68919 0.38449 -0.68919 0.3831 -0.6888 0.38171 C -0.68541 0.37129 -0.6875 0.38171 -0.68502 0.37106 C -0.68424 0.36759 -0.68359 0.36388 -0.68281 0.36018 C -0.68229 0.35833 -0.68164 0.35671 -0.68125 0.35486 C -0.68086 0.35347 -0.68073 0.35208 -0.68046 0.35092 C -0.67994 0.34861 -0.67942 0.34629 -0.6789 0.34421 C -0.67838 0.34143 -0.67799 0.33865 -0.67747 0.33611 C -0.67695 0.33379 -0.67643 0.33148 -0.67591 0.32939 C -0.67474 0.32361 -0.67487 0.32129 -0.67291 0.31458 C -0.67239 0.3125 -0.67135 0.31087 -0.67057 0.30902 C -0.67018 0.30648 -0.67005 0.30347 -0.66914 0.30092 L -0.66601 0.29282 C -0.66588 0.2912 -0.66575 0.28935 -0.66536 0.2875 C -0.66445 0.28379 -0.66328 0.28032 -0.66224 0.27685 L -0.6608 0.27129 C -0.66028 0.26967 -0.66002 0.26736 -0.65924 0.26597 L -0.65468 0.25787 C -0.65364 0.25601 -0.65247 0.25462 -0.65169 0.25254 C -0.64961 0.24722 -0.65091 0.2493 -0.64791 0.24583 C -0.64739 0.24444 -0.64713 0.24282 -0.64635 0.24166 C -0.64401 0.23819 -0.64349 0.23981 -0.64101 0.23773 C -0.64023 0.23703 -0.63945 0.23611 -0.6388 0.23495 C -0.63724 0.2324 -0.63632 0.22777 -0.63424 0.22685 C -0.62903 0.22476 -0.63333 0.22685 -0.62825 0.22291 C -0.62695 0.22199 -0.62565 0.22129 -0.62448 0.22013 C -0.62356 0.21944 -0.62291 0.21828 -0.62213 0.21759 C -0.62096 0.21643 -0.61953 0.21597 -0.61836 0.21481 C -0.61718 0.21365 -0.6164 0.21203 -0.61536 0.21087 C -0.61432 0.20972 -0.61328 0.20902 -0.61224 0.2081 C -0.60169 0.19768 -0.61458 0.21018 -0.60546 0.2 C -0.60455 0.19907 -0.60338 0.19837 -0.60247 0.19722 C -0.60169 0.19652 -0.60091 0.1956 -0.60013 0.19467 C -0.597 0.18634 -0.60052 0.19444 -0.59635 0.18796 C -0.59479 0.18541 -0.59336 0.1824 -0.59179 0.17986 L -0.58658 0.17037 L -0.58658 0.1706 " pathEditMode="relative" rAng="0" ptsTypes="AAAAAAAAAAAAAAAAAAAAAAAAAAAAAAAAAAAAAAAAAAAAAAAAAAAAAAAAAAAAAAAAAAAAAAAAAAAAAAAAAAAAAAAAAAAAAAAAAAAAAAAAAAAAAAAAAAAAAAAAAAAAAAAAAAAAAAAAAAAAAAAAAAAAAAAAAAAAAAAAAAAAAAAAAAAAAAAAAAAAAAAAAAAAAAAAAAAAAAAAA">
                                      <p:cBhvr>
                                        <p:cTn id="35" dur="4750" fill="hold"/>
                                        <p:tgtEl>
                                          <p:spTgt spid="43"/>
                                        </p:tgtEl>
                                        <p:attrNameLst>
                                          <p:attrName>ppt_x</p:attrName>
                                          <p:attrName>ppt_y</p:attrName>
                                        </p:attrNameLst>
                                      </p:cBhvr>
                                      <p:rCtr x="-38750" y="33866"/>
                                    </p:animMotion>
                                  </p:childTnLst>
                                </p:cTn>
                              </p:par>
                            </p:childTnLst>
                          </p:cTn>
                        </p:par>
                        <p:par>
                          <p:cTn id="36" fill="hold">
                            <p:stCondLst>
                              <p:cond delay="15500"/>
                            </p:stCondLst>
                            <p:childTnLst>
                              <p:par>
                                <p:cTn id="37" presetID="22" presetClass="entr" presetSubtype="2" fill="hold" nodeType="afterEffect">
                                  <p:stCondLst>
                                    <p:cond delay="25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1000"/>
                                        <p:tgtEl>
                                          <p:spTgt spid="44"/>
                                        </p:tgtEl>
                                      </p:cBhvr>
                                    </p:animEffect>
                                  </p:childTnLst>
                                </p:cTn>
                              </p:par>
                              <p:par>
                                <p:cTn id="40" presetID="22" presetClass="entr" presetSubtype="2"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right)">
                                      <p:cBhvr>
                                        <p:cTn id="4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04E61968-2444-4ACF-8311-7EB0C4317B9B}"/>
              </a:ext>
            </a:extLst>
          </p:cNvPr>
          <p:cNvSpPr txBox="1"/>
          <p:nvPr/>
        </p:nvSpPr>
        <p:spPr>
          <a:xfrm>
            <a:off x="6664750" y="766723"/>
            <a:ext cx="4550789" cy="646331"/>
          </a:xfrm>
          <a:prstGeom prst="rect">
            <a:avLst/>
          </a:prstGeom>
          <a:solidFill>
            <a:schemeClr val="accent5">
              <a:lumMod val="20000"/>
              <a:lumOff val="80000"/>
            </a:schemeClr>
          </a:solidFill>
          <a:scene3d>
            <a:camera prst="orthographicFront"/>
            <a:lightRig rig="threePt" dir="t"/>
          </a:scene3d>
          <a:sp3d>
            <a:bevelT prst="relaxedInset"/>
          </a:sp3d>
        </p:spPr>
        <p:txBody>
          <a:bodyPr wrap="square">
            <a:spAutoFit/>
          </a:bodyPr>
          <a:lstStyle/>
          <a:p>
            <a:r>
              <a:rPr lang="he-IL" b="0" i="0" dirty="0">
                <a:solidFill>
                  <a:srgbClr val="000000"/>
                </a:solidFill>
                <a:effectLst/>
                <a:latin typeface="Arial" panose="020B0604020202020204" pitchFamily="34" charset="0"/>
              </a:rPr>
              <a:t>וְתָנֵי עֲלַהּ רַבִּי שִׁמְעוֹן אִישׁ הַמִּצְפָּה מְשַׁנֶּה </a:t>
            </a:r>
            <a:r>
              <a:rPr lang="he-IL" b="0" i="0" dirty="0" err="1">
                <a:solidFill>
                  <a:srgbClr val="000000"/>
                </a:solidFill>
                <a:effectLst/>
                <a:latin typeface="Arial" panose="020B0604020202020204" pitchFamily="34" charset="0"/>
              </a:rPr>
              <a:t>בַּתָּמִיד</a:t>
            </a:r>
            <a:r>
              <a:rPr lang="he-IL" b="0" i="0" dirty="0">
                <a:solidFill>
                  <a:srgbClr val="000000"/>
                </a:solidFill>
                <a:effectLst/>
                <a:latin typeface="Arial" panose="020B0604020202020204" pitchFamily="34" charset="0"/>
              </a:rPr>
              <a:t> </a:t>
            </a:r>
          </a:p>
          <a:p>
            <a:r>
              <a:rPr lang="he-IL" b="0" i="0" dirty="0">
                <a:solidFill>
                  <a:srgbClr val="000000"/>
                </a:solidFill>
                <a:effectLst/>
                <a:latin typeface="Arial" panose="020B0604020202020204" pitchFamily="34" charset="0"/>
              </a:rPr>
              <a:t>בָּא לוֹ לְקֶרֶן מִזְרָחִית צְפוֹנִית נוֹתֵן מִזְרָחִית צְפוֹנִית</a:t>
            </a:r>
            <a:endParaRPr lang="he-IL" dirty="0"/>
          </a:p>
        </p:txBody>
      </p:sp>
      <p:sp>
        <p:nvSpPr>
          <p:cNvPr id="4" name="תיבת טקסט 3">
            <a:extLst>
              <a:ext uri="{FF2B5EF4-FFF2-40B4-BE49-F238E27FC236}">
                <a16:creationId xmlns:a16="http://schemas.microsoft.com/office/drawing/2014/main" id="{F64719FC-3546-4D12-B0FC-B084187978BB}"/>
              </a:ext>
            </a:extLst>
          </p:cNvPr>
          <p:cNvSpPr txBox="1"/>
          <p:nvPr/>
        </p:nvSpPr>
        <p:spPr>
          <a:xfrm>
            <a:off x="8436989" y="1615852"/>
            <a:ext cx="2778550" cy="369332"/>
          </a:xfrm>
          <a:prstGeom prst="rect">
            <a:avLst/>
          </a:prstGeom>
          <a:solidFill>
            <a:schemeClr val="accent5">
              <a:lumMod val="20000"/>
              <a:lumOff val="80000"/>
            </a:schemeClr>
          </a:solidFill>
          <a:scene3d>
            <a:camera prst="orthographicFront"/>
            <a:lightRig rig="threePt" dir="t"/>
          </a:scene3d>
          <a:sp3d>
            <a:bevelT prst="relaxedInset"/>
          </a:sp3d>
        </p:spPr>
        <p:txBody>
          <a:bodyPr wrap="square">
            <a:spAutoFit/>
          </a:bodyPr>
          <a:lstStyle/>
          <a:p>
            <a:r>
              <a:rPr lang="he-IL" b="0" i="0" dirty="0">
                <a:solidFill>
                  <a:srgbClr val="000000"/>
                </a:solidFill>
                <a:effectLst/>
                <a:latin typeface="Arial" panose="020B0604020202020204" pitchFamily="34" charset="0"/>
              </a:rPr>
              <a:t>מַעֲרָבִית דְּרוֹמִית נוֹתֵן מַעֲרָבָה</a:t>
            </a:r>
            <a:endParaRPr lang="he-IL" dirty="0"/>
          </a:p>
        </p:txBody>
      </p:sp>
      <p:sp>
        <p:nvSpPr>
          <p:cNvPr id="6" name="תיבת טקסט 5">
            <a:extLst>
              <a:ext uri="{FF2B5EF4-FFF2-40B4-BE49-F238E27FC236}">
                <a16:creationId xmlns:a16="http://schemas.microsoft.com/office/drawing/2014/main" id="{5C1AFD55-054D-4AD8-AE7F-FC4AAC03E836}"/>
              </a:ext>
            </a:extLst>
          </p:cNvPr>
          <p:cNvSpPr txBox="1"/>
          <p:nvPr/>
        </p:nvSpPr>
        <p:spPr>
          <a:xfrm>
            <a:off x="9209986" y="2256876"/>
            <a:ext cx="2052686" cy="369332"/>
          </a:xfrm>
          <a:prstGeom prst="rect">
            <a:avLst/>
          </a:prstGeom>
          <a:solidFill>
            <a:schemeClr val="accent5">
              <a:lumMod val="20000"/>
              <a:lumOff val="80000"/>
            </a:schemeClr>
          </a:solidFill>
          <a:scene3d>
            <a:camera prst="orthographicFront"/>
            <a:lightRig rig="threePt" dir="t"/>
          </a:scene3d>
          <a:sp3d>
            <a:bevelT prst="relaxedInset"/>
          </a:sp3d>
        </p:spPr>
        <p:txBody>
          <a:bodyPr wrap="square">
            <a:spAutoFit/>
          </a:bodyPr>
          <a:lstStyle/>
          <a:p>
            <a:r>
              <a:rPr lang="he-IL" b="0" i="0" dirty="0">
                <a:solidFill>
                  <a:srgbClr val="000000"/>
                </a:solidFill>
                <a:effectLst/>
                <a:latin typeface="Arial" panose="020B0604020202020204" pitchFamily="34" charset="0"/>
              </a:rPr>
              <a:t>וְאַחַר כָּךְ נוֹתֵן דָּרוֹמָה </a:t>
            </a:r>
            <a:endParaRPr lang="he-IL" dirty="0"/>
          </a:p>
        </p:txBody>
      </p:sp>
      <p:sp>
        <p:nvSpPr>
          <p:cNvPr id="7" name="תיבת טקסט 6">
            <a:extLst>
              <a:ext uri="{FF2B5EF4-FFF2-40B4-BE49-F238E27FC236}">
                <a16:creationId xmlns:a16="http://schemas.microsoft.com/office/drawing/2014/main" id="{20504C32-402B-4B90-B835-AF2FE1A160D0}"/>
              </a:ext>
            </a:extLst>
          </p:cNvPr>
          <p:cNvSpPr txBox="1"/>
          <p:nvPr/>
        </p:nvSpPr>
        <p:spPr>
          <a:xfrm>
            <a:off x="10426044" y="0"/>
            <a:ext cx="1487079" cy="369332"/>
          </a:xfrm>
          <a:prstGeom prst="rect">
            <a:avLst/>
          </a:prstGeom>
          <a:noFill/>
        </p:spPr>
        <p:txBody>
          <a:bodyPr wrap="square">
            <a:spAutoFit/>
          </a:bodyPr>
          <a:lstStyle/>
          <a:p>
            <a:r>
              <a:rPr lang="he-IL" dirty="0"/>
              <a:t>דף טו עמוד א</a:t>
            </a:r>
          </a:p>
        </p:txBody>
      </p:sp>
    </p:spTree>
    <p:extLst>
      <p:ext uri="{BB962C8B-B14F-4D97-AF65-F5344CB8AC3E}">
        <p14:creationId xmlns:p14="http://schemas.microsoft.com/office/powerpoint/2010/main" val="19274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53" presetClass="entr" presetSubtype="16" fill="hold" grpId="0" nodeType="afterEffect">
                                  <p:stCondLst>
                                    <p:cond delay="2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3250"/>
                            </p:stCondLst>
                            <p:childTnLst>
                              <p:par>
                                <p:cTn id="17" presetID="53" presetClass="entr" presetSubtype="16" fill="hold" grpId="0" nodeType="afterEffect">
                                  <p:stCondLst>
                                    <p:cond delay="17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214330" y="164216"/>
            <a:ext cx="11352075" cy="6576290"/>
          </a:xfrm>
          <a:prstGeom prst="rect">
            <a:avLst/>
          </a:prstGeom>
          <a:solidFill>
            <a:schemeClr val="tx2">
              <a:lumMod val="20000"/>
              <a:lumOff val="80000"/>
            </a:schemeClr>
          </a:solidFill>
          <a:ln>
            <a:noFill/>
          </a:ln>
        </p:spPr>
      </p:pic>
      <p:cxnSp>
        <p:nvCxnSpPr>
          <p:cNvPr id="6" name="מחבר ישר 5"/>
          <p:cNvCxnSpPr/>
          <p:nvPr/>
        </p:nvCxnSpPr>
        <p:spPr>
          <a:xfrm flipH="1">
            <a:off x="706479" y="3269227"/>
            <a:ext cx="2854036" cy="3472873"/>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קבוצה 6"/>
          <p:cNvGrpSpPr/>
          <p:nvPr/>
        </p:nvGrpSpPr>
        <p:grpSpPr>
          <a:xfrm>
            <a:off x="9320798" y="977323"/>
            <a:ext cx="1995054" cy="1100828"/>
            <a:chOff x="9320798" y="977323"/>
            <a:chExt cx="1995054" cy="1100828"/>
          </a:xfrm>
        </p:grpSpPr>
        <p:sp>
          <p:nvSpPr>
            <p:cNvPr id="8" name="עוגה 7"/>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9" name="TextBox 8"/>
            <p:cNvSpPr txBox="1"/>
            <p:nvPr/>
          </p:nvSpPr>
          <p:spPr>
            <a:xfrm>
              <a:off x="9433723" y="988290"/>
              <a:ext cx="1557883" cy="646331"/>
            </a:xfrm>
            <a:prstGeom prst="rect">
              <a:avLst/>
            </a:prstGeom>
            <a:noFill/>
          </p:spPr>
          <p:txBody>
            <a:bodyPr wrap="square" rtlCol="1">
              <a:spAutoFit/>
            </a:bodyPr>
            <a:lstStyle/>
            <a:p>
              <a:r>
                <a:rPr lang="he-IL" dirty="0"/>
                <a:t>קרן מזרחית צפונית</a:t>
              </a:r>
            </a:p>
          </p:txBody>
        </p:sp>
      </p:grpSp>
      <p:grpSp>
        <p:nvGrpSpPr>
          <p:cNvPr id="10" name="קבוצה 9"/>
          <p:cNvGrpSpPr/>
          <p:nvPr/>
        </p:nvGrpSpPr>
        <p:grpSpPr>
          <a:xfrm rot="19045519" flipH="1">
            <a:off x="577325" y="2242204"/>
            <a:ext cx="1685647" cy="1100828"/>
            <a:chOff x="9320798" y="977323"/>
            <a:chExt cx="1996813" cy="1100828"/>
          </a:xfrm>
        </p:grpSpPr>
        <p:sp>
          <p:nvSpPr>
            <p:cNvPr id="11" name="עוגה 10"/>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2" name="TextBox 11"/>
            <p:cNvSpPr txBox="1"/>
            <p:nvPr/>
          </p:nvSpPr>
          <p:spPr>
            <a:xfrm>
              <a:off x="9433720" y="988291"/>
              <a:ext cx="1883891" cy="646331"/>
            </a:xfrm>
            <a:prstGeom prst="rect">
              <a:avLst/>
            </a:prstGeom>
            <a:noFill/>
          </p:spPr>
          <p:txBody>
            <a:bodyPr wrap="square" rtlCol="1">
              <a:spAutoFit/>
            </a:bodyPr>
            <a:lstStyle/>
            <a:p>
              <a:r>
                <a:rPr lang="he-IL" dirty="0"/>
                <a:t>קרן מערבית</a:t>
              </a:r>
            </a:p>
            <a:p>
              <a:r>
                <a:rPr lang="he-IL" dirty="0"/>
                <a:t>          דרומית</a:t>
              </a:r>
            </a:p>
          </p:txBody>
        </p:sp>
      </p:grpSp>
      <p:grpSp>
        <p:nvGrpSpPr>
          <p:cNvPr id="13" name="קבוצה 12"/>
          <p:cNvGrpSpPr/>
          <p:nvPr/>
        </p:nvGrpSpPr>
        <p:grpSpPr>
          <a:xfrm rot="6899888">
            <a:off x="6425573" y="5496902"/>
            <a:ext cx="2154536" cy="1100828"/>
            <a:chOff x="9320798" y="977323"/>
            <a:chExt cx="2154536" cy="1100828"/>
          </a:xfrm>
        </p:grpSpPr>
        <p:sp>
          <p:nvSpPr>
            <p:cNvPr id="14" name="עוגה 13"/>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5" name="TextBox 14"/>
            <p:cNvSpPr txBox="1"/>
            <p:nvPr/>
          </p:nvSpPr>
          <p:spPr>
            <a:xfrm rot="11867045">
              <a:off x="9845373" y="1295726"/>
              <a:ext cx="1629961" cy="646331"/>
            </a:xfrm>
            <a:prstGeom prst="rect">
              <a:avLst/>
            </a:prstGeom>
            <a:noFill/>
          </p:spPr>
          <p:txBody>
            <a:bodyPr wrap="square" rtlCol="1">
              <a:spAutoFit/>
            </a:bodyPr>
            <a:lstStyle/>
            <a:p>
              <a:r>
                <a:rPr lang="he-IL" dirty="0"/>
                <a:t>         קרן מזרחית דרומית</a:t>
              </a:r>
            </a:p>
          </p:txBody>
        </p:sp>
      </p:grpSp>
      <p:grpSp>
        <p:nvGrpSpPr>
          <p:cNvPr id="16" name="קבוצה 15"/>
          <p:cNvGrpSpPr/>
          <p:nvPr/>
        </p:nvGrpSpPr>
        <p:grpSpPr>
          <a:xfrm rot="160039" flipH="1">
            <a:off x="3453516" y="-26478"/>
            <a:ext cx="2560424" cy="964946"/>
            <a:chOff x="9320798" y="925392"/>
            <a:chExt cx="1996813" cy="1152759"/>
          </a:xfrm>
        </p:grpSpPr>
        <p:sp>
          <p:nvSpPr>
            <p:cNvPr id="17" name="עוגה 16"/>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8" name="TextBox 17"/>
            <p:cNvSpPr txBox="1"/>
            <p:nvPr/>
          </p:nvSpPr>
          <p:spPr>
            <a:xfrm>
              <a:off x="9433720" y="925392"/>
              <a:ext cx="1883891" cy="772130"/>
            </a:xfrm>
            <a:prstGeom prst="rect">
              <a:avLst/>
            </a:prstGeom>
            <a:noFill/>
          </p:spPr>
          <p:txBody>
            <a:bodyPr wrap="square" rtlCol="1">
              <a:spAutoFit/>
            </a:bodyPr>
            <a:lstStyle/>
            <a:p>
              <a:r>
                <a:rPr lang="he-IL" dirty="0"/>
                <a:t>     קרן מערבית</a:t>
              </a:r>
            </a:p>
            <a:p>
              <a:r>
                <a:rPr lang="he-IL" dirty="0"/>
                <a:t>                 צפונית</a:t>
              </a:r>
            </a:p>
          </p:txBody>
        </p:sp>
      </p:grpSp>
      <p:cxnSp>
        <p:nvCxnSpPr>
          <p:cNvPr id="19" name="מחבר ישר 18"/>
          <p:cNvCxnSpPr/>
          <p:nvPr/>
        </p:nvCxnSpPr>
        <p:spPr>
          <a:xfrm flipH="1">
            <a:off x="2281382" y="3722255"/>
            <a:ext cx="230909" cy="249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flipH="1">
            <a:off x="2447133" y="3898891"/>
            <a:ext cx="191797" cy="169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מלבן 20"/>
          <p:cNvSpPr/>
          <p:nvPr/>
        </p:nvSpPr>
        <p:spPr>
          <a:xfrm rot="2672519">
            <a:off x="2505620" y="3948647"/>
            <a:ext cx="104043" cy="23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2" name="מחבר ישר 21"/>
          <p:cNvCxnSpPr>
            <a:endCxn id="21" idx="2"/>
          </p:cNvCxnSpPr>
          <p:nvPr/>
        </p:nvCxnSpPr>
        <p:spPr>
          <a:xfrm>
            <a:off x="2281382" y="3983704"/>
            <a:ext cx="193831" cy="166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תמונה 22"/>
          <p:cNvPicPr>
            <a:picLocks noChangeAspect="1"/>
          </p:cNvPicPr>
          <p:nvPr/>
        </p:nvPicPr>
        <p:blipFill>
          <a:blip r:embed="rId3"/>
          <a:stretch>
            <a:fillRect/>
          </a:stretch>
        </p:blipFill>
        <p:spPr>
          <a:xfrm>
            <a:off x="5166316" y="5805824"/>
            <a:ext cx="478974" cy="1104661"/>
          </a:xfrm>
          <a:prstGeom prst="rect">
            <a:avLst/>
          </a:prstGeom>
        </p:spPr>
      </p:pic>
      <p:pic>
        <p:nvPicPr>
          <p:cNvPr id="32" name="תמונה 31"/>
          <p:cNvPicPr>
            <a:picLocks noChangeAspect="1"/>
          </p:cNvPicPr>
          <p:nvPr/>
        </p:nvPicPr>
        <p:blipFill>
          <a:blip r:embed="rId4"/>
          <a:stretch>
            <a:fillRect/>
          </a:stretch>
        </p:blipFill>
        <p:spPr>
          <a:xfrm rot="18390735">
            <a:off x="9684142" y="1762468"/>
            <a:ext cx="376518" cy="242047"/>
          </a:xfrm>
          <a:prstGeom prst="rect">
            <a:avLst/>
          </a:prstGeom>
        </p:spPr>
      </p:pic>
      <p:pic>
        <p:nvPicPr>
          <p:cNvPr id="33" name="תמונה 32"/>
          <p:cNvPicPr>
            <a:picLocks noChangeAspect="1"/>
          </p:cNvPicPr>
          <p:nvPr/>
        </p:nvPicPr>
        <p:blipFill>
          <a:blip r:embed="rId4"/>
          <a:stretch>
            <a:fillRect/>
          </a:stretch>
        </p:blipFill>
        <p:spPr>
          <a:xfrm rot="14728696">
            <a:off x="9705181" y="1418203"/>
            <a:ext cx="376518" cy="242047"/>
          </a:xfrm>
          <a:prstGeom prst="rect">
            <a:avLst/>
          </a:prstGeom>
        </p:spPr>
      </p:pic>
      <p:pic>
        <p:nvPicPr>
          <p:cNvPr id="34" name="תמונה 33"/>
          <p:cNvPicPr>
            <a:picLocks noChangeAspect="1"/>
          </p:cNvPicPr>
          <p:nvPr/>
        </p:nvPicPr>
        <p:blipFill>
          <a:blip r:embed="rId3"/>
          <a:stretch>
            <a:fillRect/>
          </a:stretch>
        </p:blipFill>
        <p:spPr>
          <a:xfrm>
            <a:off x="9316197" y="1403261"/>
            <a:ext cx="478974" cy="1104661"/>
          </a:xfrm>
          <a:prstGeom prst="rect">
            <a:avLst/>
          </a:prstGeom>
        </p:spPr>
      </p:pic>
      <p:pic>
        <p:nvPicPr>
          <p:cNvPr id="35" name="תמונה 34"/>
          <p:cNvPicPr>
            <a:picLocks noChangeAspect="1"/>
          </p:cNvPicPr>
          <p:nvPr/>
        </p:nvPicPr>
        <p:blipFill>
          <a:blip r:embed="rId4"/>
          <a:stretch>
            <a:fillRect/>
          </a:stretch>
        </p:blipFill>
        <p:spPr>
          <a:xfrm rot="7737214">
            <a:off x="1888608" y="2951912"/>
            <a:ext cx="447166" cy="287464"/>
          </a:xfrm>
          <a:prstGeom prst="rect">
            <a:avLst/>
          </a:prstGeom>
        </p:spPr>
      </p:pic>
      <p:pic>
        <p:nvPicPr>
          <p:cNvPr id="36" name="תמונה 35"/>
          <p:cNvPicPr>
            <a:picLocks noChangeAspect="1"/>
          </p:cNvPicPr>
          <p:nvPr/>
        </p:nvPicPr>
        <p:blipFill>
          <a:blip r:embed="rId4"/>
          <a:stretch>
            <a:fillRect/>
          </a:stretch>
        </p:blipFill>
        <p:spPr>
          <a:xfrm rot="2190342">
            <a:off x="2130661" y="3504638"/>
            <a:ext cx="532348" cy="342223"/>
          </a:xfrm>
          <a:prstGeom prst="rect">
            <a:avLst/>
          </a:prstGeom>
        </p:spPr>
      </p:pic>
      <p:grpSp>
        <p:nvGrpSpPr>
          <p:cNvPr id="43" name="קבוצה 42"/>
          <p:cNvGrpSpPr/>
          <p:nvPr/>
        </p:nvGrpSpPr>
        <p:grpSpPr>
          <a:xfrm>
            <a:off x="7309385" y="4401170"/>
            <a:ext cx="4871146" cy="1674916"/>
            <a:chOff x="7359598" y="2409321"/>
            <a:chExt cx="4871146" cy="1674916"/>
          </a:xfrm>
        </p:grpSpPr>
        <p:grpSp>
          <p:nvGrpSpPr>
            <p:cNvPr id="41" name="קבוצה 40"/>
            <p:cNvGrpSpPr/>
            <p:nvPr/>
          </p:nvGrpSpPr>
          <p:grpSpPr>
            <a:xfrm>
              <a:off x="7359598" y="2409321"/>
              <a:ext cx="4871146" cy="1674916"/>
              <a:chOff x="7310140" y="2307205"/>
              <a:chExt cx="4871146" cy="1674916"/>
            </a:xfrm>
          </p:grpSpPr>
          <p:grpSp>
            <p:nvGrpSpPr>
              <p:cNvPr id="24" name="קבוצה 23"/>
              <p:cNvGrpSpPr/>
              <p:nvPr/>
            </p:nvGrpSpPr>
            <p:grpSpPr>
              <a:xfrm>
                <a:off x="7941064" y="2837561"/>
                <a:ext cx="4117490" cy="1144560"/>
                <a:chOff x="7883010" y="33015"/>
                <a:chExt cx="4177092" cy="889542"/>
              </a:xfrm>
            </p:grpSpPr>
            <p:pic>
              <p:nvPicPr>
                <p:cNvPr id="25" name="תמונה 24"/>
                <p:cNvPicPr>
                  <a:picLocks noChangeAspect="1"/>
                </p:cNvPicPr>
                <p:nvPr/>
              </p:nvPicPr>
              <p:blipFill>
                <a:blip r:embed="rId5"/>
                <a:stretch>
                  <a:fillRect/>
                </a:stretch>
              </p:blipFill>
              <p:spPr>
                <a:xfrm>
                  <a:off x="7883010" y="33015"/>
                  <a:ext cx="4177092" cy="456118"/>
                </a:xfrm>
                <a:prstGeom prst="rect">
                  <a:avLst/>
                </a:prstGeom>
                <a:ln>
                  <a:noFill/>
                </a:ln>
              </p:spPr>
            </p:pic>
            <p:pic>
              <p:nvPicPr>
                <p:cNvPr id="26" name="תמונה 25"/>
                <p:cNvPicPr>
                  <a:picLocks noChangeAspect="1"/>
                </p:cNvPicPr>
                <p:nvPr/>
              </p:nvPicPr>
              <p:blipFill>
                <a:blip r:embed="rId6"/>
                <a:stretch>
                  <a:fillRect/>
                </a:stretch>
              </p:blipFill>
              <p:spPr>
                <a:xfrm>
                  <a:off x="11287803" y="470053"/>
                  <a:ext cx="633506" cy="452504"/>
                </a:xfrm>
                <a:prstGeom prst="rect">
                  <a:avLst/>
                </a:prstGeom>
                <a:ln>
                  <a:noFill/>
                </a:ln>
              </p:spPr>
            </p:pic>
            <p:pic>
              <p:nvPicPr>
                <p:cNvPr id="27" name="תמונה 26"/>
                <p:cNvPicPr>
                  <a:picLocks noChangeAspect="1"/>
                </p:cNvPicPr>
                <p:nvPr/>
              </p:nvPicPr>
              <p:blipFill>
                <a:blip r:embed="rId7"/>
                <a:stretch>
                  <a:fillRect/>
                </a:stretch>
              </p:blipFill>
              <p:spPr>
                <a:xfrm>
                  <a:off x="9587419" y="525826"/>
                  <a:ext cx="1700384" cy="360082"/>
                </a:xfrm>
                <a:prstGeom prst="rect">
                  <a:avLst/>
                </a:prstGeom>
                <a:ln>
                  <a:noFill/>
                </a:ln>
              </p:spPr>
            </p:pic>
          </p:grpSp>
          <p:pic>
            <p:nvPicPr>
              <p:cNvPr id="37" name="תמונה 36"/>
              <p:cNvPicPr>
                <a:picLocks noChangeAspect="1"/>
              </p:cNvPicPr>
              <p:nvPr/>
            </p:nvPicPr>
            <p:blipFill>
              <a:blip r:embed="rId8"/>
              <a:stretch>
                <a:fillRect/>
              </a:stretch>
            </p:blipFill>
            <p:spPr>
              <a:xfrm>
                <a:off x="9978770" y="2313723"/>
                <a:ext cx="2202516" cy="494947"/>
              </a:xfrm>
              <a:prstGeom prst="rect">
                <a:avLst/>
              </a:prstGeom>
              <a:ln>
                <a:noFill/>
              </a:ln>
            </p:spPr>
          </p:pic>
          <p:pic>
            <p:nvPicPr>
              <p:cNvPr id="38" name="תמונה 37"/>
              <p:cNvPicPr>
                <a:picLocks noChangeAspect="1"/>
              </p:cNvPicPr>
              <p:nvPr/>
            </p:nvPicPr>
            <p:blipFill>
              <a:blip r:embed="rId9"/>
              <a:stretch>
                <a:fillRect/>
              </a:stretch>
            </p:blipFill>
            <p:spPr>
              <a:xfrm>
                <a:off x="7310140" y="2307205"/>
                <a:ext cx="2689669" cy="501465"/>
              </a:xfrm>
              <a:prstGeom prst="rect">
                <a:avLst/>
              </a:prstGeom>
              <a:ln>
                <a:noFill/>
              </a:ln>
            </p:spPr>
          </p:pic>
        </p:grpSp>
        <p:sp>
          <p:nvSpPr>
            <p:cNvPr id="40" name="מלבן 39"/>
            <p:cNvSpPr/>
            <p:nvPr/>
          </p:nvSpPr>
          <p:spPr>
            <a:xfrm>
              <a:off x="11292493" y="3039611"/>
              <a:ext cx="761279"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9" name="תיבת טקסט 38">
            <a:extLst>
              <a:ext uri="{FF2B5EF4-FFF2-40B4-BE49-F238E27FC236}">
                <a16:creationId xmlns:a16="http://schemas.microsoft.com/office/drawing/2014/main" id="{324F46AB-CBA3-4F34-AEFA-34BAA06E7AD4}"/>
              </a:ext>
            </a:extLst>
          </p:cNvPr>
          <p:cNvSpPr txBox="1"/>
          <p:nvPr/>
        </p:nvSpPr>
        <p:spPr>
          <a:xfrm>
            <a:off x="10426044" y="0"/>
            <a:ext cx="1487079" cy="369332"/>
          </a:xfrm>
          <a:prstGeom prst="rect">
            <a:avLst/>
          </a:prstGeom>
          <a:noFill/>
        </p:spPr>
        <p:txBody>
          <a:bodyPr wrap="square">
            <a:spAutoFit/>
          </a:bodyPr>
          <a:lstStyle/>
          <a:p>
            <a:r>
              <a:rPr lang="he-IL" dirty="0"/>
              <a:t>דף טו עמוד א</a:t>
            </a:r>
          </a:p>
        </p:txBody>
      </p:sp>
      <p:sp>
        <p:nvSpPr>
          <p:cNvPr id="42" name="תיבת טקסט 41">
            <a:extLst>
              <a:ext uri="{FF2B5EF4-FFF2-40B4-BE49-F238E27FC236}">
                <a16:creationId xmlns:a16="http://schemas.microsoft.com/office/drawing/2014/main" id="{E306CBC5-E4D4-4495-8D08-28EDCB4F530F}"/>
              </a:ext>
            </a:extLst>
          </p:cNvPr>
          <p:cNvSpPr txBox="1"/>
          <p:nvPr/>
        </p:nvSpPr>
        <p:spPr>
          <a:xfrm>
            <a:off x="877808" y="548791"/>
            <a:ext cx="2778550" cy="369332"/>
          </a:xfrm>
          <a:prstGeom prst="rect">
            <a:avLst/>
          </a:prstGeom>
          <a:solidFill>
            <a:schemeClr val="accent5">
              <a:lumMod val="20000"/>
              <a:lumOff val="80000"/>
            </a:schemeClr>
          </a:solidFill>
          <a:scene3d>
            <a:camera prst="orthographicFront"/>
            <a:lightRig rig="threePt" dir="t"/>
          </a:scene3d>
          <a:sp3d>
            <a:bevelT prst="relaxedInset"/>
          </a:sp3d>
        </p:spPr>
        <p:txBody>
          <a:bodyPr wrap="square">
            <a:spAutoFit/>
          </a:bodyPr>
          <a:lstStyle/>
          <a:p>
            <a:r>
              <a:rPr lang="he-IL" b="0" i="0" dirty="0">
                <a:solidFill>
                  <a:srgbClr val="000000"/>
                </a:solidFill>
                <a:effectLst/>
                <a:latin typeface="Arial" panose="020B0604020202020204" pitchFamily="34" charset="0"/>
              </a:rPr>
              <a:t>מַעֲרָבִית דְּרוֹמִית נוֹתֵן מַעֲרָבָה</a:t>
            </a:r>
            <a:endParaRPr lang="he-IL" dirty="0"/>
          </a:p>
        </p:txBody>
      </p:sp>
      <p:sp>
        <p:nvSpPr>
          <p:cNvPr id="47" name="תיבת טקסט 46">
            <a:extLst>
              <a:ext uri="{FF2B5EF4-FFF2-40B4-BE49-F238E27FC236}">
                <a16:creationId xmlns:a16="http://schemas.microsoft.com/office/drawing/2014/main" id="{F0860F17-8358-47F7-8EA8-8FA898A504C5}"/>
              </a:ext>
            </a:extLst>
          </p:cNvPr>
          <p:cNvSpPr txBox="1"/>
          <p:nvPr/>
        </p:nvSpPr>
        <p:spPr>
          <a:xfrm>
            <a:off x="1650805" y="1189815"/>
            <a:ext cx="2052686" cy="369332"/>
          </a:xfrm>
          <a:prstGeom prst="rect">
            <a:avLst/>
          </a:prstGeom>
          <a:solidFill>
            <a:schemeClr val="accent5">
              <a:lumMod val="20000"/>
              <a:lumOff val="80000"/>
            </a:schemeClr>
          </a:solidFill>
          <a:scene3d>
            <a:camera prst="orthographicFront"/>
            <a:lightRig rig="threePt" dir="t"/>
          </a:scene3d>
          <a:sp3d>
            <a:bevelT prst="relaxedInset"/>
          </a:sp3d>
        </p:spPr>
        <p:txBody>
          <a:bodyPr wrap="square">
            <a:spAutoFit/>
          </a:bodyPr>
          <a:lstStyle/>
          <a:p>
            <a:r>
              <a:rPr lang="he-IL" b="0" i="0" dirty="0">
                <a:solidFill>
                  <a:srgbClr val="000000"/>
                </a:solidFill>
                <a:effectLst/>
                <a:latin typeface="Arial" panose="020B0604020202020204" pitchFamily="34" charset="0"/>
              </a:rPr>
              <a:t>וְאַחַר כָּךְ נוֹתֵן דָּרוֹמָה </a:t>
            </a:r>
            <a:endParaRPr lang="he-IL" dirty="0"/>
          </a:p>
        </p:txBody>
      </p:sp>
    </p:spTree>
    <p:extLst>
      <p:ext uri="{BB962C8B-B14F-4D97-AF65-F5344CB8AC3E}">
        <p14:creationId xmlns:p14="http://schemas.microsoft.com/office/powerpoint/2010/main" val="300671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childTnLst>
                          </p:cTn>
                        </p:par>
                        <p:par>
                          <p:cTn id="11" fill="hold">
                            <p:stCondLst>
                              <p:cond delay="1250"/>
                            </p:stCondLst>
                            <p:childTnLst>
                              <p:par>
                                <p:cTn id="12" presetID="0" presetClass="path" presetSubtype="0" accel="50000" decel="50000" fill="hold" nodeType="afterEffect">
                                  <p:stCondLst>
                                    <p:cond delay="1500"/>
                                  </p:stCondLst>
                                  <p:childTnLst>
                                    <p:animMotion origin="layout" path="M -0.01055 0.02824 L -0.01055 0.02848 C -0.00885 0.02523 -0.00703 0.02223 -0.00534 0.01898 C -0.00417 0.0169 -0.00339 0.01436 -0.00221 0.01227 C 0.00169 0.0044 0.00104 0.00556 0.00456 0.00139 C 0.00729 -0.00578 0.00547 -0.00139 0.01055 -0.01064 C 0.01133 -0.01203 0.01224 -0.01319 0.01289 -0.01481 L 0.01588 -0.02291 C 0.01641 -0.02407 0.0168 -0.02569 0.01745 -0.02685 C 0.01823 -0.02824 0.01901 -0.02939 0.01966 -0.03078 C 0.02135 -0.03449 0.0224 -0.03842 0.02422 -0.04166 C 0.025 -0.04305 0.02578 -0.04421 0.02656 -0.0456 C 0.02708 -0.04699 0.02747 -0.04861 0.02799 -0.04977 C 0.02943 -0.05254 0.03112 -0.05509 0.03255 -0.05787 C 0.03333 -0.05926 0.03411 -0.06041 0.0349 -0.0618 C 0.03581 -0.06412 0.03698 -0.0662 0.03789 -0.06852 C 0.03893 -0.07129 0.03984 -0.07407 0.04088 -0.07662 L 0.04245 -0.08078 C 0.04427 -0.09097 0.0418 -0.07847 0.04466 -0.08889 C 0.04505 -0.09004 0.04492 -0.09166 0.04544 -0.09282 C 0.04596 -0.09421 0.047 -0.09467 0.04779 -0.0956 C 0.0487 -0.09814 0.05013 -0.10046 0.05078 -0.1037 C 0.05104 -0.10486 0.05117 -0.10648 0.05156 -0.10764 C 0.05325 -0.11319 0.05482 -0.1162 0.05677 -0.12106 C 0.05729 -0.12245 0.05768 -0.12384 0.05833 -0.12523 C 0.06042 -0.12963 0.06068 -0.12824 0.06211 -0.13333 C 0.06224 -0.13356 0.06211 -0.13426 0.06211 -0.13449 L 0.06211 -0.13426 C 0.0651 -0.13055 0.06849 -0.12731 0.07122 -0.12245 C 0.072 -0.12106 0.07253 -0.11944 0.07344 -0.11852 C 0.07409 -0.11759 0.075 -0.11759 0.07578 -0.11713 C 0.0763 -0.11574 0.07656 -0.11412 0.07721 -0.11296 C 0.07786 -0.11227 0.07878 -0.11227 0.07956 -0.1118 C 0.08034 -0.11088 0.08099 -0.10972 0.08177 -0.10902 C 0.08281 -0.1081 0.08385 -0.1074 0.0849 -0.10625 C 0.08711 -0.10393 0.08737 -0.10254 0.0901 -0.10092 C 0.09219 -0.09977 0.09622 -0.09814 0.09622 -0.09791 C 0.097 -0.09745 0.09766 -0.09629 0.09844 -0.0956 C 0.10091 -0.09375 0.10352 -0.09259 0.10612 -0.09143 C 0.1151 -0.08194 0.10417 -0.09282 0.11445 -0.08472 C 0.11523 -0.08402 0.11588 -0.08287 0.11667 -0.08217 C 0.11732 -0.08148 0.11823 -0.08125 0.11888 -0.08078 C 0.12227 -0.07847 0.12539 -0.07546 0.12878 -0.07407 C 0.13424 -0.07152 0.1293 -0.07407 0.13555 -0.0699 C 0.13711 -0.06898 0.13867 -0.06805 0.1401 -0.06736 L 0.147 -0.06319 C 0.14779 -0.06273 0.14844 -0.06227 0.14922 -0.0618 L 0.15221 -0.06041 L 0.15221 -0.06018 C 0.15325 -0.06412 0.15417 -0.06782 0.15534 -0.07129 C 0.15586 -0.07314 0.15859 -0.07963 0.15911 -0.08078 C 0.16055 -0.08356 0.16211 -0.08611 0.16367 -0.08889 C 0.16445 -0.09004 0.16536 -0.0912 0.16588 -0.09282 C 0.16823 -0.10139 0.16641 -0.09537 0.16966 -0.1037 C 0.17018 -0.10486 0.17057 -0.10648 0.17122 -0.10764 C 0.17292 -0.11088 0.175 -0.11342 0.17656 -0.11713 C 0.18216 -0.13055 0.17552 -0.11527 0.18112 -0.12662 C 0.18542 -0.13541 0.18229 -0.13102 0.18633 -0.13588 C 0.18659 -0.13727 0.18672 -0.13865 0.18711 -0.14004 C 0.19193 -0.15694 0.18724 -0.13912 0.19088 -0.15069 C 0.19193 -0.15439 0.19271 -0.1581 0.19388 -0.16157 C 0.1974 -0.17083 0.1931 -0.15926 0.19779 -0.17222 C 0.19818 -0.17361 0.19883 -0.175 0.19922 -0.17639 C 0.19974 -0.17801 0.2 -0.18009 0.20078 -0.18171 C 0.2026 -0.18564 0.20521 -0.18819 0.20677 -0.19259 C 0.21094 -0.20347 0.20534 -0.18912 0.21055 -0.20069 C 0.21224 -0.20416 0.2138 -0.20764 0.2151 -0.21134 L 0.21966 -0.22338 C 0.22018 -0.22477 0.2207 -0.22615 0.22122 -0.22754 C 0.22604 -0.23912 0.22526 -0.23611 0.22878 -0.24768 C 0.2332 -0.26227 0.22812 -0.2456 0.23112 -0.25717 C 0.23203 -0.26088 0.23333 -0.26412 0.23411 -0.26782 C 0.2375 -0.28588 0.23568 -0.27893 0.23867 -0.28958 C 0.23893 -0.29166 0.23893 -0.29398 0.23945 -0.29629 C 0.24023 -0.3 0.24141 -0.30347 0.24245 -0.30694 C 0.24297 -0.30879 0.24362 -0.31041 0.24388 -0.31227 C 0.24466 -0.31759 0.24453 -0.31852 0.24622 -0.32314 C 0.24687 -0.325 0.24792 -0.32662 0.24844 -0.32847 C 0.24987 -0.33287 0.25104 -0.3375 0.25221 -0.34189 C 0.2526 -0.34467 0.25299 -0.35 0.25378 -0.35277 C 0.25443 -0.35509 0.25534 -0.35717 0.25612 -0.35949 C 0.25638 -0.36088 0.25651 -0.36227 0.25677 -0.36365 C 0.25859 -0.36967 0.2595 -0.37199 0.26133 -0.37708 C 0.26211 -0.38102 0.26198 -0.38171 0.26367 -0.38518 C 0.26458 -0.38703 0.26575 -0.38842 0.26667 -0.39051 C 0.26784 -0.39305 0.26875 -0.39583 0.26966 -0.39861 C 0.27018 -0.4 0.27083 -0.40115 0.27122 -0.40254 C 0.27435 -0.41365 0.27096 -0.40277 0.27721 -0.41875 C 0.27812 -0.42083 0.27878 -0.42338 0.27956 -0.42546 C 0.28021 -0.42731 0.28112 -0.42893 0.28177 -0.43078 C 0.28333 -0.43495 0.28463 -0.43912 0.28633 -0.44305 C 0.28737 -0.44514 0.28854 -0.44745 0.28945 -0.44977 C 0.29674 -0.46875 0.29193 -0.45949 0.297 -0.46852 C 0.29961 -0.47801 0.29713 -0.47037 0.30078 -0.47801 C 0.30156 -0.47963 0.30234 -0.48148 0.30299 -0.48333 C 0.30352 -0.48472 0.30391 -0.48634 0.30456 -0.4875 C 0.30911 -0.4956 0.30612 -0.4875 0.3099 -0.4956 C 0.31003 -0.49583 0.31471 -0.50671 0.31588 -0.51041 C 0.31823 -0.51759 0.31654 -0.51365 0.31888 -0.51967 C 0.32044 -0.52338 0.32174 -0.52731 0.32344 -0.53055 C 0.32422 -0.53194 0.32513 -0.5331 0.32578 -0.53449 C 0.32682 -0.53703 0.32773 -0.54004 0.32878 -0.54259 L 0.33034 -0.54676 C 0.3306 -0.54814 0.33086 -0.5493 0.33112 -0.55069 C 0.3319 -0.55602 0.33229 -0.55995 0.33255 -0.56551 C 0.33268 -0.56736 0.33255 -0.56921 0.33255 -0.57083 L 0.33255 -0.5706 " pathEditMode="relative" rAng="0" ptsTypes="AAAAAAAAAAAAAAAAAAAAAAAAAAAAAAAAAAAAAAAAAAAAAAAAAAAAAAAAAAAAAAAAAAAAAAAAAAAAAAAAAAAAAAAAAAAAAAAAAAAAAAAAAAA">
                                      <p:cBhvr>
                                        <p:cTn id="13" dur="4000" fill="hold"/>
                                        <p:tgtEl>
                                          <p:spTgt spid="23"/>
                                        </p:tgtEl>
                                        <p:attrNameLst>
                                          <p:attrName>ppt_x</p:attrName>
                                          <p:attrName>ppt_y</p:attrName>
                                        </p:attrNameLst>
                                      </p:cBhvr>
                                      <p:rCtr x="17148" y="-29954"/>
                                    </p:animMotion>
                                  </p:childTnLst>
                                </p:cTn>
                              </p:par>
                            </p:childTnLst>
                          </p:cTn>
                        </p:par>
                        <p:par>
                          <p:cTn id="14" fill="hold">
                            <p:stCondLst>
                              <p:cond delay="6750"/>
                            </p:stCondLst>
                            <p:childTnLst>
                              <p:par>
                                <p:cTn id="15" presetID="22" presetClass="entr" presetSubtype="8" fill="hold" nodeType="after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22" presetClass="entr" presetSubtype="1"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1000"/>
                                        <p:tgtEl>
                                          <p:spTgt spid="32"/>
                                        </p:tgtEl>
                                      </p:cBhvr>
                                    </p:animEffect>
                                  </p:childTnLst>
                                </p:cTn>
                              </p:par>
                            </p:childTnLst>
                          </p:cTn>
                        </p:par>
                        <p:par>
                          <p:cTn id="21" fill="hold">
                            <p:stCondLst>
                              <p:cond delay="7750"/>
                            </p:stCondLst>
                            <p:childTnLst>
                              <p:par>
                                <p:cTn id="22" presetID="1" presetClass="exit" presetSubtype="0" fill="hold" nodeType="afterEffect">
                                  <p:stCondLst>
                                    <p:cond delay="500"/>
                                  </p:stCondLst>
                                  <p:childTnLst>
                                    <p:set>
                                      <p:cBhvr>
                                        <p:cTn id="23" dur="1" fill="hold">
                                          <p:stCondLst>
                                            <p:cond delay="0"/>
                                          </p:stCondLst>
                                        </p:cTn>
                                        <p:tgtEl>
                                          <p:spTgt spid="23"/>
                                        </p:tgtEl>
                                        <p:attrNameLst>
                                          <p:attrName>style.visibility</p:attrName>
                                        </p:attrNameLst>
                                      </p:cBhvr>
                                      <p:to>
                                        <p:strVal val="hidden"/>
                                      </p:to>
                                    </p:set>
                                  </p:childTnLst>
                                </p:cTn>
                              </p:par>
                            </p:childTnLst>
                          </p:cTn>
                        </p:par>
                        <p:par>
                          <p:cTn id="24" fill="hold">
                            <p:stCondLst>
                              <p:cond delay="8250"/>
                            </p:stCondLst>
                            <p:childTnLst>
                              <p:par>
                                <p:cTn id="25" presetID="53" presetClass="entr" presetSubtype="16" fill="hold" grpId="0" nodeType="afterEffect">
                                  <p:stCondLst>
                                    <p:cond delay="25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par>
                          <p:cTn id="30" fill="hold">
                            <p:stCondLst>
                              <p:cond delay="9000"/>
                            </p:stCondLst>
                            <p:childTnLst>
                              <p:par>
                                <p:cTn id="31" presetID="1" presetClass="entr" presetSubtype="0" fill="hold" nodeType="afterEffect">
                                  <p:stCondLst>
                                    <p:cond delay="1000"/>
                                  </p:stCondLst>
                                  <p:childTnLst>
                                    <p:set>
                                      <p:cBhvr>
                                        <p:cTn id="32" dur="1" fill="hold">
                                          <p:stCondLst>
                                            <p:cond delay="0"/>
                                          </p:stCondLst>
                                        </p:cTn>
                                        <p:tgtEl>
                                          <p:spTgt spid="34"/>
                                        </p:tgtEl>
                                        <p:attrNameLst>
                                          <p:attrName>style.visibility</p:attrName>
                                        </p:attrNameLst>
                                      </p:cBhvr>
                                      <p:to>
                                        <p:strVal val="visible"/>
                                      </p:to>
                                    </p:set>
                                  </p:childTnLst>
                                </p:cTn>
                              </p:par>
                            </p:childTnLst>
                          </p:cTn>
                        </p:par>
                        <p:par>
                          <p:cTn id="33" fill="hold">
                            <p:stCondLst>
                              <p:cond delay="10000"/>
                            </p:stCondLst>
                            <p:childTnLst>
                              <p:par>
                                <p:cTn id="34" presetID="0" presetClass="path" presetSubtype="0" accel="50000" decel="50000" fill="hold" nodeType="afterEffect">
                                  <p:stCondLst>
                                    <p:cond delay="250"/>
                                  </p:stCondLst>
                                  <p:childTnLst>
                                    <p:animMotion origin="layout" path="M -0.0065 0.05509 L -0.0065 0.05509 C -0.01666 0.08055 -0.00859 0.05856 -0.01432 0.07708 C -0.01549 0.08055 -0.01679 0.0831 -0.01822 0.08657 C -0.019 0.08889 -0.01965 0.0912 -0.02043 0.09352 C -0.02122 0.09537 -0.02369 0.10069 -0.02434 0.10301 C -0.02499 0.10532 -0.02525 0.10764 -0.0259 0.10995 C -0.02629 0.11134 -0.02695 0.11273 -0.02747 0.11412 C -0.02851 0.11759 -0.02929 0.12153 -0.03059 0.125 C -0.03215 0.13009 -0.0332 0.13241 -0.03437 0.1375 C -0.03567 0.14236 -0.03593 0.14398 -0.03671 0.14838 C -0.03684 0.15023 -0.03762 0.15949 -0.03827 0.16227 C -0.03866 0.16366 -0.03945 0.16481 -0.03984 0.1662 C -0.04049 0.16852 -0.04088 0.17083 -0.0414 0.17315 C -0.04218 0.17731 -0.04322 0.18125 -0.04374 0.18565 C -0.044 0.18819 -0.044 0.1912 -0.04439 0.19375 C -0.04478 0.19583 -0.04557 0.19745 -0.04596 0.1993 C -0.04635 0.20069 -0.04648 0.20208 -0.04674 0.20347 C -0.047 0.20555 -0.04791 0.21597 -0.0483 0.21852 C -0.04921 0.22407 -0.05038 0.22963 -0.05142 0.23495 C -0.05221 0.23912 -0.05286 0.24329 -0.05377 0.24745 C -0.05429 0.24977 -0.05481 0.25185 -0.05533 0.25416 C -0.05585 0.25694 -0.05637 0.25972 -0.05676 0.2625 C -0.05702 0.26389 -0.05741 0.26528 -0.05754 0.26666 C -0.05833 0.27129 -0.05911 0.27592 -0.05989 0.28032 C -0.06041 0.2831 -0.06106 0.28588 -0.06145 0.28866 C -0.06275 0.29676 -0.06379 0.30532 -0.06536 0.31342 C -0.06614 0.31759 -0.06679 0.32176 -0.0677 0.32569 C -0.06848 0.3294 -0.06939 0.33287 -0.06991 0.3368 C -0.0707 0.34074 -0.07083 0.34514 -0.07148 0.34907 C -0.07239 0.3537 -0.07369 0.3581 -0.0746 0.36273 L -0.07616 0.37106 C -0.07695 0.37546 -0.07825 0.38426 -0.08007 0.38889 C -0.0815 0.39282 -0.0832 0.39606 -0.08463 0.4 C -0.08515 0.40139 -0.08554 0.40278 -0.08619 0.40416 C -0.08814 0.40787 -0.09036 0.41134 -0.09244 0.41504 C -0.09348 0.4169 -0.09465 0.41829 -0.09543 0.4206 C -0.10025 0.43426 -0.0983 0.42778 -0.10168 0.43981 C -0.10195 0.44166 -0.10195 0.44375 -0.10247 0.44537 C -0.10429 0.45069 -0.1065 0.45532 -0.10859 0.46041 C -0.10937 0.46227 -0.11002 0.46435 -0.11093 0.46597 C -0.11171 0.46736 -0.11262 0.46852 -0.11327 0.47014 C -0.11809 0.48032 -0.11041 0.4662 -0.11718 0.48102 C -0.11848 0.48403 -0.12043 0.48611 -0.12174 0.48935 C -0.12356 0.49352 -0.12512 0.49791 -0.12721 0.50162 C -0.12877 0.5044 -0.13059 0.50671 -0.13176 0.50995 C -0.13567 0.52014 -0.13072 0.50764 -0.13567 0.51805 C -0.13632 0.51944 -0.13658 0.52106 -0.13723 0.52222 C -0.14114 0.53009 -0.14062 0.52916 -0.14413 0.53333 C -0.14465 0.53472 -0.14517 0.53611 -0.1457 0.5375 C -0.14752 0.54166 -0.14947 0.54537 -0.15116 0.54977 L -0.15273 0.55393 L -0.15273 0.55393 C -0.15507 0.55254 -0.15741 0.55139 -0.15963 0.54977 C -0.16054 0.54907 -0.16119 0.54768 -0.16197 0.54699 C -0.1634 0.54583 -0.16666 0.54421 -0.16666 0.54421 C -0.1677 0.54282 -0.16848 0.5412 -0.16965 0.54004 C -0.17187 0.53842 -0.17421 0.5368 -0.17668 0.53611 C -0.17877 0.53541 -0.18307 0.53426 -0.18515 0.53333 C -0.18814 0.53194 -0.19361 0.52685 -0.19517 0.52639 C -0.19674 0.52592 -0.1983 0.52546 -0.19986 0.525 C -0.20377 0.52361 -0.20754 0.52199 -0.21145 0.52083 L -0.21692 0.51944 C -0.21939 0.51805 -0.21939 0.51782 -0.22226 0.51666 C -0.22356 0.5162 -0.22486 0.51597 -0.22616 0.51551 C -0.22929 0.51412 -0.23228 0.51273 -0.23541 0.51134 L -0.24166 0.50856 C -0.24491 0.50694 -0.24361 0.50717 -0.24543 0.50717 L -0.24543 0.50717 C -0.24596 0.50787 -0.25182 0.51643 -0.25325 0.51944 C -0.25429 0.52222 -0.2552 0.52523 -0.25624 0.52778 C -0.25702 0.52963 -0.25793 0.53148 -0.25859 0.53333 C -0.25911 0.53472 -0.25963 0.53611 -0.26015 0.5375 C -0.26171 0.5412 -0.26366 0.54421 -0.26484 0.54838 C -0.26939 0.56458 -0.26718 0.55764 -0.27096 0.56898 C -0.27122 0.57129 -0.27122 0.57384 -0.27174 0.57592 C -0.27343 0.58241 -0.27447 0.58079 -0.27721 0.58541 C -0.27812 0.58704 -0.27877 0.58912 -0.27955 0.59097 C -0.28124 0.60023 -0.2789 0.58912 -0.28254 0.60208 C -0.28293 0.60324 -0.28293 0.60486 -0.28333 0.60602 C -0.28541 0.61273 -0.28554 0.61041 -0.28801 0.61574 C -0.28879 0.61736 -0.29166 0.62592 -0.29192 0.62662 C -0.29244 0.62847 -0.2927 0.63055 -0.29348 0.63217 C -0.29504 0.63657 -0.29882 0.64467 -0.29882 0.64467 C -0.30051 0.65393 -0.29817 0.64282 -0.30273 0.65555 C -0.30312 0.65671 -0.30312 0.65856 -0.30351 0.65972 C -0.30702 0.67106 -0.30533 0.66481 -0.30885 0.67199 C -0.30976 0.67384 -0.31041 0.67569 -0.31119 0.67754 C -0.31171 0.67893 -0.3121 0.68055 -0.31275 0.68171 C -0.31418 0.68472 -0.31614 0.6868 -0.31744 0.69004 C -0.31913 0.69467 -0.31952 0.69606 -0.322 0.70092 C -0.32304 0.70278 -0.32421 0.7044 -0.32512 0.70648 C -0.32577 0.70764 -0.32603 0.70949 -0.32668 0.71065 C -0.3276 0.71227 -0.3289 0.71319 -0.32981 0.71458 C -0.33046 0.71597 -0.33072 0.71759 -0.33124 0.71875 C -0.33202 0.72037 -0.33293 0.72153 -0.33359 0.72291 C -0.33424 0.7243 -0.33463 0.72569 -0.33515 0.72708 C -0.33593 0.72847 -0.33684 0.72963 -0.33749 0.73125 C -0.34192 0.74051 -0.33736 0.73241 -0.33984 0.7368 L -0.33984 0.73541 C -0.3427 0.73449 -0.34543 0.73356 -0.3483 0.73264 C -0.34908 0.73217 -0.34986 0.73148 -0.35064 0.73125 C -0.36171 0.72847 -0.38918 0.7287 -0.39244 0.72847 C -0.41028 0.72754 -0.4233 0.72616 -0.44192 0.7243 C -0.44491 0.72338 -0.44804 0.72268 -0.45116 0.72153 C -0.45221 0.72129 -0.45325 0.7206 -0.45429 0.72014 C -0.45754 0.71875 -0.46236 0.7169 -0.46588 0.71597 C -0.46861 0.71551 -0.47148 0.71528 -0.47434 0.71458 C -0.47616 0.71435 -0.47799 0.71342 -0.47981 0.71342 L -0.52773 0.70926 L -0.54543 0.70509 C -0.54856 0.7044 -0.55168 0.7044 -0.55481 0.7037 C -0.55885 0.70301 -0.56301 0.70185 -0.56718 0.70092 C -0.57799 0.70139 -0.58879 0.70231 -0.5996 0.70231 C -0.62525 0.70231 -0.63424 0.70139 -0.65598 0.69954 C -0.6707 0.69444 -0.6539 0.7 -0.69088 0.69398 L -0.69934 0.69259 C -0.70585 0.68889 -0.7009 0.69143 -0.71484 0.69143 L -0.71783 0.69143 C -0.71718 0.68773 -0.7164 0.68403 -0.71562 0.68032 C -0.71314 0.66944 -0.71314 0.67153 -0.71093 0.65972 C -0.70754 0.64143 -0.7108 0.65717 -0.70859 0.64467 C -0.70715 0.63634 -0.70663 0.63565 -0.70546 0.62662 C -0.70234 0.60185 -0.7078 0.63727 -0.70325 0.60879 C -0.70299 0.60555 -0.70273 0.60231 -0.70247 0.5993 C -0.70234 0.59791 -0.70195 0.59653 -0.70168 0.59514 C -0.70142 0.59329 -0.70116 0.59143 -0.7009 0.58958 C -0.70064 0.58819 -0.70025 0.5868 -0.70012 0.58541 C -0.69856 0.57454 -0.69999 0.58079 -0.69856 0.5662 C -0.69817 0.5625 -0.69752 0.55903 -0.697 0.55532 C -0.69648 0.55116 -0.69596 0.54699 -0.69543 0.54282 C -0.69517 0.54028 -0.69504 0.53727 -0.69465 0.53472 C -0.69452 0.53287 -0.69413 0.53102 -0.69387 0.52916 C -0.69361 0.52639 -0.69348 0.52361 -0.69309 0.52083 C -0.6927 0.51805 -0.69205 0.51551 -0.69166 0.51273 C -0.6901 0.50254 -0.69192 0.50879 -0.68932 0.50162 C -0.68879 0.49791 -0.6884 0.49421 -0.68775 0.49074 C -0.68736 0.48842 -0.68671 0.48611 -0.68619 0.48379 C -0.6845 0.47569 -0.68593 0.47893 -0.68228 0.46597 C -0.68176 0.46412 -0.68124 0.46227 -0.68072 0.46041 C -0.68046 0.45903 -0.68033 0.45764 -0.68007 0.45625 C -0.67955 0.45393 -0.6789 0.45185 -0.67851 0.44954 C -0.67786 0.44629 -0.67747 0.44305 -0.67695 0.43981 C -0.67642 0.4375 -0.6759 0.43518 -0.67538 0.43287 C -0.67512 0.43148 -0.67486 0.43009 -0.6746 0.4287 C -0.67408 0.42685 -0.67343 0.42523 -0.67304 0.42338 C -0.67213 0.41921 -0.67161 0.41504 -0.6707 0.41088 C -0.67017 0.40856 -0.66965 0.40648 -0.66913 0.40416 C -0.66783 0.39791 -0.66887 0.40069 -0.66692 0.39305 C -0.66588 0.38935 -0.66484 0.38565 -0.66379 0.38217 C -0.66301 0.3794 -0.6621 0.37662 -0.66145 0.37384 C -0.66067 0.3706 -0.66002 0.36736 -0.65911 0.36412 C -0.6582 0.36041 -0.65676 0.35717 -0.65598 0.35324 C -0.65546 0.35046 -0.65546 0.34745 -0.65455 0.34491 C -0.65403 0.34352 -0.65338 0.34236 -0.65299 0.34074 C -0.64843 0.32616 -0.6526 0.33773 -0.64908 0.32847 C -0.64856 0.32569 -0.64791 0.32315 -0.64752 0.32014 C -0.64726 0.31852 -0.64713 0.31643 -0.64674 0.31481 C -0.64661 0.31412 -0.64622 0.31389 -0.64596 0.31342 L -0.64596 0.31342 " pathEditMode="relative" ptsTypes="AAAAAAAAAAAAAAAAAAAAAAAAAAAAAAAAAAAAAAAAAAAAAAAAAAAAAAAAAAAAAAAAAAAAAAAAAAAAAAAAAAAAAAAAAAAAAAAAAAAAAAAAAAAAAAAAAAAAAAAAAAAAAAAAAAAAAAAAAAAAAAAAAAAAAAAAAAAAAAAA">
                                      <p:cBhvr>
                                        <p:cTn id="35" dur="4750" fill="hold"/>
                                        <p:tgtEl>
                                          <p:spTgt spid="34"/>
                                        </p:tgtEl>
                                        <p:attrNameLst>
                                          <p:attrName>ppt_x</p:attrName>
                                          <p:attrName>ppt_y</p:attrName>
                                        </p:attrNameLst>
                                      </p:cBhvr>
                                    </p:animMotion>
                                  </p:childTnLst>
                                </p:cTn>
                              </p:par>
                            </p:childTnLst>
                          </p:cTn>
                        </p:par>
                        <p:par>
                          <p:cTn id="36" fill="hold">
                            <p:stCondLst>
                              <p:cond delay="15000"/>
                            </p:stCondLst>
                            <p:childTnLst>
                              <p:par>
                                <p:cTn id="37" presetID="22" presetClass="entr" presetSubtype="2" fill="hold" nodeType="afterEffect">
                                  <p:stCondLst>
                                    <p:cond delay="500"/>
                                  </p:stCondLst>
                                  <p:childTnLst>
                                    <p:set>
                                      <p:cBhvr>
                                        <p:cTn id="38" dur="1" fill="hold">
                                          <p:stCondLst>
                                            <p:cond delay="0"/>
                                          </p:stCondLst>
                                        </p:cTn>
                                        <p:tgtEl>
                                          <p:spTgt spid="35"/>
                                        </p:tgtEl>
                                        <p:attrNameLst>
                                          <p:attrName>style.visibility</p:attrName>
                                        </p:attrNameLst>
                                      </p:cBhvr>
                                      <p:to>
                                        <p:strVal val="visible"/>
                                      </p:to>
                                    </p:set>
                                    <p:animEffect transition="in" filter="wipe(right)">
                                      <p:cBhvr>
                                        <p:cTn id="39" dur="1500"/>
                                        <p:tgtEl>
                                          <p:spTgt spid="35"/>
                                        </p:tgtEl>
                                      </p:cBhvr>
                                    </p:animEffect>
                                  </p:childTnLst>
                                </p:cTn>
                              </p:par>
                            </p:childTnLst>
                          </p:cTn>
                        </p:par>
                        <p:par>
                          <p:cTn id="40" fill="hold">
                            <p:stCondLst>
                              <p:cond delay="17000"/>
                            </p:stCondLst>
                            <p:childTnLst>
                              <p:par>
                                <p:cTn id="41" presetID="53" presetClass="entr" presetSubtype="16" fill="hold" grpId="0" nodeType="afterEffect">
                                  <p:stCondLst>
                                    <p:cond delay="25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17750"/>
                            </p:stCondLst>
                            <p:childTnLst>
                              <p:par>
                                <p:cTn id="47" presetID="22" presetClass="entr" presetSubtype="1" fill="hold" nodeType="afterEffect">
                                  <p:stCondLst>
                                    <p:cond delay="500"/>
                                  </p:stCondLst>
                                  <p:childTnLst>
                                    <p:set>
                                      <p:cBhvr>
                                        <p:cTn id="48" dur="1" fill="hold">
                                          <p:stCondLst>
                                            <p:cond delay="0"/>
                                          </p:stCondLst>
                                        </p:cTn>
                                        <p:tgtEl>
                                          <p:spTgt spid="36"/>
                                        </p:tgtEl>
                                        <p:attrNameLst>
                                          <p:attrName>style.visibility</p:attrName>
                                        </p:attrNameLst>
                                      </p:cBhvr>
                                      <p:to>
                                        <p:strVal val="visible"/>
                                      </p:to>
                                    </p:set>
                                    <p:animEffect transition="in" filter="wipe(up)">
                                      <p:cBhvr>
                                        <p:cTn id="49"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5A5A237C-B9F8-4932-B130-4723EBED7B2B}"/>
              </a:ext>
            </a:extLst>
          </p:cNvPr>
          <p:cNvSpPr txBox="1"/>
          <p:nvPr/>
        </p:nvSpPr>
        <p:spPr>
          <a:xfrm>
            <a:off x="8116474" y="4346631"/>
            <a:ext cx="3664669" cy="923330"/>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a:solidFill>
                  <a:srgbClr val="000000"/>
                </a:solidFill>
                <a:effectLst/>
                <a:latin typeface="Arial" panose="020B0604020202020204" pitchFamily="34" charset="0"/>
              </a:rPr>
              <a:t>הָא כֵּיצַד?</a:t>
            </a:r>
          </a:p>
          <a:p>
            <a:r>
              <a:rPr lang="he-IL" b="0" i="0" dirty="0">
                <a:solidFill>
                  <a:srgbClr val="000000"/>
                </a:solidFill>
                <a:effectLst/>
                <a:latin typeface="Arial" panose="020B0604020202020204" pitchFamily="34" charset="0"/>
              </a:rPr>
              <a:t> נוֹתֵן אַחַת שֶׁהִיא שְׁתַּיִם כְּמַעֲשֵׂה עוֹלָה </a:t>
            </a:r>
          </a:p>
          <a:p>
            <a:r>
              <a:rPr lang="he-IL" b="0" i="0" dirty="0">
                <a:solidFill>
                  <a:srgbClr val="000000"/>
                </a:solidFill>
                <a:effectLst/>
                <a:latin typeface="Arial" panose="020B0604020202020204" pitchFamily="34" charset="0"/>
              </a:rPr>
              <a:t>שְׁתַּיִם שֶׁהֵן שְׁתַּיִם כְּמַעֲשֵׂה חַטָּאת </a:t>
            </a:r>
          </a:p>
        </p:txBody>
      </p:sp>
      <p:sp>
        <p:nvSpPr>
          <p:cNvPr id="4" name="תיבת טקסט 3">
            <a:extLst>
              <a:ext uri="{FF2B5EF4-FFF2-40B4-BE49-F238E27FC236}">
                <a16:creationId xmlns:a16="http://schemas.microsoft.com/office/drawing/2014/main" id="{C4EC0420-392B-4261-BE91-4FEF2794B50F}"/>
              </a:ext>
            </a:extLst>
          </p:cNvPr>
          <p:cNvSpPr txBox="1"/>
          <p:nvPr/>
        </p:nvSpPr>
        <p:spPr>
          <a:xfrm>
            <a:off x="10426044" y="0"/>
            <a:ext cx="1487079" cy="369332"/>
          </a:xfrm>
          <a:prstGeom prst="rect">
            <a:avLst/>
          </a:prstGeom>
          <a:noFill/>
        </p:spPr>
        <p:txBody>
          <a:bodyPr wrap="square">
            <a:spAutoFit/>
          </a:bodyPr>
          <a:lstStyle/>
          <a:p>
            <a:r>
              <a:rPr lang="he-IL" dirty="0"/>
              <a:t>דף טו עמוד א</a:t>
            </a:r>
          </a:p>
        </p:txBody>
      </p:sp>
      <p:sp>
        <p:nvSpPr>
          <p:cNvPr id="6" name="תיבת טקסט 5">
            <a:extLst>
              <a:ext uri="{FF2B5EF4-FFF2-40B4-BE49-F238E27FC236}">
                <a16:creationId xmlns:a16="http://schemas.microsoft.com/office/drawing/2014/main" id="{526ACBA9-D5B3-49F5-9C07-4760611757E3}"/>
              </a:ext>
            </a:extLst>
          </p:cNvPr>
          <p:cNvSpPr txBox="1"/>
          <p:nvPr/>
        </p:nvSpPr>
        <p:spPr>
          <a:xfrm>
            <a:off x="7394144" y="1207237"/>
            <a:ext cx="4386999" cy="646331"/>
          </a:xfrm>
          <a:prstGeom prst="rect">
            <a:avLst/>
          </a:prstGeom>
          <a:noFill/>
        </p:spPr>
        <p:txBody>
          <a:bodyPr wrap="square">
            <a:spAutoFit/>
          </a:bodyPr>
          <a:lstStyle/>
          <a:p>
            <a:r>
              <a:rPr lang="he-IL" dirty="0"/>
              <a:t>מה טעמו של רבי שמעון </a:t>
            </a:r>
          </a:p>
          <a:p>
            <a:r>
              <a:rPr lang="he-IL" dirty="0"/>
              <a:t>לשנות את סדר מתן דם התמיד משאר העולות?</a:t>
            </a:r>
          </a:p>
        </p:txBody>
      </p:sp>
      <p:sp>
        <p:nvSpPr>
          <p:cNvPr id="8" name="תיבת טקסט 7">
            <a:extLst>
              <a:ext uri="{FF2B5EF4-FFF2-40B4-BE49-F238E27FC236}">
                <a16:creationId xmlns:a16="http://schemas.microsoft.com/office/drawing/2014/main" id="{E21CC2DF-7EBF-42C3-8F4D-6590E169B8C9}"/>
              </a:ext>
            </a:extLst>
          </p:cNvPr>
          <p:cNvSpPr txBox="1"/>
          <p:nvPr/>
        </p:nvSpPr>
        <p:spPr>
          <a:xfrm>
            <a:off x="8215454" y="696121"/>
            <a:ext cx="3466707"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מַאי טַעְמָא דְּרַבִּי שִׁמְעוֹן אִישׁ הַמִּצְפָּה</a:t>
            </a:r>
            <a:endParaRPr lang="he-IL" dirty="0"/>
          </a:p>
        </p:txBody>
      </p:sp>
      <p:sp>
        <p:nvSpPr>
          <p:cNvPr id="10" name="תיבת טקסט 9">
            <a:extLst>
              <a:ext uri="{FF2B5EF4-FFF2-40B4-BE49-F238E27FC236}">
                <a16:creationId xmlns:a16="http://schemas.microsoft.com/office/drawing/2014/main" id="{43D25DEB-F019-48D4-9191-CA21E8BA830A}"/>
              </a:ext>
            </a:extLst>
          </p:cNvPr>
          <p:cNvSpPr txBox="1"/>
          <p:nvPr/>
        </p:nvSpPr>
        <p:spPr>
          <a:xfrm>
            <a:off x="7907907" y="3059624"/>
            <a:ext cx="3985181" cy="923330"/>
          </a:xfrm>
          <a:prstGeom prst="rect">
            <a:avLst/>
          </a:prstGeom>
          <a:noFill/>
        </p:spPr>
        <p:txBody>
          <a:bodyPr wrap="square">
            <a:spAutoFit/>
          </a:bodyPr>
          <a:lstStyle/>
          <a:p>
            <a:r>
              <a:rPr lang="he-IL" dirty="0"/>
              <a:t>"על עולת התמיד" משמעותו: עולת התמיד, </a:t>
            </a:r>
          </a:p>
          <a:p>
            <a:r>
              <a:rPr lang="he-IL" dirty="0"/>
              <a:t>אמנם עולה היא, ובכל זאת אמר הקב"ה  :</a:t>
            </a:r>
          </a:p>
          <a:p>
            <a:r>
              <a:rPr lang="he-IL" dirty="0"/>
              <a:t>עשה בה בעולת התמיד "מעשה חטאת".</a:t>
            </a:r>
          </a:p>
        </p:txBody>
      </p:sp>
      <p:sp>
        <p:nvSpPr>
          <p:cNvPr id="12" name="תיבת טקסט 11">
            <a:extLst>
              <a:ext uri="{FF2B5EF4-FFF2-40B4-BE49-F238E27FC236}">
                <a16:creationId xmlns:a16="http://schemas.microsoft.com/office/drawing/2014/main" id="{2EC3CC9F-C344-4E2F-8CA1-9DECCBD0C927}"/>
              </a:ext>
            </a:extLst>
          </p:cNvPr>
          <p:cNvSpPr txBox="1"/>
          <p:nvPr/>
        </p:nvSpPr>
        <p:spPr>
          <a:xfrm>
            <a:off x="6174556" y="1964801"/>
            <a:ext cx="5606587" cy="923330"/>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a:solidFill>
                  <a:srgbClr val="000000"/>
                </a:solidFill>
                <a:effectLst/>
                <a:latin typeface="Arial" panose="020B0604020202020204" pitchFamily="34" charset="0"/>
              </a:rPr>
              <a:t>אָמַר רַבִּי יוֹחָנָן מִשּׁוּם חַד דְּבֵי רַבִּי יַנַּאי אָמַר קְרָא: </a:t>
            </a:r>
          </a:p>
          <a:p>
            <a:r>
              <a:rPr lang="he-IL" b="0" i="0" dirty="0">
                <a:solidFill>
                  <a:srgbClr val="000000"/>
                </a:solidFill>
                <a:effectLst/>
                <a:latin typeface="Arial" panose="020B0604020202020204" pitchFamily="34" charset="0"/>
              </a:rPr>
              <a:t> "וּשְׂעִיר עִזִּים אֶחָד לְחַטָּאת לַה' עַל עוֹלַת הַתָּמִיד יֵעָשֶׂה וְנִסְכּוֹ" </a:t>
            </a:r>
          </a:p>
          <a:p>
            <a:r>
              <a:rPr lang="he-IL" b="0" i="0" dirty="0">
                <a:solidFill>
                  <a:srgbClr val="000000"/>
                </a:solidFill>
                <a:effectLst/>
                <a:latin typeface="Arial" panose="020B0604020202020204" pitchFamily="34" charset="0"/>
              </a:rPr>
              <a:t>עוֹלָה הִיא,  וְאָמַר רַחֲמָנָא עֲבֵיד בַּהּ מַעֲשֵׂה חַטָּאת</a:t>
            </a:r>
            <a:endParaRPr lang="he-IL" dirty="0"/>
          </a:p>
        </p:txBody>
      </p:sp>
      <p:grpSp>
        <p:nvGrpSpPr>
          <p:cNvPr id="13" name="Group 4">
            <a:extLst>
              <a:ext uri="{FF2B5EF4-FFF2-40B4-BE49-F238E27FC236}">
                <a16:creationId xmlns:a16="http://schemas.microsoft.com/office/drawing/2014/main" id="{481BC478-009B-4ECC-966A-BF4F96A28A7B}"/>
              </a:ext>
            </a:extLst>
          </p:cNvPr>
          <p:cNvGrpSpPr>
            <a:grpSpLocks noChangeAspect="1"/>
          </p:cNvGrpSpPr>
          <p:nvPr/>
        </p:nvGrpSpPr>
        <p:grpSpPr bwMode="auto">
          <a:xfrm>
            <a:off x="1555424" y="52497"/>
            <a:ext cx="4760762" cy="6673424"/>
            <a:chOff x="2356" y="88"/>
            <a:chExt cx="2962" cy="4152"/>
          </a:xfrm>
        </p:grpSpPr>
        <p:sp>
          <p:nvSpPr>
            <p:cNvPr id="14" name="AutoShape 3">
              <a:extLst>
                <a:ext uri="{FF2B5EF4-FFF2-40B4-BE49-F238E27FC236}">
                  <a16:creationId xmlns:a16="http://schemas.microsoft.com/office/drawing/2014/main" id="{75AF93AA-24E6-41DC-BBAE-323C964831BE}"/>
                </a:ext>
              </a:extLst>
            </p:cNvPr>
            <p:cNvSpPr>
              <a:spLocks noChangeAspect="1" noChangeArrowheads="1" noTextEdit="1"/>
            </p:cNvSpPr>
            <p:nvPr/>
          </p:nvSpPr>
          <p:spPr bwMode="auto">
            <a:xfrm>
              <a:off x="2356" y="88"/>
              <a:ext cx="2962" cy="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15" name="Picture 5">
              <a:extLst>
                <a:ext uri="{FF2B5EF4-FFF2-40B4-BE49-F238E27FC236}">
                  <a16:creationId xmlns:a16="http://schemas.microsoft.com/office/drawing/2014/main" id="{ED170F3C-63A0-4B19-B76B-575EFACE9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 y="88"/>
              <a:ext cx="2962" cy="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מחבר חץ ישר 16">
            <a:extLst>
              <a:ext uri="{FF2B5EF4-FFF2-40B4-BE49-F238E27FC236}">
                <a16:creationId xmlns:a16="http://schemas.microsoft.com/office/drawing/2014/main" id="{BF905214-0AA4-449D-A63C-99766B6B1B04}"/>
              </a:ext>
            </a:extLst>
          </p:cNvPr>
          <p:cNvCxnSpPr>
            <a:cxnSpLocks/>
          </p:cNvCxnSpPr>
          <p:nvPr/>
        </p:nvCxnSpPr>
        <p:spPr>
          <a:xfrm flipH="1" flipV="1">
            <a:off x="4075527" y="4601972"/>
            <a:ext cx="4352032" cy="206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54CC2531-D5BC-41C3-B89D-91D8D9C1C409}"/>
              </a:ext>
            </a:extLst>
          </p:cNvPr>
          <p:cNvCxnSpPr>
            <a:cxnSpLocks/>
          </p:cNvCxnSpPr>
          <p:nvPr/>
        </p:nvCxnSpPr>
        <p:spPr>
          <a:xfrm flipH="1" flipV="1">
            <a:off x="4075527" y="1385661"/>
            <a:ext cx="4763673" cy="374513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תיבת טקסט 20">
            <a:extLst>
              <a:ext uri="{FF2B5EF4-FFF2-40B4-BE49-F238E27FC236}">
                <a16:creationId xmlns:a16="http://schemas.microsoft.com/office/drawing/2014/main" id="{1319AE75-3D8E-42E9-8ECD-7010EA7E6E07}"/>
              </a:ext>
            </a:extLst>
          </p:cNvPr>
          <p:cNvSpPr txBox="1"/>
          <p:nvPr/>
        </p:nvSpPr>
        <p:spPr>
          <a:xfrm>
            <a:off x="8427558" y="5375197"/>
            <a:ext cx="3353585" cy="646331"/>
          </a:xfrm>
          <a:prstGeom prst="rect">
            <a:avLst/>
          </a:prstGeom>
          <a:noFill/>
        </p:spPr>
        <p:txBody>
          <a:bodyPr wrap="square">
            <a:spAutoFit/>
          </a:bodyPr>
          <a:lstStyle/>
          <a:p>
            <a:r>
              <a:rPr lang="he-IL" dirty="0"/>
              <a:t>שמפסיק בין שתי הנתינות </a:t>
            </a:r>
          </a:p>
          <a:p>
            <a:r>
              <a:rPr lang="he-IL" dirty="0"/>
              <a:t>ונותן כל אחת לחוד, כמעשה חטאת.</a:t>
            </a:r>
          </a:p>
        </p:txBody>
      </p:sp>
      <p:cxnSp>
        <p:nvCxnSpPr>
          <p:cNvPr id="16" name="מחבר חץ ישר 15">
            <a:extLst>
              <a:ext uri="{FF2B5EF4-FFF2-40B4-BE49-F238E27FC236}">
                <a16:creationId xmlns:a16="http://schemas.microsoft.com/office/drawing/2014/main" id="{0600C3B8-BFBF-472E-B007-5961C4FCB77D}"/>
              </a:ext>
            </a:extLst>
          </p:cNvPr>
          <p:cNvCxnSpPr>
            <a:cxnSpLocks/>
          </p:cNvCxnSpPr>
          <p:nvPr/>
        </p:nvCxnSpPr>
        <p:spPr>
          <a:xfrm flipH="1" flipV="1">
            <a:off x="3434423" y="1747521"/>
            <a:ext cx="5401866" cy="338327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83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750"/>
                            </p:stCondLst>
                            <p:childTnLst>
                              <p:par>
                                <p:cTn id="11" presetID="22" presetClass="entr" presetSubtype="2"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2250"/>
                            </p:stCondLst>
                            <p:childTnLst>
                              <p:par>
                                <p:cTn id="15" presetID="53" presetClass="entr" presetSubtype="16" fill="hold" grpId="0" nodeType="afterEffect">
                                  <p:stCondLst>
                                    <p:cond delay="25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5250"/>
                            </p:stCondLst>
                            <p:childTnLst>
                              <p:par>
                                <p:cTn id="21" presetID="22" presetClass="entr" presetSubtype="2" fill="hold" grpId="0"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7750"/>
                            </p:stCondLst>
                            <p:childTnLst>
                              <p:par>
                                <p:cTn id="25" presetID="53" presetClass="entr" presetSubtype="16" fill="hold" grpId="0" nodeType="afterEffect">
                                  <p:stCondLst>
                                    <p:cond delay="300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11250"/>
                            </p:stCondLst>
                            <p:childTnLst>
                              <p:par>
                                <p:cTn id="31" presetID="6" presetClass="entr" presetSubtype="32" fill="hold" nodeType="afterEffect">
                                  <p:stCondLst>
                                    <p:cond delay="2000"/>
                                  </p:stCondLst>
                                  <p:childTnLst>
                                    <p:set>
                                      <p:cBhvr>
                                        <p:cTn id="32" dur="1" fill="hold">
                                          <p:stCondLst>
                                            <p:cond delay="0"/>
                                          </p:stCondLst>
                                        </p:cTn>
                                        <p:tgtEl>
                                          <p:spTgt spid="13"/>
                                        </p:tgtEl>
                                        <p:attrNameLst>
                                          <p:attrName>style.visibility</p:attrName>
                                        </p:attrNameLst>
                                      </p:cBhvr>
                                      <p:to>
                                        <p:strVal val="visible"/>
                                      </p:to>
                                    </p:set>
                                    <p:animEffect transition="in" filter="circle(out)">
                                      <p:cBhvr>
                                        <p:cTn id="33" dur="2000"/>
                                        <p:tgtEl>
                                          <p:spTgt spid="13"/>
                                        </p:tgtEl>
                                      </p:cBhvr>
                                    </p:animEffect>
                                  </p:childTnLst>
                                </p:cTn>
                              </p:par>
                            </p:childTnLst>
                          </p:cTn>
                        </p:par>
                        <p:par>
                          <p:cTn id="34" fill="hold">
                            <p:stCondLst>
                              <p:cond delay="15250"/>
                            </p:stCondLst>
                            <p:childTnLst>
                              <p:par>
                                <p:cTn id="35" presetID="22" presetClass="entr" presetSubtype="2" fill="hold" nodeType="afterEffect">
                                  <p:stCondLst>
                                    <p:cond delay="100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1500"/>
                                        <p:tgtEl>
                                          <p:spTgt spid="17"/>
                                        </p:tgtEl>
                                      </p:cBhvr>
                                    </p:animEffect>
                                  </p:childTnLst>
                                </p:cTn>
                              </p:par>
                            </p:childTnLst>
                          </p:cTn>
                        </p:par>
                        <p:par>
                          <p:cTn id="38" fill="hold">
                            <p:stCondLst>
                              <p:cond delay="17750"/>
                            </p:stCondLst>
                            <p:childTnLst>
                              <p:par>
                                <p:cTn id="39" presetID="22" presetClass="entr" presetSubtype="4" fill="hold" nodeType="afterEffect">
                                  <p:stCondLst>
                                    <p:cond delay="100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1500"/>
                                        <p:tgtEl>
                                          <p:spTgt spid="19"/>
                                        </p:tgtEl>
                                      </p:cBhvr>
                                    </p:animEffect>
                                  </p:childTnLst>
                                </p:cTn>
                              </p:par>
                            </p:childTnLst>
                          </p:cTn>
                        </p:par>
                        <p:par>
                          <p:cTn id="42" fill="hold">
                            <p:stCondLst>
                              <p:cond delay="20250"/>
                            </p:stCondLst>
                            <p:childTnLst>
                              <p:par>
                                <p:cTn id="43" presetID="22" presetClass="entr" presetSubtype="4" fill="hold" nodeType="afterEffect">
                                  <p:stCondLst>
                                    <p:cond delay="25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1500"/>
                                        <p:tgtEl>
                                          <p:spTgt spid="16"/>
                                        </p:tgtEl>
                                      </p:cBhvr>
                                    </p:animEffect>
                                  </p:childTnLst>
                                </p:cTn>
                              </p:par>
                            </p:childTnLst>
                          </p:cTn>
                        </p:par>
                        <p:par>
                          <p:cTn id="46" fill="hold">
                            <p:stCondLst>
                              <p:cond delay="22000"/>
                            </p:stCondLst>
                            <p:childTnLst>
                              <p:par>
                                <p:cTn id="47" presetID="22" presetClass="entr" presetSubtype="2" fill="hold" grpId="0" nodeType="afterEffect">
                                  <p:stCondLst>
                                    <p:cond delay="100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10" grpId="0"/>
      <p:bldP spid="12"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77F62A79-0DE9-4874-9F29-E8BA5A6C2DB1}"/>
              </a:ext>
            </a:extLst>
          </p:cNvPr>
          <p:cNvSpPr txBox="1"/>
          <p:nvPr/>
        </p:nvSpPr>
        <p:spPr>
          <a:xfrm>
            <a:off x="9040305" y="3684593"/>
            <a:ext cx="2873929" cy="369332"/>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a:solidFill>
                  <a:srgbClr val="000000"/>
                </a:solidFill>
                <a:effectLst/>
                <a:latin typeface="Arial" panose="020B0604020202020204" pitchFamily="34" charset="0"/>
              </a:rPr>
              <a:t>אֶלָּא עַל </a:t>
            </a:r>
            <a:r>
              <a:rPr lang="he-IL" b="0" i="0" dirty="0" err="1">
                <a:solidFill>
                  <a:srgbClr val="000000"/>
                </a:solidFill>
                <a:effectLst/>
                <a:latin typeface="Arial" panose="020B0604020202020204" pitchFamily="34" charset="0"/>
              </a:rPr>
              <a:t>כׇּרְחָן</a:t>
            </a:r>
            <a:r>
              <a:rPr lang="he-IL" b="0" i="0" dirty="0">
                <a:solidFill>
                  <a:srgbClr val="000000"/>
                </a:solidFill>
                <a:effectLst/>
                <a:latin typeface="Arial" panose="020B0604020202020204" pitchFamily="34" charset="0"/>
              </a:rPr>
              <a:t> הַקִּישָׁן הַכָּתוּב, </a:t>
            </a:r>
            <a:endParaRPr lang="he-IL" dirty="0"/>
          </a:p>
        </p:txBody>
      </p:sp>
      <p:sp>
        <p:nvSpPr>
          <p:cNvPr id="5" name="תיבת טקסט 4">
            <a:extLst>
              <a:ext uri="{FF2B5EF4-FFF2-40B4-BE49-F238E27FC236}">
                <a16:creationId xmlns:a16="http://schemas.microsoft.com/office/drawing/2014/main" id="{E2BAC132-87EB-4683-A8DD-C568A1828863}"/>
              </a:ext>
            </a:extLst>
          </p:cNvPr>
          <p:cNvSpPr txBox="1"/>
          <p:nvPr/>
        </p:nvSpPr>
        <p:spPr>
          <a:xfrm>
            <a:off x="8427562" y="743292"/>
            <a:ext cx="3485561" cy="646331"/>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a:solidFill>
                  <a:srgbClr val="000000"/>
                </a:solidFill>
                <a:effectLst/>
                <a:latin typeface="Arial" panose="020B0604020202020204" pitchFamily="34" charset="0"/>
              </a:rPr>
              <a:t>וְלִיתֵּן שְׁתַּיִם שֶׁהֵן אַרְבַּע כְּמַעֲשֵׂה עוֹלָה </a:t>
            </a:r>
          </a:p>
          <a:p>
            <a:r>
              <a:rPr lang="he-IL" b="0" i="0" dirty="0">
                <a:solidFill>
                  <a:srgbClr val="000000"/>
                </a:solidFill>
                <a:effectLst/>
                <a:latin typeface="Arial" panose="020B0604020202020204" pitchFamily="34" charset="0"/>
              </a:rPr>
              <a:t>וְאַרְבַּע שֶׁהֵן אַרְבַּע כְּמַעֲשֵׂה חַטָּאת</a:t>
            </a:r>
            <a:endParaRPr lang="he-IL" dirty="0"/>
          </a:p>
        </p:txBody>
      </p:sp>
      <p:grpSp>
        <p:nvGrpSpPr>
          <p:cNvPr id="6" name="Group 4">
            <a:extLst>
              <a:ext uri="{FF2B5EF4-FFF2-40B4-BE49-F238E27FC236}">
                <a16:creationId xmlns:a16="http://schemas.microsoft.com/office/drawing/2014/main" id="{D33A0A6E-DA35-4530-B5D6-87618D7EC59C}"/>
              </a:ext>
            </a:extLst>
          </p:cNvPr>
          <p:cNvGrpSpPr>
            <a:grpSpLocks noChangeAspect="1"/>
          </p:cNvGrpSpPr>
          <p:nvPr/>
        </p:nvGrpSpPr>
        <p:grpSpPr bwMode="auto">
          <a:xfrm>
            <a:off x="277766" y="194769"/>
            <a:ext cx="3318564" cy="5817861"/>
            <a:chOff x="2356" y="88"/>
            <a:chExt cx="2962" cy="4152"/>
          </a:xfrm>
        </p:grpSpPr>
        <p:sp>
          <p:nvSpPr>
            <p:cNvPr id="7" name="AutoShape 3">
              <a:extLst>
                <a:ext uri="{FF2B5EF4-FFF2-40B4-BE49-F238E27FC236}">
                  <a16:creationId xmlns:a16="http://schemas.microsoft.com/office/drawing/2014/main" id="{3DB3AF93-1374-47A0-8320-D11AE267D9FB}"/>
                </a:ext>
              </a:extLst>
            </p:cNvPr>
            <p:cNvSpPr>
              <a:spLocks noChangeAspect="1" noChangeArrowheads="1" noTextEdit="1"/>
            </p:cNvSpPr>
            <p:nvPr/>
          </p:nvSpPr>
          <p:spPr bwMode="auto">
            <a:xfrm>
              <a:off x="2356" y="88"/>
              <a:ext cx="2962" cy="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8" name="Picture 5">
              <a:extLst>
                <a:ext uri="{FF2B5EF4-FFF2-40B4-BE49-F238E27FC236}">
                  <a16:creationId xmlns:a16="http://schemas.microsoft.com/office/drawing/2014/main" id="{6FA4E82D-7E07-4AB6-B30E-7D059EDFB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 y="88"/>
              <a:ext cx="2962" cy="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תיבת טקסט 9">
            <a:extLst>
              <a:ext uri="{FF2B5EF4-FFF2-40B4-BE49-F238E27FC236}">
                <a16:creationId xmlns:a16="http://schemas.microsoft.com/office/drawing/2014/main" id="{AD0BE3C8-4F0F-44DD-91C5-07675F0B5528}"/>
              </a:ext>
            </a:extLst>
          </p:cNvPr>
          <p:cNvSpPr txBox="1"/>
          <p:nvPr/>
        </p:nvSpPr>
        <p:spPr>
          <a:xfrm>
            <a:off x="8066855" y="1972352"/>
            <a:ext cx="3787218" cy="369332"/>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a:solidFill>
                  <a:srgbClr val="000000"/>
                </a:solidFill>
                <a:effectLst/>
                <a:latin typeface="Arial" panose="020B0604020202020204" pitchFamily="34" charset="0"/>
              </a:rPr>
              <a:t>לֹא מָצִינוּ דָּמִים </a:t>
            </a:r>
            <a:r>
              <a:rPr lang="he-IL" b="0" i="0" dirty="0" err="1">
                <a:solidFill>
                  <a:srgbClr val="000000"/>
                </a:solidFill>
                <a:effectLst/>
                <a:latin typeface="Arial" panose="020B0604020202020204" pitchFamily="34" charset="0"/>
              </a:rPr>
              <a:t>שֶׁמְּכַפְּרִין</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וְחוֹזְרִין</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וּמְכַפְּרִין</a:t>
            </a:r>
            <a:r>
              <a:rPr lang="he-IL" b="0" i="0" dirty="0">
                <a:solidFill>
                  <a:srgbClr val="000000"/>
                </a:solidFill>
                <a:effectLst/>
                <a:latin typeface="Arial" panose="020B0604020202020204" pitchFamily="34" charset="0"/>
              </a:rPr>
              <a:t> </a:t>
            </a:r>
            <a:endParaRPr lang="he-IL" dirty="0"/>
          </a:p>
        </p:txBody>
      </p:sp>
      <p:sp>
        <p:nvSpPr>
          <p:cNvPr id="12" name="תיבת טקסט 11">
            <a:extLst>
              <a:ext uri="{FF2B5EF4-FFF2-40B4-BE49-F238E27FC236}">
                <a16:creationId xmlns:a16="http://schemas.microsoft.com/office/drawing/2014/main" id="{6C00FE6A-92FD-414B-AA78-9AB4D95C7A5E}"/>
              </a:ext>
            </a:extLst>
          </p:cNvPr>
          <p:cNvSpPr txBox="1"/>
          <p:nvPr/>
        </p:nvSpPr>
        <p:spPr>
          <a:xfrm>
            <a:off x="7806505" y="2803456"/>
            <a:ext cx="4107729" cy="369332"/>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a:solidFill>
                  <a:srgbClr val="000000"/>
                </a:solidFill>
                <a:effectLst/>
                <a:latin typeface="Arial" panose="020B0604020202020204" pitchFamily="34" charset="0"/>
              </a:rPr>
              <a:t>וְכִי מָצִינוּ דָּמִים שֶׁחֶצְיָין חַטָּאת וְחֶצְיָין עוֹלָה ? </a:t>
            </a:r>
            <a:endParaRPr lang="he-IL" dirty="0"/>
          </a:p>
        </p:txBody>
      </p:sp>
      <p:sp>
        <p:nvSpPr>
          <p:cNvPr id="14" name="תיבת טקסט 13">
            <a:extLst>
              <a:ext uri="{FF2B5EF4-FFF2-40B4-BE49-F238E27FC236}">
                <a16:creationId xmlns:a16="http://schemas.microsoft.com/office/drawing/2014/main" id="{DBADB6E0-F463-450E-BD7D-3D1C69815E49}"/>
              </a:ext>
            </a:extLst>
          </p:cNvPr>
          <p:cNvSpPr txBox="1"/>
          <p:nvPr/>
        </p:nvSpPr>
        <p:spPr>
          <a:xfrm>
            <a:off x="3535053" y="750599"/>
            <a:ext cx="4892509" cy="646331"/>
          </a:xfrm>
          <a:prstGeom prst="rect">
            <a:avLst/>
          </a:prstGeom>
          <a:noFill/>
        </p:spPr>
        <p:txBody>
          <a:bodyPr wrap="square">
            <a:spAutoFit/>
          </a:bodyPr>
          <a:lstStyle/>
          <a:p>
            <a:r>
              <a:rPr lang="he-IL" dirty="0" err="1"/>
              <a:t>שיתן</a:t>
            </a:r>
            <a:r>
              <a:rPr lang="he-IL" dirty="0"/>
              <a:t> תחילה "שתים שהן ארבע" כמעשה עולה רגיל, </a:t>
            </a:r>
          </a:p>
          <a:p>
            <a:r>
              <a:rPr lang="he-IL" dirty="0"/>
              <a:t>ורק אחר כך </a:t>
            </a:r>
            <a:r>
              <a:rPr lang="he-IL" dirty="0" err="1"/>
              <a:t>יתן</a:t>
            </a:r>
            <a:r>
              <a:rPr lang="he-IL" dirty="0"/>
              <a:t> "ארבע שהן ארבע" כמעשה חטאת!?</a:t>
            </a:r>
          </a:p>
        </p:txBody>
      </p:sp>
      <p:sp>
        <p:nvSpPr>
          <p:cNvPr id="16" name="תיבת טקסט 15">
            <a:extLst>
              <a:ext uri="{FF2B5EF4-FFF2-40B4-BE49-F238E27FC236}">
                <a16:creationId xmlns:a16="http://schemas.microsoft.com/office/drawing/2014/main" id="{37359157-7D8B-4C31-B917-D06ECAB1E391}"/>
              </a:ext>
            </a:extLst>
          </p:cNvPr>
          <p:cNvSpPr txBox="1"/>
          <p:nvPr/>
        </p:nvSpPr>
        <p:spPr>
          <a:xfrm>
            <a:off x="4048516" y="2711123"/>
            <a:ext cx="3757989" cy="923330"/>
          </a:xfrm>
          <a:prstGeom prst="rect">
            <a:avLst/>
          </a:prstGeom>
          <a:noFill/>
        </p:spPr>
        <p:txBody>
          <a:bodyPr wrap="square">
            <a:spAutoFit/>
          </a:bodyPr>
          <a:lstStyle/>
          <a:p>
            <a:r>
              <a:rPr lang="he-IL" dirty="0"/>
              <a:t>מהי הטענה של "שלא מצינו"?</a:t>
            </a:r>
          </a:p>
          <a:p>
            <a:r>
              <a:rPr lang="he-IL" dirty="0"/>
              <a:t>וכי מצינו דמים שחציין ניתנים כדין חטאת </a:t>
            </a:r>
          </a:p>
          <a:p>
            <a:r>
              <a:rPr lang="he-IL" dirty="0"/>
              <a:t>וחציין כדין עולה?</a:t>
            </a:r>
          </a:p>
        </p:txBody>
      </p:sp>
      <p:sp>
        <p:nvSpPr>
          <p:cNvPr id="17" name="תיבת טקסט 16">
            <a:extLst>
              <a:ext uri="{FF2B5EF4-FFF2-40B4-BE49-F238E27FC236}">
                <a16:creationId xmlns:a16="http://schemas.microsoft.com/office/drawing/2014/main" id="{5DAC7465-BEA4-4C41-9A93-AD6C74D96C03}"/>
              </a:ext>
            </a:extLst>
          </p:cNvPr>
          <p:cNvSpPr txBox="1"/>
          <p:nvPr/>
        </p:nvSpPr>
        <p:spPr>
          <a:xfrm>
            <a:off x="10426044" y="0"/>
            <a:ext cx="1487079" cy="369332"/>
          </a:xfrm>
          <a:prstGeom prst="rect">
            <a:avLst/>
          </a:prstGeom>
          <a:noFill/>
        </p:spPr>
        <p:txBody>
          <a:bodyPr wrap="square">
            <a:spAutoFit/>
          </a:bodyPr>
          <a:lstStyle/>
          <a:p>
            <a:r>
              <a:rPr lang="he-IL" dirty="0"/>
              <a:t>דף טו עמוד א</a:t>
            </a:r>
          </a:p>
        </p:txBody>
      </p:sp>
      <p:sp>
        <p:nvSpPr>
          <p:cNvPr id="18" name="תיבת טקסט 17">
            <a:extLst>
              <a:ext uri="{FF2B5EF4-FFF2-40B4-BE49-F238E27FC236}">
                <a16:creationId xmlns:a16="http://schemas.microsoft.com/office/drawing/2014/main" id="{90ECAD7B-910D-4B10-84EC-569BB36122BD}"/>
              </a:ext>
            </a:extLst>
          </p:cNvPr>
          <p:cNvSpPr txBox="1"/>
          <p:nvPr/>
        </p:nvSpPr>
        <p:spPr>
          <a:xfrm>
            <a:off x="10881869" y="374167"/>
            <a:ext cx="874334"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שאלה:</a:t>
            </a:r>
          </a:p>
        </p:txBody>
      </p:sp>
      <p:sp>
        <p:nvSpPr>
          <p:cNvPr id="19" name="תיבת טקסט 18">
            <a:extLst>
              <a:ext uri="{FF2B5EF4-FFF2-40B4-BE49-F238E27FC236}">
                <a16:creationId xmlns:a16="http://schemas.microsoft.com/office/drawing/2014/main" id="{865FD1A3-ED5A-4982-9E72-0D1E32572C9B}"/>
              </a:ext>
            </a:extLst>
          </p:cNvPr>
          <p:cNvSpPr txBox="1"/>
          <p:nvPr/>
        </p:nvSpPr>
        <p:spPr>
          <a:xfrm>
            <a:off x="10608490" y="1499940"/>
            <a:ext cx="1147713"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תשובה</a:t>
            </a:r>
          </a:p>
        </p:txBody>
      </p:sp>
      <p:sp>
        <p:nvSpPr>
          <p:cNvPr id="22" name="תיבת טקסט 21">
            <a:extLst>
              <a:ext uri="{FF2B5EF4-FFF2-40B4-BE49-F238E27FC236}">
                <a16:creationId xmlns:a16="http://schemas.microsoft.com/office/drawing/2014/main" id="{FED41815-FA35-40DC-9D4B-B4FE4D7E2B63}"/>
              </a:ext>
            </a:extLst>
          </p:cNvPr>
          <p:cNvSpPr txBox="1"/>
          <p:nvPr/>
        </p:nvSpPr>
        <p:spPr>
          <a:xfrm>
            <a:off x="4636416" y="3755517"/>
            <a:ext cx="3959256" cy="369332"/>
          </a:xfrm>
          <a:prstGeom prst="rect">
            <a:avLst/>
          </a:prstGeom>
          <a:noFill/>
        </p:spPr>
        <p:txBody>
          <a:bodyPr wrap="square">
            <a:spAutoFit/>
          </a:bodyPr>
          <a:lstStyle/>
          <a:p>
            <a:r>
              <a:rPr lang="he-IL" dirty="0"/>
              <a:t>אלא - על </a:t>
            </a:r>
            <a:r>
              <a:rPr lang="he-IL" dirty="0" err="1"/>
              <a:t>כרחן</a:t>
            </a:r>
            <a:r>
              <a:rPr lang="he-IL" dirty="0"/>
              <a:t> הכתוב הקישן לעשות כן.</a:t>
            </a:r>
          </a:p>
        </p:txBody>
      </p:sp>
      <p:sp>
        <p:nvSpPr>
          <p:cNvPr id="25" name="תיבת טקסט 24">
            <a:extLst>
              <a:ext uri="{FF2B5EF4-FFF2-40B4-BE49-F238E27FC236}">
                <a16:creationId xmlns:a16="http://schemas.microsoft.com/office/drawing/2014/main" id="{131DDD33-7B34-4D88-A360-49FD370E4C3F}"/>
              </a:ext>
            </a:extLst>
          </p:cNvPr>
          <p:cNvSpPr txBox="1"/>
          <p:nvPr/>
        </p:nvSpPr>
        <p:spPr>
          <a:xfrm>
            <a:off x="8751742" y="5643298"/>
            <a:ext cx="3092579" cy="369332"/>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a:solidFill>
                  <a:srgbClr val="000000"/>
                </a:solidFill>
                <a:effectLst/>
                <a:latin typeface="Arial" panose="020B0604020202020204" pitchFamily="34" charset="0"/>
              </a:rPr>
              <a:t>הָתָם פִּיסּוּק מַתָּנוֹת בְּעָלְמָא הִיא</a:t>
            </a:r>
            <a:endParaRPr lang="he-IL" dirty="0"/>
          </a:p>
        </p:txBody>
      </p:sp>
      <p:sp>
        <p:nvSpPr>
          <p:cNvPr id="27" name="תיבת טקסט 26">
            <a:extLst>
              <a:ext uri="{FF2B5EF4-FFF2-40B4-BE49-F238E27FC236}">
                <a16:creationId xmlns:a16="http://schemas.microsoft.com/office/drawing/2014/main" id="{EE391E73-32F4-4DA2-82B5-79995BF8CD4C}"/>
              </a:ext>
            </a:extLst>
          </p:cNvPr>
          <p:cNvSpPr txBox="1"/>
          <p:nvPr/>
        </p:nvSpPr>
        <p:spPr>
          <a:xfrm>
            <a:off x="2501244" y="5422006"/>
            <a:ext cx="6094428" cy="1200329"/>
          </a:xfrm>
          <a:prstGeom prst="rect">
            <a:avLst/>
          </a:prstGeom>
          <a:noFill/>
        </p:spPr>
        <p:txBody>
          <a:bodyPr wrap="square">
            <a:spAutoFit/>
          </a:bodyPr>
          <a:lstStyle/>
          <a:p>
            <a:r>
              <a:rPr lang="he-IL" dirty="0"/>
              <a:t>מדובר בשינוי מתן הדמים השני, לתתו בפיסוק, </a:t>
            </a:r>
          </a:p>
          <a:p>
            <a:r>
              <a:rPr lang="he-IL" dirty="0"/>
              <a:t>אין זה שינוי גדול משאר העולות, </a:t>
            </a:r>
          </a:p>
          <a:p>
            <a:r>
              <a:rPr lang="he-IL" dirty="0"/>
              <a:t>שהרי הוא ניתן באותה הקרן, ואין זה אלא "פסוק מתנות" בעלמא ולכן מסתבר שרק בכך דיברה תורה.</a:t>
            </a:r>
          </a:p>
        </p:txBody>
      </p:sp>
      <p:sp>
        <p:nvSpPr>
          <p:cNvPr id="29" name="תיבת טקסט 28">
            <a:extLst>
              <a:ext uri="{FF2B5EF4-FFF2-40B4-BE49-F238E27FC236}">
                <a16:creationId xmlns:a16="http://schemas.microsoft.com/office/drawing/2014/main" id="{6342E85F-182F-48AE-87EA-FB45433D3B30}"/>
              </a:ext>
            </a:extLst>
          </p:cNvPr>
          <p:cNvSpPr txBox="1"/>
          <p:nvPr/>
        </p:nvSpPr>
        <p:spPr>
          <a:xfrm>
            <a:off x="8703233" y="4659759"/>
            <a:ext cx="3211001" cy="369332"/>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a:solidFill>
                  <a:srgbClr val="000000"/>
                </a:solidFill>
                <a:effectLst/>
                <a:latin typeface="Arial" panose="020B0604020202020204" pitchFamily="34" charset="0"/>
              </a:rPr>
              <a:t>הָכָא נָמֵי בְּעַל </a:t>
            </a:r>
            <a:r>
              <a:rPr lang="he-IL" b="0" i="0" dirty="0" err="1">
                <a:solidFill>
                  <a:srgbClr val="000000"/>
                </a:solidFill>
                <a:effectLst/>
                <a:latin typeface="Arial" panose="020B0604020202020204" pitchFamily="34" charset="0"/>
              </a:rPr>
              <a:t>כׇּרְחָן</a:t>
            </a:r>
            <a:r>
              <a:rPr lang="he-IL" b="0" i="0" dirty="0">
                <a:solidFill>
                  <a:srgbClr val="000000"/>
                </a:solidFill>
                <a:effectLst/>
                <a:latin typeface="Arial" panose="020B0604020202020204" pitchFamily="34" charset="0"/>
              </a:rPr>
              <a:t> הַקִּישָׁן הַכָּתוּב</a:t>
            </a:r>
            <a:endParaRPr lang="he-IL" dirty="0"/>
          </a:p>
        </p:txBody>
      </p:sp>
      <p:sp>
        <p:nvSpPr>
          <p:cNvPr id="31" name="תיבת טקסט 30">
            <a:extLst>
              <a:ext uri="{FF2B5EF4-FFF2-40B4-BE49-F238E27FC236}">
                <a16:creationId xmlns:a16="http://schemas.microsoft.com/office/drawing/2014/main" id="{C5E97F51-1675-42DD-9367-354035881E9A}"/>
              </a:ext>
            </a:extLst>
          </p:cNvPr>
          <p:cNvSpPr txBox="1"/>
          <p:nvPr/>
        </p:nvSpPr>
        <p:spPr>
          <a:xfrm>
            <a:off x="3870805" y="4382760"/>
            <a:ext cx="4557953" cy="923330"/>
          </a:xfrm>
          <a:prstGeom prst="rect">
            <a:avLst/>
          </a:prstGeom>
          <a:noFill/>
        </p:spPr>
        <p:txBody>
          <a:bodyPr wrap="square">
            <a:spAutoFit/>
          </a:bodyPr>
          <a:lstStyle/>
          <a:p>
            <a:r>
              <a:rPr lang="he-IL" dirty="0"/>
              <a:t>אם כן, גם ביחס חזרה על כל סדר החטאת </a:t>
            </a:r>
          </a:p>
          <a:p>
            <a:r>
              <a:rPr lang="he-IL" dirty="0"/>
              <a:t>לאחר סדר העולה נאמר שיש לעשות כן – </a:t>
            </a:r>
          </a:p>
          <a:p>
            <a:r>
              <a:rPr lang="he-IL" dirty="0"/>
              <a:t>בעל </a:t>
            </a:r>
            <a:r>
              <a:rPr lang="he-IL" dirty="0" err="1"/>
              <a:t>כרחך</a:t>
            </a:r>
            <a:r>
              <a:rPr lang="he-IL" dirty="0"/>
              <a:t> הקישן הכתוב! </a:t>
            </a:r>
          </a:p>
        </p:txBody>
      </p:sp>
      <p:sp>
        <p:nvSpPr>
          <p:cNvPr id="32" name="תיבת טקסט 31">
            <a:extLst>
              <a:ext uri="{FF2B5EF4-FFF2-40B4-BE49-F238E27FC236}">
                <a16:creationId xmlns:a16="http://schemas.microsoft.com/office/drawing/2014/main" id="{CAEE3925-64E5-4747-8358-77D94D43672E}"/>
              </a:ext>
            </a:extLst>
          </p:cNvPr>
          <p:cNvSpPr txBox="1"/>
          <p:nvPr/>
        </p:nvSpPr>
        <p:spPr>
          <a:xfrm>
            <a:off x="10903210" y="2432971"/>
            <a:ext cx="874334"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שאלה:</a:t>
            </a:r>
          </a:p>
        </p:txBody>
      </p:sp>
      <p:sp>
        <p:nvSpPr>
          <p:cNvPr id="33" name="תיבת טקסט 32">
            <a:extLst>
              <a:ext uri="{FF2B5EF4-FFF2-40B4-BE49-F238E27FC236}">
                <a16:creationId xmlns:a16="http://schemas.microsoft.com/office/drawing/2014/main" id="{42C48FCD-215D-40C7-9795-D97FBD7DDC72}"/>
              </a:ext>
            </a:extLst>
          </p:cNvPr>
          <p:cNvSpPr txBox="1"/>
          <p:nvPr/>
        </p:nvSpPr>
        <p:spPr>
          <a:xfrm>
            <a:off x="10979739" y="4214582"/>
            <a:ext cx="874334"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שאלה:</a:t>
            </a:r>
          </a:p>
        </p:txBody>
      </p:sp>
      <p:sp>
        <p:nvSpPr>
          <p:cNvPr id="34" name="תיבת טקסט 33">
            <a:extLst>
              <a:ext uri="{FF2B5EF4-FFF2-40B4-BE49-F238E27FC236}">
                <a16:creationId xmlns:a16="http://schemas.microsoft.com/office/drawing/2014/main" id="{BD5C3822-E502-4BBF-B91C-12BB81587AF2}"/>
              </a:ext>
            </a:extLst>
          </p:cNvPr>
          <p:cNvSpPr txBox="1"/>
          <p:nvPr/>
        </p:nvSpPr>
        <p:spPr>
          <a:xfrm>
            <a:off x="10759509" y="5214910"/>
            <a:ext cx="1147713"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תשובה</a:t>
            </a:r>
          </a:p>
        </p:txBody>
      </p:sp>
      <p:sp>
        <p:nvSpPr>
          <p:cNvPr id="35" name="תיבת טקסט 34">
            <a:extLst>
              <a:ext uri="{FF2B5EF4-FFF2-40B4-BE49-F238E27FC236}">
                <a16:creationId xmlns:a16="http://schemas.microsoft.com/office/drawing/2014/main" id="{FEC4D8E9-E3AF-407A-AE21-A0C22B5B11F4}"/>
              </a:ext>
            </a:extLst>
          </p:cNvPr>
          <p:cNvSpPr txBox="1"/>
          <p:nvPr/>
        </p:nvSpPr>
        <p:spPr>
          <a:xfrm>
            <a:off x="10696608" y="3295225"/>
            <a:ext cx="1147713"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תשובה</a:t>
            </a:r>
          </a:p>
        </p:txBody>
      </p:sp>
    </p:spTree>
    <p:extLst>
      <p:ext uri="{BB962C8B-B14F-4D97-AF65-F5344CB8AC3E}">
        <p14:creationId xmlns:p14="http://schemas.microsoft.com/office/powerpoint/2010/main" val="24206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750"/>
                            </p:stCondLst>
                            <p:childTnLst>
                              <p:par>
                                <p:cTn id="9" presetID="53" presetClass="entr" presetSubtype="16"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6" presetClass="entr" presetSubtype="32" fill="hold" nodeType="after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2000"/>
                                        <p:tgtEl>
                                          <p:spTgt spid="6"/>
                                        </p:tgtEl>
                                      </p:cBhvr>
                                    </p:animEffect>
                                  </p:childTnLst>
                                </p:cTn>
                              </p:par>
                            </p:childTnLst>
                          </p:cTn>
                        </p:par>
                        <p:par>
                          <p:cTn id="18" fill="hold">
                            <p:stCondLst>
                              <p:cond delay="5000"/>
                            </p:stCondLst>
                            <p:childTnLst>
                              <p:par>
                                <p:cTn id="19" presetID="22" presetClass="entr" presetSubtype="2" fill="hold" grpId="0" nodeType="afterEffect">
                                  <p:stCondLst>
                                    <p:cond delay="75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6250"/>
                            </p:stCondLst>
                            <p:childTnLst>
                              <p:par>
                                <p:cTn id="23" presetID="16" presetClass="entr" presetSubtype="21" fill="hold" grpId="0" nodeType="afterEffect">
                                  <p:stCondLst>
                                    <p:cond delay="275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9500"/>
                            </p:stCondLst>
                            <p:childTnLst>
                              <p:par>
                                <p:cTn id="27" presetID="53" presetClass="entr" presetSubtype="16" fill="hold" grpId="0" nodeType="afterEffect">
                                  <p:stCondLst>
                                    <p:cond delay="5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10500"/>
                            </p:stCondLst>
                            <p:childTnLst>
                              <p:par>
                                <p:cTn id="33" presetID="16" presetClass="entr" presetSubtype="21" fill="hold" grpId="0" nodeType="afterEffect">
                                  <p:stCondLst>
                                    <p:cond delay="200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par>
                          <p:cTn id="36" fill="hold">
                            <p:stCondLst>
                              <p:cond delay="13000"/>
                            </p:stCondLst>
                            <p:childTnLst>
                              <p:par>
                                <p:cTn id="37" presetID="53" presetClass="entr" presetSubtype="16" fill="hold" grpId="0" nodeType="after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14000"/>
                            </p:stCondLst>
                            <p:childTnLst>
                              <p:par>
                                <p:cTn id="43" presetID="22" presetClass="entr" presetSubtype="2" fill="hold" grpId="0" nodeType="afterEffect">
                                  <p:stCondLst>
                                    <p:cond delay="175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500"/>
                                        <p:tgtEl>
                                          <p:spTgt spid="16"/>
                                        </p:tgtEl>
                                      </p:cBhvr>
                                    </p:animEffect>
                                  </p:childTnLst>
                                </p:cTn>
                              </p:par>
                            </p:childTnLst>
                          </p:cTn>
                        </p:par>
                        <p:par>
                          <p:cTn id="46" fill="hold">
                            <p:stCondLst>
                              <p:cond delay="16250"/>
                            </p:stCondLst>
                            <p:childTnLst>
                              <p:par>
                                <p:cTn id="47" presetID="16" presetClass="entr" presetSubtype="21" fill="hold" grpId="0" nodeType="afterEffect">
                                  <p:stCondLst>
                                    <p:cond delay="225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childTnLst>
                          </p:cTn>
                        </p:par>
                        <p:par>
                          <p:cTn id="50" fill="hold">
                            <p:stCondLst>
                              <p:cond delay="19000"/>
                            </p:stCondLst>
                            <p:childTnLst>
                              <p:par>
                                <p:cTn id="51" presetID="53" presetClass="entr" presetSubtype="16" fill="hold" grpId="0" nodeType="afterEffect">
                                  <p:stCondLst>
                                    <p:cond delay="50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20000"/>
                            </p:stCondLst>
                            <p:childTnLst>
                              <p:par>
                                <p:cTn id="57" presetID="22" presetClass="entr" presetSubtype="2" fill="hold" grpId="0" nodeType="afterEffect">
                                  <p:stCondLst>
                                    <p:cond delay="1500"/>
                                  </p:stCondLst>
                                  <p:childTnLst>
                                    <p:set>
                                      <p:cBhvr>
                                        <p:cTn id="58" dur="1" fill="hold">
                                          <p:stCondLst>
                                            <p:cond delay="0"/>
                                          </p:stCondLst>
                                        </p:cTn>
                                        <p:tgtEl>
                                          <p:spTgt spid="22"/>
                                        </p:tgtEl>
                                        <p:attrNameLst>
                                          <p:attrName>style.visibility</p:attrName>
                                        </p:attrNameLst>
                                      </p:cBhvr>
                                      <p:to>
                                        <p:strVal val="visible"/>
                                      </p:to>
                                    </p:set>
                                    <p:animEffect transition="in" filter="wipe(right)">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inVertical)">
                                      <p:cBhvr>
                                        <p:cTn id="64" dur="500"/>
                                        <p:tgtEl>
                                          <p:spTgt spid="33"/>
                                        </p:tgtEl>
                                      </p:cBhvr>
                                    </p:animEffect>
                                  </p:childTnLst>
                                </p:cTn>
                              </p:par>
                            </p:childTnLst>
                          </p:cTn>
                        </p:par>
                        <p:par>
                          <p:cTn id="65" fill="hold">
                            <p:stCondLst>
                              <p:cond delay="500"/>
                            </p:stCondLst>
                            <p:childTnLst>
                              <p:par>
                                <p:cTn id="66" presetID="53" presetClass="entr" presetSubtype="16" fill="hold" grpId="0" nodeType="afterEffect">
                                  <p:stCondLst>
                                    <p:cond delay="50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1500"/>
                            </p:stCondLst>
                            <p:childTnLst>
                              <p:par>
                                <p:cTn id="72" presetID="22" presetClass="entr" presetSubtype="2" fill="hold" grpId="0" nodeType="afterEffect">
                                  <p:stCondLst>
                                    <p:cond delay="1750"/>
                                  </p:stCondLst>
                                  <p:childTnLst>
                                    <p:set>
                                      <p:cBhvr>
                                        <p:cTn id="73" dur="1" fill="hold">
                                          <p:stCondLst>
                                            <p:cond delay="0"/>
                                          </p:stCondLst>
                                        </p:cTn>
                                        <p:tgtEl>
                                          <p:spTgt spid="31"/>
                                        </p:tgtEl>
                                        <p:attrNameLst>
                                          <p:attrName>style.visibility</p:attrName>
                                        </p:attrNameLst>
                                      </p:cBhvr>
                                      <p:to>
                                        <p:strVal val="visible"/>
                                      </p:to>
                                    </p:set>
                                    <p:animEffect transition="in" filter="wipe(right)">
                                      <p:cBhvr>
                                        <p:cTn id="74" dur="500"/>
                                        <p:tgtEl>
                                          <p:spTgt spid="31"/>
                                        </p:tgtEl>
                                      </p:cBhvr>
                                    </p:animEffect>
                                  </p:childTnLst>
                                </p:cTn>
                              </p:par>
                            </p:childTnLst>
                          </p:cTn>
                        </p:par>
                        <p:par>
                          <p:cTn id="75" fill="hold">
                            <p:stCondLst>
                              <p:cond delay="3750"/>
                            </p:stCondLst>
                            <p:childTnLst>
                              <p:par>
                                <p:cTn id="76" presetID="16" presetClass="entr" presetSubtype="21" fill="hold" grpId="0" nodeType="after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barn(inVertical)">
                                      <p:cBhvr>
                                        <p:cTn id="78" dur="500"/>
                                        <p:tgtEl>
                                          <p:spTgt spid="34"/>
                                        </p:tgtEl>
                                      </p:cBhvr>
                                    </p:animEffect>
                                  </p:childTnLst>
                                </p:cTn>
                              </p:par>
                            </p:childTnLst>
                          </p:cTn>
                        </p:par>
                        <p:par>
                          <p:cTn id="79" fill="hold">
                            <p:stCondLst>
                              <p:cond delay="6750"/>
                            </p:stCondLst>
                            <p:childTnLst>
                              <p:par>
                                <p:cTn id="80" presetID="53" presetClass="entr" presetSubtype="16" fill="hold" grpId="0" nodeType="afterEffect">
                                  <p:stCondLst>
                                    <p:cond delay="50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childTnLst>
                          </p:cTn>
                        </p:par>
                        <p:par>
                          <p:cTn id="85" fill="hold">
                            <p:stCondLst>
                              <p:cond delay="7750"/>
                            </p:stCondLst>
                            <p:childTnLst>
                              <p:par>
                                <p:cTn id="86" presetID="22" presetClass="entr" presetSubtype="2" fill="hold" grpId="0" nodeType="afterEffect">
                                  <p:stCondLst>
                                    <p:cond delay="1750"/>
                                  </p:stCondLst>
                                  <p:childTnLst>
                                    <p:set>
                                      <p:cBhvr>
                                        <p:cTn id="87" dur="1" fill="hold">
                                          <p:stCondLst>
                                            <p:cond delay="0"/>
                                          </p:stCondLst>
                                        </p:cTn>
                                        <p:tgtEl>
                                          <p:spTgt spid="27"/>
                                        </p:tgtEl>
                                        <p:attrNameLst>
                                          <p:attrName>style.visibility</p:attrName>
                                        </p:attrNameLst>
                                      </p:cBhvr>
                                      <p:to>
                                        <p:strVal val="visible"/>
                                      </p:to>
                                    </p:set>
                                    <p:animEffect transition="in" filter="wipe(right)">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2" grpId="0" animBg="1"/>
      <p:bldP spid="14" grpId="0"/>
      <p:bldP spid="16" grpId="0"/>
      <p:bldP spid="18" grpId="0" animBg="1"/>
      <p:bldP spid="19" grpId="0" animBg="1"/>
      <p:bldP spid="22" grpId="0"/>
      <p:bldP spid="25" grpId="0" animBg="1"/>
      <p:bldP spid="27" grpId="0"/>
      <p:bldP spid="29" grpId="0" animBg="1"/>
      <p:bldP spid="31" grpId="0"/>
      <p:bldP spid="32" grpId="0" animBg="1"/>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E45CA3E7-3FF6-4E4D-92AE-0ECEDE808515}"/>
              </a:ext>
            </a:extLst>
          </p:cNvPr>
          <p:cNvSpPr txBox="1"/>
          <p:nvPr/>
        </p:nvSpPr>
        <p:spPr>
          <a:xfrm>
            <a:off x="6339118" y="3213698"/>
            <a:ext cx="4427403" cy="646331"/>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a:solidFill>
                  <a:srgbClr val="000000"/>
                </a:solidFill>
                <a:effectLst/>
                <a:latin typeface="Arial" panose="020B0604020202020204" pitchFamily="34" charset="0"/>
              </a:rPr>
              <a:t>וְלָא ?</a:t>
            </a:r>
          </a:p>
          <a:p>
            <a:r>
              <a:rPr lang="he-IL" b="0" i="0" dirty="0">
                <a:solidFill>
                  <a:srgbClr val="000000"/>
                </a:solidFill>
                <a:effectLst/>
                <a:latin typeface="Arial" panose="020B0604020202020204" pitchFamily="34" charset="0"/>
              </a:rPr>
              <a:t>ְהָתְנַן הִזָּה מִמֶּנּוּ אַחַת לְמַעְלָה וְשֶׁבַע לְמַטָּה</a:t>
            </a:r>
            <a:endParaRPr lang="he-IL" dirty="0"/>
          </a:p>
        </p:txBody>
      </p:sp>
      <mc:AlternateContent xmlns:mc="http://schemas.openxmlformats.org/markup-compatibility/2006" xmlns:pslz="http://schemas.microsoft.com/office/powerpoint/2016/slidezoom">
        <mc:Choice Requires="pslz">
          <p:graphicFrame>
            <p:nvGraphicFramePr>
              <p:cNvPr id="5" name="תצוגת שקופית 4">
                <a:extLst>
                  <a:ext uri="{FF2B5EF4-FFF2-40B4-BE49-F238E27FC236}">
                    <a16:creationId xmlns:a16="http://schemas.microsoft.com/office/drawing/2014/main" id="{B50DEA9A-70F7-4323-B0EE-8523430D30D3}"/>
                  </a:ext>
                </a:extLst>
              </p:cNvPr>
              <p:cNvGraphicFramePr>
                <a:graphicFrameLocks noChangeAspect="1"/>
              </p:cNvGraphicFramePr>
              <p:nvPr>
                <p:extLst>
                  <p:ext uri="{D42A27DB-BD31-4B8C-83A1-F6EECF244321}">
                    <p14:modId xmlns:p14="http://schemas.microsoft.com/office/powerpoint/2010/main" val="3549427253"/>
                  </p:ext>
                </p:extLst>
              </p:nvPr>
            </p:nvGraphicFramePr>
            <p:xfrm>
              <a:off x="-2683796" y="-499277"/>
              <a:ext cx="3048000" cy="1714500"/>
            </p:xfrm>
            <a:graphic>
              <a:graphicData uri="http://schemas.microsoft.com/office/powerpoint/2016/slidezoom">
                <pslz:sldZm>
                  <pslz:sldZmObj sldId="265" cId="242063242">
                    <pslz:zmPr id="{4571833C-4864-43EC-9341-A4105FC2F185}"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תצוגת שקופית 4">
                <a:hlinkClick r:id="rId3" action="ppaction://hlinksldjump"/>
                <a:extLst>
                  <a:ext uri="{FF2B5EF4-FFF2-40B4-BE49-F238E27FC236}">
                    <a16:creationId xmlns:a16="http://schemas.microsoft.com/office/drawing/2014/main" id="{B50DEA9A-70F7-4323-B0EE-8523430D30D3}"/>
                  </a:ext>
                </a:extLst>
              </p:cNvPr>
              <p:cNvPicPr>
                <a:picLocks noGrp="1" noRot="1" noChangeAspect="1" noMove="1" noResize="1" noEditPoints="1" noAdjustHandles="1" noChangeArrowheads="1" noChangeShapeType="1"/>
              </p:cNvPicPr>
              <p:nvPr/>
            </p:nvPicPr>
            <p:blipFill>
              <a:blip r:embed="rId4"/>
              <a:stretch>
                <a:fillRect/>
              </a:stretch>
            </p:blipFill>
            <p:spPr>
              <a:xfrm>
                <a:off x="-2683796" y="-499277"/>
                <a:ext cx="3048000" cy="1714500"/>
              </a:xfrm>
              <a:prstGeom prst="rect">
                <a:avLst/>
              </a:prstGeom>
              <a:ln w="3175">
                <a:solidFill>
                  <a:prstClr val="ltGray"/>
                </a:solidFill>
              </a:ln>
            </p:spPr>
          </p:pic>
        </mc:Fallback>
      </mc:AlternateContent>
      <p:sp>
        <p:nvSpPr>
          <p:cNvPr id="7" name="תיבת טקסט 6">
            <a:extLst>
              <a:ext uri="{FF2B5EF4-FFF2-40B4-BE49-F238E27FC236}">
                <a16:creationId xmlns:a16="http://schemas.microsoft.com/office/drawing/2014/main" id="{DE71CD5C-0B83-4307-B97A-D42D89993727}"/>
              </a:ext>
            </a:extLst>
          </p:cNvPr>
          <p:cNvSpPr txBox="1"/>
          <p:nvPr/>
        </p:nvSpPr>
        <p:spPr>
          <a:xfrm>
            <a:off x="5448416" y="1728711"/>
            <a:ext cx="6532879" cy="646331"/>
          </a:xfrm>
          <a:prstGeom prst="rect">
            <a:avLst/>
          </a:prstGeom>
          <a:noFill/>
        </p:spPr>
        <p:txBody>
          <a:bodyPr wrap="square">
            <a:spAutoFit/>
          </a:bodyPr>
          <a:lstStyle/>
          <a:p>
            <a:r>
              <a:rPr lang="he-IL" dirty="0"/>
              <a:t>ניתן מתן דם "אחת שהיא שתים" למטה מחוט </a:t>
            </a:r>
            <a:r>
              <a:rPr lang="he-IL" dirty="0" err="1"/>
              <a:t>הסיקרא</a:t>
            </a:r>
            <a:r>
              <a:rPr lang="he-IL" dirty="0"/>
              <a:t>, כמעשה עולה,</a:t>
            </a:r>
          </a:p>
          <a:p>
            <a:r>
              <a:rPr lang="he-IL" dirty="0"/>
              <a:t>ו"שתים שהן שתים" למעלה מחוט </a:t>
            </a:r>
            <a:r>
              <a:rPr lang="he-IL" dirty="0" err="1"/>
              <a:t>הסיקרא</a:t>
            </a:r>
            <a:r>
              <a:rPr lang="he-IL" dirty="0"/>
              <a:t>, כמעשה חטאת!</a:t>
            </a:r>
          </a:p>
        </p:txBody>
      </p:sp>
      <p:sp>
        <p:nvSpPr>
          <p:cNvPr id="8" name="תיבת טקסט 7">
            <a:extLst>
              <a:ext uri="{FF2B5EF4-FFF2-40B4-BE49-F238E27FC236}">
                <a16:creationId xmlns:a16="http://schemas.microsoft.com/office/drawing/2014/main" id="{96B05B23-F74F-43CF-A93A-280A0678C334}"/>
              </a:ext>
            </a:extLst>
          </p:cNvPr>
          <p:cNvSpPr txBox="1"/>
          <p:nvPr/>
        </p:nvSpPr>
        <p:spPr>
          <a:xfrm>
            <a:off x="10494216" y="0"/>
            <a:ext cx="1487079" cy="369332"/>
          </a:xfrm>
          <a:prstGeom prst="rect">
            <a:avLst/>
          </a:prstGeom>
          <a:noFill/>
        </p:spPr>
        <p:txBody>
          <a:bodyPr wrap="square">
            <a:spAutoFit/>
          </a:bodyPr>
          <a:lstStyle/>
          <a:p>
            <a:r>
              <a:rPr lang="he-IL" dirty="0"/>
              <a:t>דף טו עמוד א</a:t>
            </a:r>
          </a:p>
        </p:txBody>
      </p:sp>
      <p:sp>
        <p:nvSpPr>
          <p:cNvPr id="9" name="תיבת טקסט 8">
            <a:extLst>
              <a:ext uri="{FF2B5EF4-FFF2-40B4-BE49-F238E27FC236}">
                <a16:creationId xmlns:a16="http://schemas.microsoft.com/office/drawing/2014/main" id="{ADB70D84-EB0A-4207-BD86-FF2DD19275EC}"/>
              </a:ext>
            </a:extLst>
          </p:cNvPr>
          <p:cNvSpPr txBox="1"/>
          <p:nvPr/>
        </p:nvSpPr>
        <p:spPr>
          <a:xfrm>
            <a:off x="11039900" y="526567"/>
            <a:ext cx="874334"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שאלה:</a:t>
            </a:r>
          </a:p>
        </p:txBody>
      </p:sp>
      <p:sp>
        <p:nvSpPr>
          <p:cNvPr id="11" name="תיבת טקסט 10">
            <a:extLst>
              <a:ext uri="{FF2B5EF4-FFF2-40B4-BE49-F238E27FC236}">
                <a16:creationId xmlns:a16="http://schemas.microsoft.com/office/drawing/2014/main" id="{7B884534-4256-4D30-8CA6-8F09378F993D}"/>
              </a:ext>
            </a:extLst>
          </p:cNvPr>
          <p:cNvSpPr txBox="1"/>
          <p:nvPr/>
        </p:nvSpPr>
        <p:spPr>
          <a:xfrm>
            <a:off x="7730695" y="1031955"/>
            <a:ext cx="4290175" cy="646331"/>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err="1">
                <a:solidFill>
                  <a:srgbClr val="000000"/>
                </a:solidFill>
                <a:effectLst/>
                <a:latin typeface="Arial" panose="020B0604020202020204" pitchFamily="34" charset="0"/>
              </a:rPr>
              <a:t>וְנִיתֵּיב</a:t>
            </a:r>
            <a:r>
              <a:rPr lang="he-IL" b="0" i="0" dirty="0">
                <a:solidFill>
                  <a:srgbClr val="000000"/>
                </a:solidFill>
                <a:effectLst/>
                <a:latin typeface="Arial" panose="020B0604020202020204" pitchFamily="34" charset="0"/>
              </a:rPr>
              <a:t> אַחַת שֶׁהִיא שְׁתַּיִם לְמַטָּה כְּמַעֲשֵׂה עוֹלָה</a:t>
            </a:r>
          </a:p>
          <a:p>
            <a:r>
              <a:rPr lang="he-IL" b="0" i="0" dirty="0">
                <a:solidFill>
                  <a:srgbClr val="000000"/>
                </a:solidFill>
                <a:effectLst/>
                <a:latin typeface="Arial" panose="020B0604020202020204" pitchFamily="34" charset="0"/>
              </a:rPr>
              <a:t> שְׁתַּיִם שֶׁהֵן שְׁתַּיִם לְמַעְלָה כְּמַעֲשֵׂה חַטָּאת</a:t>
            </a:r>
            <a:endParaRPr lang="he-IL" dirty="0"/>
          </a:p>
        </p:txBody>
      </p:sp>
      <p:sp>
        <p:nvSpPr>
          <p:cNvPr id="12" name="תיבת טקסט 11">
            <a:extLst>
              <a:ext uri="{FF2B5EF4-FFF2-40B4-BE49-F238E27FC236}">
                <a16:creationId xmlns:a16="http://schemas.microsoft.com/office/drawing/2014/main" id="{BACAE46F-7838-43BD-B71B-0B2FCAB8DE98}"/>
              </a:ext>
            </a:extLst>
          </p:cNvPr>
          <p:cNvSpPr txBox="1"/>
          <p:nvPr/>
        </p:nvSpPr>
        <p:spPr>
          <a:xfrm>
            <a:off x="10944509" y="6136574"/>
            <a:ext cx="1147713"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תשובה</a:t>
            </a:r>
          </a:p>
        </p:txBody>
      </p:sp>
      <p:grpSp>
        <p:nvGrpSpPr>
          <p:cNvPr id="13" name="Group 4">
            <a:extLst>
              <a:ext uri="{FF2B5EF4-FFF2-40B4-BE49-F238E27FC236}">
                <a16:creationId xmlns:a16="http://schemas.microsoft.com/office/drawing/2014/main" id="{EF5BEB83-DBB7-411E-88EE-574473358192}"/>
              </a:ext>
            </a:extLst>
          </p:cNvPr>
          <p:cNvGrpSpPr>
            <a:grpSpLocks noChangeAspect="1"/>
          </p:cNvGrpSpPr>
          <p:nvPr/>
        </p:nvGrpSpPr>
        <p:grpSpPr bwMode="auto">
          <a:xfrm>
            <a:off x="241635" y="249286"/>
            <a:ext cx="3786234" cy="6637745"/>
            <a:chOff x="2356" y="88"/>
            <a:chExt cx="2962" cy="4152"/>
          </a:xfrm>
        </p:grpSpPr>
        <p:sp>
          <p:nvSpPr>
            <p:cNvPr id="14" name="AutoShape 3">
              <a:extLst>
                <a:ext uri="{FF2B5EF4-FFF2-40B4-BE49-F238E27FC236}">
                  <a16:creationId xmlns:a16="http://schemas.microsoft.com/office/drawing/2014/main" id="{F94901F8-E474-4B7F-BB81-19DFEEDD01A6}"/>
                </a:ext>
              </a:extLst>
            </p:cNvPr>
            <p:cNvSpPr>
              <a:spLocks noChangeAspect="1" noChangeArrowheads="1" noTextEdit="1"/>
            </p:cNvSpPr>
            <p:nvPr/>
          </p:nvSpPr>
          <p:spPr bwMode="auto">
            <a:xfrm>
              <a:off x="2356" y="88"/>
              <a:ext cx="2962" cy="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15" name="Picture 5">
              <a:extLst>
                <a:ext uri="{FF2B5EF4-FFF2-40B4-BE49-F238E27FC236}">
                  <a16:creationId xmlns:a16="http://schemas.microsoft.com/office/drawing/2014/main" id="{75E5FF89-6052-4E1D-B782-57ED8F0E3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6" y="88"/>
              <a:ext cx="2962" cy="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תיבת טקסט 16">
            <a:extLst>
              <a:ext uri="{FF2B5EF4-FFF2-40B4-BE49-F238E27FC236}">
                <a16:creationId xmlns:a16="http://schemas.microsoft.com/office/drawing/2014/main" id="{2570AFBE-FEFF-41F5-9468-DB5753580D8E}"/>
              </a:ext>
            </a:extLst>
          </p:cNvPr>
          <p:cNvSpPr txBox="1"/>
          <p:nvPr/>
        </p:nvSpPr>
        <p:spPr>
          <a:xfrm>
            <a:off x="7891225" y="2777628"/>
            <a:ext cx="3969114" cy="369332"/>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a:solidFill>
                  <a:srgbClr val="000000"/>
                </a:solidFill>
                <a:effectLst/>
                <a:latin typeface="Arial" panose="020B0604020202020204" pitchFamily="34" charset="0"/>
              </a:rPr>
              <a:t>לֹא מָצִינוּ דָּמִים שֶׁחֶצְיָין לְמַעְלָה וְחֶצְיָין לְמַטָּה </a:t>
            </a:r>
            <a:endParaRPr lang="he-IL" dirty="0"/>
          </a:p>
        </p:txBody>
      </p:sp>
      <p:sp>
        <p:nvSpPr>
          <p:cNvPr id="19" name="תיבת טקסט 18">
            <a:extLst>
              <a:ext uri="{FF2B5EF4-FFF2-40B4-BE49-F238E27FC236}">
                <a16:creationId xmlns:a16="http://schemas.microsoft.com/office/drawing/2014/main" id="{8E1F59EB-6774-4129-BD3C-1C22DE332CB8}"/>
              </a:ext>
            </a:extLst>
          </p:cNvPr>
          <p:cNvSpPr txBox="1"/>
          <p:nvPr/>
        </p:nvSpPr>
        <p:spPr>
          <a:xfrm>
            <a:off x="4246451" y="3930775"/>
            <a:ext cx="7945549" cy="923330"/>
          </a:xfrm>
          <a:prstGeom prst="rect">
            <a:avLst/>
          </a:prstGeom>
          <a:noFill/>
        </p:spPr>
        <p:txBody>
          <a:bodyPr wrap="square">
            <a:spAutoFit/>
          </a:bodyPr>
          <a:lstStyle/>
          <a:p>
            <a:r>
              <a:rPr lang="he-IL" dirty="0"/>
              <a:t>וכי לא מצינו דמים שחלקן למעלה וחלקן למטה!?</a:t>
            </a:r>
          </a:p>
          <a:p>
            <a:r>
              <a:rPr lang="he-IL" dirty="0"/>
              <a:t>והתנן: לקח הכהן הגדול את דם הפר, והזה ממנו [לפי הנחת הגמרא עתה] נוכח הכפורת, </a:t>
            </a:r>
          </a:p>
          <a:p>
            <a:r>
              <a:rPr lang="he-IL" dirty="0"/>
              <a:t>הזאה אחת למעלה מאמצע הכפורת, ושבע הזאות למטה מאמצעה!?</a:t>
            </a:r>
          </a:p>
        </p:txBody>
      </p:sp>
      <p:sp>
        <p:nvSpPr>
          <p:cNvPr id="20" name="תיבת טקסט 19">
            <a:extLst>
              <a:ext uri="{FF2B5EF4-FFF2-40B4-BE49-F238E27FC236}">
                <a16:creationId xmlns:a16="http://schemas.microsoft.com/office/drawing/2014/main" id="{5AB3D7F7-60BB-4D70-A8BD-B07B957E7636}"/>
              </a:ext>
            </a:extLst>
          </p:cNvPr>
          <p:cNvSpPr txBox="1"/>
          <p:nvPr/>
        </p:nvSpPr>
        <p:spPr>
          <a:xfrm>
            <a:off x="11039900" y="3213698"/>
            <a:ext cx="874334"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שאלה:</a:t>
            </a:r>
          </a:p>
        </p:txBody>
      </p:sp>
      <p:sp>
        <p:nvSpPr>
          <p:cNvPr id="22" name="תיבת טקסט 21">
            <a:extLst>
              <a:ext uri="{FF2B5EF4-FFF2-40B4-BE49-F238E27FC236}">
                <a16:creationId xmlns:a16="http://schemas.microsoft.com/office/drawing/2014/main" id="{2B539C08-D5AA-4BCF-966E-4AB310652479}"/>
              </a:ext>
            </a:extLst>
          </p:cNvPr>
          <p:cNvSpPr txBox="1"/>
          <p:nvPr/>
        </p:nvSpPr>
        <p:spPr>
          <a:xfrm>
            <a:off x="8503105" y="6082817"/>
            <a:ext cx="2346959" cy="369332"/>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a:solidFill>
                  <a:srgbClr val="000000"/>
                </a:solidFill>
                <a:effectLst/>
                <a:latin typeface="Arial" panose="020B0604020202020204" pitchFamily="34" charset="0"/>
              </a:rPr>
              <a:t>מַחְוֵי רַב יְהוּדָה </a:t>
            </a:r>
            <a:r>
              <a:rPr lang="he-IL" b="0" i="0" dirty="0" err="1">
                <a:solidFill>
                  <a:srgbClr val="000000"/>
                </a:solidFill>
                <a:effectLst/>
                <a:latin typeface="Arial" panose="020B0604020202020204" pitchFamily="34" charset="0"/>
              </a:rPr>
              <a:t>כִּמְנַגְּדָנָא</a:t>
            </a:r>
            <a:endParaRPr lang="he-IL" dirty="0"/>
          </a:p>
        </p:txBody>
      </p:sp>
      <p:sp>
        <p:nvSpPr>
          <p:cNvPr id="23" name="תיבת טקסט 22">
            <a:extLst>
              <a:ext uri="{FF2B5EF4-FFF2-40B4-BE49-F238E27FC236}">
                <a16:creationId xmlns:a16="http://schemas.microsoft.com/office/drawing/2014/main" id="{DE8794DE-78D1-46CF-A5B8-363C65513DF2}"/>
              </a:ext>
            </a:extLst>
          </p:cNvPr>
          <p:cNvSpPr txBox="1"/>
          <p:nvPr/>
        </p:nvSpPr>
        <p:spPr>
          <a:xfrm>
            <a:off x="11039900" y="4920788"/>
            <a:ext cx="1147713"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תשובה</a:t>
            </a:r>
          </a:p>
        </p:txBody>
      </p:sp>
      <p:sp>
        <p:nvSpPr>
          <p:cNvPr id="25" name="תיבת טקסט 24">
            <a:extLst>
              <a:ext uri="{FF2B5EF4-FFF2-40B4-BE49-F238E27FC236}">
                <a16:creationId xmlns:a16="http://schemas.microsoft.com/office/drawing/2014/main" id="{495DDCB0-2BA7-4183-B539-418EFC0C680D}"/>
              </a:ext>
            </a:extLst>
          </p:cNvPr>
          <p:cNvSpPr txBox="1"/>
          <p:nvPr/>
        </p:nvSpPr>
        <p:spPr>
          <a:xfrm>
            <a:off x="9676585" y="4891576"/>
            <a:ext cx="1147713" cy="369332"/>
          </a:xfrm>
          <a:prstGeom prst="rect">
            <a:avLst/>
          </a:prstGeom>
          <a:solidFill>
            <a:schemeClr val="accent5">
              <a:lumMod val="20000"/>
              <a:lumOff val="80000"/>
            </a:schemeClr>
          </a:solidFill>
          <a:scene3d>
            <a:camera prst="orthographicFront"/>
            <a:lightRig rig="threePt" dir="t"/>
          </a:scene3d>
          <a:sp3d>
            <a:bevelT/>
          </a:sp3d>
        </p:spPr>
        <p:txBody>
          <a:bodyPr wrap="square">
            <a:spAutoFit/>
          </a:bodyPr>
          <a:lstStyle/>
          <a:p>
            <a:pPr algn="ctr"/>
            <a:r>
              <a:rPr lang="he-IL" b="0" i="0" dirty="0">
                <a:solidFill>
                  <a:srgbClr val="000000"/>
                </a:solidFill>
                <a:effectLst/>
                <a:latin typeface="Arial" panose="020B0604020202020204" pitchFamily="34" charset="0"/>
              </a:rPr>
              <a:t>כְּמַצְלִיף </a:t>
            </a:r>
            <a:endParaRPr lang="he-IL" dirty="0"/>
          </a:p>
        </p:txBody>
      </p:sp>
      <p:sp>
        <p:nvSpPr>
          <p:cNvPr id="26" name="תיבת טקסט 25">
            <a:extLst>
              <a:ext uri="{FF2B5EF4-FFF2-40B4-BE49-F238E27FC236}">
                <a16:creationId xmlns:a16="http://schemas.microsoft.com/office/drawing/2014/main" id="{63C65F00-B399-43D7-A70D-C1C584BF44A0}"/>
              </a:ext>
            </a:extLst>
          </p:cNvPr>
          <p:cNvSpPr txBox="1"/>
          <p:nvPr/>
        </p:nvSpPr>
        <p:spPr>
          <a:xfrm>
            <a:off x="11217888" y="5425408"/>
            <a:ext cx="874334"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שאלה:</a:t>
            </a:r>
          </a:p>
        </p:txBody>
      </p:sp>
      <p:sp>
        <p:nvSpPr>
          <p:cNvPr id="28" name="תיבת טקסט 27">
            <a:extLst>
              <a:ext uri="{FF2B5EF4-FFF2-40B4-BE49-F238E27FC236}">
                <a16:creationId xmlns:a16="http://schemas.microsoft.com/office/drawing/2014/main" id="{F849CFE0-2C7C-474E-A99A-5BBB9325EB27}"/>
              </a:ext>
            </a:extLst>
          </p:cNvPr>
          <p:cNvSpPr txBox="1"/>
          <p:nvPr/>
        </p:nvSpPr>
        <p:spPr>
          <a:xfrm>
            <a:off x="9354400" y="5435534"/>
            <a:ext cx="1448252" cy="369332"/>
          </a:xfrm>
          <a:prstGeom prst="rect">
            <a:avLst/>
          </a:prstGeom>
          <a:solidFill>
            <a:schemeClr val="accent5">
              <a:lumMod val="20000"/>
              <a:lumOff val="80000"/>
            </a:schemeClr>
          </a:solidFill>
          <a:scene3d>
            <a:camera prst="orthographicFront"/>
            <a:lightRig rig="threePt" dir="t"/>
          </a:scene3d>
          <a:sp3d>
            <a:bevelT w="114300" prst="artDeco"/>
          </a:sp3d>
        </p:spPr>
        <p:txBody>
          <a:bodyPr wrap="square">
            <a:spAutoFit/>
          </a:bodyPr>
          <a:lstStyle/>
          <a:p>
            <a:r>
              <a:rPr lang="he-IL" b="0" i="0" dirty="0">
                <a:solidFill>
                  <a:srgbClr val="000000"/>
                </a:solidFill>
                <a:effectLst/>
                <a:latin typeface="Arial" panose="020B0604020202020204" pitchFamily="34" charset="0"/>
              </a:rPr>
              <a:t>מַאי כְּמַצְלִיף </a:t>
            </a:r>
            <a:endParaRPr lang="he-IL" dirty="0"/>
          </a:p>
        </p:txBody>
      </p:sp>
      <p:sp>
        <p:nvSpPr>
          <p:cNvPr id="30" name="תיבת טקסט 29">
            <a:extLst>
              <a:ext uri="{FF2B5EF4-FFF2-40B4-BE49-F238E27FC236}">
                <a16:creationId xmlns:a16="http://schemas.microsoft.com/office/drawing/2014/main" id="{9CC456F0-2537-461E-BE79-1790B5FEADCD}"/>
              </a:ext>
            </a:extLst>
          </p:cNvPr>
          <p:cNvSpPr txBox="1"/>
          <p:nvPr/>
        </p:nvSpPr>
        <p:spPr>
          <a:xfrm>
            <a:off x="741974" y="5942826"/>
            <a:ext cx="7462520" cy="923330"/>
          </a:xfrm>
          <a:prstGeom prst="rect">
            <a:avLst/>
          </a:prstGeom>
          <a:solidFill>
            <a:schemeClr val="bg1"/>
          </a:solidFill>
        </p:spPr>
        <p:txBody>
          <a:bodyPr wrap="square">
            <a:spAutoFit/>
          </a:bodyPr>
          <a:lstStyle/>
          <a:p>
            <a:r>
              <a:rPr lang="he-IL" dirty="0"/>
              <a:t>הראה רב יהודה בידו: כשליח בית דין המלקה את המחייב מלקות מכה אחר מכה במקום אחר בגוף. שתחילה מכה על מקום מרוחק ממנו, ובהדרגה הוא מקרב את המלקות על גוף המולקה לכיוון מקום עמידתו של המלקה.</a:t>
            </a:r>
          </a:p>
        </p:txBody>
      </p:sp>
      <p:sp>
        <p:nvSpPr>
          <p:cNvPr id="21" name="תיבת טקסט 20">
            <a:extLst>
              <a:ext uri="{FF2B5EF4-FFF2-40B4-BE49-F238E27FC236}">
                <a16:creationId xmlns:a16="http://schemas.microsoft.com/office/drawing/2014/main" id="{AD71927E-19D2-4C15-9F15-D44D2685DD5A}"/>
              </a:ext>
            </a:extLst>
          </p:cNvPr>
          <p:cNvSpPr txBox="1"/>
          <p:nvPr/>
        </p:nvSpPr>
        <p:spPr>
          <a:xfrm>
            <a:off x="10824298" y="2445788"/>
            <a:ext cx="1147713"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תשובה</a:t>
            </a:r>
          </a:p>
        </p:txBody>
      </p:sp>
    </p:spTree>
    <p:extLst>
      <p:ext uri="{BB962C8B-B14F-4D97-AF65-F5344CB8AC3E}">
        <p14:creationId xmlns:p14="http://schemas.microsoft.com/office/powerpoint/2010/main" val="41532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750"/>
                            </p:stCondLst>
                            <p:childTnLst>
                              <p:par>
                                <p:cTn id="9" presetID="53" presetClass="entr" presetSubtype="16"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750"/>
                            </p:stCondLst>
                            <p:childTnLst>
                              <p:par>
                                <p:cTn id="15" presetID="6" presetClass="entr" presetSubtype="32" fill="hold" nodeType="after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circle(out)">
                                      <p:cBhvr>
                                        <p:cTn id="17" dur="1000"/>
                                        <p:tgtEl>
                                          <p:spTgt spid="13"/>
                                        </p:tgtEl>
                                      </p:cBhvr>
                                    </p:animEffect>
                                  </p:childTnLst>
                                </p:cTn>
                              </p:par>
                            </p:childTnLst>
                          </p:cTn>
                        </p:par>
                        <p:par>
                          <p:cTn id="18" fill="hold">
                            <p:stCondLst>
                              <p:cond delay="3750"/>
                            </p:stCondLst>
                            <p:childTnLst>
                              <p:par>
                                <p:cTn id="19" presetID="22" presetClass="entr" presetSubtype="2" fill="hold" grpId="0" nodeType="after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6250"/>
                            </p:stCondLst>
                            <p:childTnLst>
                              <p:par>
                                <p:cTn id="23" presetID="16" presetClass="entr" presetSubtype="21" fill="hold" grpId="0" nodeType="afterEffect">
                                  <p:stCondLst>
                                    <p:cond delay="225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par>
                          <p:cTn id="26" fill="hold">
                            <p:stCondLst>
                              <p:cond delay="9000"/>
                            </p:stCondLst>
                            <p:childTnLst>
                              <p:par>
                                <p:cTn id="27" presetID="53" presetClass="entr" presetSubtype="16" fill="hold" grpId="0" nodeType="afterEffect">
                                  <p:stCondLst>
                                    <p:cond delay="5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10000"/>
                            </p:stCondLst>
                            <p:childTnLst>
                              <p:par>
                                <p:cTn id="33" presetID="16" presetClass="entr" presetSubtype="21" fill="hold" grpId="0" nodeType="afterEffect">
                                  <p:stCondLst>
                                    <p:cond delay="150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par>
                          <p:cTn id="36" fill="hold">
                            <p:stCondLst>
                              <p:cond delay="12000"/>
                            </p:stCondLst>
                            <p:childTnLst>
                              <p:par>
                                <p:cTn id="37" presetID="53" presetClass="entr" presetSubtype="16" fill="hold" grpId="0" nodeType="afterEffect">
                                  <p:stCondLst>
                                    <p:cond delay="50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par>
                          <p:cTn id="42" fill="hold">
                            <p:stCondLst>
                              <p:cond delay="13000"/>
                            </p:stCondLst>
                            <p:childTnLst>
                              <p:par>
                                <p:cTn id="43" presetID="22" presetClass="entr" presetSubtype="2" fill="hold" grpId="0" nodeType="afterEffect">
                                  <p:stCondLst>
                                    <p:cond delay="2000"/>
                                  </p:stCondLst>
                                  <p:childTnLst>
                                    <p:set>
                                      <p:cBhvr>
                                        <p:cTn id="44" dur="1" fill="hold">
                                          <p:stCondLst>
                                            <p:cond delay="0"/>
                                          </p:stCondLst>
                                        </p:cTn>
                                        <p:tgtEl>
                                          <p:spTgt spid="19"/>
                                        </p:tgtEl>
                                        <p:attrNameLst>
                                          <p:attrName>style.visibility</p:attrName>
                                        </p:attrNameLst>
                                      </p:cBhvr>
                                      <p:to>
                                        <p:strVal val="visible"/>
                                      </p:to>
                                    </p:set>
                                    <p:animEffect transition="in" filter="wipe(right)">
                                      <p:cBhvr>
                                        <p:cTn id="45" dur="500"/>
                                        <p:tgtEl>
                                          <p:spTgt spid="19"/>
                                        </p:tgtEl>
                                      </p:cBhvr>
                                    </p:animEffect>
                                  </p:childTnLst>
                                </p:cTn>
                              </p:par>
                            </p:childTnLst>
                          </p:cTn>
                        </p:par>
                        <p:par>
                          <p:cTn id="46" fill="hold">
                            <p:stCondLst>
                              <p:cond delay="15500"/>
                            </p:stCondLst>
                            <p:childTnLst>
                              <p:par>
                                <p:cTn id="47" presetID="16" presetClass="entr" presetSubtype="21" fill="hold" grpId="0" nodeType="afterEffect">
                                  <p:stCondLst>
                                    <p:cond delay="200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par>
                          <p:cTn id="50" fill="hold">
                            <p:stCondLst>
                              <p:cond delay="18000"/>
                            </p:stCondLst>
                            <p:childTnLst>
                              <p:par>
                                <p:cTn id="51" presetID="53" presetClass="entr" presetSubtype="16" fill="hold" grpId="0" nodeType="afterEffect">
                                  <p:stCondLst>
                                    <p:cond delay="50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19000"/>
                            </p:stCondLst>
                            <p:childTnLst>
                              <p:par>
                                <p:cTn id="57" presetID="16" presetClass="entr" presetSubtype="21" fill="hold" grpId="0" nodeType="afterEffect">
                                  <p:stCondLst>
                                    <p:cond delay="150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par>
                          <p:cTn id="60" fill="hold">
                            <p:stCondLst>
                              <p:cond delay="21000"/>
                            </p:stCondLst>
                            <p:childTnLst>
                              <p:par>
                                <p:cTn id="61" presetID="53" presetClass="entr" presetSubtype="16" fill="hold" grpId="0" nodeType="afterEffect">
                                  <p:stCondLst>
                                    <p:cond delay="150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childTnLst>
                          </p:cTn>
                        </p:par>
                        <p:par>
                          <p:cTn id="66" fill="hold">
                            <p:stCondLst>
                              <p:cond delay="23000"/>
                            </p:stCondLst>
                            <p:childTnLst>
                              <p:par>
                                <p:cTn id="67" presetID="16" presetClass="entr" presetSubtype="21"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arn(inVertical)">
                                      <p:cBhvr>
                                        <p:cTn id="69" dur="500"/>
                                        <p:tgtEl>
                                          <p:spTgt spid="12"/>
                                        </p:tgtEl>
                                      </p:cBhvr>
                                    </p:animEffect>
                                  </p:childTnLst>
                                </p:cTn>
                              </p:par>
                            </p:childTnLst>
                          </p:cTn>
                        </p:par>
                        <p:par>
                          <p:cTn id="70" fill="hold">
                            <p:stCondLst>
                              <p:cond delay="23500"/>
                            </p:stCondLst>
                            <p:childTnLst>
                              <p:par>
                                <p:cTn id="71" presetID="53" presetClass="entr" presetSubtype="16" fill="hold" grpId="0" nodeType="afterEffect">
                                  <p:stCondLst>
                                    <p:cond delay="100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childTnLst>
                          </p:cTn>
                        </p:par>
                        <p:par>
                          <p:cTn id="76" fill="hold">
                            <p:stCondLst>
                              <p:cond delay="25000"/>
                            </p:stCondLst>
                            <p:childTnLst>
                              <p:par>
                                <p:cTn id="77" presetID="22" presetClass="entr" presetSubtype="2" fill="hold" grpId="0" nodeType="afterEffect">
                                  <p:stCondLst>
                                    <p:cond delay="1500"/>
                                  </p:stCondLst>
                                  <p:childTnLst>
                                    <p:set>
                                      <p:cBhvr>
                                        <p:cTn id="78" dur="1" fill="hold">
                                          <p:stCondLst>
                                            <p:cond delay="0"/>
                                          </p:stCondLst>
                                        </p:cTn>
                                        <p:tgtEl>
                                          <p:spTgt spid="30"/>
                                        </p:tgtEl>
                                        <p:attrNameLst>
                                          <p:attrName>style.visibility</p:attrName>
                                        </p:attrNameLst>
                                      </p:cBhvr>
                                      <p:to>
                                        <p:strVal val="visible"/>
                                      </p:to>
                                    </p:set>
                                    <p:animEffect transition="in" filter="wipe(right)">
                                      <p:cBhvr>
                                        <p:cTn id="7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animBg="1"/>
      <p:bldP spid="11" grpId="0" animBg="1"/>
      <p:bldP spid="12" grpId="0" animBg="1"/>
      <p:bldP spid="17" grpId="0" animBg="1"/>
      <p:bldP spid="19" grpId="0"/>
      <p:bldP spid="20" grpId="0" animBg="1"/>
      <p:bldP spid="22" grpId="0" animBg="1"/>
      <p:bldP spid="23" grpId="0" animBg="1"/>
      <p:bldP spid="25" grpId="0" animBg="1"/>
      <p:bldP spid="26" grpId="0" animBg="1"/>
      <p:bldP spid="28" grpId="0" animBg="1"/>
      <p:bldP spid="3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D4653D37-00A7-46A1-BE65-B59159023B19}"/>
              </a:ext>
            </a:extLst>
          </p:cNvPr>
          <p:cNvSpPr txBox="1"/>
          <p:nvPr/>
        </p:nvSpPr>
        <p:spPr>
          <a:xfrm>
            <a:off x="10525760" y="0"/>
            <a:ext cx="1455535" cy="369332"/>
          </a:xfrm>
          <a:prstGeom prst="rect">
            <a:avLst/>
          </a:prstGeom>
          <a:noFill/>
        </p:spPr>
        <p:txBody>
          <a:bodyPr wrap="square">
            <a:spAutoFit/>
          </a:bodyPr>
          <a:lstStyle/>
          <a:p>
            <a:r>
              <a:rPr lang="he-IL" dirty="0"/>
              <a:t>דף טו עמוד א</a:t>
            </a:r>
          </a:p>
        </p:txBody>
      </p:sp>
      <p:sp>
        <p:nvSpPr>
          <p:cNvPr id="4" name="תיבת טקסט 3">
            <a:extLst>
              <a:ext uri="{FF2B5EF4-FFF2-40B4-BE49-F238E27FC236}">
                <a16:creationId xmlns:a16="http://schemas.microsoft.com/office/drawing/2014/main" id="{285D959D-2A94-418C-8B16-78739F591B60}"/>
              </a:ext>
            </a:extLst>
          </p:cNvPr>
          <p:cNvSpPr txBox="1"/>
          <p:nvPr/>
        </p:nvSpPr>
        <p:spPr>
          <a:xfrm>
            <a:off x="7758794" y="2048497"/>
            <a:ext cx="4131386" cy="646331"/>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מַאי לָאו </a:t>
            </a:r>
            <a:r>
              <a:rPr lang="he-IL" b="0" i="0" dirty="0" err="1">
                <a:solidFill>
                  <a:srgbClr val="000000"/>
                </a:solidFill>
                <a:effectLst/>
                <a:latin typeface="Arial" panose="020B0604020202020204" pitchFamily="34" charset="0"/>
              </a:rPr>
              <a:t>אַפַּלְגֵיה</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דְּמִזְבֵּח</a:t>
            </a:r>
            <a:r>
              <a:rPr lang="he-IL" b="0" i="0" dirty="0">
                <a:solidFill>
                  <a:srgbClr val="000000"/>
                </a:solidFill>
                <a:effectLst/>
                <a:latin typeface="Arial" panose="020B0604020202020204" pitchFamily="34" charset="0"/>
              </a:rPr>
              <a:t>ַ </a:t>
            </a:r>
          </a:p>
          <a:p>
            <a:r>
              <a:rPr lang="he-IL" b="0" i="0" dirty="0" err="1">
                <a:solidFill>
                  <a:srgbClr val="000000"/>
                </a:solidFill>
                <a:effectLst/>
                <a:latin typeface="Arial" panose="020B0604020202020204" pitchFamily="34" charset="0"/>
              </a:rPr>
              <a:t>כִּדְאָמְרִי</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אִינָשֵׁי</a:t>
            </a:r>
            <a:r>
              <a:rPr lang="he-IL" b="0" i="0" dirty="0">
                <a:solidFill>
                  <a:srgbClr val="000000"/>
                </a:solidFill>
                <a:effectLst/>
                <a:latin typeface="Arial" panose="020B0604020202020204" pitchFamily="34" charset="0"/>
              </a:rPr>
              <a:t> טְהַר </a:t>
            </a:r>
            <a:r>
              <a:rPr lang="he-IL" b="0" i="0" dirty="0" err="1">
                <a:solidFill>
                  <a:srgbClr val="000000"/>
                </a:solidFill>
                <a:effectLst/>
                <a:latin typeface="Arial" panose="020B0604020202020204" pitchFamily="34" charset="0"/>
              </a:rPr>
              <a:t>טִיהֲרָא</a:t>
            </a:r>
            <a:r>
              <a:rPr lang="he-IL" b="0" i="0" dirty="0">
                <a:solidFill>
                  <a:srgbClr val="000000"/>
                </a:solidFill>
                <a:effectLst/>
                <a:latin typeface="Arial" panose="020B0604020202020204" pitchFamily="34" charset="0"/>
              </a:rPr>
              <a:t> הוּא </a:t>
            </a:r>
            <a:r>
              <a:rPr lang="he-IL" b="0" i="0" dirty="0" err="1">
                <a:solidFill>
                  <a:srgbClr val="000000"/>
                </a:solidFill>
                <a:effectLst/>
                <a:latin typeface="Arial" panose="020B0604020202020204" pitchFamily="34" charset="0"/>
              </a:rPr>
              <a:t>פַּלְגָא</a:t>
            </a:r>
            <a:r>
              <a:rPr lang="he-IL" b="0" i="0" dirty="0">
                <a:solidFill>
                  <a:srgbClr val="000000"/>
                </a:solidFill>
                <a:effectLst/>
                <a:latin typeface="Arial" panose="020B0604020202020204" pitchFamily="34" charset="0"/>
              </a:rPr>
              <a:t> דְּיוֹמָא</a:t>
            </a:r>
            <a:endParaRPr lang="he-IL" dirty="0"/>
          </a:p>
        </p:txBody>
      </p:sp>
      <p:sp>
        <p:nvSpPr>
          <p:cNvPr id="5" name="תיבת טקסט 4">
            <a:extLst>
              <a:ext uri="{FF2B5EF4-FFF2-40B4-BE49-F238E27FC236}">
                <a16:creationId xmlns:a16="http://schemas.microsoft.com/office/drawing/2014/main" id="{B48C152C-E1C5-4C42-8C59-2D757B56E5F4}"/>
              </a:ext>
            </a:extLst>
          </p:cNvPr>
          <p:cNvSpPr txBox="1"/>
          <p:nvPr/>
        </p:nvSpPr>
        <p:spPr>
          <a:xfrm>
            <a:off x="11039900" y="526567"/>
            <a:ext cx="874334"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שאלה:</a:t>
            </a:r>
          </a:p>
        </p:txBody>
      </p:sp>
      <p:sp>
        <p:nvSpPr>
          <p:cNvPr id="6" name="תיבת טקסט 5">
            <a:extLst>
              <a:ext uri="{FF2B5EF4-FFF2-40B4-BE49-F238E27FC236}">
                <a16:creationId xmlns:a16="http://schemas.microsoft.com/office/drawing/2014/main" id="{6E24CC62-4470-49F4-937A-0B81240E7FEE}"/>
              </a:ext>
            </a:extLst>
          </p:cNvPr>
          <p:cNvSpPr txBox="1"/>
          <p:nvPr/>
        </p:nvSpPr>
        <p:spPr>
          <a:xfrm>
            <a:off x="951306" y="2002894"/>
            <a:ext cx="6167120" cy="1477328"/>
          </a:xfrm>
          <a:prstGeom prst="rect">
            <a:avLst/>
          </a:prstGeom>
          <a:noFill/>
        </p:spPr>
        <p:txBody>
          <a:bodyPr wrap="square">
            <a:spAutoFit/>
          </a:bodyPr>
          <a:lstStyle/>
          <a:p>
            <a:r>
              <a:rPr lang="he-IL" dirty="0"/>
              <a:t>הגמרא מניחה : האם אין הכונה במילה "טהרו", שהוא מזה שבע פעמים על צד הדופן של מזבח, בגובה חציו, של המזבח.</a:t>
            </a:r>
          </a:p>
          <a:p>
            <a:r>
              <a:rPr lang="he-IL" dirty="0"/>
              <a:t>וכמו שאומרים אנשים בהגיע חצות היום, בצהריים: "טהר </a:t>
            </a:r>
            <a:r>
              <a:rPr lang="he-IL" dirty="0" err="1"/>
              <a:t>טיהרא</a:t>
            </a:r>
            <a:r>
              <a:rPr lang="he-IL" dirty="0"/>
              <a:t>", שהוא חצי היום? וכיון שמזה על אמצעו, הרי חלק מהדם נופל מעל האמצע וחלק מתחתיו.</a:t>
            </a:r>
          </a:p>
        </p:txBody>
      </p:sp>
      <p:sp>
        <p:nvSpPr>
          <p:cNvPr id="8" name="תיבת טקסט 7">
            <a:extLst>
              <a:ext uri="{FF2B5EF4-FFF2-40B4-BE49-F238E27FC236}">
                <a16:creationId xmlns:a16="http://schemas.microsoft.com/office/drawing/2014/main" id="{B8C80509-DAF7-44B9-AA70-56A9C7DA2E38}"/>
              </a:ext>
            </a:extLst>
          </p:cNvPr>
          <p:cNvSpPr txBox="1"/>
          <p:nvPr/>
        </p:nvSpPr>
        <p:spPr>
          <a:xfrm>
            <a:off x="7244079" y="1007071"/>
            <a:ext cx="4646101" cy="646331"/>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וְלָא ?</a:t>
            </a:r>
          </a:p>
          <a:p>
            <a:r>
              <a:rPr lang="he-IL" b="0" i="0" dirty="0">
                <a:solidFill>
                  <a:srgbClr val="000000"/>
                </a:solidFill>
                <a:effectLst/>
                <a:latin typeface="Arial" panose="020B0604020202020204" pitchFamily="34" charset="0"/>
              </a:rPr>
              <a:t> וְהָתְנַן הִזָּה מִמֶּנּוּ עַל </a:t>
            </a:r>
            <a:r>
              <a:rPr lang="he-IL" b="0" i="0" dirty="0" err="1">
                <a:solidFill>
                  <a:srgbClr val="000000"/>
                </a:solidFill>
                <a:effectLst/>
                <a:latin typeface="Arial" panose="020B0604020202020204" pitchFamily="34" charset="0"/>
              </a:rPr>
              <a:t>טׇהֳרו</a:t>
            </a:r>
            <a:r>
              <a:rPr lang="he-IL" b="0" i="0" dirty="0">
                <a:solidFill>
                  <a:srgbClr val="000000"/>
                </a:solidFill>
                <a:effectLst/>
                <a:latin typeface="Arial" panose="020B0604020202020204" pitchFamily="34" charset="0"/>
              </a:rPr>
              <a:t>ֹ שֶׁל מִזְבֵּחַ שֶׁבַע פְּעָמִים </a:t>
            </a:r>
            <a:endParaRPr lang="he-IL" dirty="0"/>
          </a:p>
        </p:txBody>
      </p:sp>
      <p:sp>
        <p:nvSpPr>
          <p:cNvPr id="10" name="תיבת טקסט 9">
            <a:extLst>
              <a:ext uri="{FF2B5EF4-FFF2-40B4-BE49-F238E27FC236}">
                <a16:creationId xmlns:a16="http://schemas.microsoft.com/office/drawing/2014/main" id="{0053763E-BBCF-4888-B9C5-2A7EAA88B8F5}"/>
              </a:ext>
            </a:extLst>
          </p:cNvPr>
          <p:cNvSpPr txBox="1"/>
          <p:nvPr/>
        </p:nvSpPr>
        <p:spPr>
          <a:xfrm>
            <a:off x="975360" y="1145570"/>
            <a:ext cx="6096000" cy="369332"/>
          </a:xfrm>
          <a:prstGeom prst="rect">
            <a:avLst/>
          </a:prstGeom>
          <a:noFill/>
        </p:spPr>
        <p:txBody>
          <a:bodyPr wrap="square">
            <a:spAutoFit/>
          </a:bodyPr>
          <a:lstStyle/>
          <a:p>
            <a:r>
              <a:rPr lang="he-IL" dirty="0"/>
              <a:t>עדיין יש להקשות: וכי לא מצינו דמים שחלקם למעלה וחלקם למטה?</a:t>
            </a:r>
          </a:p>
        </p:txBody>
      </p:sp>
      <p:sp>
        <p:nvSpPr>
          <p:cNvPr id="13" name="תיבת טקסט 12">
            <a:extLst>
              <a:ext uri="{FF2B5EF4-FFF2-40B4-BE49-F238E27FC236}">
                <a16:creationId xmlns:a16="http://schemas.microsoft.com/office/drawing/2014/main" id="{C6760B74-D52D-4335-A572-A0291312E087}"/>
              </a:ext>
            </a:extLst>
          </p:cNvPr>
          <p:cNvSpPr txBox="1"/>
          <p:nvPr/>
        </p:nvSpPr>
        <p:spPr>
          <a:xfrm>
            <a:off x="10766521" y="4163173"/>
            <a:ext cx="1147713"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pPr algn="ctr"/>
            <a:r>
              <a:rPr lang="he-IL" dirty="0"/>
              <a:t>תשובה</a:t>
            </a:r>
          </a:p>
        </p:txBody>
      </p:sp>
      <p:sp>
        <p:nvSpPr>
          <p:cNvPr id="14" name="תיבת טקסט 13">
            <a:extLst>
              <a:ext uri="{FF2B5EF4-FFF2-40B4-BE49-F238E27FC236}">
                <a16:creationId xmlns:a16="http://schemas.microsoft.com/office/drawing/2014/main" id="{45FD356E-3E29-45F3-AF3B-48B047F6F84F}"/>
              </a:ext>
            </a:extLst>
          </p:cNvPr>
          <p:cNvSpPr txBox="1"/>
          <p:nvPr/>
        </p:nvSpPr>
        <p:spPr>
          <a:xfrm>
            <a:off x="10525759" y="5354320"/>
            <a:ext cx="1455535" cy="369332"/>
          </a:xfrm>
          <a:prstGeom prst="rect">
            <a:avLst/>
          </a:prstGeom>
          <a:noFill/>
        </p:spPr>
        <p:txBody>
          <a:bodyPr wrap="square">
            <a:spAutoFit/>
          </a:bodyPr>
          <a:lstStyle/>
          <a:p>
            <a:r>
              <a:rPr lang="he-IL" dirty="0"/>
              <a:t>דף טו עמוד ב</a:t>
            </a:r>
          </a:p>
        </p:txBody>
      </p:sp>
      <p:sp>
        <p:nvSpPr>
          <p:cNvPr id="16" name="תיבת טקסט 15">
            <a:extLst>
              <a:ext uri="{FF2B5EF4-FFF2-40B4-BE49-F238E27FC236}">
                <a16:creationId xmlns:a16="http://schemas.microsoft.com/office/drawing/2014/main" id="{76543FB8-D8F8-4378-9AFF-CACF9A0EDB18}"/>
              </a:ext>
            </a:extLst>
          </p:cNvPr>
          <p:cNvSpPr txBox="1"/>
          <p:nvPr/>
        </p:nvSpPr>
        <p:spPr>
          <a:xfrm>
            <a:off x="9567129" y="4735714"/>
            <a:ext cx="2323194" cy="369332"/>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a:solidFill>
                  <a:srgbClr val="000000"/>
                </a:solidFill>
                <a:effectLst/>
                <a:latin typeface="Arial" panose="020B0604020202020204" pitchFamily="34" charset="0"/>
              </a:rPr>
              <a:t>אָמַר רַבָּה בַּר </a:t>
            </a:r>
            <a:r>
              <a:rPr lang="he-IL" b="0" i="0" dirty="0" err="1">
                <a:solidFill>
                  <a:srgbClr val="000000"/>
                </a:solidFill>
                <a:effectLst/>
                <a:latin typeface="Arial" panose="020B0604020202020204" pitchFamily="34" charset="0"/>
              </a:rPr>
              <a:t>שֵׁילָא</a:t>
            </a:r>
            <a:r>
              <a:rPr lang="he-IL" b="0" i="0" dirty="0">
                <a:solidFill>
                  <a:srgbClr val="000000"/>
                </a:solidFill>
                <a:effectLst/>
                <a:latin typeface="Arial" panose="020B0604020202020204" pitchFamily="34" charset="0"/>
              </a:rPr>
              <a:t> לָא</a:t>
            </a:r>
            <a:endParaRPr lang="he-IL" dirty="0"/>
          </a:p>
        </p:txBody>
      </p:sp>
      <p:sp>
        <p:nvSpPr>
          <p:cNvPr id="18" name="תיבת טקסט 17">
            <a:extLst>
              <a:ext uri="{FF2B5EF4-FFF2-40B4-BE49-F238E27FC236}">
                <a16:creationId xmlns:a16="http://schemas.microsoft.com/office/drawing/2014/main" id="{B240B425-EA1C-44C6-960A-873EBEEE46ED}"/>
              </a:ext>
            </a:extLst>
          </p:cNvPr>
          <p:cNvSpPr txBox="1"/>
          <p:nvPr/>
        </p:nvSpPr>
        <p:spPr>
          <a:xfrm>
            <a:off x="7890586" y="6108309"/>
            <a:ext cx="3975540" cy="369332"/>
          </a:xfrm>
          <a:prstGeom prst="rect">
            <a:avLst/>
          </a:prstGeom>
          <a:solidFill>
            <a:schemeClr val="accent5">
              <a:lumMod val="20000"/>
              <a:lumOff val="80000"/>
            </a:schemeClr>
          </a:solidFill>
          <a:scene3d>
            <a:camera prst="orthographicFront"/>
            <a:lightRig rig="threePt" dir="t"/>
          </a:scene3d>
          <a:sp3d>
            <a:bevelT prst="slope"/>
          </a:sp3d>
        </p:spPr>
        <p:txBody>
          <a:bodyPr wrap="square">
            <a:spAutoFit/>
          </a:bodyPr>
          <a:lstStyle/>
          <a:p>
            <a:r>
              <a:rPr lang="he-IL" b="0" i="0" dirty="0" err="1">
                <a:solidFill>
                  <a:srgbClr val="000000"/>
                </a:solidFill>
                <a:effectLst/>
                <a:latin typeface="Arial" panose="020B0604020202020204" pitchFamily="34" charset="0"/>
              </a:rPr>
              <a:t>אַגּוּפֵיה</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דְּמִזְבֵּח</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דִּכְתִיב</a:t>
            </a:r>
            <a:r>
              <a:rPr lang="he-IL" b="0" i="0" dirty="0">
                <a:solidFill>
                  <a:srgbClr val="000000"/>
                </a:solidFill>
                <a:effectLst/>
                <a:latin typeface="Arial" panose="020B0604020202020204" pitchFamily="34" charset="0"/>
              </a:rPr>
              <a:t> וּכְעֶצֶם הַשָּׁמַיִם לָטֹהַר</a:t>
            </a:r>
            <a:endParaRPr lang="he-IL" dirty="0"/>
          </a:p>
        </p:txBody>
      </p:sp>
      <p:sp>
        <p:nvSpPr>
          <p:cNvPr id="20" name="תיבת טקסט 19">
            <a:extLst>
              <a:ext uri="{FF2B5EF4-FFF2-40B4-BE49-F238E27FC236}">
                <a16:creationId xmlns:a16="http://schemas.microsoft.com/office/drawing/2014/main" id="{C75AF5F0-57C8-44ED-9AAC-9D7B925662F1}"/>
              </a:ext>
            </a:extLst>
          </p:cNvPr>
          <p:cNvSpPr txBox="1"/>
          <p:nvPr/>
        </p:nvSpPr>
        <p:spPr>
          <a:xfrm>
            <a:off x="2590800" y="4743848"/>
            <a:ext cx="6096000" cy="369332"/>
          </a:xfrm>
          <a:prstGeom prst="rect">
            <a:avLst/>
          </a:prstGeom>
          <a:noFill/>
        </p:spPr>
        <p:txBody>
          <a:bodyPr wrap="square">
            <a:spAutoFit/>
          </a:bodyPr>
          <a:lstStyle/>
          <a:p>
            <a:r>
              <a:rPr lang="he-IL" dirty="0"/>
              <a:t>המשנה התכוונה לומר. לא לנתינה על חצי גובהו של מזבח</a:t>
            </a:r>
          </a:p>
        </p:txBody>
      </p:sp>
      <p:sp>
        <p:nvSpPr>
          <p:cNvPr id="22" name="תיבת טקסט 21">
            <a:extLst>
              <a:ext uri="{FF2B5EF4-FFF2-40B4-BE49-F238E27FC236}">
                <a16:creationId xmlns:a16="http://schemas.microsoft.com/office/drawing/2014/main" id="{AD1CCBEE-8CCD-4715-A1D7-52C3151DBA2C}"/>
              </a:ext>
            </a:extLst>
          </p:cNvPr>
          <p:cNvSpPr txBox="1"/>
          <p:nvPr/>
        </p:nvSpPr>
        <p:spPr>
          <a:xfrm>
            <a:off x="1178561" y="5884602"/>
            <a:ext cx="6197600" cy="923330"/>
          </a:xfrm>
          <a:prstGeom prst="rect">
            <a:avLst/>
          </a:prstGeom>
          <a:noFill/>
        </p:spPr>
        <p:txBody>
          <a:bodyPr wrap="square">
            <a:spAutoFit/>
          </a:bodyPr>
          <a:lstStyle/>
          <a:p>
            <a:r>
              <a:rPr lang="he-IL" dirty="0"/>
              <a:t>אלא הכונה היא להזאת הדם על גופו של </a:t>
            </a:r>
            <a:r>
              <a:rPr lang="he-IL" dirty="0" err="1"/>
              <a:t>דמזבח</a:t>
            </a:r>
            <a:r>
              <a:rPr lang="he-IL" dirty="0"/>
              <a:t> על משטחו העליון לאחר שמנקהו מאפר הקטורת, ונקרא "טהרו" על שם טהרת </a:t>
            </a:r>
            <a:r>
              <a:rPr lang="he-IL" dirty="0" err="1"/>
              <a:t>נקיונו</a:t>
            </a:r>
            <a:r>
              <a:rPr lang="he-IL" dirty="0"/>
              <a:t>, כמו שכתוב [שמות כד] "וכעצם השמים לטהר", שמשמעותו בברירות.</a:t>
            </a:r>
          </a:p>
        </p:txBody>
      </p:sp>
      <p:sp>
        <p:nvSpPr>
          <p:cNvPr id="23" name="בועת דיבור: מלבן עם פינות מעוגלות 22">
            <a:extLst>
              <a:ext uri="{FF2B5EF4-FFF2-40B4-BE49-F238E27FC236}">
                <a16:creationId xmlns:a16="http://schemas.microsoft.com/office/drawing/2014/main" id="{F55AC011-BF19-4336-900B-4E3DEC2DBAD9}"/>
              </a:ext>
            </a:extLst>
          </p:cNvPr>
          <p:cNvSpPr/>
          <p:nvPr/>
        </p:nvSpPr>
        <p:spPr>
          <a:xfrm>
            <a:off x="7352107" y="2868558"/>
            <a:ext cx="4514019" cy="1103868"/>
          </a:xfrm>
          <a:prstGeom prst="wedgeRoundRectCallout">
            <a:avLst>
              <a:gd name="adj1" fmla="val -55945"/>
              <a:gd name="adj2" fmla="val -2493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התוס' מבארים שכונת הגמרא לומר שחלק מהמתנות ניתן על ארבע קרנות המזבח, וחלק על דופן המזבח, תחתם.</a:t>
            </a:r>
          </a:p>
        </p:txBody>
      </p:sp>
    </p:spTree>
    <p:extLst>
      <p:ext uri="{BB962C8B-B14F-4D97-AF65-F5344CB8AC3E}">
        <p14:creationId xmlns:p14="http://schemas.microsoft.com/office/powerpoint/2010/main" val="116242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2" fill="hold" grpId="0" nodeType="afterEffect">
                                  <p:stCondLst>
                                    <p:cond delay="125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5750"/>
                            </p:stCondLst>
                            <p:childTnLst>
                              <p:par>
                                <p:cTn id="19" presetID="53" presetClass="entr" presetSubtype="16"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6750"/>
                            </p:stCondLst>
                            <p:childTnLst>
                              <p:par>
                                <p:cTn id="25" presetID="22" presetClass="entr" presetSubtype="2" fill="hold" grpId="0" nodeType="afterEffect">
                                  <p:stCondLst>
                                    <p:cond delay="150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par>
                          <p:cTn id="28" fill="hold">
                            <p:stCondLst>
                              <p:cond delay="8750"/>
                            </p:stCondLst>
                            <p:childTnLst>
                              <p:par>
                                <p:cTn id="29" presetID="22" presetClass="entr" presetSubtype="2" fill="hold" grpId="0" nodeType="afterEffect">
                                  <p:stCondLst>
                                    <p:cond delay="300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2500"/>
                                        <p:tgtEl>
                                          <p:spTgt spid="23"/>
                                        </p:tgtEl>
                                      </p:cBhvr>
                                    </p:animEffect>
                                  </p:childTnLst>
                                </p:cTn>
                              </p:par>
                            </p:childTnLst>
                          </p:cTn>
                        </p:par>
                        <p:par>
                          <p:cTn id="32" fill="hold">
                            <p:stCondLst>
                              <p:cond delay="14250"/>
                            </p:stCondLst>
                            <p:childTnLst>
                              <p:par>
                                <p:cTn id="33" presetID="16" presetClass="entr" presetSubtype="21" fill="hold" grpId="0" nodeType="afterEffect">
                                  <p:stCondLst>
                                    <p:cond delay="325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par>
                          <p:cTn id="36" fill="hold">
                            <p:stCondLst>
                              <p:cond delay="18000"/>
                            </p:stCondLst>
                            <p:childTnLst>
                              <p:par>
                                <p:cTn id="37" presetID="53" presetClass="entr" presetSubtype="16" fill="hold" grpId="0" nodeType="afterEffect">
                                  <p:stCondLst>
                                    <p:cond delay="50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19000"/>
                            </p:stCondLst>
                            <p:childTnLst>
                              <p:par>
                                <p:cTn id="43" presetID="22" presetClass="entr" presetSubtype="2" fill="hold" grpId="0" nodeType="afterEffect">
                                  <p:stCondLst>
                                    <p:cond delay="150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childTnLst>
                          </p:cTn>
                        </p:par>
                        <p:par>
                          <p:cTn id="46" fill="hold">
                            <p:stCondLst>
                              <p:cond delay="21000"/>
                            </p:stCondLst>
                            <p:childTnLst>
                              <p:par>
                                <p:cTn id="47" presetID="53" presetClass="entr" presetSubtype="16" fill="hold" grpId="0" nodeType="afterEffect">
                                  <p:stCondLst>
                                    <p:cond delay="2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23500"/>
                            </p:stCondLst>
                            <p:childTnLst>
                              <p:par>
                                <p:cTn id="53" presetID="22" presetClass="entr" presetSubtype="2" fill="hold" grpId="0" nodeType="afterEffect">
                                  <p:stCondLst>
                                    <p:cond delay="1750"/>
                                  </p:stCondLst>
                                  <p:childTnLst>
                                    <p:set>
                                      <p:cBhvr>
                                        <p:cTn id="54" dur="1" fill="hold">
                                          <p:stCondLst>
                                            <p:cond delay="0"/>
                                          </p:stCondLst>
                                        </p:cTn>
                                        <p:tgtEl>
                                          <p:spTgt spid="22"/>
                                        </p:tgtEl>
                                        <p:attrNameLst>
                                          <p:attrName>style.visibility</p:attrName>
                                        </p:attrNameLst>
                                      </p:cBhvr>
                                      <p:to>
                                        <p:strVal val="visible"/>
                                      </p:to>
                                    </p:set>
                                    <p:animEffect transition="in" filter="wipe(righ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anim calcmode="lin" valueType="num">
                                      <p:cBhvr>
                                        <p:cTn id="61" dur="2000" fill="hold"/>
                                        <p:tgtEl>
                                          <p:spTgt spid="14"/>
                                        </p:tgtEl>
                                        <p:attrNameLst>
                                          <p:attrName>ppt_w</p:attrName>
                                        </p:attrNameLst>
                                      </p:cBhvr>
                                      <p:tavLst>
                                        <p:tav tm="0" fmla="#ppt_w*sin(2.5*pi*$)">
                                          <p:val>
                                            <p:fltVal val="0"/>
                                          </p:val>
                                        </p:tav>
                                        <p:tav tm="100000">
                                          <p:val>
                                            <p:fltVal val="1"/>
                                          </p:val>
                                        </p:tav>
                                      </p:tavLst>
                                    </p:anim>
                                    <p:anim calcmode="lin" valueType="num">
                                      <p:cBhvr>
                                        <p:cTn id="6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P spid="10" grpId="0"/>
      <p:bldP spid="13" grpId="0" animBg="1"/>
      <p:bldP spid="14" grpId="0"/>
      <p:bldP spid="16" grpId="0" animBg="1"/>
      <p:bldP spid="18" grpId="0" animBg="1"/>
      <p:bldP spid="20" grpId="0"/>
      <p:bldP spid="22" grpId="0"/>
      <p:bldP spid="23"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TotalTime>
  <Words>1471</Words>
  <Application>Microsoft Office PowerPoint</Application>
  <PresentationFormat>מסך רחב</PresentationFormat>
  <Paragraphs>178</Paragraphs>
  <Slides>12</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Arial</vt:lpstr>
      <vt:lpstr>Calibri</vt:lpstr>
      <vt:lpstr>Calibri Light</vt:lpstr>
      <vt:lpstr>Guttman Mantova-Decor</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izak rossler</cp:lastModifiedBy>
  <cp:revision>68</cp:revision>
  <dcterms:created xsi:type="dcterms:W3CDTF">2021-04-27T08:41:53Z</dcterms:created>
  <dcterms:modified xsi:type="dcterms:W3CDTF">2024-06-10T11:39:53Z</dcterms:modified>
</cp:coreProperties>
</file>