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7" r:id="rId2"/>
    <p:sldId id="256" r:id="rId3"/>
    <p:sldId id="268" r:id="rId4"/>
    <p:sldId id="269" r:id="rId5"/>
    <p:sldId id="270" r:id="rId6"/>
    <p:sldId id="272" r:id="rId7"/>
    <p:sldId id="274" r:id="rId8"/>
    <p:sldId id="275" r:id="rId9"/>
    <p:sldId id="276" r:id="rId10"/>
    <p:sldId id="277" r:id="rId11"/>
    <p:sldId id="278" r:id="rId1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75" d="100"/>
          <a:sy n="75" d="100"/>
        </p:scale>
        <p:origin x="67"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92F775-E269-4E2F-BC48-1CA16903F512}"/>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D171F57C-5736-4047-8666-9F3FF994B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D1042BAB-49C0-461B-BDAA-597B93D7E193}"/>
              </a:ext>
            </a:extLst>
          </p:cNvPr>
          <p:cNvSpPr>
            <a:spLocks noGrp="1"/>
          </p:cNvSpPr>
          <p:nvPr>
            <p:ph type="dt" sz="half" idx="10"/>
          </p:nvPr>
        </p:nvSpPr>
        <p:spPr/>
        <p:txBody>
          <a:bodyPr/>
          <a:lstStyle/>
          <a:p>
            <a:fld id="{0966A569-4724-41C8-8A2C-E2A32F43290B}" type="datetimeFigureOut">
              <a:rPr lang="he-IL" smtClean="0"/>
              <a:t>ח'/תמוז/תשפ"ה</a:t>
            </a:fld>
            <a:endParaRPr lang="he-IL"/>
          </a:p>
        </p:txBody>
      </p:sp>
      <p:sp>
        <p:nvSpPr>
          <p:cNvPr id="5" name="מציין מיקום של כותרת תחתונה 4">
            <a:extLst>
              <a:ext uri="{FF2B5EF4-FFF2-40B4-BE49-F238E27FC236}">
                <a16:creationId xmlns:a16="http://schemas.microsoft.com/office/drawing/2014/main" id="{82AFDBEA-937E-407C-92DF-0FF0DFF1EA8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605A341-1366-49F0-8DF4-8E1DA2AF7E1E}"/>
              </a:ext>
            </a:extLst>
          </p:cNvPr>
          <p:cNvSpPr>
            <a:spLocks noGrp="1"/>
          </p:cNvSpPr>
          <p:nvPr>
            <p:ph type="sldNum" sz="quarter" idx="12"/>
          </p:nvPr>
        </p:nvSpPr>
        <p:spPr/>
        <p:txBody>
          <a:bodyPr/>
          <a:lstStyle/>
          <a:p>
            <a:fld id="{39CD4410-C94A-499A-A342-3C505B965C62}" type="slidenum">
              <a:rPr lang="he-IL" smtClean="0"/>
              <a:t>‹#›</a:t>
            </a:fld>
            <a:endParaRPr lang="he-IL"/>
          </a:p>
        </p:txBody>
      </p:sp>
    </p:spTree>
    <p:extLst>
      <p:ext uri="{BB962C8B-B14F-4D97-AF65-F5344CB8AC3E}">
        <p14:creationId xmlns:p14="http://schemas.microsoft.com/office/powerpoint/2010/main" val="210991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CD3429-AC8E-4ED0-8B59-547997C54AA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FE34F51-0CB8-47B4-AF6B-487FF24F1B0B}"/>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5847AA2-1476-471A-8695-34E443C234F4}"/>
              </a:ext>
            </a:extLst>
          </p:cNvPr>
          <p:cNvSpPr>
            <a:spLocks noGrp="1"/>
          </p:cNvSpPr>
          <p:nvPr>
            <p:ph type="dt" sz="half" idx="10"/>
          </p:nvPr>
        </p:nvSpPr>
        <p:spPr/>
        <p:txBody>
          <a:bodyPr/>
          <a:lstStyle/>
          <a:p>
            <a:fld id="{0966A569-4724-41C8-8A2C-E2A32F43290B}" type="datetimeFigureOut">
              <a:rPr lang="he-IL" smtClean="0"/>
              <a:t>ח'/תמוז/תשפ"ה</a:t>
            </a:fld>
            <a:endParaRPr lang="he-IL"/>
          </a:p>
        </p:txBody>
      </p:sp>
      <p:sp>
        <p:nvSpPr>
          <p:cNvPr id="5" name="מציין מיקום של כותרת תחתונה 4">
            <a:extLst>
              <a:ext uri="{FF2B5EF4-FFF2-40B4-BE49-F238E27FC236}">
                <a16:creationId xmlns:a16="http://schemas.microsoft.com/office/drawing/2014/main" id="{44AC8242-603A-4D40-B30C-DCE286F5EFB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B43D339-D9A6-4808-B803-1B8B5F87AA71}"/>
              </a:ext>
            </a:extLst>
          </p:cNvPr>
          <p:cNvSpPr>
            <a:spLocks noGrp="1"/>
          </p:cNvSpPr>
          <p:nvPr>
            <p:ph type="sldNum" sz="quarter" idx="12"/>
          </p:nvPr>
        </p:nvSpPr>
        <p:spPr/>
        <p:txBody>
          <a:bodyPr/>
          <a:lstStyle/>
          <a:p>
            <a:fld id="{39CD4410-C94A-499A-A342-3C505B965C62}" type="slidenum">
              <a:rPr lang="he-IL" smtClean="0"/>
              <a:t>‹#›</a:t>
            </a:fld>
            <a:endParaRPr lang="he-IL"/>
          </a:p>
        </p:txBody>
      </p:sp>
    </p:spTree>
    <p:extLst>
      <p:ext uri="{BB962C8B-B14F-4D97-AF65-F5344CB8AC3E}">
        <p14:creationId xmlns:p14="http://schemas.microsoft.com/office/powerpoint/2010/main" val="1855542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AE10B433-3A28-4B09-9F56-E55AE8D821FC}"/>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CD543BD6-965D-451D-9588-F59669070084}"/>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063BF2A-0249-4415-BADF-237E0C0BD212}"/>
              </a:ext>
            </a:extLst>
          </p:cNvPr>
          <p:cNvSpPr>
            <a:spLocks noGrp="1"/>
          </p:cNvSpPr>
          <p:nvPr>
            <p:ph type="dt" sz="half" idx="10"/>
          </p:nvPr>
        </p:nvSpPr>
        <p:spPr/>
        <p:txBody>
          <a:bodyPr/>
          <a:lstStyle/>
          <a:p>
            <a:fld id="{0966A569-4724-41C8-8A2C-E2A32F43290B}" type="datetimeFigureOut">
              <a:rPr lang="he-IL" smtClean="0"/>
              <a:t>ח'/תמוז/תשפ"ה</a:t>
            </a:fld>
            <a:endParaRPr lang="he-IL"/>
          </a:p>
        </p:txBody>
      </p:sp>
      <p:sp>
        <p:nvSpPr>
          <p:cNvPr id="5" name="מציין מיקום של כותרת תחתונה 4">
            <a:extLst>
              <a:ext uri="{FF2B5EF4-FFF2-40B4-BE49-F238E27FC236}">
                <a16:creationId xmlns:a16="http://schemas.microsoft.com/office/drawing/2014/main" id="{33AE2B61-C34D-499A-BF8B-9B35A1CB41E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2283421-F524-4A37-AE09-CBB28A0483D4}"/>
              </a:ext>
            </a:extLst>
          </p:cNvPr>
          <p:cNvSpPr>
            <a:spLocks noGrp="1"/>
          </p:cNvSpPr>
          <p:nvPr>
            <p:ph type="sldNum" sz="quarter" idx="12"/>
          </p:nvPr>
        </p:nvSpPr>
        <p:spPr/>
        <p:txBody>
          <a:bodyPr/>
          <a:lstStyle/>
          <a:p>
            <a:fld id="{39CD4410-C94A-499A-A342-3C505B965C62}" type="slidenum">
              <a:rPr lang="he-IL" smtClean="0"/>
              <a:t>‹#›</a:t>
            </a:fld>
            <a:endParaRPr lang="he-IL"/>
          </a:p>
        </p:txBody>
      </p:sp>
    </p:spTree>
    <p:extLst>
      <p:ext uri="{BB962C8B-B14F-4D97-AF65-F5344CB8AC3E}">
        <p14:creationId xmlns:p14="http://schemas.microsoft.com/office/powerpoint/2010/main" val="50432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E4E06D4-5E12-4DA7-99DD-DCC0693E39D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C59ABF7-187E-4C0A-BCAE-A47998D74E44}"/>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5F80FB6-8F3D-4CE8-BB4C-1C45C3F1F770}"/>
              </a:ext>
            </a:extLst>
          </p:cNvPr>
          <p:cNvSpPr>
            <a:spLocks noGrp="1"/>
          </p:cNvSpPr>
          <p:nvPr>
            <p:ph type="dt" sz="half" idx="10"/>
          </p:nvPr>
        </p:nvSpPr>
        <p:spPr/>
        <p:txBody>
          <a:bodyPr/>
          <a:lstStyle/>
          <a:p>
            <a:fld id="{0966A569-4724-41C8-8A2C-E2A32F43290B}" type="datetimeFigureOut">
              <a:rPr lang="he-IL" smtClean="0"/>
              <a:t>ח'/תמוז/תשפ"ה</a:t>
            </a:fld>
            <a:endParaRPr lang="he-IL"/>
          </a:p>
        </p:txBody>
      </p:sp>
      <p:sp>
        <p:nvSpPr>
          <p:cNvPr id="5" name="מציין מיקום של כותרת תחתונה 4">
            <a:extLst>
              <a:ext uri="{FF2B5EF4-FFF2-40B4-BE49-F238E27FC236}">
                <a16:creationId xmlns:a16="http://schemas.microsoft.com/office/drawing/2014/main" id="{B1D121B3-1364-441B-825B-90D7DBF7CC9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99FFB32-8114-4A06-8717-020050B61FF8}"/>
              </a:ext>
            </a:extLst>
          </p:cNvPr>
          <p:cNvSpPr>
            <a:spLocks noGrp="1"/>
          </p:cNvSpPr>
          <p:nvPr>
            <p:ph type="sldNum" sz="quarter" idx="12"/>
          </p:nvPr>
        </p:nvSpPr>
        <p:spPr/>
        <p:txBody>
          <a:bodyPr/>
          <a:lstStyle/>
          <a:p>
            <a:fld id="{39CD4410-C94A-499A-A342-3C505B965C62}" type="slidenum">
              <a:rPr lang="he-IL" smtClean="0"/>
              <a:t>‹#›</a:t>
            </a:fld>
            <a:endParaRPr lang="he-IL"/>
          </a:p>
        </p:txBody>
      </p:sp>
    </p:spTree>
    <p:extLst>
      <p:ext uri="{BB962C8B-B14F-4D97-AF65-F5344CB8AC3E}">
        <p14:creationId xmlns:p14="http://schemas.microsoft.com/office/powerpoint/2010/main" val="148298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F0A26D2-CD23-470E-8EA0-49E9C98E9E45}"/>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F99D4E4-5EFB-4BE3-8E19-E5BEBCBFCB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66DE8045-92F9-4242-99DE-971DB8F3E286}"/>
              </a:ext>
            </a:extLst>
          </p:cNvPr>
          <p:cNvSpPr>
            <a:spLocks noGrp="1"/>
          </p:cNvSpPr>
          <p:nvPr>
            <p:ph type="dt" sz="half" idx="10"/>
          </p:nvPr>
        </p:nvSpPr>
        <p:spPr/>
        <p:txBody>
          <a:bodyPr/>
          <a:lstStyle/>
          <a:p>
            <a:fld id="{0966A569-4724-41C8-8A2C-E2A32F43290B}" type="datetimeFigureOut">
              <a:rPr lang="he-IL" smtClean="0"/>
              <a:t>ח'/תמוז/תשפ"ה</a:t>
            </a:fld>
            <a:endParaRPr lang="he-IL"/>
          </a:p>
        </p:txBody>
      </p:sp>
      <p:sp>
        <p:nvSpPr>
          <p:cNvPr id="5" name="מציין מיקום של כותרת תחתונה 4">
            <a:extLst>
              <a:ext uri="{FF2B5EF4-FFF2-40B4-BE49-F238E27FC236}">
                <a16:creationId xmlns:a16="http://schemas.microsoft.com/office/drawing/2014/main" id="{528E1DDE-D559-46C2-AEE7-695FB381A28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D738EF4-BFC7-4F99-8314-3994F32DDB23}"/>
              </a:ext>
            </a:extLst>
          </p:cNvPr>
          <p:cNvSpPr>
            <a:spLocks noGrp="1"/>
          </p:cNvSpPr>
          <p:nvPr>
            <p:ph type="sldNum" sz="quarter" idx="12"/>
          </p:nvPr>
        </p:nvSpPr>
        <p:spPr/>
        <p:txBody>
          <a:bodyPr/>
          <a:lstStyle/>
          <a:p>
            <a:fld id="{39CD4410-C94A-499A-A342-3C505B965C62}" type="slidenum">
              <a:rPr lang="he-IL" smtClean="0"/>
              <a:t>‹#›</a:t>
            </a:fld>
            <a:endParaRPr lang="he-IL"/>
          </a:p>
        </p:txBody>
      </p:sp>
    </p:spTree>
    <p:extLst>
      <p:ext uri="{BB962C8B-B14F-4D97-AF65-F5344CB8AC3E}">
        <p14:creationId xmlns:p14="http://schemas.microsoft.com/office/powerpoint/2010/main" val="514958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E70400-CFD4-47A3-98F5-3C7F7B7FE11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3D868AE-7211-49E1-802B-DDBB5C6A12C5}"/>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B7458DF2-AA5A-43C2-88DF-514FA40BB542}"/>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0A0E137E-6BA4-4D84-B710-95BFC9C7E354}"/>
              </a:ext>
            </a:extLst>
          </p:cNvPr>
          <p:cNvSpPr>
            <a:spLocks noGrp="1"/>
          </p:cNvSpPr>
          <p:nvPr>
            <p:ph type="dt" sz="half" idx="10"/>
          </p:nvPr>
        </p:nvSpPr>
        <p:spPr/>
        <p:txBody>
          <a:bodyPr/>
          <a:lstStyle/>
          <a:p>
            <a:fld id="{0966A569-4724-41C8-8A2C-E2A32F43290B}" type="datetimeFigureOut">
              <a:rPr lang="he-IL" smtClean="0"/>
              <a:t>ח'/תמוז/תשפ"ה</a:t>
            </a:fld>
            <a:endParaRPr lang="he-IL"/>
          </a:p>
        </p:txBody>
      </p:sp>
      <p:sp>
        <p:nvSpPr>
          <p:cNvPr id="6" name="מציין מיקום של כותרת תחתונה 5">
            <a:extLst>
              <a:ext uri="{FF2B5EF4-FFF2-40B4-BE49-F238E27FC236}">
                <a16:creationId xmlns:a16="http://schemas.microsoft.com/office/drawing/2014/main" id="{ECE04567-AF2B-46C9-ABC8-955B5A7B95D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B01222A-DC44-4154-9D99-7B0E2D244CAC}"/>
              </a:ext>
            </a:extLst>
          </p:cNvPr>
          <p:cNvSpPr>
            <a:spLocks noGrp="1"/>
          </p:cNvSpPr>
          <p:nvPr>
            <p:ph type="sldNum" sz="quarter" idx="12"/>
          </p:nvPr>
        </p:nvSpPr>
        <p:spPr/>
        <p:txBody>
          <a:bodyPr/>
          <a:lstStyle/>
          <a:p>
            <a:fld id="{39CD4410-C94A-499A-A342-3C505B965C62}" type="slidenum">
              <a:rPr lang="he-IL" smtClean="0"/>
              <a:t>‹#›</a:t>
            </a:fld>
            <a:endParaRPr lang="he-IL"/>
          </a:p>
        </p:txBody>
      </p:sp>
    </p:spTree>
    <p:extLst>
      <p:ext uri="{BB962C8B-B14F-4D97-AF65-F5344CB8AC3E}">
        <p14:creationId xmlns:p14="http://schemas.microsoft.com/office/powerpoint/2010/main" val="638274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F0C3200-0D83-4A38-869E-689DDF34DBF8}"/>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6B527B7-6CDB-49D0-8ED6-B03D6766BC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2937E91-2BF7-4CE6-AF04-9B4D17276651}"/>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3B757538-3B54-4C4F-A0F5-ECA4E7B626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5402FE4E-16C2-475C-909C-C379201140BC}"/>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9AD7E75E-4A49-490F-80E5-17F0A4283C6E}"/>
              </a:ext>
            </a:extLst>
          </p:cNvPr>
          <p:cNvSpPr>
            <a:spLocks noGrp="1"/>
          </p:cNvSpPr>
          <p:nvPr>
            <p:ph type="dt" sz="half" idx="10"/>
          </p:nvPr>
        </p:nvSpPr>
        <p:spPr/>
        <p:txBody>
          <a:bodyPr/>
          <a:lstStyle/>
          <a:p>
            <a:fld id="{0966A569-4724-41C8-8A2C-E2A32F43290B}" type="datetimeFigureOut">
              <a:rPr lang="he-IL" smtClean="0"/>
              <a:t>ח'/תמוז/תשפ"ה</a:t>
            </a:fld>
            <a:endParaRPr lang="he-IL"/>
          </a:p>
        </p:txBody>
      </p:sp>
      <p:sp>
        <p:nvSpPr>
          <p:cNvPr id="8" name="מציין מיקום של כותרת תחתונה 7">
            <a:extLst>
              <a:ext uri="{FF2B5EF4-FFF2-40B4-BE49-F238E27FC236}">
                <a16:creationId xmlns:a16="http://schemas.microsoft.com/office/drawing/2014/main" id="{1D2CFF87-F248-4ACC-B8E2-F5B22C745585}"/>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8F9BD683-91A6-4B62-B5D2-690E39E43A1D}"/>
              </a:ext>
            </a:extLst>
          </p:cNvPr>
          <p:cNvSpPr>
            <a:spLocks noGrp="1"/>
          </p:cNvSpPr>
          <p:nvPr>
            <p:ph type="sldNum" sz="quarter" idx="12"/>
          </p:nvPr>
        </p:nvSpPr>
        <p:spPr/>
        <p:txBody>
          <a:bodyPr/>
          <a:lstStyle/>
          <a:p>
            <a:fld id="{39CD4410-C94A-499A-A342-3C505B965C62}" type="slidenum">
              <a:rPr lang="he-IL" smtClean="0"/>
              <a:t>‹#›</a:t>
            </a:fld>
            <a:endParaRPr lang="he-IL"/>
          </a:p>
        </p:txBody>
      </p:sp>
    </p:spTree>
    <p:extLst>
      <p:ext uri="{BB962C8B-B14F-4D97-AF65-F5344CB8AC3E}">
        <p14:creationId xmlns:p14="http://schemas.microsoft.com/office/powerpoint/2010/main" val="113829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E08269B-D8F0-430F-B18B-C12ADAC885C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3A2F1DED-4B3D-43BA-89A2-39E84A6BEB5C}"/>
              </a:ext>
            </a:extLst>
          </p:cNvPr>
          <p:cNvSpPr>
            <a:spLocks noGrp="1"/>
          </p:cNvSpPr>
          <p:nvPr>
            <p:ph type="dt" sz="half" idx="10"/>
          </p:nvPr>
        </p:nvSpPr>
        <p:spPr/>
        <p:txBody>
          <a:bodyPr/>
          <a:lstStyle/>
          <a:p>
            <a:fld id="{0966A569-4724-41C8-8A2C-E2A32F43290B}" type="datetimeFigureOut">
              <a:rPr lang="he-IL" smtClean="0"/>
              <a:t>ח'/תמוז/תשפ"ה</a:t>
            </a:fld>
            <a:endParaRPr lang="he-IL"/>
          </a:p>
        </p:txBody>
      </p:sp>
      <p:sp>
        <p:nvSpPr>
          <p:cNvPr id="4" name="מציין מיקום של כותרת תחתונה 3">
            <a:extLst>
              <a:ext uri="{FF2B5EF4-FFF2-40B4-BE49-F238E27FC236}">
                <a16:creationId xmlns:a16="http://schemas.microsoft.com/office/drawing/2014/main" id="{0EA83ED6-E36D-4FF8-9456-F15BA8369A1F}"/>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E4726CA9-A227-4645-9DF3-EC4087FEC28B}"/>
              </a:ext>
            </a:extLst>
          </p:cNvPr>
          <p:cNvSpPr>
            <a:spLocks noGrp="1"/>
          </p:cNvSpPr>
          <p:nvPr>
            <p:ph type="sldNum" sz="quarter" idx="12"/>
          </p:nvPr>
        </p:nvSpPr>
        <p:spPr/>
        <p:txBody>
          <a:bodyPr/>
          <a:lstStyle/>
          <a:p>
            <a:fld id="{39CD4410-C94A-499A-A342-3C505B965C62}" type="slidenum">
              <a:rPr lang="he-IL" smtClean="0"/>
              <a:t>‹#›</a:t>
            </a:fld>
            <a:endParaRPr lang="he-IL"/>
          </a:p>
        </p:txBody>
      </p:sp>
    </p:spTree>
    <p:extLst>
      <p:ext uri="{BB962C8B-B14F-4D97-AF65-F5344CB8AC3E}">
        <p14:creationId xmlns:p14="http://schemas.microsoft.com/office/powerpoint/2010/main" val="203269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3654C982-EC6A-4CBB-966B-44DCD404C93F}"/>
              </a:ext>
            </a:extLst>
          </p:cNvPr>
          <p:cNvSpPr>
            <a:spLocks noGrp="1"/>
          </p:cNvSpPr>
          <p:nvPr>
            <p:ph type="dt" sz="half" idx="10"/>
          </p:nvPr>
        </p:nvSpPr>
        <p:spPr/>
        <p:txBody>
          <a:bodyPr/>
          <a:lstStyle/>
          <a:p>
            <a:fld id="{0966A569-4724-41C8-8A2C-E2A32F43290B}" type="datetimeFigureOut">
              <a:rPr lang="he-IL" smtClean="0"/>
              <a:t>ח'/תמוז/תשפ"ה</a:t>
            </a:fld>
            <a:endParaRPr lang="he-IL"/>
          </a:p>
        </p:txBody>
      </p:sp>
      <p:sp>
        <p:nvSpPr>
          <p:cNvPr id="3" name="מציין מיקום של כותרת תחתונה 2">
            <a:extLst>
              <a:ext uri="{FF2B5EF4-FFF2-40B4-BE49-F238E27FC236}">
                <a16:creationId xmlns:a16="http://schemas.microsoft.com/office/drawing/2014/main" id="{236190AD-C234-45F9-B475-0B9B57B546CD}"/>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C7616AFE-9F51-4687-BFF2-19F93E5DAAD0}"/>
              </a:ext>
            </a:extLst>
          </p:cNvPr>
          <p:cNvSpPr>
            <a:spLocks noGrp="1"/>
          </p:cNvSpPr>
          <p:nvPr>
            <p:ph type="sldNum" sz="quarter" idx="12"/>
          </p:nvPr>
        </p:nvSpPr>
        <p:spPr/>
        <p:txBody>
          <a:bodyPr/>
          <a:lstStyle/>
          <a:p>
            <a:fld id="{39CD4410-C94A-499A-A342-3C505B965C62}" type="slidenum">
              <a:rPr lang="he-IL" smtClean="0"/>
              <a:t>‹#›</a:t>
            </a:fld>
            <a:endParaRPr lang="he-IL"/>
          </a:p>
        </p:txBody>
      </p:sp>
    </p:spTree>
    <p:extLst>
      <p:ext uri="{BB962C8B-B14F-4D97-AF65-F5344CB8AC3E}">
        <p14:creationId xmlns:p14="http://schemas.microsoft.com/office/powerpoint/2010/main" val="252457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429D854-6058-4433-82BF-C7084EBB8B0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B2F8CBE-8237-4C15-AE01-088259BCDC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79C3FEE8-9879-478F-8594-A18265778F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C08ED7A-E3E6-4F7F-BFEE-04C4F057E691}"/>
              </a:ext>
            </a:extLst>
          </p:cNvPr>
          <p:cNvSpPr>
            <a:spLocks noGrp="1"/>
          </p:cNvSpPr>
          <p:nvPr>
            <p:ph type="dt" sz="half" idx="10"/>
          </p:nvPr>
        </p:nvSpPr>
        <p:spPr/>
        <p:txBody>
          <a:bodyPr/>
          <a:lstStyle/>
          <a:p>
            <a:fld id="{0966A569-4724-41C8-8A2C-E2A32F43290B}" type="datetimeFigureOut">
              <a:rPr lang="he-IL" smtClean="0"/>
              <a:t>ח'/תמוז/תשפ"ה</a:t>
            </a:fld>
            <a:endParaRPr lang="he-IL"/>
          </a:p>
        </p:txBody>
      </p:sp>
      <p:sp>
        <p:nvSpPr>
          <p:cNvPr id="6" name="מציין מיקום של כותרת תחתונה 5">
            <a:extLst>
              <a:ext uri="{FF2B5EF4-FFF2-40B4-BE49-F238E27FC236}">
                <a16:creationId xmlns:a16="http://schemas.microsoft.com/office/drawing/2014/main" id="{CFE3D74B-4FFE-46F9-BABA-CC632C9AC9E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94BFB8E-5AFA-4E35-8FCA-F88501C60416}"/>
              </a:ext>
            </a:extLst>
          </p:cNvPr>
          <p:cNvSpPr>
            <a:spLocks noGrp="1"/>
          </p:cNvSpPr>
          <p:nvPr>
            <p:ph type="sldNum" sz="quarter" idx="12"/>
          </p:nvPr>
        </p:nvSpPr>
        <p:spPr/>
        <p:txBody>
          <a:bodyPr/>
          <a:lstStyle/>
          <a:p>
            <a:fld id="{39CD4410-C94A-499A-A342-3C505B965C62}" type="slidenum">
              <a:rPr lang="he-IL" smtClean="0"/>
              <a:t>‹#›</a:t>
            </a:fld>
            <a:endParaRPr lang="he-IL"/>
          </a:p>
        </p:txBody>
      </p:sp>
    </p:spTree>
    <p:extLst>
      <p:ext uri="{BB962C8B-B14F-4D97-AF65-F5344CB8AC3E}">
        <p14:creationId xmlns:p14="http://schemas.microsoft.com/office/powerpoint/2010/main" val="3686718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3A6BBC-CF74-47D7-A418-5A6BF04B66F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D5403237-815D-4E4D-BCC9-F18BE9BE49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2036CBC5-3B89-46D2-A0A6-D3826119FC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1C8D6561-BAE7-4796-8A6B-7CED128B78E8}"/>
              </a:ext>
            </a:extLst>
          </p:cNvPr>
          <p:cNvSpPr>
            <a:spLocks noGrp="1"/>
          </p:cNvSpPr>
          <p:nvPr>
            <p:ph type="dt" sz="half" idx="10"/>
          </p:nvPr>
        </p:nvSpPr>
        <p:spPr/>
        <p:txBody>
          <a:bodyPr/>
          <a:lstStyle/>
          <a:p>
            <a:fld id="{0966A569-4724-41C8-8A2C-E2A32F43290B}" type="datetimeFigureOut">
              <a:rPr lang="he-IL" smtClean="0"/>
              <a:t>ח'/תמוז/תשפ"ה</a:t>
            </a:fld>
            <a:endParaRPr lang="he-IL"/>
          </a:p>
        </p:txBody>
      </p:sp>
      <p:sp>
        <p:nvSpPr>
          <p:cNvPr id="6" name="מציין מיקום של כותרת תחתונה 5">
            <a:extLst>
              <a:ext uri="{FF2B5EF4-FFF2-40B4-BE49-F238E27FC236}">
                <a16:creationId xmlns:a16="http://schemas.microsoft.com/office/drawing/2014/main" id="{87F3ED73-7D41-4D00-9344-491904A5630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3BEA0BB-FF26-4859-8964-DAAFA1168FB9}"/>
              </a:ext>
            </a:extLst>
          </p:cNvPr>
          <p:cNvSpPr>
            <a:spLocks noGrp="1"/>
          </p:cNvSpPr>
          <p:nvPr>
            <p:ph type="sldNum" sz="quarter" idx="12"/>
          </p:nvPr>
        </p:nvSpPr>
        <p:spPr/>
        <p:txBody>
          <a:bodyPr/>
          <a:lstStyle/>
          <a:p>
            <a:fld id="{39CD4410-C94A-499A-A342-3C505B965C62}" type="slidenum">
              <a:rPr lang="he-IL" smtClean="0"/>
              <a:t>‹#›</a:t>
            </a:fld>
            <a:endParaRPr lang="he-IL"/>
          </a:p>
        </p:txBody>
      </p:sp>
    </p:spTree>
    <p:extLst>
      <p:ext uri="{BB962C8B-B14F-4D97-AF65-F5344CB8AC3E}">
        <p14:creationId xmlns:p14="http://schemas.microsoft.com/office/powerpoint/2010/main" val="697119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082EB739-4AEB-4AB1-BE20-93BE4344CF82}"/>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9E9E2AF-5D12-4831-BD8C-DDB564EE3F1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57FECDC-B11A-49B2-A5F7-6337A8359F26}"/>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966A569-4724-41C8-8A2C-E2A32F43290B}" type="datetimeFigureOut">
              <a:rPr lang="he-IL" smtClean="0"/>
              <a:t>ח'/תמוז/תשפ"ה</a:t>
            </a:fld>
            <a:endParaRPr lang="he-IL"/>
          </a:p>
        </p:txBody>
      </p:sp>
      <p:sp>
        <p:nvSpPr>
          <p:cNvPr id="5" name="מציין מיקום של כותרת תחתונה 4">
            <a:extLst>
              <a:ext uri="{FF2B5EF4-FFF2-40B4-BE49-F238E27FC236}">
                <a16:creationId xmlns:a16="http://schemas.microsoft.com/office/drawing/2014/main" id="{1F002FA2-E031-4684-AEEB-D72E64359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A728AFCF-84D6-47F2-9BAE-3F97656C56B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9CD4410-C94A-499A-A342-3C505B965C62}" type="slidenum">
              <a:rPr lang="he-IL" smtClean="0"/>
              <a:t>‹#›</a:t>
            </a:fld>
            <a:endParaRPr lang="he-IL"/>
          </a:p>
        </p:txBody>
      </p:sp>
    </p:spTree>
    <p:extLst>
      <p:ext uri="{BB962C8B-B14F-4D97-AF65-F5344CB8AC3E}">
        <p14:creationId xmlns:p14="http://schemas.microsoft.com/office/powerpoint/2010/main" val="1127501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izakrossler@gmail.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משנה 2">
            <a:extLst>
              <a:ext uri="{FF2B5EF4-FFF2-40B4-BE49-F238E27FC236}">
                <a16:creationId xmlns:a16="http://schemas.microsoft.com/office/drawing/2014/main" id="{790B9D0D-32D3-4454-9D2C-ADCDB8F0D1EE}"/>
              </a:ext>
            </a:extLst>
          </p:cNvPr>
          <p:cNvSpPr txBox="1">
            <a:spLocks/>
          </p:cNvSpPr>
          <p:nvPr/>
        </p:nvSpPr>
        <p:spPr>
          <a:xfrm>
            <a:off x="1676400" y="3754438"/>
            <a:ext cx="9144000" cy="1655762"/>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a:t>יצחק רסלר</a:t>
            </a:r>
          </a:p>
          <a:p>
            <a:r>
              <a:rPr lang="en-US">
                <a:hlinkClick r:id="rId2"/>
              </a:rPr>
              <a:t>izakrossler@gmail.com</a:t>
            </a:r>
            <a:endParaRPr lang="he-IL"/>
          </a:p>
          <a:p>
            <a:endParaRPr lang="he-IL" dirty="0"/>
          </a:p>
        </p:txBody>
      </p:sp>
      <p:sp>
        <p:nvSpPr>
          <p:cNvPr id="3" name="TextBox 5">
            <a:extLst>
              <a:ext uri="{FF2B5EF4-FFF2-40B4-BE49-F238E27FC236}">
                <a16:creationId xmlns:a16="http://schemas.microsoft.com/office/drawing/2014/main" id="{F5D26280-CFBC-4DD5-84FF-08F6811A6A53}"/>
              </a:ext>
            </a:extLst>
          </p:cNvPr>
          <p:cNvSpPr txBox="1"/>
          <p:nvPr/>
        </p:nvSpPr>
        <p:spPr>
          <a:xfrm>
            <a:off x="4562763" y="5514109"/>
            <a:ext cx="3011055" cy="646331"/>
          </a:xfrm>
          <a:prstGeom prst="rect">
            <a:avLst/>
          </a:prstGeom>
          <a:noFill/>
          <a:ln w="28575">
            <a:solidFill>
              <a:schemeClr val="tx1"/>
            </a:solidFill>
          </a:ln>
        </p:spPr>
        <p:txBody>
          <a:bodyPr wrap="square" rtlCol="1">
            <a:spAutoFit/>
          </a:bodyPr>
          <a:lstStyle/>
          <a:p>
            <a:r>
              <a:rPr lang="he-IL" dirty="0" err="1"/>
              <a:t>לע"נ</a:t>
            </a:r>
            <a:r>
              <a:rPr lang="he-IL" dirty="0"/>
              <a:t> סמ"ר  דביר חיים רסלר </a:t>
            </a:r>
          </a:p>
          <a:p>
            <a:r>
              <a:rPr lang="he-IL" dirty="0"/>
              <a:t>נפל בשמחת תורה תשפ"ד הי"ד</a:t>
            </a:r>
          </a:p>
        </p:txBody>
      </p:sp>
      <p:pic>
        <p:nvPicPr>
          <p:cNvPr id="4" name="תמונה 3">
            <a:extLst>
              <a:ext uri="{FF2B5EF4-FFF2-40B4-BE49-F238E27FC236}">
                <a16:creationId xmlns:a16="http://schemas.microsoft.com/office/drawing/2014/main" id="{E4494B96-2372-4FAC-868B-21571B4068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4537256"/>
            <a:ext cx="1819563" cy="1819563"/>
          </a:xfrm>
          <a:prstGeom prst="rect">
            <a:avLst/>
          </a:prstGeom>
        </p:spPr>
      </p:pic>
      <p:sp>
        <p:nvSpPr>
          <p:cNvPr id="5" name="TextBox 7">
            <a:extLst>
              <a:ext uri="{FF2B5EF4-FFF2-40B4-BE49-F238E27FC236}">
                <a16:creationId xmlns:a16="http://schemas.microsoft.com/office/drawing/2014/main" id="{825FF794-CBCE-40FB-A929-51A97B9DB9E5}"/>
              </a:ext>
            </a:extLst>
          </p:cNvPr>
          <p:cNvSpPr txBox="1"/>
          <p:nvPr/>
        </p:nvSpPr>
        <p:spPr>
          <a:xfrm>
            <a:off x="5099901" y="689717"/>
            <a:ext cx="2601798" cy="707886"/>
          </a:xfrm>
          <a:prstGeom prst="rect">
            <a:avLst/>
          </a:prstGeom>
          <a:solidFill>
            <a:schemeClr val="accent2">
              <a:lumMod val="20000"/>
              <a:lumOff val="80000"/>
            </a:schemeClr>
          </a:solidFill>
          <a:scene3d>
            <a:camera prst="orthographicFront"/>
            <a:lightRig rig="threePt" dir="t"/>
          </a:scene3d>
          <a:sp3d>
            <a:bevelT w="114300" prst="artDeco"/>
          </a:sp3d>
        </p:spPr>
        <p:txBody>
          <a:bodyPr wrap="square" rtlCol="1">
            <a:spAutoFit/>
          </a:bodyPr>
          <a:lstStyle/>
          <a:p>
            <a:pPr algn="r" rtl="1"/>
            <a:r>
              <a:rPr lang="he-IL" sz="4000" dirty="0">
                <a:latin typeface="Guttman Mantova-Decor" panose="02010401010101010101" pitchFamily="2" charset="-79"/>
                <a:cs typeface="Guttman Mantova-Decor" panose="02010401010101010101" pitchFamily="2" charset="-79"/>
              </a:rPr>
              <a:t>מסכת יומא</a:t>
            </a:r>
          </a:p>
        </p:txBody>
      </p:sp>
      <p:sp>
        <p:nvSpPr>
          <p:cNvPr id="8" name="תיבת טקסט 7">
            <a:extLst>
              <a:ext uri="{FF2B5EF4-FFF2-40B4-BE49-F238E27FC236}">
                <a16:creationId xmlns:a16="http://schemas.microsoft.com/office/drawing/2014/main" id="{2C5A0028-E592-44DB-A454-8D68BC6FE9C2}"/>
              </a:ext>
            </a:extLst>
          </p:cNvPr>
          <p:cNvSpPr txBox="1"/>
          <p:nvPr/>
        </p:nvSpPr>
        <p:spPr>
          <a:xfrm>
            <a:off x="5097961" y="1788206"/>
            <a:ext cx="2300878" cy="369332"/>
          </a:xfrm>
          <a:prstGeom prst="rect">
            <a:avLst/>
          </a:prstGeom>
          <a:noFill/>
        </p:spPr>
        <p:txBody>
          <a:bodyPr wrap="square" rtlCol="1">
            <a:spAutoFit/>
          </a:bodyPr>
          <a:lstStyle/>
          <a:p>
            <a:r>
              <a:rPr lang="he-IL" dirty="0"/>
              <a:t>דף כ"ב עמ' א', עמ' ב'</a:t>
            </a:r>
          </a:p>
        </p:txBody>
      </p:sp>
      <p:sp>
        <p:nvSpPr>
          <p:cNvPr id="9" name="TextBox 7">
            <a:extLst>
              <a:ext uri="{FF2B5EF4-FFF2-40B4-BE49-F238E27FC236}">
                <a16:creationId xmlns:a16="http://schemas.microsoft.com/office/drawing/2014/main" id="{F52C6D97-1215-4C71-927B-11D37031B2B5}"/>
              </a:ext>
            </a:extLst>
          </p:cNvPr>
          <p:cNvSpPr txBox="1"/>
          <p:nvPr/>
        </p:nvSpPr>
        <p:spPr>
          <a:xfrm>
            <a:off x="4152507" y="2453876"/>
            <a:ext cx="4191786" cy="707886"/>
          </a:xfrm>
          <a:prstGeom prst="rect">
            <a:avLst/>
          </a:prstGeom>
          <a:solidFill>
            <a:schemeClr val="accent2">
              <a:lumMod val="20000"/>
              <a:lumOff val="80000"/>
            </a:schemeClr>
          </a:solidFill>
          <a:scene3d>
            <a:camera prst="orthographicFront"/>
            <a:lightRig rig="threePt" dir="t"/>
          </a:scene3d>
          <a:sp3d>
            <a:bevelT w="114300" prst="artDeco"/>
          </a:sp3d>
        </p:spPr>
        <p:txBody>
          <a:bodyPr wrap="square" rtlCol="1">
            <a:spAutoFit/>
          </a:bodyPr>
          <a:lstStyle/>
          <a:p>
            <a:pPr algn="ctr" rtl="1"/>
            <a:r>
              <a:rPr lang="he-IL" sz="4000" dirty="0">
                <a:latin typeface="Guttman Mantova-Decor" panose="02010401010101010101" pitchFamily="2" charset="-79"/>
                <a:cs typeface="Guttman Mantova-Decor" panose="02010401010101010101" pitchFamily="2" charset="-79"/>
              </a:rPr>
              <a:t> הפייסות במקדש</a:t>
            </a:r>
          </a:p>
        </p:txBody>
      </p:sp>
    </p:spTree>
    <p:extLst>
      <p:ext uri="{BB962C8B-B14F-4D97-AF65-F5344CB8AC3E}">
        <p14:creationId xmlns:p14="http://schemas.microsoft.com/office/powerpoint/2010/main" val="307894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250"/>
                            </p:stCondLst>
                            <p:childTnLst>
                              <p:par>
                                <p:cTn id="12" presetID="16" presetClass="entr" presetSubtype="21" fill="hold" grpId="0" nodeType="after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par>
                          <p:cTn id="15" fill="hold">
                            <p:stCondLst>
                              <p:cond delay="2250"/>
                            </p:stCondLst>
                            <p:childTnLst>
                              <p:par>
                                <p:cTn id="16" presetID="31" presetClass="entr" presetSubtype="0" fill="hold" grpId="0" nodeType="afterEffect">
                                  <p:stCondLst>
                                    <p:cond delay="25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D02A902D-C49C-4224-BBAB-FDB43631D15F}"/>
              </a:ext>
            </a:extLst>
          </p:cNvPr>
          <p:cNvSpPr txBox="1"/>
          <p:nvPr/>
        </p:nvSpPr>
        <p:spPr>
          <a:xfrm>
            <a:off x="8785781" y="432311"/>
            <a:ext cx="3298230"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בָּעֵי רַב </a:t>
            </a:r>
            <a:r>
              <a:rPr lang="he-IL" b="0" i="0" dirty="0" err="1">
                <a:solidFill>
                  <a:srgbClr val="000000"/>
                </a:solidFill>
                <a:effectLst/>
                <a:latin typeface="Arial" panose="020B0604020202020204" pitchFamily="34" charset="0"/>
              </a:rPr>
              <a:t>פָּפָּא</a:t>
            </a:r>
            <a:r>
              <a:rPr lang="he-IL" b="0" i="0" dirty="0">
                <a:solidFill>
                  <a:srgbClr val="000000"/>
                </a:solidFill>
                <a:effectLst/>
                <a:latin typeface="Arial" panose="020B0604020202020204" pitchFamily="34" charset="0"/>
              </a:rPr>
              <a:t> אַרְבַּע אַמּוֹת שֶׁאָמְרוּ בַּהֲדֵי אַמָּה יְסוֹד וְאַמָּה סוֹבֵב</a:t>
            </a:r>
            <a:endParaRPr lang="he-IL" dirty="0"/>
          </a:p>
        </p:txBody>
      </p:sp>
      <p:sp>
        <p:nvSpPr>
          <p:cNvPr id="3" name="תיבת טקסט 2">
            <a:extLst>
              <a:ext uri="{FF2B5EF4-FFF2-40B4-BE49-F238E27FC236}">
                <a16:creationId xmlns:a16="http://schemas.microsoft.com/office/drawing/2014/main" id="{3F3BA7E3-8E34-4AF9-A65F-39310BE6911B}"/>
              </a:ext>
            </a:extLst>
          </p:cNvPr>
          <p:cNvSpPr txBox="1"/>
          <p:nvPr/>
        </p:nvSpPr>
        <p:spPr>
          <a:xfrm>
            <a:off x="10331566" y="0"/>
            <a:ext cx="1442301" cy="369332"/>
          </a:xfrm>
          <a:prstGeom prst="rect">
            <a:avLst/>
          </a:prstGeom>
          <a:noFill/>
        </p:spPr>
        <p:txBody>
          <a:bodyPr wrap="square" rtlCol="1">
            <a:spAutoFit/>
          </a:bodyPr>
          <a:lstStyle/>
          <a:p>
            <a:r>
              <a:rPr lang="he-IL" dirty="0"/>
              <a:t>דף כ"ב עמ' א'</a:t>
            </a:r>
          </a:p>
        </p:txBody>
      </p:sp>
      <p:pic>
        <p:nvPicPr>
          <p:cNvPr id="5" name="תמונה 4">
            <a:extLst>
              <a:ext uri="{FF2B5EF4-FFF2-40B4-BE49-F238E27FC236}">
                <a16:creationId xmlns:a16="http://schemas.microsoft.com/office/drawing/2014/main" id="{84F17417-D025-474E-8025-F2498DE1F607}"/>
              </a:ext>
            </a:extLst>
          </p:cNvPr>
          <p:cNvPicPr>
            <a:picLocks noChangeAspect="1"/>
          </p:cNvPicPr>
          <p:nvPr/>
        </p:nvPicPr>
        <p:blipFill>
          <a:blip r:embed="rId2"/>
          <a:stretch>
            <a:fillRect/>
          </a:stretch>
        </p:blipFill>
        <p:spPr>
          <a:xfrm>
            <a:off x="-154864" y="37231"/>
            <a:ext cx="8283997" cy="3654167"/>
          </a:xfrm>
          <a:prstGeom prst="rect">
            <a:avLst/>
          </a:prstGeom>
        </p:spPr>
      </p:pic>
      <p:cxnSp>
        <p:nvCxnSpPr>
          <p:cNvPr id="7" name="מחבר חץ ישר 6">
            <a:extLst>
              <a:ext uri="{FF2B5EF4-FFF2-40B4-BE49-F238E27FC236}">
                <a16:creationId xmlns:a16="http://schemas.microsoft.com/office/drawing/2014/main" id="{1ADF1B9B-887E-4845-BEB6-F286AC88004A}"/>
              </a:ext>
            </a:extLst>
          </p:cNvPr>
          <p:cNvCxnSpPr>
            <a:cxnSpLocks/>
          </p:cNvCxnSpPr>
          <p:nvPr/>
        </p:nvCxnSpPr>
        <p:spPr>
          <a:xfrm flipH="1">
            <a:off x="2356701" y="962788"/>
            <a:ext cx="7164371" cy="21032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B3B47729-0601-4CD2-B641-185D5D56A0DF}"/>
              </a:ext>
            </a:extLst>
          </p:cNvPr>
          <p:cNvSpPr txBox="1"/>
          <p:nvPr/>
        </p:nvSpPr>
        <p:spPr>
          <a:xfrm>
            <a:off x="8352148" y="4413459"/>
            <a:ext cx="3619892"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אוֹ דִילְמָא בַּר מֵאַמָּה יְסוֹד וְאַמָּה סוֹבֵב</a:t>
            </a:r>
            <a:endParaRPr lang="he-IL" dirty="0"/>
          </a:p>
        </p:txBody>
      </p:sp>
      <p:sp>
        <p:nvSpPr>
          <p:cNvPr id="9" name="תיבת טקסט 8">
            <a:extLst>
              <a:ext uri="{FF2B5EF4-FFF2-40B4-BE49-F238E27FC236}">
                <a16:creationId xmlns:a16="http://schemas.microsoft.com/office/drawing/2014/main" id="{4490A830-4998-405E-A9C3-DCF6C38C543F}"/>
              </a:ext>
            </a:extLst>
          </p:cNvPr>
          <p:cNvSpPr txBox="1"/>
          <p:nvPr/>
        </p:nvSpPr>
        <p:spPr>
          <a:xfrm>
            <a:off x="6482240" y="4449177"/>
            <a:ext cx="689517"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תֵּיקוּ</a:t>
            </a:r>
            <a:endParaRPr lang="he-IL" dirty="0"/>
          </a:p>
        </p:txBody>
      </p:sp>
      <p:sp>
        <p:nvSpPr>
          <p:cNvPr id="10" name="תיבת טקסט 9">
            <a:extLst>
              <a:ext uri="{FF2B5EF4-FFF2-40B4-BE49-F238E27FC236}">
                <a16:creationId xmlns:a16="http://schemas.microsoft.com/office/drawing/2014/main" id="{9E1B720C-4EDE-4CA7-8774-5A29B2990A6B}"/>
              </a:ext>
            </a:extLst>
          </p:cNvPr>
          <p:cNvSpPr txBox="1"/>
          <p:nvPr/>
        </p:nvSpPr>
        <p:spPr>
          <a:xfrm>
            <a:off x="6249971" y="5077846"/>
            <a:ext cx="5722069"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או אולי ארבע האמות הן ביחס לרצפת העזרה הסמוכה ליסוד המזבח, ועל הכבש הן עד למרחק של שש אמות מראש המזבח?</a:t>
            </a:r>
          </a:p>
        </p:txBody>
      </p:sp>
      <p:sp>
        <p:nvSpPr>
          <p:cNvPr id="15" name="תיבת טקסט 14">
            <a:extLst>
              <a:ext uri="{FF2B5EF4-FFF2-40B4-BE49-F238E27FC236}">
                <a16:creationId xmlns:a16="http://schemas.microsoft.com/office/drawing/2014/main" id="{406A8ED0-5DA4-4869-9A4A-75EB5F870D07}"/>
              </a:ext>
            </a:extLst>
          </p:cNvPr>
          <p:cNvSpPr txBox="1"/>
          <p:nvPr/>
        </p:nvSpPr>
        <p:spPr>
          <a:xfrm>
            <a:off x="10529739" y="3749072"/>
            <a:ext cx="1442301" cy="369332"/>
          </a:xfrm>
          <a:prstGeom prst="rect">
            <a:avLst/>
          </a:prstGeom>
          <a:noFill/>
        </p:spPr>
        <p:txBody>
          <a:bodyPr wrap="square" rtlCol="1">
            <a:spAutoFit/>
          </a:bodyPr>
          <a:lstStyle/>
          <a:p>
            <a:r>
              <a:rPr lang="he-IL" dirty="0"/>
              <a:t>דף כ"ב עמ' ב'</a:t>
            </a:r>
          </a:p>
        </p:txBody>
      </p:sp>
      <p:sp>
        <p:nvSpPr>
          <p:cNvPr id="21" name="תיבת טקסט 20">
            <a:extLst>
              <a:ext uri="{FF2B5EF4-FFF2-40B4-BE49-F238E27FC236}">
                <a16:creationId xmlns:a16="http://schemas.microsoft.com/office/drawing/2014/main" id="{B16E85B0-7DEA-4F23-9385-8515E904970B}"/>
              </a:ext>
            </a:extLst>
          </p:cNvPr>
          <p:cNvSpPr txBox="1"/>
          <p:nvPr/>
        </p:nvSpPr>
        <p:spPr>
          <a:xfrm>
            <a:off x="8388704" y="1841168"/>
            <a:ext cx="3695307" cy="1200329"/>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האם  4 האמות  כלולות בתוך ארבע האמות הנושקות את שפת ראש המזבח. </a:t>
            </a:r>
            <a:r>
              <a:rPr lang="he-IL" dirty="0" err="1"/>
              <a:t>כלמר</a:t>
            </a:r>
            <a:r>
              <a:rPr lang="he-IL" dirty="0"/>
              <a:t> גם את משטח הכבש הפורח מעל גבי אמה יסוד ועל גבי אמה סובב ?.</a:t>
            </a:r>
          </a:p>
        </p:txBody>
      </p:sp>
      <p:cxnSp>
        <p:nvCxnSpPr>
          <p:cNvPr id="23" name="מחבר חץ ישר 22">
            <a:extLst>
              <a:ext uri="{FF2B5EF4-FFF2-40B4-BE49-F238E27FC236}">
                <a16:creationId xmlns:a16="http://schemas.microsoft.com/office/drawing/2014/main" id="{86082E33-A739-4281-89B0-6B46E85909D6}"/>
              </a:ext>
            </a:extLst>
          </p:cNvPr>
          <p:cNvCxnSpPr>
            <a:cxnSpLocks/>
          </p:cNvCxnSpPr>
          <p:nvPr/>
        </p:nvCxnSpPr>
        <p:spPr>
          <a:xfrm flipH="1" flipV="1">
            <a:off x="1253765" y="3497344"/>
            <a:ext cx="5316718" cy="19036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42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750"/>
                            </p:stCondLst>
                            <p:childTnLst>
                              <p:par>
                                <p:cTn id="11" presetID="6" presetClass="entr" presetSubtype="16"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par>
                          <p:cTn id="14" fill="hold">
                            <p:stCondLst>
                              <p:cond delay="3750"/>
                            </p:stCondLst>
                            <p:childTnLst>
                              <p:par>
                                <p:cTn id="15" presetID="22" presetClass="entr" presetSubtype="2" fill="hold" nodeType="after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1250"/>
                                        <p:tgtEl>
                                          <p:spTgt spid="7"/>
                                        </p:tgtEl>
                                      </p:cBhvr>
                                    </p:animEffect>
                                  </p:childTnLst>
                                </p:cTn>
                              </p:par>
                            </p:childTnLst>
                          </p:cTn>
                        </p:par>
                        <p:par>
                          <p:cTn id="18" fill="hold">
                            <p:stCondLst>
                              <p:cond delay="5750"/>
                            </p:stCondLst>
                            <p:childTnLst>
                              <p:par>
                                <p:cTn id="19" presetID="22" presetClass="entr" presetSubtype="2" fill="hold" grpId="0" nodeType="afterEffect">
                                  <p:stCondLst>
                                    <p:cond delay="100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fltVal val="0"/>
                                          </p:val>
                                        </p:tav>
                                        <p:tav tm="100000">
                                          <p:val>
                                            <p:strVal val="#ppt_w"/>
                                          </p:val>
                                        </p:tav>
                                      </p:tavLst>
                                    </p:anim>
                                    <p:anim calcmode="lin" valueType="num">
                                      <p:cBhvr>
                                        <p:cTn id="27" dur="1000" fill="hold"/>
                                        <p:tgtEl>
                                          <p:spTgt spid="15"/>
                                        </p:tgtEl>
                                        <p:attrNameLst>
                                          <p:attrName>ppt_h</p:attrName>
                                        </p:attrNameLst>
                                      </p:cBhvr>
                                      <p:tavLst>
                                        <p:tav tm="0">
                                          <p:val>
                                            <p:fltVal val="0"/>
                                          </p:val>
                                        </p:tav>
                                        <p:tav tm="100000">
                                          <p:val>
                                            <p:strVal val="#ppt_h"/>
                                          </p:val>
                                        </p:tav>
                                      </p:tavLst>
                                    </p:anim>
                                    <p:anim calcmode="lin" valueType="num">
                                      <p:cBhvr>
                                        <p:cTn id="28" dur="1000" fill="hold"/>
                                        <p:tgtEl>
                                          <p:spTgt spid="15"/>
                                        </p:tgtEl>
                                        <p:attrNameLst>
                                          <p:attrName>style.rotation</p:attrName>
                                        </p:attrNameLst>
                                      </p:cBhvr>
                                      <p:tavLst>
                                        <p:tav tm="0">
                                          <p:val>
                                            <p:fltVal val="90"/>
                                          </p:val>
                                        </p:tav>
                                        <p:tav tm="100000">
                                          <p:val>
                                            <p:fltVal val="0"/>
                                          </p:val>
                                        </p:tav>
                                      </p:tavLst>
                                    </p:anim>
                                    <p:animEffect transition="in" filter="fade">
                                      <p:cBhvr>
                                        <p:cTn id="29" dur="1000"/>
                                        <p:tgtEl>
                                          <p:spTgt spid="15"/>
                                        </p:tgtEl>
                                      </p:cBhvr>
                                    </p:animEffect>
                                  </p:childTnLst>
                                </p:cTn>
                              </p:par>
                            </p:childTnLst>
                          </p:cTn>
                        </p:par>
                        <p:par>
                          <p:cTn id="30" fill="hold">
                            <p:stCondLst>
                              <p:cond delay="1000"/>
                            </p:stCondLst>
                            <p:childTnLst>
                              <p:par>
                                <p:cTn id="31" presetID="53" presetClass="entr" presetSubtype="16" fill="hold" grpId="0" nodeType="afterEffect">
                                  <p:stCondLst>
                                    <p:cond delay="25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par>
                          <p:cTn id="36" fill="hold">
                            <p:stCondLst>
                              <p:cond delay="1750"/>
                            </p:stCondLst>
                            <p:childTnLst>
                              <p:par>
                                <p:cTn id="37" presetID="22" presetClass="entr" presetSubtype="2" fill="hold" grpId="0" nodeType="afterEffect">
                                  <p:stCondLst>
                                    <p:cond delay="2000"/>
                                  </p:stCondLst>
                                  <p:childTnLst>
                                    <p:set>
                                      <p:cBhvr>
                                        <p:cTn id="38" dur="1" fill="hold">
                                          <p:stCondLst>
                                            <p:cond delay="0"/>
                                          </p:stCondLst>
                                        </p:cTn>
                                        <p:tgtEl>
                                          <p:spTgt spid="10"/>
                                        </p:tgtEl>
                                        <p:attrNameLst>
                                          <p:attrName>style.visibility</p:attrName>
                                        </p:attrNameLst>
                                      </p:cBhvr>
                                      <p:to>
                                        <p:strVal val="visible"/>
                                      </p:to>
                                    </p:set>
                                    <p:animEffect transition="in" filter="wipe(right)">
                                      <p:cBhvr>
                                        <p:cTn id="39" dur="500"/>
                                        <p:tgtEl>
                                          <p:spTgt spid="10"/>
                                        </p:tgtEl>
                                      </p:cBhvr>
                                    </p:animEffect>
                                  </p:childTnLst>
                                </p:cTn>
                              </p:par>
                            </p:childTnLst>
                          </p:cTn>
                        </p:par>
                        <p:par>
                          <p:cTn id="40" fill="hold">
                            <p:stCondLst>
                              <p:cond delay="4250"/>
                            </p:stCondLst>
                            <p:childTnLst>
                              <p:par>
                                <p:cTn id="41" presetID="22" presetClass="entr" presetSubtype="4" fill="hold" nodeType="afterEffect">
                                  <p:stCondLst>
                                    <p:cond delay="200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175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2000"/>
                                        <p:tgtEl>
                                          <p:spTgt spid="9"/>
                                        </p:tgtEl>
                                      </p:cBhvr>
                                    </p:animEffect>
                                    <p:anim calcmode="lin" valueType="num">
                                      <p:cBhvr>
                                        <p:cTn id="49" dur="2000" fill="hold"/>
                                        <p:tgtEl>
                                          <p:spTgt spid="9"/>
                                        </p:tgtEl>
                                        <p:attrNameLst>
                                          <p:attrName>ppt_w</p:attrName>
                                        </p:attrNameLst>
                                      </p:cBhvr>
                                      <p:tavLst>
                                        <p:tav tm="0" fmla="#ppt_w*sin(2.5*pi*$)">
                                          <p:val>
                                            <p:fltVal val="0"/>
                                          </p:val>
                                        </p:tav>
                                        <p:tav tm="100000">
                                          <p:val>
                                            <p:fltVal val="1"/>
                                          </p:val>
                                        </p:tav>
                                      </p:tavLst>
                                    </p:anim>
                                    <p:anim calcmode="lin" valueType="num">
                                      <p:cBhvr>
                                        <p:cTn id="50"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5"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A1AE68DF-EA90-4956-8433-B05A3F4BFE1B}"/>
              </a:ext>
            </a:extLst>
          </p:cNvPr>
          <p:cNvSpPr txBox="1"/>
          <p:nvPr/>
        </p:nvSpPr>
        <p:spPr>
          <a:xfrm>
            <a:off x="7660324" y="1884950"/>
            <a:ext cx="4225304"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תָּנָא:  (היה אומר) הוֹצִיאוּ אֶצְבְּעוֹתֵיכֶם </a:t>
            </a:r>
            <a:r>
              <a:rPr lang="he-IL" b="0" i="0" dirty="0" err="1">
                <a:solidFill>
                  <a:srgbClr val="000000"/>
                </a:solidFill>
                <a:effectLst/>
                <a:latin typeface="Arial" panose="020B0604020202020204" pitchFamily="34" charset="0"/>
              </a:rPr>
              <a:t>לְמִנְיָן</a:t>
            </a:r>
            <a:r>
              <a:rPr lang="he-IL" b="0" i="0" dirty="0">
                <a:solidFill>
                  <a:srgbClr val="000000"/>
                </a:solidFill>
                <a:effectLst/>
                <a:latin typeface="Arial" panose="020B0604020202020204" pitchFamily="34" charset="0"/>
              </a:rPr>
              <a:t> </a:t>
            </a:r>
          </a:p>
        </p:txBody>
      </p:sp>
      <p:sp>
        <p:nvSpPr>
          <p:cNvPr id="3" name="תיבת טקסט 2">
            <a:extLst>
              <a:ext uri="{FF2B5EF4-FFF2-40B4-BE49-F238E27FC236}">
                <a16:creationId xmlns:a16="http://schemas.microsoft.com/office/drawing/2014/main" id="{C45C058D-122F-4135-B96E-790B0966C1C8}"/>
              </a:ext>
            </a:extLst>
          </p:cNvPr>
          <p:cNvSpPr txBox="1"/>
          <p:nvPr/>
        </p:nvSpPr>
        <p:spPr>
          <a:xfrm>
            <a:off x="8342722" y="1053302"/>
            <a:ext cx="3448953"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וְאִם הָיוּ </a:t>
            </a:r>
            <a:r>
              <a:rPr lang="he-IL" b="0" i="0" dirty="0" err="1">
                <a:solidFill>
                  <a:srgbClr val="000000"/>
                </a:solidFill>
                <a:effectLst/>
                <a:latin typeface="Arial" panose="020B0604020202020204" pitchFamily="34" charset="0"/>
              </a:rPr>
              <a:t>שְׁנֵיהֶן</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שָׁוִין</a:t>
            </a:r>
            <a:r>
              <a:rPr lang="he-IL" b="0" i="0" dirty="0">
                <a:solidFill>
                  <a:srgbClr val="000000"/>
                </a:solidFill>
                <a:effectLst/>
                <a:latin typeface="Arial" panose="020B0604020202020204" pitchFamily="34" charset="0"/>
              </a:rPr>
              <a:t> </a:t>
            </a:r>
          </a:p>
          <a:p>
            <a:r>
              <a:rPr lang="he-IL" b="0" i="0" dirty="0">
                <a:solidFill>
                  <a:srgbClr val="000000"/>
                </a:solidFill>
                <a:effectLst/>
                <a:latin typeface="Arial" panose="020B0604020202020204" pitchFamily="34" charset="0"/>
              </a:rPr>
              <a:t>הַמְּמוּנֶּה אוֹמֵר לָהֶם הַצְבִּיעוּ וְכוּ'</a:t>
            </a:r>
            <a:endParaRPr lang="he-IL" dirty="0"/>
          </a:p>
        </p:txBody>
      </p:sp>
      <p:sp>
        <p:nvSpPr>
          <p:cNvPr id="4" name="תיבת טקסט 3">
            <a:extLst>
              <a:ext uri="{FF2B5EF4-FFF2-40B4-BE49-F238E27FC236}">
                <a16:creationId xmlns:a16="http://schemas.microsoft.com/office/drawing/2014/main" id="{785D8616-1311-452E-A2E0-46256D9D287E}"/>
              </a:ext>
            </a:extLst>
          </p:cNvPr>
          <p:cNvSpPr txBox="1"/>
          <p:nvPr/>
        </p:nvSpPr>
        <p:spPr>
          <a:xfrm>
            <a:off x="10302240" y="651140"/>
            <a:ext cx="1583388" cy="369332"/>
          </a:xfrm>
          <a:prstGeom prst="rect">
            <a:avLst/>
          </a:prstGeom>
          <a:noFill/>
        </p:spPr>
        <p:txBody>
          <a:bodyPr wrap="square" rtlCol="1">
            <a:spAutoFit/>
          </a:bodyPr>
          <a:lstStyle/>
          <a:p>
            <a:r>
              <a:rPr lang="he-IL" dirty="0"/>
              <a:t>למדנו במשנה</a:t>
            </a:r>
          </a:p>
        </p:txBody>
      </p:sp>
      <p:sp>
        <p:nvSpPr>
          <p:cNvPr id="5" name="תיבת טקסט 4">
            <a:extLst>
              <a:ext uri="{FF2B5EF4-FFF2-40B4-BE49-F238E27FC236}">
                <a16:creationId xmlns:a16="http://schemas.microsoft.com/office/drawing/2014/main" id="{A39C5FA2-A70F-46D9-B304-A9822345CC9E}"/>
              </a:ext>
            </a:extLst>
          </p:cNvPr>
          <p:cNvSpPr txBox="1"/>
          <p:nvPr/>
        </p:nvSpPr>
        <p:spPr>
          <a:xfrm>
            <a:off x="10543880" y="0"/>
            <a:ext cx="1442301" cy="369332"/>
          </a:xfrm>
          <a:prstGeom prst="rect">
            <a:avLst/>
          </a:prstGeom>
          <a:noFill/>
        </p:spPr>
        <p:txBody>
          <a:bodyPr wrap="square" rtlCol="1">
            <a:spAutoFit/>
          </a:bodyPr>
          <a:lstStyle/>
          <a:p>
            <a:r>
              <a:rPr lang="he-IL" dirty="0"/>
              <a:t>דף כ"ב עמ' ב'</a:t>
            </a:r>
          </a:p>
        </p:txBody>
      </p:sp>
      <p:sp>
        <p:nvSpPr>
          <p:cNvPr id="7" name="תיבת טקסט 6">
            <a:extLst>
              <a:ext uri="{FF2B5EF4-FFF2-40B4-BE49-F238E27FC236}">
                <a16:creationId xmlns:a16="http://schemas.microsoft.com/office/drawing/2014/main" id="{0C56094E-161C-4F62-A1EC-88D3D271C929}"/>
              </a:ext>
            </a:extLst>
          </p:cNvPr>
          <p:cNvSpPr txBox="1"/>
          <p:nvPr/>
        </p:nvSpPr>
        <p:spPr>
          <a:xfrm>
            <a:off x="6988614" y="3133863"/>
            <a:ext cx="4803061"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מְסַיַּיע לֵיהּ לְרַבִּי יִצְחָק </a:t>
            </a:r>
            <a:r>
              <a:rPr lang="he-IL" b="0" i="0" dirty="0" err="1">
                <a:solidFill>
                  <a:srgbClr val="000000"/>
                </a:solidFill>
                <a:effectLst/>
                <a:latin typeface="Arial" panose="020B0604020202020204" pitchFamily="34" charset="0"/>
              </a:rPr>
              <a:t>דְּאָמַר</a:t>
            </a:r>
            <a:r>
              <a:rPr lang="he-IL" b="0" i="0" dirty="0">
                <a:solidFill>
                  <a:srgbClr val="000000"/>
                </a:solidFill>
                <a:effectLst/>
                <a:latin typeface="Arial" panose="020B0604020202020204" pitchFamily="34" charset="0"/>
              </a:rPr>
              <a:t> רַבִּי יִצְחָק אָסוּר לִמְנוֹת אֶת יִשְׂרָאֵל אֲפִילּוּ לִדְבַר מִצְוָה </a:t>
            </a:r>
            <a:r>
              <a:rPr lang="he-IL" b="0" i="0" dirty="0" err="1">
                <a:solidFill>
                  <a:srgbClr val="000000"/>
                </a:solidFill>
                <a:effectLst/>
                <a:latin typeface="Arial" panose="020B0604020202020204" pitchFamily="34" charset="0"/>
              </a:rPr>
              <a:t>דִּכְתִיב</a:t>
            </a:r>
            <a:r>
              <a:rPr lang="he-IL" b="0" i="0" dirty="0">
                <a:solidFill>
                  <a:srgbClr val="000000"/>
                </a:solidFill>
                <a:effectLst/>
                <a:latin typeface="Arial" panose="020B0604020202020204" pitchFamily="34" charset="0"/>
              </a:rPr>
              <a:t> וַיִּפְקְדֵם בְּבֶזֶק</a:t>
            </a:r>
            <a:endParaRPr lang="he-IL" dirty="0"/>
          </a:p>
        </p:txBody>
      </p:sp>
      <p:sp>
        <p:nvSpPr>
          <p:cNvPr id="8" name="תיבת טקסט 7">
            <a:extLst>
              <a:ext uri="{FF2B5EF4-FFF2-40B4-BE49-F238E27FC236}">
                <a16:creationId xmlns:a16="http://schemas.microsoft.com/office/drawing/2014/main" id="{2BBB4EB8-B96F-4AE4-BC86-BC693889EC9F}"/>
              </a:ext>
            </a:extLst>
          </p:cNvPr>
          <p:cNvSpPr txBox="1"/>
          <p:nvPr/>
        </p:nvSpPr>
        <p:spPr>
          <a:xfrm>
            <a:off x="819189" y="3105834"/>
            <a:ext cx="6096000"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בבזק מנו את ישראל בשברי חרסים. שכל אחד השליך לפניו שבר של חרס ומנו את החרסים. הרי שאסור למנות את האנשים עצמם.</a:t>
            </a:r>
          </a:p>
        </p:txBody>
      </p:sp>
      <p:sp>
        <p:nvSpPr>
          <p:cNvPr id="9" name="בועת דיבור: מלבן עם פינות מעוגלות 8">
            <a:extLst>
              <a:ext uri="{FF2B5EF4-FFF2-40B4-BE49-F238E27FC236}">
                <a16:creationId xmlns:a16="http://schemas.microsoft.com/office/drawing/2014/main" id="{B6DB92E5-E1D7-4886-B281-C03185D25850}"/>
              </a:ext>
            </a:extLst>
          </p:cNvPr>
          <p:cNvSpPr/>
          <p:nvPr/>
        </p:nvSpPr>
        <p:spPr>
          <a:xfrm>
            <a:off x="205819" y="91440"/>
            <a:ext cx="7322741" cy="2256392"/>
          </a:xfrm>
          <a:prstGeom prst="wedgeRoundRectCallout">
            <a:avLst>
              <a:gd name="adj1" fmla="val 56017"/>
              <a:gd name="adj2" fmla="val 89831"/>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dirty="0">
                <a:solidFill>
                  <a:schemeClr val="tx1"/>
                </a:solidFill>
              </a:rPr>
              <a:t> קשה, למה לא הביא מהאמור בתורה אצל משה שנצטווה למנותם בחצאי שקלים [ולא </a:t>
            </a:r>
            <a:r>
              <a:rPr lang="he-IL" sz="1400" dirty="0" err="1">
                <a:solidFill>
                  <a:schemeClr val="tx1"/>
                </a:solidFill>
              </a:rPr>
              <a:t>לגלגלותם</a:t>
            </a:r>
            <a:r>
              <a:rPr lang="he-IL" sz="1400" dirty="0">
                <a:solidFill>
                  <a:schemeClr val="tx1"/>
                </a:solidFill>
              </a:rPr>
              <a:t>] וכתוב שם "ולא יהיה בם נגף בפקוד אותם", </a:t>
            </a:r>
            <a:r>
              <a:rPr lang="he-IL" sz="1400" dirty="0" err="1">
                <a:solidFill>
                  <a:schemeClr val="tx1"/>
                </a:solidFill>
              </a:rPr>
              <a:t>דמשמע</a:t>
            </a:r>
            <a:r>
              <a:rPr lang="he-IL" sz="1400" dirty="0">
                <a:solidFill>
                  <a:schemeClr val="tx1"/>
                </a:solidFill>
              </a:rPr>
              <a:t> </a:t>
            </a:r>
            <a:r>
              <a:rPr lang="he-IL" sz="1400" dirty="0" err="1">
                <a:solidFill>
                  <a:schemeClr val="tx1"/>
                </a:solidFill>
              </a:rPr>
              <a:t>שהמנין</a:t>
            </a:r>
            <a:r>
              <a:rPr lang="he-IL" sz="1400" dirty="0">
                <a:solidFill>
                  <a:schemeClr val="tx1"/>
                </a:solidFill>
              </a:rPr>
              <a:t> שולט בו עין הרע להביא נגף. ויש לומר שיש לפרש </a:t>
            </a:r>
            <a:r>
              <a:rPr lang="he-IL" sz="1400" dirty="0" err="1">
                <a:solidFill>
                  <a:schemeClr val="tx1"/>
                </a:solidFill>
              </a:rPr>
              <a:t>שהחצאי</a:t>
            </a:r>
            <a:r>
              <a:rPr lang="he-IL" sz="1400" dirty="0">
                <a:solidFill>
                  <a:schemeClr val="tx1"/>
                </a:solidFill>
              </a:rPr>
              <a:t> שקלים היו לכפרה על עוון העגל, כמו שנאמר "לכפר על נפשותיכם". וכוונת הכתוב שחצאי השקלים יגנו עליהם שלא יהיה בהם נגף בגלל העגל, ולא בגלל </a:t>
            </a:r>
            <a:r>
              <a:rPr lang="he-IL" sz="1400" dirty="0" err="1">
                <a:solidFill>
                  <a:schemeClr val="tx1"/>
                </a:solidFill>
              </a:rPr>
              <a:t>המנין</a:t>
            </a:r>
            <a:r>
              <a:rPr lang="he-IL" sz="1400" dirty="0">
                <a:solidFill>
                  <a:schemeClr val="tx1"/>
                </a:solidFill>
              </a:rPr>
              <a:t>. </a:t>
            </a:r>
            <a:r>
              <a:rPr lang="he-IL" sz="1400" dirty="0" err="1">
                <a:solidFill>
                  <a:schemeClr val="tx1"/>
                </a:solidFill>
              </a:rPr>
              <a:t>מהרש"א</a:t>
            </a:r>
            <a:r>
              <a:rPr lang="he-IL" sz="1400" dirty="0">
                <a:solidFill>
                  <a:schemeClr val="tx1"/>
                </a:solidFill>
              </a:rPr>
              <a:t>. ובעיון יעקב תירץ, </a:t>
            </a:r>
            <a:r>
              <a:rPr lang="he-IL" sz="1400" dirty="0" err="1">
                <a:solidFill>
                  <a:schemeClr val="tx1"/>
                </a:solidFill>
              </a:rPr>
              <a:t>דמשם</a:t>
            </a:r>
            <a:r>
              <a:rPr lang="he-IL" sz="1400" dirty="0">
                <a:solidFill>
                  <a:schemeClr val="tx1"/>
                </a:solidFill>
              </a:rPr>
              <a:t> אין ראיה שאסור אפילו לדבר מצוה. שהרי רש"י פירש "כי </a:t>
            </a:r>
            <a:r>
              <a:rPr lang="he-IL" sz="1400" dirty="0" err="1">
                <a:solidFill>
                  <a:schemeClr val="tx1"/>
                </a:solidFill>
              </a:rPr>
              <a:t>תשא</a:t>
            </a:r>
            <a:r>
              <a:rPr lang="he-IL" sz="1400" dirty="0">
                <a:solidFill>
                  <a:schemeClr val="tx1"/>
                </a:solidFill>
              </a:rPr>
              <a:t>" כשתחפוץ לידע </a:t>
            </a:r>
            <a:r>
              <a:rPr lang="he-IL" sz="1400" dirty="0" err="1">
                <a:solidFill>
                  <a:schemeClr val="tx1"/>
                </a:solidFill>
              </a:rPr>
              <a:t>מנינם</a:t>
            </a:r>
            <a:r>
              <a:rPr lang="he-IL" sz="1400" dirty="0">
                <a:solidFill>
                  <a:schemeClr val="tx1"/>
                </a:solidFill>
              </a:rPr>
              <a:t>. אבל אצל שאול היה </a:t>
            </a:r>
            <a:r>
              <a:rPr lang="he-IL" sz="1400" dirty="0" err="1">
                <a:solidFill>
                  <a:schemeClr val="tx1"/>
                </a:solidFill>
              </a:rPr>
              <a:t>המנין</a:t>
            </a:r>
            <a:r>
              <a:rPr lang="he-IL" sz="1400" dirty="0">
                <a:solidFill>
                  <a:schemeClr val="tx1"/>
                </a:solidFill>
              </a:rPr>
              <a:t> לצורך מצוה, שיצא למלחמה. ואעפ"י כן לא </a:t>
            </a:r>
            <a:r>
              <a:rPr lang="he-IL" sz="1400" dirty="0" err="1">
                <a:solidFill>
                  <a:schemeClr val="tx1"/>
                </a:solidFill>
              </a:rPr>
              <a:t>מנאם</a:t>
            </a:r>
            <a:r>
              <a:rPr lang="he-IL" sz="1400" dirty="0">
                <a:solidFill>
                  <a:schemeClr val="tx1"/>
                </a:solidFill>
              </a:rPr>
              <a:t> אלא ע"י דבר אחר, ומוכח שאפילו לדבר מצוה אסור למנות את ישראל. ובשפת אמת תירץ, כי מקרא </a:t>
            </a:r>
            <a:r>
              <a:rPr lang="he-IL" sz="1400" dirty="0" err="1">
                <a:solidFill>
                  <a:schemeClr val="tx1"/>
                </a:solidFill>
              </a:rPr>
              <a:t>דמשה</a:t>
            </a:r>
            <a:r>
              <a:rPr lang="he-IL" sz="1400" dirty="0">
                <a:solidFill>
                  <a:schemeClr val="tx1"/>
                </a:solidFill>
              </a:rPr>
              <a:t> אין ראיה אלא שאסור למנות את כל ישראל. והגמרא רוצה להוכיח דאף חלק מישראל אסור למנות כמו אצל שאול שמנה רק היוצאים למלחמה.</a:t>
            </a:r>
          </a:p>
        </p:txBody>
      </p:sp>
      <p:sp>
        <p:nvSpPr>
          <p:cNvPr id="10" name="תיבת טקסט 9">
            <a:extLst>
              <a:ext uri="{FF2B5EF4-FFF2-40B4-BE49-F238E27FC236}">
                <a16:creationId xmlns:a16="http://schemas.microsoft.com/office/drawing/2014/main" id="{C017F92C-6832-4189-8603-31CA0D700089}"/>
              </a:ext>
            </a:extLst>
          </p:cNvPr>
          <p:cNvSpPr txBox="1"/>
          <p:nvPr/>
        </p:nvSpPr>
        <p:spPr>
          <a:xfrm>
            <a:off x="1723429" y="2577427"/>
            <a:ext cx="519176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מדוע מנו את אצבעות </a:t>
            </a:r>
            <a:r>
              <a:rPr lang="he-IL" dirty="0" err="1"/>
              <a:t>הכהנים</a:t>
            </a:r>
            <a:r>
              <a:rPr lang="he-IL" dirty="0"/>
              <a:t> ולא את </a:t>
            </a:r>
            <a:r>
              <a:rPr lang="he-IL" dirty="0" err="1"/>
              <a:t>הכהנים</a:t>
            </a:r>
            <a:r>
              <a:rPr lang="he-IL" dirty="0"/>
              <a:t> בעצמם ?</a:t>
            </a:r>
          </a:p>
        </p:txBody>
      </p:sp>
      <p:sp>
        <p:nvSpPr>
          <p:cNvPr id="6" name="תיבת טקסט 5">
            <a:extLst>
              <a:ext uri="{FF2B5EF4-FFF2-40B4-BE49-F238E27FC236}">
                <a16:creationId xmlns:a16="http://schemas.microsoft.com/office/drawing/2014/main" id="{23FC2638-EA2A-41F5-A8FE-5E59C1977648}"/>
              </a:ext>
            </a:extLst>
          </p:cNvPr>
          <p:cNvSpPr txBox="1"/>
          <p:nvPr/>
        </p:nvSpPr>
        <p:spPr>
          <a:xfrm>
            <a:off x="8812804" y="2577427"/>
            <a:ext cx="2978871"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שאלה:  </a:t>
            </a:r>
            <a:r>
              <a:rPr lang="he-IL" b="0" i="0" dirty="0" err="1">
                <a:solidFill>
                  <a:srgbClr val="000000"/>
                </a:solidFill>
                <a:effectLst/>
                <a:latin typeface="Arial" panose="020B0604020202020204" pitchFamily="34" charset="0"/>
              </a:rPr>
              <a:t>וְנִימְנִינְהו</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לְדִידְהו</a:t>
            </a:r>
            <a:r>
              <a:rPr lang="he-IL" b="0" i="0" dirty="0">
                <a:solidFill>
                  <a:srgbClr val="000000"/>
                </a:solidFill>
                <a:effectLst/>
                <a:latin typeface="Arial" panose="020B0604020202020204" pitchFamily="34" charset="0"/>
              </a:rPr>
              <a:t>ּ ?</a:t>
            </a:r>
            <a:endParaRPr lang="he-IL" dirty="0"/>
          </a:p>
        </p:txBody>
      </p:sp>
      <p:sp>
        <p:nvSpPr>
          <p:cNvPr id="11" name="תיבת טקסט 10">
            <a:extLst>
              <a:ext uri="{FF2B5EF4-FFF2-40B4-BE49-F238E27FC236}">
                <a16:creationId xmlns:a16="http://schemas.microsoft.com/office/drawing/2014/main" id="{7AC6D9D4-DDAF-4C2E-98BE-8215D5ABE7DE}"/>
              </a:ext>
            </a:extLst>
          </p:cNvPr>
          <p:cNvSpPr txBox="1"/>
          <p:nvPr/>
        </p:nvSpPr>
        <p:spPr>
          <a:xfrm>
            <a:off x="7089167" y="4171222"/>
            <a:ext cx="4702508" cy="92333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מַתְקֵיף לַהּ רַב אָשֵׁי:</a:t>
            </a:r>
          </a:p>
          <a:p>
            <a:r>
              <a:rPr lang="he-IL" b="0" i="0" dirty="0">
                <a:solidFill>
                  <a:srgbClr val="000000"/>
                </a:solidFill>
                <a:effectLst/>
                <a:latin typeface="Arial" panose="020B0604020202020204" pitchFamily="34" charset="0"/>
              </a:rPr>
              <a:t>מִמַּאי </a:t>
            </a:r>
            <a:r>
              <a:rPr lang="he-IL" b="0" i="0" dirty="0" err="1">
                <a:solidFill>
                  <a:srgbClr val="000000"/>
                </a:solidFill>
                <a:effectLst/>
                <a:latin typeface="Arial" panose="020B0604020202020204" pitchFamily="34" charset="0"/>
              </a:rPr>
              <a:t>דְּהַאי</a:t>
            </a:r>
            <a:r>
              <a:rPr lang="he-IL" b="0" i="0" dirty="0">
                <a:solidFill>
                  <a:srgbClr val="000000"/>
                </a:solidFill>
                <a:effectLst/>
                <a:latin typeface="Arial" panose="020B0604020202020204" pitchFamily="34" charset="0"/>
              </a:rPr>
              <a:t> בֶּזֶק לִישָּׁנָא </a:t>
            </a:r>
            <a:r>
              <a:rPr lang="he-IL" b="0" i="0" dirty="0" err="1">
                <a:solidFill>
                  <a:srgbClr val="000000"/>
                </a:solidFill>
                <a:effectLst/>
                <a:latin typeface="Arial" panose="020B0604020202020204" pitchFamily="34" charset="0"/>
              </a:rPr>
              <a:t>דְּמִיבְזַק</a:t>
            </a:r>
            <a:r>
              <a:rPr lang="he-IL" b="0" i="0" dirty="0">
                <a:solidFill>
                  <a:srgbClr val="000000"/>
                </a:solidFill>
                <a:effectLst/>
                <a:latin typeface="Arial" panose="020B0604020202020204" pitchFamily="34" charset="0"/>
              </a:rPr>
              <a:t> הוּא ? </a:t>
            </a:r>
          </a:p>
          <a:p>
            <a:r>
              <a:rPr lang="he-IL" b="0" i="0" dirty="0">
                <a:solidFill>
                  <a:srgbClr val="000000"/>
                </a:solidFill>
                <a:effectLst/>
                <a:latin typeface="Arial" panose="020B0604020202020204" pitchFamily="34" charset="0"/>
              </a:rPr>
              <a:t>וְדִילְמָא שְׁמָא דְמָתָא הוּא </a:t>
            </a:r>
            <a:r>
              <a:rPr lang="he-IL" b="0" i="0" dirty="0" err="1">
                <a:solidFill>
                  <a:srgbClr val="000000"/>
                </a:solidFill>
                <a:effectLst/>
                <a:latin typeface="Arial" panose="020B0604020202020204" pitchFamily="34" charset="0"/>
              </a:rPr>
              <a:t>כְּדִכְתִיב</a:t>
            </a:r>
            <a:r>
              <a:rPr lang="he-IL" b="0" i="0" dirty="0">
                <a:solidFill>
                  <a:srgbClr val="000000"/>
                </a:solidFill>
                <a:effectLst/>
                <a:latin typeface="Arial" panose="020B0604020202020204" pitchFamily="34" charset="0"/>
              </a:rPr>
              <a:t> וַיִּמְצְאוּ אֲדוֹנִי בֶזֶק</a:t>
            </a:r>
            <a:endParaRPr lang="he-IL" dirty="0"/>
          </a:p>
        </p:txBody>
      </p:sp>
      <p:sp>
        <p:nvSpPr>
          <p:cNvPr id="12" name="תיבת טקסט 11">
            <a:extLst>
              <a:ext uri="{FF2B5EF4-FFF2-40B4-BE49-F238E27FC236}">
                <a16:creationId xmlns:a16="http://schemas.microsoft.com/office/drawing/2014/main" id="{3A4FF8A5-D503-4B76-BA94-A3EA4F1AF5DA}"/>
              </a:ext>
            </a:extLst>
          </p:cNvPr>
          <p:cNvSpPr txBox="1"/>
          <p:nvPr/>
        </p:nvSpPr>
        <p:spPr>
          <a:xfrm>
            <a:off x="7469486" y="5560528"/>
            <a:ext cx="4322189" cy="646331"/>
          </a:xfrm>
          <a:prstGeom prst="rect">
            <a:avLst/>
          </a:prstGeom>
          <a:solidFill>
            <a:schemeClr val="accent5">
              <a:lumMod val="20000"/>
              <a:lumOff val="80000"/>
            </a:schemeClr>
          </a:solidFill>
          <a:ln>
            <a:solidFill>
              <a:schemeClr val="accent1"/>
            </a:solidFill>
          </a:ln>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אֶלָּא מֵהָכָא : </a:t>
            </a:r>
          </a:p>
          <a:p>
            <a:r>
              <a:rPr lang="he-IL" b="0" i="0" dirty="0">
                <a:solidFill>
                  <a:srgbClr val="000000"/>
                </a:solidFill>
                <a:effectLst/>
                <a:latin typeface="Arial" panose="020B0604020202020204" pitchFamily="34" charset="0"/>
              </a:rPr>
              <a:t>"וַיְשַׁמַּע שָׁאוּל אֶת הָעָם וַיִּפְקְדֵם בַּטְּלָאִים"</a:t>
            </a:r>
            <a:endParaRPr lang="he-IL" dirty="0"/>
          </a:p>
        </p:txBody>
      </p:sp>
      <p:sp>
        <p:nvSpPr>
          <p:cNvPr id="14" name="תיבת טקסט 13">
            <a:extLst>
              <a:ext uri="{FF2B5EF4-FFF2-40B4-BE49-F238E27FC236}">
                <a16:creationId xmlns:a16="http://schemas.microsoft.com/office/drawing/2014/main" id="{A913639F-6196-46EB-AA76-4A042D29DE52}"/>
              </a:ext>
            </a:extLst>
          </p:cNvPr>
          <p:cNvSpPr txBox="1"/>
          <p:nvPr/>
        </p:nvSpPr>
        <p:spPr>
          <a:xfrm>
            <a:off x="1414021" y="4187001"/>
            <a:ext cx="5495827"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מהיכן יודעים שבזק הכוונה לשברי חרסים ? אולי הכוונה לשם העיר שבה פקד אותם ?</a:t>
            </a:r>
          </a:p>
        </p:txBody>
      </p:sp>
      <p:sp>
        <p:nvSpPr>
          <p:cNvPr id="15" name="תיבת טקסט 14">
            <a:extLst>
              <a:ext uri="{FF2B5EF4-FFF2-40B4-BE49-F238E27FC236}">
                <a16:creationId xmlns:a16="http://schemas.microsoft.com/office/drawing/2014/main" id="{A9864881-055C-49CC-B0D1-8E9EF16665DE}"/>
              </a:ext>
            </a:extLst>
          </p:cNvPr>
          <p:cNvSpPr txBox="1"/>
          <p:nvPr/>
        </p:nvSpPr>
        <p:spPr>
          <a:xfrm>
            <a:off x="1414021" y="5557778"/>
            <a:ext cx="5501168"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הלימוד הוא מהנאמר: "ויפקדם בטלאים" שגל אחד הצטווה לקחת טלה מעדרי המלך ובהם הם נפקדו.</a:t>
            </a:r>
          </a:p>
        </p:txBody>
      </p:sp>
    </p:spTree>
    <p:extLst>
      <p:ext uri="{BB962C8B-B14F-4D97-AF65-F5344CB8AC3E}">
        <p14:creationId xmlns:p14="http://schemas.microsoft.com/office/powerpoint/2010/main" val="19124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250"/>
                            </p:stCondLst>
                            <p:childTnLst>
                              <p:par>
                                <p:cTn id="12" presetID="53" presetClass="entr" presetSubtype="16" fill="hold" grpId="0" nodeType="afterEffect">
                                  <p:stCondLst>
                                    <p:cond delay="5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2250"/>
                            </p:stCondLst>
                            <p:childTnLst>
                              <p:par>
                                <p:cTn id="18" presetID="53" presetClass="entr" presetSubtype="16" fill="hold" grpId="0" nodeType="afterEffect">
                                  <p:stCondLst>
                                    <p:cond delay="200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4750"/>
                            </p:stCondLst>
                            <p:childTnLst>
                              <p:par>
                                <p:cTn id="24" presetID="53" presetClass="entr" presetSubtype="16" fill="hold" grpId="0" nodeType="afterEffect">
                                  <p:stCondLst>
                                    <p:cond delay="200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7250"/>
                            </p:stCondLst>
                            <p:childTnLst>
                              <p:par>
                                <p:cTn id="30" presetID="22" presetClass="entr" presetSubtype="2" fill="hold" grpId="0" nodeType="afterEffect">
                                  <p:stCondLst>
                                    <p:cond delay="200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par>
                          <p:cTn id="33" fill="hold">
                            <p:stCondLst>
                              <p:cond delay="9750"/>
                            </p:stCondLst>
                            <p:childTnLst>
                              <p:par>
                                <p:cTn id="34" presetID="53" presetClass="entr" presetSubtype="16"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par>
                          <p:cTn id="39" fill="hold">
                            <p:stCondLst>
                              <p:cond delay="10250"/>
                            </p:stCondLst>
                            <p:childTnLst>
                              <p:par>
                                <p:cTn id="40" presetID="22" presetClass="entr" presetSubtype="2" fill="hold" grpId="0" nodeType="afterEffect">
                                  <p:stCondLst>
                                    <p:cond delay="2000"/>
                                  </p:stCondLst>
                                  <p:childTnLst>
                                    <p:set>
                                      <p:cBhvr>
                                        <p:cTn id="41" dur="1" fill="hold">
                                          <p:stCondLst>
                                            <p:cond delay="0"/>
                                          </p:stCondLst>
                                        </p:cTn>
                                        <p:tgtEl>
                                          <p:spTgt spid="8"/>
                                        </p:tgtEl>
                                        <p:attrNameLst>
                                          <p:attrName>style.visibility</p:attrName>
                                        </p:attrNameLst>
                                      </p:cBhvr>
                                      <p:to>
                                        <p:strVal val="visible"/>
                                      </p:to>
                                    </p:set>
                                    <p:animEffect transition="in" filter="wipe(right)">
                                      <p:cBhvr>
                                        <p:cTn id="42" dur="500"/>
                                        <p:tgtEl>
                                          <p:spTgt spid="8"/>
                                        </p:tgtEl>
                                      </p:cBhvr>
                                    </p:animEffect>
                                  </p:childTnLst>
                                </p:cTn>
                              </p:par>
                            </p:childTnLst>
                          </p:cTn>
                        </p:par>
                        <p:par>
                          <p:cTn id="43" fill="hold">
                            <p:stCondLst>
                              <p:cond delay="12750"/>
                            </p:stCondLst>
                            <p:childTnLst>
                              <p:par>
                                <p:cTn id="44" presetID="22" presetClass="entr" presetSubtype="8" fill="hold" grpId="0" nodeType="afterEffect">
                                  <p:stCondLst>
                                    <p:cond delay="225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175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childTnLst>
                          </p:cTn>
                        </p:par>
                        <p:par>
                          <p:cTn id="54" fill="hold">
                            <p:stCondLst>
                              <p:cond delay="500"/>
                            </p:stCondLst>
                            <p:childTnLst>
                              <p:par>
                                <p:cTn id="55" presetID="22" presetClass="entr" presetSubtype="2" fill="hold" grpId="0" nodeType="afterEffect">
                                  <p:stCondLst>
                                    <p:cond delay="2250"/>
                                  </p:stCondLst>
                                  <p:childTnLst>
                                    <p:set>
                                      <p:cBhvr>
                                        <p:cTn id="56" dur="1" fill="hold">
                                          <p:stCondLst>
                                            <p:cond delay="0"/>
                                          </p:stCondLst>
                                        </p:cTn>
                                        <p:tgtEl>
                                          <p:spTgt spid="14"/>
                                        </p:tgtEl>
                                        <p:attrNameLst>
                                          <p:attrName>style.visibility</p:attrName>
                                        </p:attrNameLst>
                                      </p:cBhvr>
                                      <p:to>
                                        <p:strVal val="visible"/>
                                      </p:to>
                                    </p:set>
                                    <p:animEffect transition="in" filter="wipe(right)">
                                      <p:cBhvr>
                                        <p:cTn id="57" dur="500"/>
                                        <p:tgtEl>
                                          <p:spTgt spid="14"/>
                                        </p:tgtEl>
                                      </p:cBhvr>
                                    </p:animEffect>
                                  </p:childTnLst>
                                </p:cTn>
                              </p:par>
                            </p:childTnLst>
                          </p:cTn>
                        </p:par>
                        <p:par>
                          <p:cTn id="58" fill="hold">
                            <p:stCondLst>
                              <p:cond delay="3250"/>
                            </p:stCondLst>
                            <p:childTnLst>
                              <p:par>
                                <p:cTn id="59" presetID="53" presetClass="entr" presetSubtype="16" fill="hold" grpId="0" nodeType="afterEffect">
                                  <p:stCondLst>
                                    <p:cond delay="200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childTnLst>
                          </p:cTn>
                        </p:par>
                        <p:par>
                          <p:cTn id="64" fill="hold">
                            <p:stCondLst>
                              <p:cond delay="5750"/>
                            </p:stCondLst>
                            <p:childTnLst>
                              <p:par>
                                <p:cTn id="65" presetID="22" presetClass="entr" presetSubtype="2" fill="hold" grpId="0" nodeType="afterEffect">
                                  <p:stCondLst>
                                    <p:cond delay="2000"/>
                                  </p:stCondLst>
                                  <p:childTnLst>
                                    <p:set>
                                      <p:cBhvr>
                                        <p:cTn id="66" dur="1" fill="hold">
                                          <p:stCondLst>
                                            <p:cond delay="0"/>
                                          </p:stCondLst>
                                        </p:cTn>
                                        <p:tgtEl>
                                          <p:spTgt spid="15"/>
                                        </p:tgtEl>
                                        <p:attrNameLst>
                                          <p:attrName>style.visibility</p:attrName>
                                        </p:attrNameLst>
                                      </p:cBhvr>
                                      <p:to>
                                        <p:strVal val="visible"/>
                                      </p:to>
                                    </p:set>
                                    <p:animEffect transition="in" filter="wipe(right)">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7" grpId="0" animBg="1"/>
      <p:bldP spid="8" grpId="0" animBg="1"/>
      <p:bldP spid="9" grpId="0" animBg="1"/>
      <p:bldP spid="10" grpId="0" animBg="1"/>
      <p:bldP spid="6" grpId="0" animBg="1"/>
      <p:bldP spid="11" grpId="0" animBg="1"/>
      <p:bldP spid="12"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26BB88A6-7B09-471D-9CF2-1A865DF36034}"/>
              </a:ext>
            </a:extLst>
          </p:cNvPr>
          <p:cNvSpPr txBox="1"/>
          <p:nvPr/>
        </p:nvSpPr>
        <p:spPr>
          <a:xfrm>
            <a:off x="7911445" y="4141995"/>
            <a:ext cx="4136011"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וְאִם הָיוּ </a:t>
            </a:r>
            <a:r>
              <a:rPr lang="he-IL" b="0" i="0" dirty="0" err="1">
                <a:solidFill>
                  <a:srgbClr val="000000"/>
                </a:solidFill>
                <a:effectLst/>
                <a:latin typeface="Arial" panose="020B0604020202020204" pitchFamily="34" charset="0"/>
              </a:rPr>
              <a:t>שְׁנֵיהֶן</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שָׁוִין</a:t>
            </a:r>
            <a:r>
              <a:rPr lang="he-IL" b="0" i="0" dirty="0">
                <a:solidFill>
                  <a:srgbClr val="000000"/>
                </a:solidFill>
                <a:effectLst/>
                <a:latin typeface="Arial" panose="020B0604020202020204" pitchFamily="34" charset="0"/>
              </a:rPr>
              <a:t> הַמְמוּנֶּה אוֹמֵר לָהֶן הַצְבִּיעוּ</a:t>
            </a:r>
            <a:endParaRPr lang="he-IL" dirty="0"/>
          </a:p>
        </p:txBody>
      </p:sp>
      <p:sp>
        <p:nvSpPr>
          <p:cNvPr id="6" name="תיבת טקסט 5">
            <a:extLst>
              <a:ext uri="{FF2B5EF4-FFF2-40B4-BE49-F238E27FC236}">
                <a16:creationId xmlns:a16="http://schemas.microsoft.com/office/drawing/2014/main" id="{99D90FC9-8783-43ED-BADC-57990A06B0CD}"/>
              </a:ext>
            </a:extLst>
          </p:cNvPr>
          <p:cNvSpPr txBox="1"/>
          <p:nvPr/>
        </p:nvSpPr>
        <p:spPr>
          <a:xfrm>
            <a:off x="7579152" y="848413"/>
            <a:ext cx="4392890"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בָּרִאשׁוֹנָה </a:t>
            </a:r>
            <a:r>
              <a:rPr lang="he-IL" b="0" i="0" dirty="0" err="1">
                <a:solidFill>
                  <a:srgbClr val="000000"/>
                </a:solidFill>
                <a:effectLst/>
                <a:latin typeface="Arial" panose="020B0604020202020204" pitchFamily="34" charset="0"/>
              </a:rPr>
              <a:t>כׇּל</a:t>
            </a:r>
            <a:r>
              <a:rPr lang="he-IL" b="0" i="0" dirty="0">
                <a:solidFill>
                  <a:srgbClr val="000000"/>
                </a:solidFill>
                <a:effectLst/>
                <a:latin typeface="Arial" panose="020B0604020202020204" pitchFamily="34" charset="0"/>
              </a:rPr>
              <a:t> מִי שֶׁרוֹצֶה לִתְרוֹם אֶת הַמִּזְבֵּחַ תּוֹרֵם</a:t>
            </a:r>
            <a:endParaRPr lang="he-IL" dirty="0"/>
          </a:p>
        </p:txBody>
      </p:sp>
      <p:sp>
        <p:nvSpPr>
          <p:cNvPr id="7" name="תיבת טקסט 6">
            <a:extLst>
              <a:ext uri="{FF2B5EF4-FFF2-40B4-BE49-F238E27FC236}">
                <a16:creationId xmlns:a16="http://schemas.microsoft.com/office/drawing/2014/main" id="{6D2D4FFB-E979-4049-A33A-0AFE475ACAC7}"/>
              </a:ext>
            </a:extLst>
          </p:cNvPr>
          <p:cNvSpPr txBox="1"/>
          <p:nvPr/>
        </p:nvSpPr>
        <p:spPr>
          <a:xfrm>
            <a:off x="838987" y="848413"/>
            <a:ext cx="6391373"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בתחילה, לא תיקנו גורל לתרומת הדשן, אלא כל מי שרוצה לתרום את המזבח והוא כהן מבית אב שעובד במקדש באותו יום, היה תורם.</a:t>
            </a:r>
          </a:p>
        </p:txBody>
      </p:sp>
      <p:sp>
        <p:nvSpPr>
          <p:cNvPr id="8" name="בועת דיבור: מלבן עם פינות מעוגלות 7">
            <a:extLst>
              <a:ext uri="{FF2B5EF4-FFF2-40B4-BE49-F238E27FC236}">
                <a16:creationId xmlns:a16="http://schemas.microsoft.com/office/drawing/2014/main" id="{383947C0-9FE2-4C27-9D17-612FB65A18EF}"/>
              </a:ext>
            </a:extLst>
          </p:cNvPr>
          <p:cNvSpPr/>
          <p:nvPr/>
        </p:nvSpPr>
        <p:spPr>
          <a:xfrm>
            <a:off x="84842" y="0"/>
            <a:ext cx="4100660" cy="848413"/>
          </a:xfrm>
          <a:prstGeom prst="wedgeRoundRectCallout">
            <a:avLst>
              <a:gd name="adj1" fmla="val 72041"/>
              <a:gd name="adj2" fmla="val 60278"/>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solidFill>
                  <a:schemeClr val="tx1"/>
                </a:solidFill>
              </a:rPr>
              <a:t>מאירי:. גורל – פייס- שנעשה כדי שתתפייס דעתם בכך ולא תהא קנאה ביניהם. </a:t>
            </a:r>
          </a:p>
        </p:txBody>
      </p:sp>
      <p:sp>
        <p:nvSpPr>
          <p:cNvPr id="9" name="תיבת טקסט 8">
            <a:extLst>
              <a:ext uri="{FF2B5EF4-FFF2-40B4-BE49-F238E27FC236}">
                <a16:creationId xmlns:a16="http://schemas.microsoft.com/office/drawing/2014/main" id="{931D4C17-D165-42BA-9594-B462FB0D1626}"/>
              </a:ext>
            </a:extLst>
          </p:cNvPr>
          <p:cNvSpPr txBox="1"/>
          <p:nvPr/>
        </p:nvSpPr>
        <p:spPr>
          <a:xfrm>
            <a:off x="8474697" y="2573046"/>
            <a:ext cx="3497345"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וּבִזְמַן שֶׁהֵן מְרוּבִּין רָצִין </a:t>
            </a:r>
            <a:r>
              <a:rPr lang="he-IL" b="0" i="0" dirty="0" err="1">
                <a:solidFill>
                  <a:srgbClr val="000000"/>
                </a:solidFill>
                <a:effectLst/>
                <a:latin typeface="Arial" panose="020B0604020202020204" pitchFamily="34" charset="0"/>
              </a:rPr>
              <a:t>וְעוֹלִין</a:t>
            </a:r>
            <a:r>
              <a:rPr lang="he-IL" b="0" i="0" dirty="0">
                <a:solidFill>
                  <a:srgbClr val="000000"/>
                </a:solidFill>
                <a:effectLst/>
                <a:latin typeface="Arial" panose="020B0604020202020204" pitchFamily="34" charset="0"/>
              </a:rPr>
              <a:t> בַּכֶּבֶשׁ </a:t>
            </a:r>
          </a:p>
        </p:txBody>
      </p:sp>
      <p:sp>
        <p:nvSpPr>
          <p:cNvPr id="10" name="תיבת טקסט 9">
            <a:extLst>
              <a:ext uri="{FF2B5EF4-FFF2-40B4-BE49-F238E27FC236}">
                <a16:creationId xmlns:a16="http://schemas.microsoft.com/office/drawing/2014/main" id="{7F3D0B4B-BD75-4CD6-ABC1-B14C1AF78C6E}"/>
              </a:ext>
            </a:extLst>
          </p:cNvPr>
          <p:cNvSpPr txBox="1"/>
          <p:nvPr/>
        </p:nvSpPr>
        <p:spPr>
          <a:xfrm>
            <a:off x="838987" y="2524225"/>
            <a:ext cx="6561058"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כאשר יש הרבה כהנים הרוצים לתרום, היו רצים ועולים בכבש של המזבח,</a:t>
            </a:r>
          </a:p>
          <a:p>
            <a:r>
              <a:rPr lang="he-IL" dirty="0"/>
              <a:t>שארכו שלשים ושתים אמות.</a:t>
            </a:r>
          </a:p>
        </p:txBody>
      </p:sp>
      <p:sp>
        <p:nvSpPr>
          <p:cNvPr id="11" name="בועת דיבור: מלבן עם פינות מעוגלות 10">
            <a:extLst>
              <a:ext uri="{FF2B5EF4-FFF2-40B4-BE49-F238E27FC236}">
                <a16:creationId xmlns:a16="http://schemas.microsoft.com/office/drawing/2014/main" id="{D274D0D7-0223-49E1-BE5E-447F7502FAE4}"/>
              </a:ext>
            </a:extLst>
          </p:cNvPr>
          <p:cNvSpPr/>
          <p:nvPr/>
        </p:nvSpPr>
        <p:spPr>
          <a:xfrm>
            <a:off x="395926" y="1628431"/>
            <a:ext cx="10595727" cy="714726"/>
          </a:xfrm>
          <a:prstGeom prst="wedgeRoundRectCallout">
            <a:avLst>
              <a:gd name="adj1" fmla="val 41089"/>
              <a:gd name="adj2" fmla="val 98111"/>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err="1">
                <a:solidFill>
                  <a:schemeClr val="tx1"/>
                </a:solidFill>
              </a:rPr>
              <a:t>תוס</a:t>
            </a:r>
            <a:r>
              <a:rPr lang="he-IL" dirty="0">
                <a:solidFill>
                  <a:schemeClr val="tx1"/>
                </a:solidFill>
              </a:rPr>
              <a:t>' </a:t>
            </a:r>
            <a:r>
              <a:rPr lang="he-IL" dirty="0" err="1">
                <a:solidFill>
                  <a:schemeClr val="tx1"/>
                </a:solidFill>
              </a:rPr>
              <a:t>הרא"ש</a:t>
            </a:r>
            <a:r>
              <a:rPr lang="he-IL" dirty="0">
                <a:solidFill>
                  <a:schemeClr val="tx1"/>
                </a:solidFill>
              </a:rPr>
              <a:t>.: בירושלמי מבואר שאסור </a:t>
            </a:r>
            <a:r>
              <a:rPr lang="he-IL" dirty="0" err="1">
                <a:solidFill>
                  <a:schemeClr val="tx1"/>
                </a:solidFill>
              </a:rPr>
              <a:t>לכהנים</a:t>
            </a:r>
            <a:r>
              <a:rPr lang="he-IL" dirty="0">
                <a:solidFill>
                  <a:schemeClr val="tx1"/>
                </a:solidFill>
              </a:rPr>
              <a:t> לרוץ על הכבש אלא ללכת עקב בצד אגודל. שנאמר "לא תעלה במעלות על מזבחי". חייבים לומר כאן שלא היו רצין ממש אלא </a:t>
            </a:r>
            <a:r>
              <a:rPr lang="he-IL" dirty="0" err="1">
                <a:solidFill>
                  <a:schemeClr val="tx1"/>
                </a:solidFill>
              </a:rPr>
              <a:t>ממהרין</a:t>
            </a:r>
            <a:r>
              <a:rPr lang="he-IL" dirty="0">
                <a:solidFill>
                  <a:schemeClr val="tx1"/>
                </a:solidFill>
              </a:rPr>
              <a:t> בהילוך עקב בצד אגודל. </a:t>
            </a:r>
          </a:p>
          <a:p>
            <a:r>
              <a:rPr lang="he-IL" dirty="0">
                <a:solidFill>
                  <a:schemeClr val="tx1"/>
                </a:solidFill>
              </a:rPr>
              <a:t>או שהירושלמי מתייחס רק לשעת עבודה, כגון בהולכת אברים לכבש. אבל שלא בשעת עבודה מותר לרוץ. </a:t>
            </a:r>
          </a:p>
        </p:txBody>
      </p:sp>
      <p:sp>
        <p:nvSpPr>
          <p:cNvPr id="12" name="תיבת טקסט 11">
            <a:extLst>
              <a:ext uri="{FF2B5EF4-FFF2-40B4-BE49-F238E27FC236}">
                <a16:creationId xmlns:a16="http://schemas.microsoft.com/office/drawing/2014/main" id="{5192D1BA-502F-461D-88A4-634274969494}"/>
              </a:ext>
            </a:extLst>
          </p:cNvPr>
          <p:cNvSpPr txBox="1"/>
          <p:nvPr/>
        </p:nvSpPr>
        <p:spPr>
          <a:xfrm>
            <a:off x="1187780" y="3351624"/>
            <a:ext cx="6212265"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מי שהגיע ראשון לתוך ארבע אמות העליונות של הכבש סמוך למזבח - זכה לתרום את הדשן.</a:t>
            </a:r>
          </a:p>
        </p:txBody>
      </p:sp>
      <p:sp>
        <p:nvSpPr>
          <p:cNvPr id="13" name="תיבת טקסט 12">
            <a:extLst>
              <a:ext uri="{FF2B5EF4-FFF2-40B4-BE49-F238E27FC236}">
                <a16:creationId xmlns:a16="http://schemas.microsoft.com/office/drawing/2014/main" id="{C41284D2-9B56-4AE6-8D56-29F91ED649AA}"/>
              </a:ext>
            </a:extLst>
          </p:cNvPr>
          <p:cNvSpPr txBox="1"/>
          <p:nvPr/>
        </p:nvSpPr>
        <p:spPr>
          <a:xfrm>
            <a:off x="8399282" y="3325886"/>
            <a:ext cx="3648174"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err="1">
                <a:solidFill>
                  <a:srgbClr val="000000"/>
                </a:solidFill>
                <a:effectLst/>
                <a:latin typeface="Arial" panose="020B0604020202020204" pitchFamily="34" charset="0"/>
              </a:rPr>
              <a:t>כׇּל</a:t>
            </a:r>
            <a:r>
              <a:rPr lang="he-IL" b="0" i="0" dirty="0">
                <a:solidFill>
                  <a:srgbClr val="000000"/>
                </a:solidFill>
                <a:effectLst/>
                <a:latin typeface="Arial" panose="020B0604020202020204" pitchFamily="34" charset="0"/>
              </a:rPr>
              <a:t> הַקּוֹדֵם אֶת </a:t>
            </a:r>
            <a:r>
              <a:rPr lang="he-IL" b="0" i="0" dirty="0" err="1">
                <a:solidFill>
                  <a:srgbClr val="000000"/>
                </a:solidFill>
                <a:effectLst/>
                <a:latin typeface="Arial" panose="020B0604020202020204" pitchFamily="34" charset="0"/>
              </a:rPr>
              <a:t>חֲבֵירו</a:t>
            </a:r>
            <a:r>
              <a:rPr lang="he-IL" b="0" i="0" dirty="0">
                <a:solidFill>
                  <a:srgbClr val="000000"/>
                </a:solidFill>
                <a:effectLst/>
                <a:latin typeface="Arial" panose="020B0604020202020204" pitchFamily="34" charset="0"/>
              </a:rPr>
              <a:t>ֹ בְּאַרְבַּע אַמּוֹת זָכָה </a:t>
            </a:r>
          </a:p>
        </p:txBody>
      </p:sp>
      <p:sp>
        <p:nvSpPr>
          <p:cNvPr id="14" name="תיבת טקסט 13">
            <a:extLst>
              <a:ext uri="{FF2B5EF4-FFF2-40B4-BE49-F238E27FC236}">
                <a16:creationId xmlns:a16="http://schemas.microsoft.com/office/drawing/2014/main" id="{5D735A30-56E1-4951-A3BE-A6A76A98DD39}"/>
              </a:ext>
            </a:extLst>
          </p:cNvPr>
          <p:cNvSpPr txBox="1"/>
          <p:nvPr/>
        </p:nvSpPr>
        <p:spPr>
          <a:xfrm>
            <a:off x="1753385" y="4188161"/>
            <a:ext cx="5279011"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ואם היו </a:t>
            </a:r>
            <a:r>
              <a:rPr lang="he-IL" dirty="0" err="1"/>
              <a:t>שניהן</a:t>
            </a:r>
            <a:r>
              <a:rPr lang="he-IL" dirty="0"/>
              <a:t> </a:t>
            </a:r>
            <a:r>
              <a:rPr lang="he-IL" dirty="0" err="1"/>
              <a:t>שוין</a:t>
            </a:r>
            <a:r>
              <a:rPr lang="he-IL" dirty="0"/>
              <a:t>, שהיו שני כהנים הגיעו לתוך הארבע אמות כאחד, שניהם לא זכו. </a:t>
            </a:r>
            <a:r>
              <a:rPr lang="he-IL" dirty="0" err="1"/>
              <a:t>ועושין</a:t>
            </a:r>
            <a:r>
              <a:rPr lang="he-IL" dirty="0"/>
              <a:t> גורל בין כל </a:t>
            </a:r>
            <a:r>
              <a:rPr lang="he-IL" dirty="0" err="1"/>
              <a:t>הכהנים</a:t>
            </a:r>
            <a:r>
              <a:rPr lang="he-IL" dirty="0"/>
              <a:t>.</a:t>
            </a:r>
          </a:p>
        </p:txBody>
      </p:sp>
      <p:sp>
        <p:nvSpPr>
          <p:cNvPr id="15" name="בועת דיבור: מלבן עם פינות מעוגלות 14">
            <a:extLst>
              <a:ext uri="{FF2B5EF4-FFF2-40B4-BE49-F238E27FC236}">
                <a16:creationId xmlns:a16="http://schemas.microsoft.com/office/drawing/2014/main" id="{72C69E6F-DA0B-4B37-93EE-1F50D0DCC883}"/>
              </a:ext>
            </a:extLst>
          </p:cNvPr>
          <p:cNvSpPr/>
          <p:nvPr/>
        </p:nvSpPr>
        <p:spPr>
          <a:xfrm>
            <a:off x="213674" y="5050519"/>
            <a:ext cx="11764652" cy="1642411"/>
          </a:xfrm>
          <a:prstGeom prst="wedgeRoundRectCallout">
            <a:avLst>
              <a:gd name="adj1" fmla="val 19231"/>
              <a:gd name="adj2" fmla="val -86070"/>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solidFill>
                  <a:schemeClr val="tx1"/>
                </a:solidFill>
              </a:rPr>
              <a:t>וכך התנהלה ההגרלה - הממונה על הגורלות שבמקדש אומר להן: הצביעו! דהיינו, הוציאו אצבעותיכם כדי למנות האצבעות.</a:t>
            </a:r>
          </a:p>
          <a:p>
            <a:r>
              <a:rPr lang="he-IL" dirty="0">
                <a:solidFill>
                  <a:schemeClr val="tx1"/>
                </a:solidFill>
              </a:rPr>
              <a:t>הגמרא מתארת את התהליך: </a:t>
            </a:r>
            <a:r>
              <a:rPr lang="he-IL" dirty="0" err="1">
                <a:solidFill>
                  <a:schemeClr val="tx1"/>
                </a:solidFill>
              </a:rPr>
              <a:t>הכהנים</a:t>
            </a:r>
            <a:r>
              <a:rPr lang="he-IL" dirty="0">
                <a:solidFill>
                  <a:schemeClr val="tx1"/>
                </a:solidFill>
              </a:rPr>
              <a:t> היו עומדים במעגל סביב והממונה היה נוטל מצנפת מראשו של אחד מהם להודיע שממנו מתחיל הגורל. ונוקב במספר </a:t>
            </a:r>
            <a:r>
              <a:rPr lang="he-IL" dirty="0" err="1">
                <a:solidFill>
                  <a:schemeClr val="tx1"/>
                </a:solidFill>
              </a:rPr>
              <a:t>מסויים</a:t>
            </a:r>
            <a:r>
              <a:rPr lang="he-IL" dirty="0">
                <a:solidFill>
                  <a:schemeClr val="tx1"/>
                </a:solidFill>
              </a:rPr>
              <a:t> הגדול בהרבה ממספר </a:t>
            </a:r>
            <a:r>
              <a:rPr lang="he-IL" dirty="0" err="1">
                <a:solidFill>
                  <a:schemeClr val="tx1"/>
                </a:solidFill>
              </a:rPr>
              <a:t>הכהנים</a:t>
            </a:r>
            <a:r>
              <a:rPr lang="he-IL" dirty="0">
                <a:solidFill>
                  <a:schemeClr val="tx1"/>
                </a:solidFill>
              </a:rPr>
              <a:t> הנמצאים שם. כגון מאה או ששים, ומתחיל למנות את האצבעות מאותו כהן שנטל מצנפתו מראשו, וסובב והולך, ומונה וחוזר חלילה עד סוף </a:t>
            </a:r>
            <a:r>
              <a:rPr lang="he-IL" dirty="0" err="1">
                <a:solidFill>
                  <a:schemeClr val="tx1"/>
                </a:solidFill>
              </a:rPr>
              <a:t>המנין</a:t>
            </a:r>
            <a:r>
              <a:rPr lang="he-IL" dirty="0">
                <a:solidFill>
                  <a:schemeClr val="tx1"/>
                </a:solidFill>
              </a:rPr>
              <a:t>. והכהן </a:t>
            </a:r>
            <a:r>
              <a:rPr lang="he-IL" dirty="0" err="1">
                <a:solidFill>
                  <a:schemeClr val="tx1"/>
                </a:solidFill>
              </a:rPr>
              <a:t>שהמנין</a:t>
            </a:r>
            <a:r>
              <a:rPr lang="he-IL" dirty="0">
                <a:solidFill>
                  <a:schemeClr val="tx1"/>
                </a:solidFill>
              </a:rPr>
              <a:t> הסתיים אצלו הוא הזוכה.</a:t>
            </a:r>
          </a:p>
          <a:p>
            <a:r>
              <a:rPr lang="he-IL" dirty="0">
                <a:solidFill>
                  <a:schemeClr val="tx1"/>
                </a:solidFill>
              </a:rPr>
              <a:t>רש"י. </a:t>
            </a:r>
            <a:r>
              <a:rPr lang="he-IL" dirty="0" err="1">
                <a:solidFill>
                  <a:schemeClr val="tx1"/>
                </a:solidFill>
              </a:rPr>
              <a:t>ובתוס</a:t>
            </a:r>
            <a:r>
              <a:rPr lang="he-IL" dirty="0">
                <a:solidFill>
                  <a:schemeClr val="tx1"/>
                </a:solidFill>
              </a:rPr>
              <a:t>' ישנים כתב שלא הממונה היה נוקב במספר אלא אחר והממונה לא היה יודע את המספר שהוחלט עליו כדי שלא יבוא לידי רמאות לעשות באופן כזה שהגורל </a:t>
            </a:r>
            <a:r>
              <a:rPr lang="he-IL" dirty="0" err="1">
                <a:solidFill>
                  <a:schemeClr val="tx1"/>
                </a:solidFill>
              </a:rPr>
              <a:t>יפול</a:t>
            </a:r>
            <a:r>
              <a:rPr lang="he-IL" dirty="0">
                <a:solidFill>
                  <a:schemeClr val="tx1"/>
                </a:solidFill>
              </a:rPr>
              <a:t> על מי שהוא חפץ בו. </a:t>
            </a:r>
          </a:p>
        </p:txBody>
      </p:sp>
      <p:sp>
        <p:nvSpPr>
          <p:cNvPr id="16" name="תיבת טקסט 15">
            <a:extLst>
              <a:ext uri="{FF2B5EF4-FFF2-40B4-BE49-F238E27FC236}">
                <a16:creationId xmlns:a16="http://schemas.microsoft.com/office/drawing/2014/main" id="{637D713B-81DB-4D13-BB8D-B5AE24440A98}"/>
              </a:ext>
            </a:extLst>
          </p:cNvPr>
          <p:cNvSpPr txBox="1"/>
          <p:nvPr/>
        </p:nvSpPr>
        <p:spPr>
          <a:xfrm>
            <a:off x="10138526" y="1710"/>
            <a:ext cx="1442301" cy="369332"/>
          </a:xfrm>
          <a:prstGeom prst="rect">
            <a:avLst/>
          </a:prstGeom>
          <a:noFill/>
        </p:spPr>
        <p:txBody>
          <a:bodyPr wrap="square" rtlCol="1">
            <a:spAutoFit/>
          </a:bodyPr>
          <a:lstStyle/>
          <a:p>
            <a:r>
              <a:rPr lang="he-IL" dirty="0"/>
              <a:t>דף כ"ב עמ' א'</a:t>
            </a:r>
          </a:p>
        </p:txBody>
      </p:sp>
      <p:sp>
        <p:nvSpPr>
          <p:cNvPr id="2" name="תיבת טקסט 1">
            <a:extLst>
              <a:ext uri="{FF2B5EF4-FFF2-40B4-BE49-F238E27FC236}">
                <a16:creationId xmlns:a16="http://schemas.microsoft.com/office/drawing/2014/main" id="{219F7E98-0C5F-458B-AA74-BFAB8CDE9684}"/>
              </a:ext>
            </a:extLst>
          </p:cNvPr>
          <p:cNvSpPr txBox="1"/>
          <p:nvPr/>
        </p:nvSpPr>
        <p:spPr>
          <a:xfrm>
            <a:off x="10859677" y="388935"/>
            <a:ext cx="1036949" cy="461665"/>
          </a:xfrm>
          <a:prstGeom prst="rect">
            <a:avLst/>
          </a:prstGeom>
          <a:noFill/>
        </p:spPr>
        <p:txBody>
          <a:bodyPr wrap="square" rtlCol="1">
            <a:spAutoFit/>
          </a:bodyPr>
          <a:lstStyle/>
          <a:p>
            <a:r>
              <a:rPr lang="he-IL" sz="2400" b="1" i="0" dirty="0">
                <a:solidFill>
                  <a:srgbClr val="000000"/>
                </a:solidFill>
                <a:effectLst/>
                <a:latin typeface="Arial" panose="020B0604020202020204" pitchFamily="34" charset="0"/>
              </a:rPr>
              <a:t>מַתְנִי'</a:t>
            </a:r>
            <a:endParaRPr lang="he-IL" sz="2400" b="1" dirty="0"/>
          </a:p>
        </p:txBody>
      </p:sp>
    </p:spTree>
    <p:extLst>
      <p:ext uri="{BB962C8B-B14F-4D97-AF65-F5344CB8AC3E}">
        <p14:creationId xmlns:p14="http://schemas.microsoft.com/office/powerpoint/2010/main" val="116141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750"/>
                            </p:stCondLst>
                            <p:childTnLst>
                              <p:par>
                                <p:cTn id="11" presetID="22" presetClass="entr" presetSubtype="2" fill="hold" grpId="0" nodeType="afterEffect">
                                  <p:stCondLst>
                                    <p:cond delay="200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par>
                          <p:cTn id="14" fill="hold">
                            <p:stCondLst>
                              <p:cond delay="3250"/>
                            </p:stCondLst>
                            <p:childTnLst>
                              <p:par>
                                <p:cTn id="15" presetID="22" presetClass="entr" presetSubtype="8" fill="hold" grpId="0" nodeType="afterEffect">
                                  <p:stCondLst>
                                    <p:cond delay="225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2000"/>
                                        <p:tgtEl>
                                          <p:spTgt spid="8"/>
                                        </p:tgtEl>
                                      </p:cBhvr>
                                    </p:animEffect>
                                  </p:childTnLst>
                                </p:cTn>
                              </p:par>
                            </p:childTnLst>
                          </p:cTn>
                        </p:par>
                        <p:par>
                          <p:cTn id="18" fill="hold">
                            <p:stCondLst>
                              <p:cond delay="7500"/>
                            </p:stCondLst>
                            <p:childTnLst>
                              <p:par>
                                <p:cTn id="19" presetID="53" presetClass="entr" presetSubtype="16" fill="hold" grpId="0" nodeType="afterEffect">
                                  <p:stCondLst>
                                    <p:cond delay="25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10500"/>
                            </p:stCondLst>
                            <p:childTnLst>
                              <p:par>
                                <p:cTn id="25" presetID="22" presetClass="entr" presetSubtype="2" fill="hold" grpId="0" nodeType="afterEffect">
                                  <p:stCondLst>
                                    <p:cond delay="250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par>
                          <p:cTn id="28" fill="hold">
                            <p:stCondLst>
                              <p:cond delay="13500"/>
                            </p:stCondLst>
                            <p:childTnLst>
                              <p:par>
                                <p:cTn id="29" presetID="22" presetClass="entr" presetSubtype="8" fill="hold" grpId="0" nodeType="afterEffect">
                                  <p:stCondLst>
                                    <p:cond delay="225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par>
                          <p:cTn id="39" fill="hold">
                            <p:stCondLst>
                              <p:cond delay="500"/>
                            </p:stCondLst>
                            <p:childTnLst>
                              <p:par>
                                <p:cTn id="40" presetID="22" presetClass="entr" presetSubtype="2" fill="hold" grpId="0" nodeType="afterEffect">
                                  <p:stCondLst>
                                    <p:cond delay="225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par>
                          <p:cTn id="43" fill="hold">
                            <p:stCondLst>
                              <p:cond delay="3250"/>
                            </p:stCondLst>
                            <p:childTnLst>
                              <p:par>
                                <p:cTn id="44" presetID="53" presetClass="entr" presetSubtype="16" fill="hold" grpId="0" nodeType="afterEffect">
                                  <p:stCondLst>
                                    <p:cond delay="250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animEffect transition="in" filter="fade">
                                      <p:cBhvr>
                                        <p:cTn id="48" dur="500"/>
                                        <p:tgtEl>
                                          <p:spTgt spid="5"/>
                                        </p:tgtEl>
                                      </p:cBhvr>
                                    </p:animEffect>
                                  </p:childTnLst>
                                </p:cTn>
                              </p:par>
                            </p:childTnLst>
                          </p:cTn>
                        </p:par>
                        <p:par>
                          <p:cTn id="49" fill="hold">
                            <p:stCondLst>
                              <p:cond delay="6250"/>
                            </p:stCondLst>
                            <p:childTnLst>
                              <p:par>
                                <p:cTn id="50" presetID="22" presetClass="entr" presetSubtype="2" fill="hold" grpId="0" nodeType="afterEffect">
                                  <p:stCondLst>
                                    <p:cond delay="2000"/>
                                  </p:stCondLst>
                                  <p:childTnLst>
                                    <p:set>
                                      <p:cBhvr>
                                        <p:cTn id="51" dur="1" fill="hold">
                                          <p:stCondLst>
                                            <p:cond delay="0"/>
                                          </p:stCondLst>
                                        </p:cTn>
                                        <p:tgtEl>
                                          <p:spTgt spid="14"/>
                                        </p:tgtEl>
                                        <p:attrNameLst>
                                          <p:attrName>style.visibility</p:attrName>
                                        </p:attrNameLst>
                                      </p:cBhvr>
                                      <p:to>
                                        <p:strVal val="visible"/>
                                      </p:to>
                                    </p:set>
                                    <p:animEffect transition="in" filter="wipe(right)">
                                      <p:cBhvr>
                                        <p:cTn id="52" dur="500"/>
                                        <p:tgtEl>
                                          <p:spTgt spid="14"/>
                                        </p:tgtEl>
                                      </p:cBhvr>
                                    </p:animEffect>
                                  </p:childTnLst>
                                </p:cTn>
                              </p:par>
                            </p:childTnLst>
                          </p:cTn>
                        </p:par>
                        <p:par>
                          <p:cTn id="53" fill="hold">
                            <p:stCondLst>
                              <p:cond delay="8750"/>
                            </p:stCondLst>
                            <p:childTnLst>
                              <p:par>
                                <p:cTn id="54" presetID="22" presetClass="entr" presetSubtype="4" fill="hold" grpId="0" nodeType="afterEffect">
                                  <p:stCondLst>
                                    <p:cond delay="200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2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45CC1ABE-B1D5-4213-A9DC-7C748384D18F}"/>
              </a:ext>
            </a:extLst>
          </p:cNvPr>
          <p:cNvPicPr>
            <a:picLocks noChangeAspect="1"/>
          </p:cNvPicPr>
          <p:nvPr/>
        </p:nvPicPr>
        <p:blipFill>
          <a:blip r:embed="rId2"/>
          <a:stretch>
            <a:fillRect/>
          </a:stretch>
        </p:blipFill>
        <p:spPr>
          <a:xfrm>
            <a:off x="2017336" y="0"/>
            <a:ext cx="8625525" cy="3663531"/>
          </a:xfrm>
          <a:prstGeom prst="rect">
            <a:avLst/>
          </a:prstGeom>
        </p:spPr>
      </p:pic>
      <p:pic>
        <p:nvPicPr>
          <p:cNvPr id="5" name="תמונה 4">
            <a:extLst>
              <a:ext uri="{FF2B5EF4-FFF2-40B4-BE49-F238E27FC236}">
                <a16:creationId xmlns:a16="http://schemas.microsoft.com/office/drawing/2014/main" id="{936892E8-7D74-4673-985C-8AD33627ECFA}"/>
              </a:ext>
            </a:extLst>
          </p:cNvPr>
          <p:cNvPicPr>
            <a:picLocks noChangeAspect="1"/>
          </p:cNvPicPr>
          <p:nvPr/>
        </p:nvPicPr>
        <p:blipFill>
          <a:blip r:embed="rId3"/>
          <a:stretch>
            <a:fillRect/>
          </a:stretch>
        </p:blipFill>
        <p:spPr>
          <a:xfrm>
            <a:off x="3506772" y="3546052"/>
            <a:ext cx="6073448" cy="3782104"/>
          </a:xfrm>
          <a:prstGeom prst="rect">
            <a:avLst/>
          </a:prstGeom>
        </p:spPr>
      </p:pic>
      <p:sp>
        <p:nvSpPr>
          <p:cNvPr id="6" name="תיבת טקסט 5">
            <a:extLst>
              <a:ext uri="{FF2B5EF4-FFF2-40B4-BE49-F238E27FC236}">
                <a16:creationId xmlns:a16="http://schemas.microsoft.com/office/drawing/2014/main" id="{6053EE66-3B60-4CB3-B4A9-0D31B3FDED76}"/>
              </a:ext>
            </a:extLst>
          </p:cNvPr>
          <p:cNvSpPr txBox="1"/>
          <p:nvPr/>
        </p:nvSpPr>
        <p:spPr>
          <a:xfrm>
            <a:off x="8342722" y="2696066"/>
            <a:ext cx="2300139" cy="369332"/>
          </a:xfrm>
          <a:prstGeom prst="rect">
            <a:avLst/>
          </a:prstGeom>
          <a:solidFill>
            <a:schemeClr val="accent6">
              <a:lumMod val="20000"/>
              <a:lumOff val="80000"/>
            </a:schemeClr>
          </a:solidFill>
        </p:spPr>
        <p:txBody>
          <a:bodyPr wrap="square" rtlCol="1">
            <a:spAutoFit/>
          </a:bodyPr>
          <a:lstStyle/>
          <a:p>
            <a:r>
              <a:rPr lang="he-IL" dirty="0" err="1"/>
              <a:t>הכהנים</a:t>
            </a:r>
            <a:r>
              <a:rPr lang="he-IL" dirty="0"/>
              <a:t> רצים על הכבש</a:t>
            </a:r>
          </a:p>
        </p:txBody>
      </p:sp>
      <p:sp>
        <p:nvSpPr>
          <p:cNvPr id="7" name="תיבת טקסט 6">
            <a:extLst>
              <a:ext uri="{FF2B5EF4-FFF2-40B4-BE49-F238E27FC236}">
                <a16:creationId xmlns:a16="http://schemas.microsoft.com/office/drawing/2014/main" id="{D579DC45-8A40-465A-98FA-39603A90AF58}"/>
              </a:ext>
            </a:extLst>
          </p:cNvPr>
          <p:cNvSpPr txBox="1"/>
          <p:nvPr/>
        </p:nvSpPr>
        <p:spPr>
          <a:xfrm>
            <a:off x="5816338" y="6488668"/>
            <a:ext cx="2799761" cy="369332"/>
          </a:xfrm>
          <a:prstGeom prst="rect">
            <a:avLst/>
          </a:prstGeom>
          <a:solidFill>
            <a:schemeClr val="accent6">
              <a:lumMod val="20000"/>
              <a:lumOff val="80000"/>
            </a:schemeClr>
          </a:solidFill>
        </p:spPr>
        <p:txBody>
          <a:bodyPr wrap="square" rtlCol="1">
            <a:spAutoFit/>
          </a:bodyPr>
          <a:lstStyle/>
          <a:p>
            <a:r>
              <a:rPr lang="he-IL" dirty="0" err="1"/>
              <a:t>הכהנים</a:t>
            </a:r>
            <a:r>
              <a:rPr lang="he-IL" dirty="0"/>
              <a:t> עורכים פיס - הגרלה</a:t>
            </a:r>
          </a:p>
        </p:txBody>
      </p:sp>
    </p:spTree>
    <p:extLst>
      <p:ext uri="{BB962C8B-B14F-4D97-AF65-F5344CB8AC3E}">
        <p14:creationId xmlns:p14="http://schemas.microsoft.com/office/powerpoint/2010/main" val="328540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250"/>
                            </p:stCondLst>
                            <p:childTnLst>
                              <p:par>
                                <p:cTn id="9" presetID="42"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3750"/>
                            </p:stCondLst>
                            <p:childTnLst>
                              <p:par>
                                <p:cTn id="15" presetID="6" presetClass="entr" presetSubtype="32" fill="hold" nodeType="afterEffect">
                                  <p:stCondLst>
                                    <p:cond delay="2250"/>
                                  </p:stCondLst>
                                  <p:childTnLst>
                                    <p:set>
                                      <p:cBhvr>
                                        <p:cTn id="16" dur="1" fill="hold">
                                          <p:stCondLst>
                                            <p:cond delay="0"/>
                                          </p:stCondLst>
                                        </p:cTn>
                                        <p:tgtEl>
                                          <p:spTgt spid="5"/>
                                        </p:tgtEl>
                                        <p:attrNameLst>
                                          <p:attrName>style.visibility</p:attrName>
                                        </p:attrNameLst>
                                      </p:cBhvr>
                                      <p:to>
                                        <p:strVal val="visible"/>
                                      </p:to>
                                    </p:set>
                                    <p:animEffect transition="in" filter="circle(out)">
                                      <p:cBhvr>
                                        <p:cTn id="17" dur="2000"/>
                                        <p:tgtEl>
                                          <p:spTgt spid="5"/>
                                        </p:tgtEl>
                                      </p:cBhvr>
                                    </p:animEffect>
                                  </p:childTnLst>
                                </p:cTn>
                              </p:par>
                            </p:childTnLst>
                          </p:cTn>
                        </p:par>
                        <p:par>
                          <p:cTn id="18" fill="hold">
                            <p:stCondLst>
                              <p:cond delay="8000"/>
                            </p:stCondLst>
                            <p:childTnLst>
                              <p:par>
                                <p:cTn id="19" presetID="47" presetClass="entr" presetSubtype="0" fill="hold" grpId="0" nodeType="afterEffect">
                                  <p:stCondLst>
                                    <p:cond delay="10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B12BD13D-BBB9-4157-A022-B8BC3116CDBF}"/>
              </a:ext>
            </a:extLst>
          </p:cNvPr>
          <p:cNvSpPr txBox="1"/>
          <p:nvPr/>
        </p:nvSpPr>
        <p:spPr>
          <a:xfrm>
            <a:off x="8182467" y="833428"/>
            <a:ext cx="3240462"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וּמָה הֵן </a:t>
            </a:r>
            <a:r>
              <a:rPr lang="he-IL" b="0" i="0" dirty="0" err="1">
                <a:solidFill>
                  <a:srgbClr val="000000"/>
                </a:solidFill>
                <a:effectLst/>
                <a:latin typeface="Arial" panose="020B0604020202020204" pitchFamily="34" charset="0"/>
              </a:rPr>
              <a:t>מוֹצִיאִין</a:t>
            </a:r>
            <a:r>
              <a:rPr lang="he-IL" b="0" i="0" dirty="0">
                <a:solidFill>
                  <a:srgbClr val="000000"/>
                </a:solidFill>
                <a:effectLst/>
                <a:latin typeface="Arial" panose="020B0604020202020204" pitchFamily="34" charset="0"/>
              </a:rPr>
              <a:t> ? אַחַת אוֹ שְׁתַּיִם </a:t>
            </a:r>
          </a:p>
        </p:txBody>
      </p:sp>
      <p:sp>
        <p:nvSpPr>
          <p:cNvPr id="4" name="תיבת טקסט 3">
            <a:extLst>
              <a:ext uri="{FF2B5EF4-FFF2-40B4-BE49-F238E27FC236}">
                <a16:creationId xmlns:a16="http://schemas.microsoft.com/office/drawing/2014/main" id="{9A92F71D-0022-48D8-9D49-0A66EF29E697}"/>
              </a:ext>
            </a:extLst>
          </p:cNvPr>
          <p:cNvSpPr txBox="1"/>
          <p:nvPr/>
        </p:nvSpPr>
        <p:spPr>
          <a:xfrm>
            <a:off x="612743" y="613543"/>
            <a:ext cx="5401559"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הגמרא מסבירה שרק כהן חולה, שיוצאות שתי אצבעותיו כאחת, מוציא שתי אצבעות, ולא היו מונים את שתי האצבעות, אלא רק את האדם המוציאן.</a:t>
            </a:r>
          </a:p>
        </p:txBody>
      </p:sp>
      <p:sp>
        <p:nvSpPr>
          <p:cNvPr id="5" name="תיבת טקסט 4">
            <a:extLst>
              <a:ext uri="{FF2B5EF4-FFF2-40B4-BE49-F238E27FC236}">
                <a16:creationId xmlns:a16="http://schemas.microsoft.com/office/drawing/2014/main" id="{A22786F2-8722-48EC-86C4-ACA3BCF3EE3E}"/>
              </a:ext>
            </a:extLst>
          </p:cNvPr>
          <p:cNvSpPr txBox="1"/>
          <p:nvPr/>
        </p:nvSpPr>
        <p:spPr>
          <a:xfrm>
            <a:off x="8388675" y="2829679"/>
            <a:ext cx="3148553"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וְאֵין </a:t>
            </a:r>
            <a:r>
              <a:rPr lang="he-IL" b="0" i="0" dirty="0" err="1">
                <a:solidFill>
                  <a:srgbClr val="000000"/>
                </a:solidFill>
                <a:effectLst/>
                <a:latin typeface="Arial" panose="020B0604020202020204" pitchFamily="34" charset="0"/>
              </a:rPr>
              <a:t>מוֹצִיאִין</a:t>
            </a:r>
            <a:r>
              <a:rPr lang="he-IL" b="0" i="0" dirty="0">
                <a:solidFill>
                  <a:srgbClr val="000000"/>
                </a:solidFill>
                <a:effectLst/>
                <a:latin typeface="Arial" panose="020B0604020202020204" pitchFamily="34" charset="0"/>
              </a:rPr>
              <a:t> אֲגוּדָּל בַּמִּקְדָּשׁ</a:t>
            </a:r>
            <a:endParaRPr lang="he-IL" dirty="0"/>
          </a:p>
        </p:txBody>
      </p:sp>
      <p:sp>
        <p:nvSpPr>
          <p:cNvPr id="6" name="תיבת טקסט 5">
            <a:extLst>
              <a:ext uri="{FF2B5EF4-FFF2-40B4-BE49-F238E27FC236}">
                <a16:creationId xmlns:a16="http://schemas.microsoft.com/office/drawing/2014/main" id="{7A1780CA-A4B1-4BCE-A0C7-E25934B288E8}"/>
              </a:ext>
            </a:extLst>
          </p:cNvPr>
          <p:cNvSpPr txBox="1"/>
          <p:nvPr/>
        </p:nvSpPr>
        <p:spPr>
          <a:xfrm>
            <a:off x="433633" y="2522513"/>
            <a:ext cx="5901179" cy="1200329"/>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אין </a:t>
            </a:r>
            <a:r>
              <a:rPr lang="he-IL" dirty="0" err="1"/>
              <a:t>מוציאין</a:t>
            </a:r>
            <a:r>
              <a:rPr lang="he-IL" dirty="0"/>
              <a:t> אגודל במקדש בשעת הגרלה, מפני הרמאים. שאם יראו </a:t>
            </a:r>
            <a:r>
              <a:rPr lang="he-IL" dirty="0" err="1"/>
              <a:t>שהמנין</a:t>
            </a:r>
            <a:r>
              <a:rPr lang="he-IL" dirty="0"/>
              <a:t> עומד להסתיים אצל הכהן העומד אחריהם, יוציאו אגודל ועוד אצבע כדי שהממונה יטעה למנות אותם כשנים מחמת המרחק שבין האגודל לאצבע, ועל ידי כך יסתיים </a:t>
            </a:r>
            <a:r>
              <a:rPr lang="he-IL" dirty="0" err="1"/>
              <a:t>המנין</a:t>
            </a:r>
            <a:r>
              <a:rPr lang="he-IL" dirty="0"/>
              <a:t> בהם </a:t>
            </a:r>
          </a:p>
        </p:txBody>
      </p:sp>
      <p:sp>
        <p:nvSpPr>
          <p:cNvPr id="7" name="בועת דיבור: מלבן עם פינות מעוגלות 6">
            <a:extLst>
              <a:ext uri="{FF2B5EF4-FFF2-40B4-BE49-F238E27FC236}">
                <a16:creationId xmlns:a16="http://schemas.microsoft.com/office/drawing/2014/main" id="{2EBB4E90-FF65-4D6A-93D1-27FB6BC195A7}"/>
              </a:ext>
            </a:extLst>
          </p:cNvPr>
          <p:cNvSpPr/>
          <p:nvPr/>
        </p:nvSpPr>
        <p:spPr>
          <a:xfrm>
            <a:off x="3041716" y="1870986"/>
            <a:ext cx="6108568" cy="565608"/>
          </a:xfrm>
          <a:prstGeom prst="wedgeRoundRectCallout">
            <a:avLst>
              <a:gd name="adj1" fmla="val 49696"/>
              <a:gd name="adj2" fmla="val 122500"/>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solidFill>
                  <a:schemeClr val="tx1"/>
                </a:solidFill>
              </a:rPr>
              <a:t>רש"י. והרמב"ם כתבו לפי שהאגודל נוח לפשטו ולקפצו ושמא יפשוט אותו כשיראה </a:t>
            </a:r>
            <a:r>
              <a:rPr lang="he-IL" dirty="0" err="1">
                <a:solidFill>
                  <a:schemeClr val="tx1"/>
                </a:solidFill>
              </a:rPr>
              <a:t>שהמנין</a:t>
            </a:r>
            <a:r>
              <a:rPr lang="he-IL" dirty="0">
                <a:solidFill>
                  <a:schemeClr val="tx1"/>
                </a:solidFill>
              </a:rPr>
              <a:t> מסתיים קרוב אליו וע"י כן יזכה או להיפוך. </a:t>
            </a:r>
          </a:p>
        </p:txBody>
      </p:sp>
      <p:sp>
        <p:nvSpPr>
          <p:cNvPr id="8" name="תיבת טקסט 7">
            <a:extLst>
              <a:ext uri="{FF2B5EF4-FFF2-40B4-BE49-F238E27FC236}">
                <a16:creationId xmlns:a16="http://schemas.microsoft.com/office/drawing/2014/main" id="{97207287-B133-4A30-97DE-255EC5E80E0A}"/>
              </a:ext>
            </a:extLst>
          </p:cNvPr>
          <p:cNvSpPr txBox="1"/>
          <p:nvPr/>
        </p:nvSpPr>
        <p:spPr>
          <a:xfrm>
            <a:off x="4967926" y="4063513"/>
            <a:ext cx="4409386" cy="1200329"/>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מַעֲשֶׂה שֶׁהָיוּ שְׁנֵיהֶם </a:t>
            </a:r>
            <a:r>
              <a:rPr lang="he-IL" b="0" i="0" dirty="0" err="1">
                <a:solidFill>
                  <a:srgbClr val="000000"/>
                </a:solidFill>
                <a:effectLst/>
                <a:latin typeface="Arial" panose="020B0604020202020204" pitchFamily="34" charset="0"/>
              </a:rPr>
              <a:t>שָׁוִין</a:t>
            </a:r>
            <a:r>
              <a:rPr lang="he-IL" b="0" i="0" dirty="0">
                <a:solidFill>
                  <a:srgbClr val="000000"/>
                </a:solidFill>
                <a:effectLst/>
                <a:latin typeface="Arial" panose="020B0604020202020204" pitchFamily="34" charset="0"/>
              </a:rPr>
              <a:t> וְרָצִין </a:t>
            </a:r>
            <a:r>
              <a:rPr lang="he-IL" b="0" i="0" dirty="0" err="1">
                <a:solidFill>
                  <a:srgbClr val="000000"/>
                </a:solidFill>
                <a:effectLst/>
                <a:latin typeface="Arial" panose="020B0604020202020204" pitchFamily="34" charset="0"/>
              </a:rPr>
              <a:t>וְעוֹלִין</a:t>
            </a:r>
            <a:r>
              <a:rPr lang="he-IL" b="0" i="0" dirty="0">
                <a:solidFill>
                  <a:srgbClr val="000000"/>
                </a:solidFill>
                <a:effectLst/>
                <a:latin typeface="Arial" panose="020B0604020202020204" pitchFamily="34" charset="0"/>
              </a:rPr>
              <a:t> בַּכֶּבֶשׁ ו</a:t>
            </a:r>
          </a:p>
          <a:p>
            <a:r>
              <a:rPr lang="he-IL" b="0" i="0" dirty="0">
                <a:solidFill>
                  <a:srgbClr val="000000"/>
                </a:solidFill>
                <a:effectLst/>
                <a:latin typeface="Arial" panose="020B0604020202020204" pitchFamily="34" charset="0"/>
              </a:rPr>
              <a:t>ְדָחַף אֶחָד מֵהֶן אֶת </a:t>
            </a:r>
            <a:r>
              <a:rPr lang="he-IL" b="0" i="0" dirty="0" err="1">
                <a:solidFill>
                  <a:srgbClr val="000000"/>
                </a:solidFill>
                <a:effectLst/>
                <a:latin typeface="Arial" panose="020B0604020202020204" pitchFamily="34" charset="0"/>
              </a:rPr>
              <a:t>חֲבֵירו</a:t>
            </a:r>
            <a:r>
              <a:rPr lang="he-IL" b="0" i="0" dirty="0">
                <a:solidFill>
                  <a:srgbClr val="000000"/>
                </a:solidFill>
                <a:effectLst/>
                <a:latin typeface="Arial" panose="020B0604020202020204" pitchFamily="34" charset="0"/>
              </a:rPr>
              <a:t>ֹ וְנָפַל וְנִשְׁבְּרָה רַגְלוֹ </a:t>
            </a:r>
          </a:p>
          <a:p>
            <a:r>
              <a:rPr lang="he-IL" b="0" i="0" dirty="0">
                <a:solidFill>
                  <a:srgbClr val="000000"/>
                </a:solidFill>
                <a:effectLst/>
                <a:latin typeface="Arial" panose="020B0604020202020204" pitchFamily="34" charset="0"/>
              </a:rPr>
              <a:t>וְכֵיוָן שֶׁרָאוּ בֵּית דִּין שֶׁבָּאִין לִידֵי סַכָּנָה</a:t>
            </a:r>
          </a:p>
          <a:p>
            <a:r>
              <a:rPr lang="he-IL" b="0" i="0" dirty="0">
                <a:solidFill>
                  <a:srgbClr val="000000"/>
                </a:solidFill>
                <a:effectLst/>
                <a:latin typeface="Arial" panose="020B0604020202020204" pitchFamily="34" charset="0"/>
              </a:rPr>
              <a:t> הִתְקִינוּ שֶׁלֹּא </a:t>
            </a:r>
            <a:r>
              <a:rPr lang="he-IL" b="0" i="0" dirty="0" err="1">
                <a:solidFill>
                  <a:srgbClr val="000000"/>
                </a:solidFill>
                <a:effectLst/>
                <a:latin typeface="Arial" panose="020B0604020202020204" pitchFamily="34" charset="0"/>
              </a:rPr>
              <a:t>יְהו</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תּוֹרְמִין</a:t>
            </a:r>
            <a:r>
              <a:rPr lang="he-IL" b="0" i="0" dirty="0">
                <a:solidFill>
                  <a:srgbClr val="000000"/>
                </a:solidFill>
                <a:effectLst/>
                <a:latin typeface="Arial" panose="020B0604020202020204" pitchFamily="34" charset="0"/>
              </a:rPr>
              <a:t> אֶת הַמִּזְבֵּחַ אֶלָּא בְּפַיִיס</a:t>
            </a:r>
            <a:endParaRPr lang="he-IL" dirty="0"/>
          </a:p>
        </p:txBody>
      </p:sp>
      <p:sp>
        <p:nvSpPr>
          <p:cNvPr id="2" name="תיבת טקסט 1">
            <a:extLst>
              <a:ext uri="{FF2B5EF4-FFF2-40B4-BE49-F238E27FC236}">
                <a16:creationId xmlns:a16="http://schemas.microsoft.com/office/drawing/2014/main" id="{C1080656-E8C5-4916-9E7C-90A9CF08EA2C}"/>
              </a:ext>
            </a:extLst>
          </p:cNvPr>
          <p:cNvSpPr txBox="1"/>
          <p:nvPr/>
        </p:nvSpPr>
        <p:spPr>
          <a:xfrm>
            <a:off x="5276652" y="5655240"/>
            <a:ext cx="4100660"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אַרְבַּע פְּיָיסוֹת הָיוּ שָׁם וְזֶה הַפַּיִיס הָרִאשׁוֹן</a:t>
            </a:r>
            <a:endParaRPr lang="he-IL" dirty="0"/>
          </a:p>
        </p:txBody>
      </p:sp>
      <p:sp>
        <p:nvSpPr>
          <p:cNvPr id="9" name="תיבת טקסט 8">
            <a:extLst>
              <a:ext uri="{FF2B5EF4-FFF2-40B4-BE49-F238E27FC236}">
                <a16:creationId xmlns:a16="http://schemas.microsoft.com/office/drawing/2014/main" id="{851C354C-A532-4A65-A58F-F662718C4A9A}"/>
              </a:ext>
            </a:extLst>
          </p:cNvPr>
          <p:cNvSpPr txBox="1"/>
          <p:nvPr/>
        </p:nvSpPr>
        <p:spPr>
          <a:xfrm>
            <a:off x="10138526" y="1710"/>
            <a:ext cx="1442301" cy="369332"/>
          </a:xfrm>
          <a:prstGeom prst="rect">
            <a:avLst/>
          </a:prstGeom>
          <a:noFill/>
        </p:spPr>
        <p:txBody>
          <a:bodyPr wrap="square" rtlCol="1">
            <a:spAutoFit/>
          </a:bodyPr>
          <a:lstStyle/>
          <a:p>
            <a:r>
              <a:rPr lang="he-IL" dirty="0"/>
              <a:t>דף כ"ב עמ' א'</a:t>
            </a:r>
          </a:p>
        </p:txBody>
      </p:sp>
    </p:spTree>
    <p:extLst>
      <p:ext uri="{BB962C8B-B14F-4D97-AF65-F5344CB8AC3E}">
        <p14:creationId xmlns:p14="http://schemas.microsoft.com/office/powerpoint/2010/main" val="36431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750"/>
                            </p:stCondLst>
                            <p:childTnLst>
                              <p:par>
                                <p:cTn id="11" presetID="22" presetClass="entr" presetSubtype="2" fill="hold" grpId="0" nodeType="afterEffect">
                                  <p:stCondLst>
                                    <p:cond delay="200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par>
                          <p:cTn id="14" fill="hold">
                            <p:stCondLst>
                              <p:cond delay="3250"/>
                            </p:stCondLst>
                            <p:childTnLst>
                              <p:par>
                                <p:cTn id="15" presetID="53" presetClass="entr" presetSubtype="16" fill="hold" grpId="0" nodeType="afterEffect">
                                  <p:stCondLst>
                                    <p:cond delay="325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7000"/>
                            </p:stCondLst>
                            <p:childTnLst>
                              <p:par>
                                <p:cTn id="21" presetID="22" presetClass="entr" presetSubtype="2" fill="hold" grpId="0" nodeType="afterEffect">
                                  <p:stCondLst>
                                    <p:cond delay="225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par>
                          <p:cTn id="24" fill="hold">
                            <p:stCondLst>
                              <p:cond delay="9750"/>
                            </p:stCondLst>
                            <p:childTnLst>
                              <p:par>
                                <p:cTn id="25" presetID="22" presetClass="entr" presetSubtype="8" fill="hold" grpId="0" nodeType="afterEffect">
                                  <p:stCondLst>
                                    <p:cond delay="300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0"/>
                                        <p:tgtEl>
                                          <p:spTgt spid="7"/>
                                        </p:tgtEl>
                                      </p:cBhvr>
                                    </p:animEffect>
                                  </p:childTnLst>
                                </p:cTn>
                              </p:par>
                            </p:childTnLst>
                          </p:cTn>
                        </p:par>
                        <p:par>
                          <p:cTn id="28" fill="hold">
                            <p:stCondLst>
                              <p:cond delay="14750"/>
                            </p:stCondLst>
                            <p:childTnLst>
                              <p:par>
                                <p:cTn id="29" presetID="16" presetClass="entr" presetSubtype="37" fill="hold" grpId="0" nodeType="afterEffect">
                                  <p:stCondLst>
                                    <p:cond delay="275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par>
                          <p:cTn id="32" fill="hold">
                            <p:stCondLst>
                              <p:cond delay="18000"/>
                            </p:stCondLst>
                            <p:childTnLst>
                              <p:par>
                                <p:cTn id="33" presetID="53" presetClass="entr" presetSubtype="16" fill="hold" grpId="0" nodeType="afterEffect">
                                  <p:stCondLst>
                                    <p:cond delay="250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EE19B777-BDF6-4DE4-9A6F-A05AE12C1FDD}"/>
              </a:ext>
            </a:extLst>
          </p:cNvPr>
          <p:cNvSpPr txBox="1"/>
          <p:nvPr/>
        </p:nvSpPr>
        <p:spPr>
          <a:xfrm>
            <a:off x="10138526" y="1710"/>
            <a:ext cx="1442301" cy="369332"/>
          </a:xfrm>
          <a:prstGeom prst="rect">
            <a:avLst/>
          </a:prstGeom>
          <a:noFill/>
        </p:spPr>
        <p:txBody>
          <a:bodyPr wrap="square" rtlCol="1">
            <a:spAutoFit/>
          </a:bodyPr>
          <a:lstStyle/>
          <a:p>
            <a:r>
              <a:rPr lang="he-IL" dirty="0"/>
              <a:t>דף כ"ב עמ' א'</a:t>
            </a:r>
          </a:p>
        </p:txBody>
      </p:sp>
      <p:sp>
        <p:nvSpPr>
          <p:cNvPr id="4" name="תיבת טקסט 3">
            <a:extLst>
              <a:ext uri="{FF2B5EF4-FFF2-40B4-BE49-F238E27FC236}">
                <a16:creationId xmlns:a16="http://schemas.microsoft.com/office/drawing/2014/main" id="{1ED73D2A-1FD7-44B9-8AEE-E2FECDDF0B7E}"/>
              </a:ext>
            </a:extLst>
          </p:cNvPr>
          <p:cNvSpPr txBox="1"/>
          <p:nvPr/>
        </p:nvSpPr>
        <p:spPr>
          <a:xfrm>
            <a:off x="8564879" y="1811785"/>
            <a:ext cx="3305037"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מֵעִיקָּרָא סְבוּר כֵּיוָן </a:t>
            </a:r>
            <a:r>
              <a:rPr lang="he-IL" b="0" i="0" dirty="0" err="1">
                <a:solidFill>
                  <a:srgbClr val="000000"/>
                </a:solidFill>
                <a:effectLst/>
                <a:latin typeface="Arial" panose="020B0604020202020204" pitchFamily="34" charset="0"/>
              </a:rPr>
              <a:t>דַּעֲבוֹדַת</a:t>
            </a:r>
            <a:r>
              <a:rPr lang="he-IL" b="0" i="0" dirty="0">
                <a:solidFill>
                  <a:srgbClr val="000000"/>
                </a:solidFill>
                <a:effectLst/>
                <a:latin typeface="Arial" panose="020B0604020202020204" pitchFamily="34" charset="0"/>
              </a:rPr>
              <a:t> לַיְלָה הִיא לָא </a:t>
            </a:r>
            <a:r>
              <a:rPr lang="he-IL" b="0" i="0" dirty="0" err="1">
                <a:solidFill>
                  <a:srgbClr val="000000"/>
                </a:solidFill>
                <a:effectLst/>
                <a:latin typeface="Arial" panose="020B0604020202020204" pitchFamily="34" charset="0"/>
              </a:rPr>
              <a:t>חֲשִׁיבָא</a:t>
            </a:r>
            <a:r>
              <a:rPr lang="he-IL" b="0" i="0" dirty="0">
                <a:solidFill>
                  <a:srgbClr val="000000"/>
                </a:solidFill>
                <a:effectLst/>
                <a:latin typeface="Arial" panose="020B0604020202020204" pitchFamily="34" charset="0"/>
              </a:rPr>
              <a:t> לְהוּ  וְלָא אָתוּ</a:t>
            </a:r>
          </a:p>
        </p:txBody>
      </p:sp>
      <p:sp>
        <p:nvSpPr>
          <p:cNvPr id="5" name="תיבת טקסט 4">
            <a:extLst>
              <a:ext uri="{FF2B5EF4-FFF2-40B4-BE49-F238E27FC236}">
                <a16:creationId xmlns:a16="http://schemas.microsoft.com/office/drawing/2014/main" id="{97F0FE69-DD37-473F-BA6E-4D08F2D4BEEB}"/>
              </a:ext>
            </a:extLst>
          </p:cNvPr>
          <p:cNvSpPr txBox="1"/>
          <p:nvPr/>
        </p:nvSpPr>
        <p:spPr>
          <a:xfrm>
            <a:off x="9578418" y="207653"/>
            <a:ext cx="754145" cy="523220"/>
          </a:xfrm>
          <a:prstGeom prst="rect">
            <a:avLst/>
          </a:prstGeom>
          <a:noFill/>
        </p:spPr>
        <p:txBody>
          <a:bodyPr wrap="square" rtlCol="1">
            <a:spAutoFit/>
          </a:bodyPr>
          <a:lstStyle/>
          <a:p>
            <a:r>
              <a:rPr lang="he-IL" sz="2800" b="1" i="0" dirty="0">
                <a:solidFill>
                  <a:srgbClr val="000000"/>
                </a:solidFill>
                <a:effectLst/>
                <a:latin typeface="Arial" panose="020B0604020202020204" pitchFamily="34" charset="0"/>
              </a:rPr>
              <a:t>גְּמָ'</a:t>
            </a:r>
            <a:endParaRPr lang="he-IL" sz="2800" b="1" dirty="0"/>
          </a:p>
        </p:txBody>
      </p:sp>
      <p:sp>
        <p:nvSpPr>
          <p:cNvPr id="6" name="תיבת טקסט 5">
            <a:extLst>
              <a:ext uri="{FF2B5EF4-FFF2-40B4-BE49-F238E27FC236}">
                <a16:creationId xmlns:a16="http://schemas.microsoft.com/office/drawing/2014/main" id="{5DD34405-AF17-4C33-987A-8F809F94F7CF}"/>
              </a:ext>
            </a:extLst>
          </p:cNvPr>
          <p:cNvSpPr txBox="1"/>
          <p:nvPr/>
        </p:nvSpPr>
        <p:spPr>
          <a:xfrm>
            <a:off x="545186" y="719125"/>
            <a:ext cx="7588578"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הגמרא מבררת: מה הטעם לא התקינו לה רבנן פייס בעבודה זו של תרומת הדשן,  קודם שקרתה התקלה במרוצתם בכבש,, ככל שאר עבודות שבמקדש, שתיקנו להם מלכתחילה פייס, כמבואר </a:t>
            </a:r>
            <a:r>
              <a:rPr lang="he-IL" dirty="0" err="1"/>
              <a:t>להלןבגמרא</a:t>
            </a:r>
            <a:r>
              <a:rPr lang="he-IL" dirty="0"/>
              <a:t> ?</a:t>
            </a:r>
          </a:p>
        </p:txBody>
      </p:sp>
      <p:sp>
        <p:nvSpPr>
          <p:cNvPr id="7" name="תיבת טקסט 6">
            <a:extLst>
              <a:ext uri="{FF2B5EF4-FFF2-40B4-BE49-F238E27FC236}">
                <a16:creationId xmlns:a16="http://schemas.microsoft.com/office/drawing/2014/main" id="{4D920C64-00ED-497F-B5FA-6E3165007368}"/>
              </a:ext>
            </a:extLst>
          </p:cNvPr>
          <p:cNvSpPr txBox="1"/>
          <p:nvPr/>
        </p:nvSpPr>
        <p:spPr>
          <a:xfrm>
            <a:off x="9178566" y="770343"/>
            <a:ext cx="2691351"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 וְהָא מֵעִיקָּרָא מַאי טַעְמָא </a:t>
            </a:r>
          </a:p>
          <a:p>
            <a:r>
              <a:rPr lang="he-IL" b="0" i="0" dirty="0">
                <a:solidFill>
                  <a:srgbClr val="000000"/>
                </a:solidFill>
                <a:effectLst/>
                <a:latin typeface="Arial" panose="020B0604020202020204" pitchFamily="34" charset="0"/>
              </a:rPr>
              <a:t>לָא </a:t>
            </a:r>
            <a:r>
              <a:rPr lang="he-IL" b="0" i="0" dirty="0" err="1">
                <a:solidFill>
                  <a:srgbClr val="000000"/>
                </a:solidFill>
                <a:effectLst/>
                <a:latin typeface="Arial" panose="020B0604020202020204" pitchFamily="34" charset="0"/>
              </a:rPr>
              <a:t>תַּקִּינו</a:t>
            </a:r>
            <a:r>
              <a:rPr lang="he-IL" b="0" i="0" dirty="0">
                <a:solidFill>
                  <a:srgbClr val="000000"/>
                </a:solidFill>
                <a:effectLst/>
                <a:latin typeface="Arial" panose="020B0604020202020204" pitchFamily="34" charset="0"/>
              </a:rPr>
              <a:t>ּ לַהּ רַבָּנַן </a:t>
            </a:r>
            <a:r>
              <a:rPr lang="he-IL" b="0" i="0" dirty="0" err="1">
                <a:solidFill>
                  <a:srgbClr val="000000"/>
                </a:solidFill>
                <a:effectLst/>
                <a:latin typeface="Arial" panose="020B0604020202020204" pitchFamily="34" charset="0"/>
              </a:rPr>
              <a:t>פַּיְיסָא</a:t>
            </a:r>
            <a:r>
              <a:rPr lang="he-IL" b="0" i="0" dirty="0">
                <a:solidFill>
                  <a:srgbClr val="000000"/>
                </a:solidFill>
                <a:effectLst/>
                <a:latin typeface="Arial" panose="020B0604020202020204" pitchFamily="34" charset="0"/>
              </a:rPr>
              <a:t> ? </a:t>
            </a:r>
            <a:endParaRPr lang="he-IL" dirty="0"/>
          </a:p>
        </p:txBody>
      </p:sp>
      <p:sp>
        <p:nvSpPr>
          <p:cNvPr id="8" name="תיבת טקסט 7">
            <a:extLst>
              <a:ext uri="{FF2B5EF4-FFF2-40B4-BE49-F238E27FC236}">
                <a16:creationId xmlns:a16="http://schemas.microsoft.com/office/drawing/2014/main" id="{542A3915-2CFB-45A6-B3A4-7AE820DF0A43}"/>
              </a:ext>
            </a:extLst>
          </p:cNvPr>
          <p:cNvSpPr txBox="1"/>
          <p:nvPr/>
        </p:nvSpPr>
        <p:spPr>
          <a:xfrm>
            <a:off x="403784" y="1828041"/>
            <a:ext cx="7729980"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מתחילה היו סבורים כיון שתרומת הדשן עבודת לילה היא, שכשירה בלילה שלא כשאר עבודות הכשרות רק ביום, </a:t>
            </a:r>
            <a:r>
              <a:rPr lang="he-IL" dirty="0" err="1"/>
              <a:t>הכהנים</a:t>
            </a:r>
            <a:r>
              <a:rPr lang="he-IL" dirty="0"/>
              <a:t> לא החשיבוה כעבודה חשובה, ולא יריבו עליה</a:t>
            </a:r>
          </a:p>
        </p:txBody>
      </p:sp>
      <p:sp>
        <p:nvSpPr>
          <p:cNvPr id="9" name="תיבת טקסט 8">
            <a:extLst>
              <a:ext uri="{FF2B5EF4-FFF2-40B4-BE49-F238E27FC236}">
                <a16:creationId xmlns:a16="http://schemas.microsoft.com/office/drawing/2014/main" id="{00B2DE42-6770-494B-9505-E0346E2A1F7E}"/>
              </a:ext>
            </a:extLst>
          </p:cNvPr>
          <p:cNvSpPr txBox="1"/>
          <p:nvPr/>
        </p:nvSpPr>
        <p:spPr>
          <a:xfrm>
            <a:off x="8546971" y="2821989"/>
            <a:ext cx="3322946" cy="646331"/>
          </a:xfrm>
          <a:prstGeom prst="rect">
            <a:avLst/>
          </a:prstGeom>
          <a:solidFill>
            <a:schemeClr val="accent5">
              <a:lumMod val="20000"/>
              <a:lumOff val="80000"/>
            </a:schemeClr>
          </a:solidFill>
          <a:ln>
            <a:solidFill>
              <a:schemeClr val="accent1"/>
            </a:solidFill>
          </a:ln>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 כֵּיוָן </a:t>
            </a:r>
            <a:r>
              <a:rPr lang="he-IL" b="0" i="0" dirty="0" err="1">
                <a:solidFill>
                  <a:srgbClr val="000000"/>
                </a:solidFill>
                <a:effectLst/>
                <a:latin typeface="Arial" panose="020B0604020202020204" pitchFamily="34" charset="0"/>
              </a:rPr>
              <a:t>דְּחָזו</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דְּקָאָתו</a:t>
            </a:r>
            <a:r>
              <a:rPr lang="he-IL" b="0" i="0" dirty="0">
                <a:solidFill>
                  <a:srgbClr val="000000"/>
                </a:solidFill>
                <a:effectLst/>
                <a:latin typeface="Arial" panose="020B0604020202020204" pitchFamily="34" charset="0"/>
              </a:rPr>
              <a:t>ּ וְאָתוּ לִידֵי סַכָּנָה </a:t>
            </a:r>
            <a:r>
              <a:rPr lang="he-IL" b="0" i="0" dirty="0" err="1">
                <a:solidFill>
                  <a:srgbClr val="000000"/>
                </a:solidFill>
                <a:effectLst/>
                <a:latin typeface="Arial" panose="020B0604020202020204" pitchFamily="34" charset="0"/>
              </a:rPr>
              <a:t>תַּקִּינו</a:t>
            </a:r>
            <a:r>
              <a:rPr lang="he-IL" b="0" i="0" dirty="0">
                <a:solidFill>
                  <a:srgbClr val="000000"/>
                </a:solidFill>
                <a:effectLst/>
                <a:latin typeface="Arial" panose="020B0604020202020204" pitchFamily="34" charset="0"/>
              </a:rPr>
              <a:t>ּ לַהּ </a:t>
            </a:r>
            <a:r>
              <a:rPr lang="he-IL" b="0" i="0" dirty="0" err="1">
                <a:solidFill>
                  <a:srgbClr val="000000"/>
                </a:solidFill>
                <a:effectLst/>
                <a:latin typeface="Arial" panose="020B0604020202020204" pitchFamily="34" charset="0"/>
              </a:rPr>
              <a:t>פַּיְיסָא</a:t>
            </a:r>
            <a:r>
              <a:rPr lang="he-IL" b="0" i="0" dirty="0">
                <a:solidFill>
                  <a:srgbClr val="000000"/>
                </a:solidFill>
                <a:effectLst/>
                <a:latin typeface="Arial" panose="020B0604020202020204" pitchFamily="34" charset="0"/>
              </a:rPr>
              <a:t> </a:t>
            </a:r>
            <a:endParaRPr lang="he-IL" dirty="0"/>
          </a:p>
        </p:txBody>
      </p:sp>
      <p:sp>
        <p:nvSpPr>
          <p:cNvPr id="10" name="תיבת טקסט 9">
            <a:extLst>
              <a:ext uri="{FF2B5EF4-FFF2-40B4-BE49-F238E27FC236}">
                <a16:creationId xmlns:a16="http://schemas.microsoft.com/office/drawing/2014/main" id="{0D039E49-4E5B-48D8-9834-54C25F394FE5}"/>
              </a:ext>
            </a:extLst>
          </p:cNvPr>
          <p:cNvSpPr txBox="1"/>
          <p:nvPr/>
        </p:nvSpPr>
        <p:spPr>
          <a:xfrm>
            <a:off x="1149679" y="2783426"/>
            <a:ext cx="6881567"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אך כיון שראו שבכל זאת היא חשובה בעיני </a:t>
            </a:r>
            <a:r>
              <a:rPr lang="he-IL" dirty="0" err="1"/>
              <a:t>הכהנים</a:t>
            </a:r>
            <a:r>
              <a:rPr lang="he-IL" dirty="0"/>
              <a:t>, והם רבים עליה, </a:t>
            </a:r>
          </a:p>
          <a:p>
            <a:r>
              <a:rPr lang="he-IL" dirty="0"/>
              <a:t>שהגיעו כהנים רבים,  ובאו לידי סכנה, לכן התקינו פייס</a:t>
            </a:r>
          </a:p>
        </p:txBody>
      </p:sp>
      <p:sp>
        <p:nvSpPr>
          <p:cNvPr id="11" name="תיבת טקסט 10">
            <a:extLst>
              <a:ext uri="{FF2B5EF4-FFF2-40B4-BE49-F238E27FC236}">
                <a16:creationId xmlns:a16="http://schemas.microsoft.com/office/drawing/2014/main" id="{4EE113C7-C13E-42DD-B2FD-39F3AA5D132F}"/>
              </a:ext>
            </a:extLst>
          </p:cNvPr>
          <p:cNvSpPr txBox="1"/>
          <p:nvPr/>
        </p:nvSpPr>
        <p:spPr>
          <a:xfrm>
            <a:off x="8327795" y="3884362"/>
            <a:ext cx="3621462"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וַהֲרֵי אֵיבָרִים וּפְדָרִים </a:t>
            </a:r>
            <a:r>
              <a:rPr lang="he-IL" b="0" i="0" dirty="0" err="1">
                <a:solidFill>
                  <a:srgbClr val="000000"/>
                </a:solidFill>
                <a:effectLst/>
                <a:latin typeface="Arial" panose="020B0604020202020204" pitchFamily="34" charset="0"/>
              </a:rPr>
              <a:t>דַּעֲבוֹדַת</a:t>
            </a:r>
            <a:r>
              <a:rPr lang="he-IL" b="0" i="0" dirty="0">
                <a:solidFill>
                  <a:srgbClr val="000000"/>
                </a:solidFill>
                <a:effectLst/>
                <a:latin typeface="Arial" panose="020B0604020202020204" pitchFamily="34" charset="0"/>
              </a:rPr>
              <a:t> לַיְלָה הִיא </a:t>
            </a:r>
            <a:r>
              <a:rPr lang="he-IL" b="0" i="0" dirty="0" err="1">
                <a:solidFill>
                  <a:srgbClr val="000000"/>
                </a:solidFill>
                <a:effectLst/>
                <a:latin typeface="Arial" panose="020B0604020202020204" pitchFamily="34" charset="0"/>
              </a:rPr>
              <a:t>וְתַקִּינו</a:t>
            </a:r>
            <a:r>
              <a:rPr lang="he-IL" b="0" i="0" dirty="0">
                <a:solidFill>
                  <a:srgbClr val="000000"/>
                </a:solidFill>
                <a:effectLst/>
                <a:latin typeface="Arial" panose="020B0604020202020204" pitchFamily="34" charset="0"/>
              </a:rPr>
              <a:t>ּ לַהּ רַבָּנַן </a:t>
            </a:r>
            <a:r>
              <a:rPr lang="he-IL" b="0" i="0" dirty="0" err="1">
                <a:solidFill>
                  <a:srgbClr val="000000"/>
                </a:solidFill>
                <a:effectLst/>
                <a:latin typeface="Arial" panose="020B0604020202020204" pitchFamily="34" charset="0"/>
              </a:rPr>
              <a:t>פַּיְיסָא</a:t>
            </a:r>
            <a:endParaRPr lang="he-IL" dirty="0"/>
          </a:p>
        </p:txBody>
      </p:sp>
      <p:sp>
        <p:nvSpPr>
          <p:cNvPr id="12" name="תיבת טקסט 11">
            <a:extLst>
              <a:ext uri="{FF2B5EF4-FFF2-40B4-BE49-F238E27FC236}">
                <a16:creationId xmlns:a16="http://schemas.microsoft.com/office/drawing/2014/main" id="{D4875833-0FB6-420B-8ED3-D3C5372F758E}"/>
              </a:ext>
            </a:extLst>
          </p:cNvPr>
          <p:cNvSpPr txBox="1"/>
          <p:nvPr/>
        </p:nvSpPr>
        <p:spPr>
          <a:xfrm>
            <a:off x="793030" y="3861480"/>
            <a:ext cx="7238216"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הגמרא שואלת: והרי הקטרת איברים ופדרים [חלבים] של קרבן התמיד שהיא עבודת לילה וכשרה אף היא בלילה ובכל  זאת התקינו לה רבנן פייס  לכתחילה!?</a:t>
            </a:r>
          </a:p>
        </p:txBody>
      </p:sp>
      <p:sp>
        <p:nvSpPr>
          <p:cNvPr id="13" name="תיבת טקסט 12">
            <a:extLst>
              <a:ext uri="{FF2B5EF4-FFF2-40B4-BE49-F238E27FC236}">
                <a16:creationId xmlns:a16="http://schemas.microsoft.com/office/drawing/2014/main" id="{640F4916-7D14-44C5-B58A-8F195FD9CB2D}"/>
              </a:ext>
            </a:extLst>
          </p:cNvPr>
          <p:cNvSpPr txBox="1"/>
          <p:nvPr/>
        </p:nvSpPr>
        <p:spPr>
          <a:xfrm>
            <a:off x="690513" y="5016563"/>
            <a:ext cx="7443251"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תשובה: ההקטרה היא גמר עבודת קרבן התמיד, שנשחט ביום ונזרק דמו ביום, </a:t>
            </a:r>
          </a:p>
          <a:p>
            <a:r>
              <a:rPr lang="he-IL" dirty="0"/>
              <a:t>ולכן חשובה היא בעיני </a:t>
            </a:r>
            <a:r>
              <a:rPr lang="he-IL" dirty="0" err="1"/>
              <a:t>הכהנים</a:t>
            </a:r>
            <a:r>
              <a:rPr lang="he-IL" dirty="0"/>
              <a:t>, למרות שהיא עצמה נעשית בלילה,</a:t>
            </a:r>
          </a:p>
          <a:p>
            <a:r>
              <a:rPr lang="he-IL" dirty="0"/>
              <a:t> ולכן היה מעיקרא חשש שיבואו לריב עליה.</a:t>
            </a:r>
          </a:p>
        </p:txBody>
      </p:sp>
      <p:sp>
        <p:nvSpPr>
          <p:cNvPr id="14" name="תיבת טקסט 13">
            <a:extLst>
              <a:ext uri="{FF2B5EF4-FFF2-40B4-BE49-F238E27FC236}">
                <a16:creationId xmlns:a16="http://schemas.microsoft.com/office/drawing/2014/main" id="{C0A9E8C4-D527-4718-B3A3-04B2EAF06690}"/>
              </a:ext>
            </a:extLst>
          </p:cNvPr>
          <p:cNvSpPr txBox="1"/>
          <p:nvPr/>
        </p:nvSpPr>
        <p:spPr>
          <a:xfrm>
            <a:off x="9481794" y="5108896"/>
            <a:ext cx="2388123"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סוֹף עֲבוֹדָה </a:t>
            </a:r>
            <a:r>
              <a:rPr lang="he-IL" b="0" i="0" dirty="0" err="1">
                <a:solidFill>
                  <a:srgbClr val="000000"/>
                </a:solidFill>
                <a:effectLst/>
                <a:latin typeface="Arial" panose="020B0604020202020204" pitchFamily="34" charset="0"/>
              </a:rPr>
              <a:t>דִימָמָא</a:t>
            </a:r>
            <a:r>
              <a:rPr lang="he-IL" b="0" i="0" dirty="0">
                <a:solidFill>
                  <a:srgbClr val="000000"/>
                </a:solidFill>
                <a:effectLst/>
                <a:latin typeface="Arial" panose="020B0604020202020204" pitchFamily="34" charset="0"/>
              </a:rPr>
              <a:t> הִיא</a:t>
            </a:r>
            <a:endParaRPr lang="he-IL" dirty="0"/>
          </a:p>
        </p:txBody>
      </p:sp>
    </p:spTree>
    <p:extLst>
      <p:ext uri="{BB962C8B-B14F-4D97-AF65-F5344CB8AC3E}">
        <p14:creationId xmlns:p14="http://schemas.microsoft.com/office/powerpoint/2010/main" val="250233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2" fill="hold" grpId="0" nodeType="afterEffect">
                                  <p:stCondLst>
                                    <p:cond delay="200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par>
                          <p:cTn id="14" fill="hold">
                            <p:stCondLst>
                              <p:cond delay="3000"/>
                            </p:stCondLst>
                            <p:childTnLst>
                              <p:par>
                                <p:cTn id="15" presetID="53" presetClass="entr" presetSubtype="16" fill="hold" grpId="0" nodeType="afterEffect">
                                  <p:stCondLst>
                                    <p:cond delay="30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6500"/>
                            </p:stCondLst>
                            <p:childTnLst>
                              <p:par>
                                <p:cTn id="21" presetID="22" presetClass="entr" presetSubtype="2" fill="hold" grpId="0" nodeType="afterEffect">
                                  <p:stCondLst>
                                    <p:cond delay="200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childTnLst>
                          </p:cTn>
                        </p:par>
                        <p:par>
                          <p:cTn id="24" fill="hold">
                            <p:stCondLst>
                              <p:cond delay="9000"/>
                            </p:stCondLst>
                            <p:childTnLst>
                              <p:par>
                                <p:cTn id="25" presetID="53" presetClass="entr" presetSubtype="16" fill="hold" grpId="0" nodeType="afterEffect">
                                  <p:stCondLst>
                                    <p:cond delay="25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12000"/>
                            </p:stCondLst>
                            <p:childTnLst>
                              <p:par>
                                <p:cTn id="31" presetID="22" presetClass="entr" presetSubtype="2" fill="hold" grpId="0" nodeType="afterEffect">
                                  <p:stCondLst>
                                    <p:cond delay="2000"/>
                                  </p:stCondLst>
                                  <p:childTnLst>
                                    <p:set>
                                      <p:cBhvr>
                                        <p:cTn id="32" dur="1" fill="hold">
                                          <p:stCondLst>
                                            <p:cond delay="0"/>
                                          </p:stCondLst>
                                        </p:cTn>
                                        <p:tgtEl>
                                          <p:spTgt spid="10"/>
                                        </p:tgtEl>
                                        <p:attrNameLst>
                                          <p:attrName>style.visibility</p:attrName>
                                        </p:attrNameLst>
                                      </p:cBhvr>
                                      <p:to>
                                        <p:strVal val="visible"/>
                                      </p:to>
                                    </p:set>
                                    <p:animEffect transition="in" filter="wipe(righ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par>
                          <p:cTn id="41" fill="hold">
                            <p:stCondLst>
                              <p:cond delay="500"/>
                            </p:stCondLst>
                            <p:childTnLst>
                              <p:par>
                                <p:cTn id="42" presetID="22" presetClass="entr" presetSubtype="2" fill="hold" grpId="0" nodeType="afterEffect">
                                  <p:stCondLst>
                                    <p:cond delay="200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3000"/>
                            </p:stCondLst>
                            <p:childTnLst>
                              <p:par>
                                <p:cTn id="46" presetID="53" presetClass="entr" presetSubtype="16" fill="hold" grpId="0" nodeType="afterEffect">
                                  <p:stCondLst>
                                    <p:cond delay="225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par>
                          <p:cTn id="51" fill="hold">
                            <p:stCondLst>
                              <p:cond delay="5750"/>
                            </p:stCondLst>
                            <p:childTnLst>
                              <p:par>
                                <p:cTn id="52" presetID="22" presetClass="entr" presetSubtype="2" fill="hold" grpId="0" nodeType="afterEffect">
                                  <p:stCondLst>
                                    <p:cond delay="225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13D7866B-6F4F-4B07-B68E-E8C4AF68286B}"/>
              </a:ext>
            </a:extLst>
          </p:cNvPr>
          <p:cNvSpPr txBox="1"/>
          <p:nvPr/>
        </p:nvSpPr>
        <p:spPr>
          <a:xfrm>
            <a:off x="8756138" y="798783"/>
            <a:ext cx="3291523" cy="1200329"/>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הַאי נָמֵי </a:t>
            </a:r>
            <a:r>
              <a:rPr lang="he-IL" b="0" i="0" dirty="0" err="1">
                <a:solidFill>
                  <a:srgbClr val="000000"/>
                </a:solidFill>
                <a:effectLst/>
                <a:latin typeface="Arial" panose="020B0604020202020204" pitchFamily="34" charset="0"/>
              </a:rPr>
              <a:t>תְּחִלַּת</a:t>
            </a:r>
            <a:r>
              <a:rPr lang="he-IL" b="0" i="0" dirty="0">
                <a:solidFill>
                  <a:srgbClr val="000000"/>
                </a:solidFill>
                <a:effectLst/>
                <a:latin typeface="Arial" panose="020B0604020202020204" pitchFamily="34" charset="0"/>
              </a:rPr>
              <a:t> עֲבוֹדָה </a:t>
            </a:r>
            <a:r>
              <a:rPr lang="he-IL" b="0" i="0" dirty="0" err="1">
                <a:solidFill>
                  <a:srgbClr val="000000"/>
                </a:solidFill>
                <a:effectLst/>
                <a:latin typeface="Arial" panose="020B0604020202020204" pitchFamily="34" charset="0"/>
              </a:rPr>
              <a:t>דִימָמָא</a:t>
            </a:r>
            <a:r>
              <a:rPr lang="he-IL" b="0" i="0" dirty="0">
                <a:solidFill>
                  <a:srgbClr val="000000"/>
                </a:solidFill>
                <a:effectLst/>
                <a:latin typeface="Arial" panose="020B0604020202020204" pitchFamily="34" charset="0"/>
              </a:rPr>
              <a:t> הִיא </a:t>
            </a:r>
          </a:p>
          <a:p>
            <a:r>
              <a:rPr lang="he-IL" b="0" i="0" dirty="0" err="1">
                <a:solidFill>
                  <a:srgbClr val="000000"/>
                </a:solidFill>
                <a:effectLst/>
                <a:latin typeface="Arial" panose="020B0604020202020204" pitchFamily="34" charset="0"/>
              </a:rPr>
              <a:t>דְּאָמַר</a:t>
            </a:r>
            <a:r>
              <a:rPr lang="he-IL" b="0" i="0" dirty="0">
                <a:solidFill>
                  <a:srgbClr val="000000"/>
                </a:solidFill>
                <a:effectLst/>
                <a:latin typeface="Arial" panose="020B0604020202020204" pitchFamily="34" charset="0"/>
              </a:rPr>
              <a:t> רַבִּי יוֹחָנָן </a:t>
            </a:r>
          </a:p>
          <a:p>
            <a:r>
              <a:rPr lang="he-IL" b="0" i="0" dirty="0">
                <a:solidFill>
                  <a:srgbClr val="000000"/>
                </a:solidFill>
                <a:effectLst/>
                <a:latin typeface="Arial" panose="020B0604020202020204" pitchFamily="34" charset="0"/>
              </a:rPr>
              <a:t>קִידֵּשׁ יָדָיו לִתְרוּמַת הַדֶּשֶׁן</a:t>
            </a:r>
          </a:p>
          <a:p>
            <a:r>
              <a:rPr lang="he-IL" b="0" i="0" dirty="0">
                <a:solidFill>
                  <a:srgbClr val="000000"/>
                </a:solidFill>
                <a:effectLst/>
                <a:latin typeface="Arial" panose="020B0604020202020204" pitchFamily="34" charset="0"/>
              </a:rPr>
              <a:t> לְמָחָר אֵין צָרִיךְ לְקַדֵּשׁ</a:t>
            </a:r>
          </a:p>
        </p:txBody>
      </p:sp>
      <p:sp>
        <p:nvSpPr>
          <p:cNvPr id="5" name="תיבת טקסט 4">
            <a:extLst>
              <a:ext uri="{FF2B5EF4-FFF2-40B4-BE49-F238E27FC236}">
                <a16:creationId xmlns:a16="http://schemas.microsoft.com/office/drawing/2014/main" id="{1F8C76CD-8F30-4C11-BF03-15268073D314}"/>
              </a:ext>
            </a:extLst>
          </p:cNvPr>
          <p:cNvSpPr txBox="1"/>
          <p:nvPr/>
        </p:nvSpPr>
        <p:spPr>
          <a:xfrm>
            <a:off x="0" y="745656"/>
            <a:ext cx="8509473" cy="1754326"/>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שאלה: והרי גם תרומת הדשן - תחילת עבודה של היום היא, והיא חשובה בעיני </a:t>
            </a:r>
            <a:r>
              <a:rPr lang="he-IL" dirty="0" err="1"/>
              <a:t>הכהנים</a:t>
            </a:r>
            <a:r>
              <a:rPr lang="he-IL" dirty="0"/>
              <a:t> מלכתחילה!?</a:t>
            </a:r>
          </a:p>
          <a:p>
            <a:r>
              <a:rPr lang="he-IL" dirty="0"/>
              <a:t>והראיה שהיא נחשבת תחילת עבודת היום ואינה נחשבת לעבודת לילה, ממה שאמר רבי יוחנן: קידש ידיו מהכיור בלילה לתרומת הדשן, למחר בעלות השחר אין צריך לקדש ידיו שוב לצורך עבודות אותו היום [אם לא יצא מהמקדש בינתיים], כיון שכבר קידש אותן מתחילת עבודה.</a:t>
            </a:r>
          </a:p>
          <a:p>
            <a:r>
              <a:rPr lang="he-IL" dirty="0"/>
              <a:t>הרי, שתרומת הדשן נקראת תחילת עבודת היום!?</a:t>
            </a:r>
          </a:p>
        </p:txBody>
      </p:sp>
      <p:sp>
        <p:nvSpPr>
          <p:cNvPr id="6" name="תיבת טקסט 5">
            <a:extLst>
              <a:ext uri="{FF2B5EF4-FFF2-40B4-BE49-F238E27FC236}">
                <a16:creationId xmlns:a16="http://schemas.microsoft.com/office/drawing/2014/main" id="{360244CD-3EB9-4CEB-88F4-710D434BF172}"/>
              </a:ext>
            </a:extLst>
          </p:cNvPr>
          <p:cNvSpPr txBox="1"/>
          <p:nvPr/>
        </p:nvSpPr>
        <p:spPr>
          <a:xfrm>
            <a:off x="10138526" y="1710"/>
            <a:ext cx="1442301" cy="369332"/>
          </a:xfrm>
          <a:prstGeom prst="rect">
            <a:avLst/>
          </a:prstGeom>
          <a:noFill/>
        </p:spPr>
        <p:txBody>
          <a:bodyPr wrap="square" rtlCol="1">
            <a:spAutoFit/>
          </a:bodyPr>
          <a:lstStyle/>
          <a:p>
            <a:r>
              <a:rPr lang="he-IL" dirty="0"/>
              <a:t>דף כ"ב עמ' א'</a:t>
            </a:r>
          </a:p>
        </p:txBody>
      </p:sp>
      <p:sp>
        <p:nvSpPr>
          <p:cNvPr id="2" name="תיבת טקסט 1">
            <a:extLst>
              <a:ext uri="{FF2B5EF4-FFF2-40B4-BE49-F238E27FC236}">
                <a16:creationId xmlns:a16="http://schemas.microsoft.com/office/drawing/2014/main" id="{ECC29FEB-E609-495C-84D5-30FE1C63F994}"/>
              </a:ext>
            </a:extLst>
          </p:cNvPr>
          <p:cNvSpPr txBox="1"/>
          <p:nvPr/>
        </p:nvSpPr>
        <p:spPr>
          <a:xfrm>
            <a:off x="8756137" y="2828835"/>
            <a:ext cx="3291523" cy="1200329"/>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אִיכָּא </a:t>
            </a:r>
            <a:r>
              <a:rPr lang="he-IL" b="0" i="0" dirty="0" err="1">
                <a:solidFill>
                  <a:srgbClr val="000000"/>
                </a:solidFill>
                <a:effectLst/>
                <a:latin typeface="Arial" panose="020B0604020202020204" pitchFamily="34" charset="0"/>
              </a:rPr>
              <a:t>דְּאָמְרִי</a:t>
            </a:r>
            <a:r>
              <a:rPr lang="he-IL" b="0" i="0" dirty="0">
                <a:solidFill>
                  <a:srgbClr val="000000"/>
                </a:solidFill>
                <a:effectLst/>
                <a:latin typeface="Arial" panose="020B0604020202020204" pitchFamily="34" charset="0"/>
              </a:rPr>
              <a:t> מֵעִיקָּרָא סְבוּר כֵּיוָן </a:t>
            </a:r>
            <a:r>
              <a:rPr lang="he-IL" b="0" i="0" dirty="0" err="1">
                <a:solidFill>
                  <a:srgbClr val="000000"/>
                </a:solidFill>
                <a:effectLst/>
                <a:latin typeface="Arial" panose="020B0604020202020204" pitchFamily="34" charset="0"/>
              </a:rPr>
              <a:t>דְּאִיכָּא</a:t>
            </a:r>
            <a:r>
              <a:rPr lang="he-IL" b="0" i="0" dirty="0">
                <a:solidFill>
                  <a:srgbClr val="000000"/>
                </a:solidFill>
                <a:effectLst/>
                <a:latin typeface="Arial" panose="020B0604020202020204" pitchFamily="34" charset="0"/>
              </a:rPr>
              <a:t> אוֹנֶס שֵׁינָה לָא אָתוּ כֵּיוָן </a:t>
            </a:r>
            <a:r>
              <a:rPr lang="he-IL" b="0" i="0" dirty="0" err="1">
                <a:solidFill>
                  <a:srgbClr val="000000"/>
                </a:solidFill>
                <a:effectLst/>
                <a:latin typeface="Arial" panose="020B0604020202020204" pitchFamily="34" charset="0"/>
              </a:rPr>
              <a:t>דַּחֲזו</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דְּאָתו</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וְקָאָתו</a:t>
            </a:r>
            <a:r>
              <a:rPr lang="he-IL" b="0" i="0" dirty="0">
                <a:solidFill>
                  <a:srgbClr val="000000"/>
                </a:solidFill>
                <a:effectLst/>
                <a:latin typeface="Arial" panose="020B0604020202020204" pitchFamily="34" charset="0"/>
              </a:rPr>
              <a:t>ּ נָמֵי לִידֵי סַכָּנָה </a:t>
            </a:r>
            <a:r>
              <a:rPr lang="he-IL" b="0" i="0" dirty="0" err="1">
                <a:solidFill>
                  <a:srgbClr val="000000"/>
                </a:solidFill>
                <a:effectLst/>
                <a:latin typeface="Arial" panose="020B0604020202020204" pitchFamily="34" charset="0"/>
              </a:rPr>
              <a:t>תַּקִּינו</a:t>
            </a:r>
            <a:r>
              <a:rPr lang="he-IL" b="0" i="0" dirty="0">
                <a:solidFill>
                  <a:srgbClr val="000000"/>
                </a:solidFill>
                <a:effectLst/>
                <a:latin typeface="Arial" panose="020B0604020202020204" pitchFamily="34" charset="0"/>
              </a:rPr>
              <a:t>ּ לַהּ רַבָּנַן </a:t>
            </a:r>
            <a:r>
              <a:rPr lang="he-IL" b="0" i="0" dirty="0" err="1">
                <a:solidFill>
                  <a:srgbClr val="000000"/>
                </a:solidFill>
                <a:effectLst/>
                <a:latin typeface="Arial" panose="020B0604020202020204" pitchFamily="34" charset="0"/>
              </a:rPr>
              <a:t>פַּיְיסָא</a:t>
            </a:r>
            <a:endParaRPr lang="he-IL" dirty="0"/>
          </a:p>
        </p:txBody>
      </p:sp>
      <p:sp>
        <p:nvSpPr>
          <p:cNvPr id="3" name="תיבת טקסט 2">
            <a:extLst>
              <a:ext uri="{FF2B5EF4-FFF2-40B4-BE49-F238E27FC236}">
                <a16:creationId xmlns:a16="http://schemas.microsoft.com/office/drawing/2014/main" id="{487F206B-1C6B-4D0C-AE66-62BEFE3A8D48}"/>
              </a:ext>
            </a:extLst>
          </p:cNvPr>
          <p:cNvSpPr txBox="1"/>
          <p:nvPr/>
        </p:nvSpPr>
        <p:spPr>
          <a:xfrm>
            <a:off x="144339" y="2875280"/>
            <a:ext cx="8365134"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יש אומרים: הסיבה שלא תיקנו מלכתחילה פייס לתרומת הדשן, היות ולכתחילה חשבו שמאחר ויש אונס שינה שהרי בשעה זו </a:t>
            </a:r>
            <a:r>
              <a:rPr lang="he-IL" dirty="0" err="1"/>
              <a:t>הכהנים</a:t>
            </a:r>
            <a:r>
              <a:rPr lang="he-IL" dirty="0"/>
              <a:t> ישנים הם לא יבואו  לעבודה הזו.</a:t>
            </a:r>
          </a:p>
          <a:p>
            <a:r>
              <a:rPr lang="he-IL" dirty="0"/>
              <a:t>כאשר ראו שהכנים בכל זאת מגיעים, וזה מביא לכלל סכנה , רבנן התקינו גם לעבודה זו פיס.</a:t>
            </a:r>
          </a:p>
        </p:txBody>
      </p:sp>
      <p:sp>
        <p:nvSpPr>
          <p:cNvPr id="7" name="תיבת טקסט 6">
            <a:extLst>
              <a:ext uri="{FF2B5EF4-FFF2-40B4-BE49-F238E27FC236}">
                <a16:creationId xmlns:a16="http://schemas.microsoft.com/office/drawing/2014/main" id="{51B4855F-6F29-4D43-A3EE-F2F630125963}"/>
              </a:ext>
            </a:extLst>
          </p:cNvPr>
          <p:cNvSpPr txBox="1"/>
          <p:nvPr/>
        </p:nvSpPr>
        <p:spPr>
          <a:xfrm>
            <a:off x="8636000" y="4439920"/>
            <a:ext cx="3411660"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וַהֲרֵי אֵיבָרִים וּפְדָרִים </a:t>
            </a:r>
            <a:r>
              <a:rPr lang="he-IL" b="0" i="0" dirty="0" err="1">
                <a:solidFill>
                  <a:srgbClr val="000000"/>
                </a:solidFill>
                <a:effectLst/>
                <a:latin typeface="Arial" panose="020B0604020202020204" pitchFamily="34" charset="0"/>
              </a:rPr>
              <a:t>דְּאִיכָּא</a:t>
            </a:r>
            <a:r>
              <a:rPr lang="he-IL" b="0" i="0" dirty="0">
                <a:solidFill>
                  <a:srgbClr val="000000"/>
                </a:solidFill>
                <a:effectLst/>
                <a:latin typeface="Arial" panose="020B0604020202020204" pitchFamily="34" charset="0"/>
              </a:rPr>
              <a:t> אוֹנֶס שֵׁינָה </a:t>
            </a:r>
            <a:r>
              <a:rPr lang="he-IL" b="0" i="0" dirty="0" err="1">
                <a:solidFill>
                  <a:srgbClr val="000000"/>
                </a:solidFill>
                <a:effectLst/>
                <a:latin typeface="Arial" panose="020B0604020202020204" pitchFamily="34" charset="0"/>
              </a:rPr>
              <a:t>וְתַקִּינו</a:t>
            </a:r>
            <a:r>
              <a:rPr lang="he-IL" b="0" i="0" dirty="0">
                <a:solidFill>
                  <a:srgbClr val="000000"/>
                </a:solidFill>
                <a:effectLst/>
                <a:latin typeface="Arial" panose="020B0604020202020204" pitchFamily="34" charset="0"/>
              </a:rPr>
              <a:t>ּ לַהּ רַבָּנַן </a:t>
            </a:r>
            <a:r>
              <a:rPr lang="he-IL" b="0" i="0" dirty="0" err="1">
                <a:solidFill>
                  <a:srgbClr val="000000"/>
                </a:solidFill>
                <a:effectLst/>
                <a:latin typeface="Arial" panose="020B0604020202020204" pitchFamily="34" charset="0"/>
              </a:rPr>
              <a:t>פַּיְיסָא</a:t>
            </a:r>
            <a:r>
              <a:rPr lang="he-IL" b="0" i="0" dirty="0">
                <a:solidFill>
                  <a:srgbClr val="000000"/>
                </a:solidFill>
                <a:effectLst/>
                <a:latin typeface="Arial" panose="020B0604020202020204" pitchFamily="34" charset="0"/>
              </a:rPr>
              <a:t> ?</a:t>
            </a:r>
          </a:p>
        </p:txBody>
      </p:sp>
      <p:sp>
        <p:nvSpPr>
          <p:cNvPr id="8" name="תיבת טקסט 7">
            <a:extLst>
              <a:ext uri="{FF2B5EF4-FFF2-40B4-BE49-F238E27FC236}">
                <a16:creationId xmlns:a16="http://schemas.microsoft.com/office/drawing/2014/main" id="{2AEED9C2-5A52-4D28-B750-45B161C2DFEA}"/>
              </a:ext>
            </a:extLst>
          </p:cNvPr>
          <p:cNvSpPr txBox="1"/>
          <p:nvPr/>
        </p:nvSpPr>
        <p:spPr>
          <a:xfrm>
            <a:off x="9306560" y="5640249"/>
            <a:ext cx="2661920"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 שָׁאנֵי </a:t>
            </a:r>
            <a:r>
              <a:rPr lang="he-IL" b="0" i="0" dirty="0" err="1">
                <a:solidFill>
                  <a:srgbClr val="000000"/>
                </a:solidFill>
                <a:effectLst/>
                <a:latin typeface="Arial" panose="020B0604020202020204" pitchFamily="34" charset="0"/>
              </a:rPr>
              <a:t>מִיגְנֵא</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מִמֵּיקַם</a:t>
            </a:r>
            <a:endParaRPr lang="he-IL" dirty="0"/>
          </a:p>
        </p:txBody>
      </p:sp>
      <p:sp>
        <p:nvSpPr>
          <p:cNvPr id="9" name="תיבת טקסט 8">
            <a:extLst>
              <a:ext uri="{FF2B5EF4-FFF2-40B4-BE49-F238E27FC236}">
                <a16:creationId xmlns:a16="http://schemas.microsoft.com/office/drawing/2014/main" id="{9B532A40-161A-47E0-A506-7F9F874C4B0F}"/>
              </a:ext>
            </a:extLst>
          </p:cNvPr>
          <p:cNvSpPr txBox="1"/>
          <p:nvPr/>
        </p:nvSpPr>
        <p:spPr>
          <a:xfrm>
            <a:off x="436879" y="4431143"/>
            <a:ext cx="7853680"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נשאלת השאלה:  והרי הקטרת אברים ופדרים, שגם הפיס שלה יש </a:t>
            </a:r>
            <a:r>
              <a:rPr lang="he-IL" dirty="0" err="1"/>
              <a:t>אונב</a:t>
            </a:r>
            <a:r>
              <a:rPr lang="he-IL" dirty="0"/>
              <a:t> שינה, שאף היא נעשית בלילה, ובכל זאת חכמים התקינו לה פיס</a:t>
            </a:r>
          </a:p>
        </p:txBody>
      </p:sp>
      <p:sp>
        <p:nvSpPr>
          <p:cNvPr id="10" name="תיבת טקסט 9">
            <a:extLst>
              <a:ext uri="{FF2B5EF4-FFF2-40B4-BE49-F238E27FC236}">
                <a16:creationId xmlns:a16="http://schemas.microsoft.com/office/drawing/2014/main" id="{BEFCBFD7-6E80-4B52-94D5-363C6E3E7925}"/>
              </a:ext>
            </a:extLst>
          </p:cNvPr>
          <p:cNvSpPr txBox="1"/>
          <p:nvPr/>
        </p:nvSpPr>
        <p:spPr>
          <a:xfrm>
            <a:off x="108983" y="5640249"/>
            <a:ext cx="8509473"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תשובה:. דחיית השינה אינה דומה לקימה בהשכמה.</a:t>
            </a:r>
          </a:p>
          <a:p>
            <a:r>
              <a:rPr lang="he-IL" dirty="0"/>
              <a:t>הקטרת האברים נעשית בתחילת הלילה, ואילו תרומת הדשן נעשית בסוף הלילה. </a:t>
            </a:r>
          </a:p>
          <a:p>
            <a:r>
              <a:rPr lang="he-IL" dirty="0"/>
              <a:t>ונוח לו לאדם לדחות  שינה מעיניו אפילו עד סוף הלילה, מאשר לקום בהשכמה.</a:t>
            </a:r>
          </a:p>
        </p:txBody>
      </p:sp>
    </p:spTree>
    <p:extLst>
      <p:ext uri="{BB962C8B-B14F-4D97-AF65-F5344CB8AC3E}">
        <p14:creationId xmlns:p14="http://schemas.microsoft.com/office/powerpoint/2010/main" val="162710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750"/>
                            </p:stCondLst>
                            <p:childTnLst>
                              <p:par>
                                <p:cTn id="11" presetID="22" presetClass="entr" presetSubtype="2" fill="hold" grpId="0" nodeType="afterEffect">
                                  <p:stCondLst>
                                    <p:cond delay="225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3500"/>
                            </p:stCondLst>
                            <p:childTnLst>
                              <p:par>
                                <p:cTn id="15" presetID="53" presetClass="entr" presetSubtype="16" fill="hold" grpId="0" nodeType="afterEffect">
                                  <p:stCondLst>
                                    <p:cond delay="325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7250"/>
                            </p:stCondLst>
                            <p:childTnLst>
                              <p:par>
                                <p:cTn id="21" presetID="22" presetClass="entr" presetSubtype="2" fill="hold" grpId="0" nodeType="afterEffect">
                                  <p:stCondLst>
                                    <p:cond delay="2250"/>
                                  </p:stCondLst>
                                  <p:childTnLst>
                                    <p:set>
                                      <p:cBhvr>
                                        <p:cTn id="22" dur="1" fill="hold">
                                          <p:stCondLst>
                                            <p:cond delay="0"/>
                                          </p:stCondLst>
                                        </p:cTn>
                                        <p:tgtEl>
                                          <p:spTgt spid="3"/>
                                        </p:tgtEl>
                                        <p:attrNameLst>
                                          <p:attrName>style.visibility</p:attrName>
                                        </p:attrNameLst>
                                      </p:cBhvr>
                                      <p:to>
                                        <p:strVal val="visible"/>
                                      </p:to>
                                    </p:set>
                                    <p:animEffect transition="in" filter="wipe(righ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500"/>
                            </p:stCondLst>
                            <p:childTnLst>
                              <p:par>
                                <p:cTn id="32" presetID="22" presetClass="entr" presetSubtype="2" fill="hold" grpId="0" nodeType="afterEffect">
                                  <p:stCondLst>
                                    <p:cond delay="200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childTnLst>
                          </p:cTn>
                        </p:par>
                        <p:par>
                          <p:cTn id="35" fill="hold">
                            <p:stCondLst>
                              <p:cond delay="3000"/>
                            </p:stCondLst>
                            <p:childTnLst>
                              <p:par>
                                <p:cTn id="36" presetID="53" presetClass="entr" presetSubtype="16" fill="hold" grpId="0" nodeType="afterEffect">
                                  <p:stCondLst>
                                    <p:cond delay="200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par>
                          <p:cTn id="41" fill="hold">
                            <p:stCondLst>
                              <p:cond delay="5500"/>
                            </p:stCondLst>
                            <p:childTnLst>
                              <p:par>
                                <p:cTn id="42" presetID="22" presetClass="entr" presetSubtype="2" fill="hold" grpId="0" nodeType="afterEffect">
                                  <p:stCondLst>
                                    <p:cond delay="1750"/>
                                  </p:stCondLst>
                                  <p:childTnLst>
                                    <p:set>
                                      <p:cBhvr>
                                        <p:cTn id="43" dur="1" fill="hold">
                                          <p:stCondLst>
                                            <p:cond delay="0"/>
                                          </p:stCondLst>
                                        </p:cTn>
                                        <p:tgtEl>
                                          <p:spTgt spid="10"/>
                                        </p:tgtEl>
                                        <p:attrNameLst>
                                          <p:attrName>style.visibility</p:attrName>
                                        </p:attrNameLst>
                                      </p:cBhvr>
                                      <p:to>
                                        <p:strVal val="visible"/>
                                      </p:to>
                                    </p:set>
                                    <p:animEffect transition="in" filter="wipe(right)">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3"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2">
            <a:extLst>
              <a:ext uri="{FF2B5EF4-FFF2-40B4-BE49-F238E27FC236}">
                <a16:creationId xmlns:a16="http://schemas.microsoft.com/office/drawing/2014/main" id="{5859AFFB-E702-4367-B01F-B747140DE771}"/>
              </a:ext>
            </a:extLst>
          </p:cNvPr>
          <p:cNvGraphicFramePr>
            <a:graphicFrameLocks noGrp="1"/>
          </p:cNvGraphicFramePr>
          <p:nvPr>
            <p:extLst>
              <p:ext uri="{D42A27DB-BD31-4B8C-83A1-F6EECF244321}">
                <p14:modId xmlns:p14="http://schemas.microsoft.com/office/powerpoint/2010/main" val="531189904"/>
              </p:ext>
            </p:extLst>
          </p:nvPr>
        </p:nvGraphicFramePr>
        <p:xfrm>
          <a:off x="0" y="1027546"/>
          <a:ext cx="12019278" cy="5173136"/>
        </p:xfrm>
        <a:graphic>
          <a:graphicData uri="http://schemas.openxmlformats.org/drawingml/2006/table">
            <a:tbl>
              <a:tblPr rtl="1" firstRow="1" bandRow="1">
                <a:tableStyleId>{616DA210-FB5B-4158-B5E0-FEB733F419BA}</a:tableStyleId>
              </a:tblPr>
              <a:tblGrid>
                <a:gridCol w="3677918">
                  <a:extLst>
                    <a:ext uri="{9D8B030D-6E8A-4147-A177-3AD203B41FA5}">
                      <a16:colId xmlns:a16="http://schemas.microsoft.com/office/drawing/2014/main" val="3190045175"/>
                    </a:ext>
                  </a:extLst>
                </a:gridCol>
                <a:gridCol w="4334934">
                  <a:extLst>
                    <a:ext uri="{9D8B030D-6E8A-4147-A177-3AD203B41FA5}">
                      <a16:colId xmlns:a16="http://schemas.microsoft.com/office/drawing/2014/main" val="3771520737"/>
                    </a:ext>
                  </a:extLst>
                </a:gridCol>
                <a:gridCol w="4006426">
                  <a:extLst>
                    <a:ext uri="{9D8B030D-6E8A-4147-A177-3AD203B41FA5}">
                      <a16:colId xmlns:a16="http://schemas.microsoft.com/office/drawing/2014/main" val="1912542929"/>
                    </a:ext>
                  </a:extLst>
                </a:gridCol>
              </a:tblGrid>
              <a:tr h="1293284">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2499598213"/>
                  </a:ext>
                </a:extLst>
              </a:tr>
              <a:tr h="1293284">
                <a:tc>
                  <a:txBody>
                    <a:bodyPr/>
                    <a:lstStyle/>
                    <a:p>
                      <a:pPr rtl="1"/>
                      <a:endParaRPr lang="he-IL" dirty="0"/>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3197599749"/>
                  </a:ext>
                </a:extLst>
              </a:tr>
              <a:tr h="1293284">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3866655674"/>
                  </a:ext>
                </a:extLst>
              </a:tr>
              <a:tr h="1293284">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76902046"/>
                  </a:ext>
                </a:extLst>
              </a:tr>
            </a:tbl>
          </a:graphicData>
        </a:graphic>
      </p:graphicFrame>
      <p:sp>
        <p:nvSpPr>
          <p:cNvPr id="3" name="תיבת טקסט 2">
            <a:extLst>
              <a:ext uri="{FF2B5EF4-FFF2-40B4-BE49-F238E27FC236}">
                <a16:creationId xmlns:a16="http://schemas.microsoft.com/office/drawing/2014/main" id="{4E6D4440-D996-4DCC-A97D-18AE89743581}"/>
              </a:ext>
            </a:extLst>
          </p:cNvPr>
          <p:cNvSpPr txBox="1"/>
          <p:nvPr/>
        </p:nvSpPr>
        <p:spPr>
          <a:xfrm>
            <a:off x="8886435" y="1246598"/>
            <a:ext cx="2691351"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לכתחילה מַאי טַעְמָא </a:t>
            </a:r>
          </a:p>
          <a:p>
            <a:r>
              <a:rPr lang="he-IL" b="0" i="0" dirty="0">
                <a:solidFill>
                  <a:srgbClr val="000000"/>
                </a:solidFill>
                <a:effectLst/>
                <a:latin typeface="Arial" panose="020B0604020202020204" pitchFamily="34" charset="0"/>
              </a:rPr>
              <a:t>לָא </a:t>
            </a:r>
            <a:r>
              <a:rPr lang="he-IL" b="0" i="0" dirty="0" err="1">
                <a:solidFill>
                  <a:srgbClr val="000000"/>
                </a:solidFill>
                <a:effectLst/>
                <a:latin typeface="Arial" panose="020B0604020202020204" pitchFamily="34" charset="0"/>
              </a:rPr>
              <a:t>תַּקִּינו</a:t>
            </a:r>
            <a:r>
              <a:rPr lang="he-IL" b="0" i="0" dirty="0">
                <a:solidFill>
                  <a:srgbClr val="000000"/>
                </a:solidFill>
                <a:effectLst/>
                <a:latin typeface="Arial" panose="020B0604020202020204" pitchFamily="34" charset="0"/>
              </a:rPr>
              <a:t>ּ לַהּ רַבָּנַן </a:t>
            </a:r>
            <a:r>
              <a:rPr lang="he-IL" b="0" i="0" dirty="0" err="1">
                <a:solidFill>
                  <a:srgbClr val="000000"/>
                </a:solidFill>
                <a:effectLst/>
                <a:latin typeface="Arial" panose="020B0604020202020204" pitchFamily="34" charset="0"/>
              </a:rPr>
              <a:t>פַּיְיסָא</a:t>
            </a:r>
            <a:r>
              <a:rPr lang="he-IL" b="0" i="0" dirty="0">
                <a:solidFill>
                  <a:srgbClr val="000000"/>
                </a:solidFill>
                <a:effectLst/>
                <a:latin typeface="Arial" panose="020B0604020202020204" pitchFamily="34" charset="0"/>
              </a:rPr>
              <a:t> ? </a:t>
            </a:r>
            <a:endParaRPr lang="he-IL" dirty="0"/>
          </a:p>
        </p:txBody>
      </p:sp>
      <p:sp>
        <p:nvSpPr>
          <p:cNvPr id="4" name="תיבת טקסט 3">
            <a:extLst>
              <a:ext uri="{FF2B5EF4-FFF2-40B4-BE49-F238E27FC236}">
                <a16:creationId xmlns:a16="http://schemas.microsoft.com/office/drawing/2014/main" id="{8CC5028E-E603-44FC-84C3-8688080CAD6B}"/>
              </a:ext>
            </a:extLst>
          </p:cNvPr>
          <p:cNvSpPr txBox="1"/>
          <p:nvPr/>
        </p:nvSpPr>
        <p:spPr>
          <a:xfrm>
            <a:off x="4150356" y="1780045"/>
            <a:ext cx="3904477"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חשבו שַּעֲבוֹדַת לַיְלָה  לָא </a:t>
            </a:r>
            <a:r>
              <a:rPr lang="he-IL" b="0" i="0" dirty="0" err="1">
                <a:solidFill>
                  <a:srgbClr val="000000"/>
                </a:solidFill>
                <a:effectLst/>
                <a:latin typeface="Arial" panose="020B0604020202020204" pitchFamily="34" charset="0"/>
              </a:rPr>
              <a:t>חֲשִׁיבָא</a:t>
            </a:r>
            <a:r>
              <a:rPr lang="he-IL" b="0" i="0" dirty="0">
                <a:solidFill>
                  <a:srgbClr val="000000"/>
                </a:solidFill>
                <a:effectLst/>
                <a:latin typeface="Arial" panose="020B0604020202020204" pitchFamily="34" charset="0"/>
              </a:rPr>
              <a:t>  וְלָא יבואו</a:t>
            </a:r>
          </a:p>
        </p:txBody>
      </p:sp>
      <p:sp>
        <p:nvSpPr>
          <p:cNvPr id="5" name="תיבת טקסט 4">
            <a:extLst>
              <a:ext uri="{FF2B5EF4-FFF2-40B4-BE49-F238E27FC236}">
                <a16:creationId xmlns:a16="http://schemas.microsoft.com/office/drawing/2014/main" id="{A5F926C6-5E87-403B-B97C-226D10B7B681}"/>
              </a:ext>
            </a:extLst>
          </p:cNvPr>
          <p:cNvSpPr txBox="1"/>
          <p:nvPr/>
        </p:nvSpPr>
        <p:spPr>
          <a:xfrm>
            <a:off x="4450075" y="1133714"/>
            <a:ext cx="3305037"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מֵעִיקָּרָא סְבוּר כֵּיוָן </a:t>
            </a:r>
            <a:r>
              <a:rPr lang="he-IL" b="0" i="0" dirty="0" err="1">
                <a:solidFill>
                  <a:srgbClr val="000000"/>
                </a:solidFill>
                <a:effectLst/>
                <a:latin typeface="Arial" panose="020B0604020202020204" pitchFamily="34" charset="0"/>
              </a:rPr>
              <a:t>דַּעֲבוֹדַת</a:t>
            </a:r>
            <a:r>
              <a:rPr lang="he-IL" b="0" i="0" dirty="0">
                <a:solidFill>
                  <a:srgbClr val="000000"/>
                </a:solidFill>
                <a:effectLst/>
                <a:latin typeface="Arial" panose="020B0604020202020204" pitchFamily="34" charset="0"/>
              </a:rPr>
              <a:t> לַיְלָה הִיא לָא </a:t>
            </a:r>
            <a:r>
              <a:rPr lang="he-IL" b="0" i="0" dirty="0" err="1">
                <a:solidFill>
                  <a:srgbClr val="000000"/>
                </a:solidFill>
                <a:effectLst/>
                <a:latin typeface="Arial" panose="020B0604020202020204" pitchFamily="34" charset="0"/>
              </a:rPr>
              <a:t>חֲשִׁיבָא</a:t>
            </a:r>
            <a:r>
              <a:rPr lang="he-IL" b="0" i="0" dirty="0">
                <a:solidFill>
                  <a:srgbClr val="000000"/>
                </a:solidFill>
                <a:effectLst/>
                <a:latin typeface="Arial" panose="020B0604020202020204" pitchFamily="34" charset="0"/>
              </a:rPr>
              <a:t> לְהוּ  וְלָא אָתוּ</a:t>
            </a:r>
          </a:p>
        </p:txBody>
      </p:sp>
      <p:sp>
        <p:nvSpPr>
          <p:cNvPr id="6" name="תיבת טקסט 5">
            <a:extLst>
              <a:ext uri="{FF2B5EF4-FFF2-40B4-BE49-F238E27FC236}">
                <a16:creationId xmlns:a16="http://schemas.microsoft.com/office/drawing/2014/main" id="{2E35552B-8C79-43BD-BEF5-8628EEBB0AD0}"/>
              </a:ext>
            </a:extLst>
          </p:cNvPr>
          <p:cNvSpPr txBox="1"/>
          <p:nvPr/>
        </p:nvSpPr>
        <p:spPr>
          <a:xfrm>
            <a:off x="263846" y="1246597"/>
            <a:ext cx="3322946" cy="646331"/>
          </a:xfrm>
          <a:prstGeom prst="rect">
            <a:avLst/>
          </a:prstGeom>
          <a:solidFill>
            <a:schemeClr val="accent5">
              <a:lumMod val="20000"/>
              <a:lumOff val="80000"/>
            </a:schemeClr>
          </a:solidFill>
          <a:ln>
            <a:solidFill>
              <a:schemeClr val="accent1"/>
            </a:solidFill>
          </a:ln>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 כֵּיוָן </a:t>
            </a:r>
            <a:r>
              <a:rPr lang="he-IL" b="0" i="0" dirty="0" err="1">
                <a:solidFill>
                  <a:srgbClr val="000000"/>
                </a:solidFill>
                <a:effectLst/>
                <a:latin typeface="Arial" panose="020B0604020202020204" pitchFamily="34" charset="0"/>
              </a:rPr>
              <a:t>דְּחָזו</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דְּקָאָתו</a:t>
            </a:r>
            <a:r>
              <a:rPr lang="he-IL" b="0" i="0" dirty="0">
                <a:solidFill>
                  <a:srgbClr val="000000"/>
                </a:solidFill>
                <a:effectLst/>
                <a:latin typeface="Arial" panose="020B0604020202020204" pitchFamily="34" charset="0"/>
              </a:rPr>
              <a:t>ּ וְאָתוּ לִידֵי סַכָּנָה </a:t>
            </a:r>
            <a:r>
              <a:rPr lang="he-IL" b="0" i="0" dirty="0" err="1">
                <a:solidFill>
                  <a:srgbClr val="000000"/>
                </a:solidFill>
                <a:effectLst/>
                <a:latin typeface="Arial" panose="020B0604020202020204" pitchFamily="34" charset="0"/>
              </a:rPr>
              <a:t>תַּקִּינו</a:t>
            </a:r>
            <a:r>
              <a:rPr lang="he-IL" b="0" i="0" dirty="0">
                <a:solidFill>
                  <a:srgbClr val="000000"/>
                </a:solidFill>
                <a:effectLst/>
                <a:latin typeface="Arial" panose="020B0604020202020204" pitchFamily="34" charset="0"/>
              </a:rPr>
              <a:t>ּ לַהּ </a:t>
            </a:r>
            <a:r>
              <a:rPr lang="he-IL" b="0" i="0" dirty="0" err="1">
                <a:solidFill>
                  <a:srgbClr val="000000"/>
                </a:solidFill>
                <a:effectLst/>
                <a:latin typeface="Arial" panose="020B0604020202020204" pitchFamily="34" charset="0"/>
              </a:rPr>
              <a:t>פַּיְיסָא</a:t>
            </a:r>
            <a:r>
              <a:rPr lang="he-IL" b="0" i="0" dirty="0">
                <a:solidFill>
                  <a:srgbClr val="000000"/>
                </a:solidFill>
                <a:effectLst/>
                <a:latin typeface="Arial" panose="020B0604020202020204" pitchFamily="34" charset="0"/>
              </a:rPr>
              <a:t> </a:t>
            </a:r>
            <a:endParaRPr lang="he-IL" dirty="0"/>
          </a:p>
        </p:txBody>
      </p:sp>
      <p:sp>
        <p:nvSpPr>
          <p:cNvPr id="7" name="תיבת טקסט 6">
            <a:extLst>
              <a:ext uri="{FF2B5EF4-FFF2-40B4-BE49-F238E27FC236}">
                <a16:creationId xmlns:a16="http://schemas.microsoft.com/office/drawing/2014/main" id="{50DC7420-0DAB-4270-8473-E9A73841CC9D}"/>
              </a:ext>
            </a:extLst>
          </p:cNvPr>
          <p:cNvSpPr txBox="1"/>
          <p:nvPr/>
        </p:nvSpPr>
        <p:spPr>
          <a:xfrm>
            <a:off x="8421379" y="2678736"/>
            <a:ext cx="3621462"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וַהֲרֵי אֵיבָרִים וּפְדָרִים </a:t>
            </a:r>
            <a:r>
              <a:rPr lang="he-IL" b="0" i="0" dirty="0" err="1">
                <a:solidFill>
                  <a:srgbClr val="000000"/>
                </a:solidFill>
                <a:effectLst/>
                <a:latin typeface="Arial" panose="020B0604020202020204" pitchFamily="34" charset="0"/>
              </a:rPr>
              <a:t>דַּעֲבוֹדַת</a:t>
            </a:r>
            <a:r>
              <a:rPr lang="he-IL" b="0" i="0" dirty="0">
                <a:solidFill>
                  <a:srgbClr val="000000"/>
                </a:solidFill>
                <a:effectLst/>
                <a:latin typeface="Arial" panose="020B0604020202020204" pitchFamily="34" charset="0"/>
              </a:rPr>
              <a:t> לַיְלָה הִיא </a:t>
            </a:r>
            <a:r>
              <a:rPr lang="he-IL" b="0" i="0" dirty="0" err="1">
                <a:solidFill>
                  <a:srgbClr val="000000"/>
                </a:solidFill>
                <a:effectLst/>
                <a:latin typeface="Arial" panose="020B0604020202020204" pitchFamily="34" charset="0"/>
              </a:rPr>
              <a:t>וְתַקִּינו</a:t>
            </a:r>
            <a:r>
              <a:rPr lang="he-IL" b="0" i="0" dirty="0">
                <a:solidFill>
                  <a:srgbClr val="000000"/>
                </a:solidFill>
                <a:effectLst/>
                <a:latin typeface="Arial" panose="020B0604020202020204" pitchFamily="34" charset="0"/>
              </a:rPr>
              <a:t>ּ לַהּ רַבָּנַן </a:t>
            </a:r>
            <a:r>
              <a:rPr lang="he-IL" b="0" i="0" dirty="0" err="1">
                <a:solidFill>
                  <a:srgbClr val="000000"/>
                </a:solidFill>
                <a:effectLst/>
                <a:latin typeface="Arial" panose="020B0604020202020204" pitchFamily="34" charset="0"/>
              </a:rPr>
              <a:t>פַּיְיסָא</a:t>
            </a:r>
            <a:endParaRPr lang="he-IL" dirty="0"/>
          </a:p>
        </p:txBody>
      </p:sp>
      <p:sp>
        <p:nvSpPr>
          <p:cNvPr id="8" name="תיבת טקסט 7">
            <a:extLst>
              <a:ext uri="{FF2B5EF4-FFF2-40B4-BE49-F238E27FC236}">
                <a16:creationId xmlns:a16="http://schemas.microsoft.com/office/drawing/2014/main" id="{D7D14220-A64C-4FE1-847E-D9DF6E43E9A4}"/>
              </a:ext>
            </a:extLst>
          </p:cNvPr>
          <p:cNvSpPr txBox="1"/>
          <p:nvPr/>
        </p:nvSpPr>
        <p:spPr>
          <a:xfrm>
            <a:off x="5077433" y="2717210"/>
            <a:ext cx="2388123"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סוֹף עֲבוֹדָה </a:t>
            </a:r>
            <a:r>
              <a:rPr lang="he-IL" b="0" i="0" dirty="0" err="1">
                <a:solidFill>
                  <a:srgbClr val="000000"/>
                </a:solidFill>
                <a:effectLst/>
                <a:latin typeface="Arial" panose="020B0604020202020204" pitchFamily="34" charset="0"/>
              </a:rPr>
              <a:t>דִימָמָא</a:t>
            </a:r>
            <a:r>
              <a:rPr lang="he-IL" b="0" i="0" dirty="0">
                <a:solidFill>
                  <a:srgbClr val="000000"/>
                </a:solidFill>
                <a:effectLst/>
                <a:latin typeface="Arial" panose="020B0604020202020204" pitchFamily="34" charset="0"/>
              </a:rPr>
              <a:t> הִיא</a:t>
            </a:r>
            <a:endParaRPr lang="he-IL" dirty="0"/>
          </a:p>
        </p:txBody>
      </p:sp>
      <p:sp>
        <p:nvSpPr>
          <p:cNvPr id="9" name="תיבת טקסט 8">
            <a:extLst>
              <a:ext uri="{FF2B5EF4-FFF2-40B4-BE49-F238E27FC236}">
                <a16:creationId xmlns:a16="http://schemas.microsoft.com/office/drawing/2014/main" id="{A69FC74B-2237-4F7C-A50B-A1D2A714788F}"/>
              </a:ext>
            </a:extLst>
          </p:cNvPr>
          <p:cNvSpPr txBox="1"/>
          <p:nvPr/>
        </p:nvSpPr>
        <p:spPr>
          <a:xfrm>
            <a:off x="8586348" y="3614114"/>
            <a:ext cx="3291523" cy="1200329"/>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הַאי נָמֵי </a:t>
            </a:r>
            <a:r>
              <a:rPr lang="he-IL" b="0" i="0" dirty="0" err="1">
                <a:solidFill>
                  <a:srgbClr val="000000"/>
                </a:solidFill>
                <a:effectLst/>
                <a:latin typeface="Arial" panose="020B0604020202020204" pitchFamily="34" charset="0"/>
              </a:rPr>
              <a:t>תְּחִלַּת</a:t>
            </a:r>
            <a:r>
              <a:rPr lang="he-IL" b="0" i="0" dirty="0">
                <a:solidFill>
                  <a:srgbClr val="000000"/>
                </a:solidFill>
                <a:effectLst/>
                <a:latin typeface="Arial" panose="020B0604020202020204" pitchFamily="34" charset="0"/>
              </a:rPr>
              <a:t> עֲבוֹדָה </a:t>
            </a:r>
            <a:r>
              <a:rPr lang="he-IL" b="0" i="0" dirty="0" err="1">
                <a:solidFill>
                  <a:srgbClr val="000000"/>
                </a:solidFill>
                <a:effectLst/>
                <a:latin typeface="Arial" panose="020B0604020202020204" pitchFamily="34" charset="0"/>
              </a:rPr>
              <a:t>דִימָמָא</a:t>
            </a:r>
            <a:r>
              <a:rPr lang="he-IL" b="0" i="0" dirty="0">
                <a:solidFill>
                  <a:srgbClr val="000000"/>
                </a:solidFill>
                <a:effectLst/>
                <a:latin typeface="Arial" panose="020B0604020202020204" pitchFamily="34" charset="0"/>
              </a:rPr>
              <a:t> הִיא ? </a:t>
            </a:r>
          </a:p>
          <a:p>
            <a:r>
              <a:rPr lang="he-IL" b="0" i="0" dirty="0" err="1">
                <a:solidFill>
                  <a:srgbClr val="000000"/>
                </a:solidFill>
                <a:effectLst/>
                <a:latin typeface="Arial" panose="020B0604020202020204" pitchFamily="34" charset="0"/>
              </a:rPr>
              <a:t>דְּאָמַר</a:t>
            </a:r>
            <a:r>
              <a:rPr lang="he-IL" b="0" i="0" dirty="0">
                <a:solidFill>
                  <a:srgbClr val="000000"/>
                </a:solidFill>
                <a:effectLst/>
                <a:latin typeface="Arial" panose="020B0604020202020204" pitchFamily="34" charset="0"/>
              </a:rPr>
              <a:t> רַבִּי יוֹחָנָן </a:t>
            </a:r>
          </a:p>
          <a:p>
            <a:r>
              <a:rPr lang="he-IL" b="0" i="0" dirty="0">
                <a:solidFill>
                  <a:srgbClr val="000000"/>
                </a:solidFill>
                <a:effectLst/>
                <a:latin typeface="Arial" panose="020B0604020202020204" pitchFamily="34" charset="0"/>
              </a:rPr>
              <a:t>קִידֵּשׁ יָדָיו לִתְרוּמַת הַדֶּשֶׁן</a:t>
            </a:r>
          </a:p>
          <a:p>
            <a:r>
              <a:rPr lang="he-IL" b="0" i="0" dirty="0">
                <a:solidFill>
                  <a:srgbClr val="000000"/>
                </a:solidFill>
                <a:effectLst/>
                <a:latin typeface="Arial" panose="020B0604020202020204" pitchFamily="34" charset="0"/>
              </a:rPr>
              <a:t> לְמָחָר אֵין צָרִיךְ לְקַדֵּשׁ</a:t>
            </a:r>
          </a:p>
        </p:txBody>
      </p:sp>
      <p:sp>
        <p:nvSpPr>
          <p:cNvPr id="10" name="תיבת טקסט 9">
            <a:extLst>
              <a:ext uri="{FF2B5EF4-FFF2-40B4-BE49-F238E27FC236}">
                <a16:creationId xmlns:a16="http://schemas.microsoft.com/office/drawing/2014/main" id="{6A8ADBE7-E77C-4F84-A781-85ED8247AE95}"/>
              </a:ext>
            </a:extLst>
          </p:cNvPr>
          <p:cNvSpPr txBox="1"/>
          <p:nvPr/>
        </p:nvSpPr>
        <p:spPr>
          <a:xfrm>
            <a:off x="4534814" y="3655663"/>
            <a:ext cx="3291523" cy="1200329"/>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אִיכָּא </a:t>
            </a:r>
            <a:r>
              <a:rPr lang="he-IL" b="0" i="0" dirty="0" err="1">
                <a:solidFill>
                  <a:srgbClr val="000000"/>
                </a:solidFill>
                <a:effectLst/>
                <a:latin typeface="Arial" panose="020B0604020202020204" pitchFamily="34" charset="0"/>
              </a:rPr>
              <a:t>דְּאָמְרִי</a:t>
            </a:r>
            <a:r>
              <a:rPr lang="he-IL" b="0" i="0" dirty="0">
                <a:solidFill>
                  <a:srgbClr val="000000"/>
                </a:solidFill>
                <a:effectLst/>
                <a:latin typeface="Arial" panose="020B0604020202020204" pitchFamily="34" charset="0"/>
              </a:rPr>
              <a:t> מֵעִיקָּרָא סְבוּר כֵּיוָן </a:t>
            </a:r>
            <a:r>
              <a:rPr lang="he-IL" b="0" i="0" dirty="0" err="1">
                <a:solidFill>
                  <a:srgbClr val="000000"/>
                </a:solidFill>
                <a:effectLst/>
                <a:latin typeface="Arial" panose="020B0604020202020204" pitchFamily="34" charset="0"/>
              </a:rPr>
              <a:t>דְּאִיכָּא</a:t>
            </a:r>
            <a:r>
              <a:rPr lang="he-IL" b="0" i="0" dirty="0">
                <a:solidFill>
                  <a:srgbClr val="000000"/>
                </a:solidFill>
                <a:effectLst/>
                <a:latin typeface="Arial" panose="020B0604020202020204" pitchFamily="34" charset="0"/>
              </a:rPr>
              <a:t> אוֹנֶס שֵׁינָה לָא אָתוּ כֵּיוָן </a:t>
            </a:r>
            <a:r>
              <a:rPr lang="he-IL" b="0" i="0" dirty="0" err="1">
                <a:solidFill>
                  <a:srgbClr val="000000"/>
                </a:solidFill>
                <a:effectLst/>
                <a:latin typeface="Arial" panose="020B0604020202020204" pitchFamily="34" charset="0"/>
              </a:rPr>
              <a:t>דַּחֲזו</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דְּאָתו</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וְקָאָתו</a:t>
            </a:r>
            <a:r>
              <a:rPr lang="he-IL" b="0" i="0" dirty="0">
                <a:solidFill>
                  <a:srgbClr val="000000"/>
                </a:solidFill>
                <a:effectLst/>
                <a:latin typeface="Arial" panose="020B0604020202020204" pitchFamily="34" charset="0"/>
              </a:rPr>
              <a:t>ּ נָמֵי לִידֵי סַכָּנָה </a:t>
            </a:r>
            <a:r>
              <a:rPr lang="he-IL" b="0" i="0" dirty="0" err="1">
                <a:solidFill>
                  <a:srgbClr val="000000"/>
                </a:solidFill>
                <a:effectLst/>
                <a:latin typeface="Arial" panose="020B0604020202020204" pitchFamily="34" charset="0"/>
              </a:rPr>
              <a:t>תַּקִּינו</a:t>
            </a:r>
            <a:r>
              <a:rPr lang="he-IL" b="0" i="0" dirty="0">
                <a:solidFill>
                  <a:srgbClr val="000000"/>
                </a:solidFill>
                <a:effectLst/>
                <a:latin typeface="Arial" panose="020B0604020202020204" pitchFamily="34" charset="0"/>
              </a:rPr>
              <a:t>ּ לַהּ רַבָּנַן </a:t>
            </a:r>
            <a:r>
              <a:rPr lang="he-IL" b="0" i="0" dirty="0" err="1">
                <a:solidFill>
                  <a:srgbClr val="000000"/>
                </a:solidFill>
                <a:effectLst/>
                <a:latin typeface="Arial" panose="020B0604020202020204" pitchFamily="34" charset="0"/>
              </a:rPr>
              <a:t>פַּיְיסָא</a:t>
            </a:r>
            <a:endParaRPr lang="he-IL" dirty="0"/>
          </a:p>
        </p:txBody>
      </p:sp>
      <p:sp>
        <p:nvSpPr>
          <p:cNvPr id="11" name="תיבת טקסט 10">
            <a:extLst>
              <a:ext uri="{FF2B5EF4-FFF2-40B4-BE49-F238E27FC236}">
                <a16:creationId xmlns:a16="http://schemas.microsoft.com/office/drawing/2014/main" id="{195108D4-873B-4389-96AC-89552A42D148}"/>
              </a:ext>
            </a:extLst>
          </p:cNvPr>
          <p:cNvSpPr txBox="1"/>
          <p:nvPr/>
        </p:nvSpPr>
        <p:spPr>
          <a:xfrm>
            <a:off x="8526279" y="5184397"/>
            <a:ext cx="3411660"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וַהֲרֵי אֵיבָרִים וּפְדָרִים </a:t>
            </a:r>
            <a:r>
              <a:rPr lang="he-IL" b="0" i="0" dirty="0" err="1">
                <a:solidFill>
                  <a:srgbClr val="000000"/>
                </a:solidFill>
                <a:effectLst/>
                <a:latin typeface="Arial" panose="020B0604020202020204" pitchFamily="34" charset="0"/>
              </a:rPr>
              <a:t>דְּאִיכָּא</a:t>
            </a:r>
            <a:r>
              <a:rPr lang="he-IL" b="0" i="0" dirty="0">
                <a:solidFill>
                  <a:srgbClr val="000000"/>
                </a:solidFill>
                <a:effectLst/>
                <a:latin typeface="Arial" panose="020B0604020202020204" pitchFamily="34" charset="0"/>
              </a:rPr>
              <a:t> אוֹנֶס שֵׁינָה </a:t>
            </a:r>
            <a:r>
              <a:rPr lang="he-IL" b="0" i="0" dirty="0" err="1">
                <a:solidFill>
                  <a:srgbClr val="000000"/>
                </a:solidFill>
                <a:effectLst/>
                <a:latin typeface="Arial" panose="020B0604020202020204" pitchFamily="34" charset="0"/>
              </a:rPr>
              <a:t>וְתַקִּינו</a:t>
            </a:r>
            <a:r>
              <a:rPr lang="he-IL" b="0" i="0" dirty="0">
                <a:solidFill>
                  <a:srgbClr val="000000"/>
                </a:solidFill>
                <a:effectLst/>
                <a:latin typeface="Arial" panose="020B0604020202020204" pitchFamily="34" charset="0"/>
              </a:rPr>
              <a:t>ּ לַהּ רַבָּנַן </a:t>
            </a:r>
            <a:r>
              <a:rPr lang="he-IL" b="0" i="0" dirty="0" err="1">
                <a:solidFill>
                  <a:srgbClr val="000000"/>
                </a:solidFill>
                <a:effectLst/>
                <a:latin typeface="Arial" panose="020B0604020202020204" pitchFamily="34" charset="0"/>
              </a:rPr>
              <a:t>פַּיְיסָא</a:t>
            </a:r>
            <a:r>
              <a:rPr lang="he-IL" b="0" i="0" dirty="0">
                <a:solidFill>
                  <a:srgbClr val="000000"/>
                </a:solidFill>
                <a:effectLst/>
                <a:latin typeface="Arial" panose="020B0604020202020204" pitchFamily="34" charset="0"/>
              </a:rPr>
              <a:t> ?</a:t>
            </a:r>
          </a:p>
        </p:txBody>
      </p:sp>
      <p:sp>
        <p:nvSpPr>
          <p:cNvPr id="12" name="תיבת טקסט 11">
            <a:extLst>
              <a:ext uri="{FF2B5EF4-FFF2-40B4-BE49-F238E27FC236}">
                <a16:creationId xmlns:a16="http://schemas.microsoft.com/office/drawing/2014/main" id="{B61CA129-DFBB-4877-9A38-1B8DB9C185D3}"/>
              </a:ext>
            </a:extLst>
          </p:cNvPr>
          <p:cNvSpPr txBox="1"/>
          <p:nvPr/>
        </p:nvSpPr>
        <p:spPr>
          <a:xfrm>
            <a:off x="5164417" y="5192993"/>
            <a:ext cx="2661920"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 שָׁאנֵי </a:t>
            </a:r>
            <a:r>
              <a:rPr lang="he-IL" b="0" i="0" dirty="0" err="1">
                <a:solidFill>
                  <a:srgbClr val="000000"/>
                </a:solidFill>
                <a:effectLst/>
                <a:latin typeface="Arial" panose="020B0604020202020204" pitchFamily="34" charset="0"/>
              </a:rPr>
              <a:t>מִיגְנֵא</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מִמֵּיקַם</a:t>
            </a:r>
            <a:endParaRPr lang="he-IL" dirty="0"/>
          </a:p>
        </p:txBody>
      </p:sp>
      <p:sp>
        <p:nvSpPr>
          <p:cNvPr id="13" name="תיבת טקסט 12">
            <a:extLst>
              <a:ext uri="{FF2B5EF4-FFF2-40B4-BE49-F238E27FC236}">
                <a16:creationId xmlns:a16="http://schemas.microsoft.com/office/drawing/2014/main" id="{A0CE2509-BE18-43E3-8B66-C21E13F1E89B}"/>
              </a:ext>
            </a:extLst>
          </p:cNvPr>
          <p:cNvSpPr txBox="1"/>
          <p:nvPr/>
        </p:nvSpPr>
        <p:spPr>
          <a:xfrm>
            <a:off x="5283200" y="273759"/>
            <a:ext cx="1503680"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a:t>סיכום </a:t>
            </a:r>
            <a:r>
              <a:rPr lang="he-IL" dirty="0" err="1"/>
              <a:t>הסוגיה</a:t>
            </a:r>
            <a:endParaRPr lang="he-IL" dirty="0"/>
          </a:p>
        </p:txBody>
      </p:sp>
      <p:sp>
        <p:nvSpPr>
          <p:cNvPr id="14" name="תיבת טקסט 13">
            <a:extLst>
              <a:ext uri="{FF2B5EF4-FFF2-40B4-BE49-F238E27FC236}">
                <a16:creationId xmlns:a16="http://schemas.microsoft.com/office/drawing/2014/main" id="{38B9BD33-53E7-44B4-8E80-97AFD48F2D16}"/>
              </a:ext>
            </a:extLst>
          </p:cNvPr>
          <p:cNvSpPr txBox="1"/>
          <p:nvPr/>
        </p:nvSpPr>
        <p:spPr>
          <a:xfrm>
            <a:off x="-33705" y="5184397"/>
            <a:ext cx="3918048"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dirty="0"/>
              <a:t>דחיית השינה אינה דומה לקימה בהשכמה</a:t>
            </a:r>
          </a:p>
        </p:txBody>
      </p:sp>
    </p:spTree>
    <p:extLst>
      <p:ext uri="{BB962C8B-B14F-4D97-AF65-F5344CB8AC3E}">
        <p14:creationId xmlns:p14="http://schemas.microsoft.com/office/powerpoint/2010/main" val="76266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250"/>
                            </p:stCondLst>
                            <p:childTnLst>
                              <p:par>
                                <p:cTn id="12" presetID="22" presetClass="entr" presetSubtype="4" fill="hold"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par>
                          <p:cTn id="15" fill="hold">
                            <p:stCondLst>
                              <p:cond delay="2000"/>
                            </p:stCondLst>
                            <p:childTnLst>
                              <p:par>
                                <p:cTn id="16" presetID="2" presetClass="entr" presetSubtype="3" fill="hold" grpId="0" nodeType="afterEffect">
                                  <p:stCondLst>
                                    <p:cond delay="50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par>
                          <p:cTn id="20" fill="hold">
                            <p:stCondLst>
                              <p:cond delay="3000"/>
                            </p:stCondLst>
                            <p:childTnLst>
                              <p:par>
                                <p:cTn id="21" presetID="2" presetClass="entr" presetSubtype="2" fill="hold" grpId="0" nodeType="afterEffect">
                                  <p:stCondLst>
                                    <p:cond delay="22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5750"/>
                            </p:stCondLst>
                            <p:childTnLst>
                              <p:par>
                                <p:cTn id="26" presetID="2" presetClass="entr" presetSubtype="2" fill="hold" grpId="0" nodeType="afterEffect">
                                  <p:stCondLst>
                                    <p:cond delay="225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1+#ppt_w/2"/>
                                          </p:val>
                                        </p:tav>
                                        <p:tav tm="100000">
                                          <p:val>
                                            <p:strVal val="#ppt_x"/>
                                          </p:val>
                                        </p:tav>
                                      </p:tavLst>
                                    </p:anim>
                                    <p:anim calcmode="lin" valueType="num">
                                      <p:cBhvr additive="base">
                                        <p:cTn id="29" dur="500" fill="hold"/>
                                        <p:tgtEl>
                                          <p:spTgt spid="4"/>
                                        </p:tgtEl>
                                        <p:attrNameLst>
                                          <p:attrName>ppt_y</p:attrName>
                                        </p:attrNameLst>
                                      </p:cBhvr>
                                      <p:tavLst>
                                        <p:tav tm="0">
                                          <p:val>
                                            <p:strVal val="#ppt_y"/>
                                          </p:val>
                                        </p:tav>
                                        <p:tav tm="100000">
                                          <p:val>
                                            <p:strVal val="#ppt_y"/>
                                          </p:val>
                                        </p:tav>
                                      </p:tavLst>
                                    </p:anim>
                                  </p:childTnLst>
                                </p:cTn>
                              </p:par>
                            </p:childTnLst>
                          </p:cTn>
                        </p:par>
                        <p:par>
                          <p:cTn id="30" fill="hold">
                            <p:stCondLst>
                              <p:cond delay="8500"/>
                            </p:stCondLst>
                            <p:childTnLst>
                              <p:par>
                                <p:cTn id="31" presetID="2" presetClass="entr" presetSubtype="2" fill="hold" grpId="0" nodeType="afterEffect">
                                  <p:stCondLst>
                                    <p:cond delay="200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1+#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0-#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 presetClass="entr" presetSubtype="8" fill="hold" grpId="0" nodeType="afterEffect">
                                  <p:stCondLst>
                                    <p:cond delay="225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0-#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9"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0-#ppt_w/2"/>
                                          </p:val>
                                        </p:tav>
                                        <p:tav tm="100000">
                                          <p:val>
                                            <p:strVal val="#ppt_x"/>
                                          </p:val>
                                        </p:tav>
                                      </p:tavLst>
                                    </p:anim>
                                    <p:anim calcmode="lin" valueType="num">
                                      <p:cBhvr additive="base">
                                        <p:cTn id="51" dur="500" fill="hold"/>
                                        <p:tgtEl>
                                          <p:spTgt spid="9"/>
                                        </p:tgtEl>
                                        <p:attrNameLst>
                                          <p:attrName>ppt_y</p:attrName>
                                        </p:attrNameLst>
                                      </p:cBhvr>
                                      <p:tavLst>
                                        <p:tav tm="0">
                                          <p:val>
                                            <p:strVal val="0-#ppt_h/2"/>
                                          </p:val>
                                        </p:tav>
                                        <p:tav tm="100000">
                                          <p:val>
                                            <p:strVal val="#ppt_y"/>
                                          </p:val>
                                        </p:tav>
                                      </p:tavLst>
                                    </p:anim>
                                  </p:childTnLst>
                                </p:cTn>
                              </p:par>
                            </p:childTnLst>
                          </p:cTn>
                        </p:par>
                        <p:par>
                          <p:cTn id="52" fill="hold">
                            <p:stCondLst>
                              <p:cond delay="500"/>
                            </p:stCondLst>
                            <p:childTnLst>
                              <p:par>
                                <p:cTn id="53" presetID="2" presetClass="entr" presetSubtype="9" fill="hold" grpId="0" nodeType="afterEffect">
                                  <p:stCondLst>
                                    <p:cond delay="275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3"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1+#ppt_w/2"/>
                                          </p:val>
                                        </p:tav>
                                        <p:tav tm="100000">
                                          <p:val>
                                            <p:strVal val="#ppt_x"/>
                                          </p:val>
                                        </p:tav>
                                      </p:tavLst>
                                    </p:anim>
                                    <p:anim calcmode="lin" valueType="num">
                                      <p:cBhvr additive="base">
                                        <p:cTn id="62" dur="500" fill="hold"/>
                                        <p:tgtEl>
                                          <p:spTgt spid="11"/>
                                        </p:tgtEl>
                                        <p:attrNameLst>
                                          <p:attrName>ppt_y</p:attrName>
                                        </p:attrNameLst>
                                      </p:cBhvr>
                                      <p:tavLst>
                                        <p:tav tm="0">
                                          <p:val>
                                            <p:strVal val="0-#ppt_h/2"/>
                                          </p:val>
                                        </p:tav>
                                        <p:tav tm="100000">
                                          <p:val>
                                            <p:strVal val="#ppt_y"/>
                                          </p:val>
                                        </p:tav>
                                      </p:tavLst>
                                    </p:anim>
                                  </p:childTnLst>
                                </p:cTn>
                              </p:par>
                            </p:childTnLst>
                          </p:cTn>
                        </p:par>
                        <p:par>
                          <p:cTn id="63" fill="hold">
                            <p:stCondLst>
                              <p:cond delay="500"/>
                            </p:stCondLst>
                            <p:childTnLst>
                              <p:par>
                                <p:cTn id="64" presetID="2" presetClass="entr" presetSubtype="3" fill="hold" grpId="0" nodeType="afterEffect">
                                  <p:stCondLst>
                                    <p:cond delay="200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1+#ppt_w/2"/>
                                          </p:val>
                                        </p:tav>
                                        <p:tav tm="100000">
                                          <p:val>
                                            <p:strVal val="#ppt_x"/>
                                          </p:val>
                                        </p:tav>
                                      </p:tavLst>
                                    </p:anim>
                                    <p:anim calcmode="lin" valueType="num">
                                      <p:cBhvr additive="base">
                                        <p:cTn id="67" dur="500" fill="hold"/>
                                        <p:tgtEl>
                                          <p:spTgt spid="12"/>
                                        </p:tgtEl>
                                        <p:attrNameLst>
                                          <p:attrName>ppt_y</p:attrName>
                                        </p:attrNameLst>
                                      </p:cBhvr>
                                      <p:tavLst>
                                        <p:tav tm="0">
                                          <p:val>
                                            <p:strVal val="0-#ppt_h/2"/>
                                          </p:val>
                                        </p:tav>
                                        <p:tav tm="100000">
                                          <p:val>
                                            <p:strVal val="#ppt_y"/>
                                          </p:val>
                                        </p:tav>
                                      </p:tavLst>
                                    </p:anim>
                                  </p:childTnLst>
                                </p:cTn>
                              </p:par>
                            </p:childTnLst>
                          </p:cTn>
                        </p:par>
                        <p:par>
                          <p:cTn id="68" fill="hold">
                            <p:stCondLst>
                              <p:cond delay="3000"/>
                            </p:stCondLst>
                            <p:childTnLst>
                              <p:par>
                                <p:cTn id="69" presetID="2" presetClass="entr" presetSubtype="3" fill="hold" grpId="0" nodeType="afterEffect">
                                  <p:stCondLst>
                                    <p:cond delay="200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1+#ppt_w/2"/>
                                          </p:val>
                                        </p:tav>
                                        <p:tav tm="100000">
                                          <p:val>
                                            <p:strVal val="#ppt_x"/>
                                          </p:val>
                                        </p:tav>
                                      </p:tavLst>
                                    </p:anim>
                                    <p:anim calcmode="lin" valueType="num">
                                      <p:cBhvr additive="base">
                                        <p:cTn id="7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B77AAEDB-C2A3-48C2-ACD8-5B32F8D68FDE}"/>
              </a:ext>
            </a:extLst>
          </p:cNvPr>
          <p:cNvSpPr txBox="1"/>
          <p:nvPr/>
        </p:nvSpPr>
        <p:spPr>
          <a:xfrm>
            <a:off x="7145518" y="400966"/>
            <a:ext cx="4545814"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err="1">
                <a:solidFill>
                  <a:srgbClr val="000000"/>
                </a:solidFill>
                <a:effectLst/>
                <a:latin typeface="Arial" panose="020B0604020202020204" pitchFamily="34" charset="0"/>
              </a:rPr>
              <a:t>וְתַקַּנְתָּא</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לְהָך</a:t>
            </a:r>
            <a:r>
              <a:rPr lang="he-IL" b="0" i="0" dirty="0">
                <a:solidFill>
                  <a:srgbClr val="000000"/>
                </a:solidFill>
                <a:effectLst/>
                <a:latin typeface="Arial" panose="020B0604020202020204" pitchFamily="34" charset="0"/>
              </a:rPr>
              <a:t>ְ גִּיסָא </a:t>
            </a:r>
            <a:r>
              <a:rPr lang="he-IL" b="0" i="0" dirty="0" err="1">
                <a:solidFill>
                  <a:srgbClr val="000000"/>
                </a:solidFill>
                <a:effectLst/>
                <a:latin typeface="Arial" panose="020B0604020202020204" pitchFamily="34" charset="0"/>
              </a:rPr>
              <a:t>הֲוַאי</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תַּקַּנְתָּא</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לְהַאי</a:t>
            </a:r>
            <a:r>
              <a:rPr lang="he-IL" b="0" i="0" dirty="0">
                <a:solidFill>
                  <a:srgbClr val="000000"/>
                </a:solidFill>
                <a:effectLst/>
                <a:latin typeface="Arial" panose="020B0604020202020204" pitchFamily="34" charset="0"/>
              </a:rPr>
              <a:t> גִּיסָא </a:t>
            </a:r>
            <a:r>
              <a:rPr lang="he-IL" b="0" i="0" dirty="0" err="1">
                <a:solidFill>
                  <a:srgbClr val="000000"/>
                </a:solidFill>
                <a:effectLst/>
                <a:latin typeface="Arial" panose="020B0604020202020204" pitchFamily="34" charset="0"/>
              </a:rPr>
              <a:t>הֲוַאי</a:t>
            </a:r>
            <a:r>
              <a:rPr lang="he-IL" b="0" i="0" dirty="0">
                <a:solidFill>
                  <a:srgbClr val="000000"/>
                </a:solidFill>
                <a:effectLst/>
                <a:latin typeface="Arial" panose="020B0604020202020204" pitchFamily="34" charset="0"/>
              </a:rPr>
              <a:t> </a:t>
            </a:r>
            <a:endParaRPr lang="he-IL" dirty="0"/>
          </a:p>
        </p:txBody>
      </p:sp>
      <p:sp>
        <p:nvSpPr>
          <p:cNvPr id="4" name="תיבת טקסט 3">
            <a:extLst>
              <a:ext uri="{FF2B5EF4-FFF2-40B4-BE49-F238E27FC236}">
                <a16:creationId xmlns:a16="http://schemas.microsoft.com/office/drawing/2014/main" id="{1344216F-7E11-4138-88FD-13A9BE8659EF}"/>
              </a:ext>
            </a:extLst>
          </p:cNvPr>
          <p:cNvSpPr txBox="1"/>
          <p:nvPr/>
        </p:nvSpPr>
        <p:spPr>
          <a:xfrm>
            <a:off x="10331566" y="0"/>
            <a:ext cx="1442301" cy="369332"/>
          </a:xfrm>
          <a:prstGeom prst="rect">
            <a:avLst/>
          </a:prstGeom>
          <a:noFill/>
        </p:spPr>
        <p:txBody>
          <a:bodyPr wrap="square" rtlCol="1">
            <a:spAutoFit/>
          </a:bodyPr>
          <a:lstStyle/>
          <a:p>
            <a:r>
              <a:rPr lang="he-IL" dirty="0"/>
              <a:t>דף כ"ב עמ' א'</a:t>
            </a:r>
          </a:p>
        </p:txBody>
      </p:sp>
      <p:sp>
        <p:nvSpPr>
          <p:cNvPr id="5" name="תיבת טקסט 4">
            <a:extLst>
              <a:ext uri="{FF2B5EF4-FFF2-40B4-BE49-F238E27FC236}">
                <a16:creationId xmlns:a16="http://schemas.microsoft.com/office/drawing/2014/main" id="{63DFADC4-CC48-4FAE-8E1B-77B206A2BBD1}"/>
              </a:ext>
            </a:extLst>
          </p:cNvPr>
          <p:cNvSpPr txBox="1"/>
          <p:nvPr/>
        </p:nvSpPr>
        <p:spPr>
          <a:xfrm>
            <a:off x="6804372" y="2783203"/>
            <a:ext cx="4886960"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err="1">
                <a:solidFill>
                  <a:srgbClr val="000000"/>
                </a:solidFill>
                <a:effectLst/>
                <a:latin typeface="Arial" panose="020B0604020202020204" pitchFamily="34" charset="0"/>
              </a:rPr>
              <a:t>דְּתַנְיָא</a:t>
            </a:r>
            <a:r>
              <a:rPr lang="he-IL" b="0" i="0" dirty="0">
                <a:solidFill>
                  <a:srgbClr val="000000"/>
                </a:solidFill>
                <a:effectLst/>
                <a:latin typeface="Arial" panose="020B0604020202020204" pitchFamily="34" charset="0"/>
              </a:rPr>
              <a:t> מִי שֶׁזָּכָה בִּתְרוּמַת הַדֶּשֶׁן (יִזְכֶּה) בְּסִידּוּר מַעֲרָכָה וּבִשְׁנֵי גְּזִירִי עֵצִים</a:t>
            </a:r>
            <a:endParaRPr lang="he-IL" dirty="0"/>
          </a:p>
        </p:txBody>
      </p:sp>
      <p:sp>
        <p:nvSpPr>
          <p:cNvPr id="6" name="תיבת טקסט 5">
            <a:extLst>
              <a:ext uri="{FF2B5EF4-FFF2-40B4-BE49-F238E27FC236}">
                <a16:creationId xmlns:a16="http://schemas.microsoft.com/office/drawing/2014/main" id="{685083A8-92D9-42A8-97FC-26958CD466F6}"/>
              </a:ext>
            </a:extLst>
          </p:cNvPr>
          <p:cNvSpPr txBox="1"/>
          <p:nvPr/>
        </p:nvSpPr>
        <p:spPr>
          <a:xfrm>
            <a:off x="8765147" y="3582210"/>
            <a:ext cx="2926185"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אָמַר רַב אָשֵׁי שְׁתֵּי תַּקָּנוֹת הֲווֹ </a:t>
            </a:r>
            <a:endParaRPr lang="he-IL" dirty="0"/>
          </a:p>
        </p:txBody>
      </p:sp>
      <p:sp>
        <p:nvSpPr>
          <p:cNvPr id="7" name="תיבת טקסט 6">
            <a:extLst>
              <a:ext uri="{FF2B5EF4-FFF2-40B4-BE49-F238E27FC236}">
                <a16:creationId xmlns:a16="http://schemas.microsoft.com/office/drawing/2014/main" id="{4FBA2CBA-47DE-4D97-B15E-6ACC11E57FB2}"/>
              </a:ext>
            </a:extLst>
          </p:cNvPr>
          <p:cNvSpPr txBox="1"/>
          <p:nvPr/>
        </p:nvSpPr>
        <p:spPr>
          <a:xfrm>
            <a:off x="6823226" y="4104218"/>
            <a:ext cx="4855799" cy="1477328"/>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מֵעִיקָּרָא סְבוּר לָא אָתוּ כֵּיוָן </a:t>
            </a:r>
            <a:r>
              <a:rPr lang="he-IL" b="0" i="0" dirty="0" err="1">
                <a:solidFill>
                  <a:srgbClr val="000000"/>
                </a:solidFill>
                <a:effectLst/>
                <a:latin typeface="Arial" panose="020B0604020202020204" pitchFamily="34" charset="0"/>
              </a:rPr>
              <a:t>דַּחֲזו</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דְּקָאָתו</a:t>
            </a:r>
            <a:r>
              <a:rPr lang="he-IL" b="0" i="0" dirty="0">
                <a:solidFill>
                  <a:srgbClr val="000000"/>
                </a:solidFill>
                <a:effectLst/>
                <a:latin typeface="Arial" panose="020B0604020202020204" pitchFamily="34" charset="0"/>
              </a:rPr>
              <a:t>ּ וְאָתוּ נָמֵי לִידֵי סַכָּנָה </a:t>
            </a:r>
            <a:r>
              <a:rPr lang="he-IL" b="0" i="0" dirty="0" err="1">
                <a:solidFill>
                  <a:srgbClr val="000000"/>
                </a:solidFill>
                <a:effectLst/>
                <a:latin typeface="Arial" panose="020B0604020202020204" pitchFamily="34" charset="0"/>
              </a:rPr>
              <a:t>תַּקִּינו</a:t>
            </a:r>
            <a:r>
              <a:rPr lang="he-IL" b="0" i="0" dirty="0">
                <a:solidFill>
                  <a:srgbClr val="000000"/>
                </a:solidFill>
                <a:effectLst/>
                <a:latin typeface="Arial" panose="020B0604020202020204" pitchFamily="34" charset="0"/>
              </a:rPr>
              <a:t>ּ לַהּ </a:t>
            </a:r>
            <a:r>
              <a:rPr lang="he-IL" b="0" i="0" dirty="0" err="1">
                <a:solidFill>
                  <a:srgbClr val="000000"/>
                </a:solidFill>
                <a:effectLst/>
                <a:latin typeface="Arial" panose="020B0604020202020204" pitchFamily="34" charset="0"/>
              </a:rPr>
              <a:t>פַּיְיסָא</a:t>
            </a:r>
            <a:r>
              <a:rPr lang="he-IL" b="0" i="0" dirty="0">
                <a:solidFill>
                  <a:srgbClr val="000000"/>
                </a:solidFill>
                <a:effectLst/>
                <a:latin typeface="Arial" panose="020B0604020202020204" pitchFamily="34" charset="0"/>
              </a:rPr>
              <a:t> </a:t>
            </a:r>
          </a:p>
          <a:p>
            <a:r>
              <a:rPr lang="he-IL" b="0" i="0" dirty="0">
                <a:solidFill>
                  <a:srgbClr val="000000"/>
                </a:solidFill>
                <a:effectLst/>
                <a:latin typeface="Arial" panose="020B0604020202020204" pitchFamily="34" charset="0"/>
              </a:rPr>
              <a:t>כֵּיוָן </a:t>
            </a:r>
            <a:r>
              <a:rPr lang="he-IL" b="0" i="0" dirty="0" err="1">
                <a:solidFill>
                  <a:srgbClr val="000000"/>
                </a:solidFill>
                <a:effectLst/>
                <a:latin typeface="Arial" panose="020B0604020202020204" pitchFamily="34" charset="0"/>
              </a:rPr>
              <a:t>דְּתַקִּינו</a:t>
            </a:r>
            <a:r>
              <a:rPr lang="he-IL" b="0" i="0" dirty="0">
                <a:solidFill>
                  <a:srgbClr val="000000"/>
                </a:solidFill>
                <a:effectLst/>
                <a:latin typeface="Arial" panose="020B0604020202020204" pitchFamily="34" charset="0"/>
              </a:rPr>
              <a:t>ּ לַהּ </a:t>
            </a:r>
            <a:r>
              <a:rPr lang="he-IL" b="0" i="0" dirty="0" err="1">
                <a:solidFill>
                  <a:srgbClr val="000000"/>
                </a:solidFill>
                <a:effectLst/>
                <a:latin typeface="Arial" panose="020B0604020202020204" pitchFamily="34" charset="0"/>
              </a:rPr>
              <a:t>פַּיְיסָא</a:t>
            </a:r>
            <a:r>
              <a:rPr lang="he-IL" b="0" i="0" dirty="0">
                <a:solidFill>
                  <a:srgbClr val="000000"/>
                </a:solidFill>
                <a:effectLst/>
                <a:latin typeface="Arial" panose="020B0604020202020204" pitchFamily="34" charset="0"/>
              </a:rPr>
              <a:t> לָא אֲתוֹ </a:t>
            </a:r>
            <a:r>
              <a:rPr lang="he-IL" dirty="0"/>
              <a:t> אָמְרִי מִי </a:t>
            </a:r>
            <a:r>
              <a:rPr lang="he-IL" dirty="0" err="1"/>
              <a:t>יֵימַר</a:t>
            </a:r>
            <a:r>
              <a:rPr lang="he-IL" dirty="0"/>
              <a:t> </a:t>
            </a:r>
            <a:r>
              <a:rPr lang="he-IL" dirty="0" err="1"/>
              <a:t>דְּמִתְרְמֵי</a:t>
            </a:r>
            <a:r>
              <a:rPr lang="he-IL" dirty="0"/>
              <a:t> לַן הֲדַר </a:t>
            </a:r>
            <a:r>
              <a:rPr lang="he-IL" dirty="0" err="1"/>
              <a:t>תַּקִּינו</a:t>
            </a:r>
            <a:r>
              <a:rPr lang="he-IL" dirty="0"/>
              <a:t>ּ לְהוּ מִי שֶׁזָּכָה בִּתְרוּמַת הַדֶּשֶׁן יִזְכֶּה בְּסִידּוּר מַעֲרָכָה וּבִשְׁנֵי גְּזִירֵי עֵצִים כִּי הֵיכִי </a:t>
            </a:r>
            <a:r>
              <a:rPr lang="he-IL" dirty="0" err="1"/>
              <a:t>דְּנֵיתו</a:t>
            </a:r>
            <a:r>
              <a:rPr lang="he-IL" dirty="0"/>
              <a:t>ֹ </a:t>
            </a:r>
            <a:r>
              <a:rPr lang="he-IL" dirty="0" err="1"/>
              <a:t>וְנִיפַיְּיסו</a:t>
            </a:r>
            <a:r>
              <a:rPr lang="he-IL" dirty="0"/>
              <a:t>ֹ</a:t>
            </a:r>
          </a:p>
        </p:txBody>
      </p:sp>
      <p:sp>
        <p:nvSpPr>
          <p:cNvPr id="2" name="תיבת טקסט 1">
            <a:extLst>
              <a:ext uri="{FF2B5EF4-FFF2-40B4-BE49-F238E27FC236}">
                <a16:creationId xmlns:a16="http://schemas.microsoft.com/office/drawing/2014/main" id="{5552F937-0E7B-40E9-8686-ED763CF62334}"/>
              </a:ext>
            </a:extLst>
          </p:cNvPr>
          <p:cNvSpPr txBox="1"/>
          <p:nvPr/>
        </p:nvSpPr>
        <p:spPr>
          <a:xfrm>
            <a:off x="0" y="865539"/>
            <a:ext cx="12032477" cy="1754326"/>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b="1" dirty="0"/>
              <a:t>רשי: </a:t>
            </a:r>
            <a:r>
              <a:rPr lang="he-IL" dirty="0"/>
              <a:t>וכי רק מפני התקלה שאירעה תיקנו פייס לתרומת הדשן? והלא גם </a:t>
            </a:r>
            <a:r>
              <a:rPr lang="he-IL" dirty="0" err="1"/>
              <a:t>תקנתא</a:t>
            </a:r>
            <a:r>
              <a:rPr lang="he-IL" dirty="0"/>
              <a:t> </a:t>
            </a:r>
            <a:r>
              <a:rPr lang="he-IL" dirty="0" err="1"/>
              <a:t>להאי</a:t>
            </a:r>
            <a:r>
              <a:rPr lang="he-IL" dirty="0"/>
              <a:t> גיסא </a:t>
            </a:r>
            <a:r>
              <a:rPr lang="he-IL" dirty="0" err="1"/>
              <a:t>הואי</a:t>
            </a:r>
            <a:r>
              <a:rPr lang="he-IL" dirty="0"/>
              <a:t>! שגם מחמת טעם אחר היו צריכים פייס. שהרי הכהן התורם את הדשן הוא גם מסדר את המערכה של העצים על המזבח, ומוסיף עליה שני גזרי עצים. ומאחר שכהן אחד עושה את שלשתן, הרי הן חשובות [אף שגם הן עבודות לילה, </a:t>
            </a:r>
            <a:r>
              <a:rPr lang="he-IL" dirty="0" err="1"/>
              <a:t>מהרש"א</a:t>
            </a:r>
            <a:r>
              <a:rPr lang="he-IL" dirty="0"/>
              <a:t>], </a:t>
            </a:r>
            <a:r>
              <a:rPr lang="he-IL" dirty="0" err="1"/>
              <a:t>ובודאי</a:t>
            </a:r>
            <a:r>
              <a:rPr lang="he-IL" dirty="0"/>
              <a:t> יטרחו לבא בשבילן גם מספק, ואם כן היו צריכים פייס מעיקרא</a:t>
            </a:r>
          </a:p>
          <a:p>
            <a:r>
              <a:rPr lang="he-IL" b="1" dirty="0" err="1"/>
              <a:t>תוס</a:t>
            </a:r>
            <a:r>
              <a:rPr lang="he-IL" b="1" dirty="0"/>
              <a:t>' </a:t>
            </a:r>
            <a:r>
              <a:rPr lang="he-IL" b="1" dirty="0" err="1"/>
              <a:t>הרא"ש</a:t>
            </a:r>
            <a:r>
              <a:rPr lang="he-IL" b="1" dirty="0"/>
              <a:t> </a:t>
            </a:r>
            <a:r>
              <a:rPr lang="he-IL" dirty="0"/>
              <a:t>הקשה שלשון "</a:t>
            </a:r>
            <a:r>
              <a:rPr lang="he-IL" dirty="0" err="1"/>
              <a:t>להך</a:t>
            </a:r>
            <a:r>
              <a:rPr lang="he-IL" dirty="0"/>
              <a:t> גיסא" "</a:t>
            </a:r>
            <a:r>
              <a:rPr lang="he-IL" dirty="0" err="1"/>
              <a:t>להאי</a:t>
            </a:r>
            <a:r>
              <a:rPr lang="he-IL" dirty="0"/>
              <a:t> גיסא" לא משמע כפירושו. ולכן הוא מפרש כרבינו חננאל, </a:t>
            </a:r>
            <a:r>
              <a:rPr lang="he-IL" dirty="0" err="1"/>
              <a:t>שהקושיא</a:t>
            </a:r>
            <a:r>
              <a:rPr lang="he-IL" dirty="0"/>
              <a:t> היא וכי תיקנו פייס בשביל שהיו מרבים לבא ובאים לידי סכנה? הלא אדרבה, </a:t>
            </a:r>
            <a:r>
              <a:rPr lang="he-IL" dirty="0" err="1"/>
              <a:t>לאידך</a:t>
            </a:r>
            <a:r>
              <a:rPr lang="he-IL" dirty="0"/>
              <a:t> גיסא </a:t>
            </a:r>
            <a:r>
              <a:rPr lang="he-IL" dirty="0" err="1"/>
              <a:t>הואי</a:t>
            </a:r>
            <a:r>
              <a:rPr lang="he-IL" dirty="0"/>
              <a:t>, שלא היו באין, עד שהיו צריכים להוסיף למי שזכה בתרומת הדשן שיזכה גם בסידור המערכה ושני גזירי עצים.</a:t>
            </a:r>
          </a:p>
        </p:txBody>
      </p:sp>
      <p:sp>
        <p:nvSpPr>
          <p:cNvPr id="9" name="תיבת טקסט 8">
            <a:extLst>
              <a:ext uri="{FF2B5EF4-FFF2-40B4-BE49-F238E27FC236}">
                <a16:creationId xmlns:a16="http://schemas.microsoft.com/office/drawing/2014/main" id="{4656B545-EEC6-454D-A337-AE15C0EEC593}"/>
              </a:ext>
            </a:extLst>
          </p:cNvPr>
          <p:cNvSpPr txBox="1"/>
          <p:nvPr/>
        </p:nvSpPr>
        <p:spPr>
          <a:xfrm>
            <a:off x="4345757" y="400966"/>
            <a:ext cx="1923068"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שואלת הגמרא:</a:t>
            </a:r>
          </a:p>
        </p:txBody>
      </p:sp>
      <p:sp>
        <p:nvSpPr>
          <p:cNvPr id="10" name="תיבת טקסט 9">
            <a:extLst>
              <a:ext uri="{FF2B5EF4-FFF2-40B4-BE49-F238E27FC236}">
                <a16:creationId xmlns:a16="http://schemas.microsoft.com/office/drawing/2014/main" id="{1107D4CD-037C-4247-97D2-61B5CBC69D3B}"/>
              </a:ext>
            </a:extLst>
          </p:cNvPr>
          <p:cNvSpPr txBox="1"/>
          <p:nvPr/>
        </p:nvSpPr>
        <p:spPr>
          <a:xfrm>
            <a:off x="320511" y="2715106"/>
            <a:ext cx="6429081"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מי שזכה בתרומת הדשן - זכה גם בסידור מערכה, ובשני גזירי עצים, שנותנן מעל עצי המערכה. הדבר נלמד מקרא שצריך להוסיף שני גזירי עצים על המזבח בכל יום </a:t>
            </a:r>
            <a:r>
              <a:rPr lang="he-IL" dirty="0" err="1"/>
              <a:t>בתמיד</a:t>
            </a:r>
            <a:r>
              <a:rPr lang="he-IL" dirty="0"/>
              <a:t> של שחר </a:t>
            </a:r>
            <a:r>
              <a:rPr lang="he-IL" dirty="0" err="1"/>
              <a:t>ובתמיד</a:t>
            </a:r>
            <a:r>
              <a:rPr lang="he-IL" dirty="0"/>
              <a:t> של בין הערביים.</a:t>
            </a:r>
          </a:p>
        </p:txBody>
      </p:sp>
      <p:sp>
        <p:nvSpPr>
          <p:cNvPr id="11" name="תיבת טקסט 10">
            <a:extLst>
              <a:ext uri="{FF2B5EF4-FFF2-40B4-BE49-F238E27FC236}">
                <a16:creationId xmlns:a16="http://schemas.microsoft.com/office/drawing/2014/main" id="{B256A3B1-E843-417C-966B-5F03743384DF}"/>
              </a:ext>
            </a:extLst>
          </p:cNvPr>
          <p:cNvSpPr txBox="1"/>
          <p:nvPr/>
        </p:nvSpPr>
        <p:spPr>
          <a:xfrm>
            <a:off x="394145" y="3951542"/>
            <a:ext cx="6429081" cy="1754326"/>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 מלכתחילה </a:t>
            </a:r>
            <a:r>
              <a:rPr lang="he-IL" dirty="0" err="1"/>
              <a:t>סברו:שלא</a:t>
            </a:r>
            <a:r>
              <a:rPr lang="he-IL" dirty="0"/>
              <a:t> יבואו בגלל הטעמים שנזכרו לעיל. כיון </a:t>
            </a:r>
            <a:r>
              <a:rPr lang="he-IL" dirty="0" err="1"/>
              <a:t>שרא</a:t>
            </a:r>
            <a:r>
              <a:rPr lang="he-IL" dirty="0"/>
              <a:t> שבכל זאת באו, והגיעו לידי </a:t>
            </a:r>
            <a:r>
              <a:rPr lang="he-IL" dirty="0" err="1"/>
              <a:t>סכנההתקינו</a:t>
            </a:r>
            <a:r>
              <a:rPr lang="he-IL" dirty="0"/>
              <a:t> להם פייס..</a:t>
            </a:r>
          </a:p>
          <a:p>
            <a:r>
              <a:rPr lang="he-IL" dirty="0"/>
              <a:t>ב. אך כיון שהתקינו להם פייס - וחדלו מלבוא. כי אמרי: מי </a:t>
            </a:r>
            <a:r>
              <a:rPr lang="he-IL" dirty="0" err="1"/>
              <a:t>יימר</a:t>
            </a:r>
            <a:r>
              <a:rPr lang="he-IL" dirty="0"/>
              <a:t> </a:t>
            </a:r>
            <a:r>
              <a:rPr lang="he-IL" dirty="0" err="1"/>
              <a:t>דמתרמי</a:t>
            </a:r>
            <a:r>
              <a:rPr lang="he-IL" dirty="0"/>
              <a:t> לן שנזכה בגורל, ועל הספק לא כדאי לבא לעבודה שכזו.</a:t>
            </a:r>
          </a:p>
          <a:p>
            <a:r>
              <a:rPr lang="he-IL" dirty="0"/>
              <a:t>אחר כך התקינו שמי שזכה בתרומת הדשן יזכה גם בסידור מערכה ובשני גזירי עצים, כי יחד עם הפייס זוכים גם בכל העבודות הללו</a:t>
            </a:r>
          </a:p>
        </p:txBody>
      </p:sp>
      <p:sp>
        <p:nvSpPr>
          <p:cNvPr id="12" name="תיבת טקסט 11">
            <a:extLst>
              <a:ext uri="{FF2B5EF4-FFF2-40B4-BE49-F238E27FC236}">
                <a16:creationId xmlns:a16="http://schemas.microsoft.com/office/drawing/2014/main" id="{09623E02-B521-4F64-9491-E145F2752A22}"/>
              </a:ext>
            </a:extLst>
          </p:cNvPr>
          <p:cNvSpPr txBox="1"/>
          <p:nvPr/>
        </p:nvSpPr>
        <p:spPr>
          <a:xfrm>
            <a:off x="1178351" y="5858544"/>
            <a:ext cx="9511645"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err="1"/>
              <a:t>תוס</a:t>
            </a:r>
            <a:r>
              <a:rPr lang="he-IL" dirty="0"/>
              <a:t>':  שתי תקנות לאו </a:t>
            </a:r>
            <a:r>
              <a:rPr lang="he-IL" dirty="0" err="1"/>
              <a:t>דוקא</a:t>
            </a:r>
            <a:r>
              <a:rPr lang="he-IL" dirty="0"/>
              <a:t>, שלא היה בשני זמנים אלא בבת אחת, שכאשר באו לתקן פייס חששו שמא ימנעו </a:t>
            </a:r>
            <a:r>
              <a:rPr lang="he-IL" dirty="0" err="1"/>
              <a:t>מלבא</a:t>
            </a:r>
            <a:r>
              <a:rPr lang="he-IL" dirty="0"/>
              <a:t>, ותיקנו אז גם כן שמי שזכה בתרומת הדשן יזכה בסידור המערכה. </a:t>
            </a:r>
            <a:r>
              <a:rPr lang="he-IL" dirty="0" err="1"/>
              <a:t>וקריאו</a:t>
            </a:r>
            <a:r>
              <a:rPr lang="he-IL" dirty="0"/>
              <a:t> להו שתי תקנות כיון שתקנת הפייס הייתה משום שבאו לידי סכנה, ותקנת מי שזכה יזכה הייתה מחשש שלא יבאו.</a:t>
            </a:r>
          </a:p>
        </p:txBody>
      </p:sp>
    </p:spTree>
    <p:extLst>
      <p:ext uri="{BB962C8B-B14F-4D97-AF65-F5344CB8AC3E}">
        <p14:creationId xmlns:p14="http://schemas.microsoft.com/office/powerpoint/2010/main" val="391896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750"/>
                            </p:stCondLst>
                            <p:childTnLst>
                              <p:par>
                                <p:cTn id="11" presetID="31" presetClass="entr" presetSubtype="0" fill="hold" grpId="0" nodeType="afterEffect">
                                  <p:stCondLst>
                                    <p:cond delay="175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par>
                          <p:cTn id="17" fill="hold">
                            <p:stCondLst>
                              <p:cond delay="3500"/>
                            </p:stCondLst>
                            <p:childTnLst>
                              <p:par>
                                <p:cTn id="18" presetID="2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par>
                          <p:cTn id="21" fill="hold">
                            <p:stCondLst>
                              <p:cond delay="4000"/>
                            </p:stCondLst>
                            <p:childTnLst>
                              <p:par>
                                <p:cTn id="22" presetID="22" presetClass="entr" presetSubtype="2" fill="hold" nodeType="afterEffect">
                                  <p:stCondLst>
                                    <p:cond delay="150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right)">
                                      <p:cBhvr>
                                        <p:cTn id="24" dur="500"/>
                                        <p:tgtEl>
                                          <p:spTgt spid="2">
                                            <p:txEl>
                                              <p:pRg st="0" end="0"/>
                                            </p:txEl>
                                          </p:spTgt>
                                        </p:tgtEl>
                                      </p:cBhvr>
                                    </p:animEffect>
                                  </p:childTnLst>
                                </p:cTn>
                              </p:par>
                            </p:childTnLst>
                          </p:cTn>
                        </p:par>
                        <p:par>
                          <p:cTn id="25" fill="hold">
                            <p:stCondLst>
                              <p:cond delay="6000"/>
                            </p:stCondLst>
                            <p:childTnLst>
                              <p:par>
                                <p:cTn id="26" presetID="22" presetClass="entr" presetSubtype="2" fill="hold" nodeType="afterEffect">
                                  <p:stCondLst>
                                    <p:cond delay="575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right)">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375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par>
                          <p:cTn id="36" fill="hold">
                            <p:stCondLst>
                              <p:cond delay="4250"/>
                            </p:stCondLst>
                            <p:childTnLst>
                              <p:par>
                                <p:cTn id="37" presetID="22" presetClass="entr" presetSubtype="2" fill="hold" grpId="0" nodeType="afterEffect">
                                  <p:stCondLst>
                                    <p:cond delay="2500"/>
                                  </p:stCondLst>
                                  <p:childTnLst>
                                    <p:set>
                                      <p:cBhvr>
                                        <p:cTn id="38" dur="1" fill="hold">
                                          <p:stCondLst>
                                            <p:cond delay="0"/>
                                          </p:stCondLst>
                                        </p:cTn>
                                        <p:tgtEl>
                                          <p:spTgt spid="10"/>
                                        </p:tgtEl>
                                        <p:attrNameLst>
                                          <p:attrName>style.visibility</p:attrName>
                                        </p:attrNameLst>
                                      </p:cBhvr>
                                      <p:to>
                                        <p:strVal val="visible"/>
                                      </p:to>
                                    </p:set>
                                    <p:animEffect transition="in" filter="wipe(righ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par>
                          <p:cTn id="47" fill="hold">
                            <p:stCondLst>
                              <p:cond delay="500"/>
                            </p:stCondLst>
                            <p:childTnLst>
                              <p:par>
                                <p:cTn id="48" presetID="53" presetClass="entr" presetSubtype="16" fill="hold" grpId="0" nodeType="afterEffect">
                                  <p:stCondLst>
                                    <p:cond delay="150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childTnLst>
                          </p:cTn>
                        </p:par>
                        <p:par>
                          <p:cTn id="53" fill="hold">
                            <p:stCondLst>
                              <p:cond delay="2500"/>
                            </p:stCondLst>
                            <p:childTnLst>
                              <p:par>
                                <p:cTn id="54" presetID="22" presetClass="entr" presetSubtype="2" fill="hold" grpId="0" nodeType="afterEffect">
                                  <p:stCondLst>
                                    <p:cond delay="2500"/>
                                  </p:stCondLst>
                                  <p:childTnLst>
                                    <p:set>
                                      <p:cBhvr>
                                        <p:cTn id="55" dur="1" fill="hold">
                                          <p:stCondLst>
                                            <p:cond delay="0"/>
                                          </p:stCondLst>
                                        </p:cTn>
                                        <p:tgtEl>
                                          <p:spTgt spid="11"/>
                                        </p:tgtEl>
                                        <p:attrNameLst>
                                          <p:attrName>style.visibility</p:attrName>
                                        </p:attrNameLst>
                                      </p:cBhvr>
                                      <p:to>
                                        <p:strVal val="visible"/>
                                      </p:to>
                                    </p:set>
                                    <p:animEffect transition="in" filter="wipe(right)">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righ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2"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487B3AF9-B4AC-472F-93F5-4AAD67305CF5}"/>
              </a:ext>
            </a:extLst>
          </p:cNvPr>
          <p:cNvSpPr txBox="1"/>
          <p:nvPr/>
        </p:nvSpPr>
        <p:spPr>
          <a:xfrm>
            <a:off x="10331566" y="0"/>
            <a:ext cx="1442301" cy="369332"/>
          </a:xfrm>
          <a:prstGeom prst="rect">
            <a:avLst/>
          </a:prstGeom>
          <a:noFill/>
        </p:spPr>
        <p:txBody>
          <a:bodyPr wrap="square" rtlCol="1">
            <a:spAutoFit/>
          </a:bodyPr>
          <a:lstStyle/>
          <a:p>
            <a:r>
              <a:rPr lang="he-IL" dirty="0"/>
              <a:t>דף כ"ב עמ' א'</a:t>
            </a:r>
          </a:p>
        </p:txBody>
      </p:sp>
      <p:pic>
        <p:nvPicPr>
          <p:cNvPr id="5" name="תמונה 4">
            <a:extLst>
              <a:ext uri="{FF2B5EF4-FFF2-40B4-BE49-F238E27FC236}">
                <a16:creationId xmlns:a16="http://schemas.microsoft.com/office/drawing/2014/main" id="{28447006-B07D-4CCA-9CEE-BDBBE5E94F14}"/>
              </a:ext>
            </a:extLst>
          </p:cNvPr>
          <p:cNvPicPr>
            <a:picLocks noChangeAspect="1"/>
          </p:cNvPicPr>
          <p:nvPr/>
        </p:nvPicPr>
        <p:blipFill>
          <a:blip r:embed="rId2"/>
          <a:stretch>
            <a:fillRect/>
          </a:stretch>
        </p:blipFill>
        <p:spPr>
          <a:xfrm>
            <a:off x="-111760" y="-111760"/>
            <a:ext cx="8305224" cy="3663531"/>
          </a:xfrm>
          <a:prstGeom prst="rect">
            <a:avLst/>
          </a:prstGeom>
        </p:spPr>
      </p:pic>
      <p:sp>
        <p:nvSpPr>
          <p:cNvPr id="6" name="תיבת טקסט 5">
            <a:extLst>
              <a:ext uri="{FF2B5EF4-FFF2-40B4-BE49-F238E27FC236}">
                <a16:creationId xmlns:a16="http://schemas.microsoft.com/office/drawing/2014/main" id="{25BFB40F-5036-4C5A-B196-FBE248DF35AE}"/>
              </a:ext>
            </a:extLst>
          </p:cNvPr>
          <p:cNvSpPr txBox="1"/>
          <p:nvPr/>
        </p:nvSpPr>
        <p:spPr>
          <a:xfrm>
            <a:off x="8957927" y="436608"/>
            <a:ext cx="3066747"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dirty="0"/>
              <a:t>למדנו במשנה: </a:t>
            </a:r>
            <a:r>
              <a:rPr lang="he-IL" b="0" i="0" dirty="0">
                <a:solidFill>
                  <a:srgbClr val="000000"/>
                </a:solidFill>
                <a:effectLst/>
                <a:latin typeface="Arial" panose="020B0604020202020204" pitchFamily="34" charset="0"/>
              </a:rPr>
              <a:t>וּבִזְמַן שֶׁהֵן מְרוּבִּין רָצִין </a:t>
            </a:r>
            <a:r>
              <a:rPr lang="he-IL" b="0" i="0" dirty="0" err="1">
                <a:solidFill>
                  <a:srgbClr val="000000"/>
                </a:solidFill>
                <a:effectLst/>
                <a:latin typeface="Arial" panose="020B0604020202020204" pitchFamily="34" charset="0"/>
              </a:rPr>
              <a:t>וְעוֹלִין</a:t>
            </a:r>
            <a:r>
              <a:rPr lang="he-IL" b="0" i="0" dirty="0">
                <a:solidFill>
                  <a:srgbClr val="000000"/>
                </a:solidFill>
                <a:effectLst/>
                <a:latin typeface="Arial" panose="020B0604020202020204" pitchFamily="34" charset="0"/>
              </a:rPr>
              <a:t> בַּכֶּבֶשׁ</a:t>
            </a:r>
            <a:endParaRPr lang="he-IL" dirty="0"/>
          </a:p>
        </p:txBody>
      </p:sp>
      <p:sp>
        <p:nvSpPr>
          <p:cNvPr id="7" name="תיבת טקסט 6">
            <a:extLst>
              <a:ext uri="{FF2B5EF4-FFF2-40B4-BE49-F238E27FC236}">
                <a16:creationId xmlns:a16="http://schemas.microsoft.com/office/drawing/2014/main" id="{4A86C0C1-4663-4DAA-BED8-0523C586C937}"/>
              </a:ext>
            </a:extLst>
          </p:cNvPr>
          <p:cNvSpPr txBox="1"/>
          <p:nvPr/>
        </p:nvSpPr>
        <p:spPr>
          <a:xfrm>
            <a:off x="8394911" y="1176649"/>
            <a:ext cx="3635969"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 אָמַר רַב </a:t>
            </a:r>
            <a:r>
              <a:rPr lang="he-IL" b="0" i="0" dirty="0" err="1">
                <a:solidFill>
                  <a:srgbClr val="000000"/>
                </a:solidFill>
                <a:effectLst/>
                <a:latin typeface="Arial" panose="020B0604020202020204" pitchFamily="34" charset="0"/>
              </a:rPr>
              <a:t>פָּפָּא</a:t>
            </a:r>
            <a:r>
              <a:rPr lang="he-IL" b="0" i="0" dirty="0">
                <a:solidFill>
                  <a:srgbClr val="000000"/>
                </a:solidFill>
                <a:effectLst/>
                <a:latin typeface="Arial" panose="020B0604020202020204" pitchFamily="34" charset="0"/>
              </a:rPr>
              <a:t> פְּשִׁיטָא לִי אַרְבַּע אַמּוֹת דְּאַרְעָא לָא רָצִין </a:t>
            </a:r>
            <a:r>
              <a:rPr lang="he-IL" b="0" i="0" dirty="0" err="1">
                <a:solidFill>
                  <a:srgbClr val="000000"/>
                </a:solidFill>
                <a:effectLst/>
                <a:latin typeface="Arial" panose="020B0604020202020204" pitchFamily="34" charset="0"/>
              </a:rPr>
              <a:t>וְעוֹלִין</a:t>
            </a:r>
            <a:r>
              <a:rPr lang="he-IL" b="0" i="0" dirty="0">
                <a:solidFill>
                  <a:srgbClr val="000000"/>
                </a:solidFill>
                <a:effectLst/>
                <a:latin typeface="Arial" panose="020B0604020202020204" pitchFamily="34" charset="0"/>
              </a:rPr>
              <a:t> בַּכֶּבֶשׁ</a:t>
            </a:r>
            <a:r>
              <a:rPr lang="en-US" b="0" i="0" dirty="0">
                <a:solidFill>
                  <a:srgbClr val="000000"/>
                </a:solidFill>
                <a:effectLst/>
                <a:latin typeface="Arial" panose="020B0604020202020204" pitchFamily="34" charset="0"/>
              </a:rPr>
              <a:t> </a:t>
            </a:r>
            <a:r>
              <a:rPr lang="he-IL" b="0" i="0" dirty="0">
                <a:solidFill>
                  <a:srgbClr val="000000"/>
                </a:solidFill>
                <a:effectLst/>
                <a:latin typeface="Arial" panose="020B0604020202020204" pitchFamily="34" charset="0"/>
              </a:rPr>
              <a:t>תְּנַן </a:t>
            </a:r>
            <a:endParaRPr lang="he-IL" dirty="0"/>
          </a:p>
        </p:txBody>
      </p:sp>
      <p:cxnSp>
        <p:nvCxnSpPr>
          <p:cNvPr id="9" name="מחבר חץ ישר 8">
            <a:extLst>
              <a:ext uri="{FF2B5EF4-FFF2-40B4-BE49-F238E27FC236}">
                <a16:creationId xmlns:a16="http://schemas.microsoft.com/office/drawing/2014/main" id="{130E52EC-621E-49B7-8F3D-0E119A414DFC}"/>
              </a:ext>
            </a:extLst>
          </p:cNvPr>
          <p:cNvCxnSpPr>
            <a:cxnSpLocks/>
          </p:cNvCxnSpPr>
          <p:nvPr/>
        </p:nvCxnSpPr>
        <p:spPr>
          <a:xfrm flipH="1">
            <a:off x="690880" y="1583233"/>
            <a:ext cx="8160889" cy="12941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סוגר מסולסל שמאלי 9">
            <a:extLst>
              <a:ext uri="{FF2B5EF4-FFF2-40B4-BE49-F238E27FC236}">
                <a16:creationId xmlns:a16="http://schemas.microsoft.com/office/drawing/2014/main" id="{39CC15B7-FF0A-4FD3-A91F-5EAB4B23A93D}"/>
              </a:ext>
            </a:extLst>
          </p:cNvPr>
          <p:cNvSpPr/>
          <p:nvPr/>
        </p:nvSpPr>
        <p:spPr>
          <a:xfrm rot="4431432">
            <a:off x="129927" y="2475325"/>
            <a:ext cx="778243" cy="804037"/>
          </a:xfrm>
          <a:prstGeom prst="leftBrace">
            <a:avLst>
              <a:gd name="adj1" fmla="val 8333"/>
              <a:gd name="adj2" fmla="val 65017"/>
            </a:avLst>
          </a:prstGeom>
          <a:ln w="3810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ln w="57150">
                <a:solidFill>
                  <a:schemeClr val="tx1"/>
                </a:solidFill>
              </a:ln>
            </a:endParaRPr>
          </a:p>
        </p:txBody>
      </p:sp>
      <p:sp>
        <p:nvSpPr>
          <p:cNvPr id="12" name="תיבת טקסט 11">
            <a:extLst>
              <a:ext uri="{FF2B5EF4-FFF2-40B4-BE49-F238E27FC236}">
                <a16:creationId xmlns:a16="http://schemas.microsoft.com/office/drawing/2014/main" id="{4ABB9311-1BBA-441E-906E-4861B2386BFC}"/>
              </a:ext>
            </a:extLst>
          </p:cNvPr>
          <p:cNvSpPr txBox="1"/>
          <p:nvPr/>
        </p:nvSpPr>
        <p:spPr>
          <a:xfrm>
            <a:off x="8301557" y="3661749"/>
            <a:ext cx="3775016"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err="1">
                <a:solidFill>
                  <a:srgbClr val="000000"/>
                </a:solidFill>
                <a:effectLst/>
                <a:latin typeface="Arial" panose="020B0604020202020204" pitchFamily="34" charset="0"/>
              </a:rPr>
              <a:t>קַמָּיָיתָא</a:t>
            </a:r>
            <a:r>
              <a:rPr lang="he-IL" b="0" i="0" dirty="0">
                <a:solidFill>
                  <a:srgbClr val="000000"/>
                </a:solidFill>
                <a:effectLst/>
                <a:latin typeface="Arial" panose="020B0604020202020204" pitchFamily="34" charset="0"/>
              </a:rPr>
              <a:t> נָמֵי לָא</a:t>
            </a:r>
            <a:r>
              <a:rPr lang="en-US" b="0" i="0" dirty="0">
                <a:solidFill>
                  <a:srgbClr val="000000"/>
                </a:solidFill>
                <a:effectLst/>
                <a:latin typeface="Arial" panose="020B0604020202020204" pitchFamily="34" charset="0"/>
              </a:rPr>
              <a:t>’  </a:t>
            </a:r>
            <a:r>
              <a:rPr lang="he-IL" b="0" i="0" dirty="0">
                <a:solidFill>
                  <a:srgbClr val="000000"/>
                </a:solidFill>
                <a:effectLst/>
                <a:latin typeface="Arial" panose="020B0604020202020204" pitchFamily="34" charset="0"/>
              </a:rPr>
              <a:t> רָצִין </a:t>
            </a:r>
            <a:r>
              <a:rPr lang="he-IL" b="0" i="0" dirty="0" err="1">
                <a:solidFill>
                  <a:srgbClr val="000000"/>
                </a:solidFill>
                <a:effectLst/>
                <a:latin typeface="Arial" panose="020B0604020202020204" pitchFamily="34" charset="0"/>
              </a:rPr>
              <a:t>וְעוֹלִין</a:t>
            </a:r>
            <a:r>
              <a:rPr lang="he-IL" b="0" i="0" dirty="0">
                <a:solidFill>
                  <a:srgbClr val="000000"/>
                </a:solidFill>
                <a:effectLst/>
                <a:latin typeface="Arial" panose="020B0604020202020204" pitchFamily="34" charset="0"/>
              </a:rPr>
              <a:t> בַּכֶּבֶשׁ תְּנַן</a:t>
            </a:r>
            <a:endParaRPr lang="he-IL" dirty="0"/>
          </a:p>
        </p:txBody>
      </p:sp>
      <p:sp>
        <p:nvSpPr>
          <p:cNvPr id="13" name="סוגר מסולסל שמאלי 12">
            <a:extLst>
              <a:ext uri="{FF2B5EF4-FFF2-40B4-BE49-F238E27FC236}">
                <a16:creationId xmlns:a16="http://schemas.microsoft.com/office/drawing/2014/main" id="{5C4FED8B-A505-4A60-AFB9-3086FC794A57}"/>
              </a:ext>
            </a:extLst>
          </p:cNvPr>
          <p:cNvSpPr/>
          <p:nvPr/>
        </p:nvSpPr>
        <p:spPr>
          <a:xfrm rot="4431432">
            <a:off x="980225" y="2190292"/>
            <a:ext cx="778243" cy="804037"/>
          </a:xfrm>
          <a:prstGeom prst="leftBrace">
            <a:avLst>
              <a:gd name="adj1" fmla="val 8333"/>
              <a:gd name="adj2" fmla="val 65017"/>
            </a:avLst>
          </a:prstGeom>
          <a:ln w="3810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ln w="57150">
                <a:solidFill>
                  <a:schemeClr val="tx1"/>
                </a:solidFill>
              </a:ln>
            </a:endParaRPr>
          </a:p>
        </p:txBody>
      </p:sp>
      <p:cxnSp>
        <p:nvCxnSpPr>
          <p:cNvPr id="14" name="מחבר חץ ישר 13">
            <a:extLst>
              <a:ext uri="{FF2B5EF4-FFF2-40B4-BE49-F238E27FC236}">
                <a16:creationId xmlns:a16="http://schemas.microsoft.com/office/drawing/2014/main" id="{DC6BE9E3-9536-42EC-8045-FA57E5AAE4C0}"/>
              </a:ext>
            </a:extLst>
          </p:cNvPr>
          <p:cNvCxnSpPr>
            <a:cxnSpLocks/>
          </p:cNvCxnSpPr>
          <p:nvPr/>
        </p:nvCxnSpPr>
        <p:spPr>
          <a:xfrm flipH="1" flipV="1">
            <a:off x="1319962" y="2686692"/>
            <a:ext cx="9888508" cy="11548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תיבת טקסט 16">
            <a:extLst>
              <a:ext uri="{FF2B5EF4-FFF2-40B4-BE49-F238E27FC236}">
                <a16:creationId xmlns:a16="http://schemas.microsoft.com/office/drawing/2014/main" id="{933A6BB4-4563-4370-A18E-2E02127E0BBD}"/>
              </a:ext>
            </a:extLst>
          </p:cNvPr>
          <p:cNvSpPr txBox="1"/>
          <p:nvPr/>
        </p:nvSpPr>
        <p:spPr>
          <a:xfrm>
            <a:off x="8622173" y="4937599"/>
            <a:ext cx="3454400"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ְּבֵינֵי </a:t>
            </a:r>
            <a:r>
              <a:rPr lang="he-IL" b="0" i="0" dirty="0" err="1">
                <a:solidFill>
                  <a:srgbClr val="000000"/>
                </a:solidFill>
                <a:effectLst/>
                <a:latin typeface="Arial" panose="020B0604020202020204" pitchFamily="34" charset="0"/>
              </a:rPr>
              <a:t>בֵּינֵי</a:t>
            </a:r>
            <a:r>
              <a:rPr lang="he-IL" b="0" i="0" dirty="0">
                <a:solidFill>
                  <a:srgbClr val="000000"/>
                </a:solidFill>
                <a:effectLst/>
                <a:latin typeface="Arial" panose="020B0604020202020204" pitchFamily="34" charset="0"/>
              </a:rPr>
              <a:t> נָמֵי לָא דְּלָא </a:t>
            </a:r>
            <a:r>
              <a:rPr lang="he-IL" b="0" i="0" dirty="0" err="1">
                <a:solidFill>
                  <a:srgbClr val="000000"/>
                </a:solidFill>
                <a:effectLst/>
                <a:latin typeface="Arial" panose="020B0604020202020204" pitchFamily="34" charset="0"/>
              </a:rPr>
              <a:t>מְסַיְּימָא</a:t>
            </a:r>
            <a:r>
              <a:rPr lang="he-IL" b="0" i="0" dirty="0">
                <a:solidFill>
                  <a:srgbClr val="000000"/>
                </a:solidFill>
                <a:effectLst/>
                <a:latin typeface="Arial" panose="020B0604020202020204" pitchFamily="34" charset="0"/>
              </a:rPr>
              <a:t> מִילְּתָא</a:t>
            </a:r>
            <a:endParaRPr lang="he-IL" dirty="0"/>
          </a:p>
        </p:txBody>
      </p:sp>
      <p:sp>
        <p:nvSpPr>
          <p:cNvPr id="18" name="סוגר מסולסל שמאלי 17">
            <a:extLst>
              <a:ext uri="{FF2B5EF4-FFF2-40B4-BE49-F238E27FC236}">
                <a16:creationId xmlns:a16="http://schemas.microsoft.com/office/drawing/2014/main" id="{48F5071B-5098-4792-AB20-A2568E48E383}"/>
              </a:ext>
            </a:extLst>
          </p:cNvPr>
          <p:cNvSpPr/>
          <p:nvPr/>
        </p:nvSpPr>
        <p:spPr>
          <a:xfrm rot="3765761">
            <a:off x="2447126" y="491184"/>
            <a:ext cx="823349" cy="2443553"/>
          </a:xfrm>
          <a:prstGeom prst="leftBrace">
            <a:avLst>
              <a:gd name="adj1" fmla="val 8333"/>
              <a:gd name="adj2" fmla="val 55362"/>
            </a:avLst>
          </a:prstGeom>
          <a:ln w="3810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ln w="57150">
                <a:solidFill>
                  <a:schemeClr val="tx1"/>
                </a:solidFill>
              </a:ln>
            </a:endParaRPr>
          </a:p>
        </p:txBody>
      </p:sp>
      <p:cxnSp>
        <p:nvCxnSpPr>
          <p:cNvPr id="19" name="מחבר חץ ישר 18">
            <a:extLst>
              <a:ext uri="{FF2B5EF4-FFF2-40B4-BE49-F238E27FC236}">
                <a16:creationId xmlns:a16="http://schemas.microsoft.com/office/drawing/2014/main" id="{1B3B7E48-D425-4196-A5EB-C187A490D52E}"/>
              </a:ext>
            </a:extLst>
          </p:cNvPr>
          <p:cNvCxnSpPr>
            <a:cxnSpLocks/>
          </p:cNvCxnSpPr>
          <p:nvPr/>
        </p:nvCxnSpPr>
        <p:spPr>
          <a:xfrm flipH="1" flipV="1">
            <a:off x="3120272" y="1758860"/>
            <a:ext cx="7824076" cy="33857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תיבת טקסט 22">
            <a:extLst>
              <a:ext uri="{FF2B5EF4-FFF2-40B4-BE49-F238E27FC236}">
                <a16:creationId xmlns:a16="http://schemas.microsoft.com/office/drawing/2014/main" id="{25EF6E89-B72C-4A07-B4F2-CA8E537B1797}"/>
              </a:ext>
            </a:extLst>
          </p:cNvPr>
          <p:cNvSpPr txBox="1"/>
          <p:nvPr/>
        </p:nvSpPr>
        <p:spPr>
          <a:xfrm>
            <a:off x="9008253" y="5923132"/>
            <a:ext cx="3068320"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פְּשִׁיטָא לִי </a:t>
            </a:r>
            <a:r>
              <a:rPr lang="he-IL" b="0" i="0" dirty="0" err="1">
                <a:solidFill>
                  <a:srgbClr val="000000"/>
                </a:solidFill>
                <a:effectLst/>
                <a:latin typeface="Arial" panose="020B0604020202020204" pitchFamily="34" charset="0"/>
              </a:rPr>
              <a:t>דְּגַבֵּי</a:t>
            </a:r>
            <a:r>
              <a:rPr lang="he-IL" b="0" i="0" dirty="0">
                <a:solidFill>
                  <a:srgbClr val="000000"/>
                </a:solidFill>
                <a:effectLst/>
                <a:latin typeface="Arial" panose="020B0604020202020204" pitchFamily="34" charset="0"/>
              </a:rPr>
              <a:t> מִזְבֵּחַ תְּנַן</a:t>
            </a:r>
            <a:endParaRPr lang="he-IL" dirty="0"/>
          </a:p>
        </p:txBody>
      </p:sp>
      <p:sp>
        <p:nvSpPr>
          <p:cNvPr id="24" name="סוגר מסולסל שמאלי 23">
            <a:extLst>
              <a:ext uri="{FF2B5EF4-FFF2-40B4-BE49-F238E27FC236}">
                <a16:creationId xmlns:a16="http://schemas.microsoft.com/office/drawing/2014/main" id="{E5C3B114-3C7D-4935-9163-DBF2D5A6570F}"/>
              </a:ext>
            </a:extLst>
          </p:cNvPr>
          <p:cNvSpPr/>
          <p:nvPr/>
        </p:nvSpPr>
        <p:spPr>
          <a:xfrm rot="4431432">
            <a:off x="4033962" y="570817"/>
            <a:ext cx="778243" cy="804037"/>
          </a:xfrm>
          <a:prstGeom prst="leftBrace">
            <a:avLst>
              <a:gd name="adj1" fmla="val 8333"/>
              <a:gd name="adj2" fmla="val 65017"/>
            </a:avLst>
          </a:prstGeom>
          <a:ln w="3810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ln w="57150">
                <a:solidFill>
                  <a:schemeClr val="tx1"/>
                </a:solidFill>
              </a:ln>
            </a:endParaRPr>
          </a:p>
        </p:txBody>
      </p:sp>
      <p:cxnSp>
        <p:nvCxnSpPr>
          <p:cNvPr id="25" name="מחבר חץ ישר 24">
            <a:extLst>
              <a:ext uri="{FF2B5EF4-FFF2-40B4-BE49-F238E27FC236}">
                <a16:creationId xmlns:a16="http://schemas.microsoft.com/office/drawing/2014/main" id="{24CC4760-18E9-46C8-BF5B-5F6A172D17E2}"/>
              </a:ext>
            </a:extLst>
          </p:cNvPr>
          <p:cNvCxnSpPr>
            <a:cxnSpLocks/>
          </p:cNvCxnSpPr>
          <p:nvPr/>
        </p:nvCxnSpPr>
        <p:spPr>
          <a:xfrm flipH="1" flipV="1">
            <a:off x="4392891" y="1176649"/>
            <a:ext cx="5793920" cy="49311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תיבת טקסט 10">
            <a:extLst>
              <a:ext uri="{FF2B5EF4-FFF2-40B4-BE49-F238E27FC236}">
                <a16:creationId xmlns:a16="http://schemas.microsoft.com/office/drawing/2014/main" id="{224C8417-2769-4786-BA99-E1951016BA45}"/>
              </a:ext>
            </a:extLst>
          </p:cNvPr>
          <p:cNvSpPr txBox="1"/>
          <p:nvPr/>
        </p:nvSpPr>
        <p:spPr>
          <a:xfrm>
            <a:off x="8273460" y="1849306"/>
            <a:ext cx="3831210" cy="1754326"/>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אמר רב </a:t>
            </a:r>
            <a:r>
              <a:rPr lang="he-IL" dirty="0" err="1"/>
              <a:t>פפא</a:t>
            </a:r>
            <a:r>
              <a:rPr lang="he-IL" dirty="0"/>
              <a:t>: פשיטא לי: ארבע אמות שבקרקע העזרה הסמוכות לתחילת הכבש למטה - ודאי שלא אליהן </a:t>
            </a:r>
            <a:r>
              <a:rPr lang="he-IL" dirty="0" err="1"/>
              <a:t>נתכוונה</a:t>
            </a:r>
            <a:r>
              <a:rPr lang="he-IL" dirty="0"/>
              <a:t> המשנה שמי שהגיע ראשונה לתחילת אותן ארבע אמות זכה. </a:t>
            </a:r>
          </a:p>
          <a:p>
            <a:r>
              <a:rPr lang="he-IL" dirty="0"/>
              <a:t>שהרי  כתוב </a:t>
            </a:r>
            <a:r>
              <a:rPr lang="he-IL" dirty="0" err="1"/>
              <a:t>במשנה"רצין</a:t>
            </a:r>
            <a:r>
              <a:rPr lang="he-IL" dirty="0"/>
              <a:t> </a:t>
            </a:r>
            <a:r>
              <a:rPr lang="he-IL" dirty="0" err="1"/>
              <a:t>ועולין</a:t>
            </a:r>
            <a:r>
              <a:rPr lang="he-IL" dirty="0"/>
              <a:t> בכבש" </a:t>
            </a:r>
          </a:p>
        </p:txBody>
      </p:sp>
      <p:sp>
        <p:nvSpPr>
          <p:cNvPr id="22" name="תיבת טקסט 21">
            <a:extLst>
              <a:ext uri="{FF2B5EF4-FFF2-40B4-BE49-F238E27FC236}">
                <a16:creationId xmlns:a16="http://schemas.microsoft.com/office/drawing/2014/main" id="{8C909C0B-E2B1-4FBF-AE27-4678924A1B1A}"/>
              </a:ext>
            </a:extLst>
          </p:cNvPr>
          <p:cNvSpPr txBox="1"/>
          <p:nvPr/>
        </p:nvSpPr>
        <p:spPr>
          <a:xfrm>
            <a:off x="1584082" y="4219833"/>
            <a:ext cx="10517590"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ארבע אמות ראשונות של הכבש – גם  אי אפשר לומר שמי שהגיע ראשונה לתחילת אותן ארבע אמות זכה. </a:t>
            </a:r>
          </a:p>
          <a:p>
            <a:r>
              <a:rPr lang="he-IL" dirty="0"/>
              <a:t>שהרי כתוב:  "רצין </a:t>
            </a:r>
            <a:r>
              <a:rPr lang="he-IL" dirty="0" err="1"/>
              <a:t>ועולין</a:t>
            </a:r>
            <a:r>
              <a:rPr lang="he-IL" dirty="0"/>
              <a:t> בכבש", רק אחר כך - "כל הקודם את </a:t>
            </a:r>
            <a:r>
              <a:rPr lang="he-IL" dirty="0" err="1"/>
              <a:t>חבירו</a:t>
            </a:r>
            <a:r>
              <a:rPr lang="he-IL" dirty="0"/>
              <a:t> זכה". ומשמע שלא זכה מיד עם הגעתו לכבש.</a:t>
            </a:r>
          </a:p>
        </p:txBody>
      </p:sp>
      <p:sp>
        <p:nvSpPr>
          <p:cNvPr id="26" name="תיבת טקסט 25">
            <a:extLst>
              <a:ext uri="{FF2B5EF4-FFF2-40B4-BE49-F238E27FC236}">
                <a16:creationId xmlns:a16="http://schemas.microsoft.com/office/drawing/2014/main" id="{677F0FC5-494B-4221-A501-F500A217925B}"/>
              </a:ext>
            </a:extLst>
          </p:cNvPr>
          <p:cNvSpPr txBox="1"/>
          <p:nvPr/>
        </p:nvSpPr>
        <p:spPr>
          <a:xfrm>
            <a:off x="714093" y="5457900"/>
            <a:ext cx="11387579"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וכן כל ארבע אמות שהן, מתוך שלשים ושתים האמות של הכבש - גם לא. משום שלא יהיה סימן ברור לידע אלו ארבע אמות הן.</a:t>
            </a:r>
          </a:p>
        </p:txBody>
      </p:sp>
      <p:sp>
        <p:nvSpPr>
          <p:cNvPr id="29" name="תיבת טקסט 28">
            <a:extLst>
              <a:ext uri="{FF2B5EF4-FFF2-40B4-BE49-F238E27FC236}">
                <a16:creationId xmlns:a16="http://schemas.microsoft.com/office/drawing/2014/main" id="{718D1674-9C80-49E1-848C-C7E1882A7BAB}"/>
              </a:ext>
            </a:extLst>
          </p:cNvPr>
          <p:cNvSpPr txBox="1"/>
          <p:nvPr/>
        </p:nvSpPr>
        <p:spPr>
          <a:xfrm>
            <a:off x="282804" y="6362442"/>
            <a:ext cx="11793769"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ולכן פשיטא שמדובר בארבע אמות שעל גבי מזבח - אותן שבסוף הכבש הסמוכות למזבח, ומי שהגיע ראשון לתחילתן הוא הזוכה.</a:t>
            </a:r>
          </a:p>
        </p:txBody>
      </p:sp>
    </p:spTree>
    <p:extLst>
      <p:ext uri="{BB962C8B-B14F-4D97-AF65-F5344CB8AC3E}">
        <p14:creationId xmlns:p14="http://schemas.microsoft.com/office/powerpoint/2010/main" val="325139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750"/>
                            </p:stCondLst>
                            <p:childTnLst>
                              <p:par>
                                <p:cTn id="11" presetID="6" presetClass="entr" presetSubtype="16"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par>
                          <p:cTn id="14" fill="hold">
                            <p:stCondLst>
                              <p:cond delay="3750"/>
                            </p:stCondLst>
                            <p:childTnLst>
                              <p:par>
                                <p:cTn id="15" presetID="53" presetClass="entr" presetSubtype="16" fill="hold" grpId="0" nodeType="afterEffect">
                                  <p:stCondLst>
                                    <p:cond delay="225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6500"/>
                            </p:stCondLst>
                            <p:childTnLst>
                              <p:par>
                                <p:cTn id="21" presetID="22" presetClass="entr" presetSubtype="2" fill="hold" nodeType="afterEffect">
                                  <p:stCondLst>
                                    <p:cond delay="125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1750"/>
                                        <p:tgtEl>
                                          <p:spTgt spid="9"/>
                                        </p:tgtEl>
                                      </p:cBhvr>
                                    </p:animEffect>
                                  </p:childTnLst>
                                </p:cTn>
                              </p:par>
                            </p:childTnLst>
                          </p:cTn>
                        </p:par>
                        <p:par>
                          <p:cTn id="24" fill="hold">
                            <p:stCondLst>
                              <p:cond delay="9500"/>
                            </p:stCondLst>
                            <p:childTnLst>
                              <p:par>
                                <p:cTn id="25" presetID="16" presetClass="entr" presetSubtype="37" fill="hold" grpId="0" nodeType="afterEffect">
                                  <p:stCondLst>
                                    <p:cond delay="50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1250"/>
                                        <p:tgtEl>
                                          <p:spTgt spid="10"/>
                                        </p:tgtEl>
                                      </p:cBhvr>
                                    </p:animEffect>
                                  </p:childTnLst>
                                </p:cTn>
                              </p:par>
                            </p:childTnLst>
                          </p:cTn>
                        </p:par>
                        <p:par>
                          <p:cTn id="28" fill="hold">
                            <p:stCondLst>
                              <p:cond delay="11250"/>
                            </p:stCondLst>
                            <p:childTnLst>
                              <p:par>
                                <p:cTn id="29" presetID="22" presetClass="entr" presetSubtype="2" fill="hold" grpId="0" nodeType="afterEffect">
                                  <p:stCondLst>
                                    <p:cond delay="125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childTnLst>
                          </p:cTn>
                        </p:par>
                        <p:par>
                          <p:cTn id="32" fill="hold">
                            <p:stCondLst>
                              <p:cond delay="13000"/>
                            </p:stCondLst>
                            <p:childTnLst>
                              <p:par>
                                <p:cTn id="33" presetID="53" presetClass="entr" presetSubtype="16" fill="hold" grpId="0" nodeType="afterEffect">
                                  <p:stCondLst>
                                    <p:cond delay="400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17500"/>
                            </p:stCondLst>
                            <p:childTnLst>
                              <p:par>
                                <p:cTn id="39" presetID="22" presetClass="entr" presetSubtype="4" fill="hold" nodeType="afterEffect">
                                  <p:stCondLst>
                                    <p:cond delay="175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1750"/>
                                        <p:tgtEl>
                                          <p:spTgt spid="14"/>
                                        </p:tgtEl>
                                      </p:cBhvr>
                                    </p:animEffect>
                                  </p:childTnLst>
                                </p:cTn>
                              </p:par>
                            </p:childTnLst>
                          </p:cTn>
                        </p:par>
                        <p:par>
                          <p:cTn id="42" fill="hold">
                            <p:stCondLst>
                              <p:cond delay="21000"/>
                            </p:stCondLst>
                            <p:childTnLst>
                              <p:par>
                                <p:cTn id="43" presetID="16" presetClass="entr" presetSubtype="37" fill="hold" grpId="0" nodeType="afterEffect">
                                  <p:stCondLst>
                                    <p:cond delay="750"/>
                                  </p:stCondLst>
                                  <p:childTnLst>
                                    <p:set>
                                      <p:cBhvr>
                                        <p:cTn id="44" dur="1" fill="hold">
                                          <p:stCondLst>
                                            <p:cond delay="0"/>
                                          </p:stCondLst>
                                        </p:cTn>
                                        <p:tgtEl>
                                          <p:spTgt spid="13"/>
                                        </p:tgtEl>
                                        <p:attrNameLst>
                                          <p:attrName>style.visibility</p:attrName>
                                        </p:attrNameLst>
                                      </p:cBhvr>
                                      <p:to>
                                        <p:strVal val="visible"/>
                                      </p:to>
                                    </p:set>
                                    <p:animEffect transition="in" filter="barn(outVertical)">
                                      <p:cBhvr>
                                        <p:cTn id="45" dur="1750"/>
                                        <p:tgtEl>
                                          <p:spTgt spid="13"/>
                                        </p:tgtEl>
                                      </p:cBhvr>
                                    </p:animEffect>
                                  </p:childTnLst>
                                </p:cTn>
                              </p:par>
                            </p:childTnLst>
                          </p:cTn>
                        </p:par>
                        <p:par>
                          <p:cTn id="46" fill="hold">
                            <p:stCondLst>
                              <p:cond delay="23500"/>
                            </p:stCondLst>
                            <p:childTnLst>
                              <p:par>
                                <p:cTn id="47" presetID="22" presetClass="entr" presetSubtype="2" fill="hold" grpId="0" nodeType="afterEffect">
                                  <p:stCondLst>
                                    <p:cond delay="1000"/>
                                  </p:stCondLst>
                                  <p:childTnLst>
                                    <p:set>
                                      <p:cBhvr>
                                        <p:cTn id="48" dur="1" fill="hold">
                                          <p:stCondLst>
                                            <p:cond delay="0"/>
                                          </p:stCondLst>
                                        </p:cTn>
                                        <p:tgtEl>
                                          <p:spTgt spid="22"/>
                                        </p:tgtEl>
                                        <p:attrNameLst>
                                          <p:attrName>style.visibility</p:attrName>
                                        </p:attrNameLst>
                                      </p:cBhvr>
                                      <p:to>
                                        <p:strVal val="visible"/>
                                      </p:to>
                                    </p:set>
                                    <p:animEffect transition="in" filter="wipe(righ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1000" fill="hold"/>
                                        <p:tgtEl>
                                          <p:spTgt spid="17"/>
                                        </p:tgtEl>
                                        <p:attrNameLst>
                                          <p:attrName>ppt_w</p:attrName>
                                        </p:attrNameLst>
                                      </p:cBhvr>
                                      <p:tavLst>
                                        <p:tav tm="0">
                                          <p:val>
                                            <p:fltVal val="0"/>
                                          </p:val>
                                        </p:tav>
                                        <p:tav tm="100000">
                                          <p:val>
                                            <p:strVal val="#ppt_w"/>
                                          </p:val>
                                        </p:tav>
                                      </p:tavLst>
                                    </p:anim>
                                    <p:anim calcmode="lin" valueType="num">
                                      <p:cBhvr>
                                        <p:cTn id="55" dur="1000" fill="hold"/>
                                        <p:tgtEl>
                                          <p:spTgt spid="17"/>
                                        </p:tgtEl>
                                        <p:attrNameLst>
                                          <p:attrName>ppt_h</p:attrName>
                                        </p:attrNameLst>
                                      </p:cBhvr>
                                      <p:tavLst>
                                        <p:tav tm="0">
                                          <p:val>
                                            <p:fltVal val="0"/>
                                          </p:val>
                                        </p:tav>
                                        <p:tav tm="100000">
                                          <p:val>
                                            <p:strVal val="#ppt_h"/>
                                          </p:val>
                                        </p:tav>
                                      </p:tavLst>
                                    </p:anim>
                                    <p:anim calcmode="lin" valueType="num">
                                      <p:cBhvr>
                                        <p:cTn id="56" dur="1000" fill="hold"/>
                                        <p:tgtEl>
                                          <p:spTgt spid="17"/>
                                        </p:tgtEl>
                                        <p:attrNameLst>
                                          <p:attrName>style.rotation</p:attrName>
                                        </p:attrNameLst>
                                      </p:cBhvr>
                                      <p:tavLst>
                                        <p:tav tm="0">
                                          <p:val>
                                            <p:fltVal val="90"/>
                                          </p:val>
                                        </p:tav>
                                        <p:tav tm="100000">
                                          <p:val>
                                            <p:fltVal val="0"/>
                                          </p:val>
                                        </p:tav>
                                      </p:tavLst>
                                    </p:anim>
                                    <p:animEffect transition="in" filter="fade">
                                      <p:cBhvr>
                                        <p:cTn id="57" dur="1000"/>
                                        <p:tgtEl>
                                          <p:spTgt spid="17"/>
                                        </p:tgtEl>
                                      </p:cBhvr>
                                    </p:animEffect>
                                  </p:childTnLst>
                                </p:cTn>
                              </p:par>
                            </p:childTnLst>
                          </p:cTn>
                        </p:par>
                        <p:par>
                          <p:cTn id="58" fill="hold">
                            <p:stCondLst>
                              <p:cond delay="1000"/>
                            </p:stCondLst>
                            <p:childTnLst>
                              <p:par>
                                <p:cTn id="59" presetID="22" presetClass="entr" presetSubtype="4" fill="hold" nodeType="afterEffect">
                                  <p:stCondLst>
                                    <p:cond delay="150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1750"/>
                                        <p:tgtEl>
                                          <p:spTgt spid="19"/>
                                        </p:tgtEl>
                                      </p:cBhvr>
                                    </p:animEffect>
                                  </p:childTnLst>
                                </p:cTn>
                              </p:par>
                            </p:childTnLst>
                          </p:cTn>
                        </p:par>
                        <p:par>
                          <p:cTn id="62" fill="hold">
                            <p:stCondLst>
                              <p:cond delay="4250"/>
                            </p:stCondLst>
                            <p:childTnLst>
                              <p:par>
                                <p:cTn id="63" presetID="16" presetClass="entr" presetSubtype="37" fill="hold" grpId="0" nodeType="afterEffect">
                                  <p:stCondLst>
                                    <p:cond delay="1000"/>
                                  </p:stCondLst>
                                  <p:childTnLst>
                                    <p:set>
                                      <p:cBhvr>
                                        <p:cTn id="64" dur="1" fill="hold">
                                          <p:stCondLst>
                                            <p:cond delay="0"/>
                                          </p:stCondLst>
                                        </p:cTn>
                                        <p:tgtEl>
                                          <p:spTgt spid="18"/>
                                        </p:tgtEl>
                                        <p:attrNameLst>
                                          <p:attrName>style.visibility</p:attrName>
                                        </p:attrNameLst>
                                      </p:cBhvr>
                                      <p:to>
                                        <p:strVal val="visible"/>
                                      </p:to>
                                    </p:set>
                                    <p:animEffect transition="in" filter="barn(outVertical)">
                                      <p:cBhvr>
                                        <p:cTn id="65" dur="2000"/>
                                        <p:tgtEl>
                                          <p:spTgt spid="18"/>
                                        </p:tgtEl>
                                      </p:cBhvr>
                                    </p:animEffect>
                                  </p:childTnLst>
                                </p:cTn>
                              </p:par>
                            </p:childTnLst>
                          </p:cTn>
                        </p:par>
                        <p:par>
                          <p:cTn id="66" fill="hold">
                            <p:stCondLst>
                              <p:cond delay="7250"/>
                            </p:stCondLst>
                            <p:childTnLst>
                              <p:par>
                                <p:cTn id="67" presetID="22" presetClass="entr" presetSubtype="2" fill="hold" grpId="0" nodeType="afterEffect">
                                  <p:stCondLst>
                                    <p:cond delay="2000"/>
                                  </p:stCondLst>
                                  <p:childTnLst>
                                    <p:set>
                                      <p:cBhvr>
                                        <p:cTn id="68" dur="1" fill="hold">
                                          <p:stCondLst>
                                            <p:cond delay="0"/>
                                          </p:stCondLst>
                                        </p:cTn>
                                        <p:tgtEl>
                                          <p:spTgt spid="26"/>
                                        </p:tgtEl>
                                        <p:attrNameLst>
                                          <p:attrName>style.visibility</p:attrName>
                                        </p:attrNameLst>
                                      </p:cBhvr>
                                      <p:to>
                                        <p:strVal val="visible"/>
                                      </p:to>
                                    </p:set>
                                    <p:animEffect transition="in" filter="wipe(right)">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childTnLst>
                                </p:cTn>
                              </p:par>
                            </p:childTnLst>
                          </p:cTn>
                        </p:par>
                        <p:par>
                          <p:cTn id="77" fill="hold">
                            <p:stCondLst>
                              <p:cond delay="500"/>
                            </p:stCondLst>
                            <p:childTnLst>
                              <p:par>
                                <p:cTn id="78" presetID="22" presetClass="entr" presetSubtype="4" fill="hold" nodeType="afterEffect">
                                  <p:stCondLst>
                                    <p:cond delay="200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3000"/>
                            </p:stCondLst>
                            <p:childTnLst>
                              <p:par>
                                <p:cTn id="82" presetID="16" presetClass="entr" presetSubtype="37" fill="hold" grpId="0" nodeType="afterEffect">
                                  <p:stCondLst>
                                    <p:cond delay="1000"/>
                                  </p:stCondLst>
                                  <p:childTnLst>
                                    <p:set>
                                      <p:cBhvr>
                                        <p:cTn id="83" dur="1" fill="hold">
                                          <p:stCondLst>
                                            <p:cond delay="0"/>
                                          </p:stCondLst>
                                        </p:cTn>
                                        <p:tgtEl>
                                          <p:spTgt spid="24"/>
                                        </p:tgtEl>
                                        <p:attrNameLst>
                                          <p:attrName>style.visibility</p:attrName>
                                        </p:attrNameLst>
                                      </p:cBhvr>
                                      <p:to>
                                        <p:strVal val="visible"/>
                                      </p:to>
                                    </p:set>
                                    <p:animEffect transition="in" filter="barn(outVertical)">
                                      <p:cBhvr>
                                        <p:cTn id="84" dur="2000"/>
                                        <p:tgtEl>
                                          <p:spTgt spid="24"/>
                                        </p:tgtEl>
                                      </p:cBhvr>
                                    </p:animEffect>
                                  </p:childTnLst>
                                </p:cTn>
                              </p:par>
                            </p:childTnLst>
                          </p:cTn>
                        </p:par>
                        <p:par>
                          <p:cTn id="85" fill="hold">
                            <p:stCondLst>
                              <p:cond delay="6000"/>
                            </p:stCondLst>
                            <p:childTnLst>
                              <p:par>
                                <p:cTn id="86" presetID="22" presetClass="entr" presetSubtype="2" fill="hold" grpId="0" nodeType="afterEffect">
                                  <p:stCondLst>
                                    <p:cond delay="1750"/>
                                  </p:stCondLst>
                                  <p:childTnLst>
                                    <p:set>
                                      <p:cBhvr>
                                        <p:cTn id="87" dur="1" fill="hold">
                                          <p:stCondLst>
                                            <p:cond delay="0"/>
                                          </p:stCondLst>
                                        </p:cTn>
                                        <p:tgtEl>
                                          <p:spTgt spid="29"/>
                                        </p:tgtEl>
                                        <p:attrNameLst>
                                          <p:attrName>style.visibility</p:attrName>
                                        </p:attrNameLst>
                                      </p:cBhvr>
                                      <p:to>
                                        <p:strVal val="visible"/>
                                      </p:to>
                                    </p:set>
                                    <p:animEffect transition="in" filter="wipe(right)">
                                      <p:cBhvr>
                                        <p:cTn id="8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2" grpId="0" animBg="1"/>
      <p:bldP spid="13" grpId="0" animBg="1"/>
      <p:bldP spid="17" grpId="0" animBg="1"/>
      <p:bldP spid="18" grpId="0" animBg="1"/>
      <p:bldP spid="23" grpId="0" animBg="1"/>
      <p:bldP spid="24" grpId="0" animBg="1"/>
      <p:bldP spid="11" grpId="0" animBg="1"/>
      <p:bldP spid="22" grpId="0" animBg="1"/>
      <p:bldP spid="26" grpId="0" animBg="1"/>
      <p:bldP spid="29"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TotalTime>
  <Words>2043</Words>
  <Application>Microsoft Office PowerPoint</Application>
  <PresentationFormat>מסך רחב</PresentationFormat>
  <Paragraphs>136</Paragraphs>
  <Slides>11</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11</vt:i4>
      </vt:variant>
    </vt:vector>
  </HeadingPairs>
  <TitlesOfParts>
    <vt:vector size="16" baseType="lpstr">
      <vt:lpstr>Arial</vt:lpstr>
      <vt:lpstr>Calibri</vt:lpstr>
      <vt:lpstr>Calibri Light</vt:lpstr>
      <vt:lpstr>Guttman Mantova-Decor</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izak rossler</dc:creator>
  <cp:lastModifiedBy>izak rossler</cp:lastModifiedBy>
  <cp:revision>71</cp:revision>
  <dcterms:created xsi:type="dcterms:W3CDTF">2025-05-16T06:41:42Z</dcterms:created>
  <dcterms:modified xsi:type="dcterms:W3CDTF">2025-07-04T08:32:11Z</dcterms:modified>
</cp:coreProperties>
</file>