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8" r:id="rId2"/>
    <p:sldId id="260" r:id="rId3"/>
    <p:sldId id="256" r:id="rId4"/>
    <p:sldId id="257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83" d="100"/>
          <a:sy n="83" d="100"/>
        </p:scale>
        <p:origin x="25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E5EFB-923C-4791-9508-3A4D502270D0}" type="datetimeFigureOut">
              <a:rPr lang="he-IL" smtClean="0"/>
              <a:t>כ"א/אב/תשפ"ג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2485B-32DF-48D4-A35A-B9C15D69B49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1567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E5EFB-923C-4791-9508-3A4D502270D0}" type="datetimeFigureOut">
              <a:rPr lang="he-IL" smtClean="0"/>
              <a:t>כ"א/אב/תשפ"ג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2485B-32DF-48D4-A35A-B9C15D69B49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70296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E5EFB-923C-4791-9508-3A4D502270D0}" type="datetimeFigureOut">
              <a:rPr lang="he-IL" smtClean="0"/>
              <a:t>כ"א/אב/תשפ"ג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2485B-32DF-48D4-A35A-B9C15D69B49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18058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E5EFB-923C-4791-9508-3A4D502270D0}" type="datetimeFigureOut">
              <a:rPr lang="he-IL" smtClean="0"/>
              <a:t>כ"א/אב/תשפ"ג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2485B-32DF-48D4-A35A-B9C15D69B49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13522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E5EFB-923C-4791-9508-3A4D502270D0}" type="datetimeFigureOut">
              <a:rPr lang="he-IL" smtClean="0"/>
              <a:t>כ"א/אב/תשפ"ג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2485B-32DF-48D4-A35A-B9C15D69B49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30449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E5EFB-923C-4791-9508-3A4D502270D0}" type="datetimeFigureOut">
              <a:rPr lang="he-IL" smtClean="0"/>
              <a:t>כ"א/אב/תשפ"ג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2485B-32DF-48D4-A35A-B9C15D69B49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21601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E5EFB-923C-4791-9508-3A4D502270D0}" type="datetimeFigureOut">
              <a:rPr lang="he-IL" smtClean="0"/>
              <a:t>כ"א/אב/תשפ"ג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2485B-32DF-48D4-A35A-B9C15D69B49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80714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E5EFB-923C-4791-9508-3A4D502270D0}" type="datetimeFigureOut">
              <a:rPr lang="he-IL" smtClean="0"/>
              <a:t>כ"א/אב/תשפ"ג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2485B-32DF-48D4-A35A-B9C15D69B49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20485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E5EFB-923C-4791-9508-3A4D502270D0}" type="datetimeFigureOut">
              <a:rPr lang="he-IL" smtClean="0"/>
              <a:t>כ"א/אב/תשפ"ג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2485B-32DF-48D4-A35A-B9C15D69B49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86849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E5EFB-923C-4791-9508-3A4D502270D0}" type="datetimeFigureOut">
              <a:rPr lang="he-IL" smtClean="0"/>
              <a:t>כ"א/אב/תשפ"ג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2485B-32DF-48D4-A35A-B9C15D69B49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3762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E5EFB-923C-4791-9508-3A4D502270D0}" type="datetimeFigureOut">
              <a:rPr lang="he-IL" smtClean="0"/>
              <a:t>כ"א/אב/תשפ"ג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2485B-32DF-48D4-A35A-B9C15D69B49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19488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E5EFB-923C-4791-9508-3A4D502270D0}" type="datetimeFigureOut">
              <a:rPr lang="he-IL" smtClean="0"/>
              <a:t>כ"א/אב/תשפ"ג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2485B-32DF-48D4-A35A-B9C15D69B49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80681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izakrossler@gmail.com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 txBox="1">
            <a:spLocks/>
          </p:cNvSpPr>
          <p:nvPr/>
        </p:nvSpPr>
        <p:spPr>
          <a:xfrm>
            <a:off x="1353127" y="231054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dirty="0" smtClean="0"/>
              <a:t>בבא קמא</a:t>
            </a:r>
            <a:br>
              <a:rPr lang="he-IL" dirty="0" smtClean="0"/>
            </a:br>
            <a:r>
              <a:rPr lang="he-IL" dirty="0" smtClean="0"/>
              <a:t>סיכום דף ו'</a:t>
            </a:r>
            <a:endParaRPr lang="he-IL" dirty="0"/>
          </a:p>
        </p:txBody>
      </p:sp>
      <p:sp>
        <p:nvSpPr>
          <p:cNvPr id="3" name="כותרת משנה 2"/>
          <p:cNvSpPr txBox="1">
            <a:spLocks/>
          </p:cNvSpPr>
          <p:nvPr/>
        </p:nvSpPr>
        <p:spPr>
          <a:xfrm>
            <a:off x="1676400" y="3754438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mtClean="0"/>
              <a:t>יצחק רסלר</a:t>
            </a:r>
          </a:p>
          <a:p>
            <a:r>
              <a:rPr lang="en-US" smtClean="0">
                <a:hlinkClick r:id="rId2"/>
              </a:rPr>
              <a:t>izakrossler@gmail.com</a:t>
            </a:r>
            <a:endParaRPr lang="he-IL" smtClean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82040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2515627" y="370052"/>
            <a:ext cx="66930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/>
              <a:t>בדף </a:t>
            </a:r>
            <a:r>
              <a:rPr lang="he-IL" dirty="0" smtClean="0"/>
              <a:t>ה' </a:t>
            </a:r>
            <a:r>
              <a:rPr lang="he-IL" dirty="0"/>
              <a:t>רבי יהודה, מחייב על נזקי טמון באש, </a:t>
            </a:r>
          </a:p>
          <a:p>
            <a:r>
              <a:rPr lang="he-IL" dirty="0"/>
              <a:t>ולפיו אין אפשרות לפרש שהתורה כתבה </a:t>
            </a:r>
            <a:r>
              <a:rPr lang="he-IL" dirty="0" smtClean="0"/>
              <a:t>אש כדי </a:t>
            </a:r>
            <a:r>
              <a:rPr lang="he-IL" dirty="0"/>
              <a:t>לפטור בו את הטמון, </a:t>
            </a:r>
          </a:p>
          <a:p>
            <a:r>
              <a:rPr lang="he-IL" dirty="0"/>
              <a:t>על זה שאלה הגמרא: אם כן, </a:t>
            </a:r>
            <a:r>
              <a:rPr lang="he-IL" b="1" dirty="0" err="1"/>
              <a:t>לאתויי</a:t>
            </a:r>
            <a:r>
              <a:rPr lang="he-IL" b="1" dirty="0"/>
              <a:t> מאי</a:t>
            </a:r>
            <a:r>
              <a:rPr lang="he-IL" dirty="0"/>
              <a:t>? </a:t>
            </a:r>
          </a:p>
          <a:p>
            <a:r>
              <a:rPr lang="he-IL" dirty="0"/>
              <a:t>לשם מה באה התורה לרבות? </a:t>
            </a:r>
            <a:endParaRPr lang="he-IL" dirty="0" smtClean="0"/>
          </a:p>
          <a:p>
            <a:r>
              <a:rPr lang="he-IL" dirty="0" smtClean="0"/>
              <a:t>כלומר</a:t>
            </a:r>
            <a:r>
              <a:rPr lang="he-IL" dirty="0"/>
              <a:t>, </a:t>
            </a:r>
            <a:r>
              <a:rPr lang="he-IL" dirty="0" smtClean="0"/>
              <a:t>לשם </a:t>
            </a:r>
            <a:r>
              <a:rPr lang="he-IL" dirty="0"/>
              <a:t>מה כתבה התורה את דין אב נזקין של האש?</a:t>
            </a:r>
          </a:p>
        </p:txBody>
      </p:sp>
      <p:sp>
        <p:nvSpPr>
          <p:cNvPr id="3" name="מלבן 2"/>
          <p:cNvSpPr/>
          <p:nvPr/>
        </p:nvSpPr>
        <p:spPr>
          <a:xfrm>
            <a:off x="3484731" y="2609568"/>
            <a:ext cx="16434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>
            <a:spAutoFit/>
          </a:bodyPr>
          <a:lstStyle/>
          <a:p>
            <a:r>
              <a:rPr lang="he-IL" b="1" dirty="0" err="1">
                <a:solidFill>
                  <a:srgbClr val="000000"/>
                </a:solidFill>
                <a:latin typeface="Arial" panose="020B0604020202020204" pitchFamily="34" charset="0"/>
              </a:rPr>
              <a:t>לְאֵתוֹיֵי</a:t>
            </a:r>
            <a:r>
              <a:rPr lang="he-IL" dirty="0">
                <a:solidFill>
                  <a:srgbClr val="000000"/>
                </a:solidFill>
                <a:latin typeface="Arial" panose="020B0604020202020204" pitchFamily="34" charset="0"/>
              </a:rPr>
              <a:t> הָא </a:t>
            </a:r>
            <a:r>
              <a:rPr lang="he-IL" dirty="0" err="1">
                <a:solidFill>
                  <a:srgbClr val="000000"/>
                </a:solidFill>
                <a:latin typeface="Arial" panose="020B0604020202020204" pitchFamily="34" charset="0"/>
              </a:rPr>
              <a:t>דִּתְנַן</a:t>
            </a:r>
            <a:r>
              <a:rPr lang="he-IL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he-IL" dirty="0"/>
          </a:p>
        </p:txBody>
      </p:sp>
      <p:sp>
        <p:nvSpPr>
          <p:cNvPr id="4" name="מלבן 3"/>
          <p:cNvSpPr/>
          <p:nvPr/>
        </p:nvSpPr>
        <p:spPr>
          <a:xfrm>
            <a:off x="4140361" y="3208521"/>
            <a:ext cx="98777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>
            <a:spAutoFit/>
          </a:bodyPr>
          <a:lstStyle/>
          <a:p>
            <a:r>
              <a:rPr lang="he-IL" dirty="0" err="1">
                <a:solidFill>
                  <a:srgbClr val="000000"/>
                </a:solidFill>
                <a:latin typeface="Arial" panose="020B0604020202020204" pitchFamily="34" charset="0"/>
              </a:rPr>
              <a:t>הֵיכִי</a:t>
            </a:r>
            <a:r>
              <a:rPr lang="he-IL" dirty="0">
                <a:solidFill>
                  <a:srgbClr val="000000"/>
                </a:solidFill>
                <a:latin typeface="Arial" panose="020B0604020202020204" pitchFamily="34" charset="0"/>
              </a:rPr>
              <a:t> דָמֵי </a:t>
            </a:r>
            <a:endParaRPr lang="he-IL" dirty="0"/>
          </a:p>
        </p:txBody>
      </p:sp>
      <p:sp>
        <p:nvSpPr>
          <p:cNvPr id="5" name="מלבן 4"/>
          <p:cNvSpPr/>
          <p:nvPr/>
        </p:nvSpPr>
        <p:spPr>
          <a:xfrm>
            <a:off x="3558471" y="3963808"/>
            <a:ext cx="1569660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>
            <a:spAutoFit/>
          </a:bodyPr>
          <a:lstStyle/>
          <a:p>
            <a:r>
              <a:rPr lang="he-IL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לעולם </a:t>
            </a:r>
            <a:r>
              <a:rPr lang="he-IL" sz="16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דְאַפְקְרִינְהו</a:t>
            </a:r>
            <a:r>
              <a:rPr lang="he-IL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ּ</a:t>
            </a:r>
            <a:endParaRPr lang="he-IL" sz="1600" dirty="0"/>
          </a:p>
        </p:txBody>
      </p:sp>
      <p:sp>
        <p:nvSpPr>
          <p:cNvPr id="6" name="מלבן 5"/>
          <p:cNvSpPr/>
          <p:nvPr/>
        </p:nvSpPr>
        <p:spPr>
          <a:xfrm>
            <a:off x="4306431" y="4550442"/>
            <a:ext cx="819455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X</a:t>
            </a:r>
            <a:r>
              <a:rPr lang="he-IL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he-IL" dirty="0">
                <a:solidFill>
                  <a:srgbClr val="000000"/>
                </a:solidFill>
                <a:latin typeface="Arial" panose="020B0604020202020204" pitchFamily="34" charset="0"/>
              </a:rPr>
              <a:t>יוֹכִיחַ</a:t>
            </a:r>
            <a:endParaRPr lang="he-IL" dirty="0"/>
          </a:p>
        </p:txBody>
      </p:sp>
      <p:sp>
        <p:nvSpPr>
          <p:cNvPr id="7" name="מלבן 6"/>
          <p:cNvSpPr/>
          <p:nvPr/>
        </p:nvSpPr>
        <p:spPr>
          <a:xfrm>
            <a:off x="4005066" y="5287270"/>
            <a:ext cx="112082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>
            <a:spAutoFit/>
          </a:bodyPr>
          <a:lstStyle/>
          <a:p>
            <a:r>
              <a:rPr lang="he-IL" dirty="0">
                <a:solidFill>
                  <a:srgbClr val="000000"/>
                </a:solidFill>
                <a:latin typeface="Arial" panose="020B0604020202020204" pitchFamily="34" charset="0"/>
              </a:rPr>
              <a:t>בּוֹר תּוֹכִיחַ </a:t>
            </a:r>
            <a:endParaRPr lang="he-IL" dirty="0"/>
          </a:p>
        </p:txBody>
      </p:sp>
      <p:sp>
        <p:nvSpPr>
          <p:cNvPr id="9" name="TextBox 8"/>
          <p:cNvSpPr txBox="1"/>
          <p:nvPr/>
        </p:nvSpPr>
        <p:spPr>
          <a:xfrm>
            <a:off x="3555721" y="2077001"/>
            <a:ext cx="574044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בדף ו' הגמרא מביאה דוגמאות ובוחנת אותן מזוויות שונות</a:t>
            </a:r>
            <a:endParaRPr lang="he-IL" dirty="0"/>
          </a:p>
        </p:txBody>
      </p:sp>
      <p:sp>
        <p:nvSpPr>
          <p:cNvPr id="10" name="TextBox 9"/>
          <p:cNvSpPr txBox="1"/>
          <p:nvPr/>
        </p:nvSpPr>
        <p:spPr>
          <a:xfrm>
            <a:off x="6383824" y="2639760"/>
            <a:ext cx="308442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בראש כל דוגמה מצינת הגמרא</a:t>
            </a:r>
            <a:endParaRPr lang="he-IL" dirty="0"/>
          </a:p>
        </p:txBody>
      </p:sp>
      <p:sp>
        <p:nvSpPr>
          <p:cNvPr id="11" name="TextBox 10"/>
          <p:cNvSpPr txBox="1"/>
          <p:nvPr/>
        </p:nvSpPr>
        <p:spPr>
          <a:xfrm>
            <a:off x="6425945" y="3140919"/>
            <a:ext cx="308442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בשלב השני בוחנת את הדוגמה</a:t>
            </a:r>
            <a:endParaRPr lang="he-IL" dirty="0"/>
          </a:p>
        </p:txBody>
      </p:sp>
      <p:sp>
        <p:nvSpPr>
          <p:cNvPr id="12" name="TextBox 11"/>
          <p:cNvSpPr txBox="1"/>
          <p:nvPr/>
        </p:nvSpPr>
        <p:spPr>
          <a:xfrm>
            <a:off x="6246068" y="3845528"/>
            <a:ext cx="480096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שלב שלישי מנסה לבחון אפשרות שהפקיר את הדבר</a:t>
            </a:r>
            <a:endParaRPr lang="he-IL" dirty="0"/>
          </a:p>
        </p:txBody>
      </p:sp>
      <p:sp>
        <p:nvSpPr>
          <p:cNvPr id="13" name="TextBox 12"/>
          <p:cNvSpPr txBox="1"/>
          <p:nvPr/>
        </p:nvSpPr>
        <p:spPr>
          <a:xfrm>
            <a:off x="6425945" y="4562761"/>
            <a:ext cx="413121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שלב רביעי לימוד מהצד השווה</a:t>
            </a:r>
            <a:endParaRPr lang="he-IL" dirty="0"/>
          </a:p>
        </p:txBody>
      </p:sp>
      <p:sp>
        <p:nvSpPr>
          <p:cNvPr id="14" name="TextBox 13"/>
          <p:cNvSpPr txBox="1"/>
          <p:nvPr/>
        </p:nvSpPr>
        <p:spPr>
          <a:xfrm>
            <a:off x="6425945" y="5287270"/>
            <a:ext cx="400191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שלב חמישי </a:t>
            </a:r>
            <a:r>
              <a:rPr lang="he-IL" dirty="0" err="1" smtClean="0"/>
              <a:t>פירכה</a:t>
            </a:r>
            <a:endParaRPr lang="he-IL" dirty="0"/>
          </a:p>
        </p:txBody>
      </p:sp>
      <p:sp>
        <p:nvSpPr>
          <p:cNvPr id="15" name="מלבן 14"/>
          <p:cNvSpPr/>
          <p:nvPr/>
        </p:nvSpPr>
        <p:spPr>
          <a:xfrm>
            <a:off x="3912091" y="6182739"/>
            <a:ext cx="1213795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>
            <a:spAutoFit/>
          </a:bodyPr>
          <a:lstStyle/>
          <a:p>
            <a:r>
              <a:rPr lang="he-IL" dirty="0">
                <a:solidFill>
                  <a:srgbClr val="000000"/>
                </a:solidFill>
                <a:latin typeface="Arial" panose="020B0604020202020204" pitchFamily="34" charset="0"/>
              </a:rPr>
              <a:t>וְחָזַר </a:t>
            </a:r>
            <a:r>
              <a:rPr lang="he-IL" dirty="0" smtClean="0">
                <a:solidFill>
                  <a:srgbClr val="000000"/>
                </a:solidFill>
                <a:latin typeface="Arial" panose="020B0604020202020204" pitchFamily="34" charset="0"/>
              </a:rPr>
              <a:t>הַדִּין   </a:t>
            </a:r>
            <a:endParaRPr lang="he-IL" dirty="0"/>
          </a:p>
        </p:txBody>
      </p:sp>
      <p:sp>
        <p:nvSpPr>
          <p:cNvPr id="16" name="TextBox 15"/>
          <p:cNvSpPr txBox="1"/>
          <p:nvPr/>
        </p:nvSpPr>
        <p:spPr>
          <a:xfrm>
            <a:off x="7536873" y="6160655"/>
            <a:ext cx="302029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השלב האחרון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36662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75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25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7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25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0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75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25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750"/>
                            </p:stCondLst>
                            <p:childTnLst>
                              <p:par>
                                <p:cTn id="63" presetID="22" presetClass="entr" presetSubtype="2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25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9" grpId="0"/>
      <p:bldP spid="10" grpId="0"/>
      <p:bldP spid="11" grpId="0"/>
      <p:bldP spid="12" grpId="0"/>
      <p:bldP spid="13" grpId="0"/>
      <p:bldP spid="14" grpId="0"/>
      <p:bldP spid="15" grpId="0" animBg="1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>
            <a:off x="10445871" y="188462"/>
            <a:ext cx="16434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>
            <a:spAutoFit/>
          </a:bodyPr>
          <a:lstStyle/>
          <a:p>
            <a:r>
              <a:rPr lang="he-IL" b="1" dirty="0" err="1">
                <a:solidFill>
                  <a:srgbClr val="000000"/>
                </a:solidFill>
                <a:latin typeface="Arial" panose="020B0604020202020204" pitchFamily="34" charset="0"/>
              </a:rPr>
              <a:t>לְאֵתוֹיֵי</a:t>
            </a:r>
            <a:r>
              <a:rPr lang="he-IL" dirty="0">
                <a:solidFill>
                  <a:srgbClr val="000000"/>
                </a:solidFill>
                <a:latin typeface="Arial" panose="020B0604020202020204" pitchFamily="34" charset="0"/>
              </a:rPr>
              <a:t> הָא </a:t>
            </a:r>
            <a:r>
              <a:rPr lang="he-IL" dirty="0" err="1">
                <a:solidFill>
                  <a:srgbClr val="000000"/>
                </a:solidFill>
                <a:latin typeface="Arial" panose="020B0604020202020204" pitchFamily="34" charset="0"/>
              </a:rPr>
              <a:t>דִּתְנַן</a:t>
            </a:r>
            <a:r>
              <a:rPr lang="he-IL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he-IL" dirty="0"/>
          </a:p>
        </p:txBody>
      </p:sp>
      <p:sp>
        <p:nvSpPr>
          <p:cNvPr id="7" name="מלבן 6"/>
          <p:cNvSpPr/>
          <p:nvPr/>
        </p:nvSpPr>
        <p:spPr>
          <a:xfrm>
            <a:off x="7747067" y="105551"/>
            <a:ext cx="98777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>
            <a:spAutoFit/>
          </a:bodyPr>
          <a:lstStyle/>
          <a:p>
            <a:r>
              <a:rPr lang="he-IL" dirty="0" err="1">
                <a:solidFill>
                  <a:srgbClr val="000000"/>
                </a:solidFill>
                <a:latin typeface="Arial" panose="020B0604020202020204" pitchFamily="34" charset="0"/>
              </a:rPr>
              <a:t>הֵיכִי</a:t>
            </a:r>
            <a:r>
              <a:rPr lang="he-IL" dirty="0">
                <a:solidFill>
                  <a:srgbClr val="000000"/>
                </a:solidFill>
                <a:latin typeface="Arial" panose="020B0604020202020204" pitchFamily="34" charset="0"/>
              </a:rPr>
              <a:t> דָמֵי </a:t>
            </a:r>
            <a:endParaRPr lang="he-IL" dirty="0"/>
          </a:p>
        </p:txBody>
      </p:sp>
      <p:sp>
        <p:nvSpPr>
          <p:cNvPr id="8" name="מלבן 7"/>
          <p:cNvSpPr/>
          <p:nvPr/>
        </p:nvSpPr>
        <p:spPr>
          <a:xfrm>
            <a:off x="8595810" y="525680"/>
            <a:ext cx="1257075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he-IL" dirty="0">
                <a:solidFill>
                  <a:srgbClr val="000000"/>
                </a:solidFill>
                <a:latin typeface="Arial" panose="020B0604020202020204" pitchFamily="34" charset="0"/>
              </a:rPr>
              <a:t>אִי </a:t>
            </a:r>
            <a:r>
              <a:rPr lang="he-IL" dirty="0" err="1">
                <a:solidFill>
                  <a:srgbClr val="000000"/>
                </a:solidFill>
                <a:latin typeface="Arial" panose="020B0604020202020204" pitchFamily="34" charset="0"/>
              </a:rPr>
              <a:t>דְּאַפְקְרֵה</a:t>
            </a:r>
            <a:r>
              <a:rPr lang="he-IL" dirty="0">
                <a:solidFill>
                  <a:srgbClr val="000000"/>
                </a:solidFill>
                <a:latin typeface="Arial" panose="020B0604020202020204" pitchFamily="34" charset="0"/>
              </a:rPr>
              <a:t>ּ </a:t>
            </a:r>
            <a:endParaRPr lang="he-IL" dirty="0"/>
          </a:p>
        </p:txBody>
      </p:sp>
      <p:sp>
        <p:nvSpPr>
          <p:cNvPr id="12" name="מלבן 11"/>
          <p:cNvSpPr/>
          <p:nvPr/>
        </p:nvSpPr>
        <p:spPr>
          <a:xfrm>
            <a:off x="6263685" y="515912"/>
            <a:ext cx="1576072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he-IL" dirty="0">
                <a:solidFill>
                  <a:srgbClr val="000000"/>
                </a:solidFill>
                <a:latin typeface="Arial" panose="020B0604020202020204" pitchFamily="34" charset="0"/>
              </a:rPr>
              <a:t> דְּלָא </a:t>
            </a:r>
            <a:r>
              <a:rPr lang="he-IL" dirty="0" err="1">
                <a:solidFill>
                  <a:srgbClr val="000000"/>
                </a:solidFill>
                <a:latin typeface="Arial" panose="020B0604020202020204" pitchFamily="34" charset="0"/>
              </a:rPr>
              <a:t>אַפְקְרִינְהו</a:t>
            </a:r>
            <a:r>
              <a:rPr lang="he-IL" dirty="0">
                <a:solidFill>
                  <a:srgbClr val="000000"/>
                </a:solidFill>
                <a:latin typeface="Arial" panose="020B0604020202020204" pitchFamily="34" charset="0"/>
              </a:rPr>
              <a:t>ּ </a:t>
            </a:r>
            <a:endParaRPr lang="he-IL" dirty="0"/>
          </a:p>
        </p:txBody>
      </p:sp>
      <p:sp>
        <p:nvSpPr>
          <p:cNvPr id="14" name="מלבן 13"/>
          <p:cNvSpPr/>
          <p:nvPr/>
        </p:nvSpPr>
        <p:spPr>
          <a:xfrm>
            <a:off x="4368054" y="140402"/>
            <a:ext cx="1569660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>
            <a:spAutoFit/>
          </a:bodyPr>
          <a:lstStyle/>
          <a:p>
            <a:r>
              <a:rPr lang="he-IL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לעולם </a:t>
            </a:r>
            <a:r>
              <a:rPr lang="he-IL" sz="16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דְאַפְקְרִינְהו</a:t>
            </a:r>
            <a:r>
              <a:rPr lang="he-IL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ּ</a:t>
            </a:r>
            <a:endParaRPr lang="he-IL" sz="1600" dirty="0"/>
          </a:p>
        </p:txBody>
      </p:sp>
      <p:sp>
        <p:nvSpPr>
          <p:cNvPr id="15" name="מלבן 14"/>
          <p:cNvSpPr/>
          <p:nvPr/>
        </p:nvSpPr>
        <p:spPr>
          <a:xfrm>
            <a:off x="2913340" y="125013"/>
            <a:ext cx="819455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X</a:t>
            </a:r>
            <a:r>
              <a:rPr lang="he-IL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he-IL" dirty="0">
                <a:solidFill>
                  <a:srgbClr val="000000"/>
                </a:solidFill>
                <a:latin typeface="Arial" panose="020B0604020202020204" pitchFamily="34" charset="0"/>
              </a:rPr>
              <a:t>יוֹכִיחַ</a:t>
            </a:r>
            <a:endParaRPr lang="he-IL" dirty="0"/>
          </a:p>
        </p:txBody>
      </p:sp>
      <p:sp>
        <p:nvSpPr>
          <p:cNvPr id="17" name="מלבן 16"/>
          <p:cNvSpPr/>
          <p:nvPr/>
        </p:nvSpPr>
        <p:spPr>
          <a:xfrm>
            <a:off x="575176" y="109624"/>
            <a:ext cx="112082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>
            <a:spAutoFit/>
          </a:bodyPr>
          <a:lstStyle/>
          <a:p>
            <a:r>
              <a:rPr lang="he-IL" dirty="0">
                <a:solidFill>
                  <a:srgbClr val="000000"/>
                </a:solidFill>
                <a:latin typeface="Arial" panose="020B0604020202020204" pitchFamily="34" charset="0"/>
              </a:rPr>
              <a:t>בּוֹר תּוֹכִיחַ </a:t>
            </a:r>
            <a:endParaRPr lang="he-IL" dirty="0"/>
          </a:p>
        </p:txBody>
      </p:sp>
      <p:sp>
        <p:nvSpPr>
          <p:cNvPr id="19" name="מלבן 18"/>
          <p:cNvSpPr/>
          <p:nvPr/>
        </p:nvSpPr>
        <p:spPr>
          <a:xfrm>
            <a:off x="2969756" y="2543612"/>
            <a:ext cx="1213795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>
            <a:spAutoFit/>
          </a:bodyPr>
          <a:lstStyle/>
          <a:p>
            <a:r>
              <a:rPr lang="he-IL" dirty="0">
                <a:solidFill>
                  <a:srgbClr val="000000"/>
                </a:solidFill>
                <a:latin typeface="Arial" panose="020B0604020202020204" pitchFamily="34" charset="0"/>
              </a:rPr>
              <a:t>וְחָזַר </a:t>
            </a:r>
            <a:r>
              <a:rPr lang="he-IL" dirty="0" smtClean="0">
                <a:solidFill>
                  <a:srgbClr val="000000"/>
                </a:solidFill>
                <a:latin typeface="Arial" panose="020B0604020202020204" pitchFamily="34" charset="0"/>
              </a:rPr>
              <a:t>הַדִּין   </a:t>
            </a:r>
            <a:endParaRPr lang="he-IL" dirty="0"/>
          </a:p>
        </p:txBody>
      </p:sp>
      <p:graphicFrame>
        <p:nvGraphicFramePr>
          <p:cNvPr id="20" name="טבלה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7883841"/>
              </p:ext>
            </p:extLst>
          </p:nvPr>
        </p:nvGraphicFramePr>
        <p:xfrm>
          <a:off x="199934" y="154325"/>
          <a:ext cx="12057138" cy="370840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2009523">
                  <a:extLst>
                    <a:ext uri="{9D8B030D-6E8A-4147-A177-3AD203B41FA5}">
                      <a16:colId xmlns:a16="http://schemas.microsoft.com/office/drawing/2014/main" val="1522207440"/>
                    </a:ext>
                  </a:extLst>
                </a:gridCol>
                <a:gridCol w="4019046">
                  <a:extLst>
                    <a:ext uri="{9D8B030D-6E8A-4147-A177-3AD203B41FA5}">
                      <a16:colId xmlns:a16="http://schemas.microsoft.com/office/drawing/2014/main" val="3159383406"/>
                    </a:ext>
                  </a:extLst>
                </a:gridCol>
                <a:gridCol w="2009523">
                  <a:extLst>
                    <a:ext uri="{9D8B030D-6E8A-4147-A177-3AD203B41FA5}">
                      <a16:colId xmlns:a16="http://schemas.microsoft.com/office/drawing/2014/main" val="2282629494"/>
                    </a:ext>
                  </a:extLst>
                </a:gridCol>
                <a:gridCol w="2009523">
                  <a:extLst>
                    <a:ext uri="{9D8B030D-6E8A-4147-A177-3AD203B41FA5}">
                      <a16:colId xmlns:a16="http://schemas.microsoft.com/office/drawing/2014/main" val="953178571"/>
                    </a:ext>
                  </a:extLst>
                </a:gridCol>
                <a:gridCol w="2009523">
                  <a:extLst>
                    <a:ext uri="{9D8B030D-6E8A-4147-A177-3AD203B41FA5}">
                      <a16:colId xmlns:a16="http://schemas.microsoft.com/office/drawing/2014/main" val="7668364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8934365"/>
                  </a:ext>
                </a:extLst>
              </a:tr>
            </a:tbl>
          </a:graphicData>
        </a:graphic>
      </p:graphicFrame>
      <p:graphicFrame>
        <p:nvGraphicFramePr>
          <p:cNvPr id="21" name="טבלה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4122537"/>
              </p:ext>
            </p:extLst>
          </p:nvPr>
        </p:nvGraphicFramePr>
        <p:xfrm>
          <a:off x="6142182" y="544712"/>
          <a:ext cx="4025028" cy="370840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2012514">
                  <a:extLst>
                    <a:ext uri="{9D8B030D-6E8A-4147-A177-3AD203B41FA5}">
                      <a16:colId xmlns:a16="http://schemas.microsoft.com/office/drawing/2014/main" val="3882111046"/>
                    </a:ext>
                  </a:extLst>
                </a:gridCol>
                <a:gridCol w="2012514">
                  <a:extLst>
                    <a:ext uri="{9D8B030D-6E8A-4147-A177-3AD203B41FA5}">
                      <a16:colId xmlns:a16="http://schemas.microsoft.com/office/drawing/2014/main" val="35030116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2715950"/>
                  </a:ext>
                </a:extLst>
              </a:tr>
            </a:tbl>
          </a:graphicData>
        </a:graphic>
      </p:graphicFrame>
      <p:cxnSp>
        <p:nvCxnSpPr>
          <p:cNvPr id="22" name="מחבר ישר 21"/>
          <p:cNvCxnSpPr/>
          <p:nvPr/>
        </p:nvCxnSpPr>
        <p:spPr>
          <a:xfrm>
            <a:off x="10167210" y="915552"/>
            <a:ext cx="82899" cy="59424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מחבר ישר 22"/>
          <p:cNvCxnSpPr/>
          <p:nvPr/>
        </p:nvCxnSpPr>
        <p:spPr>
          <a:xfrm>
            <a:off x="2139141" y="592227"/>
            <a:ext cx="15065" cy="626577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מחבר ישר 23"/>
          <p:cNvCxnSpPr/>
          <p:nvPr/>
        </p:nvCxnSpPr>
        <p:spPr>
          <a:xfrm>
            <a:off x="4165009" y="567064"/>
            <a:ext cx="17734" cy="626062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מחבר ישר 24"/>
          <p:cNvCxnSpPr/>
          <p:nvPr/>
        </p:nvCxnSpPr>
        <p:spPr>
          <a:xfrm>
            <a:off x="6145604" y="885244"/>
            <a:ext cx="82899" cy="59424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מלבן 25"/>
          <p:cNvSpPr/>
          <p:nvPr/>
        </p:nvSpPr>
        <p:spPr>
          <a:xfrm>
            <a:off x="6129505" y="928378"/>
            <a:ext cx="1891593" cy="1200329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r>
              <a:rPr lang="he-IL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דְּלָא </a:t>
            </a:r>
            <a:r>
              <a:rPr lang="he-IL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אַפְקְרִינְהו</a:t>
            </a:r>
            <a:r>
              <a:rPr lang="he-IL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ּ לִשְׁמוּאֵל </a:t>
            </a:r>
            <a:r>
              <a:rPr lang="he-IL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דְּאָמַר</a:t>
            </a:r>
            <a:r>
              <a:rPr lang="he-IL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r>
              <a:rPr lang="he-IL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כּוּלָּם מִבּוֹרוֹ לָמַדְנוּ הַיְינוּ בּוֹר</a:t>
            </a:r>
            <a:endParaRPr lang="he-IL" dirty="0"/>
          </a:p>
        </p:txBody>
      </p:sp>
      <p:sp>
        <p:nvSpPr>
          <p:cNvPr id="28" name="מלבן 27"/>
          <p:cNvSpPr/>
          <p:nvPr/>
        </p:nvSpPr>
        <p:spPr>
          <a:xfrm>
            <a:off x="2314073" y="732459"/>
            <a:ext cx="1739012" cy="1231106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r>
              <a:rPr lang="he-IL" sz="2000" b="1" dirty="0" smtClean="0"/>
              <a:t>אֵשׁ תּוֹכִיחַ </a:t>
            </a:r>
          </a:p>
          <a:p>
            <a:r>
              <a:rPr lang="he-IL" dirty="0" smtClean="0"/>
              <a:t>מָה לְאֵשׁ שֶׁכֵּן </a:t>
            </a:r>
            <a:r>
              <a:rPr lang="he-IL" b="1" dirty="0" smtClean="0"/>
              <a:t>דַּרְכּוֹ לֵילֵךְ וּלְהַזִּיק </a:t>
            </a:r>
            <a:endParaRPr lang="en-US" b="1" dirty="0" smtClean="0"/>
          </a:p>
        </p:txBody>
      </p:sp>
      <p:sp>
        <p:nvSpPr>
          <p:cNvPr id="29" name="מלבן 28"/>
          <p:cNvSpPr/>
          <p:nvPr/>
        </p:nvSpPr>
        <p:spPr>
          <a:xfrm>
            <a:off x="4275386" y="592227"/>
            <a:ext cx="1754997" cy="2031325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r>
              <a:rPr lang="he-IL" dirty="0" smtClean="0"/>
              <a:t>לְעוֹלָם </a:t>
            </a:r>
            <a:r>
              <a:rPr lang="he-IL" dirty="0" err="1" smtClean="0"/>
              <a:t>דְּאַפְקְרִינְהו</a:t>
            </a:r>
            <a:r>
              <a:rPr lang="he-IL" dirty="0" smtClean="0"/>
              <a:t>ּ וְלָא דָּמוּ לְבוֹר</a:t>
            </a:r>
          </a:p>
          <a:p>
            <a:r>
              <a:rPr lang="he-IL" dirty="0" smtClean="0"/>
              <a:t> מָה לְבוֹר שֶׁכֵּן </a:t>
            </a:r>
          </a:p>
          <a:p>
            <a:r>
              <a:rPr lang="he-IL" b="1" dirty="0" smtClean="0"/>
              <a:t>אֵין </a:t>
            </a:r>
            <a:r>
              <a:rPr lang="he-IL" b="1" dirty="0" err="1" smtClean="0"/>
              <a:t>כֹּח</a:t>
            </a:r>
            <a:r>
              <a:rPr lang="he-IL" b="1" dirty="0" smtClean="0"/>
              <a:t>ַ אַחֵר מְעוֹרָב בּוֹ </a:t>
            </a:r>
          </a:p>
          <a:p>
            <a:r>
              <a:rPr lang="he-IL" dirty="0" smtClean="0"/>
              <a:t>תֹּאמַר </a:t>
            </a:r>
            <a:r>
              <a:rPr lang="he-IL" dirty="0" err="1" smtClean="0"/>
              <a:t>בְּהָנֵי</a:t>
            </a:r>
            <a:r>
              <a:rPr lang="he-IL" dirty="0" smtClean="0"/>
              <a:t> שֶׁכֹּחַ אַחֵר מְעוֹרָב בָּהֶ</a:t>
            </a:r>
            <a:endParaRPr lang="he-IL" b="0" i="0" dirty="0" smtClean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מלבן 29"/>
          <p:cNvSpPr/>
          <p:nvPr/>
        </p:nvSpPr>
        <p:spPr>
          <a:xfrm>
            <a:off x="8138673" y="939040"/>
            <a:ext cx="1943076" cy="92333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r>
              <a:rPr lang="he-IL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אִי </a:t>
            </a:r>
            <a:r>
              <a:rPr lang="he-IL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דְּאַפְקְרִינְהו</a:t>
            </a:r>
            <a:r>
              <a:rPr lang="he-IL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ּ </a:t>
            </a:r>
          </a:p>
          <a:p>
            <a:r>
              <a:rPr lang="he-IL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בֵּין לְרַב בֵּין לִשְׁמוּאֵל הַיְינוּ בּוֹר</a:t>
            </a:r>
            <a:endParaRPr lang="he-IL" dirty="0"/>
          </a:p>
        </p:txBody>
      </p:sp>
      <p:sp>
        <p:nvSpPr>
          <p:cNvPr id="31" name="מלבן 30"/>
          <p:cNvSpPr/>
          <p:nvPr/>
        </p:nvSpPr>
        <p:spPr>
          <a:xfrm>
            <a:off x="10190733" y="628536"/>
            <a:ext cx="1883849" cy="1477328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>
            <a:spAutoFit/>
          </a:bodyPr>
          <a:lstStyle/>
          <a:p>
            <a:r>
              <a:rPr lang="he-IL" dirty="0">
                <a:solidFill>
                  <a:srgbClr val="000000"/>
                </a:solidFill>
                <a:latin typeface="Arial" panose="020B0604020202020204" pitchFamily="34" charset="0"/>
              </a:rPr>
              <a:t>א</a:t>
            </a:r>
            <a:r>
              <a:rPr lang="he-IL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ָמַר אַבָּיֵי </a:t>
            </a:r>
            <a:r>
              <a:rPr lang="he-IL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לְאֵתוֹיֵי</a:t>
            </a:r>
            <a:r>
              <a:rPr lang="he-IL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r>
              <a:rPr lang="he-IL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אַבְנוֹ סַכִּינוֹ וּמַשָּׂאוֹ </a:t>
            </a:r>
          </a:p>
          <a:p>
            <a:r>
              <a:rPr lang="he-IL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שֶׁהִנִּיחָן בְּרֹאשׁ גַּגּוֹ </a:t>
            </a:r>
          </a:p>
          <a:p>
            <a:r>
              <a:rPr lang="he-IL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וְנָפְלוּ בְּרוּחַ מְצוּיָה</a:t>
            </a:r>
          </a:p>
          <a:p>
            <a:r>
              <a:rPr lang="he-IL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וְהִזִּיקוּ בָּתַר </a:t>
            </a:r>
            <a:r>
              <a:rPr lang="he-IL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דְּנָיְיחִי</a:t>
            </a:r>
            <a:r>
              <a:rPr lang="he-IL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2" name="מלבן 31"/>
          <p:cNvSpPr/>
          <p:nvPr/>
        </p:nvSpPr>
        <p:spPr>
          <a:xfrm>
            <a:off x="8106559" y="1842221"/>
            <a:ext cx="2007304" cy="156966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r>
              <a:rPr lang="he-IL" sz="16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מַאי שְׁנָא בּוֹר שֶׁכֵּן </a:t>
            </a:r>
            <a:r>
              <a:rPr lang="he-IL" sz="16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תְּחִילַּת עֲשִׂיָּיתוֹ לְנֵזֶק </a:t>
            </a:r>
          </a:p>
          <a:p>
            <a:r>
              <a:rPr lang="he-IL" sz="16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וּמָמוֹנְךָ וּשְׁמִירָתָן עָלֶיךָ </a:t>
            </a:r>
          </a:p>
          <a:p>
            <a:r>
              <a:rPr lang="he-IL" sz="16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הָנֵי </a:t>
            </a:r>
            <a:r>
              <a:rPr lang="he-IL" sz="16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נָמֵי</a:t>
            </a:r>
            <a:r>
              <a:rPr lang="he-IL" sz="16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תְּחִילַּת עֲשִׂיָּיתָן לְנֵזֶק וּמָמוֹנְךָ </a:t>
            </a:r>
          </a:p>
          <a:p>
            <a:r>
              <a:rPr lang="he-IL" sz="16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וּשְׁמִירָתָן עָלֶיךָ</a:t>
            </a:r>
            <a:endParaRPr lang="he-IL" sz="1600" dirty="0"/>
          </a:p>
        </p:txBody>
      </p:sp>
      <p:sp>
        <p:nvSpPr>
          <p:cNvPr id="35" name="מלבן 34"/>
          <p:cNvSpPr/>
          <p:nvPr/>
        </p:nvSpPr>
        <p:spPr>
          <a:xfrm>
            <a:off x="28830" y="4654869"/>
            <a:ext cx="2081530" cy="1477328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r>
              <a:rPr lang="he-IL" dirty="0" smtClean="0"/>
              <a:t>ועל זה יש להשיב: תקלת בור תוכיח! </a:t>
            </a:r>
            <a:r>
              <a:rPr lang="he-IL" b="1" dirty="0" smtClean="0"/>
              <a:t>שחייבים עליה למרות שתקלת הבור אינו הולך ומזיק.</a:t>
            </a:r>
            <a:endParaRPr lang="he-IL" b="1" dirty="0"/>
          </a:p>
        </p:txBody>
      </p:sp>
      <p:sp>
        <p:nvSpPr>
          <p:cNvPr id="36" name="מלבן 35"/>
          <p:cNvSpPr/>
          <p:nvPr/>
        </p:nvSpPr>
        <p:spPr>
          <a:xfrm>
            <a:off x="8244906" y="4928890"/>
            <a:ext cx="1973683" cy="1323439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r>
              <a:rPr lang="he-IL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מַאי שְׁנָא בּוֹר שֶׁכֵּן </a:t>
            </a:r>
            <a:r>
              <a:rPr lang="he-IL" sz="1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תְּחִילַּת עֲשִׂיָּיתוֹ לְנֵזֶק וּשְׁמִירָתוֹ עָלֶיךָ </a:t>
            </a:r>
          </a:p>
          <a:p>
            <a:r>
              <a:rPr lang="he-IL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הָנֵי </a:t>
            </a:r>
            <a:r>
              <a:rPr lang="he-IL" sz="16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נָמֵי</a:t>
            </a:r>
            <a:r>
              <a:rPr lang="he-IL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 תְּחִילַּת עֲשִׂיָּיתָן לְנֵזֶק וּשְׁמִירָתָן עָלֶיךָ</a:t>
            </a:r>
            <a:endParaRPr lang="he-IL" sz="1600" dirty="0"/>
          </a:p>
        </p:txBody>
      </p:sp>
      <p:sp>
        <p:nvSpPr>
          <p:cNvPr id="37" name="מלבן 36"/>
          <p:cNvSpPr/>
          <p:nvPr/>
        </p:nvSpPr>
        <p:spPr>
          <a:xfrm>
            <a:off x="10250110" y="4030441"/>
            <a:ext cx="1810736" cy="1200329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r>
              <a:rPr lang="he-IL" dirty="0" smtClean="0">
                <a:solidFill>
                  <a:srgbClr val="000000"/>
                </a:solidFill>
                <a:latin typeface="Arial" panose="020B0604020202020204" pitchFamily="34" charset="0"/>
              </a:rPr>
              <a:t>רָבָא אָמַר </a:t>
            </a:r>
            <a:r>
              <a:rPr lang="he-IL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לְאֵתוֹיֵי</a:t>
            </a:r>
            <a:r>
              <a:rPr lang="he-IL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he-IL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בּוֹר הַמִּתְגַּלְגֵּל בְּרַגְלֵי אָדָם וּבְרַגְלֵי בְּהֵמָה</a:t>
            </a:r>
            <a:endParaRPr lang="he-IL" b="1" dirty="0"/>
          </a:p>
        </p:txBody>
      </p:sp>
      <p:sp>
        <p:nvSpPr>
          <p:cNvPr id="38" name="מלבן 37"/>
          <p:cNvSpPr/>
          <p:nvPr/>
        </p:nvSpPr>
        <p:spPr>
          <a:xfrm>
            <a:off x="100936" y="1121303"/>
            <a:ext cx="2011532" cy="28931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r>
              <a:rPr lang="he-IL" sz="1400" dirty="0" smtClean="0"/>
              <a:t>יש </a:t>
            </a:r>
            <a:r>
              <a:rPr lang="he-IL" sz="1400" dirty="0" err="1" smtClean="0"/>
              <a:t>לפרוך</a:t>
            </a:r>
            <a:r>
              <a:rPr lang="he-IL" sz="1400" dirty="0" smtClean="0"/>
              <a:t> לימוד זה: מה לבור, שהוא חמור, שכן </a:t>
            </a:r>
          </a:p>
          <a:p>
            <a:r>
              <a:rPr lang="he-IL" sz="1400" b="1" dirty="0" smtClean="0"/>
              <a:t>אין </a:t>
            </a:r>
            <a:r>
              <a:rPr lang="he-IL" sz="1400" b="1" dirty="0" err="1" smtClean="0"/>
              <a:t>כח</a:t>
            </a:r>
            <a:r>
              <a:rPr lang="he-IL" sz="1400" b="1" dirty="0" smtClean="0"/>
              <a:t> אחר מעורב בו, </a:t>
            </a:r>
            <a:r>
              <a:rPr lang="he-IL" sz="1400" dirty="0" smtClean="0"/>
              <a:t>שהאדם עצמו יצר את התקלה ללא תוספת </a:t>
            </a:r>
            <a:r>
              <a:rPr lang="he-IL" sz="1400" dirty="0" err="1" smtClean="0"/>
              <a:t>כח</a:t>
            </a:r>
            <a:r>
              <a:rPr lang="he-IL" sz="1400" dirty="0" smtClean="0"/>
              <a:t> חיצוני, </a:t>
            </a:r>
          </a:p>
          <a:p>
            <a:r>
              <a:rPr lang="he-IL" sz="1400" dirty="0" smtClean="0"/>
              <a:t>ולכן הוא חייב עליה. </a:t>
            </a:r>
          </a:p>
          <a:p>
            <a:r>
              <a:rPr lang="he-IL" sz="1400" dirty="0" smtClean="0"/>
              <a:t>תאמר באבנו, סכינו ומשאו </a:t>
            </a:r>
            <a:r>
              <a:rPr lang="he-IL" sz="1400" b="1" dirty="0" smtClean="0"/>
              <a:t>שכח אחר מעורב בהן</a:t>
            </a:r>
            <a:r>
              <a:rPr lang="he-IL" sz="1400" dirty="0" smtClean="0"/>
              <a:t>, מלבד האדם השתתף גם </a:t>
            </a:r>
            <a:r>
              <a:rPr lang="he-IL" sz="1400" dirty="0" err="1" smtClean="0"/>
              <a:t>כח</a:t>
            </a:r>
            <a:r>
              <a:rPr lang="he-IL" sz="1400" dirty="0" smtClean="0"/>
              <a:t> נוסף [הרוח] ביצירתן כמזיק. ולכן אין ללומדם מבור לבד</a:t>
            </a:r>
            <a:endParaRPr lang="he-IL" sz="1400" b="0" i="0" dirty="0" smtClean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מלבן 38"/>
          <p:cNvSpPr/>
          <p:nvPr/>
        </p:nvSpPr>
        <p:spPr>
          <a:xfrm>
            <a:off x="530292" y="623158"/>
            <a:ext cx="1165704" cy="369332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>
            <a:spAutoFit/>
          </a:bodyPr>
          <a:lstStyle/>
          <a:p>
            <a:r>
              <a:rPr lang="he-IL" b="1" dirty="0" smtClean="0"/>
              <a:t>ב</a:t>
            </a:r>
            <a:r>
              <a:rPr lang="he-IL" b="1" dirty="0"/>
              <a:t>ּוֹר תּוֹכִיחַ </a:t>
            </a:r>
          </a:p>
        </p:txBody>
      </p:sp>
      <p:cxnSp>
        <p:nvCxnSpPr>
          <p:cNvPr id="41" name="מחבר ישר 40"/>
          <p:cNvCxnSpPr/>
          <p:nvPr/>
        </p:nvCxnSpPr>
        <p:spPr>
          <a:xfrm>
            <a:off x="6187053" y="4369965"/>
            <a:ext cx="1311" cy="347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מחבר ישר 43"/>
          <p:cNvCxnSpPr/>
          <p:nvPr/>
        </p:nvCxnSpPr>
        <p:spPr>
          <a:xfrm flipV="1">
            <a:off x="-63443" y="3921462"/>
            <a:ext cx="12187651" cy="1089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מלבן 49"/>
          <p:cNvSpPr/>
          <p:nvPr/>
        </p:nvSpPr>
        <p:spPr>
          <a:xfrm>
            <a:off x="8244906" y="4042910"/>
            <a:ext cx="1943076" cy="92333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r>
              <a:rPr lang="he-IL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אִי </a:t>
            </a:r>
            <a:r>
              <a:rPr lang="he-IL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דְּאַפְקְרִינְהו</a:t>
            </a:r>
            <a:r>
              <a:rPr lang="he-IL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ּ </a:t>
            </a:r>
          </a:p>
          <a:p>
            <a:r>
              <a:rPr lang="he-IL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בֵּין לְרַב בֵּין לִשְׁמוּאֵל הַיְינוּ בּוֹר</a:t>
            </a:r>
            <a:endParaRPr lang="he-IL" dirty="0"/>
          </a:p>
        </p:txBody>
      </p:sp>
      <p:sp>
        <p:nvSpPr>
          <p:cNvPr id="51" name="מלבן 50"/>
          <p:cNvSpPr/>
          <p:nvPr/>
        </p:nvSpPr>
        <p:spPr>
          <a:xfrm>
            <a:off x="2269427" y="4086726"/>
            <a:ext cx="1743000" cy="1231106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r>
              <a:rPr lang="he-IL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שׁוֹר יוֹכִיחַ</a:t>
            </a:r>
          </a:p>
          <a:p>
            <a:r>
              <a:rPr lang="he-IL" dirty="0" smtClean="0">
                <a:solidFill>
                  <a:srgbClr val="000000"/>
                </a:solidFill>
                <a:latin typeface="Arial" panose="020B0604020202020204" pitchFamily="34" charset="0"/>
              </a:rPr>
              <a:t>מָה לְשׁוֹר שֶׁכֵּן </a:t>
            </a:r>
            <a:r>
              <a:rPr lang="he-IL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דַּרְכּוֹ לֵילֵךְ וּלְהַזִּיק </a:t>
            </a:r>
            <a:endParaRPr lang="he-IL" b="1" i="0" dirty="0" smtClean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" name="מלבן 51"/>
          <p:cNvSpPr/>
          <p:nvPr/>
        </p:nvSpPr>
        <p:spPr>
          <a:xfrm>
            <a:off x="4240305" y="4042910"/>
            <a:ext cx="1864742" cy="2031325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r>
              <a:rPr lang="he-IL" dirty="0" smtClean="0">
                <a:solidFill>
                  <a:srgbClr val="000000"/>
                </a:solidFill>
                <a:latin typeface="Arial" panose="020B0604020202020204" pitchFamily="34" charset="0"/>
              </a:rPr>
              <a:t>לְעוֹלָם </a:t>
            </a:r>
            <a:r>
              <a:rPr lang="he-IL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דְּאַפְקְרִינְהו</a:t>
            </a:r>
            <a:r>
              <a:rPr lang="he-IL" dirty="0" smtClean="0">
                <a:solidFill>
                  <a:srgbClr val="000000"/>
                </a:solidFill>
                <a:latin typeface="Arial" panose="020B0604020202020204" pitchFamily="34" charset="0"/>
              </a:rPr>
              <a:t>ּ וְלָא דָּמֵי לְבוֹר</a:t>
            </a:r>
          </a:p>
          <a:p>
            <a:r>
              <a:rPr lang="he-IL" dirty="0" smtClean="0">
                <a:solidFill>
                  <a:srgbClr val="000000"/>
                </a:solidFill>
                <a:latin typeface="Arial" panose="020B0604020202020204" pitchFamily="34" charset="0"/>
              </a:rPr>
              <a:t>מָה לְבוֹר </a:t>
            </a:r>
          </a:p>
          <a:p>
            <a:r>
              <a:rPr lang="he-IL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שֶׁכֵּן מַעֲשָׂיו גָּרְמוּ לוֹ </a:t>
            </a:r>
          </a:p>
          <a:p>
            <a:r>
              <a:rPr lang="he-IL" dirty="0" smtClean="0">
                <a:solidFill>
                  <a:srgbClr val="000000"/>
                </a:solidFill>
                <a:latin typeface="Arial" panose="020B0604020202020204" pitchFamily="34" charset="0"/>
              </a:rPr>
              <a:t>תֹּאמַר </a:t>
            </a:r>
            <a:r>
              <a:rPr lang="he-IL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בְּהָנֵי</a:t>
            </a:r>
            <a:r>
              <a:rPr lang="he-IL" dirty="0" smtClean="0">
                <a:solidFill>
                  <a:srgbClr val="000000"/>
                </a:solidFill>
                <a:latin typeface="Arial" panose="020B0604020202020204" pitchFamily="34" charset="0"/>
              </a:rPr>
              <a:t> שֶׁאֵין מַעֲשָׂיו גָּרְמוּ לוֹ</a:t>
            </a:r>
            <a:endParaRPr lang="he-IL" dirty="0" smtClean="0"/>
          </a:p>
        </p:txBody>
      </p:sp>
      <p:sp>
        <p:nvSpPr>
          <p:cNvPr id="53" name="מלבן 52"/>
          <p:cNvSpPr/>
          <p:nvPr/>
        </p:nvSpPr>
        <p:spPr>
          <a:xfrm>
            <a:off x="6241711" y="4005068"/>
            <a:ext cx="1779387" cy="1200329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r>
              <a:rPr lang="he-IL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דְּלָא </a:t>
            </a:r>
            <a:r>
              <a:rPr lang="he-IL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אַפְקְרִינְהו</a:t>
            </a:r>
            <a:r>
              <a:rPr lang="he-IL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ּ </a:t>
            </a:r>
            <a:r>
              <a:rPr lang="he-IL" dirty="0" smtClean="0">
                <a:solidFill>
                  <a:srgbClr val="000000"/>
                </a:solidFill>
                <a:latin typeface="Arial" panose="020B0604020202020204" pitchFamily="34" charset="0"/>
              </a:rPr>
              <a:t>לִשְׁמוּאֵל </a:t>
            </a:r>
            <a:r>
              <a:rPr lang="he-IL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דְּאָמַר</a:t>
            </a:r>
            <a:r>
              <a:rPr lang="he-IL" dirty="0" smtClean="0">
                <a:solidFill>
                  <a:srgbClr val="000000"/>
                </a:solidFill>
                <a:latin typeface="Arial" panose="020B0604020202020204" pitchFamily="34" charset="0"/>
              </a:rPr>
              <a:t>  כּוּלָּם מִבּוֹרוֹ לָמַדְנו הַיְינוּ בּוֹר ּ </a:t>
            </a:r>
            <a:endParaRPr lang="he-IL" dirty="0"/>
          </a:p>
        </p:txBody>
      </p:sp>
      <p:sp>
        <p:nvSpPr>
          <p:cNvPr id="54" name="מלבן 53"/>
          <p:cNvSpPr/>
          <p:nvPr/>
        </p:nvSpPr>
        <p:spPr>
          <a:xfrm>
            <a:off x="633283" y="4116803"/>
            <a:ext cx="1101584" cy="369332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>
            <a:spAutoFit/>
          </a:bodyPr>
          <a:lstStyle/>
          <a:p>
            <a:r>
              <a:rPr lang="he-IL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בּוֹר תּוֹכִיחַ</a:t>
            </a:r>
            <a:endParaRPr lang="he-IL" b="1" dirty="0"/>
          </a:p>
        </p:txBody>
      </p:sp>
      <p:sp>
        <p:nvSpPr>
          <p:cNvPr id="55" name="מלבן 54"/>
          <p:cNvSpPr/>
          <p:nvPr/>
        </p:nvSpPr>
        <p:spPr>
          <a:xfrm>
            <a:off x="2647033" y="5752777"/>
            <a:ext cx="1213795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>
            <a:spAutoFit/>
          </a:bodyPr>
          <a:lstStyle/>
          <a:p>
            <a:r>
              <a:rPr lang="he-IL" dirty="0">
                <a:solidFill>
                  <a:srgbClr val="000000"/>
                </a:solidFill>
                <a:latin typeface="Arial" panose="020B0604020202020204" pitchFamily="34" charset="0"/>
              </a:rPr>
              <a:t>וְחָזַר </a:t>
            </a:r>
            <a:r>
              <a:rPr lang="he-IL" dirty="0" smtClean="0">
                <a:solidFill>
                  <a:srgbClr val="000000"/>
                </a:solidFill>
                <a:latin typeface="Arial" panose="020B0604020202020204" pitchFamily="34" charset="0"/>
              </a:rPr>
              <a:t>הַדִּין   </a:t>
            </a:r>
            <a:endParaRPr lang="he-IL" dirty="0"/>
          </a:p>
        </p:txBody>
      </p:sp>
      <p:sp>
        <p:nvSpPr>
          <p:cNvPr id="40" name="מלבן 39"/>
          <p:cNvSpPr/>
          <p:nvPr/>
        </p:nvSpPr>
        <p:spPr>
          <a:xfrm>
            <a:off x="2239667" y="2985663"/>
            <a:ext cx="3473408" cy="92333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pPr lvl="1"/>
            <a:r>
              <a:rPr lang="he-IL" dirty="0"/>
              <a:t>הטענות חוזרות על עצמן, שוב ניתן </a:t>
            </a:r>
            <a:r>
              <a:rPr lang="he-IL" dirty="0" err="1"/>
              <a:t>לפרוך</a:t>
            </a:r>
            <a:r>
              <a:rPr lang="he-IL" dirty="0"/>
              <a:t> </a:t>
            </a:r>
          </a:p>
          <a:p>
            <a:pPr lvl="1"/>
            <a:r>
              <a:rPr lang="he-IL" dirty="0"/>
              <a:t>מה לבור שכן מעשיו גרמו לו </a:t>
            </a:r>
            <a:r>
              <a:rPr lang="he-IL" dirty="0" err="1"/>
              <a:t>וכו</a:t>
            </a:r>
            <a:r>
              <a:rPr lang="he-IL" dirty="0"/>
              <a:t>'. </a:t>
            </a:r>
          </a:p>
        </p:txBody>
      </p:sp>
      <p:sp>
        <p:nvSpPr>
          <p:cNvPr id="42" name="מלבן 41"/>
          <p:cNvSpPr/>
          <p:nvPr/>
        </p:nvSpPr>
        <p:spPr>
          <a:xfrm>
            <a:off x="1548708" y="6182513"/>
            <a:ext cx="3908966" cy="584775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pPr lvl="1"/>
            <a:r>
              <a:rPr lang="he-IL" sz="1600" dirty="0"/>
              <a:t>הטענות חוזרות על עצמן, שוב ניתן </a:t>
            </a:r>
            <a:r>
              <a:rPr lang="he-IL" sz="1600" dirty="0" err="1"/>
              <a:t>לפרוך</a:t>
            </a:r>
            <a:r>
              <a:rPr lang="he-IL" sz="1600" dirty="0"/>
              <a:t> </a:t>
            </a:r>
          </a:p>
          <a:p>
            <a:pPr lvl="1"/>
            <a:r>
              <a:rPr lang="he-IL" sz="1600" dirty="0"/>
              <a:t>מה לבור שכן מעשיו גרמו לו </a:t>
            </a:r>
            <a:r>
              <a:rPr lang="he-IL" sz="1600" dirty="0" err="1"/>
              <a:t>וכו</a:t>
            </a:r>
            <a:r>
              <a:rPr lang="he-IL" sz="1600" dirty="0"/>
              <a:t>'. </a:t>
            </a:r>
          </a:p>
        </p:txBody>
      </p:sp>
    </p:spTree>
    <p:extLst>
      <p:ext uri="{BB962C8B-B14F-4D97-AF65-F5344CB8AC3E}">
        <p14:creationId xmlns:p14="http://schemas.microsoft.com/office/powerpoint/2010/main" val="209576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75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75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75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75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75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25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0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75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325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475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6750"/>
                            </p:stCondLst>
                            <p:childTnLst>
                              <p:par>
                                <p:cTn id="71" presetID="16" presetClass="entr" presetSubtype="21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8500"/>
                            </p:stCondLst>
                            <p:childTnLst>
                              <p:par>
                                <p:cTn id="75" presetID="16" presetClass="entr" presetSubtype="21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250"/>
                            </p:stCondLst>
                            <p:childTnLst>
                              <p:par>
                                <p:cTn id="79" presetID="16" presetClass="entr" presetSubtype="21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2000"/>
                            </p:stCondLst>
                            <p:childTnLst>
                              <p:par>
                                <p:cTn id="83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3000"/>
                            </p:stCondLst>
                            <p:childTnLst>
                              <p:par>
                                <p:cTn id="87" presetID="3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6000"/>
                            </p:stCondLst>
                            <p:childTnLst>
                              <p:par>
                                <p:cTn id="94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7000"/>
                            </p:stCondLst>
                            <p:childTnLst>
                              <p:par>
                                <p:cTn id="9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15" presetID="22" presetClass="entr" presetSubtype="4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1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750"/>
                            </p:stCondLst>
                            <p:childTnLst>
                              <p:par>
                                <p:cTn id="123" presetID="22" presetClass="entr" presetSubtype="1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7500"/>
                            </p:stCondLst>
                            <p:childTnLst>
                              <p:par>
                                <p:cTn id="127" presetID="16" presetClass="entr" presetSubtype="21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9250"/>
                            </p:stCondLst>
                            <p:childTnLst>
                              <p:par>
                                <p:cTn id="131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250"/>
                            </p:stCondLst>
                            <p:childTnLst>
                              <p:par>
                                <p:cTn id="135" presetID="31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3500"/>
                            </p:stCondLst>
                            <p:childTnLst>
                              <p:par>
                                <p:cTn id="142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2" grpId="0" animBg="1"/>
      <p:bldP spid="14" grpId="0" animBg="1"/>
      <p:bldP spid="15" grpId="0" animBg="1"/>
      <p:bldP spid="17" grpId="0" animBg="1"/>
      <p:bldP spid="19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40" grpId="0" animBg="1"/>
      <p:bldP spid="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10430261" y="3856468"/>
            <a:ext cx="1635219" cy="2062103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>
            <a:spAutoFit/>
          </a:bodyPr>
          <a:lstStyle/>
          <a:p>
            <a:r>
              <a:rPr lang="he-IL" sz="1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הַכּוֹתֶל וְהָאִילָן </a:t>
            </a:r>
          </a:p>
          <a:p>
            <a:r>
              <a:rPr lang="he-IL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שֶׁנָּפְלוּ לִרְשׁוּת הָרַבִּים</a:t>
            </a:r>
          </a:p>
          <a:p>
            <a:r>
              <a:rPr lang="he-IL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 וְהִזִּיקוּ פָּטוּר מִלְּשַׁלֵּם ָתְנוּ לוֹ זְמַן </a:t>
            </a:r>
          </a:p>
          <a:p>
            <a:r>
              <a:rPr lang="he-IL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לָקוֹץ אֶת הָאִילָן </a:t>
            </a:r>
          </a:p>
          <a:p>
            <a:r>
              <a:rPr lang="he-IL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וְלִסְתּוֹר אֶת הַכּוֹתֶל </a:t>
            </a:r>
          </a:p>
          <a:p>
            <a:r>
              <a:rPr lang="he-IL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וְנָפְלוּ בְּתוֹךְ הַזְּמַן</a:t>
            </a:r>
          </a:p>
          <a:p>
            <a:r>
              <a:rPr lang="he-IL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 וְהִזִּיקוּ פָּטוּר, </a:t>
            </a:r>
          </a:p>
          <a:p>
            <a:r>
              <a:rPr lang="he-IL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לְאַחַר הַזְּמַן חַיָּיב  </a:t>
            </a:r>
            <a:endParaRPr lang="he-IL" sz="1400" dirty="0"/>
          </a:p>
        </p:txBody>
      </p:sp>
      <p:sp>
        <p:nvSpPr>
          <p:cNvPr id="3" name="מלבן 2"/>
          <p:cNvSpPr/>
          <p:nvPr/>
        </p:nvSpPr>
        <p:spPr>
          <a:xfrm>
            <a:off x="10445871" y="188462"/>
            <a:ext cx="16434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>
            <a:spAutoFit/>
          </a:bodyPr>
          <a:lstStyle/>
          <a:p>
            <a:r>
              <a:rPr lang="he-IL" b="1" dirty="0" err="1">
                <a:solidFill>
                  <a:srgbClr val="000000"/>
                </a:solidFill>
                <a:latin typeface="Arial" panose="020B0604020202020204" pitchFamily="34" charset="0"/>
              </a:rPr>
              <a:t>לְאֵתוֹיֵי</a:t>
            </a:r>
            <a:r>
              <a:rPr lang="he-IL" dirty="0">
                <a:solidFill>
                  <a:srgbClr val="000000"/>
                </a:solidFill>
                <a:latin typeface="Arial" panose="020B0604020202020204" pitchFamily="34" charset="0"/>
              </a:rPr>
              <a:t> הָא </a:t>
            </a:r>
            <a:r>
              <a:rPr lang="he-IL" dirty="0" err="1">
                <a:solidFill>
                  <a:srgbClr val="000000"/>
                </a:solidFill>
                <a:latin typeface="Arial" panose="020B0604020202020204" pitchFamily="34" charset="0"/>
              </a:rPr>
              <a:t>דִּתְנַן</a:t>
            </a:r>
            <a:r>
              <a:rPr lang="he-IL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he-IL" dirty="0"/>
          </a:p>
        </p:txBody>
      </p:sp>
      <p:sp>
        <p:nvSpPr>
          <p:cNvPr id="5" name="מלבן 4"/>
          <p:cNvSpPr/>
          <p:nvPr/>
        </p:nvSpPr>
        <p:spPr>
          <a:xfrm>
            <a:off x="7738732" y="205687"/>
            <a:ext cx="98777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>
            <a:spAutoFit/>
          </a:bodyPr>
          <a:lstStyle/>
          <a:p>
            <a:r>
              <a:rPr lang="he-IL" dirty="0" err="1">
                <a:solidFill>
                  <a:srgbClr val="000000"/>
                </a:solidFill>
                <a:latin typeface="Arial" panose="020B0604020202020204" pitchFamily="34" charset="0"/>
              </a:rPr>
              <a:t>הֵיכִי</a:t>
            </a:r>
            <a:r>
              <a:rPr lang="he-IL" dirty="0">
                <a:solidFill>
                  <a:srgbClr val="000000"/>
                </a:solidFill>
                <a:latin typeface="Arial" panose="020B0604020202020204" pitchFamily="34" charset="0"/>
              </a:rPr>
              <a:t> דָמֵי </a:t>
            </a:r>
            <a:endParaRPr lang="he-IL" dirty="0"/>
          </a:p>
        </p:txBody>
      </p:sp>
      <p:sp>
        <p:nvSpPr>
          <p:cNvPr id="6" name="מלבן 5"/>
          <p:cNvSpPr/>
          <p:nvPr/>
        </p:nvSpPr>
        <p:spPr>
          <a:xfrm>
            <a:off x="8591190" y="588021"/>
            <a:ext cx="1257075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he-IL" dirty="0">
                <a:solidFill>
                  <a:srgbClr val="000000"/>
                </a:solidFill>
                <a:latin typeface="Arial" panose="020B0604020202020204" pitchFamily="34" charset="0"/>
              </a:rPr>
              <a:t>אִי </a:t>
            </a:r>
            <a:r>
              <a:rPr lang="he-IL" dirty="0" err="1">
                <a:solidFill>
                  <a:srgbClr val="000000"/>
                </a:solidFill>
                <a:latin typeface="Arial" panose="020B0604020202020204" pitchFamily="34" charset="0"/>
              </a:rPr>
              <a:t>דְּאַפְקְרֵה</a:t>
            </a:r>
            <a:r>
              <a:rPr lang="he-IL" dirty="0">
                <a:solidFill>
                  <a:srgbClr val="000000"/>
                </a:solidFill>
                <a:latin typeface="Arial" panose="020B0604020202020204" pitchFamily="34" charset="0"/>
              </a:rPr>
              <a:t>ּ </a:t>
            </a:r>
            <a:endParaRPr lang="he-IL" dirty="0"/>
          </a:p>
        </p:txBody>
      </p:sp>
      <p:sp>
        <p:nvSpPr>
          <p:cNvPr id="7" name="מלבן 6"/>
          <p:cNvSpPr/>
          <p:nvPr/>
        </p:nvSpPr>
        <p:spPr>
          <a:xfrm>
            <a:off x="8585351" y="3970103"/>
            <a:ext cx="1582484" cy="52322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none">
            <a:spAutoFit/>
          </a:bodyPr>
          <a:lstStyle/>
          <a:p>
            <a:r>
              <a:rPr lang="he-IL" sz="1400" dirty="0">
                <a:solidFill>
                  <a:srgbClr val="000000"/>
                </a:solidFill>
                <a:latin typeface="Arial" panose="020B0604020202020204" pitchFamily="34" charset="0"/>
              </a:rPr>
              <a:t>בֵּין לְרַב בֵּין לִשְׁמוּאֵל </a:t>
            </a:r>
            <a:endParaRPr lang="he-IL" sz="14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he-IL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הַיְינוּ </a:t>
            </a:r>
            <a:r>
              <a:rPr lang="he-IL" sz="1400" dirty="0">
                <a:solidFill>
                  <a:srgbClr val="000000"/>
                </a:solidFill>
                <a:latin typeface="Arial" panose="020B0604020202020204" pitchFamily="34" charset="0"/>
              </a:rPr>
              <a:t>בּוֹר </a:t>
            </a:r>
            <a:endParaRPr lang="he-IL" sz="1400" dirty="0"/>
          </a:p>
        </p:txBody>
      </p:sp>
      <p:sp>
        <p:nvSpPr>
          <p:cNvPr id="8" name="מלבן 7"/>
          <p:cNvSpPr/>
          <p:nvPr/>
        </p:nvSpPr>
        <p:spPr>
          <a:xfrm>
            <a:off x="8485054" y="4708450"/>
            <a:ext cx="1718857" cy="95410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>
            <a:spAutoFit/>
          </a:bodyPr>
          <a:lstStyle/>
          <a:p>
            <a:r>
              <a:rPr lang="he-IL" sz="1400" dirty="0">
                <a:solidFill>
                  <a:srgbClr val="000000"/>
                </a:solidFill>
                <a:latin typeface="Arial" panose="020B0604020202020204" pitchFamily="34" charset="0"/>
              </a:rPr>
              <a:t>בּוֹר </a:t>
            </a:r>
            <a:r>
              <a:rPr lang="he-IL" sz="14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דְּהֶזֵּיקו</a:t>
            </a:r>
            <a:r>
              <a:rPr lang="he-IL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ֹ </a:t>
            </a:r>
            <a:r>
              <a:rPr lang="he-IL" sz="1400" dirty="0">
                <a:solidFill>
                  <a:srgbClr val="000000"/>
                </a:solidFill>
                <a:latin typeface="Arial" panose="020B0604020202020204" pitchFamily="34" charset="0"/>
              </a:rPr>
              <a:t>מָצוּי וּשְׁמִירָתוֹ עָלֶיךָ</a:t>
            </a:r>
          </a:p>
          <a:p>
            <a:r>
              <a:rPr lang="he-IL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הָנֵי </a:t>
            </a:r>
            <a:r>
              <a:rPr lang="he-IL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נָמֵי</a:t>
            </a:r>
            <a:r>
              <a:rPr lang="he-IL" sz="1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he-IL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הֶזֵּיקָן</a:t>
            </a:r>
            <a:r>
              <a:rPr lang="he-IL" sz="1400" dirty="0">
                <a:solidFill>
                  <a:srgbClr val="000000"/>
                </a:solidFill>
                <a:latin typeface="Arial" panose="020B0604020202020204" pitchFamily="34" charset="0"/>
              </a:rPr>
              <a:t> מָצוּי וּשְׁמִירָתָן עָלֶיךָ</a:t>
            </a:r>
            <a:endParaRPr lang="he-IL" sz="1400" dirty="0"/>
          </a:p>
        </p:txBody>
      </p:sp>
      <p:sp>
        <p:nvSpPr>
          <p:cNvPr id="9" name="מלבן 8"/>
          <p:cNvSpPr/>
          <p:nvPr/>
        </p:nvSpPr>
        <p:spPr>
          <a:xfrm>
            <a:off x="6376394" y="4409791"/>
            <a:ext cx="1805935" cy="800219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>
            <a:spAutoFit/>
          </a:bodyPr>
          <a:lstStyle/>
          <a:p>
            <a:r>
              <a:rPr lang="he-IL" dirty="0" smtClean="0">
                <a:solidFill>
                  <a:srgbClr val="000000"/>
                </a:solidFill>
                <a:latin typeface="Arial" panose="020B0604020202020204" pitchFamily="34" charset="0"/>
              </a:rPr>
              <a:t>ל</a:t>
            </a:r>
            <a:r>
              <a:rPr lang="he-IL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ִשְׁמוּאֵל</a:t>
            </a:r>
            <a:r>
              <a:rPr lang="he-IL" sz="1400" dirty="0">
                <a:solidFill>
                  <a:srgbClr val="000000"/>
                </a:solidFill>
                <a:latin typeface="Arial" panose="020B0604020202020204" pitchFamily="34" charset="0"/>
              </a:rPr>
              <a:t>:</a:t>
            </a:r>
            <a:r>
              <a:rPr lang="he-IL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he-IL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כּוּלָּם </a:t>
            </a:r>
            <a:r>
              <a:rPr lang="he-IL" sz="1400" dirty="0">
                <a:solidFill>
                  <a:srgbClr val="000000"/>
                </a:solidFill>
                <a:latin typeface="Arial" panose="020B0604020202020204" pitchFamily="34" charset="0"/>
              </a:rPr>
              <a:t>מִבּוֹרוֹ לָמַדְנוּ </a:t>
            </a:r>
            <a:endParaRPr lang="he-IL" sz="14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he-IL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הַיְינוּ </a:t>
            </a:r>
            <a:r>
              <a:rPr lang="he-IL" sz="1400" dirty="0">
                <a:solidFill>
                  <a:srgbClr val="000000"/>
                </a:solidFill>
                <a:latin typeface="Arial" panose="020B0604020202020204" pitchFamily="34" charset="0"/>
              </a:rPr>
              <a:t>בּוֹר</a:t>
            </a:r>
            <a:endParaRPr lang="he-IL" sz="1400" dirty="0"/>
          </a:p>
        </p:txBody>
      </p:sp>
      <p:sp>
        <p:nvSpPr>
          <p:cNvPr id="10" name="מלבן 9"/>
          <p:cNvSpPr/>
          <p:nvPr/>
        </p:nvSpPr>
        <p:spPr>
          <a:xfrm>
            <a:off x="6383781" y="531886"/>
            <a:ext cx="1576072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he-IL" dirty="0">
                <a:solidFill>
                  <a:srgbClr val="000000"/>
                </a:solidFill>
                <a:latin typeface="Arial" panose="020B0604020202020204" pitchFamily="34" charset="0"/>
              </a:rPr>
              <a:t> דְּלָא </a:t>
            </a:r>
            <a:r>
              <a:rPr lang="he-IL" dirty="0" err="1">
                <a:solidFill>
                  <a:srgbClr val="000000"/>
                </a:solidFill>
                <a:latin typeface="Arial" panose="020B0604020202020204" pitchFamily="34" charset="0"/>
              </a:rPr>
              <a:t>אַפְקְרִינְהו</a:t>
            </a:r>
            <a:r>
              <a:rPr lang="he-IL" dirty="0">
                <a:solidFill>
                  <a:srgbClr val="000000"/>
                </a:solidFill>
                <a:latin typeface="Arial" panose="020B0604020202020204" pitchFamily="34" charset="0"/>
              </a:rPr>
              <a:t>ּ </a:t>
            </a:r>
            <a:endParaRPr lang="he-IL" dirty="0"/>
          </a:p>
        </p:txBody>
      </p:sp>
      <p:sp>
        <p:nvSpPr>
          <p:cNvPr id="11" name="מלבן 10"/>
          <p:cNvSpPr/>
          <p:nvPr/>
        </p:nvSpPr>
        <p:spPr>
          <a:xfrm>
            <a:off x="4265420" y="4123675"/>
            <a:ext cx="1932141" cy="1169551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>
            <a:spAutoFit/>
          </a:bodyPr>
          <a:lstStyle/>
          <a:p>
            <a:r>
              <a:rPr lang="he-IL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וְלָא </a:t>
            </a:r>
            <a:r>
              <a:rPr lang="he-IL" sz="1400" dirty="0">
                <a:solidFill>
                  <a:srgbClr val="000000"/>
                </a:solidFill>
                <a:latin typeface="Arial" panose="020B0604020202020204" pitchFamily="34" charset="0"/>
              </a:rPr>
              <a:t>דָּמֵי לְבוֹר</a:t>
            </a:r>
          </a:p>
          <a:p>
            <a:r>
              <a:rPr lang="he-IL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לְבוֹר </a:t>
            </a:r>
            <a:r>
              <a:rPr lang="he-IL" sz="1400" dirty="0">
                <a:solidFill>
                  <a:srgbClr val="000000"/>
                </a:solidFill>
                <a:latin typeface="Arial" panose="020B0604020202020204" pitchFamily="34" charset="0"/>
              </a:rPr>
              <a:t>שֶׁכֵּן </a:t>
            </a:r>
            <a:endParaRPr lang="he-IL" sz="14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he-IL" sz="14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תְּחִילַּת </a:t>
            </a:r>
            <a:r>
              <a:rPr lang="he-IL" sz="1400" b="1" dirty="0">
                <a:solidFill>
                  <a:srgbClr val="000000"/>
                </a:solidFill>
                <a:latin typeface="Arial" panose="020B0604020202020204" pitchFamily="34" charset="0"/>
              </a:rPr>
              <a:t>עֲשִׂיָּיתוֹ לְנֵזֶק </a:t>
            </a:r>
          </a:p>
          <a:p>
            <a:r>
              <a:rPr lang="he-IL" sz="1400" dirty="0">
                <a:solidFill>
                  <a:srgbClr val="000000"/>
                </a:solidFill>
                <a:latin typeface="Arial" panose="020B0604020202020204" pitchFamily="34" charset="0"/>
              </a:rPr>
              <a:t>תֹּאמַר </a:t>
            </a:r>
            <a:r>
              <a:rPr lang="he-IL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בְּהָנֵי</a:t>
            </a:r>
            <a:r>
              <a:rPr lang="he-IL" sz="1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he-IL" sz="14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he-IL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שֶׁאֵין </a:t>
            </a:r>
            <a:r>
              <a:rPr lang="he-IL" sz="1400" dirty="0">
                <a:solidFill>
                  <a:srgbClr val="000000"/>
                </a:solidFill>
                <a:latin typeface="Arial" panose="020B0604020202020204" pitchFamily="34" charset="0"/>
              </a:rPr>
              <a:t>תְּחִילַּת עֲשִׂיָּיתָן לְנֵזֶק</a:t>
            </a:r>
            <a:endParaRPr lang="he-IL" sz="1400" dirty="0"/>
          </a:p>
        </p:txBody>
      </p:sp>
      <p:sp>
        <p:nvSpPr>
          <p:cNvPr id="12" name="מלבן 11"/>
          <p:cNvSpPr/>
          <p:nvPr/>
        </p:nvSpPr>
        <p:spPr>
          <a:xfrm>
            <a:off x="4386048" y="164888"/>
            <a:ext cx="1569660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>
            <a:spAutoFit/>
          </a:bodyPr>
          <a:lstStyle/>
          <a:p>
            <a:r>
              <a:rPr lang="he-IL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לעולם </a:t>
            </a:r>
            <a:r>
              <a:rPr lang="he-IL" sz="16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דְאַפְקְרִינְהו</a:t>
            </a:r>
            <a:r>
              <a:rPr lang="he-IL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ּ</a:t>
            </a:r>
            <a:endParaRPr lang="he-IL" sz="1600" dirty="0"/>
          </a:p>
        </p:txBody>
      </p:sp>
      <p:sp>
        <p:nvSpPr>
          <p:cNvPr id="13" name="מלבן 12"/>
          <p:cNvSpPr/>
          <p:nvPr/>
        </p:nvSpPr>
        <p:spPr>
          <a:xfrm>
            <a:off x="3033529" y="171061"/>
            <a:ext cx="819455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X</a:t>
            </a:r>
            <a:r>
              <a:rPr lang="he-IL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he-IL" dirty="0">
                <a:solidFill>
                  <a:srgbClr val="000000"/>
                </a:solidFill>
                <a:latin typeface="Arial" panose="020B0604020202020204" pitchFamily="34" charset="0"/>
              </a:rPr>
              <a:t>יוֹכִיחַ</a:t>
            </a:r>
            <a:endParaRPr lang="he-IL" dirty="0"/>
          </a:p>
        </p:txBody>
      </p:sp>
      <p:sp>
        <p:nvSpPr>
          <p:cNvPr id="14" name="מלבן 13"/>
          <p:cNvSpPr/>
          <p:nvPr/>
        </p:nvSpPr>
        <p:spPr>
          <a:xfrm>
            <a:off x="2337021" y="3770048"/>
            <a:ext cx="1588423" cy="1169551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>
            <a:spAutoFit/>
          </a:bodyPr>
          <a:lstStyle/>
          <a:p>
            <a:r>
              <a:rPr lang="he-IL" sz="1400" dirty="0" smtClean="0"/>
              <a:t>בעליו </a:t>
            </a:r>
            <a:r>
              <a:rPr lang="he-IL" sz="1400" dirty="0"/>
              <a:t>חייב למרות </a:t>
            </a:r>
            <a:endParaRPr lang="he-IL" sz="1400" dirty="0" smtClean="0"/>
          </a:p>
          <a:p>
            <a:r>
              <a:rPr lang="he-IL" sz="1400" dirty="0" smtClean="0"/>
              <a:t>שאין </a:t>
            </a:r>
            <a:r>
              <a:rPr lang="he-IL" sz="1400" dirty="0"/>
              <a:t>תחילת עשייתו </a:t>
            </a:r>
            <a:r>
              <a:rPr lang="he-IL" sz="1400" dirty="0" smtClean="0"/>
              <a:t>לנזק </a:t>
            </a:r>
          </a:p>
          <a:p>
            <a:r>
              <a:rPr lang="he-IL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לְשׁוֹר </a:t>
            </a:r>
            <a:r>
              <a:rPr lang="he-IL" sz="1400" dirty="0">
                <a:solidFill>
                  <a:srgbClr val="000000"/>
                </a:solidFill>
                <a:latin typeface="Arial" panose="020B0604020202020204" pitchFamily="34" charset="0"/>
              </a:rPr>
              <a:t>שֶׁכֵּן דַּרְכּוֹ לֵילֵךְ </a:t>
            </a:r>
            <a:r>
              <a:rPr lang="he-IL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וּלְהַזִּיק</a:t>
            </a:r>
            <a:endParaRPr lang="he-IL" sz="1400" dirty="0"/>
          </a:p>
        </p:txBody>
      </p:sp>
      <p:sp>
        <p:nvSpPr>
          <p:cNvPr id="15" name="מלבן 14"/>
          <p:cNvSpPr/>
          <p:nvPr/>
        </p:nvSpPr>
        <p:spPr>
          <a:xfrm>
            <a:off x="545851" y="210971"/>
            <a:ext cx="112082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>
            <a:spAutoFit/>
          </a:bodyPr>
          <a:lstStyle/>
          <a:p>
            <a:r>
              <a:rPr lang="he-IL" dirty="0">
                <a:solidFill>
                  <a:srgbClr val="000000"/>
                </a:solidFill>
                <a:latin typeface="Arial" panose="020B0604020202020204" pitchFamily="34" charset="0"/>
              </a:rPr>
              <a:t>בּוֹר תּוֹכִיחַ </a:t>
            </a:r>
            <a:endParaRPr lang="he-IL" dirty="0"/>
          </a:p>
        </p:txBody>
      </p:sp>
      <p:sp>
        <p:nvSpPr>
          <p:cNvPr id="16" name="מלבן 15"/>
          <p:cNvSpPr/>
          <p:nvPr/>
        </p:nvSpPr>
        <p:spPr>
          <a:xfrm>
            <a:off x="355709" y="3910340"/>
            <a:ext cx="1454244" cy="52322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none">
            <a:spAutoFit/>
          </a:bodyPr>
          <a:lstStyle/>
          <a:p>
            <a:r>
              <a:rPr lang="he-IL" sz="1400" dirty="0" smtClean="0"/>
              <a:t>חייב למרות</a:t>
            </a:r>
          </a:p>
          <a:p>
            <a:r>
              <a:rPr lang="he-IL" sz="1400" dirty="0" smtClean="0"/>
              <a:t> </a:t>
            </a:r>
            <a:r>
              <a:rPr lang="he-IL" sz="1400" dirty="0"/>
              <a:t>שאינו הולך ומזיק.</a:t>
            </a:r>
          </a:p>
        </p:txBody>
      </p:sp>
      <p:graphicFrame>
        <p:nvGraphicFramePr>
          <p:cNvPr id="18" name="טבלה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5085300"/>
              </p:ext>
            </p:extLst>
          </p:nvPr>
        </p:nvGraphicFramePr>
        <p:xfrm>
          <a:off x="134862" y="189586"/>
          <a:ext cx="12057138" cy="370840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2009523">
                  <a:extLst>
                    <a:ext uri="{9D8B030D-6E8A-4147-A177-3AD203B41FA5}">
                      <a16:colId xmlns:a16="http://schemas.microsoft.com/office/drawing/2014/main" val="1522207440"/>
                    </a:ext>
                  </a:extLst>
                </a:gridCol>
                <a:gridCol w="4019046">
                  <a:extLst>
                    <a:ext uri="{9D8B030D-6E8A-4147-A177-3AD203B41FA5}">
                      <a16:colId xmlns:a16="http://schemas.microsoft.com/office/drawing/2014/main" val="3159383406"/>
                    </a:ext>
                  </a:extLst>
                </a:gridCol>
                <a:gridCol w="2009523">
                  <a:extLst>
                    <a:ext uri="{9D8B030D-6E8A-4147-A177-3AD203B41FA5}">
                      <a16:colId xmlns:a16="http://schemas.microsoft.com/office/drawing/2014/main" val="2282629494"/>
                    </a:ext>
                  </a:extLst>
                </a:gridCol>
                <a:gridCol w="2009523">
                  <a:extLst>
                    <a:ext uri="{9D8B030D-6E8A-4147-A177-3AD203B41FA5}">
                      <a16:colId xmlns:a16="http://schemas.microsoft.com/office/drawing/2014/main" val="953178571"/>
                    </a:ext>
                  </a:extLst>
                </a:gridCol>
                <a:gridCol w="2009523">
                  <a:extLst>
                    <a:ext uri="{9D8B030D-6E8A-4147-A177-3AD203B41FA5}">
                      <a16:colId xmlns:a16="http://schemas.microsoft.com/office/drawing/2014/main" val="7668364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8934365"/>
                  </a:ext>
                </a:extLst>
              </a:tr>
            </a:tbl>
          </a:graphicData>
        </a:graphic>
      </p:graphicFrame>
      <p:graphicFrame>
        <p:nvGraphicFramePr>
          <p:cNvPr id="19" name="טבלה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3864249"/>
              </p:ext>
            </p:extLst>
          </p:nvPr>
        </p:nvGraphicFramePr>
        <p:xfrm>
          <a:off x="6109329" y="549015"/>
          <a:ext cx="4067460" cy="421340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2033730">
                  <a:extLst>
                    <a:ext uri="{9D8B030D-6E8A-4147-A177-3AD203B41FA5}">
                      <a16:colId xmlns:a16="http://schemas.microsoft.com/office/drawing/2014/main" val="3882111046"/>
                    </a:ext>
                  </a:extLst>
                </a:gridCol>
                <a:gridCol w="2033730">
                  <a:extLst>
                    <a:ext uri="{9D8B030D-6E8A-4147-A177-3AD203B41FA5}">
                      <a16:colId xmlns:a16="http://schemas.microsoft.com/office/drawing/2014/main" val="3503011650"/>
                    </a:ext>
                  </a:extLst>
                </a:gridCol>
              </a:tblGrid>
              <a:tr h="4213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2715950"/>
                  </a:ext>
                </a:extLst>
              </a:tr>
            </a:tbl>
          </a:graphicData>
        </a:graphic>
      </p:graphicFrame>
      <p:cxnSp>
        <p:nvCxnSpPr>
          <p:cNvPr id="20" name="מחבר ישר 19"/>
          <p:cNvCxnSpPr/>
          <p:nvPr/>
        </p:nvCxnSpPr>
        <p:spPr>
          <a:xfrm>
            <a:off x="10167835" y="983632"/>
            <a:ext cx="82899" cy="59424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מחבר ישר 20"/>
          <p:cNvCxnSpPr/>
          <p:nvPr/>
        </p:nvCxnSpPr>
        <p:spPr>
          <a:xfrm>
            <a:off x="2139141" y="592227"/>
            <a:ext cx="15065" cy="626577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 ישר 21"/>
          <p:cNvCxnSpPr/>
          <p:nvPr/>
        </p:nvCxnSpPr>
        <p:spPr>
          <a:xfrm>
            <a:off x="4165009" y="567064"/>
            <a:ext cx="17734" cy="626062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מחבר ישר 22"/>
          <p:cNvCxnSpPr/>
          <p:nvPr/>
        </p:nvCxnSpPr>
        <p:spPr>
          <a:xfrm>
            <a:off x="6145604" y="885244"/>
            <a:ext cx="82899" cy="59424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מלבן 24"/>
          <p:cNvSpPr/>
          <p:nvPr/>
        </p:nvSpPr>
        <p:spPr>
          <a:xfrm>
            <a:off x="8296884" y="1678014"/>
            <a:ext cx="1825994" cy="1815882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>
            <a:spAutoFit/>
          </a:bodyPr>
          <a:lstStyle/>
          <a:p>
            <a:r>
              <a:rPr lang="he-IL" sz="1600" dirty="0">
                <a:solidFill>
                  <a:srgbClr val="000000"/>
                </a:solidFill>
                <a:latin typeface="Arial" panose="020B0604020202020204" pitchFamily="34" charset="0"/>
              </a:rPr>
              <a:t>מַאי שְׁנָא בּוֹר </a:t>
            </a:r>
            <a:r>
              <a:rPr lang="he-IL" sz="1600" b="1" dirty="0" err="1">
                <a:solidFill>
                  <a:srgbClr val="000000"/>
                </a:solidFill>
                <a:latin typeface="Arial" panose="020B0604020202020204" pitchFamily="34" charset="0"/>
              </a:rPr>
              <a:t>דִּתְחִילַּת</a:t>
            </a:r>
            <a:r>
              <a:rPr lang="he-IL" sz="1600" b="1" dirty="0">
                <a:solidFill>
                  <a:srgbClr val="000000"/>
                </a:solidFill>
                <a:latin typeface="Arial" panose="020B0604020202020204" pitchFamily="34" charset="0"/>
              </a:rPr>
              <a:t> עֲשִׂיָּיתוֹ לְנֵזֶק וּמָמוֹנְךָ וּשְׁמִירָתוֹ עָלֶיךָ </a:t>
            </a:r>
            <a:endParaRPr lang="he-IL" sz="1600" b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he-IL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הָנֵי </a:t>
            </a:r>
            <a:r>
              <a:rPr lang="he-IL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נָמֵי</a:t>
            </a:r>
            <a:r>
              <a:rPr lang="he-IL" sz="1600" dirty="0">
                <a:solidFill>
                  <a:srgbClr val="000000"/>
                </a:solidFill>
                <a:latin typeface="Arial" panose="020B0604020202020204" pitchFamily="34" charset="0"/>
              </a:rPr>
              <a:t> תְּחִילַּת עֲשִׂיָּיתָן לְנֵזֶק וּמָמוֹנְךָ וּשְׁמִירָתָן עָלֶיךָ</a:t>
            </a:r>
            <a:endParaRPr lang="he-IL" sz="1600" dirty="0"/>
          </a:p>
        </p:txBody>
      </p:sp>
      <p:sp>
        <p:nvSpPr>
          <p:cNvPr id="26" name="מלבן 25"/>
          <p:cNvSpPr/>
          <p:nvPr/>
        </p:nvSpPr>
        <p:spPr>
          <a:xfrm>
            <a:off x="8494759" y="1072351"/>
            <a:ext cx="1635219" cy="584775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>
            <a:spAutoFit/>
          </a:bodyPr>
          <a:lstStyle/>
          <a:p>
            <a:r>
              <a:rPr lang="he-IL" sz="1600" dirty="0">
                <a:solidFill>
                  <a:srgbClr val="000000"/>
                </a:solidFill>
                <a:latin typeface="Arial" panose="020B0604020202020204" pitchFamily="34" charset="0"/>
              </a:rPr>
              <a:t> בֵּין לְרַב בֵּין לִשְׁמוּאֵל הַיְינוּ </a:t>
            </a:r>
            <a:r>
              <a:rPr lang="he-IL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בּוֹר</a:t>
            </a:r>
            <a:endParaRPr lang="he-IL" sz="1600" dirty="0"/>
          </a:p>
        </p:txBody>
      </p:sp>
      <p:sp>
        <p:nvSpPr>
          <p:cNvPr id="27" name="מלבן 26"/>
          <p:cNvSpPr/>
          <p:nvPr/>
        </p:nvSpPr>
        <p:spPr>
          <a:xfrm>
            <a:off x="10206515" y="585210"/>
            <a:ext cx="1915171" cy="2308324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>
            <a:spAutoFit/>
          </a:bodyPr>
          <a:lstStyle/>
          <a:p>
            <a:r>
              <a:rPr lang="he-IL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כׇּל</a:t>
            </a:r>
            <a:r>
              <a:rPr lang="he-IL" sz="1400" dirty="0">
                <a:solidFill>
                  <a:srgbClr val="000000"/>
                </a:solidFill>
                <a:latin typeface="Arial" panose="020B0604020202020204" pitchFamily="34" charset="0"/>
              </a:rPr>
              <a:t> אֵלּוּ שֶׁאָמְרוּ: </a:t>
            </a:r>
          </a:p>
          <a:p>
            <a:r>
              <a:rPr lang="he-IL" sz="1400" b="1" dirty="0" err="1">
                <a:solidFill>
                  <a:srgbClr val="000000"/>
                </a:solidFill>
                <a:latin typeface="Arial" panose="020B0604020202020204" pitchFamily="34" charset="0"/>
              </a:rPr>
              <a:t>פּוֹתְקִין</a:t>
            </a:r>
            <a:r>
              <a:rPr lang="he-IL" sz="14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he-IL" sz="1400" b="1" dirty="0" err="1">
                <a:solidFill>
                  <a:srgbClr val="000000"/>
                </a:solidFill>
                <a:latin typeface="Arial" panose="020B0604020202020204" pitchFamily="34" charset="0"/>
              </a:rPr>
              <a:t>בִּיבוֹתֵיהֶן</a:t>
            </a:r>
            <a:r>
              <a:rPr lang="he-IL" sz="14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he-IL" sz="1400" b="1" dirty="0" err="1">
                <a:solidFill>
                  <a:srgbClr val="000000"/>
                </a:solidFill>
                <a:latin typeface="Arial" panose="020B0604020202020204" pitchFamily="34" charset="0"/>
              </a:rPr>
              <a:t>וְגוֹרְפִין</a:t>
            </a:r>
            <a:r>
              <a:rPr lang="he-IL" sz="1400" b="1" dirty="0">
                <a:solidFill>
                  <a:srgbClr val="000000"/>
                </a:solidFill>
                <a:latin typeface="Arial" panose="020B0604020202020204" pitchFamily="34" charset="0"/>
              </a:rPr>
              <a:t> מְעָרוֹתֵיהֶן בִּימוֹת הַחַמָּה </a:t>
            </a:r>
          </a:p>
          <a:p>
            <a:r>
              <a:rPr lang="he-IL" sz="1400" dirty="0">
                <a:solidFill>
                  <a:srgbClr val="000000"/>
                </a:solidFill>
                <a:latin typeface="Arial" panose="020B0604020202020204" pitchFamily="34" charset="0"/>
              </a:rPr>
              <a:t>אֵין לָהֶם רְשׁוּת בִּימוֹת הַגְּשָׁמִים יֵשׁ לָהֶם רְשׁוּת</a:t>
            </a:r>
          </a:p>
          <a:p>
            <a:r>
              <a:rPr lang="he-IL" sz="1400" dirty="0">
                <a:solidFill>
                  <a:srgbClr val="000000"/>
                </a:solidFill>
                <a:latin typeface="Arial" panose="020B0604020202020204" pitchFamily="34" charset="0"/>
              </a:rPr>
              <a:t> אַף עַל פִּי שֶׁבִּרְשׁוּת </a:t>
            </a:r>
            <a:endParaRPr lang="he-IL" sz="14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he-IL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אִם </a:t>
            </a:r>
            <a:r>
              <a:rPr lang="he-IL" sz="1400" dirty="0">
                <a:solidFill>
                  <a:srgbClr val="000000"/>
                </a:solidFill>
                <a:latin typeface="Arial" panose="020B0604020202020204" pitchFamily="34" charset="0"/>
              </a:rPr>
              <a:t>הִזִּיקוּ חַיָּיבִים </a:t>
            </a:r>
            <a:r>
              <a:rPr lang="he-IL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לְשַׁלֵּם</a:t>
            </a:r>
          </a:p>
          <a:p>
            <a:endParaRPr lang="he-IL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he-IL" sz="1400" dirty="0">
                <a:solidFill>
                  <a:srgbClr val="000000"/>
                </a:solidFill>
                <a:latin typeface="Arial" panose="020B0604020202020204" pitchFamily="34" charset="0"/>
              </a:rPr>
              <a:t>ב</a:t>
            </a:r>
            <a:r>
              <a:rPr lang="he-IL" sz="1600" b="1" dirty="0">
                <a:solidFill>
                  <a:srgbClr val="000000"/>
                </a:solidFill>
                <a:latin typeface="Arial" panose="020B0604020202020204" pitchFamily="34" charset="0"/>
              </a:rPr>
              <a:t>ָּתַר </a:t>
            </a:r>
            <a:r>
              <a:rPr lang="he-IL" sz="1600" b="1" dirty="0" err="1">
                <a:solidFill>
                  <a:srgbClr val="000000"/>
                </a:solidFill>
                <a:latin typeface="Arial" panose="020B0604020202020204" pitchFamily="34" charset="0"/>
              </a:rPr>
              <a:t>דְּנָיַיח</a:t>
            </a:r>
            <a:endParaRPr lang="he-IL" sz="1600" b="1" dirty="0"/>
          </a:p>
        </p:txBody>
      </p:sp>
      <p:sp>
        <p:nvSpPr>
          <p:cNvPr id="28" name="מלבן 27"/>
          <p:cNvSpPr/>
          <p:nvPr/>
        </p:nvSpPr>
        <p:spPr>
          <a:xfrm>
            <a:off x="6251124" y="1257016"/>
            <a:ext cx="1805935" cy="800219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>
            <a:spAutoFit/>
          </a:bodyPr>
          <a:lstStyle/>
          <a:p>
            <a:r>
              <a:rPr lang="he-IL" dirty="0" smtClean="0">
                <a:solidFill>
                  <a:srgbClr val="000000"/>
                </a:solidFill>
                <a:latin typeface="Arial" panose="020B0604020202020204" pitchFamily="34" charset="0"/>
              </a:rPr>
              <a:t>ל</a:t>
            </a:r>
            <a:r>
              <a:rPr lang="he-IL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ִשְׁמוּאֵל</a:t>
            </a:r>
            <a:r>
              <a:rPr lang="he-IL" sz="1400" dirty="0">
                <a:solidFill>
                  <a:srgbClr val="000000"/>
                </a:solidFill>
                <a:latin typeface="Arial" panose="020B0604020202020204" pitchFamily="34" charset="0"/>
              </a:rPr>
              <a:t>:</a:t>
            </a:r>
            <a:r>
              <a:rPr lang="he-IL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he-IL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כּוּלָּם </a:t>
            </a:r>
            <a:r>
              <a:rPr lang="he-IL" sz="1400" dirty="0">
                <a:solidFill>
                  <a:srgbClr val="000000"/>
                </a:solidFill>
                <a:latin typeface="Arial" panose="020B0604020202020204" pitchFamily="34" charset="0"/>
              </a:rPr>
              <a:t>מִבּוֹרוֹ לָמַדְנוּ </a:t>
            </a:r>
            <a:endParaRPr lang="he-IL" sz="14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he-IL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הַיְינוּ </a:t>
            </a:r>
            <a:r>
              <a:rPr lang="he-IL" sz="1400" dirty="0">
                <a:solidFill>
                  <a:srgbClr val="000000"/>
                </a:solidFill>
                <a:latin typeface="Arial" panose="020B0604020202020204" pitchFamily="34" charset="0"/>
              </a:rPr>
              <a:t>בּוֹר</a:t>
            </a:r>
            <a:endParaRPr lang="he-IL" sz="1400" dirty="0"/>
          </a:p>
        </p:txBody>
      </p:sp>
      <p:sp>
        <p:nvSpPr>
          <p:cNvPr id="31" name="מלבן 30"/>
          <p:cNvSpPr/>
          <p:nvPr/>
        </p:nvSpPr>
        <p:spPr>
          <a:xfrm>
            <a:off x="576878" y="885244"/>
            <a:ext cx="1328976" cy="369332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>
            <a:spAutoFit/>
          </a:bodyPr>
          <a:lstStyle/>
          <a:p>
            <a:r>
              <a:rPr lang="he-IL" dirty="0">
                <a:solidFill>
                  <a:srgbClr val="000000"/>
                </a:solidFill>
                <a:latin typeface="Arial" panose="020B0604020202020204" pitchFamily="34" charset="0"/>
              </a:rPr>
              <a:t>בּוֹר תּוֹכִיחַ </a:t>
            </a:r>
            <a:endParaRPr lang="he-IL" dirty="0"/>
          </a:p>
        </p:txBody>
      </p:sp>
      <p:sp>
        <p:nvSpPr>
          <p:cNvPr id="32" name="מלבן 31"/>
          <p:cNvSpPr/>
          <p:nvPr/>
        </p:nvSpPr>
        <p:spPr>
          <a:xfrm>
            <a:off x="2239161" y="1133094"/>
            <a:ext cx="1805935" cy="646331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>
            <a:spAutoFit/>
          </a:bodyPr>
          <a:lstStyle/>
          <a:p>
            <a:r>
              <a:rPr lang="he-IL" dirty="0">
                <a:solidFill>
                  <a:srgbClr val="000000"/>
                </a:solidFill>
                <a:latin typeface="Arial" panose="020B0604020202020204" pitchFamily="34" charset="0"/>
              </a:rPr>
              <a:t>מ</a:t>
            </a:r>
            <a:r>
              <a:rPr lang="he-IL" dirty="0" smtClean="0">
                <a:solidFill>
                  <a:srgbClr val="000000"/>
                </a:solidFill>
                <a:latin typeface="Arial" panose="020B0604020202020204" pitchFamily="34" charset="0"/>
              </a:rPr>
              <a:t>ָה </a:t>
            </a:r>
            <a:r>
              <a:rPr lang="he-IL" dirty="0">
                <a:solidFill>
                  <a:srgbClr val="000000"/>
                </a:solidFill>
                <a:latin typeface="Arial" panose="020B0604020202020204" pitchFamily="34" charset="0"/>
              </a:rPr>
              <a:t>לְשׁוֹר שֶׁכֵּן דַּרְכּוֹ לֵילֵךְ וּלְהַזִּיק</a:t>
            </a:r>
            <a:endParaRPr lang="he-IL" dirty="0"/>
          </a:p>
        </p:txBody>
      </p:sp>
      <p:sp>
        <p:nvSpPr>
          <p:cNvPr id="33" name="מלבן 32"/>
          <p:cNvSpPr/>
          <p:nvPr/>
        </p:nvSpPr>
        <p:spPr>
          <a:xfrm>
            <a:off x="4246107" y="1149018"/>
            <a:ext cx="1861640" cy="92333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>
            <a:spAutoFit/>
          </a:bodyPr>
          <a:lstStyle/>
          <a:p>
            <a:r>
              <a:rPr lang="he-IL" dirty="0">
                <a:solidFill>
                  <a:srgbClr val="000000"/>
                </a:solidFill>
                <a:latin typeface="Arial" panose="020B0604020202020204" pitchFamily="34" charset="0"/>
              </a:rPr>
              <a:t>מָה לְבוֹר </a:t>
            </a:r>
            <a:r>
              <a:rPr lang="he-IL" dirty="0" smtClean="0">
                <a:solidFill>
                  <a:srgbClr val="000000"/>
                </a:solidFill>
                <a:latin typeface="Arial" panose="020B0604020202020204" pitchFamily="34" charset="0"/>
              </a:rPr>
              <a:t>שֶׁכֵּן</a:t>
            </a:r>
          </a:p>
          <a:p>
            <a:r>
              <a:rPr lang="he-IL" dirty="0" smtClean="0">
                <a:solidFill>
                  <a:srgbClr val="000000"/>
                </a:solidFill>
                <a:latin typeface="Arial" panose="020B0604020202020204" pitchFamily="34" charset="0"/>
              </a:rPr>
              <a:t> ש</a:t>
            </a:r>
            <a:r>
              <a:rPr lang="he-IL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ֶלֹּא בִּרְשׁוּת</a:t>
            </a:r>
          </a:p>
          <a:p>
            <a:r>
              <a:rPr lang="he-IL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he-IL" sz="1600" dirty="0">
                <a:solidFill>
                  <a:srgbClr val="000000"/>
                </a:solidFill>
                <a:latin typeface="Arial" panose="020B0604020202020204" pitchFamily="34" charset="0"/>
              </a:rPr>
              <a:t>תֹּאמַר </a:t>
            </a:r>
            <a:r>
              <a:rPr lang="he-IL" sz="16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בְּהָנֵי</a:t>
            </a:r>
            <a:r>
              <a:rPr lang="he-IL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he-IL" sz="16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דְּבִרְשׁוּת</a:t>
            </a:r>
            <a:endParaRPr lang="he-IL" sz="1600" dirty="0"/>
          </a:p>
        </p:txBody>
      </p:sp>
      <p:sp>
        <p:nvSpPr>
          <p:cNvPr id="34" name="מלבן 33"/>
          <p:cNvSpPr/>
          <p:nvPr/>
        </p:nvSpPr>
        <p:spPr>
          <a:xfrm>
            <a:off x="4362767" y="575019"/>
            <a:ext cx="1511231" cy="369332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>
            <a:spAutoFit/>
          </a:bodyPr>
          <a:lstStyle/>
          <a:p>
            <a:r>
              <a:rPr lang="he-IL" dirty="0">
                <a:solidFill>
                  <a:srgbClr val="000000"/>
                </a:solidFill>
                <a:latin typeface="Arial" panose="020B0604020202020204" pitchFamily="34" charset="0"/>
              </a:rPr>
              <a:t>וְלָא דָּמֵי לְבוֹר</a:t>
            </a:r>
          </a:p>
        </p:txBody>
      </p:sp>
      <p:sp>
        <p:nvSpPr>
          <p:cNvPr id="37" name="מלבן 36"/>
          <p:cNvSpPr/>
          <p:nvPr/>
        </p:nvSpPr>
        <p:spPr>
          <a:xfrm>
            <a:off x="471927" y="1264620"/>
            <a:ext cx="1454244" cy="52322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none">
            <a:spAutoFit/>
          </a:bodyPr>
          <a:lstStyle/>
          <a:p>
            <a:r>
              <a:rPr lang="he-IL" sz="1400" dirty="0" smtClean="0"/>
              <a:t>חייב למרות</a:t>
            </a:r>
          </a:p>
          <a:p>
            <a:r>
              <a:rPr lang="he-IL" sz="1400" dirty="0" smtClean="0"/>
              <a:t> </a:t>
            </a:r>
            <a:r>
              <a:rPr lang="he-IL" sz="1400" dirty="0"/>
              <a:t>שאינו הולך ומזיק.</a:t>
            </a:r>
          </a:p>
        </p:txBody>
      </p:sp>
      <p:cxnSp>
        <p:nvCxnSpPr>
          <p:cNvPr id="38" name="מחבר ישר 37"/>
          <p:cNvCxnSpPr/>
          <p:nvPr/>
        </p:nvCxnSpPr>
        <p:spPr>
          <a:xfrm flipV="1">
            <a:off x="-43972" y="3522541"/>
            <a:ext cx="12187651" cy="1089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מלבן 38"/>
          <p:cNvSpPr/>
          <p:nvPr/>
        </p:nvSpPr>
        <p:spPr>
          <a:xfrm>
            <a:off x="1509101" y="1816485"/>
            <a:ext cx="1213795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>
            <a:spAutoFit/>
          </a:bodyPr>
          <a:lstStyle/>
          <a:p>
            <a:r>
              <a:rPr lang="he-IL" dirty="0">
                <a:solidFill>
                  <a:srgbClr val="000000"/>
                </a:solidFill>
                <a:latin typeface="Arial" panose="020B0604020202020204" pitchFamily="34" charset="0"/>
              </a:rPr>
              <a:t>וְחָזַר </a:t>
            </a:r>
            <a:r>
              <a:rPr lang="he-IL" dirty="0" smtClean="0">
                <a:solidFill>
                  <a:srgbClr val="000000"/>
                </a:solidFill>
                <a:latin typeface="Arial" panose="020B0604020202020204" pitchFamily="34" charset="0"/>
              </a:rPr>
              <a:t>הַדִּין   </a:t>
            </a:r>
            <a:endParaRPr lang="he-IL" dirty="0"/>
          </a:p>
        </p:txBody>
      </p:sp>
      <p:sp>
        <p:nvSpPr>
          <p:cNvPr id="40" name="מלבן 39"/>
          <p:cNvSpPr/>
          <p:nvPr/>
        </p:nvSpPr>
        <p:spPr>
          <a:xfrm>
            <a:off x="2432881" y="793801"/>
            <a:ext cx="1328976" cy="369332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>
            <a:spAutoFit/>
          </a:bodyPr>
          <a:lstStyle/>
          <a:p>
            <a:r>
              <a:rPr lang="he-IL" dirty="0" smtClean="0">
                <a:solidFill>
                  <a:srgbClr val="000000"/>
                </a:solidFill>
                <a:latin typeface="Arial" panose="020B0604020202020204" pitchFamily="34" charset="0"/>
              </a:rPr>
              <a:t>שׁוֹר </a:t>
            </a:r>
            <a:r>
              <a:rPr lang="he-IL" dirty="0">
                <a:solidFill>
                  <a:srgbClr val="000000"/>
                </a:solidFill>
                <a:latin typeface="Arial" panose="020B0604020202020204" pitchFamily="34" charset="0"/>
              </a:rPr>
              <a:t>יוֹכִיחַ</a:t>
            </a:r>
            <a:endParaRPr lang="he-IL" dirty="0"/>
          </a:p>
        </p:txBody>
      </p:sp>
      <p:sp>
        <p:nvSpPr>
          <p:cNvPr id="41" name="מלבן 40"/>
          <p:cNvSpPr/>
          <p:nvPr/>
        </p:nvSpPr>
        <p:spPr>
          <a:xfrm>
            <a:off x="329852" y="5422751"/>
            <a:ext cx="3356028" cy="1384995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>
            <a:spAutoFit/>
          </a:bodyPr>
          <a:lstStyle/>
          <a:p>
            <a:r>
              <a:rPr lang="he-IL" sz="1400" dirty="0"/>
              <a:t>הטענות חוזרות על עצמן, ושוב ניתן </a:t>
            </a:r>
            <a:r>
              <a:rPr lang="he-IL" sz="1400" dirty="0" err="1"/>
              <a:t>לפרוך</a:t>
            </a:r>
            <a:r>
              <a:rPr lang="he-IL" sz="1400" dirty="0"/>
              <a:t>: מה לבור שכן תחילת עשייתו, וכולי.</a:t>
            </a:r>
          </a:p>
          <a:p>
            <a:r>
              <a:rPr lang="he-IL" sz="1400" dirty="0"/>
              <a:t>אלא, מוכח, שאין חומרת הדין של הבור וחומרת הדין של השור גורמות את הדין אלא הצד השווה שבהן, אף אני אביא כותל ואילן שנפלו.</a:t>
            </a:r>
          </a:p>
        </p:txBody>
      </p:sp>
      <p:sp>
        <p:nvSpPr>
          <p:cNvPr id="42" name="מלבן 41"/>
          <p:cNvSpPr/>
          <p:nvPr/>
        </p:nvSpPr>
        <p:spPr>
          <a:xfrm>
            <a:off x="211743" y="2201036"/>
            <a:ext cx="3797988" cy="1384995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>
            <a:spAutoFit/>
          </a:bodyPr>
          <a:lstStyle/>
          <a:p>
            <a:r>
              <a:rPr lang="he-IL" sz="1400" dirty="0"/>
              <a:t>הטענות חוזרות על עצמן, שוב ניתן </a:t>
            </a:r>
            <a:r>
              <a:rPr lang="he-IL" sz="1400" dirty="0" err="1"/>
              <a:t>לפרוך</a:t>
            </a:r>
            <a:r>
              <a:rPr lang="he-IL" sz="1400" dirty="0"/>
              <a:t> מה לבור שכן יצירתו נעשתה שלא ברשות </a:t>
            </a:r>
            <a:r>
              <a:rPr lang="he-IL" sz="1400" dirty="0" err="1"/>
              <a:t>וכו</a:t>
            </a:r>
            <a:r>
              <a:rPr lang="he-IL" sz="1400" dirty="0"/>
              <a:t>'.</a:t>
            </a:r>
          </a:p>
          <a:p>
            <a:r>
              <a:rPr lang="he-IL" sz="1400" dirty="0"/>
              <a:t>אלא מוכח שאין </a:t>
            </a:r>
            <a:r>
              <a:rPr lang="he-IL" sz="1400" dirty="0" err="1"/>
              <a:t>חומרא</a:t>
            </a:r>
            <a:r>
              <a:rPr lang="he-IL" sz="1400" dirty="0"/>
              <a:t> זו שבשור גורמת את הדין ולא </a:t>
            </a:r>
            <a:r>
              <a:rPr lang="he-IL" sz="1400" dirty="0" err="1"/>
              <a:t>החומרא</a:t>
            </a:r>
            <a:r>
              <a:rPr lang="he-IL" sz="1400" dirty="0"/>
              <a:t> שבבור גורמת את הדין, אלא הצד השווה שבהן שדרכן להזיק וכו' אף אני אביא את אלו שנעשו ברשות שדרכן להזיק וממונך ושמירתן עליך </a:t>
            </a:r>
          </a:p>
        </p:txBody>
      </p:sp>
      <p:sp>
        <p:nvSpPr>
          <p:cNvPr id="43" name="מלבן 42"/>
          <p:cNvSpPr/>
          <p:nvPr/>
        </p:nvSpPr>
        <p:spPr>
          <a:xfrm>
            <a:off x="1489730" y="4971400"/>
            <a:ext cx="1213795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>
            <a:spAutoFit/>
          </a:bodyPr>
          <a:lstStyle/>
          <a:p>
            <a:r>
              <a:rPr lang="he-IL" dirty="0">
                <a:solidFill>
                  <a:srgbClr val="000000"/>
                </a:solidFill>
                <a:latin typeface="Arial" panose="020B0604020202020204" pitchFamily="34" charset="0"/>
              </a:rPr>
              <a:t>וְחָזַר </a:t>
            </a:r>
            <a:r>
              <a:rPr lang="he-IL" dirty="0" smtClean="0">
                <a:solidFill>
                  <a:srgbClr val="000000"/>
                </a:solidFill>
                <a:latin typeface="Arial" panose="020B0604020202020204" pitchFamily="34" charset="0"/>
              </a:rPr>
              <a:t>הַדִּין  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05743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5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75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75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250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3250"/>
                            </p:stCondLst>
                            <p:childTnLst>
                              <p:par>
                                <p:cTn id="66" presetID="16" presetClass="entr" presetSubtype="21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6000"/>
                            </p:stCondLst>
                            <p:childTnLst>
                              <p:par>
                                <p:cTn id="70" presetID="16" presetClass="entr" presetSubtype="37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8000"/>
                            </p:stCondLst>
                            <p:childTnLst>
                              <p:par>
                                <p:cTn id="74" presetID="2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0"/>
                            </p:stCondLst>
                            <p:childTnLst>
                              <p:par>
                                <p:cTn id="78" presetID="16" presetClass="entr" presetSubtype="21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2250"/>
                            </p:stCondLst>
                            <p:childTnLst>
                              <p:par>
                                <p:cTn id="82" presetID="16" presetClass="entr" presetSubtype="37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4500"/>
                            </p:stCondLst>
                            <p:childTnLst>
                              <p:par>
                                <p:cTn id="86" presetID="2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6500"/>
                            </p:stCondLst>
                            <p:childTnLst>
                              <p:par>
                                <p:cTn id="90" presetID="16" presetClass="entr" presetSubtype="21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8750"/>
                            </p:stCondLst>
                            <p:childTnLst>
                              <p:par>
                                <p:cTn id="94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750"/>
                            </p:stCondLst>
                            <p:childTnLst>
                              <p:par>
                                <p:cTn id="101" presetID="16" presetClass="entr" presetSubtype="2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14" presetID="22" presetClass="entr" presetSubtype="4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18" presetID="16" presetClass="entr" presetSubtype="2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6000"/>
                            </p:stCondLst>
                            <p:childTnLst>
                              <p:par>
                                <p:cTn id="122" presetID="22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8000"/>
                            </p:stCondLst>
                            <p:childTnLst>
                              <p:par>
                                <p:cTn id="126" presetID="22" presetClass="entr" presetSubtype="2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250"/>
                            </p:stCondLst>
                            <p:childTnLst>
                              <p:par>
                                <p:cTn id="130" presetID="16" presetClass="entr" presetSubtype="2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2750"/>
                            </p:stCondLst>
                            <p:childTnLst>
                              <p:par>
                                <p:cTn id="134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5250"/>
                            </p:stCondLst>
                            <p:childTnLst>
                              <p:par>
                                <p:cTn id="13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6250"/>
                            </p:stCondLst>
                            <p:childTnLst>
                              <p:par>
                                <p:cTn id="145" presetID="22" presetClass="entr" presetSubtype="1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5" grpId="0" animBg="1"/>
      <p:bldP spid="26" grpId="0" animBg="1"/>
      <p:bldP spid="27" grpId="0" animBg="1"/>
      <p:bldP spid="28" grpId="0" animBg="1"/>
      <p:bldP spid="31" grpId="0" animBg="1"/>
      <p:bldP spid="32" grpId="0" animBg="1"/>
      <p:bldP spid="33" grpId="0" animBg="1"/>
      <p:bldP spid="34" grpId="0" animBg="1"/>
      <p:bldP spid="37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8848"/>
            <a:ext cx="6395468" cy="4403437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0692" y="4374017"/>
            <a:ext cx="1157533" cy="9813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70908" y="887160"/>
            <a:ext cx="116378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he-IL" dirty="0" smtClean="0"/>
              <a:t>רוח מצויה</a:t>
            </a:r>
            <a:endParaRPr lang="he-IL" dirty="0"/>
          </a:p>
        </p:txBody>
      </p:sp>
      <p:pic>
        <p:nvPicPr>
          <p:cNvPr id="10" name="תמונה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6216" y="1785532"/>
            <a:ext cx="643036" cy="50324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03691" y="5079180"/>
            <a:ext cx="16063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he-IL" dirty="0" smtClean="0"/>
              <a:t>הזיקה בעל חיים</a:t>
            </a:r>
            <a:endParaRPr lang="he-IL" dirty="0"/>
          </a:p>
        </p:txBody>
      </p:sp>
      <p:pic>
        <p:nvPicPr>
          <p:cNvPr id="14" name="תמונה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6997" y="2399921"/>
            <a:ext cx="5705003" cy="433468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251847" y="6273112"/>
            <a:ext cx="155288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1400" dirty="0" smtClean="0"/>
              <a:t>אבן ברשות הרבים דינה כבור</a:t>
            </a:r>
            <a:endParaRPr lang="he-IL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8747670" y="6309709"/>
            <a:ext cx="1403927" cy="36945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he-IL" dirty="0" smtClean="0"/>
              <a:t>בור מתגלגל</a:t>
            </a:r>
            <a:endParaRPr lang="he-IL" dirty="0"/>
          </a:p>
        </p:txBody>
      </p:sp>
      <p:pic>
        <p:nvPicPr>
          <p:cNvPr id="18" name="תמונה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43424" y="5466503"/>
            <a:ext cx="1056749" cy="1268100"/>
          </a:xfrm>
          <a:prstGeom prst="rect">
            <a:avLst/>
          </a:prstGeom>
        </p:spPr>
      </p:pic>
      <p:pic>
        <p:nvPicPr>
          <p:cNvPr id="19" name="תמונה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1667" y="6080585"/>
            <a:ext cx="786003" cy="61513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891101" y="5448512"/>
            <a:ext cx="16063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he-IL" dirty="0" smtClean="0"/>
              <a:t>הזיקה רהיטים</a:t>
            </a:r>
            <a:endParaRPr lang="he-IL" dirty="0"/>
          </a:p>
        </p:txBody>
      </p:sp>
      <p:sp>
        <p:nvSpPr>
          <p:cNvPr id="21" name="מלבן 20"/>
          <p:cNvSpPr/>
          <p:nvPr/>
        </p:nvSpPr>
        <p:spPr>
          <a:xfrm>
            <a:off x="7327097" y="1335265"/>
            <a:ext cx="4245072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r>
              <a:rPr lang="he-IL" dirty="0" err="1">
                <a:solidFill>
                  <a:srgbClr val="000000"/>
                </a:solidFill>
                <a:latin typeface="Arial" panose="020B0604020202020204" pitchFamily="34" charset="0"/>
              </a:rPr>
              <a:t>לְאֵתוֹיֵי</a:t>
            </a:r>
            <a:r>
              <a:rPr lang="he-IL" dirty="0">
                <a:solidFill>
                  <a:srgbClr val="000000"/>
                </a:solidFill>
                <a:latin typeface="Arial" panose="020B0604020202020204" pitchFamily="34" charset="0"/>
              </a:rPr>
              <a:t> בּוֹר הַמִּתְגַּלְגֵּל בְּרַגְלֵי אָדָם וּבְרַגְלֵי בְּהֵמָה</a:t>
            </a:r>
            <a:endParaRPr lang="he-IL" dirty="0"/>
          </a:p>
        </p:txBody>
      </p:sp>
      <p:sp>
        <p:nvSpPr>
          <p:cNvPr id="22" name="מלבן 21"/>
          <p:cNvSpPr/>
          <p:nvPr/>
        </p:nvSpPr>
        <p:spPr>
          <a:xfrm>
            <a:off x="143621" y="165247"/>
            <a:ext cx="6108225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r>
              <a:rPr lang="he-IL" dirty="0" err="1">
                <a:solidFill>
                  <a:srgbClr val="000000"/>
                </a:solidFill>
                <a:latin typeface="Arial" panose="020B0604020202020204" pitchFamily="34" charset="0"/>
              </a:rPr>
              <a:t>לְאֵתוֹיֵי</a:t>
            </a:r>
            <a:r>
              <a:rPr lang="he-IL" dirty="0">
                <a:solidFill>
                  <a:srgbClr val="000000"/>
                </a:solidFill>
                <a:latin typeface="Arial" panose="020B0604020202020204" pitchFamily="34" charset="0"/>
              </a:rPr>
              <a:t> אַבְנוֹ סַכִּינוֹ וּמַשָּׂאוֹ שֶׁהִנִּיחָן בְּרֹאשׁ גַּגּוֹ </a:t>
            </a:r>
            <a:r>
              <a:rPr lang="he-IL" dirty="0" smtClean="0">
                <a:solidFill>
                  <a:srgbClr val="000000"/>
                </a:solidFill>
                <a:latin typeface="Arial" panose="020B0604020202020204" pitchFamily="34" charset="0"/>
              </a:rPr>
              <a:t>וְנָפְלוּ </a:t>
            </a:r>
            <a:r>
              <a:rPr lang="he-IL" dirty="0">
                <a:solidFill>
                  <a:srgbClr val="000000"/>
                </a:solidFill>
                <a:latin typeface="Arial" panose="020B0604020202020204" pitchFamily="34" charset="0"/>
              </a:rPr>
              <a:t>בְּרוּחַ מְצוּיָה וְהִזִּיקוּ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1052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750"/>
                            </p:stCondLst>
                            <p:childTnLst>
                              <p:par>
                                <p:cTn id="15" presetID="6" presetClass="entr" presetSubtype="3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750"/>
                            </p:stCondLst>
                            <p:childTnLst>
                              <p:par>
                                <p:cTn id="26" presetID="49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16667E-7 -7.40741E-7 L 0.10977 0.4159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8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25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034 0.02014 L 0.16966 0.02014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8" presetClass="entr" presetSubtype="3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25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6" grpId="0" animBg="1"/>
      <p:bldP spid="17" grpId="0" animBg="1"/>
      <p:bldP spid="20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4908231" y="143306"/>
            <a:ext cx="4876656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he-IL" dirty="0"/>
              <a:t> וּכְשֶׁהִזִּיק </a:t>
            </a:r>
            <a:r>
              <a:rPr lang="he-IL" sz="2000" b="1" dirty="0"/>
              <a:t>חָב</a:t>
            </a:r>
            <a:r>
              <a:rPr lang="he-IL" dirty="0"/>
              <a:t> הַמַּזִּיק לְשַׁלֵּם תַּשְׁלוּמֵי נֶזֶק בְּמֵיטַב הָאָרֶץ</a:t>
            </a:r>
          </a:p>
        </p:txBody>
      </p:sp>
      <p:sp>
        <p:nvSpPr>
          <p:cNvPr id="3" name="מלבן 2"/>
          <p:cNvSpPr/>
          <p:nvPr/>
        </p:nvSpPr>
        <p:spPr>
          <a:xfrm>
            <a:off x="7820524" y="1629904"/>
            <a:ext cx="3946604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he-IL" dirty="0" smtClean="0">
                <a:solidFill>
                  <a:srgbClr val="000000"/>
                </a:solidFill>
                <a:latin typeface="Arial" panose="020B0604020202020204" pitchFamily="34" charset="0"/>
              </a:rPr>
              <a:t>רַבִּי </a:t>
            </a:r>
            <a:r>
              <a:rPr lang="he-IL" dirty="0">
                <a:solidFill>
                  <a:srgbClr val="000000"/>
                </a:solidFill>
                <a:latin typeface="Arial" panose="020B0604020202020204" pitchFamily="34" charset="0"/>
              </a:rPr>
              <a:t>עֲקִיבָא </a:t>
            </a:r>
            <a:r>
              <a:rPr lang="he-IL" dirty="0" smtClean="0">
                <a:solidFill>
                  <a:srgbClr val="000000"/>
                </a:solidFill>
                <a:latin typeface="Arial" panose="020B0604020202020204" pitchFamily="34" charset="0"/>
              </a:rPr>
              <a:t>אוֹמֵר: לֹא </a:t>
            </a:r>
            <a:r>
              <a:rPr lang="he-IL" dirty="0">
                <a:solidFill>
                  <a:srgbClr val="000000"/>
                </a:solidFill>
                <a:latin typeface="Arial" panose="020B0604020202020204" pitchFamily="34" charset="0"/>
              </a:rPr>
              <a:t>בָּא הַכָּתוּב אֶלָּא לִגְבּוֹת </a:t>
            </a:r>
            <a:r>
              <a:rPr lang="he-IL" dirty="0" err="1">
                <a:solidFill>
                  <a:srgbClr val="000000"/>
                </a:solidFill>
                <a:latin typeface="Arial" panose="020B0604020202020204" pitchFamily="34" charset="0"/>
              </a:rPr>
              <a:t>לַנִּזָּקִין</a:t>
            </a:r>
            <a:r>
              <a:rPr lang="he-IL" dirty="0">
                <a:solidFill>
                  <a:srgbClr val="000000"/>
                </a:solidFill>
                <a:latin typeface="Arial" panose="020B0604020202020204" pitchFamily="34" charset="0"/>
              </a:rPr>
              <a:t> מִן הָעִידִּית </a:t>
            </a:r>
            <a:r>
              <a:rPr lang="he-IL" dirty="0" smtClean="0">
                <a:solidFill>
                  <a:srgbClr val="000000"/>
                </a:solidFill>
                <a:latin typeface="Arial" panose="020B0604020202020204" pitchFamily="34" charset="0"/>
              </a:rPr>
              <a:t>   וְקַל </a:t>
            </a:r>
            <a:r>
              <a:rPr lang="he-IL" dirty="0">
                <a:solidFill>
                  <a:srgbClr val="000000"/>
                </a:solidFill>
                <a:latin typeface="Arial" panose="020B0604020202020204" pitchFamily="34" charset="0"/>
              </a:rPr>
              <a:t>וָחוֹמֶר לַהֶקְדֵּשׁ</a:t>
            </a: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176" y="1522660"/>
            <a:ext cx="4674734" cy="1676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14109" y="2449921"/>
            <a:ext cx="423535" cy="338554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1">
            <a:spAutoFit/>
          </a:bodyPr>
          <a:lstStyle/>
          <a:p>
            <a:r>
              <a:rPr lang="he-IL" sz="1600" dirty="0" smtClean="0"/>
              <a:t>קל</a:t>
            </a:r>
            <a:endParaRPr lang="he-IL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3542147" y="2381351"/>
            <a:ext cx="544946" cy="30777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1">
            <a:spAutoFit/>
          </a:bodyPr>
          <a:lstStyle/>
          <a:p>
            <a:r>
              <a:rPr lang="he-IL" sz="1400" dirty="0" smtClean="0"/>
              <a:t>חמור</a:t>
            </a:r>
            <a:endParaRPr lang="he-IL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4908231" y="3081038"/>
            <a:ext cx="1514763" cy="52322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1">
            <a:spAutoFit/>
          </a:bodyPr>
          <a:lstStyle/>
          <a:p>
            <a:pPr algn="ctr"/>
            <a:r>
              <a:rPr lang="he-IL" sz="1400" dirty="0" smtClean="0"/>
              <a:t>חוב חולין </a:t>
            </a:r>
          </a:p>
          <a:p>
            <a:pPr algn="ctr"/>
            <a:r>
              <a:rPr lang="he-IL" sz="1400" dirty="0" smtClean="0"/>
              <a:t>משלם מהעידית</a:t>
            </a:r>
            <a:endParaRPr lang="he-IL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2843218" y="3032920"/>
            <a:ext cx="1381971" cy="52322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1">
            <a:spAutoFit/>
          </a:bodyPr>
          <a:lstStyle/>
          <a:p>
            <a:pPr algn="ctr"/>
            <a:r>
              <a:rPr lang="he-IL" sz="1400" dirty="0" smtClean="0"/>
              <a:t>חוב הקדש</a:t>
            </a:r>
          </a:p>
          <a:p>
            <a:pPr algn="ctr"/>
            <a:r>
              <a:rPr lang="he-IL" sz="1400" dirty="0" smtClean="0"/>
              <a:t>משלם מהעידית</a:t>
            </a:r>
            <a:endParaRPr lang="he-IL" sz="1400" dirty="0"/>
          </a:p>
        </p:txBody>
      </p:sp>
      <p:sp>
        <p:nvSpPr>
          <p:cNvPr id="9" name="מלבן 8"/>
          <p:cNvSpPr/>
          <p:nvPr/>
        </p:nvSpPr>
        <p:spPr>
          <a:xfrm>
            <a:off x="6620723" y="792226"/>
            <a:ext cx="511143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he-IL" dirty="0">
                <a:solidFill>
                  <a:srgbClr val="000000"/>
                </a:solidFill>
                <a:latin typeface="Arial" panose="020B0604020202020204" pitchFamily="34" charset="0"/>
              </a:rPr>
              <a:t>רַבִּי </a:t>
            </a:r>
            <a:r>
              <a:rPr lang="he-IL" dirty="0" smtClean="0">
                <a:solidFill>
                  <a:srgbClr val="000000"/>
                </a:solidFill>
                <a:latin typeface="Arial" panose="020B0604020202020204" pitchFamily="34" charset="0"/>
              </a:rPr>
              <a:t>יִשְׁמָעֵאל: מֵיטַב </a:t>
            </a:r>
            <a:r>
              <a:rPr lang="he-IL" dirty="0">
                <a:solidFill>
                  <a:srgbClr val="000000"/>
                </a:solidFill>
                <a:latin typeface="Arial" panose="020B0604020202020204" pitchFamily="34" charset="0"/>
              </a:rPr>
              <a:t>שָׂדֵהוּ שֶׁל נִיזָּק וּמֵיטַב כַּרְמוֹ שֶׁל </a:t>
            </a:r>
            <a:r>
              <a:rPr lang="he-IL" dirty="0" smtClean="0">
                <a:solidFill>
                  <a:srgbClr val="000000"/>
                </a:solidFill>
                <a:latin typeface="Arial" panose="020B0604020202020204" pitchFamily="34" charset="0"/>
              </a:rPr>
              <a:t>נִיזָּק</a:t>
            </a:r>
            <a:endParaRPr lang="he-IL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" name="מלבן 15"/>
          <p:cNvSpPr/>
          <p:nvPr/>
        </p:nvSpPr>
        <p:spPr>
          <a:xfrm>
            <a:off x="8177925" y="3604258"/>
            <a:ext cx="3836812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he-IL" dirty="0" smtClean="0">
                <a:solidFill>
                  <a:srgbClr val="000000"/>
                </a:solidFill>
                <a:latin typeface="Arial" panose="020B0604020202020204" pitchFamily="34" charset="0"/>
              </a:rPr>
              <a:t>ורַבִּי </a:t>
            </a:r>
            <a:r>
              <a:rPr lang="he-IL" dirty="0">
                <a:solidFill>
                  <a:srgbClr val="000000"/>
                </a:solidFill>
                <a:latin typeface="Arial" panose="020B0604020202020204" pitchFamily="34" charset="0"/>
              </a:rPr>
              <a:t>יִשְׁמָעֵאל: </a:t>
            </a:r>
            <a:r>
              <a:rPr lang="he-IL" dirty="0" err="1">
                <a:solidFill>
                  <a:srgbClr val="000000"/>
                </a:solidFill>
                <a:latin typeface="Arial" panose="020B0604020202020204" pitchFamily="34" charset="0"/>
              </a:rPr>
              <a:t>אַהֲנִי</a:t>
            </a:r>
            <a:r>
              <a:rPr lang="he-IL" dirty="0">
                <a:solidFill>
                  <a:srgbClr val="000000"/>
                </a:solidFill>
                <a:latin typeface="Arial" panose="020B0604020202020204" pitchFamily="34" charset="0"/>
              </a:rPr>
              <a:t> גְּזֵרָה </a:t>
            </a:r>
            <a:r>
              <a:rPr lang="he-IL" dirty="0" err="1">
                <a:solidFill>
                  <a:srgbClr val="000000"/>
                </a:solidFill>
                <a:latin typeface="Arial" panose="020B0604020202020204" pitchFamily="34" charset="0"/>
              </a:rPr>
              <a:t>שָׁוָה</a:t>
            </a:r>
            <a:r>
              <a:rPr lang="he-IL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he-IL" dirty="0" err="1">
                <a:solidFill>
                  <a:srgbClr val="000000"/>
                </a:solidFill>
                <a:latin typeface="Arial" panose="020B0604020202020204" pitchFamily="34" charset="0"/>
              </a:rPr>
              <a:t>וְאַהְנִי</a:t>
            </a:r>
            <a:r>
              <a:rPr lang="he-IL" dirty="0">
                <a:solidFill>
                  <a:srgbClr val="000000"/>
                </a:solidFill>
                <a:latin typeface="Arial" panose="020B0604020202020204" pitchFamily="34" charset="0"/>
              </a:rPr>
              <a:t> קְרָא </a:t>
            </a:r>
            <a:endParaRPr lang="he-IL" dirty="0"/>
          </a:p>
        </p:txBody>
      </p:sp>
      <p:sp>
        <p:nvSpPr>
          <p:cNvPr id="17" name="מלבן 16"/>
          <p:cNvSpPr/>
          <p:nvPr/>
        </p:nvSpPr>
        <p:spPr>
          <a:xfrm>
            <a:off x="9346325" y="4519152"/>
            <a:ext cx="18473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endParaRPr lang="he-IL" dirty="0"/>
          </a:p>
        </p:txBody>
      </p:sp>
      <p:sp>
        <p:nvSpPr>
          <p:cNvPr id="18" name="מלבן 17"/>
          <p:cNvSpPr/>
          <p:nvPr/>
        </p:nvSpPr>
        <p:spPr>
          <a:xfrm>
            <a:off x="10514843" y="4068338"/>
            <a:ext cx="1579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dirty="0" err="1">
                <a:solidFill>
                  <a:srgbClr val="000000"/>
                </a:solidFill>
                <a:latin typeface="Arial" panose="020B0604020202020204" pitchFamily="34" charset="0"/>
              </a:rPr>
              <a:t>אַהֲנִי</a:t>
            </a:r>
            <a:r>
              <a:rPr lang="he-IL" dirty="0">
                <a:solidFill>
                  <a:srgbClr val="000000"/>
                </a:solidFill>
                <a:latin typeface="Arial" panose="020B0604020202020204" pitchFamily="34" charset="0"/>
              </a:rPr>
              <a:t> גְּזֵרָה </a:t>
            </a:r>
            <a:r>
              <a:rPr lang="he-IL" dirty="0" err="1">
                <a:solidFill>
                  <a:srgbClr val="000000"/>
                </a:solidFill>
                <a:latin typeface="Arial" panose="020B0604020202020204" pitchFamily="34" charset="0"/>
              </a:rPr>
              <a:t>שָׁוָה</a:t>
            </a:r>
            <a:r>
              <a:rPr lang="he-IL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he-IL" dirty="0"/>
          </a:p>
        </p:txBody>
      </p:sp>
      <p:sp>
        <p:nvSpPr>
          <p:cNvPr id="19" name="מלבן 18"/>
          <p:cNvSpPr/>
          <p:nvPr/>
        </p:nvSpPr>
        <p:spPr>
          <a:xfrm>
            <a:off x="5629960" y="4056635"/>
            <a:ext cx="48878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dirty="0"/>
              <a:t>שאין הגזירה שווה המלמדת </a:t>
            </a:r>
            <a:r>
              <a:rPr lang="he-IL" dirty="0" err="1"/>
              <a:t>ששמין</a:t>
            </a:r>
            <a:r>
              <a:rPr lang="he-IL" dirty="0"/>
              <a:t> במיטב של "ניזק" </a:t>
            </a:r>
          </a:p>
        </p:txBody>
      </p:sp>
      <p:sp>
        <p:nvSpPr>
          <p:cNvPr id="20" name="מלבן 19"/>
          <p:cNvSpPr/>
          <p:nvPr/>
        </p:nvSpPr>
        <p:spPr>
          <a:xfrm>
            <a:off x="9626779" y="4559628"/>
            <a:ext cx="2467342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he-IL" dirty="0" err="1">
                <a:solidFill>
                  <a:srgbClr val="000000"/>
                </a:solidFill>
                <a:latin typeface="Arial" panose="020B0604020202020204" pitchFamily="34" charset="0"/>
              </a:rPr>
              <a:t>אַהֲנִי</a:t>
            </a:r>
            <a:r>
              <a:rPr lang="he-IL" dirty="0">
                <a:solidFill>
                  <a:srgbClr val="000000"/>
                </a:solidFill>
                <a:latin typeface="Arial" panose="020B0604020202020204" pitchFamily="34" charset="0"/>
              </a:rPr>
              <a:t> גְּזֵרָה </a:t>
            </a:r>
            <a:r>
              <a:rPr lang="he-IL" dirty="0" err="1">
                <a:solidFill>
                  <a:srgbClr val="000000"/>
                </a:solidFill>
                <a:latin typeface="Arial" panose="020B0604020202020204" pitchFamily="34" charset="0"/>
              </a:rPr>
              <a:t>שָׁוָה</a:t>
            </a:r>
            <a:r>
              <a:rPr lang="he-IL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he-IL" dirty="0" err="1">
                <a:solidFill>
                  <a:srgbClr val="000000"/>
                </a:solidFill>
                <a:latin typeface="Arial" panose="020B0604020202020204" pitchFamily="34" charset="0"/>
              </a:rPr>
              <a:t>כִּדְקָאָמֵינָא</a:t>
            </a:r>
            <a:endParaRPr lang="he-IL" dirty="0"/>
          </a:p>
        </p:txBody>
      </p:sp>
      <p:sp>
        <p:nvSpPr>
          <p:cNvPr id="21" name="TextBox 20"/>
          <p:cNvSpPr txBox="1"/>
          <p:nvPr/>
        </p:nvSpPr>
        <p:spPr>
          <a:xfrm>
            <a:off x="7489816" y="4757438"/>
            <a:ext cx="1856509" cy="17851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1">
            <a:spAutoFit/>
          </a:bodyPr>
          <a:lstStyle/>
          <a:p>
            <a:pPr algn="ctr"/>
            <a:r>
              <a:rPr lang="he-IL" sz="2000" b="1" dirty="0" smtClean="0"/>
              <a:t>מזיק</a:t>
            </a:r>
          </a:p>
          <a:p>
            <a:pPr algn="ctr"/>
            <a:r>
              <a:rPr lang="he-IL" dirty="0" smtClean="0"/>
              <a:t>קרקע משובחת</a:t>
            </a:r>
          </a:p>
          <a:p>
            <a:pPr algn="ctr"/>
            <a:r>
              <a:rPr lang="he-IL" dirty="0" smtClean="0"/>
              <a:t>(עידית)</a:t>
            </a:r>
          </a:p>
          <a:p>
            <a:pPr algn="ctr"/>
            <a:r>
              <a:rPr lang="he-IL" dirty="0" smtClean="0"/>
              <a:t> +</a:t>
            </a:r>
          </a:p>
          <a:p>
            <a:pPr algn="ctr"/>
            <a:r>
              <a:rPr lang="he-IL" dirty="0" smtClean="0"/>
              <a:t>קרקע גרועה</a:t>
            </a:r>
          </a:p>
          <a:p>
            <a:pPr algn="ctr"/>
            <a:r>
              <a:rPr lang="he-IL" dirty="0" smtClean="0"/>
              <a:t>(זיבורית)</a:t>
            </a:r>
            <a:endParaRPr lang="he-IL" dirty="0"/>
          </a:p>
        </p:txBody>
      </p:sp>
      <p:sp>
        <p:nvSpPr>
          <p:cNvPr id="22" name="TextBox 21"/>
          <p:cNvSpPr txBox="1"/>
          <p:nvPr/>
        </p:nvSpPr>
        <p:spPr>
          <a:xfrm>
            <a:off x="4015367" y="4598171"/>
            <a:ext cx="1856509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1">
            <a:spAutoFit/>
          </a:bodyPr>
          <a:lstStyle/>
          <a:p>
            <a:pPr algn="ctr"/>
            <a:r>
              <a:rPr lang="he-IL" sz="2000" b="1" dirty="0" smtClean="0"/>
              <a:t>ניזק</a:t>
            </a:r>
          </a:p>
          <a:p>
            <a:pPr algn="ctr"/>
            <a:r>
              <a:rPr lang="he-IL" dirty="0" smtClean="0"/>
              <a:t>קרקע משובחת</a:t>
            </a:r>
          </a:p>
          <a:p>
            <a:pPr algn="ctr"/>
            <a:r>
              <a:rPr lang="he-IL" dirty="0" smtClean="0"/>
              <a:t>(עידית)</a:t>
            </a:r>
          </a:p>
        </p:txBody>
      </p:sp>
      <p:sp>
        <p:nvSpPr>
          <p:cNvPr id="23" name="חץ ימינה 22"/>
          <p:cNvSpPr/>
          <p:nvPr/>
        </p:nvSpPr>
        <p:spPr>
          <a:xfrm rot="552589">
            <a:off x="5663173" y="4989082"/>
            <a:ext cx="2031999" cy="5786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שווה פחות</a:t>
            </a:r>
          </a:p>
        </p:txBody>
      </p:sp>
      <p:sp>
        <p:nvSpPr>
          <p:cNvPr id="24" name="חץ ימינה 23"/>
          <p:cNvSpPr/>
          <p:nvPr/>
        </p:nvSpPr>
        <p:spPr>
          <a:xfrm rot="1268370">
            <a:off x="5597747" y="5418611"/>
            <a:ext cx="2113549" cy="4891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שווה פחות</a:t>
            </a:r>
          </a:p>
        </p:txBody>
      </p:sp>
      <p:sp>
        <p:nvSpPr>
          <p:cNvPr id="25" name="מלבן 24"/>
          <p:cNvSpPr/>
          <p:nvPr/>
        </p:nvSpPr>
        <p:spPr>
          <a:xfrm>
            <a:off x="2771592" y="5726399"/>
            <a:ext cx="38491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dirty="0"/>
              <a:t>והחידוש הוא שלא יכול המזיק לומר לניזק </a:t>
            </a:r>
            <a:endParaRPr lang="he-IL" dirty="0" smtClean="0"/>
          </a:p>
          <a:p>
            <a:r>
              <a:rPr lang="he-IL" dirty="0" smtClean="0"/>
              <a:t>בוא </a:t>
            </a:r>
            <a:r>
              <a:rPr lang="he-IL" dirty="0"/>
              <a:t>ותגבה מהזיבורית. </a:t>
            </a:r>
          </a:p>
        </p:txBody>
      </p:sp>
    </p:spTree>
    <p:extLst>
      <p:ext uri="{BB962C8B-B14F-4D97-AF65-F5344CB8AC3E}">
        <p14:creationId xmlns:p14="http://schemas.microsoft.com/office/powerpoint/2010/main" val="231937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5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45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250"/>
                            </p:stCondLst>
                            <p:childTnLst>
                              <p:par>
                                <p:cTn id="31" presetID="26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1500"/>
                            </p:stCondLst>
                            <p:childTnLst>
                              <p:par>
                                <p:cTn id="48" presetID="4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500"/>
                            </p:stCondLst>
                            <p:childTnLst>
                              <p:par>
                                <p:cTn id="54" presetID="26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7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775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0"/>
                            </p:stCondLst>
                            <p:childTnLst>
                              <p:par>
                                <p:cTn id="83" presetID="2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20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3500"/>
                            </p:stCondLst>
                            <p:childTnLst>
                              <p:par>
                                <p:cTn id="93" presetID="6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6250"/>
                            </p:stCondLst>
                            <p:childTnLst>
                              <p:par>
                                <p:cTn id="97" presetID="6" presetClass="entr" presetSubtype="32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95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0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225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3750"/>
                            </p:stCondLst>
                            <p:childTnLst>
                              <p:par>
                                <p:cTn id="115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5500"/>
                            </p:stCondLst>
                            <p:childTnLst>
                              <p:par>
                                <p:cTn id="121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6" grpId="0" animBg="1"/>
      <p:bldP spid="17" grpId="0" animBg="1"/>
      <p:bldP spid="18" grpId="0"/>
      <p:bldP spid="19" grpId="0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8295815" y="1246662"/>
            <a:ext cx="33435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 smtClean="0">
                <a:solidFill>
                  <a:srgbClr val="000000"/>
                </a:solidFill>
                <a:latin typeface="Arial" panose="020B0604020202020204" pitchFamily="34" charset="0"/>
              </a:rPr>
              <a:t>כְּגוֹן </a:t>
            </a:r>
            <a:r>
              <a:rPr lang="he-IL" dirty="0">
                <a:solidFill>
                  <a:srgbClr val="000000"/>
                </a:solidFill>
                <a:latin typeface="Arial" panose="020B0604020202020204" pitchFamily="34" charset="0"/>
              </a:rPr>
              <a:t>שֶׁאָכַל עֲרוּגָה בֵּין </a:t>
            </a:r>
            <a:r>
              <a:rPr lang="he-IL" dirty="0" smtClean="0">
                <a:solidFill>
                  <a:srgbClr val="000000"/>
                </a:solidFill>
                <a:latin typeface="Arial" panose="020B0604020202020204" pitchFamily="34" charset="0"/>
              </a:rPr>
              <a:t>הָעֲרוּגוֹת</a:t>
            </a:r>
          </a:p>
          <a:p>
            <a:r>
              <a:rPr lang="he-IL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he-IL" dirty="0">
                <a:solidFill>
                  <a:srgbClr val="000000"/>
                </a:solidFill>
                <a:latin typeface="Arial" panose="020B0604020202020204" pitchFamily="34" charset="0"/>
              </a:rPr>
              <a:t>וְלָא </a:t>
            </a:r>
            <a:r>
              <a:rPr lang="he-IL" dirty="0" err="1">
                <a:solidFill>
                  <a:srgbClr val="000000"/>
                </a:solidFill>
                <a:latin typeface="Arial" panose="020B0604020202020204" pitchFamily="34" charset="0"/>
              </a:rPr>
              <a:t>יָדְעִינַן</a:t>
            </a:r>
            <a:r>
              <a:rPr lang="he-IL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he-IL" dirty="0" smtClean="0">
                <a:solidFill>
                  <a:srgbClr val="000000"/>
                </a:solidFill>
                <a:latin typeface="Arial" panose="020B0604020202020204" pitchFamily="34" charset="0"/>
              </a:rPr>
              <a:t>אִי </a:t>
            </a:r>
            <a:r>
              <a:rPr lang="he-IL" dirty="0">
                <a:solidFill>
                  <a:srgbClr val="000000"/>
                </a:solidFill>
                <a:latin typeface="Arial" panose="020B0604020202020204" pitchFamily="34" charset="0"/>
              </a:rPr>
              <a:t>כְּחוּשָׁה אֲכַל אִי שְׁמֵינָה </a:t>
            </a:r>
            <a:endParaRPr lang="he-IL" dirty="0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448" y="82824"/>
            <a:ext cx="5593332" cy="2761265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2198" y="3450191"/>
            <a:ext cx="4761482" cy="2964464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985" y="3450192"/>
            <a:ext cx="4709611" cy="3089156"/>
          </a:xfrm>
          <a:prstGeom prst="rect">
            <a:avLst/>
          </a:prstGeom>
        </p:spPr>
      </p:pic>
      <p:sp>
        <p:nvSpPr>
          <p:cNvPr id="6" name="מלבן 5"/>
          <p:cNvSpPr/>
          <p:nvPr/>
        </p:nvSpPr>
        <p:spPr>
          <a:xfrm>
            <a:off x="1876850" y="3080859"/>
            <a:ext cx="155042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he-IL" dirty="0" smtClean="0">
                <a:solidFill>
                  <a:srgbClr val="000000"/>
                </a:solidFill>
                <a:latin typeface="Arial" panose="020B0604020202020204" pitchFamily="34" charset="0"/>
              </a:rPr>
              <a:t>כְּזִיבּוּרִית </a:t>
            </a:r>
            <a:r>
              <a:rPr lang="he-IL" dirty="0" err="1">
                <a:solidFill>
                  <a:srgbClr val="000000"/>
                </a:solidFill>
                <a:latin typeface="Arial" panose="020B0604020202020204" pitchFamily="34" charset="0"/>
              </a:rPr>
              <a:t>דְּמַזִּיק</a:t>
            </a:r>
            <a:endParaRPr lang="he-IL" dirty="0"/>
          </a:p>
        </p:txBody>
      </p:sp>
      <p:sp>
        <p:nvSpPr>
          <p:cNvPr id="7" name="מלבן 6"/>
          <p:cNvSpPr/>
          <p:nvPr/>
        </p:nvSpPr>
        <p:spPr>
          <a:xfrm>
            <a:off x="7840445" y="3141964"/>
            <a:ext cx="129554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he-IL" dirty="0">
                <a:solidFill>
                  <a:srgbClr val="000000"/>
                </a:solidFill>
                <a:latin typeface="Arial" panose="020B0604020202020204" pitchFamily="34" charset="0"/>
              </a:rPr>
              <a:t>עִידִּית </a:t>
            </a:r>
            <a:r>
              <a:rPr lang="he-IL" dirty="0" err="1">
                <a:solidFill>
                  <a:srgbClr val="000000"/>
                </a:solidFill>
                <a:latin typeface="Arial" panose="020B0604020202020204" pitchFamily="34" charset="0"/>
              </a:rPr>
              <a:t>דְּנִיזָּק</a:t>
            </a:r>
            <a:r>
              <a:rPr lang="he-IL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he-IL" dirty="0"/>
          </a:p>
        </p:txBody>
      </p:sp>
      <p:sp>
        <p:nvSpPr>
          <p:cNvPr id="8" name="חץ ימינה 7"/>
          <p:cNvSpPr/>
          <p:nvPr/>
        </p:nvSpPr>
        <p:spPr>
          <a:xfrm>
            <a:off x="3713018" y="3029526"/>
            <a:ext cx="3768437" cy="4817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שווה</a:t>
            </a:r>
            <a:endParaRPr lang="he-IL" dirty="0"/>
          </a:p>
        </p:txBody>
      </p:sp>
      <p:sp>
        <p:nvSpPr>
          <p:cNvPr id="9" name="TextBox 8"/>
          <p:cNvSpPr txBox="1"/>
          <p:nvPr/>
        </p:nvSpPr>
        <p:spPr>
          <a:xfrm>
            <a:off x="2652062" y="1268590"/>
            <a:ext cx="128856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r>
              <a:rPr lang="he-IL" dirty="0" smtClean="0"/>
              <a:t>שדה שמנה</a:t>
            </a:r>
            <a:endParaRPr lang="he-IL" dirty="0"/>
          </a:p>
        </p:txBody>
      </p:sp>
      <p:sp>
        <p:nvSpPr>
          <p:cNvPr id="10" name="TextBox 9"/>
          <p:cNvSpPr txBox="1"/>
          <p:nvPr/>
        </p:nvSpPr>
        <p:spPr>
          <a:xfrm>
            <a:off x="4738169" y="2384852"/>
            <a:ext cx="128856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r>
              <a:rPr lang="he-IL" dirty="0" smtClean="0"/>
              <a:t>שדה כחושה</a:t>
            </a:r>
            <a:endParaRPr lang="he-IL" dirty="0"/>
          </a:p>
        </p:txBody>
      </p:sp>
      <p:sp>
        <p:nvSpPr>
          <p:cNvPr id="11" name="TextBox 10"/>
          <p:cNvSpPr txBox="1"/>
          <p:nvPr/>
        </p:nvSpPr>
        <p:spPr>
          <a:xfrm>
            <a:off x="6791220" y="745531"/>
            <a:ext cx="128856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r>
              <a:rPr lang="he-IL" dirty="0" smtClean="0"/>
              <a:t>שדה שמנה</a:t>
            </a:r>
            <a:endParaRPr lang="he-IL" dirty="0"/>
          </a:p>
        </p:txBody>
      </p:sp>
      <p:sp>
        <p:nvSpPr>
          <p:cNvPr id="12" name="מלבן 11"/>
          <p:cNvSpPr/>
          <p:nvPr/>
        </p:nvSpPr>
        <p:spPr>
          <a:xfrm>
            <a:off x="7124284" y="4625438"/>
            <a:ext cx="3177309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he-IL" dirty="0" smtClean="0">
                <a:solidFill>
                  <a:srgbClr val="000000"/>
                </a:solidFill>
                <a:latin typeface="Arial" panose="020B0604020202020204" pitchFamily="34" charset="0"/>
              </a:rPr>
              <a:t>רַבִּי </a:t>
            </a:r>
            <a:r>
              <a:rPr lang="he-IL" dirty="0">
                <a:solidFill>
                  <a:srgbClr val="000000"/>
                </a:solidFill>
                <a:latin typeface="Arial" panose="020B0604020202020204" pitchFamily="34" charset="0"/>
              </a:rPr>
              <a:t>יִשְׁמָעֵאל סָבַר </a:t>
            </a:r>
            <a:r>
              <a:rPr lang="he-IL" dirty="0" err="1">
                <a:solidFill>
                  <a:srgbClr val="000000"/>
                </a:solidFill>
                <a:latin typeface="Arial" panose="020B0604020202020204" pitchFamily="34" charset="0"/>
              </a:rPr>
              <a:t>בִּדְנִיזָּק</a:t>
            </a:r>
            <a:r>
              <a:rPr lang="he-IL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he-IL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שָׁיְימִינַן</a:t>
            </a:r>
            <a:endParaRPr lang="he-IL" dirty="0"/>
          </a:p>
        </p:txBody>
      </p:sp>
      <p:sp>
        <p:nvSpPr>
          <p:cNvPr id="13" name="מלבן 12"/>
          <p:cNvSpPr/>
          <p:nvPr/>
        </p:nvSpPr>
        <p:spPr>
          <a:xfrm>
            <a:off x="1332211" y="4563091"/>
            <a:ext cx="3009157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he-IL" dirty="0">
                <a:solidFill>
                  <a:srgbClr val="000000"/>
                </a:solidFill>
                <a:latin typeface="Arial" panose="020B0604020202020204" pitchFamily="34" charset="0"/>
              </a:rPr>
              <a:t>וְרַבִּי עֲקִיבָא סָבַר </a:t>
            </a:r>
            <a:r>
              <a:rPr lang="he-IL" dirty="0" err="1">
                <a:solidFill>
                  <a:srgbClr val="000000"/>
                </a:solidFill>
                <a:latin typeface="Arial" panose="020B0604020202020204" pitchFamily="34" charset="0"/>
              </a:rPr>
              <a:t>בִּדְמַזִּיק</a:t>
            </a:r>
            <a:r>
              <a:rPr lang="he-IL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he-IL" dirty="0" err="1">
                <a:solidFill>
                  <a:srgbClr val="000000"/>
                </a:solidFill>
                <a:latin typeface="Arial" panose="020B0604020202020204" pitchFamily="34" charset="0"/>
              </a:rPr>
              <a:t>שָׁיְימִינַן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582955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75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6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50"/>
                            </p:stCondLst>
                            <p:childTnLst>
                              <p:par>
                                <p:cTn id="36" presetID="6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45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750"/>
                            </p:stCondLst>
                            <p:childTnLst>
                              <p:par>
                                <p:cTn id="56" presetID="4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860</Words>
  <Application>Microsoft Office PowerPoint</Application>
  <PresentationFormat>מסך רחב</PresentationFormat>
  <Paragraphs>177</Paragraphs>
  <Slides>7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izak rossler</dc:creator>
  <cp:lastModifiedBy>izak rossler</cp:lastModifiedBy>
  <cp:revision>30</cp:revision>
  <dcterms:created xsi:type="dcterms:W3CDTF">2023-07-27T15:03:03Z</dcterms:created>
  <dcterms:modified xsi:type="dcterms:W3CDTF">2023-08-08T08:29:49Z</dcterms:modified>
</cp:coreProperties>
</file>