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3" r:id="rId6"/>
    <p:sldId id="264" r:id="rId7"/>
    <p:sldId id="265" r:id="rId8"/>
    <p:sldId id="267" r:id="rId9"/>
    <p:sldId id="262" r:id="rId10"/>
    <p:sldId id="269" r:id="rId11"/>
    <p:sldId id="270" r:id="rId12"/>
    <p:sldId id="272"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3" d="100"/>
          <a:sy n="83" d="100"/>
        </p:scale>
        <p:origin x="68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104733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39509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173550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411888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33325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126372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32670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70508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72968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177172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18279C0E-7FE2-4144-9411-F380B6E4B051}" type="datetimeFigureOut">
              <a:rPr lang="he-IL" smtClean="0"/>
              <a:t>י"א/אלול/תשפ"ג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7AE44C-9FA7-4C14-B34B-C759E227261F}" type="slidenum">
              <a:rPr lang="he-IL" smtClean="0"/>
              <a:t>‹#›</a:t>
            </a:fld>
            <a:endParaRPr lang="he-IL"/>
          </a:p>
        </p:txBody>
      </p:sp>
    </p:spTree>
    <p:extLst>
      <p:ext uri="{BB962C8B-B14F-4D97-AF65-F5344CB8AC3E}">
        <p14:creationId xmlns:p14="http://schemas.microsoft.com/office/powerpoint/2010/main" val="273720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279C0E-7FE2-4144-9411-F380B6E4B051}" type="datetimeFigureOut">
              <a:rPr lang="he-IL" smtClean="0"/>
              <a:t>י"א/אלול/תשפ"ג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57AE44C-9FA7-4C14-B34B-C759E227261F}" type="slidenum">
              <a:rPr lang="he-IL" smtClean="0"/>
              <a:t>‹#›</a:t>
            </a:fld>
            <a:endParaRPr lang="he-IL"/>
          </a:p>
        </p:txBody>
      </p:sp>
    </p:spTree>
    <p:extLst>
      <p:ext uri="{BB962C8B-B14F-4D97-AF65-F5344CB8AC3E}">
        <p14:creationId xmlns:p14="http://schemas.microsoft.com/office/powerpoint/2010/main" val="5990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53127" y="231054"/>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מצגת </a:t>
            </a:r>
            <a:r>
              <a:rPr lang="he-IL" smtClean="0"/>
              <a:t>עזר ללימוד </a:t>
            </a:r>
            <a:r>
              <a:rPr lang="he-IL" dirty="0" smtClean="0"/>
              <a:t>דף </a:t>
            </a:r>
            <a:r>
              <a:rPr lang="he-IL" dirty="0"/>
              <a:t>ז</a:t>
            </a:r>
            <a:r>
              <a:rPr lang="he-IL" dirty="0" smtClean="0"/>
              <a:t>'</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Tree>
    <p:extLst>
      <p:ext uri="{BB962C8B-B14F-4D97-AF65-F5344CB8AC3E}">
        <p14:creationId xmlns:p14="http://schemas.microsoft.com/office/powerpoint/2010/main" val="98633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074925600"/>
              </p:ext>
            </p:extLst>
          </p:nvPr>
        </p:nvGraphicFramePr>
        <p:xfrm>
          <a:off x="1789314" y="567755"/>
          <a:ext cx="10381672" cy="6184152"/>
        </p:xfrm>
        <a:graphic>
          <a:graphicData uri="http://schemas.openxmlformats.org/drawingml/2006/table">
            <a:tbl>
              <a:tblPr rtl="1" firstRow="1" bandRow="1">
                <a:tableStyleId>{BDBED569-4797-4DF1-A0F4-6AAB3CD982D8}</a:tableStyleId>
              </a:tblPr>
              <a:tblGrid>
                <a:gridCol w="2547525">
                  <a:extLst>
                    <a:ext uri="{9D8B030D-6E8A-4147-A177-3AD203B41FA5}">
                      <a16:colId xmlns:a16="http://schemas.microsoft.com/office/drawing/2014/main" val="53297491"/>
                    </a:ext>
                  </a:extLst>
                </a:gridCol>
                <a:gridCol w="4373590">
                  <a:extLst>
                    <a:ext uri="{9D8B030D-6E8A-4147-A177-3AD203B41FA5}">
                      <a16:colId xmlns:a16="http://schemas.microsoft.com/office/drawing/2014/main" val="409071095"/>
                    </a:ext>
                  </a:extLst>
                </a:gridCol>
                <a:gridCol w="3460557">
                  <a:extLst>
                    <a:ext uri="{9D8B030D-6E8A-4147-A177-3AD203B41FA5}">
                      <a16:colId xmlns:a16="http://schemas.microsoft.com/office/drawing/2014/main" val="688869929"/>
                    </a:ext>
                  </a:extLst>
                </a:gridCol>
              </a:tblGrid>
              <a:tr h="695935">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551997368"/>
                  </a:ext>
                </a:extLst>
              </a:tr>
              <a:tr h="939031">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855104868"/>
                  </a:ext>
                </a:extLst>
              </a:tr>
              <a:tr h="597285">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595784582"/>
                  </a:ext>
                </a:extLst>
              </a:tr>
              <a:tr h="1005376">
                <a:tc gridSpan="2">
                  <a:txBody>
                    <a:bodyPr/>
                    <a:lstStyle/>
                    <a:p>
                      <a:pPr rtl="1"/>
                      <a:endParaRPr lang="he-IL" dirty="0"/>
                    </a:p>
                  </a:txBody>
                  <a:tcPr/>
                </a:tc>
                <a:tc hMerge="1">
                  <a:txBody>
                    <a:bodyPr/>
                    <a:lstStyle/>
                    <a:p>
                      <a:pPr rtl="1"/>
                      <a:endParaRPr lang="he-IL"/>
                    </a:p>
                  </a:txBody>
                  <a:tcPr/>
                </a:tc>
                <a:tc rowSpan="2">
                  <a:txBody>
                    <a:bodyPr/>
                    <a:lstStyle/>
                    <a:p>
                      <a:pPr rtl="1"/>
                      <a:endParaRPr lang="he-IL" dirty="0"/>
                    </a:p>
                  </a:txBody>
                  <a:tcPr/>
                </a:tc>
                <a:extLst>
                  <a:ext uri="{0D108BD9-81ED-4DB2-BD59-A6C34878D82A}">
                    <a16:rowId xmlns:a16="http://schemas.microsoft.com/office/drawing/2014/main" val="4064678113"/>
                  </a:ext>
                </a:extLst>
              </a:tr>
              <a:tr h="2946525">
                <a:tc>
                  <a:txBody>
                    <a:bodyPr/>
                    <a:lstStyle/>
                    <a:p>
                      <a:pPr rtl="1"/>
                      <a:endParaRPr lang="he-IL" dirty="0"/>
                    </a:p>
                  </a:txBody>
                  <a:tcPr/>
                </a:tc>
                <a:tc>
                  <a:txBody>
                    <a:bodyPr/>
                    <a:lstStyle/>
                    <a:p>
                      <a:pPr rtl="1"/>
                      <a:endParaRPr lang="he-IL" dirty="0"/>
                    </a:p>
                  </a:txBody>
                  <a:tcPr/>
                </a:tc>
                <a:tc vMerge="1">
                  <a:txBody>
                    <a:bodyPr/>
                    <a:lstStyle/>
                    <a:p>
                      <a:pPr rtl="1"/>
                      <a:endParaRPr lang="he-IL" dirty="0"/>
                    </a:p>
                  </a:txBody>
                  <a:tcPr/>
                </a:tc>
                <a:extLst>
                  <a:ext uri="{0D108BD9-81ED-4DB2-BD59-A6C34878D82A}">
                    <a16:rowId xmlns:a16="http://schemas.microsoft.com/office/drawing/2014/main" val="2405879937"/>
                  </a:ext>
                </a:extLst>
              </a:tr>
            </a:tbl>
          </a:graphicData>
        </a:graphic>
      </p:graphicFrame>
      <p:sp>
        <p:nvSpPr>
          <p:cNvPr id="5" name="מלבן 4"/>
          <p:cNvSpPr/>
          <p:nvPr/>
        </p:nvSpPr>
        <p:spPr>
          <a:xfrm>
            <a:off x="2383503" y="640075"/>
            <a:ext cx="1806906" cy="369332"/>
          </a:xfrm>
          <a:prstGeom prst="rect">
            <a:avLst/>
          </a:prstGeom>
          <a:solidFill>
            <a:schemeClr val="bg1"/>
          </a:solidFill>
          <a:scene3d>
            <a:camera prst="orthographicFront"/>
            <a:lightRig rig="threePt" dir="t"/>
          </a:scene3d>
          <a:sp3d>
            <a:bevelT prst="convex"/>
          </a:sp3d>
        </p:spPr>
        <p:txBody>
          <a:bodyPr wrap="none">
            <a:spAutoFit/>
          </a:bodyPr>
          <a:lstStyle/>
          <a:p>
            <a:r>
              <a:rPr lang="he-IL" dirty="0">
                <a:solidFill>
                  <a:srgbClr val="000000"/>
                </a:solidFill>
                <a:latin typeface="Arial" panose="020B0604020202020204" pitchFamily="34" charset="0"/>
              </a:rPr>
              <a:t>בְּשֶׁל עוֹלָם הֵן שָׁמִין</a:t>
            </a:r>
            <a:endParaRPr lang="he-IL" dirty="0"/>
          </a:p>
        </p:txBody>
      </p:sp>
      <p:sp>
        <p:nvSpPr>
          <p:cNvPr id="6" name="מלבן 5"/>
          <p:cNvSpPr/>
          <p:nvPr/>
        </p:nvSpPr>
        <p:spPr>
          <a:xfrm>
            <a:off x="2164738" y="1354089"/>
            <a:ext cx="2244436" cy="646331"/>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המדד </a:t>
            </a:r>
            <a:r>
              <a:rPr lang="he-IL" dirty="0"/>
              <a:t>הוא לפי חשיבות הקרקעות בעולם,</a:t>
            </a:r>
          </a:p>
        </p:txBody>
      </p:sp>
      <p:sp>
        <p:nvSpPr>
          <p:cNvPr id="7" name="מלבן 6"/>
          <p:cNvSpPr/>
          <p:nvPr/>
        </p:nvSpPr>
        <p:spPr>
          <a:xfrm>
            <a:off x="5301011" y="1286736"/>
            <a:ext cx="3990505" cy="923330"/>
          </a:xfrm>
          <a:prstGeom prst="rect">
            <a:avLst/>
          </a:prstGeom>
          <a:solidFill>
            <a:schemeClr val="bg1"/>
          </a:solidFill>
          <a:scene3d>
            <a:camera prst="orthographicFront"/>
            <a:lightRig rig="threePt" dir="t"/>
          </a:scene3d>
          <a:sp3d>
            <a:bevelT prst="convex"/>
          </a:sp3d>
        </p:spPr>
        <p:txBody>
          <a:bodyPr wrap="square">
            <a:spAutoFit/>
          </a:bodyPr>
          <a:lstStyle/>
          <a:p>
            <a:r>
              <a:rPr lang="he-IL" dirty="0"/>
              <a:t>אמת המידה היא קרקעותיו של המזיק, שהמעולה בין קרקעותיו נחשבת למיטב, וממנה עליו לשלם, </a:t>
            </a:r>
          </a:p>
        </p:txBody>
      </p:sp>
      <p:sp>
        <p:nvSpPr>
          <p:cNvPr id="8" name="מלבן 7"/>
          <p:cNvSpPr/>
          <p:nvPr/>
        </p:nvSpPr>
        <p:spPr>
          <a:xfrm>
            <a:off x="2136667" y="2929568"/>
            <a:ext cx="2876862" cy="646331"/>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שמין </a:t>
            </a:r>
            <a:r>
              <a:rPr lang="he-IL" dirty="0"/>
              <a:t>לפי הניזק, לכן יכול המזיק לתת את הזיבורית שלו.</a:t>
            </a:r>
          </a:p>
        </p:txBody>
      </p:sp>
      <p:sp>
        <p:nvSpPr>
          <p:cNvPr id="9" name="מלבן 8"/>
          <p:cNvSpPr/>
          <p:nvPr/>
        </p:nvSpPr>
        <p:spPr>
          <a:xfrm>
            <a:off x="9990742" y="4558435"/>
            <a:ext cx="1440344" cy="369332"/>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solidFill>
                  <a:srgbClr val="000000"/>
                </a:solidFill>
                <a:latin typeface="Arial" panose="020B0604020202020204" pitchFamily="34" charset="0"/>
              </a:rPr>
              <a:t>רבי עקיבא</a:t>
            </a:r>
            <a:endParaRPr lang="he-IL" dirty="0"/>
          </a:p>
        </p:txBody>
      </p:sp>
      <p:sp>
        <p:nvSpPr>
          <p:cNvPr id="12" name="מלבן 11"/>
          <p:cNvSpPr/>
          <p:nvPr/>
        </p:nvSpPr>
        <p:spPr>
          <a:xfrm>
            <a:off x="6390540" y="3861113"/>
            <a:ext cx="2876862" cy="646331"/>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הולכים </a:t>
            </a:r>
            <a:r>
              <a:rPr lang="he-IL" dirty="0"/>
              <a:t>אחר המזיק, ועליו לתת את העידית שלו.</a:t>
            </a:r>
          </a:p>
        </p:txBody>
      </p:sp>
      <p:sp>
        <p:nvSpPr>
          <p:cNvPr id="15" name="מלבן 14"/>
          <p:cNvSpPr/>
          <p:nvPr/>
        </p:nvSpPr>
        <p:spPr>
          <a:xfrm>
            <a:off x="6373980" y="4412193"/>
            <a:ext cx="2876862" cy="2308324"/>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הספק </a:t>
            </a:r>
            <a:r>
              <a:rPr lang="he-IL" dirty="0"/>
              <a:t>הוא רק לפי רבי עקיבא, שנחלק ואמר </a:t>
            </a:r>
            <a:r>
              <a:rPr lang="he-IL" dirty="0" err="1"/>
              <a:t>ששמין</a:t>
            </a:r>
            <a:r>
              <a:rPr lang="he-IL" dirty="0"/>
              <a:t> לפי העידית של המזיק, ולכן באופן שהזיבורית </a:t>
            </a:r>
            <a:r>
              <a:rPr lang="he-IL" dirty="0" err="1"/>
              <a:t>דמזיק</a:t>
            </a:r>
            <a:r>
              <a:rPr lang="he-IL" dirty="0"/>
              <a:t> היא כעידית </a:t>
            </a:r>
            <a:r>
              <a:rPr lang="he-IL" dirty="0" err="1"/>
              <a:t>דניזק</a:t>
            </a:r>
            <a:r>
              <a:rPr lang="he-IL" dirty="0"/>
              <a:t> אינו יכול לתת את הזיבורית, אלא צריך לתת מן העידית, כמשמעות הפסוק "מיטב שדהו ישלם", </a:t>
            </a:r>
          </a:p>
        </p:txBody>
      </p:sp>
      <p:sp>
        <p:nvSpPr>
          <p:cNvPr id="16" name="מלבן 15"/>
          <p:cNvSpPr/>
          <p:nvPr/>
        </p:nvSpPr>
        <p:spPr>
          <a:xfrm>
            <a:off x="1878772" y="3657144"/>
            <a:ext cx="3134757" cy="2031325"/>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אין ספק לפי </a:t>
            </a:r>
            <a:r>
              <a:rPr lang="he-IL" dirty="0"/>
              <a:t>רבי ישמעאל, הסובר שאם הזיבורית של המזיק היא כעידית </a:t>
            </a:r>
            <a:r>
              <a:rPr lang="he-IL" dirty="0" err="1"/>
              <a:t>דניזק</a:t>
            </a:r>
            <a:r>
              <a:rPr lang="he-IL" dirty="0"/>
              <a:t> משלם המזיק את הזיבורית, כי לפיו ודאי מודדים לפי העידית של הניזק, ואין מקום להסתפק אם הכוונה לעידית של העולם או של הניזק </a:t>
            </a:r>
          </a:p>
        </p:txBody>
      </p:sp>
      <p:sp>
        <p:nvSpPr>
          <p:cNvPr id="14" name="הסבר מלבני מעוגל 13"/>
          <p:cNvSpPr/>
          <p:nvPr/>
        </p:nvSpPr>
        <p:spPr>
          <a:xfrm>
            <a:off x="9267402" y="91161"/>
            <a:ext cx="2887025" cy="2522472"/>
          </a:xfrm>
          <a:prstGeom prst="wedgeRoundRectCallout">
            <a:avLst>
              <a:gd name="adj1" fmla="val -233350"/>
              <a:gd name="adj2" fmla="val -2129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ים </a:t>
            </a:r>
            <a:r>
              <a:rPr lang="he-IL" dirty="0">
                <a:solidFill>
                  <a:schemeClr val="tx1"/>
                </a:solidFill>
              </a:rPr>
              <a:t>של שלמה מבאר שהספק והצד לומר בשל עולם התעורר מאחר שהטעם הוא "כי </a:t>
            </a:r>
            <a:r>
              <a:rPr lang="he-IL" dirty="0" err="1">
                <a:solidFill>
                  <a:schemeClr val="tx1"/>
                </a:solidFill>
              </a:rPr>
              <a:t>היכא</a:t>
            </a:r>
            <a:r>
              <a:rPr lang="he-IL" dirty="0">
                <a:solidFill>
                  <a:schemeClr val="tx1"/>
                </a:solidFill>
              </a:rPr>
              <a:t> </a:t>
            </a:r>
            <a:r>
              <a:rPr lang="he-IL" dirty="0" err="1">
                <a:solidFill>
                  <a:schemeClr val="tx1"/>
                </a:solidFill>
              </a:rPr>
              <a:t>דליקפציה</a:t>
            </a:r>
            <a:r>
              <a:rPr lang="he-IL" dirty="0">
                <a:solidFill>
                  <a:schemeClr val="tx1"/>
                </a:solidFill>
              </a:rPr>
              <a:t> עליה </a:t>
            </a:r>
            <a:r>
              <a:rPr lang="he-IL" dirty="0" err="1">
                <a:solidFill>
                  <a:schemeClr val="tx1"/>
                </a:solidFill>
              </a:rPr>
              <a:t>זביני</a:t>
            </a:r>
            <a:r>
              <a:rPr lang="he-IL" dirty="0">
                <a:solidFill>
                  <a:schemeClr val="tx1"/>
                </a:solidFill>
              </a:rPr>
              <a:t>", ואם כן, כשהוא עידית של עולם, אין צריך המזיק </a:t>
            </a:r>
            <a:r>
              <a:rPr lang="he-IL" dirty="0" err="1">
                <a:solidFill>
                  <a:schemeClr val="tx1"/>
                </a:solidFill>
              </a:rPr>
              <a:t>ליתן</a:t>
            </a:r>
            <a:r>
              <a:rPr lang="he-IL" dirty="0">
                <a:solidFill>
                  <a:schemeClr val="tx1"/>
                </a:solidFill>
              </a:rPr>
              <a:t> מן עידי עידית שלו, שהרי היא עידית לעולם, ויקפצו עליה </a:t>
            </a:r>
          </a:p>
        </p:txBody>
      </p:sp>
      <p:sp>
        <p:nvSpPr>
          <p:cNvPr id="17" name="מלבן 16"/>
          <p:cNvSpPr/>
          <p:nvPr/>
        </p:nvSpPr>
        <p:spPr>
          <a:xfrm>
            <a:off x="6492964" y="754914"/>
            <a:ext cx="1440344" cy="369332"/>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solidFill>
                  <a:srgbClr val="000000"/>
                </a:solidFill>
                <a:latin typeface="Arial" panose="020B0604020202020204" pitchFamily="34" charset="0"/>
              </a:rPr>
              <a:t>בְּשֶׁלּוֹ </a:t>
            </a:r>
            <a:r>
              <a:rPr lang="he-IL" dirty="0">
                <a:solidFill>
                  <a:srgbClr val="000000"/>
                </a:solidFill>
                <a:latin typeface="Arial" panose="020B0604020202020204" pitchFamily="34" charset="0"/>
              </a:rPr>
              <a:t>הֵן שָׁמִין </a:t>
            </a:r>
            <a:endParaRPr lang="he-IL" dirty="0"/>
          </a:p>
        </p:txBody>
      </p:sp>
      <p:sp>
        <p:nvSpPr>
          <p:cNvPr id="18" name="מלבן 17"/>
          <p:cNvSpPr/>
          <p:nvPr/>
        </p:nvSpPr>
        <p:spPr>
          <a:xfrm>
            <a:off x="826325" y="80694"/>
            <a:ext cx="8340436" cy="369332"/>
          </a:xfrm>
          <a:prstGeom prst="rect">
            <a:avLst/>
          </a:prstGeom>
          <a:solidFill>
            <a:schemeClr val="bg1"/>
          </a:solidFill>
        </p:spPr>
        <p:txBody>
          <a:bodyPr wrap="square">
            <a:spAutoFit/>
          </a:bodyPr>
          <a:lstStyle/>
          <a:p>
            <a:r>
              <a:rPr lang="he-IL" dirty="0" smtClean="0"/>
              <a:t>הגמרא </a:t>
            </a:r>
            <a:r>
              <a:rPr lang="he-IL" dirty="0"/>
              <a:t>מסתפקת מהי </a:t>
            </a:r>
            <a:r>
              <a:rPr lang="he-IL" dirty="0" smtClean="0"/>
              <a:t>אמת </a:t>
            </a:r>
            <a:r>
              <a:rPr lang="he-IL" dirty="0"/>
              <a:t>המידה של שדה מעולה, </a:t>
            </a:r>
            <a:r>
              <a:rPr lang="he-IL" dirty="0" smtClean="0"/>
              <a:t>שעל פיה נקבע </a:t>
            </a:r>
            <a:r>
              <a:rPr lang="he-IL" dirty="0"/>
              <a:t>אם היא מיטב או לאו:</a:t>
            </a:r>
          </a:p>
        </p:txBody>
      </p:sp>
      <p:sp>
        <p:nvSpPr>
          <p:cNvPr id="19" name="מלבן 18"/>
          <p:cNvSpPr/>
          <p:nvPr/>
        </p:nvSpPr>
        <p:spPr>
          <a:xfrm>
            <a:off x="3032857" y="2305308"/>
            <a:ext cx="6234545" cy="369332"/>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t>למזיק </a:t>
            </a:r>
            <a:r>
              <a:rPr lang="he-IL" dirty="0"/>
              <a:t>יש עידית וזיבורית, והזיבורית שלו שווה כמו העידית של הניזק</a:t>
            </a:r>
          </a:p>
        </p:txBody>
      </p:sp>
      <p:sp>
        <p:nvSpPr>
          <p:cNvPr id="20" name="מלבן 19"/>
          <p:cNvSpPr/>
          <p:nvPr/>
        </p:nvSpPr>
        <p:spPr>
          <a:xfrm>
            <a:off x="9990742" y="3103628"/>
            <a:ext cx="1440344" cy="369332"/>
          </a:xfrm>
          <a:prstGeom prst="rect">
            <a:avLst/>
          </a:prstGeom>
          <a:solidFill>
            <a:schemeClr val="bg1"/>
          </a:solidFill>
          <a:scene3d>
            <a:camera prst="orthographicFront"/>
            <a:lightRig rig="threePt" dir="t"/>
          </a:scene3d>
          <a:sp3d>
            <a:bevelT prst="convex"/>
          </a:sp3d>
        </p:spPr>
        <p:txBody>
          <a:bodyPr wrap="square">
            <a:spAutoFit/>
          </a:bodyPr>
          <a:lstStyle/>
          <a:p>
            <a:r>
              <a:rPr lang="he-IL" dirty="0" smtClean="0">
                <a:solidFill>
                  <a:srgbClr val="000000"/>
                </a:solidFill>
                <a:latin typeface="Arial" panose="020B0604020202020204" pitchFamily="34" charset="0"/>
              </a:rPr>
              <a:t>רבי ישמעאל</a:t>
            </a:r>
            <a:endParaRPr lang="he-IL" dirty="0"/>
          </a:p>
        </p:txBody>
      </p:sp>
    </p:spTree>
    <p:extLst>
      <p:ext uri="{BB962C8B-B14F-4D97-AF65-F5344CB8AC3E}">
        <p14:creationId xmlns:p14="http://schemas.microsoft.com/office/powerpoint/2010/main" val="1390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750"/>
                            </p:stCondLst>
                            <p:childTnLst>
                              <p:par>
                                <p:cTn id="9" presetID="21" presetClass="entr" presetSubtype="1" fill="hold"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53" presetClass="entr" presetSubtype="16" fill="hold" grpId="0" nodeType="after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4750"/>
                            </p:stCondLst>
                            <p:childTnLst>
                              <p:par>
                                <p:cTn id="19" presetID="53" presetClass="entr" presetSubtype="16"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750"/>
                            </p:stCondLst>
                            <p:childTnLst>
                              <p:par>
                                <p:cTn id="25" presetID="53" presetClass="entr" presetSubtype="16" fill="hold" grpId="0" nodeType="afterEffect">
                                  <p:stCondLst>
                                    <p:cond delay="2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8250"/>
                            </p:stCondLst>
                            <p:childTnLst>
                              <p:par>
                                <p:cTn id="31" presetID="53" presetClass="entr" presetSubtype="16" fill="hold" grpId="0" nodeType="afterEffect">
                                  <p:stCondLst>
                                    <p:cond delay="75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10250"/>
                            </p:stCondLst>
                            <p:childTnLst>
                              <p:par>
                                <p:cTn id="37" presetID="22" presetClass="entr" presetSubtype="2" fill="hold" grpId="0"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2250"/>
                                        <p:tgtEl>
                                          <p:spTgt spid="14"/>
                                        </p:tgtEl>
                                      </p:cBhvr>
                                    </p:animEffect>
                                  </p:childTnLst>
                                </p:cTn>
                              </p:par>
                            </p:childTnLst>
                          </p:cTn>
                        </p:par>
                        <p:par>
                          <p:cTn id="40" fill="hold">
                            <p:stCondLst>
                              <p:cond delay="13000"/>
                            </p:stCondLst>
                            <p:childTnLst>
                              <p:par>
                                <p:cTn id="41" presetID="53" presetClass="entr" presetSubtype="16" fill="hold" grpId="0" nodeType="afterEffect">
                                  <p:stCondLst>
                                    <p:cond delay="30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anim calcmode="lin" valueType="num">
                                      <p:cBhvr>
                                        <p:cTn id="52" dur="1000" fill="hold"/>
                                        <p:tgtEl>
                                          <p:spTgt spid="20"/>
                                        </p:tgtEl>
                                        <p:attrNameLst>
                                          <p:attrName>style.rotation</p:attrName>
                                        </p:attrNameLst>
                                      </p:cBhvr>
                                      <p:tavLst>
                                        <p:tav tm="0">
                                          <p:val>
                                            <p:fltVal val="90"/>
                                          </p:val>
                                        </p:tav>
                                        <p:tav tm="100000">
                                          <p:val>
                                            <p:fltVal val="0"/>
                                          </p:val>
                                        </p:tav>
                                      </p:tavLst>
                                    </p:anim>
                                    <p:animEffect transition="in" filter="fade">
                                      <p:cBhvr>
                                        <p:cTn id="53" dur="1000"/>
                                        <p:tgtEl>
                                          <p:spTgt spid="20"/>
                                        </p:tgtEl>
                                      </p:cBhvr>
                                    </p:animEffect>
                                  </p:childTnLst>
                                </p:cTn>
                              </p:par>
                            </p:childTnLst>
                          </p:cTn>
                        </p:par>
                        <p:par>
                          <p:cTn id="54" fill="hold">
                            <p:stCondLst>
                              <p:cond delay="1000"/>
                            </p:stCondLst>
                            <p:childTnLst>
                              <p:par>
                                <p:cTn id="55" presetID="53" presetClass="entr" presetSubtype="16" fill="hold" grpId="0" nodeType="afterEffect">
                                  <p:stCondLst>
                                    <p:cond delay="5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2000"/>
                            </p:stCondLst>
                            <p:childTnLst>
                              <p:par>
                                <p:cTn id="61" presetID="53" presetClass="entr" presetSubtype="16" fill="hold" grpId="0" nodeType="afterEffect">
                                  <p:stCondLst>
                                    <p:cond delay="225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4750"/>
                            </p:stCondLst>
                            <p:childTnLst>
                              <p:par>
                                <p:cTn id="67" presetID="31" presetClass="entr" presetSubtype="0" fill="hold" grpId="0" nodeType="afterEffect">
                                  <p:stCondLst>
                                    <p:cond delay="325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style.rotation</p:attrName>
                                        </p:attrNameLst>
                                      </p:cBhvr>
                                      <p:tavLst>
                                        <p:tav tm="0">
                                          <p:val>
                                            <p:fltVal val="90"/>
                                          </p:val>
                                        </p:tav>
                                        <p:tav tm="100000">
                                          <p:val>
                                            <p:fltVal val="0"/>
                                          </p:val>
                                        </p:tav>
                                      </p:tavLst>
                                    </p:anim>
                                    <p:animEffect transition="in" filter="fade">
                                      <p:cBhvr>
                                        <p:cTn id="72" dur="1000"/>
                                        <p:tgtEl>
                                          <p:spTgt spid="9"/>
                                        </p:tgtEl>
                                      </p:cBhvr>
                                    </p:animEffect>
                                  </p:childTnLst>
                                </p:cTn>
                              </p:par>
                            </p:childTnLst>
                          </p:cTn>
                        </p:par>
                        <p:par>
                          <p:cTn id="73" fill="hold">
                            <p:stCondLst>
                              <p:cond delay="9000"/>
                            </p:stCondLst>
                            <p:childTnLst>
                              <p:par>
                                <p:cTn id="74" presetID="2" presetClass="entr" presetSubtype="2" fill="hold" grpId="0" nodeType="afterEffect">
                                  <p:stCondLst>
                                    <p:cond delay="50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500" fill="hold"/>
                                        <p:tgtEl>
                                          <p:spTgt spid="12"/>
                                        </p:tgtEl>
                                        <p:attrNameLst>
                                          <p:attrName>ppt_x</p:attrName>
                                        </p:attrNameLst>
                                      </p:cBhvr>
                                      <p:tavLst>
                                        <p:tav tm="0">
                                          <p:val>
                                            <p:strVal val="1+#ppt_w/2"/>
                                          </p:val>
                                        </p:tav>
                                        <p:tav tm="100000">
                                          <p:val>
                                            <p:strVal val="#ppt_x"/>
                                          </p:val>
                                        </p:tav>
                                      </p:tavLst>
                                    </p:anim>
                                    <p:anim calcmode="lin" valueType="num">
                                      <p:cBhvr additive="base">
                                        <p:cTn id="77" dur="500" fill="hold"/>
                                        <p:tgtEl>
                                          <p:spTgt spid="12"/>
                                        </p:tgtEl>
                                        <p:attrNameLst>
                                          <p:attrName>ppt_y</p:attrName>
                                        </p:attrNameLst>
                                      </p:cBhvr>
                                      <p:tavLst>
                                        <p:tav tm="0">
                                          <p:val>
                                            <p:strVal val="#ppt_y"/>
                                          </p:val>
                                        </p:tav>
                                        <p:tav tm="100000">
                                          <p:val>
                                            <p:strVal val="#ppt_y"/>
                                          </p:val>
                                        </p:tav>
                                      </p:tavLst>
                                    </p:anim>
                                  </p:childTnLst>
                                </p:cTn>
                              </p:par>
                            </p:childTnLst>
                          </p:cTn>
                        </p:par>
                        <p:par>
                          <p:cTn id="78" fill="hold">
                            <p:stCondLst>
                              <p:cond delay="10000"/>
                            </p:stCondLst>
                            <p:childTnLst>
                              <p:par>
                                <p:cTn id="79" presetID="6" presetClass="entr" presetSubtype="32" fill="hold" grpId="0" nodeType="afterEffect">
                                  <p:stCondLst>
                                    <p:cond delay="2000"/>
                                  </p:stCondLst>
                                  <p:childTnLst>
                                    <p:set>
                                      <p:cBhvr>
                                        <p:cTn id="80" dur="1" fill="hold">
                                          <p:stCondLst>
                                            <p:cond delay="0"/>
                                          </p:stCondLst>
                                        </p:cTn>
                                        <p:tgtEl>
                                          <p:spTgt spid="15"/>
                                        </p:tgtEl>
                                        <p:attrNameLst>
                                          <p:attrName>style.visibility</p:attrName>
                                        </p:attrNameLst>
                                      </p:cBhvr>
                                      <p:to>
                                        <p:strVal val="visible"/>
                                      </p:to>
                                    </p:set>
                                    <p:animEffect transition="in" filter="circle(out)">
                                      <p:cBhvr>
                                        <p:cTn id="8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5" grpId="0" animBg="1"/>
      <p:bldP spid="16" grpId="0" animBg="1"/>
      <p:bldP spid="14"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5781" y="-1"/>
            <a:ext cx="1330038" cy="369332"/>
          </a:xfrm>
          <a:prstGeom prst="rect">
            <a:avLst/>
          </a:prstGeom>
          <a:noFill/>
        </p:spPr>
        <p:txBody>
          <a:bodyPr wrap="square" rtlCol="1">
            <a:spAutoFit/>
          </a:bodyPr>
          <a:lstStyle/>
          <a:p>
            <a:r>
              <a:rPr lang="he-IL" dirty="0" smtClean="0"/>
              <a:t>דף ז' עמ' ב'</a:t>
            </a:r>
            <a:endParaRPr lang="he-IL" dirty="0"/>
          </a:p>
        </p:txBody>
      </p:sp>
      <p:sp>
        <p:nvSpPr>
          <p:cNvPr id="3" name="מלבן 2"/>
          <p:cNvSpPr/>
          <p:nvPr/>
        </p:nvSpPr>
        <p:spPr>
          <a:xfrm>
            <a:off x="8352715" y="1170541"/>
            <a:ext cx="3629890"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מֵיטַב </a:t>
            </a:r>
            <a:r>
              <a:rPr lang="he-IL" dirty="0">
                <a:solidFill>
                  <a:srgbClr val="000000"/>
                </a:solidFill>
                <a:latin typeface="Arial" panose="020B0604020202020204" pitchFamily="34" charset="0"/>
              </a:rPr>
              <a:t>שָׂדֵהוּ אָמַר רַחֲמָנָא </a:t>
            </a:r>
            <a:r>
              <a:rPr lang="he-IL" dirty="0" smtClean="0">
                <a:solidFill>
                  <a:srgbClr val="000000"/>
                </a:solidFill>
                <a:latin typeface="Arial" panose="020B0604020202020204" pitchFamily="34" charset="0"/>
              </a:rPr>
              <a:t>לְמַעוֹטֵי </a:t>
            </a:r>
            <a:r>
              <a:rPr lang="he-IL" dirty="0" err="1" smtClean="0">
                <a:solidFill>
                  <a:srgbClr val="000000"/>
                </a:solidFill>
                <a:latin typeface="Arial" panose="020B0604020202020204" pitchFamily="34" charset="0"/>
              </a:rPr>
              <a:t>דְּנִיזָּק</a:t>
            </a:r>
            <a:endParaRPr lang="he-IL" dirty="0"/>
          </a:p>
        </p:txBody>
      </p:sp>
      <p:sp>
        <p:nvSpPr>
          <p:cNvPr id="4" name="מלבן 3"/>
          <p:cNvSpPr/>
          <p:nvPr/>
        </p:nvSpPr>
        <p:spPr>
          <a:xfrm>
            <a:off x="1059087" y="883809"/>
            <a:ext cx="6376185" cy="1754326"/>
          </a:xfrm>
          <a:prstGeom prst="rect">
            <a:avLst/>
          </a:prstGeom>
        </p:spPr>
        <p:txBody>
          <a:bodyPr wrap="square">
            <a:spAutoFit/>
          </a:bodyPr>
          <a:lstStyle/>
          <a:p>
            <a:r>
              <a:rPr lang="he-IL" dirty="0" smtClean="0"/>
              <a:t>האם </a:t>
            </a:r>
            <a:r>
              <a:rPr lang="he-IL" dirty="0"/>
              <a:t>כוונתו לומר </a:t>
            </a:r>
            <a:r>
              <a:rPr lang="he-IL" dirty="0" smtClean="0"/>
              <a:t>ש"מיטב שדהו" שאמרה התורה, </a:t>
            </a:r>
            <a:r>
              <a:rPr lang="he-IL" dirty="0"/>
              <a:t>בא </a:t>
            </a:r>
            <a:r>
              <a:rPr lang="he-IL" dirty="0" smtClean="0"/>
              <a:t>למעט </a:t>
            </a:r>
            <a:r>
              <a:rPr lang="he-IL" dirty="0"/>
              <a:t>אך ורק שלא הולכים אחר העידית </a:t>
            </a:r>
            <a:r>
              <a:rPr lang="he-IL" dirty="0" smtClean="0"/>
              <a:t>של הניזק</a:t>
            </a:r>
            <a:r>
              <a:rPr lang="he-IL" dirty="0"/>
              <a:t>, אבל לא הצריכה התורה לשלם מהעידית של המזיק, </a:t>
            </a:r>
            <a:r>
              <a:rPr lang="he-IL" dirty="0" smtClean="0"/>
              <a:t>אלא </a:t>
            </a:r>
            <a:r>
              <a:rPr lang="he-IL" dirty="0"/>
              <a:t>אפשר לשלם גם בעידית </a:t>
            </a:r>
            <a:r>
              <a:rPr lang="he-IL" dirty="0" err="1"/>
              <a:t>דעלמא</a:t>
            </a:r>
            <a:r>
              <a:rPr lang="he-IL" dirty="0"/>
              <a:t>, </a:t>
            </a:r>
            <a:endParaRPr lang="he-IL" dirty="0" smtClean="0"/>
          </a:p>
          <a:p>
            <a:r>
              <a:rPr lang="he-IL" dirty="0" smtClean="0"/>
              <a:t>ומה </a:t>
            </a:r>
            <a:r>
              <a:rPr lang="he-IL" dirty="0"/>
              <a:t>שאמר רבי ישמעאל שאי אפשר לשלם בקרקע שהיא עידית לניזק וזיבורית למזיק זה רק כאשר אין זה עידית </a:t>
            </a:r>
            <a:r>
              <a:rPr lang="he-IL" dirty="0" err="1"/>
              <a:t>דעלמא</a:t>
            </a:r>
            <a:r>
              <a:rPr lang="he-IL" dirty="0"/>
              <a:t>, אבל אם היא </a:t>
            </a:r>
            <a:r>
              <a:rPr lang="he-IL" dirty="0" smtClean="0"/>
              <a:t>הייתה </a:t>
            </a:r>
            <a:r>
              <a:rPr lang="he-IL" dirty="0"/>
              <a:t>עידית </a:t>
            </a:r>
            <a:r>
              <a:rPr lang="he-IL" dirty="0" err="1"/>
              <a:t>דעלמא</a:t>
            </a:r>
            <a:r>
              <a:rPr lang="he-IL" dirty="0"/>
              <a:t>, הוא כן יכול לשלם בה </a:t>
            </a:r>
          </a:p>
        </p:txBody>
      </p:sp>
      <p:sp>
        <p:nvSpPr>
          <p:cNvPr id="5" name="מלבן 4"/>
          <p:cNvSpPr/>
          <p:nvPr/>
        </p:nvSpPr>
        <p:spPr>
          <a:xfrm>
            <a:off x="11215989" y="499147"/>
            <a:ext cx="57579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a:t>
            </a:r>
            <a:endParaRPr lang="he-IL" dirty="0"/>
          </a:p>
        </p:txBody>
      </p:sp>
      <p:sp>
        <p:nvSpPr>
          <p:cNvPr id="6" name="מלבן 5"/>
          <p:cNvSpPr/>
          <p:nvPr/>
        </p:nvSpPr>
        <p:spPr>
          <a:xfrm>
            <a:off x="6803143" y="499147"/>
            <a:ext cx="4012637" cy="369332"/>
          </a:xfrm>
          <a:prstGeom prst="rect">
            <a:avLst/>
          </a:prstGeom>
        </p:spPr>
        <p:txBody>
          <a:bodyPr wrap="none">
            <a:spAutoFit/>
          </a:bodyPr>
          <a:lstStyle/>
          <a:p>
            <a:r>
              <a:rPr lang="he-IL" dirty="0" smtClean="0"/>
              <a:t>לפי האמור לעיל, מה כוונתו של רבי עקיבא?</a:t>
            </a:r>
            <a:endParaRPr lang="he-IL" dirty="0"/>
          </a:p>
        </p:txBody>
      </p:sp>
      <p:sp>
        <p:nvSpPr>
          <p:cNvPr id="7" name="מלבן 6"/>
          <p:cNvSpPr/>
          <p:nvPr/>
        </p:nvSpPr>
        <p:spPr>
          <a:xfrm>
            <a:off x="9119333" y="2872341"/>
            <a:ext cx="2863272"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אוֹ </a:t>
            </a:r>
            <a:r>
              <a:rPr lang="he-IL" dirty="0" err="1">
                <a:solidFill>
                  <a:srgbClr val="000000"/>
                </a:solidFill>
                <a:latin typeface="Arial" panose="020B0604020202020204" pitchFamily="34" charset="0"/>
              </a:rPr>
              <a:t>דִלְמָא</a:t>
            </a:r>
            <a:r>
              <a:rPr lang="he-IL" dirty="0">
                <a:solidFill>
                  <a:srgbClr val="000000"/>
                </a:solidFill>
                <a:latin typeface="Arial" panose="020B0604020202020204" pitchFamily="34" charset="0"/>
              </a:rPr>
              <a:t> לְמַעוֹטֵי </a:t>
            </a:r>
            <a:r>
              <a:rPr lang="he-IL" dirty="0" err="1">
                <a:solidFill>
                  <a:srgbClr val="000000"/>
                </a:solidFill>
                <a:latin typeface="Arial" panose="020B0604020202020204" pitchFamily="34" charset="0"/>
              </a:rPr>
              <a:t>דְּעָלְמָא</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נָמֵי</a:t>
            </a:r>
            <a:endParaRPr lang="he-IL" dirty="0"/>
          </a:p>
        </p:txBody>
      </p:sp>
      <p:sp>
        <p:nvSpPr>
          <p:cNvPr id="8" name="מלבן 7"/>
          <p:cNvSpPr/>
          <p:nvPr/>
        </p:nvSpPr>
        <p:spPr>
          <a:xfrm>
            <a:off x="1182255" y="2696109"/>
            <a:ext cx="6376185" cy="923330"/>
          </a:xfrm>
          <a:prstGeom prst="rect">
            <a:avLst/>
          </a:prstGeom>
        </p:spPr>
        <p:txBody>
          <a:bodyPr wrap="square">
            <a:spAutoFit/>
          </a:bodyPr>
          <a:lstStyle/>
          <a:p>
            <a:r>
              <a:rPr lang="he-IL" dirty="0" smtClean="0"/>
              <a:t>או </a:t>
            </a:r>
            <a:r>
              <a:rPr lang="he-IL" dirty="0"/>
              <a:t>שמא סובר רבי עקיבא, שכוונת התורה למעט גם שלא </a:t>
            </a:r>
            <a:r>
              <a:rPr lang="he-IL" dirty="0" err="1"/>
              <a:t>יתן</a:t>
            </a:r>
            <a:r>
              <a:rPr lang="he-IL" dirty="0"/>
              <a:t> המזיק קרקע השווה כעידית קרקע העולם, בעת שיש לו קרקע מעולה ממנה, אלא צריך לתת </a:t>
            </a:r>
            <a:r>
              <a:rPr lang="he-IL" dirty="0" err="1"/>
              <a:t>דוקא</a:t>
            </a:r>
            <a:r>
              <a:rPr lang="he-IL" dirty="0"/>
              <a:t> </a:t>
            </a:r>
            <a:r>
              <a:rPr lang="he-IL" dirty="0" smtClean="0"/>
              <a:t>את המעולה שבנכסיו.</a:t>
            </a:r>
          </a:p>
        </p:txBody>
      </p:sp>
      <p:sp>
        <p:nvSpPr>
          <p:cNvPr id="9" name="מלבן 8"/>
          <p:cNvSpPr/>
          <p:nvPr/>
        </p:nvSpPr>
        <p:spPr>
          <a:xfrm>
            <a:off x="8589818" y="4068113"/>
            <a:ext cx="3398981"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a:t>
            </a:r>
            <a:r>
              <a:rPr lang="he-IL" dirty="0" smtClean="0">
                <a:solidFill>
                  <a:srgbClr val="000000"/>
                </a:solidFill>
                <a:latin typeface="Arial" panose="020B0604020202020204" pitchFamily="34" charset="0"/>
              </a:rPr>
              <a:t>לֵיהּ:  רַחֲמָנָא  </a:t>
            </a:r>
            <a:r>
              <a:rPr lang="he-IL" dirty="0">
                <a:solidFill>
                  <a:srgbClr val="000000"/>
                </a:solidFill>
                <a:latin typeface="Arial" panose="020B0604020202020204" pitchFamily="34" charset="0"/>
              </a:rPr>
              <a:t>אָמַר מֵיטַב שָׂדֵהוּ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וְאַתְּ </a:t>
            </a:r>
            <a:r>
              <a:rPr lang="he-IL" dirty="0">
                <a:solidFill>
                  <a:srgbClr val="000000"/>
                </a:solidFill>
                <a:latin typeface="Arial" panose="020B0604020202020204" pitchFamily="34" charset="0"/>
              </a:rPr>
              <a:t>אָמְרַתְּ בְּשֶׁל עוֹלָם הֵן </a:t>
            </a:r>
            <a:r>
              <a:rPr lang="he-IL" dirty="0" smtClean="0">
                <a:solidFill>
                  <a:srgbClr val="000000"/>
                </a:solidFill>
                <a:latin typeface="Arial" panose="020B0604020202020204" pitchFamily="34" charset="0"/>
              </a:rPr>
              <a:t>שָׁמִין ?</a:t>
            </a:r>
            <a:endParaRPr lang="he-IL" dirty="0"/>
          </a:p>
        </p:txBody>
      </p:sp>
      <p:sp>
        <p:nvSpPr>
          <p:cNvPr id="10" name="מלבן 9"/>
          <p:cNvSpPr/>
          <p:nvPr/>
        </p:nvSpPr>
        <p:spPr>
          <a:xfrm>
            <a:off x="665018" y="3960723"/>
            <a:ext cx="6770254" cy="1200329"/>
          </a:xfrm>
          <a:prstGeom prst="rect">
            <a:avLst/>
          </a:prstGeom>
        </p:spPr>
        <p:txBody>
          <a:bodyPr wrap="square">
            <a:spAutoFit/>
          </a:bodyPr>
          <a:lstStyle/>
          <a:p>
            <a:r>
              <a:rPr lang="he-IL" dirty="0" smtClean="0"/>
              <a:t>מה </a:t>
            </a:r>
            <a:r>
              <a:rPr lang="he-IL" dirty="0"/>
              <a:t>צד לספק יש כאן? </a:t>
            </a:r>
            <a:r>
              <a:rPr lang="he-IL" dirty="0" smtClean="0"/>
              <a:t>בתורה נאמר </a:t>
            </a:r>
            <a:r>
              <a:rPr lang="he-IL" dirty="0"/>
              <a:t>"מיטב שדהו ישלם", התורה אמרה שהמזיק ישלם את מיטב שדהו, שמשמעו הפשוט הוא </a:t>
            </a:r>
            <a:r>
              <a:rPr lang="he-IL" dirty="0" smtClean="0"/>
              <a:t>שייתן </a:t>
            </a:r>
            <a:r>
              <a:rPr lang="he-IL" dirty="0"/>
              <a:t>מן המיטב שבשדותיו, </a:t>
            </a:r>
            <a:r>
              <a:rPr lang="he-IL" dirty="0" smtClean="0"/>
              <a:t>ואתה אומר </a:t>
            </a:r>
            <a:r>
              <a:rPr lang="he-IL" dirty="0"/>
              <a:t>בשל עולם הן שמין?! </a:t>
            </a:r>
            <a:r>
              <a:rPr lang="he-IL" dirty="0" err="1"/>
              <a:t>והינך</a:t>
            </a:r>
            <a:r>
              <a:rPr lang="he-IL" dirty="0"/>
              <a:t> רוצה לומר שהכוונה </a:t>
            </a:r>
            <a:r>
              <a:rPr lang="he-IL" dirty="0" smtClean="0"/>
              <a:t>שייתן </a:t>
            </a:r>
            <a:r>
              <a:rPr lang="he-IL" dirty="0"/>
              <a:t>את המיטב של העולם?! הרי ודאי הוא </a:t>
            </a:r>
            <a:r>
              <a:rPr lang="he-IL" dirty="0" err="1"/>
              <a:t>ששמין</a:t>
            </a:r>
            <a:r>
              <a:rPr lang="he-IL" dirty="0"/>
              <a:t> לפי קרקעות המזיק </a:t>
            </a:r>
          </a:p>
        </p:txBody>
      </p:sp>
      <p:sp>
        <p:nvSpPr>
          <p:cNvPr id="11" name="TextBox 10"/>
          <p:cNvSpPr txBox="1"/>
          <p:nvPr/>
        </p:nvSpPr>
        <p:spPr>
          <a:xfrm>
            <a:off x="10167660" y="3402338"/>
            <a:ext cx="1699489" cy="369332"/>
          </a:xfrm>
          <a:prstGeom prst="rect">
            <a:avLst/>
          </a:prstGeom>
          <a:noFill/>
        </p:spPr>
        <p:txBody>
          <a:bodyPr wrap="square" rtlCol="1">
            <a:spAutoFit/>
          </a:bodyPr>
          <a:lstStyle/>
          <a:p>
            <a:r>
              <a:rPr lang="he-IL" dirty="0" smtClean="0"/>
              <a:t>תשובת רבי אבא</a:t>
            </a:r>
            <a:endParaRPr lang="he-IL" dirty="0"/>
          </a:p>
        </p:txBody>
      </p:sp>
      <p:sp>
        <p:nvSpPr>
          <p:cNvPr id="12" name="הסבר מלבני מעוגל 11"/>
          <p:cNvSpPr/>
          <p:nvPr/>
        </p:nvSpPr>
        <p:spPr>
          <a:xfrm>
            <a:off x="7435272" y="5056480"/>
            <a:ext cx="4645891" cy="1597891"/>
          </a:xfrm>
          <a:prstGeom prst="wedgeRoundRectCallout">
            <a:avLst>
              <a:gd name="adj1" fmla="val -54829"/>
              <a:gd name="adj2" fmla="val -9877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הספק </a:t>
            </a:r>
            <a:r>
              <a:rPr lang="he-IL" dirty="0">
                <a:solidFill>
                  <a:schemeClr val="tx1"/>
                </a:solidFill>
              </a:rPr>
              <a:t>של הגמרא הוא גם בבעל חוב שמשלם מבינונית, האם הוא צריך לשלם מבינונית </a:t>
            </a:r>
            <a:r>
              <a:rPr lang="he-IL" dirty="0" err="1">
                <a:solidFill>
                  <a:schemeClr val="tx1"/>
                </a:solidFill>
              </a:rPr>
              <a:t>דידיה</a:t>
            </a:r>
            <a:r>
              <a:rPr lang="he-IL" dirty="0">
                <a:solidFill>
                  <a:schemeClr val="tx1"/>
                </a:solidFill>
              </a:rPr>
              <a:t> או </a:t>
            </a:r>
            <a:r>
              <a:rPr lang="he-IL" dirty="0" err="1">
                <a:solidFill>
                  <a:schemeClr val="tx1"/>
                </a:solidFill>
              </a:rPr>
              <a:t>דעלמא</a:t>
            </a:r>
            <a:r>
              <a:rPr lang="he-IL" dirty="0">
                <a:solidFill>
                  <a:schemeClr val="tx1"/>
                </a:solidFill>
              </a:rPr>
              <a:t>. ומה שהכרענו </a:t>
            </a:r>
            <a:r>
              <a:rPr lang="he-IL" dirty="0" err="1">
                <a:solidFill>
                  <a:schemeClr val="tx1"/>
                </a:solidFill>
              </a:rPr>
              <a:t>ששמין</a:t>
            </a:r>
            <a:r>
              <a:rPr lang="he-IL" dirty="0">
                <a:solidFill>
                  <a:schemeClr val="tx1"/>
                </a:solidFill>
              </a:rPr>
              <a:t> </a:t>
            </a:r>
            <a:r>
              <a:rPr lang="he-IL" dirty="0" err="1">
                <a:solidFill>
                  <a:schemeClr val="tx1"/>
                </a:solidFill>
              </a:rPr>
              <a:t>בדמזיק</a:t>
            </a:r>
            <a:r>
              <a:rPr lang="he-IL" dirty="0">
                <a:solidFill>
                  <a:schemeClr val="tx1"/>
                </a:solidFill>
              </a:rPr>
              <a:t>, גם הכרענו </a:t>
            </a:r>
            <a:r>
              <a:rPr lang="he-IL" dirty="0" err="1">
                <a:solidFill>
                  <a:schemeClr val="tx1"/>
                </a:solidFill>
              </a:rPr>
              <a:t>ששמין</a:t>
            </a:r>
            <a:r>
              <a:rPr lang="he-IL" dirty="0">
                <a:solidFill>
                  <a:schemeClr val="tx1"/>
                </a:solidFill>
              </a:rPr>
              <a:t> לפי שדות </a:t>
            </a:r>
            <a:r>
              <a:rPr lang="he-IL" dirty="0" err="1">
                <a:solidFill>
                  <a:schemeClr val="tx1"/>
                </a:solidFill>
              </a:rPr>
              <a:t>הלוה</a:t>
            </a:r>
            <a:r>
              <a:rPr lang="he-IL" dirty="0">
                <a:solidFill>
                  <a:schemeClr val="tx1"/>
                </a:solidFill>
              </a:rPr>
              <a:t>, וכפי שמוכח מהמשך קושיית הגמרא שידחה הבעל חוב לזיבורית. </a:t>
            </a:r>
          </a:p>
        </p:txBody>
      </p:sp>
    </p:spTree>
    <p:extLst>
      <p:ext uri="{BB962C8B-B14F-4D97-AF65-F5344CB8AC3E}">
        <p14:creationId xmlns:p14="http://schemas.microsoft.com/office/powerpoint/2010/main" val="35634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22" presetClass="entr" presetSubtype="2"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250"/>
                            </p:stCondLst>
                            <p:childTnLst>
                              <p:par>
                                <p:cTn id="16" presetID="53" presetClass="entr" presetSubtype="16"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3750"/>
                            </p:stCondLst>
                            <p:childTnLst>
                              <p:par>
                                <p:cTn id="22" presetID="22" presetClass="entr" presetSubtype="1" fill="hold" grpId="0" nodeType="afterEffect">
                                  <p:stCondLst>
                                    <p:cond delay="150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5750"/>
                            </p:stCondLst>
                            <p:childTnLst>
                              <p:par>
                                <p:cTn id="26" presetID="53" presetClass="entr" presetSubtype="16" fill="hold" grpId="0" nodeType="afterEffect">
                                  <p:stCondLst>
                                    <p:cond delay="4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250"/>
                            </p:stCondLst>
                            <p:childTnLst>
                              <p:par>
                                <p:cTn id="32" presetID="16" presetClass="entr" presetSubtype="21" fill="hold" grpId="0" nodeType="afterEffect">
                                  <p:stCondLst>
                                    <p:cond delay="150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100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2500"/>
                            </p:stCondLst>
                            <p:childTnLst>
                              <p:par>
                                <p:cTn id="49" presetID="22" presetClass="entr" presetSubtype="2" fill="hold" grpId="0" nodeType="afterEffect">
                                  <p:stCondLst>
                                    <p:cond delay="20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par>
                          <p:cTn id="52" fill="hold">
                            <p:stCondLst>
                              <p:cond delay="5000"/>
                            </p:stCondLst>
                            <p:childTnLst>
                              <p:par>
                                <p:cTn id="53" presetID="22" presetClass="entr" presetSubtype="2" fill="hold" grpId="0" nodeType="afterEffect">
                                  <p:stCondLst>
                                    <p:cond delay="325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4095756829"/>
              </p:ext>
            </p:extLst>
          </p:nvPr>
        </p:nvGraphicFramePr>
        <p:xfrm>
          <a:off x="184501" y="7764"/>
          <a:ext cx="12016509" cy="6865956"/>
        </p:xfrm>
        <a:graphic>
          <a:graphicData uri="http://schemas.openxmlformats.org/drawingml/2006/table">
            <a:tbl>
              <a:tblPr rtl="1" firstRow="1" bandRow="1">
                <a:tableStyleId>{BDBED569-4797-4DF1-A0F4-6AAB3CD982D8}</a:tableStyleId>
              </a:tblPr>
              <a:tblGrid>
                <a:gridCol w="4005503">
                  <a:extLst>
                    <a:ext uri="{9D8B030D-6E8A-4147-A177-3AD203B41FA5}">
                      <a16:colId xmlns:a16="http://schemas.microsoft.com/office/drawing/2014/main" val="1086033670"/>
                    </a:ext>
                  </a:extLst>
                </a:gridCol>
                <a:gridCol w="4005503">
                  <a:extLst>
                    <a:ext uri="{9D8B030D-6E8A-4147-A177-3AD203B41FA5}">
                      <a16:colId xmlns:a16="http://schemas.microsoft.com/office/drawing/2014/main" val="3154559318"/>
                    </a:ext>
                  </a:extLst>
                </a:gridCol>
                <a:gridCol w="4005503">
                  <a:extLst>
                    <a:ext uri="{9D8B030D-6E8A-4147-A177-3AD203B41FA5}">
                      <a16:colId xmlns:a16="http://schemas.microsoft.com/office/drawing/2014/main" val="1326323922"/>
                    </a:ext>
                  </a:extLst>
                </a:gridCol>
              </a:tblGrid>
              <a:tr h="1144326">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782363735"/>
                  </a:ext>
                </a:extLst>
              </a:tr>
              <a:tr h="572163">
                <a:tc>
                  <a:txBody>
                    <a:bodyPr/>
                    <a:lstStyle/>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480202627"/>
                  </a:ext>
                </a:extLst>
              </a:tr>
              <a:tr h="572163">
                <a:tc>
                  <a:txBody>
                    <a:bodyPr/>
                    <a:lstStyle/>
                    <a:p>
                      <a:pPr rtl="1"/>
                      <a:endParaRPr lang="he-IL"/>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4100648600"/>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640416576"/>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321605881"/>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455468170"/>
                  </a:ext>
                </a:extLst>
              </a:tr>
              <a:tr h="572163">
                <a:tc>
                  <a:txBody>
                    <a:bodyPr/>
                    <a:lstStyle/>
                    <a:p>
                      <a:pPr rtl="1"/>
                      <a:endParaRPr lang="he-IL"/>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1354914635"/>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2607765169"/>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700959309"/>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485463777"/>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483941234"/>
                  </a:ext>
                </a:extLst>
              </a:tr>
            </a:tbl>
          </a:graphicData>
        </a:graphic>
      </p:graphicFrame>
      <p:sp>
        <p:nvSpPr>
          <p:cNvPr id="3" name="מלבן 2"/>
          <p:cNvSpPr/>
          <p:nvPr/>
        </p:nvSpPr>
        <p:spPr>
          <a:xfrm>
            <a:off x="923635" y="1222833"/>
            <a:ext cx="2623128" cy="369332"/>
          </a:xfrm>
          <a:prstGeom prst="rect">
            <a:avLst/>
          </a:prstGeom>
        </p:spPr>
        <p:txBody>
          <a:bodyPr wrap="square">
            <a:spAutoFit/>
          </a:bodyPr>
          <a:lstStyle/>
          <a:p>
            <a:r>
              <a:rPr lang="he-IL" dirty="0" err="1" smtClean="0"/>
              <a:t>והאשה</a:t>
            </a:r>
            <a:r>
              <a:rPr lang="he-IL" dirty="0" smtClean="0"/>
              <a:t> גובה מן </a:t>
            </a:r>
            <a:r>
              <a:rPr lang="he-IL" dirty="0"/>
              <a:t>הזיבורית </a:t>
            </a:r>
          </a:p>
        </p:txBody>
      </p:sp>
      <p:sp>
        <p:nvSpPr>
          <p:cNvPr id="4" name="TextBox 3"/>
          <p:cNvSpPr txBox="1"/>
          <p:nvPr/>
        </p:nvSpPr>
        <p:spPr>
          <a:xfrm>
            <a:off x="8811491" y="1222833"/>
            <a:ext cx="2115128" cy="369332"/>
          </a:xfrm>
          <a:prstGeom prst="rect">
            <a:avLst/>
          </a:prstGeom>
          <a:noFill/>
        </p:spPr>
        <p:txBody>
          <a:bodyPr wrap="square" rtlCol="1">
            <a:spAutoFit/>
          </a:bodyPr>
          <a:lstStyle/>
          <a:p>
            <a:r>
              <a:rPr lang="he-IL" dirty="0"/>
              <a:t>המזיק גובה </a:t>
            </a:r>
            <a:r>
              <a:rPr lang="he-IL" dirty="0" smtClean="0"/>
              <a:t>מהעידית</a:t>
            </a:r>
            <a:endParaRPr lang="he-IL" dirty="0"/>
          </a:p>
        </p:txBody>
      </p:sp>
      <p:sp>
        <p:nvSpPr>
          <p:cNvPr id="5" name="TextBox 4"/>
          <p:cNvSpPr txBox="1"/>
          <p:nvPr/>
        </p:nvSpPr>
        <p:spPr>
          <a:xfrm>
            <a:off x="4359562" y="1222833"/>
            <a:ext cx="3011054" cy="369332"/>
          </a:xfrm>
          <a:prstGeom prst="rect">
            <a:avLst/>
          </a:prstGeom>
          <a:noFill/>
        </p:spPr>
        <p:txBody>
          <a:bodyPr wrap="square" rtlCol="1">
            <a:spAutoFit/>
          </a:bodyPr>
          <a:lstStyle/>
          <a:p>
            <a:r>
              <a:rPr lang="he-IL" dirty="0"/>
              <a:t>בעל חוב [</a:t>
            </a:r>
            <a:r>
              <a:rPr lang="he-IL" dirty="0" err="1"/>
              <a:t>המלוה</a:t>
            </a:r>
            <a:r>
              <a:rPr lang="he-IL" dirty="0"/>
              <a:t>] גובה בינונית</a:t>
            </a:r>
          </a:p>
        </p:txBody>
      </p:sp>
      <p:pic>
        <p:nvPicPr>
          <p:cNvPr id="6" name="תמונה 5"/>
          <p:cNvPicPr>
            <a:picLocks noChangeAspect="1"/>
          </p:cNvPicPr>
          <p:nvPr/>
        </p:nvPicPr>
        <p:blipFill>
          <a:blip r:embed="rId2"/>
          <a:stretch>
            <a:fillRect/>
          </a:stretch>
        </p:blipFill>
        <p:spPr>
          <a:xfrm>
            <a:off x="174539" y="114534"/>
            <a:ext cx="3988693" cy="994722"/>
          </a:xfrm>
          <a:prstGeom prst="rect">
            <a:avLst/>
          </a:prstGeom>
        </p:spPr>
      </p:pic>
      <p:pic>
        <p:nvPicPr>
          <p:cNvPr id="7" name="תמונה 6"/>
          <p:cNvPicPr>
            <a:picLocks noChangeAspect="1"/>
          </p:cNvPicPr>
          <p:nvPr/>
        </p:nvPicPr>
        <p:blipFill>
          <a:blip r:embed="rId3"/>
          <a:stretch>
            <a:fillRect/>
          </a:stretch>
        </p:blipFill>
        <p:spPr>
          <a:xfrm>
            <a:off x="4706383" y="60832"/>
            <a:ext cx="3500440" cy="1019824"/>
          </a:xfrm>
          <a:prstGeom prst="rect">
            <a:avLst/>
          </a:prstGeom>
        </p:spPr>
      </p:pic>
      <p:pic>
        <p:nvPicPr>
          <p:cNvPr id="8" name="תמונה 7"/>
          <p:cNvPicPr>
            <a:picLocks noChangeAspect="1"/>
          </p:cNvPicPr>
          <p:nvPr/>
        </p:nvPicPr>
        <p:blipFill>
          <a:blip r:embed="rId4"/>
          <a:stretch>
            <a:fillRect/>
          </a:stretch>
        </p:blipFill>
        <p:spPr>
          <a:xfrm>
            <a:off x="8749974" y="114534"/>
            <a:ext cx="3085576" cy="966121"/>
          </a:xfrm>
          <a:prstGeom prst="rect">
            <a:avLst/>
          </a:prstGeom>
        </p:spPr>
      </p:pic>
      <p:sp>
        <p:nvSpPr>
          <p:cNvPr id="9" name="מלבן 8"/>
          <p:cNvSpPr/>
          <p:nvPr/>
        </p:nvSpPr>
        <p:spPr>
          <a:xfrm>
            <a:off x="8330683" y="1762327"/>
            <a:ext cx="3574472"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עִידִּית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מִן הָעִידִּית </a:t>
            </a:r>
            <a:endParaRPr lang="he-IL" dirty="0"/>
          </a:p>
        </p:txBody>
      </p:sp>
      <p:sp>
        <p:nvSpPr>
          <p:cNvPr id="10" name="מלבן 9"/>
          <p:cNvSpPr/>
          <p:nvPr/>
        </p:nvSpPr>
        <p:spPr>
          <a:xfrm>
            <a:off x="4359562" y="1750420"/>
            <a:ext cx="3609721"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בֵּינוֹנִית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בֵּינוֹנִית</a:t>
            </a:r>
            <a:endParaRPr lang="he-IL" dirty="0"/>
          </a:p>
        </p:txBody>
      </p:sp>
      <p:sp>
        <p:nvSpPr>
          <p:cNvPr id="11" name="מלבן 10"/>
          <p:cNvSpPr/>
          <p:nvPr/>
        </p:nvSpPr>
        <p:spPr>
          <a:xfrm>
            <a:off x="314036" y="1759381"/>
            <a:ext cx="3684126"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זִיבּוּרִית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זִיבּוּרִית</a:t>
            </a:r>
            <a:endParaRPr lang="he-IL" dirty="0"/>
          </a:p>
        </p:txBody>
      </p:sp>
      <p:sp>
        <p:nvSpPr>
          <p:cNvPr id="12" name="TextBox 11"/>
          <p:cNvSpPr txBox="1"/>
          <p:nvPr/>
        </p:nvSpPr>
        <p:spPr>
          <a:xfrm>
            <a:off x="9486116" y="7766"/>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sp>
        <p:nvSpPr>
          <p:cNvPr id="13" name="TextBox 12"/>
          <p:cNvSpPr txBox="1"/>
          <p:nvPr/>
        </p:nvSpPr>
        <p:spPr>
          <a:xfrm>
            <a:off x="1366099" y="8962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sp>
        <p:nvSpPr>
          <p:cNvPr id="14" name="TextBox 13"/>
          <p:cNvSpPr txBox="1"/>
          <p:nvPr/>
        </p:nvSpPr>
        <p:spPr>
          <a:xfrm>
            <a:off x="5666991" y="60832"/>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sp>
        <p:nvSpPr>
          <p:cNvPr id="15" name="מלבן 14"/>
          <p:cNvSpPr/>
          <p:nvPr/>
        </p:nvSpPr>
        <p:spPr>
          <a:xfrm>
            <a:off x="4706383" y="2432715"/>
            <a:ext cx="2832827"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smtClean="0">
                <a:solidFill>
                  <a:srgbClr val="000000"/>
                </a:solidFill>
                <a:latin typeface="Arial" panose="020B0604020202020204" pitchFamily="34" charset="0"/>
              </a:rPr>
              <a:t>הָיוּ לוֹ עִידִּית </a:t>
            </a:r>
            <a:r>
              <a:rPr lang="he-IL" dirty="0">
                <a:solidFill>
                  <a:srgbClr val="000000"/>
                </a:solidFill>
                <a:latin typeface="Arial" panose="020B0604020202020204" pitchFamily="34" charset="0"/>
              </a:rPr>
              <a:t>וּבֵינוֹנִית וְזִיבּוּרִית </a:t>
            </a:r>
            <a:endParaRPr lang="he-IL" dirty="0"/>
          </a:p>
        </p:txBody>
      </p:sp>
      <p:sp>
        <p:nvSpPr>
          <p:cNvPr id="16" name="מלבן 15"/>
          <p:cNvSpPr/>
          <p:nvPr/>
        </p:nvSpPr>
        <p:spPr>
          <a:xfrm>
            <a:off x="8673092" y="2925060"/>
            <a:ext cx="2706898" cy="369332"/>
          </a:xfrm>
          <a:prstGeom prst="rect">
            <a:avLst/>
          </a:prstGeom>
        </p:spPr>
        <p:txBody>
          <a:bodyPr wrap="square">
            <a:spAutoFit/>
          </a:bodyPr>
          <a:lstStyle/>
          <a:p>
            <a:r>
              <a:rPr lang="he-IL" dirty="0">
                <a:solidFill>
                  <a:srgbClr val="000000"/>
                </a:solidFill>
                <a:latin typeface="Arial" panose="020B0604020202020204" pitchFamily="34" charset="0"/>
              </a:rPr>
              <a:t>נִזָּקִין </a:t>
            </a:r>
            <a:r>
              <a:rPr lang="he-IL" dirty="0" smtClean="0">
                <a:solidFill>
                  <a:srgbClr val="000000"/>
                </a:solidFill>
                <a:latin typeface="Arial" panose="020B0604020202020204" pitchFamily="34" charset="0"/>
              </a:rPr>
              <a:t>מקבליםּ מקרקע עִידִּית </a:t>
            </a:r>
            <a:endParaRPr lang="he-IL" dirty="0"/>
          </a:p>
        </p:txBody>
      </p:sp>
      <p:sp>
        <p:nvSpPr>
          <p:cNvPr id="17" name="מלבן 16"/>
          <p:cNvSpPr/>
          <p:nvPr/>
        </p:nvSpPr>
        <p:spPr>
          <a:xfrm>
            <a:off x="4575683" y="2925060"/>
            <a:ext cx="3177473" cy="369332"/>
          </a:xfrm>
          <a:prstGeom prst="rect">
            <a:avLst/>
          </a:prstGeom>
        </p:spPr>
        <p:txBody>
          <a:bodyPr wrap="none">
            <a:spAutoFit/>
          </a:bodyPr>
          <a:lstStyle/>
          <a:p>
            <a:r>
              <a:rPr lang="he-IL" dirty="0">
                <a:solidFill>
                  <a:srgbClr val="000000"/>
                </a:solidFill>
                <a:latin typeface="Arial" panose="020B0604020202020204" pitchFamily="34" charset="0"/>
              </a:rPr>
              <a:t>וּבַעַל </a:t>
            </a:r>
            <a:r>
              <a:rPr lang="he-IL" dirty="0" smtClean="0">
                <a:solidFill>
                  <a:srgbClr val="000000"/>
                </a:solidFill>
                <a:latin typeface="Arial" panose="020B0604020202020204" pitchFamily="34" charset="0"/>
              </a:rPr>
              <a:t>חוֹב מקבל מקרקע ְבֵינוֹנִית </a:t>
            </a:r>
            <a:endParaRPr lang="he-IL" dirty="0"/>
          </a:p>
        </p:txBody>
      </p:sp>
      <p:sp>
        <p:nvSpPr>
          <p:cNvPr id="18" name="מלבן 17"/>
          <p:cNvSpPr/>
          <p:nvPr/>
        </p:nvSpPr>
        <p:spPr>
          <a:xfrm>
            <a:off x="318879" y="2961657"/>
            <a:ext cx="3534942" cy="369332"/>
          </a:xfrm>
          <a:prstGeom prst="rect">
            <a:avLst/>
          </a:prstGeom>
        </p:spPr>
        <p:txBody>
          <a:bodyPr wrap="none">
            <a:spAutoFit/>
          </a:bodyPr>
          <a:lstStyle/>
          <a:p>
            <a:r>
              <a:rPr lang="he-IL" dirty="0">
                <a:solidFill>
                  <a:srgbClr val="000000"/>
                </a:solidFill>
                <a:latin typeface="Arial" panose="020B0604020202020204" pitchFamily="34" charset="0"/>
              </a:rPr>
              <a:t>וּכְתוּבַּת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מקבלת מקרקע זִיבּוּרִית </a:t>
            </a:r>
            <a:endParaRPr lang="he-IL" dirty="0"/>
          </a:p>
        </p:txBody>
      </p:sp>
      <p:sp>
        <p:nvSpPr>
          <p:cNvPr id="19" name="מלבן 18"/>
          <p:cNvSpPr/>
          <p:nvPr/>
        </p:nvSpPr>
        <p:spPr>
          <a:xfrm>
            <a:off x="5182691" y="3567276"/>
            <a:ext cx="2114681"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smtClean="0">
                <a:solidFill>
                  <a:srgbClr val="000000"/>
                </a:solidFill>
                <a:latin typeface="Arial" panose="020B0604020202020204" pitchFamily="34" charset="0"/>
              </a:rPr>
              <a:t>הָיוּ לוֹ  עִידִּית </a:t>
            </a:r>
            <a:r>
              <a:rPr lang="he-IL" dirty="0">
                <a:solidFill>
                  <a:srgbClr val="000000"/>
                </a:solidFill>
                <a:latin typeface="Arial" panose="020B0604020202020204" pitchFamily="34" charset="0"/>
              </a:rPr>
              <a:t>וּבֵינוֹנִית </a:t>
            </a:r>
            <a:endParaRPr lang="he-IL" dirty="0"/>
          </a:p>
        </p:txBody>
      </p:sp>
      <p:sp>
        <p:nvSpPr>
          <p:cNvPr id="20" name="מלבן 19"/>
          <p:cNvSpPr/>
          <p:nvPr/>
        </p:nvSpPr>
        <p:spPr>
          <a:xfrm>
            <a:off x="8616093" y="4072558"/>
            <a:ext cx="2763897" cy="369332"/>
          </a:xfrm>
          <a:prstGeom prst="rect">
            <a:avLst/>
          </a:prstGeom>
        </p:spPr>
        <p:txBody>
          <a:bodyPr wrap="none">
            <a:spAutoFit/>
          </a:bodyPr>
          <a:lstStyle/>
          <a:p>
            <a:r>
              <a:rPr lang="he-IL" dirty="0" smtClean="0">
                <a:solidFill>
                  <a:srgbClr val="000000"/>
                </a:solidFill>
                <a:latin typeface="Arial" panose="020B0604020202020204" pitchFamily="34" charset="0"/>
              </a:rPr>
              <a:t>נִזָּקִין </a:t>
            </a:r>
            <a:r>
              <a:rPr lang="he-IL" dirty="0">
                <a:solidFill>
                  <a:srgbClr val="000000"/>
                </a:solidFill>
                <a:latin typeface="Arial" panose="020B0604020202020204" pitchFamily="34" charset="0"/>
              </a:rPr>
              <a:t>מקבליםּ </a:t>
            </a:r>
            <a:r>
              <a:rPr lang="he-IL" dirty="0" smtClean="0">
                <a:solidFill>
                  <a:srgbClr val="000000"/>
                </a:solidFill>
                <a:latin typeface="Arial" panose="020B0604020202020204" pitchFamily="34" charset="0"/>
              </a:rPr>
              <a:t>מקרקע ְעִידִּית </a:t>
            </a:r>
            <a:endParaRPr lang="he-IL" dirty="0"/>
          </a:p>
        </p:txBody>
      </p:sp>
      <p:sp>
        <p:nvSpPr>
          <p:cNvPr id="21" name="מלבן 20"/>
          <p:cNvSpPr/>
          <p:nvPr/>
        </p:nvSpPr>
        <p:spPr>
          <a:xfrm>
            <a:off x="4091924" y="4103336"/>
            <a:ext cx="3938899" cy="338554"/>
          </a:xfrm>
          <a:prstGeom prst="rect">
            <a:avLst/>
          </a:prstGeom>
        </p:spPr>
        <p:txBody>
          <a:bodyPr wrap="none">
            <a:spAutoFit/>
          </a:bodyPr>
          <a:lstStyle/>
          <a:p>
            <a:r>
              <a:rPr lang="he-IL" sz="1600" dirty="0">
                <a:solidFill>
                  <a:srgbClr val="000000"/>
                </a:solidFill>
                <a:latin typeface="Arial" panose="020B0604020202020204" pitchFamily="34" charset="0"/>
              </a:rPr>
              <a:t>בַּעַל חוֹב וּכְתוּבַּת </a:t>
            </a:r>
            <a:r>
              <a:rPr lang="he-IL" sz="1600" dirty="0" err="1" smtClean="0">
                <a:solidFill>
                  <a:srgbClr val="000000"/>
                </a:solidFill>
                <a:latin typeface="Arial" panose="020B0604020202020204" pitchFamily="34" charset="0"/>
              </a:rPr>
              <a:t>אִשָּׁה</a:t>
            </a:r>
            <a:r>
              <a:rPr lang="he-IL" sz="1600" dirty="0" smtClean="0">
                <a:solidFill>
                  <a:srgbClr val="000000"/>
                </a:solidFill>
                <a:latin typeface="Arial" panose="020B0604020202020204" pitchFamily="34" charset="0"/>
              </a:rPr>
              <a:t> </a:t>
            </a:r>
            <a:r>
              <a:rPr lang="he-IL" sz="1600" dirty="0">
                <a:solidFill>
                  <a:srgbClr val="000000"/>
                </a:solidFill>
                <a:latin typeface="Arial" panose="020B0604020202020204" pitchFamily="34" charset="0"/>
              </a:rPr>
              <a:t>מקבליםּ </a:t>
            </a:r>
            <a:r>
              <a:rPr lang="he-IL" sz="1600" dirty="0" smtClean="0">
                <a:solidFill>
                  <a:srgbClr val="000000"/>
                </a:solidFill>
                <a:latin typeface="Arial" panose="020B0604020202020204" pitchFamily="34" charset="0"/>
              </a:rPr>
              <a:t>מקרקע ְבֵינוֹנִית </a:t>
            </a:r>
            <a:endParaRPr lang="he-IL" sz="1600" dirty="0"/>
          </a:p>
        </p:txBody>
      </p:sp>
      <p:sp>
        <p:nvSpPr>
          <p:cNvPr id="22" name="מלבן 21"/>
          <p:cNvSpPr/>
          <p:nvPr/>
        </p:nvSpPr>
        <p:spPr>
          <a:xfrm>
            <a:off x="5065401" y="4702240"/>
            <a:ext cx="2198039"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solidFill>
                  <a:srgbClr val="000000"/>
                </a:solidFill>
                <a:latin typeface="Arial" panose="020B0604020202020204" pitchFamily="34" charset="0"/>
              </a:rPr>
              <a:t>הָיוּ לוֹ </a:t>
            </a:r>
            <a:r>
              <a:rPr lang="he-IL" dirty="0" smtClean="0">
                <a:solidFill>
                  <a:srgbClr val="000000"/>
                </a:solidFill>
                <a:latin typeface="Arial" panose="020B0604020202020204" pitchFamily="34" charset="0"/>
              </a:rPr>
              <a:t>בֵּינוֹנִית </a:t>
            </a:r>
            <a:r>
              <a:rPr lang="he-IL" dirty="0">
                <a:solidFill>
                  <a:srgbClr val="000000"/>
                </a:solidFill>
                <a:latin typeface="Arial" panose="020B0604020202020204" pitchFamily="34" charset="0"/>
              </a:rPr>
              <a:t>וְזִיבּוּרִית </a:t>
            </a:r>
            <a:endParaRPr lang="he-IL" dirty="0"/>
          </a:p>
        </p:txBody>
      </p:sp>
      <p:sp>
        <p:nvSpPr>
          <p:cNvPr id="23" name="מלבן 22"/>
          <p:cNvSpPr/>
          <p:nvPr/>
        </p:nvSpPr>
        <p:spPr>
          <a:xfrm>
            <a:off x="314035" y="5194585"/>
            <a:ext cx="3674825" cy="369332"/>
          </a:xfrm>
          <a:prstGeom prst="rect">
            <a:avLst/>
          </a:prstGeom>
        </p:spPr>
        <p:txBody>
          <a:bodyPr wrap="square">
            <a:spAutoFit/>
          </a:bodyPr>
          <a:lstStyle/>
          <a:p>
            <a:r>
              <a:rPr lang="he-IL" dirty="0" smtClean="0">
                <a:solidFill>
                  <a:srgbClr val="000000"/>
                </a:solidFill>
                <a:latin typeface="Arial" panose="020B0604020202020204" pitchFamily="34" charset="0"/>
              </a:rPr>
              <a:t>וּכְתוּבַּת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מקבלת  </a:t>
            </a:r>
            <a:r>
              <a:rPr lang="he-IL" dirty="0">
                <a:solidFill>
                  <a:srgbClr val="000000"/>
                </a:solidFill>
                <a:latin typeface="Arial" panose="020B0604020202020204" pitchFamily="34" charset="0"/>
              </a:rPr>
              <a:t>מקרקע</a:t>
            </a:r>
            <a:r>
              <a:rPr lang="he-IL" dirty="0" smtClean="0">
                <a:solidFill>
                  <a:srgbClr val="000000"/>
                </a:solidFill>
                <a:latin typeface="Arial" panose="020B0604020202020204" pitchFamily="34" charset="0"/>
              </a:rPr>
              <a:t> ְזִיבּוּרִית</a:t>
            </a:r>
            <a:endParaRPr lang="he-IL" dirty="0"/>
          </a:p>
        </p:txBody>
      </p:sp>
      <p:sp>
        <p:nvSpPr>
          <p:cNvPr id="24" name="מלבן 23"/>
          <p:cNvSpPr/>
          <p:nvPr/>
        </p:nvSpPr>
        <p:spPr>
          <a:xfrm>
            <a:off x="4332861" y="5194585"/>
            <a:ext cx="3666388" cy="369332"/>
          </a:xfrm>
          <a:prstGeom prst="rect">
            <a:avLst/>
          </a:prstGeom>
        </p:spPr>
        <p:txBody>
          <a:bodyPr wrap="none">
            <a:spAutoFit/>
          </a:bodyPr>
          <a:lstStyle/>
          <a:p>
            <a:r>
              <a:rPr lang="he-IL" dirty="0">
                <a:solidFill>
                  <a:srgbClr val="000000"/>
                </a:solidFill>
                <a:latin typeface="Arial" panose="020B0604020202020204" pitchFamily="34" charset="0"/>
              </a:rPr>
              <a:t>נִזָּקִין וּבַעַל </a:t>
            </a:r>
            <a:r>
              <a:rPr lang="he-IL" dirty="0" smtClean="0">
                <a:solidFill>
                  <a:srgbClr val="000000"/>
                </a:solidFill>
                <a:latin typeface="Arial" panose="020B0604020202020204" pitchFamily="34" charset="0"/>
              </a:rPr>
              <a:t>חוֹב </a:t>
            </a:r>
            <a:r>
              <a:rPr lang="he-IL" dirty="0">
                <a:solidFill>
                  <a:srgbClr val="000000"/>
                </a:solidFill>
                <a:latin typeface="Arial" panose="020B0604020202020204" pitchFamily="34" charset="0"/>
              </a:rPr>
              <a:t>מקבליםּ </a:t>
            </a:r>
            <a:r>
              <a:rPr lang="he-IL" dirty="0" smtClean="0">
                <a:solidFill>
                  <a:srgbClr val="000000"/>
                </a:solidFill>
                <a:latin typeface="Arial" panose="020B0604020202020204" pitchFamily="34" charset="0"/>
              </a:rPr>
              <a:t>מקרקע בֵינוֹנִית </a:t>
            </a:r>
            <a:endParaRPr lang="he-IL" dirty="0"/>
          </a:p>
        </p:txBody>
      </p:sp>
      <p:sp>
        <p:nvSpPr>
          <p:cNvPr id="25" name="מלבן 24"/>
          <p:cNvSpPr/>
          <p:nvPr/>
        </p:nvSpPr>
        <p:spPr>
          <a:xfrm>
            <a:off x="5015255" y="5864349"/>
            <a:ext cx="2092239"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solidFill>
                  <a:srgbClr val="000000"/>
                </a:solidFill>
                <a:latin typeface="Arial" panose="020B0604020202020204" pitchFamily="34" charset="0"/>
              </a:rPr>
              <a:t>הָיוּ לוֹ </a:t>
            </a:r>
            <a:r>
              <a:rPr lang="he-IL" dirty="0" smtClean="0">
                <a:solidFill>
                  <a:srgbClr val="000000"/>
                </a:solidFill>
                <a:latin typeface="Arial" panose="020B0604020202020204" pitchFamily="34" charset="0"/>
              </a:rPr>
              <a:t>עִידִּית </a:t>
            </a:r>
            <a:r>
              <a:rPr lang="he-IL" dirty="0">
                <a:solidFill>
                  <a:srgbClr val="000000"/>
                </a:solidFill>
                <a:latin typeface="Arial" panose="020B0604020202020204" pitchFamily="34" charset="0"/>
              </a:rPr>
              <a:t>וְזִיבּוּרִית </a:t>
            </a:r>
            <a:endParaRPr lang="he-IL" dirty="0"/>
          </a:p>
        </p:txBody>
      </p:sp>
      <p:sp>
        <p:nvSpPr>
          <p:cNvPr id="26" name="מלבן 25"/>
          <p:cNvSpPr/>
          <p:nvPr/>
        </p:nvSpPr>
        <p:spPr>
          <a:xfrm>
            <a:off x="626674" y="6390811"/>
            <a:ext cx="3058850" cy="369332"/>
          </a:xfrm>
          <a:prstGeom prst="rect">
            <a:avLst/>
          </a:prstGeom>
        </p:spPr>
        <p:txBody>
          <a:bodyPr wrap="none">
            <a:spAutoFit/>
          </a:bodyPr>
          <a:lstStyle/>
          <a:p>
            <a:r>
              <a:rPr lang="he-IL" dirty="0" smtClean="0">
                <a:solidFill>
                  <a:srgbClr val="000000"/>
                </a:solidFill>
                <a:latin typeface="Arial" panose="020B0604020202020204" pitchFamily="34" charset="0"/>
              </a:rPr>
              <a:t>וּבַעַל חוֹב וּכְתוּבַּת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בְּזִיבּוּרִית</a:t>
            </a:r>
            <a:endParaRPr lang="he-IL" dirty="0"/>
          </a:p>
        </p:txBody>
      </p:sp>
      <p:sp>
        <p:nvSpPr>
          <p:cNvPr id="27" name="מלבן 26"/>
          <p:cNvSpPr/>
          <p:nvPr/>
        </p:nvSpPr>
        <p:spPr>
          <a:xfrm>
            <a:off x="9288907" y="6390811"/>
            <a:ext cx="1361270" cy="369332"/>
          </a:xfrm>
          <a:prstGeom prst="rect">
            <a:avLst/>
          </a:prstGeom>
        </p:spPr>
        <p:txBody>
          <a:bodyPr wrap="none">
            <a:spAutoFit/>
          </a:bodyPr>
          <a:lstStyle/>
          <a:p>
            <a:r>
              <a:rPr lang="he-IL" dirty="0">
                <a:solidFill>
                  <a:srgbClr val="000000"/>
                </a:solidFill>
                <a:latin typeface="Arial" panose="020B0604020202020204" pitchFamily="34" charset="0"/>
              </a:rPr>
              <a:t>נִזָּקִין בְּעִידִּית </a:t>
            </a:r>
            <a:endParaRPr lang="he-IL" dirty="0"/>
          </a:p>
        </p:txBody>
      </p:sp>
      <p:sp>
        <p:nvSpPr>
          <p:cNvPr id="30" name="TextBox 29"/>
          <p:cNvSpPr txBox="1"/>
          <p:nvPr/>
        </p:nvSpPr>
        <p:spPr>
          <a:xfrm>
            <a:off x="11379989" y="1222430"/>
            <a:ext cx="618047"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דין:</a:t>
            </a:r>
            <a:endParaRPr lang="he-IL" dirty="0"/>
          </a:p>
        </p:txBody>
      </p:sp>
      <p:sp>
        <p:nvSpPr>
          <p:cNvPr id="31" name="TextBox 30"/>
          <p:cNvSpPr txBox="1"/>
          <p:nvPr/>
        </p:nvSpPr>
        <p:spPr>
          <a:xfrm>
            <a:off x="9627743" y="5864349"/>
            <a:ext cx="1330038" cy="369332"/>
          </a:xfrm>
          <a:prstGeom prst="rect">
            <a:avLst/>
          </a:prstGeom>
          <a:noFill/>
        </p:spPr>
        <p:txBody>
          <a:bodyPr wrap="square" rtlCol="1">
            <a:spAutoFit/>
          </a:bodyPr>
          <a:lstStyle/>
          <a:p>
            <a:r>
              <a:rPr lang="he-IL" dirty="0" smtClean="0"/>
              <a:t>דף </a:t>
            </a:r>
            <a:r>
              <a:rPr lang="he-IL" dirty="0" err="1" smtClean="0"/>
              <a:t>ח'עמ</a:t>
            </a:r>
            <a:r>
              <a:rPr lang="he-IL" dirty="0" smtClean="0"/>
              <a:t>' א''</a:t>
            </a:r>
            <a:endParaRPr lang="he-IL" dirty="0"/>
          </a:p>
        </p:txBody>
      </p:sp>
    </p:spTree>
    <p:extLst>
      <p:ext uri="{BB962C8B-B14F-4D97-AF65-F5344CB8AC3E}">
        <p14:creationId xmlns:p14="http://schemas.microsoft.com/office/powerpoint/2010/main" val="42786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1000"/>
                                        <p:tgtEl>
                                          <p:spTgt spid="30"/>
                                        </p:tgtEl>
                                      </p:cBhvr>
                                    </p:animEffect>
                                  </p:childTnLst>
                                </p:cTn>
                              </p:par>
                            </p:childTnLst>
                          </p:cTn>
                        </p:par>
                        <p:par>
                          <p:cTn id="8" fill="hold">
                            <p:stCondLst>
                              <p:cond delay="1250"/>
                            </p:stCondLst>
                            <p:childTnLst>
                              <p:par>
                                <p:cTn id="9" presetID="22" presetClass="entr" presetSubtype="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par>
                          <p:cTn id="12" fill="hold">
                            <p:stCondLst>
                              <p:cond delay="2750"/>
                            </p:stCondLst>
                            <p:childTnLst>
                              <p:par>
                                <p:cTn id="13" presetID="22" presetClass="entr" presetSubtype="2"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par>
                          <p:cTn id="16" fill="hold">
                            <p:stCondLst>
                              <p:cond delay="475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childTnLst>
                          </p:cTn>
                        </p:par>
                        <p:par>
                          <p:cTn id="20" fill="hold">
                            <p:stCondLst>
                              <p:cond delay="5750"/>
                            </p:stCondLst>
                            <p:childTnLst>
                              <p:par>
                                <p:cTn id="21" presetID="22" presetClass="entr" presetSubtype="4"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1000"/>
                                        <p:tgtEl>
                                          <p:spTgt spid="2"/>
                                        </p:tgtEl>
                                      </p:cBhvr>
                                    </p:animEffect>
                                  </p:childTnLst>
                                </p:cTn>
                              </p:par>
                            </p:childTnLst>
                          </p:cTn>
                        </p:par>
                        <p:par>
                          <p:cTn id="24" fill="hold">
                            <p:stCondLst>
                              <p:cond delay="7750"/>
                            </p:stCondLst>
                            <p:childTnLst>
                              <p:par>
                                <p:cTn id="25" presetID="6" presetClass="entr" presetSubtype="16"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par>
                          <p:cTn id="28" fill="hold">
                            <p:stCondLst>
                              <p:cond delay="9750"/>
                            </p:stCondLst>
                            <p:childTnLst>
                              <p:par>
                                <p:cTn id="29" presetID="31" presetClass="entr" presetSubtype="0" fill="hold" grpId="0" nodeType="after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1000"/>
                            </p:stCondLst>
                            <p:childTnLst>
                              <p:par>
                                <p:cTn id="36" presetID="6" presetClass="entr" presetSubtype="16" fill="hold" nodeType="after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1000"/>
                                        <p:tgtEl>
                                          <p:spTgt spid="7"/>
                                        </p:tgtEl>
                                      </p:cBhvr>
                                    </p:animEffect>
                                  </p:childTnLst>
                                </p:cTn>
                              </p:par>
                            </p:childTnLst>
                          </p:cTn>
                        </p:par>
                        <p:par>
                          <p:cTn id="39" fill="hold">
                            <p:stCondLst>
                              <p:cond delay="12500"/>
                            </p:stCondLst>
                            <p:childTnLst>
                              <p:par>
                                <p:cTn id="40" presetID="31" presetClass="entr" presetSubtype="0" fill="hold" grpId="0" nodeType="after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13750"/>
                            </p:stCondLst>
                            <p:childTnLst>
                              <p:par>
                                <p:cTn id="47" presetID="6" presetClass="entr" presetSubtype="16" fill="hold" nodeType="afterEffect">
                                  <p:stCondLst>
                                    <p:cond delay="25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par>
                          <p:cTn id="50" fill="hold">
                            <p:stCondLst>
                              <p:cond delay="16000"/>
                            </p:stCondLst>
                            <p:childTnLst>
                              <p:par>
                                <p:cTn id="51" presetID="31" presetClass="entr" presetSubtype="0"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par>
                          <p:cTn id="57" fill="hold">
                            <p:stCondLst>
                              <p:cond delay="17250"/>
                            </p:stCondLst>
                            <p:childTnLst>
                              <p:par>
                                <p:cTn id="58" presetID="53" presetClass="entr" presetSubtype="16" fill="hold" grpId="0" nodeType="afterEffect">
                                  <p:stCondLst>
                                    <p:cond delay="10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8750"/>
                            </p:stCondLst>
                            <p:childTnLst>
                              <p:par>
                                <p:cTn id="64" presetID="53" presetClass="entr" presetSubtype="16" fill="hold" grpId="0" nodeType="afterEffect">
                                  <p:stCondLst>
                                    <p:cond delay="225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par>
                          <p:cTn id="69" fill="hold">
                            <p:stCondLst>
                              <p:cond delay="21500"/>
                            </p:stCondLst>
                            <p:childTnLst>
                              <p:par>
                                <p:cTn id="70" presetID="53" presetClass="entr" presetSubtype="16" fill="hold" grpId="0" nodeType="afterEffect">
                                  <p:stCondLst>
                                    <p:cond delay="15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par>
                          <p:cTn id="75" fill="hold">
                            <p:stCondLst>
                              <p:cond delay="23500"/>
                            </p:stCondLst>
                            <p:childTnLst>
                              <p:par>
                                <p:cTn id="76" presetID="31" presetClass="entr" presetSubtype="0" fill="hold" grpId="0" nodeType="afterEffect">
                                  <p:stCondLst>
                                    <p:cond delay="275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fltVal val="0"/>
                                          </p:val>
                                        </p:tav>
                                        <p:tav tm="100000">
                                          <p:val>
                                            <p:strVal val="#ppt_h"/>
                                          </p:val>
                                        </p:tav>
                                      </p:tavLst>
                                    </p:anim>
                                    <p:anim calcmode="lin" valueType="num">
                                      <p:cBhvr>
                                        <p:cTn id="80" dur="1000" fill="hold"/>
                                        <p:tgtEl>
                                          <p:spTgt spid="15"/>
                                        </p:tgtEl>
                                        <p:attrNameLst>
                                          <p:attrName>style.rotation</p:attrName>
                                        </p:attrNameLst>
                                      </p:cBhvr>
                                      <p:tavLst>
                                        <p:tav tm="0">
                                          <p:val>
                                            <p:fltVal val="90"/>
                                          </p:val>
                                        </p:tav>
                                        <p:tav tm="100000">
                                          <p:val>
                                            <p:fltVal val="0"/>
                                          </p:val>
                                        </p:tav>
                                      </p:tavLst>
                                    </p:anim>
                                    <p:animEffect transition="in" filter="fade">
                                      <p:cBhvr>
                                        <p:cTn id="81" dur="1000"/>
                                        <p:tgtEl>
                                          <p:spTgt spid="15"/>
                                        </p:tgtEl>
                                      </p:cBhvr>
                                    </p:animEffect>
                                  </p:childTnLst>
                                </p:cTn>
                              </p:par>
                            </p:childTnLst>
                          </p:cTn>
                        </p:par>
                        <p:par>
                          <p:cTn id="82" fill="hold">
                            <p:stCondLst>
                              <p:cond delay="27250"/>
                            </p:stCondLst>
                            <p:childTnLst>
                              <p:par>
                                <p:cTn id="83" presetID="2" presetClass="entr" presetSubtype="2" fill="hold" grpId="0" nodeType="afterEffect">
                                  <p:stCondLst>
                                    <p:cond delay="100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childTnLst>
                          </p:cTn>
                        </p:par>
                        <p:par>
                          <p:cTn id="87" fill="hold">
                            <p:stCondLst>
                              <p:cond delay="28750"/>
                            </p:stCondLst>
                            <p:childTnLst>
                              <p:par>
                                <p:cTn id="88" presetID="2" presetClass="entr" presetSubtype="4" fill="hold" grpId="0" nodeType="afterEffect">
                                  <p:stCondLst>
                                    <p:cond delay="75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ppt_x"/>
                                          </p:val>
                                        </p:tav>
                                        <p:tav tm="100000">
                                          <p:val>
                                            <p:strVal val="#ppt_x"/>
                                          </p:val>
                                        </p:tav>
                                      </p:tavLst>
                                    </p:anim>
                                    <p:anim calcmode="lin" valueType="num">
                                      <p:cBhvr additive="base">
                                        <p:cTn id="91" dur="500" fill="hold"/>
                                        <p:tgtEl>
                                          <p:spTgt spid="17"/>
                                        </p:tgtEl>
                                        <p:attrNameLst>
                                          <p:attrName>ppt_y</p:attrName>
                                        </p:attrNameLst>
                                      </p:cBhvr>
                                      <p:tavLst>
                                        <p:tav tm="0">
                                          <p:val>
                                            <p:strVal val="1+#ppt_h/2"/>
                                          </p:val>
                                        </p:tav>
                                        <p:tav tm="100000">
                                          <p:val>
                                            <p:strVal val="#ppt_y"/>
                                          </p:val>
                                        </p:tav>
                                      </p:tavLst>
                                    </p:anim>
                                  </p:childTnLst>
                                </p:cTn>
                              </p:par>
                            </p:childTnLst>
                          </p:cTn>
                        </p:par>
                        <p:par>
                          <p:cTn id="92" fill="hold">
                            <p:stCondLst>
                              <p:cond delay="30000"/>
                            </p:stCondLst>
                            <p:childTnLst>
                              <p:par>
                                <p:cTn id="93" presetID="2" presetClass="entr" presetSubtype="9" fill="hold" grpId="0" nodeType="afterEffect">
                                  <p:stCondLst>
                                    <p:cond delay="100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0-#ppt_w/2"/>
                                          </p:val>
                                        </p:tav>
                                        <p:tav tm="100000">
                                          <p:val>
                                            <p:strVal val="#ppt_x"/>
                                          </p:val>
                                        </p:tav>
                                      </p:tavLst>
                                    </p:anim>
                                    <p:anim calcmode="lin" valueType="num">
                                      <p:cBhvr additive="base">
                                        <p:cTn id="96" dur="500" fill="hold"/>
                                        <p:tgtEl>
                                          <p:spTgt spid="18"/>
                                        </p:tgtEl>
                                        <p:attrNameLst>
                                          <p:attrName>ppt_y</p:attrName>
                                        </p:attrNameLst>
                                      </p:cBhvr>
                                      <p:tavLst>
                                        <p:tav tm="0">
                                          <p:val>
                                            <p:strVal val="0-#ppt_h/2"/>
                                          </p:val>
                                        </p:tav>
                                        <p:tav tm="100000">
                                          <p:val>
                                            <p:strVal val="#ppt_y"/>
                                          </p:val>
                                        </p:tav>
                                      </p:tavLst>
                                    </p:anim>
                                  </p:childTnLst>
                                </p:cTn>
                              </p:par>
                            </p:childTnLst>
                          </p:cTn>
                        </p:par>
                        <p:par>
                          <p:cTn id="97" fill="hold">
                            <p:stCondLst>
                              <p:cond delay="31500"/>
                            </p:stCondLst>
                            <p:childTnLst>
                              <p:par>
                                <p:cTn id="98" presetID="31" presetClass="entr" presetSubtype="0" fill="hold" grpId="0" nodeType="afterEffect">
                                  <p:stCondLst>
                                    <p:cond delay="100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1000" fill="hold"/>
                                        <p:tgtEl>
                                          <p:spTgt spid="19"/>
                                        </p:tgtEl>
                                        <p:attrNameLst>
                                          <p:attrName>ppt_w</p:attrName>
                                        </p:attrNameLst>
                                      </p:cBhvr>
                                      <p:tavLst>
                                        <p:tav tm="0">
                                          <p:val>
                                            <p:fltVal val="0"/>
                                          </p:val>
                                        </p:tav>
                                        <p:tav tm="100000">
                                          <p:val>
                                            <p:strVal val="#ppt_w"/>
                                          </p:val>
                                        </p:tav>
                                      </p:tavLst>
                                    </p:anim>
                                    <p:anim calcmode="lin" valueType="num">
                                      <p:cBhvr>
                                        <p:cTn id="101" dur="1000" fill="hold"/>
                                        <p:tgtEl>
                                          <p:spTgt spid="19"/>
                                        </p:tgtEl>
                                        <p:attrNameLst>
                                          <p:attrName>ppt_h</p:attrName>
                                        </p:attrNameLst>
                                      </p:cBhvr>
                                      <p:tavLst>
                                        <p:tav tm="0">
                                          <p:val>
                                            <p:fltVal val="0"/>
                                          </p:val>
                                        </p:tav>
                                        <p:tav tm="100000">
                                          <p:val>
                                            <p:strVal val="#ppt_h"/>
                                          </p:val>
                                        </p:tav>
                                      </p:tavLst>
                                    </p:anim>
                                    <p:anim calcmode="lin" valueType="num">
                                      <p:cBhvr>
                                        <p:cTn id="102" dur="1000" fill="hold"/>
                                        <p:tgtEl>
                                          <p:spTgt spid="19"/>
                                        </p:tgtEl>
                                        <p:attrNameLst>
                                          <p:attrName>style.rotation</p:attrName>
                                        </p:attrNameLst>
                                      </p:cBhvr>
                                      <p:tavLst>
                                        <p:tav tm="0">
                                          <p:val>
                                            <p:fltVal val="90"/>
                                          </p:val>
                                        </p:tav>
                                        <p:tav tm="100000">
                                          <p:val>
                                            <p:fltVal val="0"/>
                                          </p:val>
                                        </p:tav>
                                      </p:tavLst>
                                    </p:anim>
                                    <p:animEffect transition="in" filter="fade">
                                      <p:cBhvr>
                                        <p:cTn id="103" dur="1000"/>
                                        <p:tgtEl>
                                          <p:spTgt spid="19"/>
                                        </p:tgtEl>
                                      </p:cBhvr>
                                    </p:animEffect>
                                  </p:childTnLst>
                                </p:cTn>
                              </p:par>
                            </p:childTnLst>
                          </p:cTn>
                        </p:par>
                        <p:par>
                          <p:cTn id="104" fill="hold">
                            <p:stCondLst>
                              <p:cond delay="33500"/>
                            </p:stCondLst>
                            <p:childTnLst>
                              <p:par>
                                <p:cTn id="105" presetID="2" presetClass="entr" presetSubtype="2" fill="hold" grpId="0" nodeType="afterEffect">
                                  <p:stCondLst>
                                    <p:cond delay="125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1+#ppt_w/2"/>
                                          </p:val>
                                        </p:tav>
                                        <p:tav tm="100000">
                                          <p:val>
                                            <p:strVal val="#ppt_x"/>
                                          </p:val>
                                        </p:tav>
                                      </p:tavLst>
                                    </p:anim>
                                    <p:anim calcmode="lin" valueType="num">
                                      <p:cBhvr additive="base">
                                        <p:cTn id="108" dur="500" fill="hold"/>
                                        <p:tgtEl>
                                          <p:spTgt spid="20"/>
                                        </p:tgtEl>
                                        <p:attrNameLst>
                                          <p:attrName>ppt_y</p:attrName>
                                        </p:attrNameLst>
                                      </p:cBhvr>
                                      <p:tavLst>
                                        <p:tav tm="0">
                                          <p:val>
                                            <p:strVal val="#ppt_y"/>
                                          </p:val>
                                        </p:tav>
                                        <p:tav tm="100000">
                                          <p:val>
                                            <p:strVal val="#ppt_y"/>
                                          </p:val>
                                        </p:tav>
                                      </p:tavLst>
                                    </p:anim>
                                  </p:childTnLst>
                                </p:cTn>
                              </p:par>
                            </p:childTnLst>
                          </p:cTn>
                        </p:par>
                        <p:par>
                          <p:cTn id="109" fill="hold">
                            <p:stCondLst>
                              <p:cond delay="35250"/>
                            </p:stCondLst>
                            <p:childTnLst>
                              <p:par>
                                <p:cTn id="110" presetID="2" presetClass="entr" presetSubtype="8" fill="hold" grpId="0" nodeType="afterEffect">
                                  <p:stCondLst>
                                    <p:cond delay="100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0-#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36750"/>
                            </p:stCondLst>
                            <p:childTnLst>
                              <p:par>
                                <p:cTn id="115" presetID="31" presetClass="entr" presetSubtype="0" fill="hold" grpId="0" nodeType="afterEffect">
                                  <p:stCondLst>
                                    <p:cond delay="100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1000" fill="hold"/>
                                        <p:tgtEl>
                                          <p:spTgt spid="22"/>
                                        </p:tgtEl>
                                        <p:attrNameLst>
                                          <p:attrName>ppt_w</p:attrName>
                                        </p:attrNameLst>
                                      </p:cBhvr>
                                      <p:tavLst>
                                        <p:tav tm="0">
                                          <p:val>
                                            <p:fltVal val="0"/>
                                          </p:val>
                                        </p:tav>
                                        <p:tav tm="100000">
                                          <p:val>
                                            <p:strVal val="#ppt_w"/>
                                          </p:val>
                                        </p:tav>
                                      </p:tavLst>
                                    </p:anim>
                                    <p:anim calcmode="lin" valueType="num">
                                      <p:cBhvr>
                                        <p:cTn id="118" dur="1000" fill="hold"/>
                                        <p:tgtEl>
                                          <p:spTgt spid="22"/>
                                        </p:tgtEl>
                                        <p:attrNameLst>
                                          <p:attrName>ppt_h</p:attrName>
                                        </p:attrNameLst>
                                      </p:cBhvr>
                                      <p:tavLst>
                                        <p:tav tm="0">
                                          <p:val>
                                            <p:fltVal val="0"/>
                                          </p:val>
                                        </p:tav>
                                        <p:tav tm="100000">
                                          <p:val>
                                            <p:strVal val="#ppt_h"/>
                                          </p:val>
                                        </p:tav>
                                      </p:tavLst>
                                    </p:anim>
                                    <p:anim calcmode="lin" valueType="num">
                                      <p:cBhvr>
                                        <p:cTn id="119" dur="1000" fill="hold"/>
                                        <p:tgtEl>
                                          <p:spTgt spid="22"/>
                                        </p:tgtEl>
                                        <p:attrNameLst>
                                          <p:attrName>style.rotation</p:attrName>
                                        </p:attrNameLst>
                                      </p:cBhvr>
                                      <p:tavLst>
                                        <p:tav tm="0">
                                          <p:val>
                                            <p:fltVal val="90"/>
                                          </p:val>
                                        </p:tav>
                                        <p:tav tm="100000">
                                          <p:val>
                                            <p:fltVal val="0"/>
                                          </p:val>
                                        </p:tav>
                                      </p:tavLst>
                                    </p:anim>
                                    <p:animEffect transition="in" filter="fade">
                                      <p:cBhvr>
                                        <p:cTn id="120" dur="1000"/>
                                        <p:tgtEl>
                                          <p:spTgt spid="22"/>
                                        </p:tgtEl>
                                      </p:cBhvr>
                                    </p:animEffect>
                                  </p:childTnLst>
                                </p:cTn>
                              </p:par>
                            </p:childTnLst>
                          </p:cTn>
                        </p:par>
                        <p:par>
                          <p:cTn id="121" fill="hold">
                            <p:stCondLst>
                              <p:cond delay="38750"/>
                            </p:stCondLst>
                            <p:childTnLst>
                              <p:par>
                                <p:cTn id="122" presetID="53" presetClass="entr" presetSubtype="16" fill="hold" grpId="0" nodeType="afterEffect">
                                  <p:stCondLst>
                                    <p:cond delay="100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ppt_w</p:attrName>
                                        </p:attrNameLst>
                                      </p:cBhvr>
                                      <p:tavLst>
                                        <p:tav tm="0">
                                          <p:val>
                                            <p:fltVal val="0"/>
                                          </p:val>
                                        </p:tav>
                                        <p:tav tm="100000">
                                          <p:val>
                                            <p:strVal val="#ppt_w"/>
                                          </p:val>
                                        </p:tav>
                                      </p:tavLst>
                                    </p:anim>
                                    <p:anim calcmode="lin" valueType="num">
                                      <p:cBhvr>
                                        <p:cTn id="125" dur="500" fill="hold"/>
                                        <p:tgtEl>
                                          <p:spTgt spid="24"/>
                                        </p:tgtEl>
                                        <p:attrNameLst>
                                          <p:attrName>ppt_h</p:attrName>
                                        </p:attrNameLst>
                                      </p:cBhvr>
                                      <p:tavLst>
                                        <p:tav tm="0">
                                          <p:val>
                                            <p:fltVal val="0"/>
                                          </p:val>
                                        </p:tav>
                                        <p:tav tm="100000">
                                          <p:val>
                                            <p:strVal val="#ppt_h"/>
                                          </p:val>
                                        </p:tav>
                                      </p:tavLst>
                                    </p:anim>
                                    <p:animEffect transition="in" filter="fade">
                                      <p:cBhvr>
                                        <p:cTn id="126" dur="500"/>
                                        <p:tgtEl>
                                          <p:spTgt spid="24"/>
                                        </p:tgtEl>
                                      </p:cBhvr>
                                    </p:animEffect>
                                  </p:childTnLst>
                                </p:cTn>
                              </p:par>
                            </p:childTnLst>
                          </p:cTn>
                        </p:par>
                        <p:par>
                          <p:cTn id="127" fill="hold">
                            <p:stCondLst>
                              <p:cond delay="40250"/>
                            </p:stCondLst>
                            <p:childTnLst>
                              <p:par>
                                <p:cTn id="128" presetID="2" presetClass="entr" presetSubtype="3" fill="hold" grpId="0" nodeType="afterEffect">
                                  <p:stCondLst>
                                    <p:cond delay="1000"/>
                                  </p:stCondLst>
                                  <p:childTnLst>
                                    <p:set>
                                      <p:cBhvr>
                                        <p:cTn id="129" dur="1" fill="hold">
                                          <p:stCondLst>
                                            <p:cond delay="0"/>
                                          </p:stCondLst>
                                        </p:cTn>
                                        <p:tgtEl>
                                          <p:spTgt spid="23"/>
                                        </p:tgtEl>
                                        <p:attrNameLst>
                                          <p:attrName>style.visibility</p:attrName>
                                        </p:attrNameLst>
                                      </p:cBhvr>
                                      <p:to>
                                        <p:strVal val="visible"/>
                                      </p:to>
                                    </p:set>
                                    <p:anim calcmode="lin" valueType="num">
                                      <p:cBhvr additive="base">
                                        <p:cTn id="130" dur="500" fill="hold"/>
                                        <p:tgtEl>
                                          <p:spTgt spid="23"/>
                                        </p:tgtEl>
                                        <p:attrNameLst>
                                          <p:attrName>ppt_x</p:attrName>
                                        </p:attrNameLst>
                                      </p:cBhvr>
                                      <p:tavLst>
                                        <p:tav tm="0">
                                          <p:val>
                                            <p:strVal val="1+#ppt_w/2"/>
                                          </p:val>
                                        </p:tav>
                                        <p:tav tm="100000">
                                          <p:val>
                                            <p:strVal val="#ppt_x"/>
                                          </p:val>
                                        </p:tav>
                                      </p:tavLst>
                                    </p:anim>
                                    <p:anim calcmode="lin" valueType="num">
                                      <p:cBhvr additive="base">
                                        <p:cTn id="131" dur="500" fill="hold"/>
                                        <p:tgtEl>
                                          <p:spTgt spid="23"/>
                                        </p:tgtEl>
                                        <p:attrNameLst>
                                          <p:attrName>ppt_y</p:attrName>
                                        </p:attrNameLst>
                                      </p:cBhvr>
                                      <p:tavLst>
                                        <p:tav tm="0">
                                          <p:val>
                                            <p:strVal val="0-#ppt_h/2"/>
                                          </p:val>
                                        </p:tav>
                                        <p:tav tm="100000">
                                          <p:val>
                                            <p:strVal val="#ppt_y"/>
                                          </p:val>
                                        </p:tav>
                                      </p:tavLst>
                                    </p:anim>
                                  </p:childTnLst>
                                </p:cTn>
                              </p:par>
                            </p:childTnLst>
                          </p:cTn>
                        </p:par>
                        <p:par>
                          <p:cTn id="132" fill="hold">
                            <p:stCondLst>
                              <p:cond delay="41750"/>
                            </p:stCondLst>
                            <p:childTnLst>
                              <p:par>
                                <p:cTn id="133" presetID="31" presetClass="entr" presetSubtype="0" fill="hold" grpId="0" nodeType="afterEffect">
                                  <p:stCondLst>
                                    <p:cond delay="500"/>
                                  </p:stCondLst>
                                  <p:childTnLst>
                                    <p:set>
                                      <p:cBhvr>
                                        <p:cTn id="134" dur="1" fill="hold">
                                          <p:stCondLst>
                                            <p:cond delay="0"/>
                                          </p:stCondLst>
                                        </p:cTn>
                                        <p:tgtEl>
                                          <p:spTgt spid="25"/>
                                        </p:tgtEl>
                                        <p:attrNameLst>
                                          <p:attrName>style.visibility</p:attrName>
                                        </p:attrNameLst>
                                      </p:cBhvr>
                                      <p:to>
                                        <p:strVal val="visible"/>
                                      </p:to>
                                    </p:set>
                                    <p:anim calcmode="lin" valueType="num">
                                      <p:cBhvr>
                                        <p:cTn id="135" dur="1000" fill="hold"/>
                                        <p:tgtEl>
                                          <p:spTgt spid="25"/>
                                        </p:tgtEl>
                                        <p:attrNameLst>
                                          <p:attrName>ppt_w</p:attrName>
                                        </p:attrNameLst>
                                      </p:cBhvr>
                                      <p:tavLst>
                                        <p:tav tm="0">
                                          <p:val>
                                            <p:fltVal val="0"/>
                                          </p:val>
                                        </p:tav>
                                        <p:tav tm="100000">
                                          <p:val>
                                            <p:strVal val="#ppt_w"/>
                                          </p:val>
                                        </p:tav>
                                      </p:tavLst>
                                    </p:anim>
                                    <p:anim calcmode="lin" valueType="num">
                                      <p:cBhvr>
                                        <p:cTn id="136" dur="1000" fill="hold"/>
                                        <p:tgtEl>
                                          <p:spTgt spid="25"/>
                                        </p:tgtEl>
                                        <p:attrNameLst>
                                          <p:attrName>ppt_h</p:attrName>
                                        </p:attrNameLst>
                                      </p:cBhvr>
                                      <p:tavLst>
                                        <p:tav tm="0">
                                          <p:val>
                                            <p:fltVal val="0"/>
                                          </p:val>
                                        </p:tav>
                                        <p:tav tm="100000">
                                          <p:val>
                                            <p:strVal val="#ppt_h"/>
                                          </p:val>
                                        </p:tav>
                                      </p:tavLst>
                                    </p:anim>
                                    <p:anim calcmode="lin" valueType="num">
                                      <p:cBhvr>
                                        <p:cTn id="137" dur="1000" fill="hold"/>
                                        <p:tgtEl>
                                          <p:spTgt spid="25"/>
                                        </p:tgtEl>
                                        <p:attrNameLst>
                                          <p:attrName>style.rotation</p:attrName>
                                        </p:attrNameLst>
                                      </p:cBhvr>
                                      <p:tavLst>
                                        <p:tav tm="0">
                                          <p:val>
                                            <p:fltVal val="90"/>
                                          </p:val>
                                        </p:tav>
                                        <p:tav tm="100000">
                                          <p:val>
                                            <p:fltVal val="0"/>
                                          </p:val>
                                        </p:tav>
                                      </p:tavLst>
                                    </p:anim>
                                    <p:animEffect transition="in" filter="fade">
                                      <p:cBhvr>
                                        <p:cTn id="138" dur="1000"/>
                                        <p:tgtEl>
                                          <p:spTgt spid="25"/>
                                        </p:tgtEl>
                                      </p:cBhvr>
                                    </p:animEffect>
                                  </p:childTnLst>
                                </p:cTn>
                              </p:par>
                              <p:par>
                                <p:cTn id="139" presetID="1" presetClass="entr" presetSubtype="0" fill="hold" grpId="0" nodeType="withEffect">
                                  <p:stCondLst>
                                    <p:cond delay="500"/>
                                  </p:stCondLst>
                                  <p:childTnLst>
                                    <p:set>
                                      <p:cBhvr>
                                        <p:cTn id="140" dur="1" fill="hold">
                                          <p:stCondLst>
                                            <p:cond delay="0"/>
                                          </p:stCondLst>
                                        </p:cTn>
                                        <p:tgtEl>
                                          <p:spTgt spid="31"/>
                                        </p:tgtEl>
                                        <p:attrNameLst>
                                          <p:attrName>style.visibility</p:attrName>
                                        </p:attrNameLst>
                                      </p:cBhvr>
                                      <p:to>
                                        <p:strVal val="visible"/>
                                      </p:to>
                                    </p:set>
                                  </p:childTnLst>
                                </p:cTn>
                              </p:par>
                            </p:childTnLst>
                          </p:cTn>
                        </p:par>
                        <p:par>
                          <p:cTn id="141" fill="hold">
                            <p:stCondLst>
                              <p:cond delay="43250"/>
                            </p:stCondLst>
                            <p:childTnLst>
                              <p:par>
                                <p:cTn id="142" presetID="2" presetClass="entr" presetSubtype="2"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 calcmode="lin" valueType="num">
                                      <p:cBhvr additive="base">
                                        <p:cTn id="144" dur="500" fill="hold"/>
                                        <p:tgtEl>
                                          <p:spTgt spid="27"/>
                                        </p:tgtEl>
                                        <p:attrNameLst>
                                          <p:attrName>ppt_x</p:attrName>
                                        </p:attrNameLst>
                                      </p:cBhvr>
                                      <p:tavLst>
                                        <p:tav tm="0">
                                          <p:val>
                                            <p:strVal val="1+#ppt_w/2"/>
                                          </p:val>
                                        </p:tav>
                                        <p:tav tm="100000">
                                          <p:val>
                                            <p:strVal val="#ppt_x"/>
                                          </p:val>
                                        </p:tav>
                                      </p:tavLst>
                                    </p:anim>
                                    <p:anim calcmode="lin" valueType="num">
                                      <p:cBhvr additive="base">
                                        <p:cTn id="145" dur="500" fill="hold"/>
                                        <p:tgtEl>
                                          <p:spTgt spid="27"/>
                                        </p:tgtEl>
                                        <p:attrNameLst>
                                          <p:attrName>ppt_y</p:attrName>
                                        </p:attrNameLst>
                                      </p:cBhvr>
                                      <p:tavLst>
                                        <p:tav tm="0">
                                          <p:val>
                                            <p:strVal val="#ppt_y"/>
                                          </p:val>
                                        </p:tav>
                                        <p:tav tm="100000">
                                          <p:val>
                                            <p:strVal val="#ppt_y"/>
                                          </p:val>
                                        </p:tav>
                                      </p:tavLst>
                                    </p:anim>
                                  </p:childTnLst>
                                </p:cTn>
                              </p:par>
                            </p:childTnLst>
                          </p:cTn>
                        </p:par>
                        <p:par>
                          <p:cTn id="146" fill="hold">
                            <p:stCondLst>
                              <p:cond delay="43750"/>
                            </p:stCondLst>
                            <p:childTnLst>
                              <p:par>
                                <p:cTn id="147" presetID="2" presetClass="entr" presetSubtype="1" fill="hold" grpId="0" nodeType="after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animBg="1"/>
      <p:bldP spid="10" grpId="0" animBg="1"/>
      <p:bldP spid="11" grpId="0" animBg="1"/>
      <p:bldP spid="12" grpId="0" animBg="1"/>
      <p:bldP spid="13" grpId="0" animBg="1"/>
      <p:bldP spid="14" grpId="0" animBg="1"/>
      <p:bldP spid="15" grpId="0" animBg="1"/>
      <p:bldP spid="16" grpId="0"/>
      <p:bldP spid="17" grpId="0"/>
      <p:bldP spid="18" grpId="0"/>
      <p:bldP spid="19" grpId="0" animBg="1"/>
      <p:bldP spid="20" grpId="0"/>
      <p:bldP spid="21" grpId="0"/>
      <p:bldP spid="22" grpId="0" animBg="1"/>
      <p:bldP spid="23" grpId="0"/>
      <p:bldP spid="24" grpId="0"/>
      <p:bldP spid="25" grpId="0" animBg="1"/>
      <p:bldP spid="26" grpId="0"/>
      <p:bldP spid="27" grpId="0"/>
      <p:bldP spid="30"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407936" y="426128"/>
            <a:ext cx="4267199" cy="738664"/>
          </a:xfrm>
          <a:prstGeom prst="rect">
            <a:avLst/>
          </a:prstGeom>
          <a:noFill/>
        </p:spPr>
        <p:txBody>
          <a:bodyPr wrap="square">
            <a:spAutoFit/>
          </a:bodyPr>
          <a:lstStyle/>
          <a:p>
            <a:r>
              <a:rPr lang="he-IL" dirty="0">
                <a:solidFill>
                  <a:srgbClr val="000000"/>
                </a:solidFill>
                <a:latin typeface="Arial" panose="020B0604020202020204" pitchFamily="34" charset="0"/>
              </a:rPr>
              <a:t>רַבִּי עֲקִיבָא אוֹמֵר לֹא בָּא הַכָּתוּב אֶלָּא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לִגְבּוֹת</a:t>
            </a:r>
            <a:r>
              <a:rPr lang="he-IL" sz="2000" b="1" dirty="0" smtClean="0">
                <a:solidFill>
                  <a:srgbClr val="000000"/>
                </a:solidFill>
                <a:latin typeface="Arial" panose="020B0604020202020204" pitchFamily="34" charset="0"/>
              </a:rPr>
              <a:t> </a:t>
            </a:r>
            <a:r>
              <a:rPr lang="he-IL" sz="2000" b="1" dirty="0" err="1">
                <a:solidFill>
                  <a:srgbClr val="000000"/>
                </a:solidFill>
                <a:latin typeface="Arial" panose="020B0604020202020204" pitchFamily="34" charset="0"/>
              </a:rPr>
              <a:t>לַנִּיזָּקִין</a:t>
            </a:r>
            <a:r>
              <a:rPr lang="he-IL" sz="2400" b="1" dirty="0">
                <a:solidFill>
                  <a:srgbClr val="000000"/>
                </a:solidFill>
                <a:latin typeface="Arial" panose="020B0604020202020204" pitchFamily="34" charset="0"/>
              </a:rPr>
              <a:t> </a:t>
            </a:r>
            <a:r>
              <a:rPr lang="he-IL" sz="2000" b="1" dirty="0">
                <a:solidFill>
                  <a:srgbClr val="000000"/>
                </a:solidFill>
                <a:latin typeface="Arial" panose="020B0604020202020204" pitchFamily="34" charset="0"/>
              </a:rPr>
              <a:t>מִן הָעִידִּית </a:t>
            </a:r>
            <a:r>
              <a:rPr lang="he-IL" dirty="0">
                <a:solidFill>
                  <a:srgbClr val="000000"/>
                </a:solidFill>
                <a:latin typeface="Arial" panose="020B0604020202020204" pitchFamily="34" charset="0"/>
              </a:rPr>
              <a:t>וְקַל וָחוֹמֶר לַהֶקְדֵּשׁ </a:t>
            </a:r>
            <a:endParaRPr lang="he-IL" dirty="0"/>
          </a:p>
        </p:txBody>
      </p:sp>
      <p:sp>
        <p:nvSpPr>
          <p:cNvPr id="4" name="מלבן 3"/>
          <p:cNvSpPr/>
          <p:nvPr/>
        </p:nvSpPr>
        <p:spPr>
          <a:xfrm>
            <a:off x="10077851" y="1971412"/>
            <a:ext cx="1790875" cy="369332"/>
          </a:xfrm>
          <a:prstGeom prst="rect">
            <a:avLst/>
          </a:prstGeom>
          <a:noFill/>
        </p:spPr>
        <p:txBody>
          <a:bodyPr wrap="none">
            <a:spAutoFit/>
          </a:bodyPr>
          <a:lstStyle/>
          <a:p>
            <a:r>
              <a:rPr lang="he-IL" b="0" i="0" dirty="0" smtClean="0">
                <a:solidFill>
                  <a:srgbClr val="000000"/>
                </a:solidFill>
                <a:effectLst/>
                <a:latin typeface="Arial" panose="020B0604020202020204" pitchFamily="34" charset="0"/>
              </a:rPr>
              <a:t>וּבַעַל חוֹב בְּבֵינוֹנִית</a:t>
            </a:r>
            <a:endParaRPr lang="he-IL" dirty="0"/>
          </a:p>
        </p:txBody>
      </p:sp>
      <p:sp>
        <p:nvSpPr>
          <p:cNvPr id="5" name="מלבן 4"/>
          <p:cNvSpPr/>
          <p:nvPr/>
        </p:nvSpPr>
        <p:spPr>
          <a:xfrm>
            <a:off x="5194524" y="1951849"/>
            <a:ext cx="4724370" cy="369332"/>
          </a:xfrm>
          <a:prstGeom prst="rect">
            <a:avLst/>
          </a:prstGeom>
        </p:spPr>
        <p:txBody>
          <a:bodyPr wrap="none">
            <a:spAutoFit/>
          </a:bodyPr>
          <a:lstStyle/>
          <a:p>
            <a:r>
              <a:rPr lang="he-IL" dirty="0" smtClean="0"/>
              <a:t>ולכן ודאי שגם הגזבר לא גובה באופן כזה מן העידית</a:t>
            </a:r>
            <a:endParaRPr lang="he-IL" dirty="0"/>
          </a:p>
        </p:txBody>
      </p:sp>
      <p:pic>
        <p:nvPicPr>
          <p:cNvPr id="6" name="תמונה 5"/>
          <p:cNvPicPr>
            <a:picLocks noChangeAspect="1"/>
          </p:cNvPicPr>
          <p:nvPr/>
        </p:nvPicPr>
        <p:blipFill>
          <a:blip r:embed="rId2"/>
          <a:stretch>
            <a:fillRect/>
          </a:stretch>
        </p:blipFill>
        <p:spPr>
          <a:xfrm>
            <a:off x="3768600" y="112584"/>
            <a:ext cx="3298515" cy="1182876"/>
          </a:xfrm>
          <a:prstGeom prst="rect">
            <a:avLst/>
          </a:prstGeom>
        </p:spPr>
      </p:pic>
      <p:sp>
        <p:nvSpPr>
          <p:cNvPr id="7" name="TextBox 6"/>
          <p:cNvSpPr txBox="1"/>
          <p:nvPr/>
        </p:nvSpPr>
        <p:spPr>
          <a:xfrm>
            <a:off x="6069757" y="759441"/>
            <a:ext cx="462946" cy="338554"/>
          </a:xfrm>
          <a:prstGeom prst="rect">
            <a:avLst/>
          </a:prstGeom>
          <a:solidFill>
            <a:schemeClr val="bg1"/>
          </a:solidFill>
          <a:scene3d>
            <a:camera prst="orthographicFront"/>
            <a:lightRig rig="threePt" dir="t"/>
          </a:scene3d>
          <a:sp3d>
            <a:bevelT prst="convex"/>
          </a:sp3d>
        </p:spPr>
        <p:txBody>
          <a:bodyPr wrap="square" rtlCol="1">
            <a:spAutoFit/>
          </a:bodyPr>
          <a:lstStyle/>
          <a:p>
            <a:r>
              <a:rPr lang="he-IL" sz="1600" dirty="0" smtClean="0"/>
              <a:t>קל</a:t>
            </a:r>
            <a:endParaRPr lang="he-IL" sz="1600" dirty="0"/>
          </a:p>
        </p:txBody>
      </p:sp>
      <p:sp>
        <p:nvSpPr>
          <p:cNvPr id="8" name="TextBox 7"/>
          <p:cNvSpPr txBox="1"/>
          <p:nvPr/>
        </p:nvSpPr>
        <p:spPr>
          <a:xfrm>
            <a:off x="4643833" y="734927"/>
            <a:ext cx="550691" cy="307777"/>
          </a:xfrm>
          <a:prstGeom prst="rect">
            <a:avLst/>
          </a:prstGeom>
          <a:solidFill>
            <a:schemeClr val="bg1"/>
          </a:solidFill>
          <a:scene3d>
            <a:camera prst="orthographicFront"/>
            <a:lightRig rig="threePt" dir="t"/>
          </a:scene3d>
          <a:sp3d>
            <a:bevelT prst="convex"/>
          </a:sp3d>
        </p:spPr>
        <p:txBody>
          <a:bodyPr wrap="square" rtlCol="1">
            <a:spAutoFit/>
          </a:bodyPr>
          <a:lstStyle/>
          <a:p>
            <a:r>
              <a:rPr lang="he-IL" sz="1400" dirty="0" smtClean="0"/>
              <a:t>חמור</a:t>
            </a:r>
            <a:endParaRPr lang="he-IL" sz="1400" dirty="0"/>
          </a:p>
        </p:txBody>
      </p:sp>
      <p:sp>
        <p:nvSpPr>
          <p:cNvPr id="9" name="TextBox 8"/>
          <p:cNvSpPr txBox="1"/>
          <p:nvPr/>
        </p:nvSpPr>
        <p:spPr>
          <a:xfrm>
            <a:off x="5837382" y="1221533"/>
            <a:ext cx="998260" cy="646331"/>
          </a:xfrm>
          <a:prstGeom prst="rect">
            <a:avLst/>
          </a:prstGeom>
          <a:solidFill>
            <a:schemeClr val="bg1"/>
          </a:solidFill>
          <a:scene3d>
            <a:camera prst="orthographicFront"/>
            <a:lightRig rig="threePt" dir="t"/>
          </a:scene3d>
          <a:sp3d>
            <a:bevelT w="165100" prst="coolSlant"/>
          </a:sp3d>
        </p:spPr>
        <p:txBody>
          <a:bodyPr wrap="square" rtlCol="1">
            <a:spAutoFit/>
          </a:bodyPr>
          <a:lstStyle/>
          <a:p>
            <a:pPr algn="ctr"/>
            <a:r>
              <a:rPr lang="he-IL" sz="1200" dirty="0" smtClean="0"/>
              <a:t>חוב חולין </a:t>
            </a:r>
          </a:p>
          <a:p>
            <a:pPr algn="ctr"/>
            <a:r>
              <a:rPr lang="he-IL" sz="1200" dirty="0" smtClean="0"/>
              <a:t>משלם מהעידית</a:t>
            </a:r>
            <a:endParaRPr lang="he-IL" sz="1200" dirty="0"/>
          </a:p>
        </p:txBody>
      </p:sp>
      <p:sp>
        <p:nvSpPr>
          <p:cNvPr id="10" name="TextBox 9"/>
          <p:cNvSpPr txBox="1"/>
          <p:nvPr/>
        </p:nvSpPr>
        <p:spPr>
          <a:xfrm>
            <a:off x="4330169" y="1212229"/>
            <a:ext cx="975125" cy="646331"/>
          </a:xfrm>
          <a:prstGeom prst="rect">
            <a:avLst/>
          </a:prstGeom>
          <a:solidFill>
            <a:schemeClr val="bg1"/>
          </a:solidFill>
          <a:scene3d>
            <a:camera prst="orthographicFront"/>
            <a:lightRig rig="threePt" dir="t"/>
          </a:scene3d>
          <a:sp3d>
            <a:bevelT w="165100" prst="coolSlant"/>
          </a:sp3d>
        </p:spPr>
        <p:txBody>
          <a:bodyPr wrap="square" rtlCol="1">
            <a:spAutoFit/>
          </a:bodyPr>
          <a:lstStyle/>
          <a:p>
            <a:pPr algn="ctr"/>
            <a:r>
              <a:rPr lang="he-IL" sz="1200" dirty="0" smtClean="0"/>
              <a:t>חוב הקדש</a:t>
            </a:r>
          </a:p>
          <a:p>
            <a:pPr algn="ctr"/>
            <a:r>
              <a:rPr lang="he-IL" sz="1200" dirty="0" smtClean="0"/>
              <a:t>משלם מהעידית</a:t>
            </a:r>
            <a:endParaRPr lang="he-IL" sz="1200" dirty="0"/>
          </a:p>
        </p:txBody>
      </p:sp>
      <p:pic>
        <p:nvPicPr>
          <p:cNvPr id="11" name="תמונה 10"/>
          <p:cNvPicPr>
            <a:picLocks noChangeAspect="1"/>
          </p:cNvPicPr>
          <p:nvPr/>
        </p:nvPicPr>
        <p:blipFill>
          <a:blip r:embed="rId2"/>
          <a:stretch>
            <a:fillRect/>
          </a:stretch>
        </p:blipFill>
        <p:spPr>
          <a:xfrm>
            <a:off x="917515" y="1332096"/>
            <a:ext cx="3298515" cy="1182876"/>
          </a:xfrm>
          <a:prstGeom prst="rect">
            <a:avLst/>
          </a:prstGeom>
        </p:spPr>
      </p:pic>
      <p:sp>
        <p:nvSpPr>
          <p:cNvPr id="12" name="TextBox 11"/>
          <p:cNvSpPr txBox="1"/>
          <p:nvPr/>
        </p:nvSpPr>
        <p:spPr>
          <a:xfrm>
            <a:off x="3192524" y="1858560"/>
            <a:ext cx="550691" cy="307777"/>
          </a:xfrm>
          <a:prstGeom prst="rect">
            <a:avLst/>
          </a:prstGeom>
          <a:solidFill>
            <a:schemeClr val="bg1"/>
          </a:solidFill>
          <a:scene3d>
            <a:camera prst="orthographicFront"/>
            <a:lightRig rig="threePt" dir="t"/>
          </a:scene3d>
          <a:sp3d>
            <a:bevelT prst="convex"/>
          </a:sp3d>
        </p:spPr>
        <p:txBody>
          <a:bodyPr wrap="square" rtlCol="1">
            <a:spAutoFit/>
          </a:bodyPr>
          <a:lstStyle/>
          <a:p>
            <a:r>
              <a:rPr lang="he-IL" sz="1400" dirty="0" smtClean="0"/>
              <a:t>חמור</a:t>
            </a:r>
            <a:endParaRPr lang="he-IL" sz="1400" dirty="0"/>
          </a:p>
        </p:txBody>
      </p:sp>
      <p:sp>
        <p:nvSpPr>
          <p:cNvPr id="13" name="TextBox 12"/>
          <p:cNvSpPr txBox="1"/>
          <p:nvPr/>
        </p:nvSpPr>
        <p:spPr>
          <a:xfrm>
            <a:off x="1787983" y="1843171"/>
            <a:ext cx="462946" cy="338554"/>
          </a:xfrm>
          <a:prstGeom prst="rect">
            <a:avLst/>
          </a:prstGeom>
          <a:solidFill>
            <a:schemeClr val="bg1"/>
          </a:solidFill>
          <a:scene3d>
            <a:camera prst="orthographicFront"/>
            <a:lightRig rig="threePt" dir="t"/>
          </a:scene3d>
          <a:sp3d>
            <a:bevelT prst="convex"/>
          </a:sp3d>
        </p:spPr>
        <p:txBody>
          <a:bodyPr wrap="square" rtlCol="1">
            <a:spAutoFit/>
          </a:bodyPr>
          <a:lstStyle/>
          <a:p>
            <a:r>
              <a:rPr lang="he-IL" sz="1600" dirty="0" smtClean="0"/>
              <a:t>קל</a:t>
            </a:r>
            <a:endParaRPr lang="he-IL" sz="1600" dirty="0"/>
          </a:p>
        </p:txBody>
      </p:sp>
      <p:sp>
        <p:nvSpPr>
          <p:cNvPr id="14" name="TextBox 13"/>
          <p:cNvSpPr txBox="1"/>
          <p:nvPr/>
        </p:nvSpPr>
        <p:spPr>
          <a:xfrm>
            <a:off x="1367326" y="2358430"/>
            <a:ext cx="998260" cy="646331"/>
          </a:xfrm>
          <a:prstGeom prst="rect">
            <a:avLst/>
          </a:prstGeom>
          <a:solidFill>
            <a:schemeClr val="bg1"/>
          </a:solidFill>
          <a:scene3d>
            <a:camera prst="orthographicFront"/>
            <a:lightRig rig="threePt" dir="t"/>
          </a:scene3d>
          <a:sp3d>
            <a:bevelT w="165100" prst="coolSlant"/>
          </a:sp3d>
        </p:spPr>
        <p:txBody>
          <a:bodyPr wrap="square" rtlCol="1">
            <a:spAutoFit/>
          </a:bodyPr>
          <a:lstStyle/>
          <a:p>
            <a:pPr algn="ctr"/>
            <a:r>
              <a:rPr lang="he-IL" sz="1200" dirty="0" smtClean="0"/>
              <a:t>הקדש </a:t>
            </a:r>
          </a:p>
          <a:p>
            <a:pPr algn="ctr"/>
            <a:r>
              <a:rPr lang="he-IL" sz="1200" dirty="0" smtClean="0"/>
              <a:t>לא מקבל דבר בנזקים</a:t>
            </a:r>
            <a:endParaRPr lang="he-IL" sz="1200" dirty="0"/>
          </a:p>
        </p:txBody>
      </p:sp>
      <p:sp>
        <p:nvSpPr>
          <p:cNvPr id="15" name="TextBox 14"/>
          <p:cNvSpPr txBox="1"/>
          <p:nvPr/>
        </p:nvSpPr>
        <p:spPr>
          <a:xfrm>
            <a:off x="2968739" y="2395105"/>
            <a:ext cx="998260" cy="646331"/>
          </a:xfrm>
          <a:prstGeom prst="rect">
            <a:avLst/>
          </a:prstGeom>
          <a:solidFill>
            <a:schemeClr val="bg1"/>
          </a:solidFill>
          <a:scene3d>
            <a:camera prst="orthographicFront"/>
            <a:lightRig rig="threePt" dir="t"/>
          </a:scene3d>
          <a:sp3d>
            <a:bevelT w="165100" prst="coolSlant"/>
          </a:sp3d>
        </p:spPr>
        <p:txBody>
          <a:bodyPr wrap="square" rtlCol="1">
            <a:spAutoFit/>
          </a:bodyPr>
          <a:lstStyle/>
          <a:p>
            <a:pPr algn="ctr"/>
            <a:r>
              <a:rPr lang="he-IL" sz="1200" dirty="0" smtClean="0"/>
              <a:t>בעל חוב חולין </a:t>
            </a:r>
          </a:p>
          <a:p>
            <a:pPr algn="ctr"/>
            <a:r>
              <a:rPr lang="he-IL" sz="1200" dirty="0" smtClean="0"/>
              <a:t>נוטל עידית בנזקים</a:t>
            </a:r>
            <a:endParaRPr lang="he-IL" sz="1200" dirty="0"/>
          </a:p>
        </p:txBody>
      </p:sp>
      <p:sp>
        <p:nvSpPr>
          <p:cNvPr id="16" name="מלבן 15"/>
          <p:cNvSpPr/>
          <p:nvPr/>
        </p:nvSpPr>
        <p:spPr>
          <a:xfrm>
            <a:off x="6813756" y="2414470"/>
            <a:ext cx="5064207" cy="369332"/>
          </a:xfrm>
          <a:prstGeom prst="rect">
            <a:avLst/>
          </a:prstGeom>
        </p:spPr>
        <p:txBody>
          <a:bodyPr wrap="none">
            <a:spAutoFit/>
          </a:bodyPr>
          <a:lstStyle/>
          <a:p>
            <a:r>
              <a:rPr lang="he-IL" b="0" i="0" dirty="0" smtClean="0">
                <a:solidFill>
                  <a:srgbClr val="000000"/>
                </a:solidFill>
                <a:effectLst/>
                <a:latin typeface="Arial" panose="020B0604020202020204" pitchFamily="34" charset="0"/>
              </a:rPr>
              <a:t>אם תאמר שרַבִּי עֲקִיבָא סובר בַּעַל חוֹב משלם  בְּעִידִּית ?</a:t>
            </a:r>
            <a:endParaRPr lang="he-IL" dirty="0"/>
          </a:p>
        </p:txBody>
      </p:sp>
      <p:sp>
        <p:nvSpPr>
          <p:cNvPr id="2" name="TextBox 1"/>
          <p:cNvSpPr txBox="1"/>
          <p:nvPr/>
        </p:nvSpPr>
        <p:spPr>
          <a:xfrm>
            <a:off x="5022745" y="2381336"/>
            <a:ext cx="953282" cy="369332"/>
          </a:xfrm>
          <a:prstGeom prst="rect">
            <a:avLst/>
          </a:prstGeom>
          <a:noFill/>
        </p:spPr>
        <p:txBody>
          <a:bodyPr wrap="square" rtlCol="1">
            <a:spAutoFit/>
          </a:bodyPr>
          <a:lstStyle/>
          <a:p>
            <a:r>
              <a:rPr lang="he-IL" dirty="0" err="1" smtClean="0"/>
              <a:t>פירכא</a:t>
            </a:r>
            <a:endParaRPr lang="he-IL" dirty="0"/>
          </a:p>
        </p:txBody>
      </p:sp>
      <p:sp>
        <p:nvSpPr>
          <p:cNvPr id="17" name="מלבן 16"/>
          <p:cNvSpPr/>
          <p:nvPr/>
        </p:nvSpPr>
        <p:spPr>
          <a:xfrm>
            <a:off x="5499386" y="3249412"/>
            <a:ext cx="6262254" cy="923330"/>
          </a:xfrm>
          <a:prstGeom prst="rect">
            <a:avLst/>
          </a:prstGeom>
        </p:spPr>
        <p:txBody>
          <a:bodyPr wrap="square">
            <a:spAutoFit/>
          </a:bodyPr>
          <a:lstStyle/>
          <a:p>
            <a:r>
              <a:rPr lang="he-IL" dirty="0">
                <a:solidFill>
                  <a:srgbClr val="000000"/>
                </a:solidFill>
                <a:latin typeface="Arial" panose="020B0604020202020204" pitchFamily="34" charset="0"/>
              </a:rPr>
              <a:t>רַבִּי עֲקִיבָא סָבַר לַהּ כְּרַבִּי שִׁמְעוֹן בֶּן </a:t>
            </a:r>
            <a:r>
              <a:rPr lang="he-IL" dirty="0" err="1" smtClean="0">
                <a:solidFill>
                  <a:srgbClr val="000000"/>
                </a:solidFill>
                <a:latin typeface="Arial" panose="020B0604020202020204" pitchFamily="34" charset="0"/>
              </a:rPr>
              <a:t>מְנַסְיָא</a:t>
            </a:r>
            <a:r>
              <a:rPr lang="he-IL" dirty="0" smtClean="0"/>
              <a:t> ה</a:t>
            </a:r>
            <a:r>
              <a:rPr lang="he-IL" dirty="0" smtClean="0">
                <a:solidFill>
                  <a:srgbClr val="000000"/>
                </a:solidFill>
                <a:latin typeface="Arial" panose="020B0604020202020204" pitchFamily="34" charset="0"/>
              </a:rPr>
              <a:t>אוֹמֵר </a:t>
            </a:r>
          </a:p>
          <a:p>
            <a:r>
              <a:rPr lang="he-IL" dirty="0" smtClean="0">
                <a:solidFill>
                  <a:srgbClr val="000000"/>
                </a:solidFill>
                <a:latin typeface="Arial" panose="020B0604020202020204" pitchFamily="34" charset="0"/>
              </a:rPr>
              <a:t>שׁוֹר </a:t>
            </a:r>
            <a:r>
              <a:rPr lang="he-IL" dirty="0">
                <a:solidFill>
                  <a:srgbClr val="000000"/>
                </a:solidFill>
                <a:latin typeface="Arial" panose="020B0604020202020204" pitchFamily="34" charset="0"/>
              </a:rPr>
              <a:t>שֶׁל</a:t>
            </a:r>
            <a:r>
              <a:rPr lang="he-IL" b="1" dirty="0">
                <a:solidFill>
                  <a:srgbClr val="000000"/>
                </a:solidFill>
                <a:latin typeface="Arial" panose="020B0604020202020204" pitchFamily="34" charset="0"/>
              </a:rPr>
              <a:t> הֶקְדֵּשׁ </a:t>
            </a:r>
            <a:r>
              <a:rPr lang="he-IL" dirty="0">
                <a:solidFill>
                  <a:srgbClr val="000000"/>
                </a:solidFill>
                <a:latin typeface="Arial" panose="020B0604020202020204" pitchFamily="34" charset="0"/>
              </a:rPr>
              <a:t>שֶׁנָּגַח שׁוֹר שֶׁל</a:t>
            </a:r>
            <a:r>
              <a:rPr lang="he-IL" b="1" dirty="0">
                <a:solidFill>
                  <a:srgbClr val="000000"/>
                </a:solidFill>
                <a:latin typeface="Arial" panose="020B0604020202020204" pitchFamily="34" charset="0"/>
              </a:rPr>
              <a:t> הֶדְיוֹט </a:t>
            </a:r>
            <a:r>
              <a:rPr lang="he-IL" b="1" dirty="0" smtClean="0">
                <a:solidFill>
                  <a:srgbClr val="000000"/>
                </a:solidFill>
                <a:latin typeface="Arial" panose="020B0604020202020204" pitchFamily="34" charset="0"/>
              </a:rPr>
              <a:t>   פָּטוּר </a:t>
            </a:r>
          </a:p>
          <a:p>
            <a:r>
              <a:rPr lang="he-IL" dirty="0" smtClean="0">
                <a:solidFill>
                  <a:srgbClr val="000000"/>
                </a:solidFill>
                <a:latin typeface="Arial" panose="020B0604020202020204" pitchFamily="34" charset="0"/>
              </a:rPr>
              <a:t>שׁוֹר </a:t>
            </a:r>
            <a:r>
              <a:rPr lang="he-IL" dirty="0">
                <a:solidFill>
                  <a:srgbClr val="000000"/>
                </a:solidFill>
                <a:latin typeface="Arial" panose="020B0604020202020204" pitchFamily="34" charset="0"/>
              </a:rPr>
              <a:t>שֶׁל </a:t>
            </a:r>
            <a:r>
              <a:rPr lang="he-IL" b="1" dirty="0">
                <a:solidFill>
                  <a:srgbClr val="000000"/>
                </a:solidFill>
                <a:latin typeface="Arial" panose="020B0604020202020204" pitchFamily="34" charset="0"/>
              </a:rPr>
              <a:t>הֶדְיוֹט </a:t>
            </a:r>
            <a:r>
              <a:rPr lang="he-IL" dirty="0">
                <a:solidFill>
                  <a:srgbClr val="000000"/>
                </a:solidFill>
                <a:latin typeface="Arial" panose="020B0604020202020204" pitchFamily="34" charset="0"/>
              </a:rPr>
              <a:t>שֶׁנָּגַח שׁוֹר שֶׁל </a:t>
            </a:r>
            <a:r>
              <a:rPr lang="he-IL" b="1" dirty="0">
                <a:solidFill>
                  <a:srgbClr val="000000"/>
                </a:solidFill>
                <a:latin typeface="Arial" panose="020B0604020202020204" pitchFamily="34" charset="0"/>
              </a:rPr>
              <a:t>הֶקְדֵּשׁ</a:t>
            </a:r>
            <a:r>
              <a:rPr lang="he-IL" dirty="0">
                <a:solidFill>
                  <a:srgbClr val="000000"/>
                </a:solidFill>
                <a:latin typeface="Arial" panose="020B0604020202020204" pitchFamily="34" charset="0"/>
              </a:rPr>
              <a:t> בֵּין תָּם בֵּין מוּעָד </a:t>
            </a:r>
            <a:r>
              <a:rPr lang="he-IL" b="1" dirty="0">
                <a:solidFill>
                  <a:srgbClr val="000000"/>
                </a:solidFill>
                <a:latin typeface="Arial" panose="020B0604020202020204" pitchFamily="34" charset="0"/>
              </a:rPr>
              <a:t>מְשַׁלֵּם נֶזֶק שָׁלֵם</a:t>
            </a:r>
            <a:endParaRPr lang="he-IL" b="1" dirty="0"/>
          </a:p>
        </p:txBody>
      </p:sp>
      <p:sp>
        <p:nvSpPr>
          <p:cNvPr id="18" name="מלבן 17"/>
          <p:cNvSpPr/>
          <p:nvPr/>
        </p:nvSpPr>
        <p:spPr>
          <a:xfrm>
            <a:off x="4414982" y="4295952"/>
            <a:ext cx="7453744" cy="369332"/>
          </a:xfrm>
          <a:prstGeom prst="rect">
            <a:avLst/>
          </a:prstGeom>
        </p:spPr>
        <p:txBody>
          <a:bodyPr wrap="square">
            <a:spAutoFit/>
          </a:bodyPr>
          <a:lstStyle/>
          <a:p>
            <a:r>
              <a:rPr lang="he-IL" dirty="0" smtClean="0">
                <a:solidFill>
                  <a:srgbClr val="000000"/>
                </a:solidFill>
                <a:latin typeface="Arial" panose="020B0604020202020204" pitchFamily="34" charset="0"/>
              </a:rPr>
              <a:t>אם כך,  רַבִּי </a:t>
            </a:r>
            <a:r>
              <a:rPr lang="he-IL" dirty="0">
                <a:solidFill>
                  <a:srgbClr val="000000"/>
                </a:solidFill>
                <a:latin typeface="Arial" panose="020B0604020202020204" pitchFamily="34" charset="0"/>
              </a:rPr>
              <a:t>יִשְׁמָעֵאל וְרַבִּי עֲקִיבָא </a:t>
            </a:r>
            <a:r>
              <a:rPr lang="he-IL" b="1" dirty="0" smtClean="0">
                <a:solidFill>
                  <a:srgbClr val="000000"/>
                </a:solidFill>
                <a:latin typeface="Arial" panose="020B0604020202020204" pitchFamily="34" charset="0"/>
              </a:rPr>
              <a:t>לא</a:t>
            </a:r>
            <a:r>
              <a:rPr lang="he-IL" dirty="0" smtClean="0">
                <a:solidFill>
                  <a:srgbClr val="000000"/>
                </a:solidFill>
                <a:latin typeface="Arial" panose="020B0604020202020204" pitchFamily="34" charset="0"/>
              </a:rPr>
              <a:t> חולקיםִ </a:t>
            </a:r>
            <a:r>
              <a:rPr lang="he-IL" b="1" dirty="0" smtClean="0">
                <a:solidFill>
                  <a:srgbClr val="000000"/>
                </a:solidFill>
                <a:latin typeface="Arial" panose="020B0604020202020204" pitchFamily="34" charset="0"/>
              </a:rPr>
              <a:t>בְעִידִּית</a:t>
            </a:r>
            <a:r>
              <a:rPr lang="he-IL" dirty="0" smtClean="0">
                <a:solidFill>
                  <a:srgbClr val="000000"/>
                </a:solidFill>
                <a:latin typeface="Arial" panose="020B0604020202020204" pitchFamily="34" charset="0"/>
              </a:rPr>
              <a:t> של נִיזָּק </a:t>
            </a:r>
            <a:r>
              <a:rPr lang="he-IL" dirty="0">
                <a:solidFill>
                  <a:srgbClr val="000000"/>
                </a:solidFill>
                <a:latin typeface="Arial" panose="020B0604020202020204" pitchFamily="34" charset="0"/>
              </a:rPr>
              <a:t>ו</a:t>
            </a:r>
            <a:r>
              <a:rPr lang="he-IL" b="1" dirty="0">
                <a:solidFill>
                  <a:srgbClr val="000000"/>
                </a:solidFill>
                <a:latin typeface="Arial" panose="020B0604020202020204" pitchFamily="34" charset="0"/>
              </a:rPr>
              <a:t>ְזִיבּוּרִית</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שלְ מַזִּיק</a:t>
            </a:r>
          </a:p>
        </p:txBody>
      </p:sp>
      <p:sp>
        <p:nvSpPr>
          <p:cNvPr id="20" name="מלבן 19"/>
          <p:cNvSpPr/>
          <p:nvPr/>
        </p:nvSpPr>
        <p:spPr>
          <a:xfrm>
            <a:off x="2268368" y="5342492"/>
            <a:ext cx="9568872" cy="369332"/>
          </a:xfrm>
          <a:prstGeom prst="rect">
            <a:avLst/>
          </a:prstGeom>
        </p:spPr>
        <p:txBody>
          <a:bodyPr wrap="square">
            <a:spAutoFit/>
          </a:bodyPr>
          <a:lstStyle/>
          <a:p>
            <a:r>
              <a:rPr lang="he-IL" dirty="0" smtClean="0"/>
              <a:t>ונחלקו </a:t>
            </a:r>
            <a:r>
              <a:rPr lang="he-IL" dirty="0">
                <a:solidFill>
                  <a:srgbClr val="000000"/>
                </a:solidFill>
                <a:latin typeface="Arial" panose="020B0604020202020204" pitchFamily="34" charset="0"/>
              </a:rPr>
              <a:t>ב</a:t>
            </a:r>
            <a:r>
              <a:rPr lang="he-IL" dirty="0" smtClean="0">
                <a:solidFill>
                  <a:srgbClr val="000000"/>
                </a:solidFill>
                <a:latin typeface="Arial" panose="020B0604020202020204" pitchFamily="34" charset="0"/>
              </a:rPr>
              <a:t>פְלוּגְתָּא </a:t>
            </a:r>
            <a:r>
              <a:rPr lang="he-IL" dirty="0">
                <a:solidFill>
                  <a:srgbClr val="000000"/>
                </a:solidFill>
                <a:latin typeface="Arial" panose="020B0604020202020204" pitchFamily="34" charset="0"/>
              </a:rPr>
              <a:t>דְּרַבִּי שִׁמְעוֹן בֶּן </a:t>
            </a:r>
            <a:r>
              <a:rPr lang="he-IL" dirty="0" err="1">
                <a:solidFill>
                  <a:srgbClr val="000000"/>
                </a:solidFill>
                <a:latin typeface="Arial" panose="020B0604020202020204" pitchFamily="34" charset="0"/>
              </a:rPr>
              <a:t>מְנַסְיָא</a:t>
            </a:r>
            <a:r>
              <a:rPr lang="he-IL" dirty="0">
                <a:solidFill>
                  <a:srgbClr val="000000"/>
                </a:solidFill>
                <a:latin typeface="Arial" panose="020B0604020202020204" pitchFamily="34" charset="0"/>
              </a:rPr>
              <a:t> וְרַבָּנַן</a:t>
            </a:r>
            <a:r>
              <a:rPr lang="he-IL" dirty="0" smtClean="0"/>
              <a:t> לגבי </a:t>
            </a:r>
            <a:r>
              <a:rPr lang="he-IL" dirty="0"/>
              <a:t>ה"קל וחומר להקדש", </a:t>
            </a:r>
            <a:r>
              <a:rPr lang="he-IL" b="1" dirty="0"/>
              <a:t>בשור הדיוט </a:t>
            </a:r>
            <a:r>
              <a:rPr lang="he-IL" dirty="0"/>
              <a:t>שנגח </a:t>
            </a:r>
            <a:r>
              <a:rPr lang="he-IL" b="1" dirty="0"/>
              <a:t>שור של הקדש</a:t>
            </a:r>
            <a:r>
              <a:rPr lang="he-IL" dirty="0"/>
              <a:t>, </a:t>
            </a:r>
          </a:p>
        </p:txBody>
      </p:sp>
      <p:sp>
        <p:nvSpPr>
          <p:cNvPr id="21" name="מלבן 20"/>
          <p:cNvSpPr/>
          <p:nvPr/>
        </p:nvSpPr>
        <p:spPr>
          <a:xfrm>
            <a:off x="5530334" y="5857017"/>
            <a:ext cx="6306535" cy="369332"/>
          </a:xfrm>
          <a:prstGeom prst="rect">
            <a:avLst/>
          </a:prstGeom>
        </p:spPr>
        <p:txBody>
          <a:bodyPr wrap="none">
            <a:spAutoFit/>
          </a:bodyPr>
          <a:lstStyle/>
          <a:p>
            <a:r>
              <a:rPr lang="he-IL" b="1" dirty="0">
                <a:solidFill>
                  <a:srgbClr val="000000"/>
                </a:solidFill>
                <a:latin typeface="Arial" panose="020B0604020202020204" pitchFamily="34" charset="0"/>
              </a:rPr>
              <a:t>רַבִּי עֲקִיבָא סָבַר כְּרַבִּי שִׁמְעוֹן בֶּן </a:t>
            </a:r>
            <a:r>
              <a:rPr lang="he-IL" b="1" dirty="0" err="1" smtClean="0">
                <a:solidFill>
                  <a:srgbClr val="000000"/>
                </a:solidFill>
                <a:latin typeface="Arial" panose="020B0604020202020204" pitchFamily="34" charset="0"/>
              </a:rPr>
              <a:t>מְנַסְיָא</a:t>
            </a:r>
            <a:r>
              <a:rPr lang="he-IL" b="1"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שמשלם </a:t>
            </a:r>
            <a:r>
              <a:rPr lang="he-IL" dirty="0">
                <a:solidFill>
                  <a:srgbClr val="000000"/>
                </a:solidFill>
                <a:latin typeface="Arial" panose="020B0604020202020204" pitchFamily="34" charset="0"/>
              </a:rPr>
              <a:t>אף שור תם נזק </a:t>
            </a:r>
            <a:r>
              <a:rPr lang="he-IL" dirty="0" smtClean="0">
                <a:solidFill>
                  <a:srgbClr val="000000"/>
                </a:solidFill>
                <a:latin typeface="Arial" panose="020B0604020202020204" pitchFamily="34" charset="0"/>
              </a:rPr>
              <a:t>שלם</a:t>
            </a:r>
            <a:endParaRPr lang="he-IL" dirty="0"/>
          </a:p>
        </p:txBody>
      </p:sp>
      <p:sp>
        <p:nvSpPr>
          <p:cNvPr id="22" name="מלבן 21"/>
          <p:cNvSpPr/>
          <p:nvPr/>
        </p:nvSpPr>
        <p:spPr>
          <a:xfrm>
            <a:off x="1190213" y="5847439"/>
            <a:ext cx="3898824" cy="369332"/>
          </a:xfrm>
          <a:prstGeom prst="rect">
            <a:avLst/>
          </a:prstGeom>
        </p:spPr>
        <p:txBody>
          <a:bodyPr wrap="none">
            <a:spAutoFit/>
          </a:bodyPr>
          <a:lstStyle/>
          <a:p>
            <a:r>
              <a:rPr lang="he-IL" b="1" dirty="0" smtClean="0">
                <a:solidFill>
                  <a:srgbClr val="000000"/>
                </a:solidFill>
                <a:latin typeface="Arial" panose="020B0604020202020204" pitchFamily="34" charset="0"/>
              </a:rPr>
              <a:t>וְרַבִּי </a:t>
            </a:r>
            <a:r>
              <a:rPr lang="he-IL" b="1" dirty="0">
                <a:solidFill>
                  <a:srgbClr val="000000"/>
                </a:solidFill>
                <a:latin typeface="Arial" panose="020B0604020202020204" pitchFamily="34" charset="0"/>
              </a:rPr>
              <a:t>יִשְׁמָעֵאל סָבַר </a:t>
            </a:r>
            <a:r>
              <a:rPr lang="he-IL" b="1" dirty="0" err="1">
                <a:solidFill>
                  <a:srgbClr val="000000"/>
                </a:solidFill>
                <a:latin typeface="Arial" panose="020B0604020202020204" pitchFamily="34" charset="0"/>
              </a:rPr>
              <a:t>כְּרַבָּנַן</a:t>
            </a:r>
            <a:r>
              <a:rPr lang="he-IL"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הפוטרים לגמרי </a:t>
            </a:r>
            <a:endParaRPr lang="he-IL" dirty="0"/>
          </a:p>
        </p:txBody>
      </p:sp>
      <p:sp>
        <p:nvSpPr>
          <p:cNvPr id="23" name="TextBox 22"/>
          <p:cNvSpPr txBox="1"/>
          <p:nvPr/>
        </p:nvSpPr>
        <p:spPr>
          <a:xfrm>
            <a:off x="10847241" y="2829673"/>
            <a:ext cx="914399" cy="369332"/>
          </a:xfrm>
          <a:prstGeom prst="rect">
            <a:avLst/>
          </a:prstGeom>
          <a:noFill/>
        </p:spPr>
        <p:txBody>
          <a:bodyPr wrap="square" rtlCol="1">
            <a:spAutoFit/>
          </a:bodyPr>
          <a:lstStyle/>
          <a:p>
            <a:r>
              <a:rPr lang="he-IL" dirty="0" smtClean="0"/>
              <a:t>תשובה</a:t>
            </a:r>
            <a:endParaRPr lang="he-IL" dirty="0"/>
          </a:p>
        </p:txBody>
      </p:sp>
      <p:sp>
        <p:nvSpPr>
          <p:cNvPr id="19" name="TextBox 18"/>
          <p:cNvSpPr txBox="1"/>
          <p:nvPr/>
        </p:nvSpPr>
        <p:spPr>
          <a:xfrm>
            <a:off x="10557164" y="56796"/>
            <a:ext cx="1533236" cy="369332"/>
          </a:xfrm>
          <a:prstGeom prst="rect">
            <a:avLst/>
          </a:prstGeom>
          <a:noFill/>
        </p:spPr>
        <p:txBody>
          <a:bodyPr wrap="square" rtlCol="1">
            <a:spAutoFit/>
          </a:bodyPr>
          <a:lstStyle/>
          <a:p>
            <a:r>
              <a:rPr lang="he-IL" dirty="0" smtClean="0"/>
              <a:t>דף ו'  עמ' ב'</a:t>
            </a:r>
            <a:endParaRPr lang="he-IL" dirty="0"/>
          </a:p>
        </p:txBody>
      </p:sp>
      <p:sp>
        <p:nvSpPr>
          <p:cNvPr id="24" name="TextBox 23"/>
          <p:cNvSpPr txBox="1"/>
          <p:nvPr/>
        </p:nvSpPr>
        <p:spPr>
          <a:xfrm>
            <a:off x="10811632" y="1345231"/>
            <a:ext cx="1311564" cy="369332"/>
          </a:xfrm>
          <a:prstGeom prst="rect">
            <a:avLst/>
          </a:prstGeom>
          <a:noFill/>
        </p:spPr>
        <p:txBody>
          <a:bodyPr wrap="square" rtlCol="1">
            <a:spAutoFit/>
          </a:bodyPr>
          <a:lstStyle/>
          <a:p>
            <a:r>
              <a:rPr lang="he-IL" dirty="0" smtClean="0"/>
              <a:t>דף ז' עמ' א'</a:t>
            </a:r>
            <a:endParaRPr lang="he-IL" dirty="0"/>
          </a:p>
        </p:txBody>
      </p:sp>
      <p:sp>
        <p:nvSpPr>
          <p:cNvPr id="25" name="מלבן 24"/>
          <p:cNvSpPr/>
          <p:nvPr/>
        </p:nvSpPr>
        <p:spPr>
          <a:xfrm>
            <a:off x="8576153" y="4795319"/>
            <a:ext cx="3185487" cy="369332"/>
          </a:xfrm>
          <a:prstGeom prst="rect">
            <a:avLst/>
          </a:prstGeom>
        </p:spPr>
        <p:txBody>
          <a:bodyPr wrap="none">
            <a:spAutoFit/>
          </a:bodyPr>
          <a:lstStyle/>
          <a:p>
            <a:r>
              <a:rPr lang="he-IL" dirty="0">
                <a:solidFill>
                  <a:srgbClr val="000000"/>
                </a:solidFill>
                <a:latin typeface="Arial" panose="020B0604020202020204" pitchFamily="34" charset="0"/>
              </a:rPr>
              <a:t>האם כוּלֵּי עָלְמָא </a:t>
            </a:r>
            <a:r>
              <a:rPr lang="he-IL" b="1" dirty="0" err="1">
                <a:solidFill>
                  <a:srgbClr val="000000"/>
                </a:solidFill>
                <a:latin typeface="Arial" panose="020B0604020202020204" pitchFamily="34" charset="0"/>
              </a:rPr>
              <a:t>בִּדְנִיזָּק</a:t>
            </a:r>
            <a:r>
              <a:rPr lang="he-IL" b="1" dirty="0">
                <a:solidFill>
                  <a:srgbClr val="000000"/>
                </a:solidFill>
                <a:latin typeface="Arial" panose="020B0604020202020204" pitchFamily="34" charset="0"/>
              </a:rPr>
              <a:t> </a:t>
            </a:r>
            <a:r>
              <a:rPr lang="he-IL" b="1" dirty="0" err="1" smtClean="0">
                <a:solidFill>
                  <a:srgbClr val="000000"/>
                </a:solidFill>
                <a:latin typeface="Arial" panose="020B0604020202020204" pitchFamily="34" charset="0"/>
              </a:rPr>
              <a:t>שָׁיְימִינַן</a:t>
            </a:r>
            <a:r>
              <a:rPr lang="he-IL" b="1" dirty="0" smtClean="0">
                <a:solidFill>
                  <a:srgbClr val="000000"/>
                </a:solidFill>
                <a:latin typeface="Arial" panose="020B0604020202020204" pitchFamily="34" charset="0"/>
              </a:rPr>
              <a:t> ?</a:t>
            </a:r>
            <a:endParaRPr lang="he-IL" b="1" dirty="0"/>
          </a:p>
        </p:txBody>
      </p:sp>
      <p:sp>
        <p:nvSpPr>
          <p:cNvPr id="26" name="הסבר מלבני מעוגל 25"/>
          <p:cNvSpPr/>
          <p:nvPr/>
        </p:nvSpPr>
        <p:spPr>
          <a:xfrm>
            <a:off x="287403" y="3192180"/>
            <a:ext cx="4423141" cy="2204819"/>
          </a:xfrm>
          <a:prstGeom prst="wedgeRoundRectCallout">
            <a:avLst>
              <a:gd name="adj1" fmla="val 69611"/>
              <a:gd name="adj2" fmla="val -7490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בעל </a:t>
            </a:r>
            <a:r>
              <a:rPr lang="he-IL" dirty="0">
                <a:solidFill>
                  <a:schemeClr val="tx1"/>
                </a:solidFill>
              </a:rPr>
              <a:t>חוב הדיוט, דין הוא שיגבה את חובו מן העידית, שכן יפה כוחו של בעל חוב הדיוט </a:t>
            </a:r>
            <a:r>
              <a:rPr lang="he-IL" dirty="0" err="1">
                <a:solidFill>
                  <a:schemeClr val="tx1"/>
                </a:solidFill>
              </a:rPr>
              <a:t>בנזיקין</a:t>
            </a:r>
            <a:r>
              <a:rPr lang="he-IL" dirty="0">
                <a:solidFill>
                  <a:schemeClr val="tx1"/>
                </a:solidFill>
              </a:rPr>
              <a:t>, שהניזק נוטל קרקע עידית, </a:t>
            </a:r>
            <a:endParaRPr lang="he-IL" dirty="0" smtClean="0">
              <a:solidFill>
                <a:schemeClr val="tx1"/>
              </a:solidFill>
            </a:endParaRPr>
          </a:p>
          <a:p>
            <a:pPr algn="ctr"/>
            <a:r>
              <a:rPr lang="he-IL" dirty="0" smtClean="0">
                <a:solidFill>
                  <a:schemeClr val="tx1"/>
                </a:solidFill>
              </a:rPr>
              <a:t>תאמר </a:t>
            </a:r>
            <a:r>
              <a:rPr lang="he-IL" dirty="0">
                <a:solidFill>
                  <a:schemeClr val="tx1"/>
                </a:solidFill>
              </a:rPr>
              <a:t>בהקדש, שהורע כוחו </a:t>
            </a:r>
            <a:r>
              <a:rPr lang="he-IL" dirty="0" err="1">
                <a:solidFill>
                  <a:schemeClr val="tx1"/>
                </a:solidFill>
              </a:rPr>
              <a:t>בנזיקין</a:t>
            </a:r>
            <a:r>
              <a:rPr lang="he-IL" dirty="0">
                <a:solidFill>
                  <a:schemeClr val="tx1"/>
                </a:solidFill>
              </a:rPr>
              <a:t>, שההקדש אינו נוטל כלום עבור נזקיו. ואם כן, אין זה כל שכן שההקדש יגבה חובו מן העידית.</a:t>
            </a:r>
          </a:p>
        </p:txBody>
      </p:sp>
    </p:spTree>
    <p:extLst>
      <p:ext uri="{BB962C8B-B14F-4D97-AF65-F5344CB8AC3E}">
        <p14:creationId xmlns:p14="http://schemas.microsoft.com/office/powerpoint/2010/main" val="4519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6" presetClass="entr" presetSubtype="16"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250"/>
                                        <p:tgtEl>
                                          <p:spTgt spid="6"/>
                                        </p:tgtEl>
                                      </p:cBhvr>
                                    </p:animEffect>
                                  </p:childTnLst>
                                </p:cTn>
                              </p:par>
                            </p:childTnLst>
                          </p:cTn>
                        </p:par>
                        <p:par>
                          <p:cTn id="14" fill="hold">
                            <p:stCondLst>
                              <p:cond delay="3500"/>
                            </p:stCondLst>
                            <p:childTnLst>
                              <p:par>
                                <p:cTn id="15" presetID="45" presetClass="entr" presetSubtype="0"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4750"/>
                            </p:stCondLst>
                            <p:childTnLst>
                              <p:par>
                                <p:cTn id="21" presetID="53" presetClass="entr" presetSubtype="16"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500"/>
                            </p:stCondLst>
                            <p:childTnLst>
                              <p:par>
                                <p:cTn id="27" presetID="45" presetClass="entr" presetSubtype="0" fill="hold" grpId="0" nodeType="after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ppt_w</p:attrName>
                                        </p:attrNameLst>
                                      </p:cBhvr>
                                      <p:tavLst>
                                        <p:tav tm="0" fmla="#ppt_w*sin(2.5*pi*$)">
                                          <p:val>
                                            <p:fltVal val="0"/>
                                          </p:val>
                                        </p:tav>
                                        <p:tav tm="100000">
                                          <p:val>
                                            <p:fltVal val="1"/>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6750"/>
                            </p:stCondLst>
                            <p:childTnLst>
                              <p:par>
                                <p:cTn id="33" presetID="53" presetClass="entr" presetSubtype="16" fill="hold" grpId="0" nodeType="afterEffect">
                                  <p:stCondLst>
                                    <p:cond delay="25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par>
                          <p:cTn id="42" fill="hold">
                            <p:stCondLst>
                              <p:cond delay="0"/>
                            </p:stCondLst>
                            <p:childTnLst>
                              <p:par>
                                <p:cTn id="43" presetID="53" presetClass="entr" presetSubtype="16" fill="hold" grpId="0" nodeType="afterEffect">
                                  <p:stCondLst>
                                    <p:cond delay="2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750"/>
                            </p:stCondLst>
                            <p:childTnLst>
                              <p:par>
                                <p:cTn id="49" presetID="22" presetClass="entr" presetSubtype="2" fill="hold" grpId="0" nodeType="afterEffect">
                                  <p:stCondLst>
                                    <p:cond delay="100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childTnLst>
                          </p:cTn>
                        </p:par>
                        <p:par>
                          <p:cTn id="52" fill="hold">
                            <p:stCondLst>
                              <p:cond delay="2250"/>
                            </p:stCondLst>
                            <p:childTnLst>
                              <p:par>
                                <p:cTn id="53" presetID="16" presetClass="entr" presetSubtype="21"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par>
                          <p:cTn id="56" fill="hold">
                            <p:stCondLst>
                              <p:cond delay="3750"/>
                            </p:stCondLst>
                            <p:childTnLst>
                              <p:par>
                                <p:cTn id="57" presetID="26" presetClass="entr" presetSubtype="0" fill="hold" grpId="0" nodeType="afterEffect">
                                  <p:stCondLst>
                                    <p:cond delay="100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80">
                                          <p:stCondLst>
                                            <p:cond delay="0"/>
                                          </p:stCondLst>
                                        </p:cTn>
                                        <p:tgtEl>
                                          <p:spTgt spid="2"/>
                                        </p:tgtEl>
                                      </p:cBhvr>
                                    </p:animEffect>
                                    <p:anim calcmode="lin" valueType="num">
                                      <p:cBhvr>
                                        <p:cTn id="6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5" dur="26">
                                          <p:stCondLst>
                                            <p:cond delay="650"/>
                                          </p:stCondLst>
                                        </p:cTn>
                                        <p:tgtEl>
                                          <p:spTgt spid="2"/>
                                        </p:tgtEl>
                                      </p:cBhvr>
                                      <p:to x="100000" y="60000"/>
                                    </p:animScale>
                                    <p:animScale>
                                      <p:cBhvr>
                                        <p:cTn id="66" dur="166" decel="50000">
                                          <p:stCondLst>
                                            <p:cond delay="676"/>
                                          </p:stCondLst>
                                        </p:cTn>
                                        <p:tgtEl>
                                          <p:spTgt spid="2"/>
                                        </p:tgtEl>
                                      </p:cBhvr>
                                      <p:to x="100000" y="100000"/>
                                    </p:animScale>
                                    <p:animScale>
                                      <p:cBhvr>
                                        <p:cTn id="67" dur="26">
                                          <p:stCondLst>
                                            <p:cond delay="1312"/>
                                          </p:stCondLst>
                                        </p:cTn>
                                        <p:tgtEl>
                                          <p:spTgt spid="2"/>
                                        </p:tgtEl>
                                      </p:cBhvr>
                                      <p:to x="100000" y="80000"/>
                                    </p:animScale>
                                    <p:animScale>
                                      <p:cBhvr>
                                        <p:cTn id="68" dur="166" decel="50000">
                                          <p:stCondLst>
                                            <p:cond delay="1338"/>
                                          </p:stCondLst>
                                        </p:cTn>
                                        <p:tgtEl>
                                          <p:spTgt spid="2"/>
                                        </p:tgtEl>
                                      </p:cBhvr>
                                      <p:to x="100000" y="100000"/>
                                    </p:animScale>
                                    <p:animScale>
                                      <p:cBhvr>
                                        <p:cTn id="69" dur="26">
                                          <p:stCondLst>
                                            <p:cond delay="1642"/>
                                          </p:stCondLst>
                                        </p:cTn>
                                        <p:tgtEl>
                                          <p:spTgt spid="2"/>
                                        </p:tgtEl>
                                      </p:cBhvr>
                                      <p:to x="100000" y="90000"/>
                                    </p:animScale>
                                    <p:animScale>
                                      <p:cBhvr>
                                        <p:cTn id="70" dur="166" decel="50000">
                                          <p:stCondLst>
                                            <p:cond delay="1668"/>
                                          </p:stCondLst>
                                        </p:cTn>
                                        <p:tgtEl>
                                          <p:spTgt spid="2"/>
                                        </p:tgtEl>
                                      </p:cBhvr>
                                      <p:to x="100000" y="100000"/>
                                    </p:animScale>
                                    <p:animScale>
                                      <p:cBhvr>
                                        <p:cTn id="71" dur="26">
                                          <p:stCondLst>
                                            <p:cond delay="1808"/>
                                          </p:stCondLst>
                                        </p:cTn>
                                        <p:tgtEl>
                                          <p:spTgt spid="2"/>
                                        </p:tgtEl>
                                      </p:cBhvr>
                                      <p:to x="100000" y="95000"/>
                                    </p:animScale>
                                    <p:animScale>
                                      <p:cBhvr>
                                        <p:cTn id="72" dur="166" decel="50000">
                                          <p:stCondLst>
                                            <p:cond delay="1834"/>
                                          </p:stCondLst>
                                        </p:cTn>
                                        <p:tgtEl>
                                          <p:spTgt spid="2"/>
                                        </p:tgtEl>
                                      </p:cBhvr>
                                      <p:to x="100000" y="100000"/>
                                    </p:animScale>
                                  </p:childTnLst>
                                </p:cTn>
                              </p:par>
                            </p:childTnLst>
                          </p:cTn>
                        </p:par>
                        <p:par>
                          <p:cTn id="73" fill="hold">
                            <p:stCondLst>
                              <p:cond delay="6750"/>
                            </p:stCondLst>
                            <p:childTnLst>
                              <p:par>
                                <p:cTn id="74" presetID="22" presetClass="entr" presetSubtype="8" fill="hold" grpId="0" nodeType="afterEffect">
                                  <p:stCondLst>
                                    <p:cond delay="50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2000"/>
                                        <p:tgtEl>
                                          <p:spTgt spid="26"/>
                                        </p:tgtEl>
                                      </p:cBhvr>
                                    </p:animEffect>
                                  </p:childTnLst>
                                </p:cTn>
                              </p:par>
                            </p:childTnLst>
                          </p:cTn>
                        </p:par>
                        <p:par>
                          <p:cTn id="77" fill="hold">
                            <p:stCondLst>
                              <p:cond delay="9250"/>
                            </p:stCondLst>
                            <p:childTnLst>
                              <p:par>
                                <p:cTn id="78" presetID="6" presetClass="entr" presetSubtype="16" fill="hold" nodeType="afterEffect">
                                  <p:stCondLst>
                                    <p:cond delay="3000"/>
                                  </p:stCondLst>
                                  <p:childTnLst>
                                    <p:set>
                                      <p:cBhvr>
                                        <p:cTn id="79" dur="1" fill="hold">
                                          <p:stCondLst>
                                            <p:cond delay="0"/>
                                          </p:stCondLst>
                                        </p:cTn>
                                        <p:tgtEl>
                                          <p:spTgt spid="11"/>
                                        </p:tgtEl>
                                        <p:attrNameLst>
                                          <p:attrName>style.visibility</p:attrName>
                                        </p:attrNameLst>
                                      </p:cBhvr>
                                      <p:to>
                                        <p:strVal val="visible"/>
                                      </p:to>
                                    </p:set>
                                    <p:animEffect transition="in" filter="circle(in)">
                                      <p:cBhvr>
                                        <p:cTn id="80" dur="1000"/>
                                        <p:tgtEl>
                                          <p:spTgt spid="11"/>
                                        </p:tgtEl>
                                      </p:cBhvr>
                                    </p:animEffect>
                                  </p:childTnLst>
                                </p:cTn>
                              </p:par>
                            </p:childTnLst>
                          </p:cTn>
                        </p:par>
                        <p:par>
                          <p:cTn id="81" fill="hold">
                            <p:stCondLst>
                              <p:cond delay="13250"/>
                            </p:stCondLst>
                            <p:childTnLst>
                              <p:par>
                                <p:cTn id="82" presetID="45" presetClass="entr" presetSubtype="0" fill="hold" grpId="0" nodeType="afterEffect">
                                  <p:stCondLst>
                                    <p:cond delay="25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ppt_w</p:attrName>
                                        </p:attrNameLst>
                                      </p:cBhvr>
                                      <p:tavLst>
                                        <p:tav tm="0" fmla="#ppt_w*sin(2.5*pi*$)">
                                          <p:val>
                                            <p:fltVal val="0"/>
                                          </p:val>
                                        </p:tav>
                                        <p:tav tm="100000">
                                          <p:val>
                                            <p:fltVal val="1"/>
                                          </p:val>
                                        </p:tav>
                                      </p:tavLst>
                                    </p:anim>
                                    <p:anim calcmode="lin" valueType="num">
                                      <p:cBhvr>
                                        <p:cTn id="86" dur="1000" fill="hold"/>
                                        <p:tgtEl>
                                          <p:spTgt spid="12"/>
                                        </p:tgtEl>
                                        <p:attrNameLst>
                                          <p:attrName>ppt_h</p:attrName>
                                        </p:attrNameLst>
                                      </p:cBhvr>
                                      <p:tavLst>
                                        <p:tav tm="0">
                                          <p:val>
                                            <p:strVal val="#ppt_h"/>
                                          </p:val>
                                        </p:tav>
                                        <p:tav tm="100000">
                                          <p:val>
                                            <p:strVal val="#ppt_h"/>
                                          </p:val>
                                        </p:tav>
                                      </p:tavLst>
                                    </p:anim>
                                  </p:childTnLst>
                                </p:cTn>
                              </p:par>
                            </p:childTnLst>
                          </p:cTn>
                        </p:par>
                        <p:par>
                          <p:cTn id="87" fill="hold">
                            <p:stCondLst>
                              <p:cond delay="14500"/>
                            </p:stCondLst>
                            <p:childTnLst>
                              <p:par>
                                <p:cTn id="88" presetID="53" presetClass="entr" presetSubtype="16" fill="hold" grpId="0" nodeType="afterEffect">
                                  <p:stCondLst>
                                    <p:cond delay="250"/>
                                  </p:stCondLst>
                                  <p:childTnLst>
                                    <p:set>
                                      <p:cBhvr>
                                        <p:cTn id="89" dur="1" fill="hold">
                                          <p:stCondLst>
                                            <p:cond delay="0"/>
                                          </p:stCondLst>
                                        </p:cTn>
                                        <p:tgtEl>
                                          <p:spTgt spid="15"/>
                                        </p:tgtEl>
                                        <p:attrNameLst>
                                          <p:attrName>style.visibility</p:attrName>
                                        </p:attrNameLst>
                                      </p:cBhvr>
                                      <p:to>
                                        <p:strVal val="visible"/>
                                      </p:to>
                                    </p:set>
                                    <p:anim calcmode="lin" valueType="num">
                                      <p:cBhvr>
                                        <p:cTn id="90" dur="500" fill="hold"/>
                                        <p:tgtEl>
                                          <p:spTgt spid="15"/>
                                        </p:tgtEl>
                                        <p:attrNameLst>
                                          <p:attrName>ppt_w</p:attrName>
                                        </p:attrNameLst>
                                      </p:cBhvr>
                                      <p:tavLst>
                                        <p:tav tm="0">
                                          <p:val>
                                            <p:fltVal val="0"/>
                                          </p:val>
                                        </p:tav>
                                        <p:tav tm="100000">
                                          <p:val>
                                            <p:strVal val="#ppt_w"/>
                                          </p:val>
                                        </p:tav>
                                      </p:tavLst>
                                    </p:anim>
                                    <p:anim calcmode="lin" valueType="num">
                                      <p:cBhvr>
                                        <p:cTn id="91" dur="500" fill="hold"/>
                                        <p:tgtEl>
                                          <p:spTgt spid="15"/>
                                        </p:tgtEl>
                                        <p:attrNameLst>
                                          <p:attrName>ppt_h</p:attrName>
                                        </p:attrNameLst>
                                      </p:cBhvr>
                                      <p:tavLst>
                                        <p:tav tm="0">
                                          <p:val>
                                            <p:fltVal val="0"/>
                                          </p:val>
                                        </p:tav>
                                        <p:tav tm="100000">
                                          <p:val>
                                            <p:strVal val="#ppt_h"/>
                                          </p:val>
                                        </p:tav>
                                      </p:tavLst>
                                    </p:anim>
                                    <p:animEffect transition="in" filter="fade">
                                      <p:cBhvr>
                                        <p:cTn id="92" dur="500"/>
                                        <p:tgtEl>
                                          <p:spTgt spid="15"/>
                                        </p:tgtEl>
                                      </p:cBhvr>
                                    </p:animEffect>
                                  </p:childTnLst>
                                </p:cTn>
                              </p:par>
                            </p:childTnLst>
                          </p:cTn>
                        </p:par>
                        <p:par>
                          <p:cTn id="93" fill="hold">
                            <p:stCondLst>
                              <p:cond delay="15250"/>
                            </p:stCondLst>
                            <p:childTnLst>
                              <p:par>
                                <p:cTn id="94" presetID="45" presetClass="entr" presetSubtype="0" fill="hold" grpId="0" nodeType="afterEffect">
                                  <p:stCondLst>
                                    <p:cond delay="50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1000"/>
                                        <p:tgtEl>
                                          <p:spTgt spid="13"/>
                                        </p:tgtEl>
                                      </p:cBhvr>
                                    </p:animEffect>
                                    <p:anim calcmode="lin" valueType="num">
                                      <p:cBhvr>
                                        <p:cTn id="97" dur="1000" fill="hold"/>
                                        <p:tgtEl>
                                          <p:spTgt spid="13"/>
                                        </p:tgtEl>
                                        <p:attrNameLst>
                                          <p:attrName>ppt_w</p:attrName>
                                        </p:attrNameLst>
                                      </p:cBhvr>
                                      <p:tavLst>
                                        <p:tav tm="0" fmla="#ppt_w*sin(2.5*pi*$)">
                                          <p:val>
                                            <p:fltVal val="0"/>
                                          </p:val>
                                        </p:tav>
                                        <p:tav tm="100000">
                                          <p:val>
                                            <p:fltVal val="1"/>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childTnLst>
                                </p:cTn>
                              </p:par>
                            </p:childTnLst>
                          </p:cTn>
                        </p:par>
                        <p:par>
                          <p:cTn id="99" fill="hold">
                            <p:stCondLst>
                              <p:cond delay="16750"/>
                            </p:stCondLst>
                            <p:childTnLst>
                              <p:par>
                                <p:cTn id="100" presetID="53" presetClass="entr" presetSubtype="16" fill="hold" grpId="0" nodeType="afterEffect">
                                  <p:stCondLst>
                                    <p:cond delay="25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Effect transition="in" filter="fade">
                                      <p:cBhvr>
                                        <p:cTn id="104" dur="500"/>
                                        <p:tgtEl>
                                          <p:spTgt spid="14"/>
                                        </p:tgtEl>
                                      </p:cBhvr>
                                    </p:animEffect>
                                  </p:childTnLst>
                                </p:cTn>
                              </p:par>
                            </p:childTnLst>
                          </p:cTn>
                        </p:par>
                        <p:par>
                          <p:cTn id="105" fill="hold">
                            <p:stCondLst>
                              <p:cond delay="17500"/>
                            </p:stCondLst>
                            <p:childTnLst>
                              <p:par>
                                <p:cTn id="106" presetID="47" presetClass="entr" presetSubtype="0" fill="hold" grpId="0" nodeType="afterEffect">
                                  <p:stCondLst>
                                    <p:cond delay="50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1000"/>
                                        <p:tgtEl>
                                          <p:spTgt spid="23"/>
                                        </p:tgtEl>
                                      </p:cBhvr>
                                    </p:animEffect>
                                    <p:anim calcmode="lin" valueType="num">
                                      <p:cBhvr>
                                        <p:cTn id="109" dur="1000" fill="hold"/>
                                        <p:tgtEl>
                                          <p:spTgt spid="23"/>
                                        </p:tgtEl>
                                        <p:attrNameLst>
                                          <p:attrName>ppt_x</p:attrName>
                                        </p:attrNameLst>
                                      </p:cBhvr>
                                      <p:tavLst>
                                        <p:tav tm="0">
                                          <p:val>
                                            <p:strVal val="#ppt_x"/>
                                          </p:val>
                                        </p:tav>
                                        <p:tav tm="100000">
                                          <p:val>
                                            <p:strVal val="#ppt_x"/>
                                          </p:val>
                                        </p:tav>
                                      </p:tavLst>
                                    </p:anim>
                                    <p:anim calcmode="lin" valueType="num">
                                      <p:cBhvr>
                                        <p:cTn id="110" dur="1000" fill="hold"/>
                                        <p:tgtEl>
                                          <p:spTgt spid="23"/>
                                        </p:tgtEl>
                                        <p:attrNameLst>
                                          <p:attrName>ppt_y</p:attrName>
                                        </p:attrNameLst>
                                      </p:cBhvr>
                                      <p:tavLst>
                                        <p:tav tm="0">
                                          <p:val>
                                            <p:strVal val="#ppt_y-.1"/>
                                          </p:val>
                                        </p:tav>
                                        <p:tav tm="100000">
                                          <p:val>
                                            <p:strVal val="#ppt_y"/>
                                          </p:val>
                                        </p:tav>
                                      </p:tavLst>
                                    </p:anim>
                                  </p:childTnLst>
                                </p:cTn>
                              </p:par>
                            </p:childTnLst>
                          </p:cTn>
                        </p:par>
                        <p:par>
                          <p:cTn id="111" fill="hold">
                            <p:stCondLst>
                              <p:cond delay="19000"/>
                            </p:stCondLst>
                            <p:childTnLst>
                              <p:par>
                                <p:cTn id="112" presetID="22" presetClass="entr" presetSubtype="2" fill="hold" nodeType="afterEffect">
                                  <p:stCondLst>
                                    <p:cond delay="500"/>
                                  </p:stCondLst>
                                  <p:childTnLst>
                                    <p:set>
                                      <p:cBhvr>
                                        <p:cTn id="113" dur="1" fill="hold">
                                          <p:stCondLst>
                                            <p:cond delay="0"/>
                                          </p:stCondLst>
                                        </p:cTn>
                                        <p:tgtEl>
                                          <p:spTgt spid="17">
                                            <p:txEl>
                                              <p:pRg st="0" end="0"/>
                                            </p:txEl>
                                          </p:spTgt>
                                        </p:tgtEl>
                                        <p:attrNameLst>
                                          <p:attrName>style.visibility</p:attrName>
                                        </p:attrNameLst>
                                      </p:cBhvr>
                                      <p:to>
                                        <p:strVal val="visible"/>
                                      </p:to>
                                    </p:set>
                                    <p:animEffect transition="in" filter="wipe(right)">
                                      <p:cBhvr>
                                        <p:cTn id="114" dur="500"/>
                                        <p:tgtEl>
                                          <p:spTgt spid="17">
                                            <p:txEl>
                                              <p:pRg st="0" end="0"/>
                                            </p:txEl>
                                          </p:spTgt>
                                        </p:tgtEl>
                                      </p:cBhvr>
                                    </p:animEffect>
                                  </p:childTnLst>
                                </p:cTn>
                              </p:par>
                            </p:childTnLst>
                          </p:cTn>
                        </p:par>
                        <p:par>
                          <p:cTn id="115" fill="hold">
                            <p:stCondLst>
                              <p:cond delay="20000"/>
                            </p:stCondLst>
                            <p:childTnLst>
                              <p:par>
                                <p:cTn id="116" presetID="22" presetClass="entr" presetSubtype="2" fill="hold" nodeType="afterEffect">
                                  <p:stCondLst>
                                    <p:cond delay="1000"/>
                                  </p:stCondLst>
                                  <p:childTnLst>
                                    <p:set>
                                      <p:cBhvr>
                                        <p:cTn id="117" dur="1" fill="hold">
                                          <p:stCondLst>
                                            <p:cond delay="0"/>
                                          </p:stCondLst>
                                        </p:cTn>
                                        <p:tgtEl>
                                          <p:spTgt spid="17">
                                            <p:txEl>
                                              <p:pRg st="1" end="1"/>
                                            </p:txEl>
                                          </p:spTgt>
                                        </p:tgtEl>
                                        <p:attrNameLst>
                                          <p:attrName>style.visibility</p:attrName>
                                        </p:attrNameLst>
                                      </p:cBhvr>
                                      <p:to>
                                        <p:strVal val="visible"/>
                                      </p:to>
                                    </p:set>
                                    <p:animEffect transition="in" filter="wipe(right)">
                                      <p:cBhvr>
                                        <p:cTn id="118" dur="500"/>
                                        <p:tgtEl>
                                          <p:spTgt spid="17">
                                            <p:txEl>
                                              <p:pRg st="1" end="1"/>
                                            </p:txEl>
                                          </p:spTgt>
                                        </p:tgtEl>
                                      </p:cBhvr>
                                    </p:animEffect>
                                  </p:childTnLst>
                                </p:cTn>
                              </p:par>
                            </p:childTnLst>
                          </p:cTn>
                        </p:par>
                        <p:par>
                          <p:cTn id="119" fill="hold">
                            <p:stCondLst>
                              <p:cond delay="21500"/>
                            </p:stCondLst>
                            <p:childTnLst>
                              <p:par>
                                <p:cTn id="120" presetID="22" presetClass="entr" presetSubtype="2" fill="hold" nodeType="afterEffect">
                                  <p:stCondLst>
                                    <p:cond delay="1000"/>
                                  </p:stCondLst>
                                  <p:childTnLst>
                                    <p:set>
                                      <p:cBhvr>
                                        <p:cTn id="121" dur="1" fill="hold">
                                          <p:stCondLst>
                                            <p:cond delay="0"/>
                                          </p:stCondLst>
                                        </p:cTn>
                                        <p:tgtEl>
                                          <p:spTgt spid="17">
                                            <p:txEl>
                                              <p:pRg st="2" end="2"/>
                                            </p:txEl>
                                          </p:spTgt>
                                        </p:tgtEl>
                                        <p:attrNameLst>
                                          <p:attrName>style.visibility</p:attrName>
                                        </p:attrNameLst>
                                      </p:cBhvr>
                                      <p:to>
                                        <p:strVal val="visible"/>
                                      </p:to>
                                    </p:set>
                                    <p:animEffect transition="in" filter="wipe(right)">
                                      <p:cBhvr>
                                        <p:cTn id="122" dur="500"/>
                                        <p:tgtEl>
                                          <p:spTgt spid="17">
                                            <p:txEl>
                                              <p:pRg st="2" end="2"/>
                                            </p:txEl>
                                          </p:spTgt>
                                        </p:tgtEl>
                                      </p:cBhvr>
                                    </p:animEffect>
                                  </p:childTnLst>
                                </p:cTn>
                              </p:par>
                            </p:childTnLst>
                          </p:cTn>
                        </p:par>
                        <p:par>
                          <p:cTn id="123" fill="hold">
                            <p:stCondLst>
                              <p:cond delay="23000"/>
                            </p:stCondLst>
                            <p:childTnLst>
                              <p:par>
                                <p:cTn id="124" presetID="22" presetClass="entr" presetSubtype="2" fill="hold" grpId="0" nodeType="afterEffect">
                                  <p:stCondLst>
                                    <p:cond delay="2750"/>
                                  </p:stCondLst>
                                  <p:childTnLst>
                                    <p:set>
                                      <p:cBhvr>
                                        <p:cTn id="125" dur="1" fill="hold">
                                          <p:stCondLst>
                                            <p:cond delay="0"/>
                                          </p:stCondLst>
                                        </p:cTn>
                                        <p:tgtEl>
                                          <p:spTgt spid="18"/>
                                        </p:tgtEl>
                                        <p:attrNameLst>
                                          <p:attrName>style.visibility</p:attrName>
                                        </p:attrNameLst>
                                      </p:cBhvr>
                                      <p:to>
                                        <p:strVal val="visible"/>
                                      </p:to>
                                    </p:set>
                                    <p:animEffect transition="in" filter="wipe(right)">
                                      <p:cBhvr>
                                        <p:cTn id="126" dur="500"/>
                                        <p:tgtEl>
                                          <p:spTgt spid="18"/>
                                        </p:tgtEl>
                                      </p:cBhvr>
                                    </p:animEffect>
                                  </p:childTnLst>
                                </p:cTn>
                              </p:par>
                            </p:childTnLst>
                          </p:cTn>
                        </p:par>
                        <p:par>
                          <p:cTn id="127" fill="hold">
                            <p:stCondLst>
                              <p:cond delay="26250"/>
                            </p:stCondLst>
                            <p:childTnLst>
                              <p:par>
                                <p:cTn id="128" presetID="22" presetClass="entr" presetSubtype="2" fill="hold" grpId="0" nodeType="afterEffect">
                                  <p:stCondLst>
                                    <p:cond delay="1500"/>
                                  </p:stCondLst>
                                  <p:childTnLst>
                                    <p:set>
                                      <p:cBhvr>
                                        <p:cTn id="129" dur="1" fill="hold">
                                          <p:stCondLst>
                                            <p:cond delay="0"/>
                                          </p:stCondLst>
                                        </p:cTn>
                                        <p:tgtEl>
                                          <p:spTgt spid="25"/>
                                        </p:tgtEl>
                                        <p:attrNameLst>
                                          <p:attrName>style.visibility</p:attrName>
                                        </p:attrNameLst>
                                      </p:cBhvr>
                                      <p:to>
                                        <p:strVal val="visible"/>
                                      </p:to>
                                    </p:set>
                                    <p:animEffect transition="in" filter="wipe(right)">
                                      <p:cBhvr>
                                        <p:cTn id="130" dur="500"/>
                                        <p:tgtEl>
                                          <p:spTgt spid="25"/>
                                        </p:tgtEl>
                                      </p:cBhvr>
                                    </p:animEffect>
                                  </p:childTnLst>
                                </p:cTn>
                              </p:par>
                            </p:childTnLst>
                          </p:cTn>
                        </p:par>
                        <p:par>
                          <p:cTn id="131" fill="hold">
                            <p:stCondLst>
                              <p:cond delay="28250"/>
                            </p:stCondLst>
                            <p:childTnLst>
                              <p:par>
                                <p:cTn id="132" presetID="22" presetClass="entr" presetSubtype="2" fill="hold" grpId="0" nodeType="afterEffect">
                                  <p:stCondLst>
                                    <p:cond delay="2000"/>
                                  </p:stCondLst>
                                  <p:childTnLst>
                                    <p:set>
                                      <p:cBhvr>
                                        <p:cTn id="133" dur="1" fill="hold">
                                          <p:stCondLst>
                                            <p:cond delay="0"/>
                                          </p:stCondLst>
                                        </p:cTn>
                                        <p:tgtEl>
                                          <p:spTgt spid="20"/>
                                        </p:tgtEl>
                                        <p:attrNameLst>
                                          <p:attrName>style.visibility</p:attrName>
                                        </p:attrNameLst>
                                      </p:cBhvr>
                                      <p:to>
                                        <p:strVal val="visible"/>
                                      </p:to>
                                    </p:set>
                                    <p:animEffect transition="in" filter="wipe(right)">
                                      <p:cBhvr>
                                        <p:cTn id="134" dur="500"/>
                                        <p:tgtEl>
                                          <p:spTgt spid="20"/>
                                        </p:tgtEl>
                                      </p:cBhvr>
                                    </p:animEffect>
                                  </p:childTnLst>
                                </p:cTn>
                              </p:par>
                            </p:childTnLst>
                          </p:cTn>
                        </p:par>
                        <p:par>
                          <p:cTn id="135" fill="hold">
                            <p:stCondLst>
                              <p:cond delay="30750"/>
                            </p:stCondLst>
                            <p:childTnLst>
                              <p:par>
                                <p:cTn id="136" presetID="2" presetClass="entr" presetSubtype="2" fill="hold" grpId="0" nodeType="afterEffect">
                                  <p:stCondLst>
                                    <p:cond delay="2500"/>
                                  </p:stCondLst>
                                  <p:childTnLst>
                                    <p:set>
                                      <p:cBhvr>
                                        <p:cTn id="137" dur="1" fill="hold">
                                          <p:stCondLst>
                                            <p:cond delay="0"/>
                                          </p:stCondLst>
                                        </p:cTn>
                                        <p:tgtEl>
                                          <p:spTgt spid="21"/>
                                        </p:tgtEl>
                                        <p:attrNameLst>
                                          <p:attrName>style.visibility</p:attrName>
                                        </p:attrNameLst>
                                      </p:cBhvr>
                                      <p:to>
                                        <p:strVal val="visible"/>
                                      </p:to>
                                    </p:set>
                                    <p:anim calcmode="lin" valueType="num">
                                      <p:cBhvr additive="base">
                                        <p:cTn id="138" dur="500" fill="hold"/>
                                        <p:tgtEl>
                                          <p:spTgt spid="21"/>
                                        </p:tgtEl>
                                        <p:attrNameLst>
                                          <p:attrName>ppt_x</p:attrName>
                                        </p:attrNameLst>
                                      </p:cBhvr>
                                      <p:tavLst>
                                        <p:tav tm="0">
                                          <p:val>
                                            <p:strVal val="1+#ppt_w/2"/>
                                          </p:val>
                                        </p:tav>
                                        <p:tav tm="100000">
                                          <p:val>
                                            <p:strVal val="#ppt_x"/>
                                          </p:val>
                                        </p:tav>
                                      </p:tavLst>
                                    </p:anim>
                                    <p:anim calcmode="lin" valueType="num">
                                      <p:cBhvr additive="base">
                                        <p:cTn id="139" dur="500" fill="hold"/>
                                        <p:tgtEl>
                                          <p:spTgt spid="21"/>
                                        </p:tgtEl>
                                        <p:attrNameLst>
                                          <p:attrName>ppt_y</p:attrName>
                                        </p:attrNameLst>
                                      </p:cBhvr>
                                      <p:tavLst>
                                        <p:tav tm="0">
                                          <p:val>
                                            <p:strVal val="#ppt_y"/>
                                          </p:val>
                                        </p:tav>
                                        <p:tav tm="100000">
                                          <p:val>
                                            <p:strVal val="#ppt_y"/>
                                          </p:val>
                                        </p:tav>
                                      </p:tavLst>
                                    </p:anim>
                                  </p:childTnLst>
                                </p:cTn>
                              </p:par>
                            </p:childTnLst>
                          </p:cTn>
                        </p:par>
                        <p:par>
                          <p:cTn id="140" fill="hold">
                            <p:stCondLst>
                              <p:cond delay="33750"/>
                            </p:stCondLst>
                            <p:childTnLst>
                              <p:par>
                                <p:cTn id="141" presetID="2" presetClass="entr" presetSubtype="8" fill="hold" grpId="0" nodeType="afterEffect">
                                  <p:stCondLst>
                                    <p:cond delay="175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500" fill="hold"/>
                                        <p:tgtEl>
                                          <p:spTgt spid="22"/>
                                        </p:tgtEl>
                                        <p:attrNameLst>
                                          <p:attrName>ppt_x</p:attrName>
                                        </p:attrNameLst>
                                      </p:cBhvr>
                                      <p:tavLst>
                                        <p:tav tm="0">
                                          <p:val>
                                            <p:strVal val="0-#ppt_w/2"/>
                                          </p:val>
                                        </p:tav>
                                        <p:tav tm="100000">
                                          <p:val>
                                            <p:strVal val="#ppt_x"/>
                                          </p:val>
                                        </p:tav>
                                      </p:tavLst>
                                    </p:anim>
                                    <p:anim calcmode="lin" valueType="num">
                                      <p:cBhvr additive="base">
                                        <p:cTn id="1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P spid="9" grpId="0" animBg="1"/>
      <p:bldP spid="10" grpId="0" animBg="1"/>
      <p:bldP spid="12" grpId="0" animBg="1"/>
      <p:bldP spid="13" grpId="0" animBg="1"/>
      <p:bldP spid="14" grpId="0" animBg="1"/>
      <p:bldP spid="15" grpId="0" animBg="1"/>
      <p:bldP spid="16" grpId="0"/>
      <p:bldP spid="2" grpId="0"/>
      <p:bldP spid="18" grpId="0"/>
      <p:bldP spid="20" grpId="0"/>
      <p:bldP spid="21" grpId="0"/>
      <p:bldP spid="22" grpId="0"/>
      <p:bldP spid="23" grpId="0"/>
      <p:bldP spid="24" grpId="0"/>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299200" y="1325450"/>
            <a:ext cx="5443118" cy="369332"/>
          </a:xfrm>
          <a:prstGeom prst="rect">
            <a:avLst/>
          </a:prstGeom>
        </p:spPr>
        <p:txBody>
          <a:bodyPr wrap="square">
            <a:spAutoFit/>
          </a:bodyPr>
          <a:lstStyle/>
          <a:p>
            <a:r>
              <a:rPr lang="he-IL" b="1" dirty="0" smtClean="0">
                <a:solidFill>
                  <a:srgbClr val="000000"/>
                </a:solidFill>
                <a:latin typeface="Arial" panose="020B0604020202020204" pitchFamily="34" charset="0"/>
              </a:rPr>
              <a:t>רַבִּי עֲקִיבָא:     מֵיטַב </a:t>
            </a:r>
            <a:r>
              <a:rPr lang="he-IL" dirty="0">
                <a:solidFill>
                  <a:srgbClr val="000000"/>
                </a:solidFill>
                <a:latin typeface="Arial" panose="020B0604020202020204" pitchFamily="34" charset="0"/>
              </a:rPr>
              <a:t>שָׂדֵהוּ שֶׁל </a:t>
            </a:r>
            <a:r>
              <a:rPr lang="he-IL" b="1" dirty="0">
                <a:solidFill>
                  <a:srgbClr val="000000"/>
                </a:solidFill>
                <a:latin typeface="Arial" panose="020B0604020202020204" pitchFamily="34" charset="0"/>
              </a:rPr>
              <a:t>מַזִּיק</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  </a:t>
            </a:r>
            <a:r>
              <a:rPr lang="he-IL" b="1" dirty="0" smtClean="0">
                <a:solidFill>
                  <a:srgbClr val="000000"/>
                </a:solidFill>
                <a:latin typeface="Arial" panose="020B0604020202020204" pitchFamily="34" charset="0"/>
              </a:rPr>
              <a:t>וּמֵיטַב</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כַּרְמוֹ שֶׁל </a:t>
            </a:r>
            <a:r>
              <a:rPr lang="he-IL" b="1" dirty="0">
                <a:solidFill>
                  <a:srgbClr val="000000"/>
                </a:solidFill>
                <a:latin typeface="Arial" panose="020B0604020202020204" pitchFamily="34" charset="0"/>
              </a:rPr>
              <a:t>מַזִּיק</a:t>
            </a:r>
            <a:endParaRPr lang="he-IL" b="1" dirty="0"/>
          </a:p>
        </p:txBody>
      </p:sp>
      <p:sp>
        <p:nvSpPr>
          <p:cNvPr id="3" name="מלבן 2"/>
          <p:cNvSpPr/>
          <p:nvPr/>
        </p:nvSpPr>
        <p:spPr>
          <a:xfrm>
            <a:off x="8466458" y="369332"/>
            <a:ext cx="3284875" cy="369332"/>
          </a:xfrm>
          <a:prstGeom prst="rect">
            <a:avLst/>
          </a:prstGeom>
        </p:spPr>
        <p:txBody>
          <a:bodyPr wrap="none">
            <a:spAutoFit/>
          </a:bodyPr>
          <a:lstStyle/>
          <a:p>
            <a:r>
              <a:rPr lang="he-IL" dirty="0">
                <a:solidFill>
                  <a:srgbClr val="000000"/>
                </a:solidFill>
                <a:latin typeface="Arial" panose="020B0604020202020204" pitchFamily="34" charset="0"/>
              </a:rPr>
              <a:t>וְעוֹד הָא אָמַר רַב אָשֵׁי תַּנְיָא </a:t>
            </a:r>
            <a:r>
              <a:rPr lang="he-IL" dirty="0" err="1" smtClean="0">
                <a:solidFill>
                  <a:srgbClr val="000000"/>
                </a:solidFill>
                <a:latin typeface="Arial" panose="020B0604020202020204" pitchFamily="34" charset="0"/>
              </a:rPr>
              <a:t>בְּהֶדְיָא</a:t>
            </a:r>
            <a:r>
              <a:rPr lang="he-IL" dirty="0" smtClean="0">
                <a:solidFill>
                  <a:srgbClr val="000000"/>
                </a:solidFill>
                <a:latin typeface="Arial" panose="020B0604020202020204" pitchFamily="34" charset="0"/>
              </a:rPr>
              <a:t>: </a:t>
            </a:r>
            <a:endParaRPr lang="he-IL" dirty="0"/>
          </a:p>
        </p:txBody>
      </p:sp>
      <p:sp>
        <p:nvSpPr>
          <p:cNvPr id="4" name="TextBox 3"/>
          <p:cNvSpPr txBox="1"/>
          <p:nvPr/>
        </p:nvSpPr>
        <p:spPr>
          <a:xfrm>
            <a:off x="10815781" y="0"/>
            <a:ext cx="1311564" cy="369332"/>
          </a:xfrm>
          <a:prstGeom prst="rect">
            <a:avLst/>
          </a:prstGeom>
          <a:noFill/>
        </p:spPr>
        <p:txBody>
          <a:bodyPr wrap="square" rtlCol="1">
            <a:spAutoFit/>
          </a:bodyPr>
          <a:lstStyle/>
          <a:p>
            <a:r>
              <a:rPr lang="he-IL" dirty="0" smtClean="0"/>
              <a:t>דף ז' עמ' א'</a:t>
            </a:r>
            <a:endParaRPr lang="he-IL" dirty="0"/>
          </a:p>
        </p:txBody>
      </p:sp>
      <p:sp>
        <p:nvSpPr>
          <p:cNvPr id="5" name="מלבן 4"/>
          <p:cNvSpPr/>
          <p:nvPr/>
        </p:nvSpPr>
        <p:spPr>
          <a:xfrm>
            <a:off x="5428115" y="369332"/>
            <a:ext cx="2916183" cy="369332"/>
          </a:xfrm>
          <a:prstGeom prst="rect">
            <a:avLst/>
          </a:prstGeom>
        </p:spPr>
        <p:txBody>
          <a:bodyPr wrap="none">
            <a:spAutoFit/>
          </a:bodyPr>
          <a:lstStyle/>
          <a:p>
            <a:r>
              <a:rPr lang="he-IL" b="1" dirty="0">
                <a:solidFill>
                  <a:srgbClr val="000000"/>
                </a:solidFill>
                <a:latin typeface="Arial" panose="020B0604020202020204" pitchFamily="34" charset="0"/>
              </a:rPr>
              <a:t>מֵיטַב</a:t>
            </a:r>
            <a:r>
              <a:rPr lang="he-IL" dirty="0">
                <a:solidFill>
                  <a:srgbClr val="000000"/>
                </a:solidFill>
                <a:latin typeface="Arial" panose="020B0604020202020204" pitchFamily="34" charset="0"/>
              </a:rPr>
              <a:t> שָׂדֵהוּ</a:t>
            </a:r>
            <a:r>
              <a:rPr lang="he-IL" b="1" dirty="0">
                <a:solidFill>
                  <a:srgbClr val="000000"/>
                </a:solidFill>
                <a:latin typeface="Arial" panose="020B0604020202020204" pitchFamily="34" charset="0"/>
              </a:rPr>
              <a:t> וּמֵיטַב </a:t>
            </a:r>
            <a:r>
              <a:rPr lang="he-IL" dirty="0">
                <a:solidFill>
                  <a:srgbClr val="000000"/>
                </a:solidFill>
                <a:latin typeface="Arial" panose="020B0604020202020204" pitchFamily="34" charset="0"/>
              </a:rPr>
              <a:t>כַּרְמוֹ יְשַׁלֵּם </a:t>
            </a:r>
            <a:endParaRPr lang="he-IL" dirty="0"/>
          </a:p>
        </p:txBody>
      </p:sp>
      <p:sp>
        <p:nvSpPr>
          <p:cNvPr id="6" name="מלבן 5"/>
          <p:cNvSpPr/>
          <p:nvPr/>
        </p:nvSpPr>
        <p:spPr>
          <a:xfrm>
            <a:off x="6235078" y="939724"/>
            <a:ext cx="5516255" cy="369332"/>
          </a:xfrm>
          <a:prstGeom prst="rect">
            <a:avLst/>
          </a:prstGeom>
        </p:spPr>
        <p:txBody>
          <a:bodyPr wrap="none">
            <a:spAutoFit/>
          </a:bodyPr>
          <a:lstStyle/>
          <a:p>
            <a:r>
              <a:rPr lang="he-IL" b="1" dirty="0">
                <a:solidFill>
                  <a:srgbClr val="000000"/>
                </a:solidFill>
                <a:latin typeface="Arial" panose="020B0604020202020204" pitchFamily="34" charset="0"/>
              </a:rPr>
              <a:t> רַבִּי יִשְׁמָעֵאל </a:t>
            </a:r>
            <a:r>
              <a:rPr lang="he-IL" b="1" dirty="0" smtClean="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מ</a:t>
            </a:r>
            <a:r>
              <a:rPr lang="he-IL" b="1" dirty="0" smtClean="0">
                <a:solidFill>
                  <a:srgbClr val="000000"/>
                </a:solidFill>
                <a:latin typeface="Arial" panose="020B0604020202020204" pitchFamily="34" charset="0"/>
              </a:rPr>
              <a:t>ֵיטַב</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שָׂדֵהוּ שֶׁל </a:t>
            </a:r>
            <a:r>
              <a:rPr lang="he-IL" b="1" dirty="0" smtClean="0">
                <a:solidFill>
                  <a:srgbClr val="000000"/>
                </a:solidFill>
                <a:latin typeface="Arial" panose="020B0604020202020204" pitchFamily="34" charset="0"/>
              </a:rPr>
              <a:t>נִיזָּק     </a:t>
            </a:r>
            <a:r>
              <a:rPr lang="he-IL" dirty="0">
                <a:solidFill>
                  <a:srgbClr val="000000"/>
                </a:solidFill>
                <a:latin typeface="Arial" panose="020B0604020202020204" pitchFamily="34" charset="0"/>
              </a:rPr>
              <a:t>וּ</a:t>
            </a:r>
            <a:r>
              <a:rPr lang="he-IL" b="1" dirty="0">
                <a:solidFill>
                  <a:srgbClr val="000000"/>
                </a:solidFill>
                <a:latin typeface="Arial" panose="020B0604020202020204" pitchFamily="34" charset="0"/>
              </a:rPr>
              <a:t>מֵיטַב</a:t>
            </a:r>
            <a:r>
              <a:rPr lang="he-IL" dirty="0">
                <a:solidFill>
                  <a:srgbClr val="000000"/>
                </a:solidFill>
                <a:latin typeface="Arial" panose="020B0604020202020204" pitchFamily="34" charset="0"/>
              </a:rPr>
              <a:t> כַּרְמוֹ שֶׁל </a:t>
            </a:r>
            <a:r>
              <a:rPr lang="he-IL" b="1" dirty="0" smtClean="0">
                <a:solidFill>
                  <a:srgbClr val="000000"/>
                </a:solidFill>
                <a:latin typeface="Arial" panose="020B0604020202020204" pitchFamily="34" charset="0"/>
              </a:rPr>
              <a:t>נִיזָּק</a:t>
            </a:r>
            <a:endParaRPr lang="he-IL" b="1" dirty="0"/>
          </a:p>
        </p:txBody>
      </p:sp>
      <p:sp>
        <p:nvSpPr>
          <p:cNvPr id="8" name="TextBox 7"/>
          <p:cNvSpPr txBox="1"/>
          <p:nvPr/>
        </p:nvSpPr>
        <p:spPr>
          <a:xfrm>
            <a:off x="8017164" y="1745530"/>
            <a:ext cx="4110181" cy="369332"/>
          </a:xfrm>
          <a:prstGeom prst="rect">
            <a:avLst/>
          </a:prstGeom>
          <a:noFill/>
        </p:spPr>
        <p:txBody>
          <a:bodyPr wrap="square" rtlCol="1">
            <a:spAutoFit/>
          </a:bodyPr>
          <a:lstStyle/>
          <a:p>
            <a:r>
              <a:rPr lang="he-IL" b="1" dirty="0" smtClean="0"/>
              <a:t>מדייק אביי:   </a:t>
            </a:r>
            <a:r>
              <a:rPr lang="he-IL" b="1" dirty="0" smtClean="0">
                <a:solidFill>
                  <a:srgbClr val="000000"/>
                </a:solidFill>
                <a:latin typeface="Arial" panose="020B0604020202020204" pitchFamily="34" charset="0"/>
              </a:rPr>
              <a:t>מֵיטַב </a:t>
            </a:r>
            <a:r>
              <a:rPr lang="he-IL" dirty="0">
                <a:solidFill>
                  <a:srgbClr val="000000"/>
                </a:solidFill>
                <a:latin typeface="Arial" panose="020B0604020202020204" pitchFamily="34" charset="0"/>
              </a:rPr>
              <a:t>אִין </a:t>
            </a:r>
            <a:r>
              <a:rPr lang="he-IL" dirty="0" smtClean="0">
                <a:solidFill>
                  <a:srgbClr val="000000"/>
                </a:solidFill>
                <a:latin typeface="Arial" panose="020B0604020202020204" pitchFamily="34" charset="0"/>
              </a:rPr>
              <a:t>, מִידֵּי </a:t>
            </a:r>
            <a:r>
              <a:rPr lang="he-IL" dirty="0" err="1" smtClean="0">
                <a:solidFill>
                  <a:srgbClr val="000000"/>
                </a:solidFill>
                <a:latin typeface="Arial" panose="020B0604020202020204" pitchFamily="34" charset="0"/>
              </a:rPr>
              <a:t>אַחֲרִינָא</a:t>
            </a:r>
            <a:r>
              <a:rPr lang="he-IL" dirty="0">
                <a:solidFill>
                  <a:srgbClr val="000000"/>
                </a:solidFill>
                <a:latin typeface="Arial" panose="020B0604020202020204" pitchFamily="34" charset="0"/>
              </a:rPr>
              <a:t> לָא </a:t>
            </a:r>
            <a:endParaRPr lang="he-IL" dirty="0"/>
          </a:p>
        </p:txBody>
      </p:sp>
      <p:sp>
        <p:nvSpPr>
          <p:cNvPr id="9" name="הסבר מלבני מעוגל 8"/>
          <p:cNvSpPr/>
          <p:nvPr/>
        </p:nvSpPr>
        <p:spPr>
          <a:xfrm>
            <a:off x="1016000" y="780444"/>
            <a:ext cx="4412115" cy="704211"/>
          </a:xfrm>
          <a:prstGeom prst="wedgeRoundRectCallout">
            <a:avLst>
              <a:gd name="adj1" fmla="val 118336"/>
              <a:gd name="adj2" fmla="val 14906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בברייתא</a:t>
            </a:r>
            <a:r>
              <a:rPr lang="he-IL" dirty="0">
                <a:solidFill>
                  <a:schemeClr val="tx1"/>
                </a:solidFill>
              </a:rPr>
              <a:t>: </a:t>
            </a:r>
            <a:r>
              <a:rPr lang="he-IL" dirty="0" smtClean="0">
                <a:solidFill>
                  <a:schemeClr val="tx1"/>
                </a:solidFill>
              </a:rPr>
              <a:t>על בור, </a:t>
            </a:r>
            <a:r>
              <a:rPr lang="he-IL" dirty="0">
                <a:solidFill>
                  <a:schemeClr val="tx1"/>
                </a:solidFill>
              </a:rPr>
              <a:t>נאמר </a:t>
            </a:r>
            <a:r>
              <a:rPr lang="he-IL" dirty="0" smtClean="0">
                <a:solidFill>
                  <a:schemeClr val="tx1"/>
                </a:solidFill>
              </a:rPr>
              <a:t>"בַּ֤עַל </a:t>
            </a:r>
            <a:r>
              <a:rPr lang="he-IL" dirty="0">
                <a:solidFill>
                  <a:schemeClr val="tx1"/>
                </a:solidFill>
              </a:rPr>
              <a:t>הַבּוֹר֙ יְשַׁלֵּ֔ם כֶּ֖סֶף</a:t>
            </a:r>
            <a:r>
              <a:rPr lang="he-IL" b="1" dirty="0">
                <a:solidFill>
                  <a:schemeClr val="tx1"/>
                </a:solidFill>
              </a:rPr>
              <a:t> יָשִׁ֣יב </a:t>
            </a:r>
            <a:r>
              <a:rPr lang="he-IL" dirty="0">
                <a:solidFill>
                  <a:schemeClr val="tx1"/>
                </a:solidFill>
              </a:rPr>
              <a:t>לִבְעָלָ֑יו " [שמות </a:t>
            </a:r>
            <a:r>
              <a:rPr lang="he-IL" dirty="0" err="1">
                <a:solidFill>
                  <a:schemeClr val="tx1"/>
                </a:solidFill>
              </a:rPr>
              <a:t>כא</a:t>
            </a:r>
            <a:r>
              <a:rPr lang="he-IL" dirty="0">
                <a:solidFill>
                  <a:schemeClr val="tx1"/>
                </a:solidFill>
              </a:rPr>
              <a:t> לד], </a:t>
            </a:r>
          </a:p>
        </p:txBody>
      </p:sp>
      <p:sp>
        <p:nvSpPr>
          <p:cNvPr id="10" name="מלבן 9"/>
          <p:cNvSpPr/>
          <p:nvPr/>
        </p:nvSpPr>
        <p:spPr>
          <a:xfrm>
            <a:off x="846880" y="2097505"/>
            <a:ext cx="4581235" cy="369332"/>
          </a:xfrm>
          <a:prstGeom prst="rect">
            <a:avLst/>
          </a:prstGeom>
        </p:spPr>
        <p:txBody>
          <a:bodyPr wrap="square">
            <a:spAutoFit/>
          </a:bodyPr>
          <a:lstStyle/>
          <a:p>
            <a:r>
              <a:rPr lang="he-IL" dirty="0" smtClean="0"/>
              <a:t> מכאן שניתן </a:t>
            </a:r>
            <a:r>
              <a:rPr lang="he-IL" dirty="0"/>
              <a:t>לשלם אף בסובין, ולאו </a:t>
            </a:r>
            <a:r>
              <a:rPr lang="he-IL" dirty="0" smtClean="0"/>
              <a:t>דווקא </a:t>
            </a:r>
            <a:r>
              <a:rPr lang="he-IL" dirty="0"/>
              <a:t>ממיטב </a:t>
            </a:r>
          </a:p>
        </p:txBody>
      </p:sp>
      <p:sp>
        <p:nvSpPr>
          <p:cNvPr id="11" name="מלבן 10"/>
          <p:cNvSpPr/>
          <p:nvPr/>
        </p:nvSpPr>
        <p:spPr>
          <a:xfrm>
            <a:off x="9616400" y="3426087"/>
            <a:ext cx="1422184" cy="369332"/>
          </a:xfrm>
          <a:prstGeom prst="rect">
            <a:avLst/>
          </a:prstGeom>
        </p:spPr>
        <p:txBody>
          <a:bodyPr wrap="none">
            <a:spAutoFit/>
          </a:bodyPr>
          <a:lstStyle/>
          <a:p>
            <a:r>
              <a:rPr lang="he-IL" dirty="0" smtClean="0">
                <a:solidFill>
                  <a:srgbClr val="000000"/>
                </a:solidFill>
                <a:latin typeface="Arial" panose="020B0604020202020204" pitchFamily="34" charset="0"/>
              </a:rPr>
              <a:t>כָּאן </a:t>
            </a:r>
            <a:r>
              <a:rPr lang="he-IL" b="1" dirty="0">
                <a:solidFill>
                  <a:srgbClr val="000000"/>
                </a:solidFill>
                <a:latin typeface="Arial" panose="020B0604020202020204" pitchFamily="34" charset="0"/>
              </a:rPr>
              <a:t>בְּעַל </a:t>
            </a:r>
            <a:r>
              <a:rPr lang="he-IL" b="1" dirty="0" err="1">
                <a:solidFill>
                  <a:srgbClr val="000000"/>
                </a:solidFill>
                <a:latin typeface="Arial" panose="020B0604020202020204" pitchFamily="34" charset="0"/>
              </a:rPr>
              <a:t>כׇּרְחו</a:t>
            </a:r>
            <a:r>
              <a:rPr lang="he-IL" b="1" dirty="0">
                <a:solidFill>
                  <a:srgbClr val="000000"/>
                </a:solidFill>
                <a:latin typeface="Arial" panose="020B0604020202020204" pitchFamily="34" charset="0"/>
              </a:rPr>
              <a:t>ֹ</a:t>
            </a:r>
            <a:endParaRPr lang="he-IL" b="1" dirty="0"/>
          </a:p>
        </p:txBody>
      </p:sp>
      <p:sp>
        <p:nvSpPr>
          <p:cNvPr id="13" name="מלבן 12"/>
          <p:cNvSpPr/>
          <p:nvPr/>
        </p:nvSpPr>
        <p:spPr>
          <a:xfrm>
            <a:off x="240277" y="3319429"/>
            <a:ext cx="9130854" cy="646331"/>
          </a:xfrm>
          <a:prstGeom prst="rect">
            <a:avLst/>
          </a:prstGeom>
        </p:spPr>
        <p:txBody>
          <a:bodyPr wrap="square">
            <a:spAutoFit/>
          </a:bodyPr>
          <a:lstStyle/>
          <a:p>
            <a:r>
              <a:rPr lang="he-IL" dirty="0" err="1" smtClean="0"/>
              <a:t>ב"</a:t>
            </a:r>
            <a:r>
              <a:rPr lang="he-IL" dirty="0" err="1" smtClean="0">
                <a:solidFill>
                  <a:srgbClr val="000000"/>
                </a:solidFill>
                <a:latin typeface="Arial" panose="020B0604020202020204" pitchFamily="34" charset="0"/>
              </a:rPr>
              <a:t>מ</a:t>
            </a:r>
            <a:r>
              <a:rPr lang="he-IL" b="1" dirty="0" err="1" smtClean="0">
                <a:solidFill>
                  <a:srgbClr val="000000"/>
                </a:solidFill>
                <a:latin typeface="Arial" panose="020B0604020202020204" pitchFamily="34" charset="0"/>
              </a:rPr>
              <a:t>ֵיטַב</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שָׂדֵהוּ </a:t>
            </a:r>
            <a:r>
              <a:rPr lang="he-IL" dirty="0" smtClean="0"/>
              <a:t>", </a:t>
            </a:r>
            <a:r>
              <a:rPr lang="he-IL" dirty="0"/>
              <a:t>מדובר כאשר </a:t>
            </a:r>
            <a:r>
              <a:rPr lang="he-IL" b="1" dirty="0"/>
              <a:t>משלם המזיק בעל </a:t>
            </a:r>
            <a:r>
              <a:rPr lang="he-IL" b="1" dirty="0" err="1"/>
              <a:t>כרחו</a:t>
            </a:r>
            <a:r>
              <a:rPr lang="he-IL" dirty="0"/>
              <a:t>, שסירב לשלם מדעתו, אלא </a:t>
            </a:r>
            <a:r>
              <a:rPr lang="he-IL" dirty="0" smtClean="0"/>
              <a:t>הטריח את הניזק </a:t>
            </a:r>
            <a:r>
              <a:rPr lang="he-IL" dirty="0"/>
              <a:t>לתובעו בבית </a:t>
            </a:r>
            <a:r>
              <a:rPr lang="he-IL" dirty="0" smtClean="0"/>
              <a:t>דין  </a:t>
            </a:r>
            <a:r>
              <a:rPr lang="he-IL" dirty="0"/>
              <a:t>ובאופן כזה אמרה התורה שעליו לשלם </a:t>
            </a:r>
            <a:r>
              <a:rPr lang="he-IL" dirty="0" smtClean="0"/>
              <a:t>דווקא </a:t>
            </a:r>
            <a:r>
              <a:rPr lang="he-IL" dirty="0">
                <a:solidFill>
                  <a:srgbClr val="000000"/>
                </a:solidFill>
                <a:latin typeface="Arial" panose="020B0604020202020204" pitchFamily="34" charset="0"/>
              </a:rPr>
              <a:t>מ</a:t>
            </a:r>
            <a:r>
              <a:rPr lang="he-IL" b="1" dirty="0">
                <a:solidFill>
                  <a:srgbClr val="000000"/>
                </a:solidFill>
                <a:latin typeface="Arial" panose="020B0604020202020204" pitchFamily="34" charset="0"/>
              </a:rPr>
              <a:t>ֵיטַב</a:t>
            </a:r>
            <a:r>
              <a:rPr lang="he-IL" dirty="0">
                <a:solidFill>
                  <a:srgbClr val="000000"/>
                </a:solidFill>
                <a:latin typeface="Arial" panose="020B0604020202020204" pitchFamily="34" charset="0"/>
              </a:rPr>
              <a:t> שָׂדֵהוּ </a:t>
            </a:r>
            <a:endParaRPr lang="he-IL" dirty="0"/>
          </a:p>
        </p:txBody>
      </p:sp>
      <p:sp>
        <p:nvSpPr>
          <p:cNvPr id="14" name="מלבן 13"/>
          <p:cNvSpPr/>
          <p:nvPr/>
        </p:nvSpPr>
        <p:spPr>
          <a:xfrm>
            <a:off x="10943554" y="2480926"/>
            <a:ext cx="1088760" cy="369332"/>
          </a:xfrm>
          <a:prstGeom prst="rect">
            <a:avLst/>
          </a:prstGeom>
        </p:spPr>
        <p:txBody>
          <a:bodyPr wrap="none">
            <a:spAutoFit/>
          </a:bodyPr>
          <a:lstStyle/>
          <a:p>
            <a:r>
              <a:rPr lang="he-IL" dirty="0">
                <a:solidFill>
                  <a:srgbClr val="000000"/>
                </a:solidFill>
                <a:latin typeface="Arial" panose="020B0604020202020204" pitchFamily="34" charset="0"/>
              </a:rPr>
              <a:t>לָא </a:t>
            </a:r>
            <a:r>
              <a:rPr lang="he-IL" dirty="0" err="1" smtClean="0">
                <a:solidFill>
                  <a:srgbClr val="000000"/>
                </a:solidFill>
                <a:latin typeface="Arial" panose="020B0604020202020204" pitchFamily="34" charset="0"/>
              </a:rPr>
              <a:t>קַשְׁיָא</a:t>
            </a:r>
            <a:r>
              <a:rPr lang="he-IL" dirty="0" smtClean="0">
                <a:solidFill>
                  <a:srgbClr val="000000"/>
                </a:solidFill>
                <a:latin typeface="Arial" panose="020B0604020202020204" pitchFamily="34" charset="0"/>
              </a:rPr>
              <a:t>: </a:t>
            </a:r>
            <a:endParaRPr lang="he-IL" dirty="0"/>
          </a:p>
        </p:txBody>
      </p:sp>
      <p:sp>
        <p:nvSpPr>
          <p:cNvPr id="15" name="מלבן 14"/>
          <p:cNvSpPr/>
          <p:nvPr/>
        </p:nvSpPr>
        <p:spPr>
          <a:xfrm>
            <a:off x="9758356" y="2756743"/>
            <a:ext cx="1226618" cy="369332"/>
          </a:xfrm>
          <a:prstGeom prst="rect">
            <a:avLst/>
          </a:prstGeom>
        </p:spPr>
        <p:txBody>
          <a:bodyPr wrap="none">
            <a:spAutoFit/>
          </a:bodyPr>
          <a:lstStyle/>
          <a:p>
            <a:r>
              <a:rPr lang="he-IL" dirty="0">
                <a:solidFill>
                  <a:srgbClr val="000000"/>
                </a:solidFill>
                <a:latin typeface="Arial" panose="020B0604020202020204" pitchFamily="34" charset="0"/>
              </a:rPr>
              <a:t>כָּאן </a:t>
            </a:r>
            <a:r>
              <a:rPr lang="he-IL" b="1" dirty="0">
                <a:solidFill>
                  <a:srgbClr val="000000"/>
                </a:solidFill>
                <a:latin typeface="Arial" panose="020B0604020202020204" pitchFamily="34" charset="0"/>
              </a:rPr>
              <a:t>מִדַּעְתּוֹ </a:t>
            </a:r>
            <a:endParaRPr lang="he-IL" b="1" dirty="0"/>
          </a:p>
        </p:txBody>
      </p:sp>
      <p:sp>
        <p:nvSpPr>
          <p:cNvPr id="16" name="מלבן 15"/>
          <p:cNvSpPr/>
          <p:nvPr/>
        </p:nvSpPr>
        <p:spPr>
          <a:xfrm>
            <a:off x="340295" y="2752396"/>
            <a:ext cx="9435655" cy="369332"/>
          </a:xfrm>
          <a:prstGeom prst="rect">
            <a:avLst/>
          </a:prstGeom>
        </p:spPr>
        <p:txBody>
          <a:bodyPr wrap="square">
            <a:spAutoFit/>
          </a:bodyPr>
          <a:lstStyle/>
          <a:p>
            <a:r>
              <a:rPr lang="he-IL" dirty="0"/>
              <a:t>בפסוק "ישיב", </a:t>
            </a:r>
            <a:r>
              <a:rPr lang="he-IL" dirty="0" smtClean="0"/>
              <a:t>בברייתא, מדובר </a:t>
            </a:r>
            <a:r>
              <a:rPr lang="he-IL" b="1" dirty="0"/>
              <a:t>כשמשלם המזיק מדעתו</a:t>
            </a:r>
            <a:r>
              <a:rPr lang="he-IL" dirty="0"/>
              <a:t>, כשלא </a:t>
            </a:r>
            <a:r>
              <a:rPr lang="he-IL" dirty="0" smtClean="0"/>
              <a:t>הטריח </a:t>
            </a:r>
            <a:r>
              <a:rPr lang="he-IL" dirty="0"/>
              <a:t>המזיק </a:t>
            </a:r>
            <a:r>
              <a:rPr lang="he-IL" dirty="0" smtClean="0"/>
              <a:t>את ניזק </a:t>
            </a:r>
            <a:r>
              <a:rPr lang="he-IL" dirty="0"/>
              <a:t>לדון עמו </a:t>
            </a:r>
            <a:r>
              <a:rPr lang="he-IL" dirty="0" smtClean="0"/>
              <a:t>בבית </a:t>
            </a:r>
            <a:r>
              <a:rPr lang="he-IL" dirty="0"/>
              <a:t>דין</a:t>
            </a:r>
          </a:p>
        </p:txBody>
      </p:sp>
      <p:sp>
        <p:nvSpPr>
          <p:cNvPr id="17" name="TextBox 16"/>
          <p:cNvSpPr txBox="1"/>
          <p:nvPr/>
        </p:nvSpPr>
        <p:spPr>
          <a:xfrm>
            <a:off x="10054912" y="4244544"/>
            <a:ext cx="1967345" cy="369332"/>
          </a:xfrm>
          <a:prstGeom prst="rect">
            <a:avLst/>
          </a:prstGeom>
          <a:noFill/>
        </p:spPr>
        <p:txBody>
          <a:bodyPr wrap="square" rtlCol="1">
            <a:spAutoFit/>
          </a:bodyPr>
          <a:lstStyle/>
          <a:p>
            <a:r>
              <a:rPr lang="he-IL" dirty="0" smtClean="0"/>
              <a:t>הוכחה מדיוק הפסוק</a:t>
            </a:r>
            <a:endParaRPr lang="he-IL" dirty="0"/>
          </a:p>
        </p:txBody>
      </p:sp>
      <p:sp>
        <p:nvSpPr>
          <p:cNvPr id="18" name="מלבן 17"/>
          <p:cNvSpPr/>
          <p:nvPr/>
        </p:nvSpPr>
        <p:spPr>
          <a:xfrm>
            <a:off x="4450412" y="4230587"/>
            <a:ext cx="5601213" cy="400110"/>
          </a:xfrm>
          <a:prstGeom prst="rect">
            <a:avLst/>
          </a:prstGeom>
        </p:spPr>
        <p:txBody>
          <a:bodyPr wrap="none">
            <a:spAutoFit/>
          </a:bodyPr>
          <a:lstStyle/>
          <a:p>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עִילַּאי:   </a:t>
            </a:r>
            <a:r>
              <a:rPr lang="he-IL" dirty="0" err="1" smtClean="0">
                <a:solidFill>
                  <a:srgbClr val="000000"/>
                </a:solidFill>
                <a:latin typeface="Arial" panose="020B0604020202020204" pitchFamily="34" charset="0"/>
              </a:rPr>
              <a:t>דִּכְתִיב</a:t>
            </a:r>
            <a:r>
              <a:rPr lang="he-IL" dirty="0" smtClean="0">
                <a:solidFill>
                  <a:srgbClr val="000000"/>
                </a:solidFill>
                <a:latin typeface="Arial" panose="020B0604020202020204" pitchFamily="34" charset="0"/>
              </a:rPr>
              <a:t>" </a:t>
            </a:r>
            <a:r>
              <a:rPr lang="he-IL" sz="2000" b="1" dirty="0" smtClean="0">
                <a:solidFill>
                  <a:srgbClr val="000000"/>
                </a:solidFill>
                <a:latin typeface="Arial" panose="020B0604020202020204" pitchFamily="34" charset="0"/>
              </a:rPr>
              <a:t>יְשַׁלֵּם" </a:t>
            </a:r>
            <a:r>
              <a:rPr lang="he-IL" dirty="0" smtClean="0">
                <a:solidFill>
                  <a:srgbClr val="000000"/>
                </a:solidFill>
                <a:latin typeface="Arial" panose="020B0604020202020204" pitchFamily="34" charset="0"/>
              </a:rPr>
              <a:t>משמעו</a:t>
            </a:r>
            <a:r>
              <a:rPr lang="he-IL" sz="2000" b="1" dirty="0" smtClean="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 </a:t>
            </a:r>
            <a:r>
              <a:rPr lang="he-IL" b="1" dirty="0">
                <a:solidFill>
                  <a:srgbClr val="000000"/>
                </a:solidFill>
                <a:latin typeface="Arial" panose="020B0604020202020204" pitchFamily="34" charset="0"/>
              </a:rPr>
              <a:t>בְּעַל </a:t>
            </a:r>
            <a:r>
              <a:rPr lang="he-IL" b="1" dirty="0" err="1">
                <a:solidFill>
                  <a:srgbClr val="000000"/>
                </a:solidFill>
                <a:latin typeface="Arial" panose="020B0604020202020204" pitchFamily="34" charset="0"/>
              </a:rPr>
              <a:t>כׇּרְחו</a:t>
            </a:r>
            <a:r>
              <a:rPr lang="he-IL" b="1" dirty="0">
                <a:solidFill>
                  <a:srgbClr val="000000"/>
                </a:solidFill>
                <a:latin typeface="Arial" panose="020B0604020202020204" pitchFamily="34" charset="0"/>
              </a:rPr>
              <a:t>ֹ</a:t>
            </a:r>
            <a:endParaRPr lang="he-IL" b="1" dirty="0"/>
          </a:p>
        </p:txBody>
      </p:sp>
      <p:cxnSp>
        <p:nvCxnSpPr>
          <p:cNvPr id="20" name="מחבר חץ ישר 19"/>
          <p:cNvCxnSpPr/>
          <p:nvPr/>
        </p:nvCxnSpPr>
        <p:spPr>
          <a:xfrm flipH="1" flipV="1">
            <a:off x="5855287" y="738665"/>
            <a:ext cx="443913" cy="26682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מלבן 20"/>
          <p:cNvSpPr/>
          <p:nvPr/>
        </p:nvSpPr>
        <p:spPr>
          <a:xfrm>
            <a:off x="2043242" y="5739556"/>
            <a:ext cx="9979015" cy="461665"/>
          </a:xfrm>
          <a:prstGeom prst="rect">
            <a:avLst/>
          </a:prstGeom>
        </p:spPr>
        <p:txBody>
          <a:bodyPr wrap="none">
            <a:spAutoFit/>
          </a:bodyPr>
          <a:lstStyle/>
          <a:p>
            <a:r>
              <a:rPr lang="he-IL" dirty="0">
                <a:solidFill>
                  <a:srgbClr val="000000"/>
                </a:solidFill>
                <a:latin typeface="Arial" panose="020B0604020202020204" pitchFamily="34" charset="0"/>
              </a:rPr>
              <a:t>אֲמַר לֵיהּ אַבָּיֵי </a:t>
            </a:r>
            <a:r>
              <a:rPr lang="he-IL" dirty="0"/>
              <a:t>האם כתוב </a:t>
            </a:r>
            <a:r>
              <a:rPr lang="he-IL" sz="2000" b="1" dirty="0" smtClean="0"/>
              <a:t> </a:t>
            </a:r>
            <a:r>
              <a:rPr lang="he-IL" sz="2000" b="1" dirty="0" smtClean="0">
                <a:solidFill>
                  <a:srgbClr val="000000"/>
                </a:solidFill>
                <a:latin typeface="Arial" panose="020B0604020202020204" pitchFamily="34" charset="0"/>
              </a:rPr>
              <a:t>יְשׁוּלַּם ש</a:t>
            </a:r>
            <a:r>
              <a:rPr lang="he-IL" sz="2000" dirty="0" smtClean="0"/>
              <a:t>משמעו </a:t>
            </a:r>
            <a:r>
              <a:rPr lang="he-IL" sz="2000" dirty="0"/>
              <a:t>"בעל </a:t>
            </a:r>
            <a:r>
              <a:rPr lang="he-IL" sz="2000" dirty="0" err="1"/>
              <a:t>כרחו</a:t>
            </a:r>
            <a:r>
              <a:rPr lang="he-IL" sz="2000" dirty="0" smtClean="0"/>
              <a:t>",?  </a:t>
            </a:r>
            <a:r>
              <a:rPr lang="he-IL" sz="2400" b="1" dirty="0" smtClean="0"/>
              <a:t> </a:t>
            </a:r>
            <a:r>
              <a:rPr lang="he-IL" sz="2000" b="1" dirty="0" smtClean="0">
                <a:solidFill>
                  <a:srgbClr val="000000"/>
                </a:solidFill>
                <a:latin typeface="Arial" panose="020B0604020202020204" pitchFamily="34" charset="0"/>
              </a:rPr>
              <a:t>יְשַׁלֵּם </a:t>
            </a:r>
            <a:r>
              <a:rPr lang="he-IL" dirty="0">
                <a:solidFill>
                  <a:srgbClr val="000000"/>
                </a:solidFill>
                <a:latin typeface="Arial" panose="020B0604020202020204" pitchFamily="34" charset="0"/>
              </a:rPr>
              <a:t>כְּתִיב </a:t>
            </a:r>
            <a:r>
              <a:rPr lang="he-IL" dirty="0" smtClean="0">
                <a:solidFill>
                  <a:srgbClr val="000000"/>
                </a:solidFill>
                <a:latin typeface="Arial" panose="020B0604020202020204" pitchFamily="34" charset="0"/>
              </a:rPr>
              <a:t>ש</a:t>
            </a:r>
            <a:r>
              <a:rPr lang="he-IL" dirty="0" smtClean="0"/>
              <a:t>משמעו </a:t>
            </a:r>
            <a:r>
              <a:rPr lang="he-IL" dirty="0"/>
              <a:t>שהוא המשלם, וגם מדעתו </a:t>
            </a:r>
          </a:p>
        </p:txBody>
      </p:sp>
      <p:sp>
        <p:nvSpPr>
          <p:cNvPr id="23" name="הסבר מלבני מעוגל 22"/>
          <p:cNvSpPr/>
          <p:nvPr/>
        </p:nvSpPr>
        <p:spPr>
          <a:xfrm>
            <a:off x="288655" y="4711948"/>
            <a:ext cx="3747636" cy="872738"/>
          </a:xfrm>
          <a:prstGeom prst="wedgeRoundRectCallout">
            <a:avLst>
              <a:gd name="adj1" fmla="val 127852"/>
              <a:gd name="adj2" fmla="val 8155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רש"י</a:t>
            </a:r>
            <a:r>
              <a:rPr lang="he-IL" dirty="0">
                <a:solidFill>
                  <a:schemeClr val="tx1"/>
                </a:solidFill>
              </a:rPr>
              <a:t>. ומשמע שבעל </a:t>
            </a:r>
            <a:r>
              <a:rPr lang="he-IL" dirty="0" err="1">
                <a:solidFill>
                  <a:schemeClr val="tx1"/>
                </a:solidFill>
              </a:rPr>
              <a:t>כרחו</a:t>
            </a:r>
            <a:r>
              <a:rPr lang="he-IL" dirty="0">
                <a:solidFill>
                  <a:schemeClr val="tx1"/>
                </a:solidFill>
              </a:rPr>
              <a:t> הוא </a:t>
            </a:r>
            <a:r>
              <a:rPr lang="he-IL" dirty="0" smtClean="0">
                <a:solidFill>
                  <a:schemeClr val="tx1"/>
                </a:solidFill>
              </a:rPr>
              <a:t>דווקא </a:t>
            </a:r>
            <a:r>
              <a:rPr lang="he-IL" dirty="0">
                <a:solidFill>
                  <a:schemeClr val="tx1"/>
                </a:solidFill>
              </a:rPr>
              <a:t>כשבית דין יורדים לנכסיו, אבל כשמשלם מעצמו לפי פסק בית דין הוי מדעתו </a:t>
            </a:r>
          </a:p>
        </p:txBody>
      </p:sp>
      <p:sp>
        <p:nvSpPr>
          <p:cNvPr id="12" name="מלבן 11"/>
          <p:cNvSpPr/>
          <p:nvPr/>
        </p:nvSpPr>
        <p:spPr>
          <a:xfrm>
            <a:off x="5712341" y="2094215"/>
            <a:ext cx="4017445" cy="369332"/>
          </a:xfrm>
          <a:prstGeom prst="rect">
            <a:avLst/>
          </a:prstGeom>
        </p:spPr>
        <p:txBody>
          <a:bodyPr wrap="none">
            <a:spAutoFit/>
          </a:bodyPr>
          <a:lstStyle/>
          <a:p>
            <a:r>
              <a:rPr lang="he-IL" dirty="0" err="1" smtClean="0">
                <a:solidFill>
                  <a:srgbClr val="000000"/>
                </a:solidFill>
                <a:latin typeface="Arial" panose="020B0604020202020204" pitchFamily="34" charset="0"/>
              </a:rPr>
              <a:t>וְהָתַנְיָא</a:t>
            </a:r>
            <a:r>
              <a:rPr lang="he-IL" b="1" dirty="0">
                <a:solidFill>
                  <a:srgbClr val="000000"/>
                </a:solidFill>
                <a:latin typeface="Arial" panose="020B0604020202020204" pitchFamily="34" charset="0"/>
              </a:rPr>
              <a:t>:  יָשִׁיב </a:t>
            </a:r>
            <a:r>
              <a:rPr lang="he-IL" dirty="0">
                <a:solidFill>
                  <a:srgbClr val="000000"/>
                </a:solidFill>
                <a:latin typeface="Arial" panose="020B0604020202020204" pitchFamily="34" charset="0"/>
              </a:rPr>
              <a:t>לְרַבּוֹת </a:t>
            </a:r>
            <a:r>
              <a:rPr lang="he-IL" dirty="0" err="1">
                <a:solidFill>
                  <a:srgbClr val="000000"/>
                </a:solidFill>
                <a:latin typeface="Arial" panose="020B0604020202020204" pitchFamily="34" charset="0"/>
              </a:rPr>
              <a:t>שָׁוֶה</a:t>
            </a:r>
            <a:r>
              <a:rPr lang="he-IL" dirty="0">
                <a:solidFill>
                  <a:srgbClr val="000000"/>
                </a:solidFill>
                <a:latin typeface="Arial" panose="020B0604020202020204" pitchFamily="34" charset="0"/>
              </a:rPr>
              <a:t> כֶּסֶף וַאֲפִילּוּ סוּבִּין</a:t>
            </a:r>
            <a:endParaRPr lang="he-IL" dirty="0"/>
          </a:p>
        </p:txBody>
      </p:sp>
    </p:spTree>
    <p:extLst>
      <p:ext uri="{BB962C8B-B14F-4D97-AF65-F5344CB8AC3E}">
        <p14:creationId xmlns:p14="http://schemas.microsoft.com/office/powerpoint/2010/main" val="3525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53" presetClass="entr" presetSubtype="16" fill="hold" grpId="0" nodeType="after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3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3000"/>
                            </p:stCondLst>
                            <p:childTnLst>
                              <p:par>
                                <p:cTn id="21" presetID="2" presetClass="entr" presetSubtype="2"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2" fill="hold" grpId="0" nodeType="afterEffect">
                                  <p:stCondLst>
                                    <p:cond delay="125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6250"/>
                            </p:stCondLst>
                            <p:childTnLst>
                              <p:par>
                                <p:cTn id="31" presetID="16" presetClass="entr" presetSubtype="21" fill="hold" grpId="0" nodeType="after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8250"/>
                            </p:stCondLst>
                            <p:childTnLst>
                              <p:par>
                                <p:cTn id="35" presetID="22" presetClass="entr" presetSubtype="2" fill="hold" grpId="0" nodeType="afterEffect">
                                  <p:stCondLst>
                                    <p:cond delay="175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10500"/>
                            </p:stCondLst>
                            <p:childTnLst>
                              <p:par>
                                <p:cTn id="39" presetID="22" presetClass="entr" presetSubtype="8" fill="hold" grpId="0" nodeType="afterEffect">
                                  <p:stCondLst>
                                    <p:cond delay="15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0"/>
                                        <p:tgtEl>
                                          <p:spTgt spid="9"/>
                                        </p:tgtEl>
                                      </p:cBhvr>
                                    </p:animEffect>
                                  </p:childTnLst>
                                </p:cTn>
                              </p:par>
                            </p:childTnLst>
                          </p:cTn>
                        </p:par>
                        <p:par>
                          <p:cTn id="42" fill="hold">
                            <p:stCondLst>
                              <p:cond delay="14000"/>
                            </p:stCondLst>
                            <p:childTnLst>
                              <p:par>
                                <p:cTn id="43" presetID="22" presetClass="entr" presetSubtype="2" fill="hold" grpId="0" nodeType="afterEffect">
                                  <p:stCondLst>
                                    <p:cond delay="200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par>
                          <p:cTn id="46" fill="hold">
                            <p:stCondLst>
                              <p:cond delay="16500"/>
                            </p:stCondLst>
                            <p:childTnLst>
                              <p:par>
                                <p:cTn id="47" presetID="16" presetClass="entr" presetSubtype="21" fill="hold" grpId="0" nodeType="afterEffect">
                                  <p:stCondLst>
                                    <p:cond delay="125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par>
                          <p:cTn id="50" fill="hold">
                            <p:stCondLst>
                              <p:cond delay="18250"/>
                            </p:stCondLst>
                            <p:childTnLst>
                              <p:par>
                                <p:cTn id="51" presetID="53" presetClass="entr" presetSubtype="16" fill="hold" grpId="0" nodeType="afterEffect">
                                  <p:stCondLst>
                                    <p:cond delay="75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par>
                          <p:cTn id="56" fill="hold">
                            <p:stCondLst>
                              <p:cond delay="19500"/>
                            </p:stCondLst>
                            <p:childTnLst>
                              <p:par>
                                <p:cTn id="57" presetID="22" presetClass="entr" presetSubtype="2" fill="hold" grpId="0" nodeType="afterEffect">
                                  <p:stCondLst>
                                    <p:cond delay="50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20500"/>
                            </p:stCondLst>
                            <p:childTnLst>
                              <p:par>
                                <p:cTn id="61" presetID="31" presetClass="entr" presetSubtype="0" fill="hold" grpId="0" nodeType="afterEffect">
                                  <p:stCondLst>
                                    <p:cond delay="20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par>
                          <p:cTn id="67" fill="hold">
                            <p:stCondLst>
                              <p:cond delay="23500"/>
                            </p:stCondLst>
                            <p:childTnLst>
                              <p:par>
                                <p:cTn id="68" presetID="16" presetClass="entr" presetSubtype="21" fill="hold" grpId="0" nodeType="afterEffect">
                                  <p:stCondLst>
                                    <p:cond delay="100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25000"/>
                            </p:stCondLst>
                            <p:childTnLst>
                              <p:par>
                                <p:cTn id="72" presetID="22" presetClass="entr" presetSubtype="4" fill="hold" nodeType="afterEffect">
                                  <p:stCondLst>
                                    <p:cond delay="50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2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22" presetClass="entr" presetSubtype="2" fill="hold" grpId="0" nodeType="afterEffect">
                                  <p:stCondLst>
                                    <p:cond delay="7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2250"/>
                            </p:stCondLst>
                            <p:childTnLst>
                              <p:par>
                                <p:cTn id="87" presetID="53" presetClass="entr" presetSubtype="16" fill="hold" grpId="0" nodeType="afterEffect">
                                  <p:stCondLst>
                                    <p:cond delay="125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childTnLst>
                          </p:cTn>
                        </p:par>
                        <p:par>
                          <p:cTn id="92" fill="hold">
                            <p:stCondLst>
                              <p:cond delay="4000"/>
                            </p:stCondLst>
                            <p:childTnLst>
                              <p:par>
                                <p:cTn id="93" presetID="22" presetClass="entr" presetSubtype="8" fill="hold" grpId="0" nodeType="afterEffect">
                                  <p:stCondLst>
                                    <p:cond delay="200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animBg="1"/>
      <p:bldP spid="10" grpId="0"/>
      <p:bldP spid="11" grpId="0"/>
      <p:bldP spid="13" grpId="0"/>
      <p:bldP spid="14" grpId="0"/>
      <p:bldP spid="15" grpId="0"/>
      <p:bldP spid="16" grpId="0"/>
      <p:bldP spid="17" grpId="0"/>
      <p:bldP spid="18" grpId="0"/>
      <p:bldP spid="21" grpId="0"/>
      <p:bldP spid="23"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9956940" y="732209"/>
            <a:ext cx="2044149"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אֶלָּא אָמַר אַבָּיֵי </a:t>
            </a:r>
            <a:r>
              <a:rPr lang="he-IL" dirty="0" err="1">
                <a:solidFill>
                  <a:srgbClr val="000000"/>
                </a:solidFill>
                <a:latin typeface="Arial" panose="020B0604020202020204" pitchFamily="34" charset="0"/>
              </a:rPr>
              <a:t>כִּדְמָר</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דְּתַנְיָא</a:t>
            </a:r>
            <a:r>
              <a:rPr lang="he-IL" dirty="0" smtClean="0">
                <a:solidFill>
                  <a:srgbClr val="000000"/>
                </a:solidFill>
                <a:latin typeface="Arial" panose="020B0604020202020204" pitchFamily="34" charset="0"/>
              </a:rPr>
              <a:t> </a:t>
            </a:r>
            <a:endParaRPr lang="he-IL" dirty="0"/>
          </a:p>
        </p:txBody>
      </p:sp>
      <p:sp>
        <p:nvSpPr>
          <p:cNvPr id="4" name="TextBox 3"/>
          <p:cNvSpPr txBox="1"/>
          <p:nvPr/>
        </p:nvSpPr>
        <p:spPr>
          <a:xfrm>
            <a:off x="10815781" y="-36945"/>
            <a:ext cx="1311564" cy="369332"/>
          </a:xfrm>
          <a:prstGeom prst="rect">
            <a:avLst/>
          </a:prstGeom>
          <a:noFill/>
        </p:spPr>
        <p:txBody>
          <a:bodyPr wrap="square" rtlCol="1">
            <a:spAutoFit/>
          </a:bodyPr>
          <a:lstStyle/>
          <a:p>
            <a:r>
              <a:rPr lang="he-IL" dirty="0" smtClean="0"/>
              <a:t>דף ז' עמ' א'</a:t>
            </a:r>
            <a:endParaRPr lang="he-IL" dirty="0"/>
          </a:p>
        </p:txBody>
      </p:sp>
      <p:sp>
        <p:nvSpPr>
          <p:cNvPr id="5" name="מלבן 4"/>
          <p:cNvSpPr/>
          <p:nvPr/>
        </p:nvSpPr>
        <p:spPr>
          <a:xfrm>
            <a:off x="7024664" y="1755156"/>
            <a:ext cx="1920655"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וְאֵינוֹ </a:t>
            </a:r>
            <a:r>
              <a:rPr lang="he-IL" dirty="0">
                <a:solidFill>
                  <a:srgbClr val="000000"/>
                </a:solidFill>
                <a:latin typeface="Arial" panose="020B0604020202020204" pitchFamily="34" charset="0"/>
              </a:rPr>
              <a:t>מוֹצֵא </a:t>
            </a:r>
            <a:r>
              <a:rPr lang="he-IL" dirty="0" smtClean="0">
                <a:solidFill>
                  <a:srgbClr val="000000"/>
                </a:solidFill>
                <a:latin typeface="Arial" panose="020B0604020202020204" pitchFamily="34" charset="0"/>
              </a:rPr>
              <a:t>לְמוֹכְרָן</a:t>
            </a:r>
            <a:endParaRPr lang="he-IL" dirty="0"/>
          </a:p>
        </p:txBody>
      </p:sp>
      <p:sp>
        <p:nvSpPr>
          <p:cNvPr id="6" name="מלבן 5"/>
          <p:cNvSpPr/>
          <p:nvPr/>
        </p:nvSpPr>
        <p:spPr>
          <a:xfrm>
            <a:off x="91094" y="2158445"/>
            <a:ext cx="7544843" cy="646331"/>
          </a:xfrm>
          <a:prstGeom prst="rect">
            <a:avLst/>
          </a:prstGeom>
        </p:spPr>
        <p:txBody>
          <a:bodyPr wrap="square">
            <a:spAutoFit/>
          </a:bodyPr>
          <a:lstStyle/>
          <a:p>
            <a:r>
              <a:rPr lang="he-IL" dirty="0" smtClean="0"/>
              <a:t>הברייתא </a:t>
            </a:r>
            <a:r>
              <a:rPr lang="he-IL" dirty="0"/>
              <a:t>מדברת במקרה שיש לו רכוש השווה מאתיים זוז, אבל במציאות הוא אינו מוצא קונה </a:t>
            </a:r>
            <a:r>
              <a:rPr lang="he-IL" dirty="0" smtClean="0"/>
              <a:t>שייתן </a:t>
            </a:r>
            <a:r>
              <a:rPr lang="he-IL" dirty="0"/>
              <a:t>לו את הכסף עבור הרכוש, </a:t>
            </a:r>
            <a:endParaRPr lang="he-IL" dirty="0" smtClean="0"/>
          </a:p>
        </p:txBody>
      </p:sp>
      <p:sp>
        <p:nvSpPr>
          <p:cNvPr id="7" name="הסבר מלבני מעוגל 6"/>
          <p:cNvSpPr/>
          <p:nvPr/>
        </p:nvSpPr>
        <p:spPr>
          <a:xfrm>
            <a:off x="5770192" y="2070"/>
            <a:ext cx="3731491" cy="741157"/>
          </a:xfrm>
          <a:prstGeom prst="wedgeRoundRectCallout">
            <a:avLst>
              <a:gd name="adj1" fmla="val 81394"/>
              <a:gd name="adj2" fmla="val 1771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 </a:t>
            </a:r>
            <a:r>
              <a:rPr lang="he-IL" dirty="0" err="1">
                <a:solidFill>
                  <a:schemeClr val="tx1"/>
                </a:solidFill>
              </a:rPr>
              <a:t>תוס</a:t>
            </a:r>
            <a:r>
              <a:rPr lang="he-IL" dirty="0" smtClean="0">
                <a:solidFill>
                  <a:schemeClr val="tx1"/>
                </a:solidFill>
              </a:rPr>
              <a:t>': אין </a:t>
            </a:r>
            <a:r>
              <a:rPr lang="he-IL" dirty="0">
                <a:solidFill>
                  <a:schemeClr val="tx1"/>
                </a:solidFill>
              </a:rPr>
              <a:t>הכוונה לבתים שדר בהם, כי אותם אין מביאים בחשבון </a:t>
            </a:r>
            <a:r>
              <a:rPr lang="he-IL" dirty="0" err="1">
                <a:solidFill>
                  <a:schemeClr val="tx1"/>
                </a:solidFill>
              </a:rPr>
              <a:t>לענין</a:t>
            </a:r>
            <a:r>
              <a:rPr lang="he-IL" dirty="0">
                <a:solidFill>
                  <a:schemeClr val="tx1"/>
                </a:solidFill>
              </a:rPr>
              <a:t> מעשר עני כמבואר במסכת </a:t>
            </a:r>
            <a:r>
              <a:rPr lang="he-IL" dirty="0" smtClean="0">
                <a:solidFill>
                  <a:schemeClr val="tx1"/>
                </a:solidFill>
              </a:rPr>
              <a:t>פאה</a:t>
            </a:r>
            <a:endParaRPr lang="he-IL" dirty="0">
              <a:solidFill>
                <a:schemeClr val="tx1"/>
              </a:solidFill>
            </a:endParaRPr>
          </a:p>
        </p:txBody>
      </p:sp>
      <p:sp>
        <p:nvSpPr>
          <p:cNvPr id="8" name="הסבר מלבני מעוגל 7"/>
          <p:cNvSpPr/>
          <p:nvPr/>
        </p:nvSpPr>
        <p:spPr>
          <a:xfrm>
            <a:off x="4559730" y="825286"/>
            <a:ext cx="3332234" cy="801937"/>
          </a:xfrm>
          <a:prstGeom prst="wedgeRoundRectCallout">
            <a:avLst>
              <a:gd name="adj1" fmla="val 95844"/>
              <a:gd name="adj2" fmla="val 8323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שדות וכרמים </a:t>
            </a:r>
            <a:r>
              <a:rPr lang="he-IL" b="1" dirty="0">
                <a:solidFill>
                  <a:schemeClr val="tx1"/>
                </a:solidFill>
              </a:rPr>
              <a:t>השווים מאתיים זוז</a:t>
            </a:r>
          </a:p>
        </p:txBody>
      </p:sp>
      <p:sp>
        <p:nvSpPr>
          <p:cNvPr id="9" name="מלבן 8"/>
          <p:cNvSpPr/>
          <p:nvPr/>
        </p:nvSpPr>
        <p:spPr>
          <a:xfrm>
            <a:off x="8333806" y="2818471"/>
            <a:ext cx="3626314"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הדין: </a:t>
            </a:r>
            <a:r>
              <a:rPr lang="he-IL" dirty="0" err="1" smtClean="0">
                <a:solidFill>
                  <a:srgbClr val="000000"/>
                </a:solidFill>
                <a:latin typeface="Arial" panose="020B0604020202020204" pitchFamily="34" charset="0"/>
              </a:rPr>
              <a:t>מַאֲכִילִין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אוֹתוֹ מַעְשַׂר עָנִי עַד מֶחֱצָה</a:t>
            </a:r>
            <a:endParaRPr lang="he-IL" dirty="0"/>
          </a:p>
        </p:txBody>
      </p:sp>
      <p:sp>
        <p:nvSpPr>
          <p:cNvPr id="11" name="מלבן 10"/>
          <p:cNvSpPr/>
          <p:nvPr/>
        </p:nvSpPr>
        <p:spPr>
          <a:xfrm>
            <a:off x="9549227" y="2284095"/>
            <a:ext cx="2409634" cy="369332"/>
          </a:xfrm>
          <a:prstGeom prst="rect">
            <a:avLst/>
          </a:prstGeom>
        </p:spPr>
        <p:txBody>
          <a:bodyPr wrap="none">
            <a:spAutoFit/>
          </a:bodyPr>
          <a:lstStyle/>
          <a:p>
            <a:r>
              <a:rPr lang="he-IL" dirty="0"/>
              <a:t>והוא זקוק לכסף למחייתו.</a:t>
            </a:r>
          </a:p>
        </p:txBody>
      </p:sp>
      <p:sp>
        <p:nvSpPr>
          <p:cNvPr id="12" name="הסבר אליפטי 11"/>
          <p:cNvSpPr/>
          <p:nvPr/>
        </p:nvSpPr>
        <p:spPr>
          <a:xfrm>
            <a:off x="0" y="-19280"/>
            <a:ext cx="4456094" cy="1874982"/>
          </a:xfrm>
          <a:prstGeom prst="wedgeEllipseCallout">
            <a:avLst>
              <a:gd name="adj1" fmla="val 110442"/>
              <a:gd name="adj2" fmla="val 519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a:solidFill>
                  <a:schemeClr val="tx1"/>
                </a:solidFill>
              </a:rPr>
              <a:t> מי שיש לו מאתיים זוז, אינו נחשב עני, ואסור לו ליטול ממעשר עני. אך אם יש לו פחות ממאתיים זוז, אפילו זוז אחד פחות, יכול הוא ליטול ממעשר עני </a:t>
            </a:r>
            <a:endParaRPr lang="he-IL" dirty="0">
              <a:solidFill>
                <a:schemeClr val="tx1"/>
              </a:solidFill>
            </a:endParaRPr>
          </a:p>
        </p:txBody>
      </p:sp>
      <p:sp>
        <p:nvSpPr>
          <p:cNvPr id="15" name="TextBox 14"/>
          <p:cNvSpPr txBox="1"/>
          <p:nvPr/>
        </p:nvSpPr>
        <p:spPr>
          <a:xfrm>
            <a:off x="254821" y="2847296"/>
            <a:ext cx="8078985" cy="369332"/>
          </a:xfrm>
          <a:prstGeom prst="rect">
            <a:avLst/>
          </a:prstGeom>
          <a:noFill/>
        </p:spPr>
        <p:txBody>
          <a:bodyPr wrap="square" rtlCol="1">
            <a:spAutoFit/>
          </a:bodyPr>
          <a:lstStyle/>
          <a:p>
            <a:r>
              <a:rPr lang="he-IL" dirty="0" smtClean="0"/>
              <a:t>אוכל מעשר עני עד מחצה = 100 זוז </a:t>
            </a:r>
            <a:r>
              <a:rPr lang="he-IL" dirty="0"/>
              <a:t>מוכר את רכושו בזול = 100 זוז </a:t>
            </a:r>
            <a:r>
              <a:rPr lang="he-IL" dirty="0" smtClean="0"/>
              <a:t> ס"ה יהיו לו 200 זוז</a:t>
            </a:r>
            <a:endParaRPr lang="he-IL" dirty="0"/>
          </a:p>
        </p:txBody>
      </p:sp>
      <p:sp>
        <p:nvSpPr>
          <p:cNvPr id="17" name="מלבן 16"/>
          <p:cNvSpPr/>
          <p:nvPr/>
        </p:nvSpPr>
        <p:spPr>
          <a:xfrm>
            <a:off x="517236" y="3312845"/>
            <a:ext cx="9442279" cy="369332"/>
          </a:xfrm>
          <a:prstGeom prst="rect">
            <a:avLst/>
          </a:prstGeom>
        </p:spPr>
        <p:txBody>
          <a:bodyPr wrap="square">
            <a:spAutoFit/>
          </a:bodyPr>
          <a:lstStyle/>
          <a:p>
            <a:r>
              <a:rPr lang="he-IL" dirty="0" smtClean="0"/>
              <a:t>וכיון </a:t>
            </a:r>
            <a:r>
              <a:rPr lang="he-IL" dirty="0"/>
              <a:t>שלעולם לא יוזלו קרקעות ובתים ביותר ממחצית </a:t>
            </a:r>
            <a:r>
              <a:rPr lang="he-IL" dirty="0" err="1"/>
              <a:t>שוויים</a:t>
            </a:r>
            <a:r>
              <a:rPr lang="he-IL" dirty="0"/>
              <a:t> [שהם מאה זוז], הרי יהיה בידו מאתיים זוז.</a:t>
            </a:r>
          </a:p>
        </p:txBody>
      </p:sp>
      <p:sp>
        <p:nvSpPr>
          <p:cNvPr id="18" name="מלבן 17"/>
          <p:cNvSpPr/>
          <p:nvPr/>
        </p:nvSpPr>
        <p:spPr>
          <a:xfrm>
            <a:off x="353814" y="5190194"/>
            <a:ext cx="11744066" cy="646331"/>
          </a:xfrm>
          <a:prstGeom prst="rect">
            <a:avLst/>
          </a:prstGeom>
        </p:spPr>
        <p:txBody>
          <a:bodyPr wrap="square">
            <a:spAutoFit/>
          </a:bodyPr>
          <a:lstStyle/>
          <a:p>
            <a:r>
              <a:rPr lang="he-IL" dirty="0" smtClean="0">
                <a:solidFill>
                  <a:srgbClr val="000000"/>
                </a:solidFill>
                <a:latin typeface="Arial" panose="020B0604020202020204" pitchFamily="34" charset="0"/>
              </a:rPr>
              <a:t>אֶלָּא </a:t>
            </a:r>
            <a:r>
              <a:rPr lang="he-IL" dirty="0"/>
              <a:t>ערך הקרקע של כולם נשאר יקר </a:t>
            </a:r>
            <a:r>
              <a:rPr lang="he-IL" dirty="0" err="1" smtClean="0">
                <a:solidFill>
                  <a:srgbClr val="000000"/>
                </a:solidFill>
                <a:latin typeface="Arial" panose="020B0604020202020204" pitchFamily="34" charset="0"/>
              </a:rPr>
              <a:t>וְדִידֵיה</a:t>
            </a:r>
            <a:r>
              <a:rPr lang="he-IL" dirty="0" smtClean="0">
                <a:solidFill>
                  <a:srgbClr val="000000"/>
                </a:solidFill>
                <a:latin typeface="Arial" panose="020B0604020202020204" pitchFamily="34" charset="0"/>
              </a:rPr>
              <a:t>ּ </a:t>
            </a:r>
            <a:r>
              <a:rPr lang="he-IL" dirty="0"/>
              <a:t>רק הקרקע שלו הוזלה </a:t>
            </a:r>
            <a:r>
              <a:rPr lang="he-IL" dirty="0" smtClean="0">
                <a:solidFill>
                  <a:srgbClr val="000000"/>
                </a:solidFill>
                <a:latin typeface="Arial" panose="020B0604020202020204" pitchFamily="34" charset="0"/>
              </a:rPr>
              <a:t>אַיְּידֵי </a:t>
            </a:r>
            <a:r>
              <a:rPr lang="he-IL" dirty="0" err="1">
                <a:solidFill>
                  <a:srgbClr val="000000"/>
                </a:solidFill>
                <a:latin typeface="Arial" panose="020B0604020202020204" pitchFamily="34" charset="0"/>
              </a:rPr>
              <a:t>דְּעָיֵיל</a:t>
            </a:r>
            <a:r>
              <a:rPr lang="he-IL" dirty="0">
                <a:solidFill>
                  <a:srgbClr val="000000"/>
                </a:solidFill>
                <a:latin typeface="Arial" panose="020B0604020202020204" pitchFamily="34" charset="0"/>
              </a:rPr>
              <a:t> וְנָפֵיק </a:t>
            </a:r>
            <a:r>
              <a:rPr lang="he-IL" dirty="0" err="1" smtClean="0">
                <a:solidFill>
                  <a:srgbClr val="000000"/>
                </a:solidFill>
                <a:latin typeface="Arial" panose="020B0604020202020204" pitchFamily="34" charset="0"/>
              </a:rPr>
              <a:t>אַזּוּזֵי</a:t>
            </a:r>
            <a:r>
              <a:rPr lang="he-IL" dirty="0" smtClean="0">
                <a:solidFill>
                  <a:srgbClr val="000000"/>
                </a:solidFill>
                <a:latin typeface="Arial" panose="020B0604020202020204" pitchFamily="34" charset="0"/>
              </a:rPr>
              <a:t> </a:t>
            </a:r>
            <a:r>
              <a:rPr lang="he-IL" dirty="0"/>
              <a:t>היות שרואים האנשים שהוא נצרך לכסף</a:t>
            </a:r>
            <a:r>
              <a:rPr lang="he-IL" dirty="0" smtClean="0">
                <a:solidFill>
                  <a:srgbClr val="000000"/>
                </a:solidFill>
                <a:latin typeface="Arial" panose="020B0604020202020204" pitchFamily="34" charset="0"/>
              </a:rPr>
              <a:t> </a:t>
            </a:r>
          </a:p>
          <a:p>
            <a:r>
              <a:rPr lang="he-IL" dirty="0" err="1" smtClean="0">
                <a:solidFill>
                  <a:srgbClr val="000000"/>
                </a:solidFill>
                <a:latin typeface="Arial" panose="020B0604020202020204" pitchFamily="34" charset="0"/>
              </a:rPr>
              <a:t>זָל</a:t>
            </a:r>
            <a:r>
              <a:rPr lang="he-IL" dirty="0" smtClean="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אַרְעֵיה</a:t>
            </a:r>
            <a:r>
              <a:rPr lang="he-IL" dirty="0" smtClean="0">
                <a:solidFill>
                  <a:srgbClr val="000000"/>
                </a:solidFill>
                <a:latin typeface="Arial" panose="020B0604020202020204" pitchFamily="34" charset="0"/>
              </a:rPr>
              <a:t>ּ </a:t>
            </a:r>
            <a:r>
              <a:rPr lang="he-IL" dirty="0" smtClean="0"/>
              <a:t>אינם </a:t>
            </a:r>
            <a:r>
              <a:rPr lang="he-IL" dirty="0"/>
              <a:t>מוכנים לשלם אלא פחות משווים, דהיינו, פחות ממאתיים זוז. </a:t>
            </a:r>
          </a:p>
        </p:txBody>
      </p:sp>
      <p:sp>
        <p:nvSpPr>
          <p:cNvPr id="19" name="מלבן 18"/>
          <p:cNvSpPr/>
          <p:nvPr/>
        </p:nvSpPr>
        <p:spPr>
          <a:xfrm>
            <a:off x="10043120" y="3318949"/>
            <a:ext cx="2084225"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ְהָוֵי בָּהּ מָר:   </a:t>
            </a:r>
            <a:r>
              <a:rPr lang="he-IL" dirty="0" err="1" smtClean="0">
                <a:solidFill>
                  <a:srgbClr val="000000"/>
                </a:solidFill>
                <a:latin typeface="Arial" panose="020B0604020202020204" pitchFamily="34" charset="0"/>
              </a:rPr>
              <a:t>הֵיכִי</a:t>
            </a:r>
            <a:r>
              <a:rPr lang="he-IL" dirty="0" smtClean="0">
                <a:solidFill>
                  <a:srgbClr val="000000"/>
                </a:solidFill>
                <a:latin typeface="Arial" panose="020B0604020202020204" pitchFamily="34" charset="0"/>
              </a:rPr>
              <a:t> דָמֵי</a:t>
            </a:r>
            <a:endParaRPr lang="he-IL" dirty="0"/>
          </a:p>
        </p:txBody>
      </p:sp>
      <p:sp>
        <p:nvSpPr>
          <p:cNvPr id="20" name="מלבן 19"/>
          <p:cNvSpPr/>
          <p:nvPr/>
        </p:nvSpPr>
        <p:spPr>
          <a:xfrm>
            <a:off x="815739" y="3808939"/>
            <a:ext cx="11362406" cy="369332"/>
          </a:xfrm>
          <a:prstGeom prst="rect">
            <a:avLst/>
          </a:prstGeom>
        </p:spPr>
        <p:txBody>
          <a:bodyPr wrap="none">
            <a:spAutoFit/>
          </a:bodyPr>
          <a:lstStyle/>
          <a:p>
            <a:r>
              <a:rPr lang="he-IL" dirty="0" smtClean="0"/>
              <a:t>אם </a:t>
            </a:r>
            <a:r>
              <a:rPr lang="he-IL" dirty="0"/>
              <a:t>מדובר</a:t>
            </a:r>
            <a:r>
              <a:rPr lang="he-IL" dirty="0" smtClean="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דְּזוּל</a:t>
            </a:r>
            <a:r>
              <a:rPr lang="he-IL" dirty="0" smtClean="0">
                <a:solidFill>
                  <a:srgbClr val="000000"/>
                </a:solidFill>
                <a:latin typeface="Arial" panose="020B0604020202020204" pitchFamily="34" charset="0"/>
              </a:rPr>
              <a:t> </a:t>
            </a:r>
            <a:r>
              <a:rPr lang="he-IL" dirty="0" smtClean="0"/>
              <a:t>השדות</a:t>
            </a:r>
            <a:r>
              <a:rPr lang="he-IL" dirty="0" smtClean="0">
                <a:solidFill>
                  <a:srgbClr val="000000"/>
                </a:solidFill>
                <a:latin typeface="Arial" panose="020B0604020202020204" pitchFamily="34" charset="0"/>
              </a:rPr>
              <a:t> </a:t>
            </a:r>
            <a:r>
              <a:rPr lang="he-IL" dirty="0" smtClean="0"/>
              <a:t>של </a:t>
            </a:r>
            <a:r>
              <a:rPr lang="he-IL" dirty="0"/>
              <a:t>כולם</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וְדִידֵיה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נָמֵי</a:t>
            </a:r>
            <a:r>
              <a:rPr lang="he-IL" dirty="0" smtClean="0">
                <a:solidFill>
                  <a:srgbClr val="000000"/>
                </a:solidFill>
                <a:latin typeface="Arial" panose="020B0604020202020204" pitchFamily="34" charset="0"/>
              </a:rPr>
              <a:t>  וגם</a:t>
            </a:r>
            <a:r>
              <a:rPr lang="he-IL" dirty="0" smtClean="0"/>
              <a:t> </a:t>
            </a:r>
            <a:r>
              <a:rPr lang="he-IL" dirty="0"/>
              <a:t>ערך קרקעותיו </a:t>
            </a:r>
            <a:r>
              <a:rPr lang="he-IL" dirty="0" smtClean="0"/>
              <a:t>הוזלו ואינן </a:t>
            </a:r>
            <a:r>
              <a:rPr lang="he-IL" dirty="0"/>
              <a:t>שוות מאתיים </a:t>
            </a:r>
            <a:r>
              <a:rPr lang="he-IL" dirty="0" smtClean="0"/>
              <a:t>זוז </a:t>
            </a:r>
            <a:r>
              <a:rPr lang="he-IL" dirty="0"/>
              <a:t>למה אין נותנים לו אלא עד מחצה?</a:t>
            </a:r>
            <a:r>
              <a:rPr lang="he-IL" dirty="0" smtClean="0"/>
              <a:t> </a:t>
            </a:r>
            <a:r>
              <a:rPr lang="he-IL" dirty="0" smtClean="0">
                <a:solidFill>
                  <a:srgbClr val="000000"/>
                </a:solidFill>
                <a:latin typeface="Arial" panose="020B0604020202020204" pitchFamily="34" charset="0"/>
              </a:rPr>
              <a:t>ּ </a:t>
            </a:r>
            <a:endParaRPr lang="he-IL" dirty="0"/>
          </a:p>
        </p:txBody>
      </p:sp>
      <p:sp>
        <p:nvSpPr>
          <p:cNvPr id="21" name="מלבן 20"/>
          <p:cNvSpPr/>
          <p:nvPr/>
        </p:nvSpPr>
        <p:spPr>
          <a:xfrm>
            <a:off x="5429095" y="4743949"/>
            <a:ext cx="4072588" cy="369332"/>
          </a:xfrm>
          <a:prstGeom prst="rect">
            <a:avLst/>
          </a:prstGeom>
        </p:spPr>
        <p:txBody>
          <a:bodyPr wrap="square">
            <a:spAutoFit/>
          </a:bodyPr>
          <a:lstStyle/>
          <a:p>
            <a:r>
              <a:rPr lang="he-IL" dirty="0" smtClean="0"/>
              <a:t> הרי הקרקעות של כולן הוזלו, ועתה הוא עני.</a:t>
            </a:r>
            <a:endParaRPr lang="he-IL" dirty="0"/>
          </a:p>
        </p:txBody>
      </p:sp>
      <p:sp>
        <p:nvSpPr>
          <p:cNvPr id="22" name="מלבן 21"/>
          <p:cNvSpPr/>
          <p:nvPr/>
        </p:nvSpPr>
        <p:spPr>
          <a:xfrm>
            <a:off x="9584602" y="4307816"/>
            <a:ext cx="2603597"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אֲפִילּוּ </a:t>
            </a:r>
            <a:r>
              <a:rPr lang="he-IL" dirty="0" err="1">
                <a:solidFill>
                  <a:srgbClr val="000000"/>
                </a:solidFill>
                <a:latin typeface="Arial" panose="020B0604020202020204" pitchFamily="34" charset="0"/>
              </a:rPr>
              <a:t>טוּבָא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לִיסְפֵּי</a:t>
            </a:r>
            <a:r>
              <a:rPr lang="he-IL" dirty="0">
                <a:solidFill>
                  <a:srgbClr val="000000"/>
                </a:solidFill>
                <a:latin typeface="Arial" panose="020B0604020202020204" pitchFamily="34" charset="0"/>
              </a:rPr>
              <a:t> לֵיהּ </a:t>
            </a:r>
            <a:endParaRPr lang="he-IL" dirty="0"/>
          </a:p>
        </p:txBody>
      </p:sp>
      <p:sp>
        <p:nvSpPr>
          <p:cNvPr id="23" name="מלבן 22"/>
          <p:cNvSpPr/>
          <p:nvPr/>
        </p:nvSpPr>
        <p:spPr>
          <a:xfrm>
            <a:off x="5633146" y="4297704"/>
            <a:ext cx="3807453" cy="369332"/>
          </a:xfrm>
          <a:prstGeom prst="rect">
            <a:avLst/>
          </a:prstGeom>
        </p:spPr>
        <p:txBody>
          <a:bodyPr wrap="none">
            <a:spAutoFit/>
          </a:bodyPr>
          <a:lstStyle/>
          <a:p>
            <a:r>
              <a:rPr lang="he-IL" dirty="0"/>
              <a:t>אפילו יותר ממאה </a:t>
            </a:r>
            <a:r>
              <a:rPr lang="he-IL" dirty="0" smtClean="0"/>
              <a:t>צריך לתת לו</a:t>
            </a:r>
            <a:r>
              <a:rPr lang="he-IL" dirty="0"/>
              <a:t>, כדין עני, </a:t>
            </a:r>
          </a:p>
        </p:txBody>
      </p:sp>
      <p:sp>
        <p:nvSpPr>
          <p:cNvPr id="24" name="מלבן 23"/>
          <p:cNvSpPr/>
          <p:nvPr/>
        </p:nvSpPr>
        <p:spPr>
          <a:xfrm>
            <a:off x="9832109" y="4744886"/>
            <a:ext cx="2321468"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דּהָא</a:t>
            </a:r>
            <a:r>
              <a:rPr lang="he-IL" dirty="0">
                <a:solidFill>
                  <a:srgbClr val="000000"/>
                </a:solidFill>
                <a:latin typeface="Arial" panose="020B0604020202020204" pitchFamily="34" charset="0"/>
              </a:rPr>
              <a:t> זוּל דְּכוּלֵּי עָלְמָא </a:t>
            </a:r>
            <a:r>
              <a:rPr lang="he-IL" dirty="0" err="1">
                <a:solidFill>
                  <a:srgbClr val="000000"/>
                </a:solidFill>
                <a:latin typeface="Arial" panose="020B0604020202020204" pitchFamily="34" charset="0"/>
              </a:rPr>
              <a:t>נָמֵי</a:t>
            </a:r>
            <a:endParaRPr lang="he-IL" dirty="0"/>
          </a:p>
        </p:txBody>
      </p:sp>
      <p:sp>
        <p:nvSpPr>
          <p:cNvPr id="26" name="מלבן 25"/>
          <p:cNvSpPr/>
          <p:nvPr/>
        </p:nvSpPr>
        <p:spPr>
          <a:xfrm>
            <a:off x="9116966" y="6125204"/>
            <a:ext cx="288412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אֲפִילּוּ פּוּרְתָּא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לִיסְפּו</a:t>
            </a:r>
            <a:r>
              <a:rPr lang="he-IL" dirty="0">
                <a:solidFill>
                  <a:srgbClr val="000000"/>
                </a:solidFill>
                <a:latin typeface="Arial" panose="020B0604020202020204" pitchFamily="34" charset="0"/>
              </a:rPr>
              <a:t>ֹ לֵיהּ</a:t>
            </a:r>
            <a:endParaRPr lang="he-IL" dirty="0"/>
          </a:p>
        </p:txBody>
      </p:sp>
      <p:sp>
        <p:nvSpPr>
          <p:cNvPr id="27" name="TextBox 26"/>
          <p:cNvSpPr txBox="1"/>
          <p:nvPr/>
        </p:nvSpPr>
        <p:spPr>
          <a:xfrm>
            <a:off x="10786316" y="5775494"/>
            <a:ext cx="1311564" cy="369332"/>
          </a:xfrm>
          <a:prstGeom prst="rect">
            <a:avLst/>
          </a:prstGeom>
          <a:noFill/>
        </p:spPr>
        <p:txBody>
          <a:bodyPr wrap="square" rtlCol="1">
            <a:spAutoFit/>
          </a:bodyPr>
          <a:lstStyle/>
          <a:p>
            <a:r>
              <a:rPr lang="he-IL" dirty="0" smtClean="0"/>
              <a:t>דף ז' עמ' ב'</a:t>
            </a:r>
            <a:endParaRPr lang="he-IL" dirty="0"/>
          </a:p>
        </p:txBody>
      </p:sp>
      <p:sp>
        <p:nvSpPr>
          <p:cNvPr id="28" name="מלבן 27"/>
          <p:cNvSpPr/>
          <p:nvPr/>
        </p:nvSpPr>
        <p:spPr>
          <a:xfrm>
            <a:off x="1016001" y="6125204"/>
            <a:ext cx="7775131" cy="369332"/>
          </a:xfrm>
          <a:prstGeom prst="rect">
            <a:avLst/>
          </a:prstGeom>
        </p:spPr>
        <p:txBody>
          <a:bodyPr wrap="square">
            <a:spAutoFit/>
          </a:bodyPr>
          <a:lstStyle/>
          <a:p>
            <a:r>
              <a:rPr lang="he-IL" dirty="0" smtClean="0"/>
              <a:t>גם </a:t>
            </a:r>
            <a:r>
              <a:rPr lang="he-IL" dirty="0"/>
              <a:t>עד כדי מחצה לא ראוי לתת לו, כי קרקעותיו שוות באמת מאתיים זוז, והוא </a:t>
            </a:r>
            <a:r>
              <a:rPr lang="he-IL" dirty="0" smtClean="0"/>
              <a:t>איננו </a:t>
            </a:r>
            <a:r>
              <a:rPr lang="he-IL" dirty="0"/>
              <a:t>עני </a:t>
            </a:r>
          </a:p>
        </p:txBody>
      </p:sp>
      <p:sp>
        <p:nvSpPr>
          <p:cNvPr id="2" name="מלבן 1"/>
          <p:cNvSpPr/>
          <p:nvPr/>
        </p:nvSpPr>
        <p:spPr>
          <a:xfrm>
            <a:off x="10207281" y="1701331"/>
            <a:ext cx="181331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הֲרֵי שֶׁהָיוּ לוֹ בָּתִּים </a:t>
            </a:r>
            <a:endParaRPr lang="he-IL" dirty="0"/>
          </a:p>
        </p:txBody>
      </p:sp>
      <p:sp>
        <p:nvSpPr>
          <p:cNvPr id="10" name="מלבן 9"/>
          <p:cNvSpPr/>
          <p:nvPr/>
        </p:nvSpPr>
        <p:spPr>
          <a:xfrm>
            <a:off x="8900673" y="1712636"/>
            <a:ext cx="142058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שָׂדוֹת וּכְרָמִים </a:t>
            </a:r>
            <a:endParaRPr lang="he-IL" dirty="0"/>
          </a:p>
        </p:txBody>
      </p:sp>
    </p:spTree>
    <p:extLst>
      <p:ext uri="{BB962C8B-B14F-4D97-AF65-F5344CB8AC3E}">
        <p14:creationId xmlns:p14="http://schemas.microsoft.com/office/powerpoint/2010/main" val="17941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53" presetClass="entr" presetSubtype="16" fill="hold" grpId="0" nodeType="after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750"/>
                            </p:stCondLst>
                            <p:childTnLst>
                              <p:par>
                                <p:cTn id="20" presetID="22" presetClass="entr" presetSubtype="8" fill="hold" grpId="0" nodeType="afterEffect">
                                  <p:stCondLst>
                                    <p:cond delay="7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par>
                          <p:cTn id="23" fill="hold">
                            <p:stCondLst>
                              <p:cond delay="3750"/>
                            </p:stCondLst>
                            <p:childTnLst>
                              <p:par>
                                <p:cTn id="24" presetID="53" presetClass="entr" presetSubtype="16" fill="hold" grpId="0" nodeType="afterEffect">
                                  <p:stCondLst>
                                    <p:cond delay="3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7250"/>
                            </p:stCondLst>
                            <p:childTnLst>
                              <p:par>
                                <p:cTn id="30" presetID="22" presetClass="entr" presetSubtype="8"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par>
                          <p:cTn id="33" fill="hold">
                            <p:stCondLst>
                              <p:cond delay="11250"/>
                            </p:stCondLst>
                            <p:childTnLst>
                              <p:par>
                                <p:cTn id="34" presetID="22" presetClass="entr" presetSubtype="2"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par>
                          <p:cTn id="37" fill="hold">
                            <p:stCondLst>
                              <p:cond delay="11750"/>
                            </p:stCondLst>
                            <p:childTnLst>
                              <p:par>
                                <p:cTn id="38" presetID="22" presetClass="entr" presetSubtype="8" fill="hold" grpId="0" nodeType="afterEffect">
                                  <p:stCondLst>
                                    <p:cond delay="1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750"/>
                                        <p:tgtEl>
                                          <p:spTgt spid="12"/>
                                        </p:tgtEl>
                                      </p:cBhvr>
                                    </p:animEffect>
                                  </p:childTnLst>
                                </p:cTn>
                              </p:par>
                            </p:childTnLst>
                          </p:cTn>
                        </p:par>
                        <p:par>
                          <p:cTn id="41" fill="hold">
                            <p:stCondLst>
                              <p:cond delay="15250"/>
                            </p:stCondLst>
                            <p:childTnLst>
                              <p:par>
                                <p:cTn id="42" presetID="16" presetClass="entr" presetSubtype="21" fill="hold" grpId="0" nodeType="afterEffect">
                                  <p:stCondLst>
                                    <p:cond delay="250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par>
                          <p:cTn id="45" fill="hold">
                            <p:stCondLst>
                              <p:cond delay="18250"/>
                            </p:stCondLst>
                            <p:childTnLst>
                              <p:par>
                                <p:cTn id="46" presetID="22" presetClass="entr" presetSubtype="2" fill="hold" grpId="0" nodeType="afterEffect">
                                  <p:stCondLst>
                                    <p:cond delay="1500"/>
                                  </p:stCondLst>
                                  <p:childTnLst>
                                    <p:set>
                                      <p:cBhvr>
                                        <p:cTn id="47" dur="1" fill="hold">
                                          <p:stCondLst>
                                            <p:cond delay="0"/>
                                          </p:stCondLst>
                                        </p:cTn>
                                        <p:tgtEl>
                                          <p:spTgt spid="6"/>
                                        </p:tgtEl>
                                        <p:attrNameLst>
                                          <p:attrName>style.visibility</p:attrName>
                                        </p:attrNameLst>
                                      </p:cBhvr>
                                      <p:to>
                                        <p:strVal val="visible"/>
                                      </p:to>
                                    </p:set>
                                    <p:animEffect transition="in" filter="wipe(right)">
                                      <p:cBhvr>
                                        <p:cTn id="48" dur="500"/>
                                        <p:tgtEl>
                                          <p:spTgt spid="6"/>
                                        </p:tgtEl>
                                      </p:cBhvr>
                                    </p:animEffect>
                                  </p:childTnLst>
                                </p:cTn>
                              </p:par>
                            </p:childTnLst>
                          </p:cTn>
                        </p:par>
                        <p:par>
                          <p:cTn id="49" fill="hold">
                            <p:stCondLst>
                              <p:cond delay="20250"/>
                            </p:stCondLst>
                            <p:childTnLst>
                              <p:par>
                                <p:cTn id="50" presetID="53" presetClass="entr" presetSubtype="16" fill="hold" grpId="0" nodeType="afterEffect">
                                  <p:stCondLst>
                                    <p:cond delay="250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23250"/>
                            </p:stCondLst>
                            <p:childTnLst>
                              <p:par>
                                <p:cTn id="56" presetID="22" presetClass="entr" presetSubtype="2" fill="hold" grpId="0" nodeType="afterEffect">
                                  <p:stCondLst>
                                    <p:cond delay="200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par>
                          <p:cTn id="66" fill="hold">
                            <p:stCondLst>
                              <p:cond delay="500"/>
                            </p:stCondLst>
                            <p:childTnLst>
                              <p:par>
                                <p:cTn id="67" presetID="16" presetClass="entr" presetSubtype="21" fill="hold" grpId="0" nodeType="afterEffect">
                                  <p:stCondLst>
                                    <p:cond delay="175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par>
                          <p:cTn id="70" fill="hold">
                            <p:stCondLst>
                              <p:cond delay="2750"/>
                            </p:stCondLst>
                            <p:childTnLst>
                              <p:par>
                                <p:cTn id="71" presetID="16" presetClass="entr" presetSubtype="21" fill="hold" grpId="0" nodeType="afterEffect">
                                  <p:stCondLst>
                                    <p:cond delay="250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par>
                          <p:cTn id="74" fill="hold">
                            <p:stCondLst>
                              <p:cond delay="5750"/>
                            </p:stCondLst>
                            <p:childTnLst>
                              <p:par>
                                <p:cTn id="75" presetID="53" presetClass="entr" presetSubtype="16" fill="hold" grpId="0" nodeType="afterEffect">
                                  <p:stCondLst>
                                    <p:cond delay="250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8750"/>
                            </p:stCondLst>
                            <p:childTnLst>
                              <p:par>
                                <p:cTn id="81" presetID="22" presetClass="entr" presetSubtype="4" fill="hold" grpId="0" nodeType="afterEffect">
                                  <p:stCondLst>
                                    <p:cond delay="175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childTnLst>
                          </p:cTn>
                        </p:par>
                        <p:par>
                          <p:cTn id="84" fill="hold">
                            <p:stCondLst>
                              <p:cond delay="11000"/>
                            </p:stCondLst>
                            <p:childTnLst>
                              <p:par>
                                <p:cTn id="85" presetID="53" presetClass="entr" presetSubtype="16" fill="hold" grpId="0" nodeType="afterEffect">
                                  <p:stCondLst>
                                    <p:cond delay="200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13500"/>
                            </p:stCondLst>
                            <p:childTnLst>
                              <p:par>
                                <p:cTn id="91" presetID="22" presetClass="entr" presetSubtype="2" fill="hold" grpId="0" nodeType="afterEffect">
                                  <p:stCondLst>
                                    <p:cond delay="1500"/>
                                  </p:stCondLst>
                                  <p:childTnLst>
                                    <p:set>
                                      <p:cBhvr>
                                        <p:cTn id="92" dur="1" fill="hold">
                                          <p:stCondLst>
                                            <p:cond delay="0"/>
                                          </p:stCondLst>
                                        </p:cTn>
                                        <p:tgtEl>
                                          <p:spTgt spid="21"/>
                                        </p:tgtEl>
                                        <p:attrNameLst>
                                          <p:attrName>style.visibility</p:attrName>
                                        </p:attrNameLst>
                                      </p:cBhvr>
                                      <p:to>
                                        <p:strVal val="visible"/>
                                      </p:to>
                                    </p:set>
                                    <p:animEffect transition="in" filter="wipe(right)">
                                      <p:cBhvr>
                                        <p:cTn id="93" dur="500"/>
                                        <p:tgtEl>
                                          <p:spTgt spid="21"/>
                                        </p:tgtEl>
                                      </p:cBhvr>
                                    </p:animEffect>
                                  </p:childTnLst>
                                </p:cTn>
                              </p:par>
                            </p:childTnLst>
                          </p:cTn>
                        </p:par>
                        <p:par>
                          <p:cTn id="94" fill="hold">
                            <p:stCondLst>
                              <p:cond delay="15500"/>
                            </p:stCondLst>
                            <p:childTnLst>
                              <p:par>
                                <p:cTn id="95" presetID="31" presetClass="entr" presetSubtype="0" fill="hold" grpId="0" nodeType="afterEffect">
                                  <p:stCondLst>
                                    <p:cond delay="175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childTnLst>
                          </p:cTn>
                        </p:par>
                        <p:par>
                          <p:cTn id="101" fill="hold">
                            <p:stCondLst>
                              <p:cond delay="18250"/>
                            </p:stCondLst>
                            <p:childTnLst>
                              <p:par>
                                <p:cTn id="102" presetID="1" presetClass="entr" presetSubtype="0" fill="hold" grpId="0" nodeType="afterEffect">
                                  <p:stCondLst>
                                    <p:cond delay="3500"/>
                                  </p:stCondLst>
                                  <p:childTnLst>
                                    <p:set>
                                      <p:cBhvr>
                                        <p:cTn id="103" dur="1" fill="hold">
                                          <p:stCondLst>
                                            <p:cond delay="0"/>
                                          </p:stCondLst>
                                        </p:cTn>
                                        <p:tgtEl>
                                          <p:spTgt spid="27"/>
                                        </p:tgtEl>
                                        <p:attrNameLst>
                                          <p:attrName>style.visibility</p:attrName>
                                        </p:attrNameLst>
                                      </p:cBhvr>
                                      <p:to>
                                        <p:strVal val="visible"/>
                                      </p:to>
                                    </p:set>
                                  </p:childTnLst>
                                </p:cTn>
                              </p:par>
                            </p:childTnLst>
                          </p:cTn>
                        </p:par>
                        <p:par>
                          <p:cTn id="104" fill="hold">
                            <p:stCondLst>
                              <p:cond delay="21750"/>
                            </p:stCondLst>
                            <p:childTnLst>
                              <p:par>
                                <p:cTn id="105" presetID="53" presetClass="entr" presetSubtype="16" fill="hold" grpId="0" nodeType="afterEffect">
                                  <p:stCondLst>
                                    <p:cond delay="50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childTnLst>
                          </p:cTn>
                        </p:par>
                        <p:par>
                          <p:cTn id="110" fill="hold">
                            <p:stCondLst>
                              <p:cond delay="22750"/>
                            </p:stCondLst>
                            <p:childTnLst>
                              <p:par>
                                <p:cTn id="111" presetID="22" presetClass="entr" presetSubtype="2" fill="hold" grpId="0" nodeType="afterEffect">
                                  <p:stCondLst>
                                    <p:cond delay="1250"/>
                                  </p:stCondLst>
                                  <p:childTnLst>
                                    <p:set>
                                      <p:cBhvr>
                                        <p:cTn id="112" dur="1" fill="hold">
                                          <p:stCondLst>
                                            <p:cond delay="0"/>
                                          </p:stCondLst>
                                        </p:cTn>
                                        <p:tgtEl>
                                          <p:spTgt spid="28"/>
                                        </p:tgtEl>
                                        <p:attrNameLst>
                                          <p:attrName>style.visibility</p:attrName>
                                        </p:attrNameLst>
                                      </p:cBhvr>
                                      <p:to>
                                        <p:strVal val="visible"/>
                                      </p:to>
                                    </p:set>
                                    <p:animEffect transition="in" filter="wipe(right)">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animBg="1"/>
      <p:bldP spid="9" grpId="0" animBg="1"/>
      <p:bldP spid="11" grpId="0"/>
      <p:bldP spid="12" grpId="0" animBg="1"/>
      <p:bldP spid="15" grpId="0"/>
      <p:bldP spid="17" grpId="0"/>
      <p:bldP spid="18" grpId="0"/>
      <p:bldP spid="19" grpId="0" animBg="1"/>
      <p:bldP spid="20" grpId="0"/>
      <p:bldP spid="21" grpId="0"/>
      <p:bldP spid="22" grpId="0" animBg="1"/>
      <p:bldP spid="23" grpId="0"/>
      <p:bldP spid="24" grpId="0" animBg="1"/>
      <p:bldP spid="26" grpId="0" animBg="1"/>
      <p:bldP spid="27" grpId="0"/>
      <p:bldP spid="28" grpId="0"/>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טבלה 21"/>
          <p:cNvGraphicFramePr>
            <a:graphicFrameLocks noGrp="1"/>
          </p:cNvGraphicFramePr>
          <p:nvPr>
            <p:extLst>
              <p:ext uri="{D42A27DB-BD31-4B8C-83A1-F6EECF244321}">
                <p14:modId xmlns:p14="http://schemas.microsoft.com/office/powerpoint/2010/main" val="1327324810"/>
              </p:ext>
            </p:extLst>
          </p:nvPr>
        </p:nvGraphicFramePr>
        <p:xfrm>
          <a:off x="4249571" y="1003508"/>
          <a:ext cx="6373092" cy="4889292"/>
        </p:xfrm>
        <a:graphic>
          <a:graphicData uri="http://schemas.openxmlformats.org/drawingml/2006/table">
            <a:tbl>
              <a:tblPr rtl="1" firstRow="1" bandRow="1">
                <a:tableStyleId>{BDBED569-4797-4DF1-A0F4-6AAB3CD982D8}</a:tableStyleId>
              </a:tblPr>
              <a:tblGrid>
                <a:gridCol w="3186546">
                  <a:extLst>
                    <a:ext uri="{9D8B030D-6E8A-4147-A177-3AD203B41FA5}">
                      <a16:colId xmlns:a16="http://schemas.microsoft.com/office/drawing/2014/main" val="2060227276"/>
                    </a:ext>
                  </a:extLst>
                </a:gridCol>
                <a:gridCol w="3186546">
                  <a:extLst>
                    <a:ext uri="{9D8B030D-6E8A-4147-A177-3AD203B41FA5}">
                      <a16:colId xmlns:a16="http://schemas.microsoft.com/office/drawing/2014/main" val="1054712748"/>
                    </a:ext>
                  </a:extLst>
                </a:gridCol>
              </a:tblGrid>
              <a:tr h="413138">
                <a:tc>
                  <a:txBody>
                    <a:bodyPr/>
                    <a:lstStyle/>
                    <a:p>
                      <a:pPr rtl="1"/>
                      <a:r>
                        <a:rPr lang="he-IL" dirty="0" smtClean="0">
                          <a:solidFill>
                            <a:srgbClr val="000000"/>
                          </a:solidFill>
                          <a:latin typeface="Arial" panose="020B0604020202020204" pitchFamily="34" charset="0"/>
                        </a:rPr>
                        <a:t>ִּ</a:t>
                      </a:r>
                      <a:endParaRPr lang="he-IL" dirty="0"/>
                    </a:p>
                  </a:txBody>
                  <a:tcPr/>
                </a:tc>
                <a:tc>
                  <a:txBody>
                    <a:bodyPr/>
                    <a:lstStyle/>
                    <a:p>
                      <a:pPr rtl="1"/>
                      <a:endParaRPr lang="he-IL" b="1" dirty="0"/>
                    </a:p>
                  </a:txBody>
                  <a:tcPr/>
                </a:tc>
                <a:extLst>
                  <a:ext uri="{0D108BD9-81ED-4DB2-BD59-A6C34878D82A}">
                    <a16:rowId xmlns:a16="http://schemas.microsoft.com/office/drawing/2014/main" val="104055515"/>
                  </a:ext>
                </a:extLst>
              </a:tr>
              <a:tr h="633827">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28688262"/>
                  </a:ext>
                </a:extLst>
              </a:tr>
              <a:tr h="803563">
                <a:tc>
                  <a:txBody>
                    <a:bodyPr/>
                    <a:lstStyle/>
                    <a:p>
                      <a:pPr rtl="1"/>
                      <a:endParaRPr lang="he-IL" dirty="0"/>
                    </a:p>
                  </a:txBody>
                  <a:tcPr/>
                </a:tc>
                <a:tc>
                  <a:txBody>
                    <a:bodyPr/>
                    <a:lstStyle/>
                    <a:p>
                      <a:endParaRPr lang="he-IL" dirty="0" smtClean="0"/>
                    </a:p>
                  </a:txBody>
                  <a:tcPr/>
                </a:tc>
                <a:extLst>
                  <a:ext uri="{0D108BD9-81ED-4DB2-BD59-A6C34878D82A}">
                    <a16:rowId xmlns:a16="http://schemas.microsoft.com/office/drawing/2014/main" val="2850220510"/>
                  </a:ext>
                </a:extLst>
              </a:tr>
              <a:tr h="1431637">
                <a:tc>
                  <a:txBody>
                    <a:bodyPr/>
                    <a:lstStyle/>
                    <a:p>
                      <a:pPr rtl="1"/>
                      <a:endParaRPr lang="he-IL"/>
                    </a:p>
                  </a:txBody>
                  <a:tcPr/>
                </a:tc>
                <a:tc>
                  <a:txBody>
                    <a:bodyPr/>
                    <a:lstStyle/>
                    <a:p>
                      <a:endParaRPr lang="he-IL" sz="1600" dirty="0"/>
                    </a:p>
                  </a:txBody>
                  <a:tcPr/>
                </a:tc>
                <a:extLst>
                  <a:ext uri="{0D108BD9-81ED-4DB2-BD59-A6C34878D82A}">
                    <a16:rowId xmlns:a16="http://schemas.microsoft.com/office/drawing/2014/main" val="1031559327"/>
                  </a:ext>
                </a:extLst>
              </a:tr>
              <a:tr h="1607127">
                <a:tc>
                  <a:txBody>
                    <a:bodyPr/>
                    <a:lstStyle/>
                    <a:p>
                      <a:pPr rtl="1"/>
                      <a:endParaRPr lang="he-IL" dirty="0"/>
                    </a:p>
                  </a:txBody>
                  <a:tcPr/>
                </a:tc>
                <a:tc>
                  <a:txBody>
                    <a:bodyPr/>
                    <a:lstStyle/>
                    <a:p>
                      <a:endParaRPr lang="he-IL" dirty="0"/>
                    </a:p>
                  </a:txBody>
                  <a:tcPr/>
                </a:tc>
                <a:extLst>
                  <a:ext uri="{0D108BD9-81ED-4DB2-BD59-A6C34878D82A}">
                    <a16:rowId xmlns:a16="http://schemas.microsoft.com/office/drawing/2014/main" val="110683403"/>
                  </a:ext>
                </a:extLst>
              </a:tr>
            </a:tbl>
          </a:graphicData>
        </a:graphic>
      </p:graphicFrame>
      <p:sp>
        <p:nvSpPr>
          <p:cNvPr id="28" name="TextBox 27"/>
          <p:cNvSpPr txBox="1"/>
          <p:nvPr/>
        </p:nvSpPr>
        <p:spPr>
          <a:xfrm>
            <a:off x="10760364" y="-1"/>
            <a:ext cx="1366981" cy="369332"/>
          </a:xfrm>
          <a:prstGeom prst="rect">
            <a:avLst/>
          </a:prstGeom>
          <a:noFill/>
        </p:spPr>
        <p:txBody>
          <a:bodyPr wrap="square" rtlCol="1">
            <a:spAutoFit/>
          </a:bodyPr>
          <a:lstStyle/>
          <a:p>
            <a:r>
              <a:rPr lang="he-IL" dirty="0" smtClean="0"/>
              <a:t>דף ז' עמ' ב'</a:t>
            </a:r>
            <a:endParaRPr lang="he-IL" dirty="0"/>
          </a:p>
        </p:txBody>
      </p:sp>
      <p:sp>
        <p:nvSpPr>
          <p:cNvPr id="29" name="מלבן 28"/>
          <p:cNvSpPr/>
          <p:nvPr/>
        </p:nvSpPr>
        <p:spPr>
          <a:xfrm>
            <a:off x="8905839" y="467048"/>
            <a:ext cx="1447832" cy="369332"/>
          </a:xfrm>
          <a:prstGeom prst="rect">
            <a:avLst/>
          </a:prstGeom>
        </p:spPr>
        <p:txBody>
          <a:bodyPr wrap="none">
            <a:spAutoFit/>
          </a:bodyPr>
          <a:lstStyle/>
          <a:p>
            <a:r>
              <a:rPr lang="he-IL" dirty="0">
                <a:solidFill>
                  <a:srgbClr val="000000"/>
                </a:solidFill>
                <a:latin typeface="Arial" panose="020B0604020202020204" pitchFamily="34" charset="0"/>
              </a:rPr>
              <a:t>וְאָמַר מָר עֲלַהּ </a:t>
            </a:r>
            <a:endParaRPr lang="he-IL" dirty="0"/>
          </a:p>
        </p:txBody>
      </p:sp>
      <p:sp>
        <p:nvSpPr>
          <p:cNvPr id="30" name="מלבן 29"/>
          <p:cNvSpPr/>
          <p:nvPr/>
        </p:nvSpPr>
        <p:spPr>
          <a:xfrm>
            <a:off x="7592290" y="467048"/>
            <a:ext cx="1071126" cy="369332"/>
          </a:xfrm>
          <a:prstGeom prst="rect">
            <a:avLst/>
          </a:prstGeom>
        </p:spPr>
        <p:txBody>
          <a:bodyPr wrap="none">
            <a:spAutoFit/>
          </a:bodyPr>
          <a:lstStyle/>
          <a:p>
            <a:r>
              <a:rPr lang="he-IL" dirty="0">
                <a:solidFill>
                  <a:srgbClr val="000000"/>
                </a:solidFill>
                <a:latin typeface="Arial" panose="020B0604020202020204" pitchFamily="34" charset="0"/>
              </a:rPr>
              <a:t>לָא </a:t>
            </a:r>
            <a:r>
              <a:rPr lang="he-IL" dirty="0" err="1">
                <a:solidFill>
                  <a:srgbClr val="000000"/>
                </a:solidFill>
                <a:latin typeface="Arial" panose="020B0604020202020204" pitchFamily="34" charset="0"/>
              </a:rPr>
              <a:t>צְרִיכָא</a:t>
            </a:r>
            <a:r>
              <a:rPr lang="he-IL" dirty="0">
                <a:solidFill>
                  <a:srgbClr val="000000"/>
                </a:solidFill>
                <a:latin typeface="Arial" panose="020B0604020202020204" pitchFamily="34" charset="0"/>
              </a:rPr>
              <a:t> </a:t>
            </a:r>
          </a:p>
        </p:txBody>
      </p:sp>
      <p:sp>
        <p:nvSpPr>
          <p:cNvPr id="32" name="TextBox 31"/>
          <p:cNvSpPr txBox="1"/>
          <p:nvPr/>
        </p:nvSpPr>
        <p:spPr>
          <a:xfrm>
            <a:off x="8829963" y="1003508"/>
            <a:ext cx="914400"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נִיסָן </a:t>
            </a:r>
            <a:endParaRPr lang="he-IL" dirty="0"/>
          </a:p>
        </p:txBody>
      </p:sp>
      <p:sp>
        <p:nvSpPr>
          <p:cNvPr id="33" name="TextBox 32"/>
          <p:cNvSpPr txBox="1"/>
          <p:nvPr/>
        </p:nvSpPr>
        <p:spPr>
          <a:xfrm>
            <a:off x="5569527" y="994613"/>
            <a:ext cx="1015999"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תִּשְׁרֵי </a:t>
            </a:r>
            <a:endParaRPr lang="he-IL" b="1" dirty="0"/>
          </a:p>
        </p:txBody>
      </p:sp>
      <p:sp>
        <p:nvSpPr>
          <p:cNvPr id="34" name="TextBox 33"/>
          <p:cNvSpPr txBox="1"/>
          <p:nvPr/>
        </p:nvSpPr>
        <p:spPr>
          <a:xfrm>
            <a:off x="8663416" y="1539968"/>
            <a:ext cx="1233347"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יקרה</a:t>
            </a:r>
          </a:p>
        </p:txBody>
      </p:sp>
      <p:sp>
        <p:nvSpPr>
          <p:cNvPr id="35" name="TextBox 34"/>
          <p:cNvSpPr txBox="1"/>
          <p:nvPr/>
        </p:nvSpPr>
        <p:spPr>
          <a:xfrm>
            <a:off x="5447142" y="1583018"/>
            <a:ext cx="1184565"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זולה</a:t>
            </a:r>
          </a:p>
        </p:txBody>
      </p:sp>
      <p:sp>
        <p:nvSpPr>
          <p:cNvPr id="36" name="TextBox 35"/>
          <p:cNvSpPr txBox="1"/>
          <p:nvPr/>
        </p:nvSpPr>
        <p:spPr>
          <a:xfrm>
            <a:off x="7933744" y="2122594"/>
            <a:ext cx="2419927"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האנשים שומרים על היבול עד ניסן  ומוכרים</a:t>
            </a:r>
          </a:p>
        </p:txBody>
      </p:sp>
      <p:sp>
        <p:nvSpPr>
          <p:cNvPr id="37" name="TextBox 36"/>
          <p:cNvSpPr txBox="1"/>
          <p:nvPr/>
        </p:nvSpPr>
        <p:spPr>
          <a:xfrm>
            <a:off x="4381045" y="2101683"/>
            <a:ext cx="2942074"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והברייתא מדברת בימי תשרי, כשהמחירים יורדים, </a:t>
            </a:r>
          </a:p>
        </p:txBody>
      </p:sp>
      <p:sp>
        <p:nvSpPr>
          <p:cNvPr id="38" name="TextBox 37"/>
          <p:cNvSpPr txBox="1"/>
          <p:nvPr/>
        </p:nvSpPr>
        <p:spPr>
          <a:xfrm>
            <a:off x="4268042" y="4490139"/>
            <a:ext cx="3061712" cy="1200329"/>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עַד </a:t>
            </a:r>
            <a:r>
              <a:rPr lang="he-IL" dirty="0" err="1">
                <a:solidFill>
                  <a:srgbClr val="000000"/>
                </a:solidFill>
                <a:latin typeface="Arial" panose="020B0604020202020204" pitchFamily="34" charset="0"/>
              </a:rPr>
              <a:t>פַּלְגָא</a:t>
            </a:r>
            <a:r>
              <a:rPr lang="he-IL" dirty="0">
                <a:solidFill>
                  <a:srgbClr val="000000"/>
                </a:solidFill>
                <a:latin typeface="Arial" panose="020B0604020202020204" pitchFamily="34" charset="0"/>
              </a:rPr>
              <a:t> אוֹרְחֵיהּ </a:t>
            </a:r>
            <a:r>
              <a:rPr lang="he-IL" dirty="0" err="1">
                <a:solidFill>
                  <a:srgbClr val="000000"/>
                </a:solidFill>
                <a:latin typeface="Arial" panose="020B0604020202020204" pitchFamily="34" charset="0"/>
              </a:rPr>
              <a:t>לְמֵיזַל</a:t>
            </a:r>
            <a:r>
              <a:rPr lang="he-IL" dirty="0">
                <a:solidFill>
                  <a:srgbClr val="000000"/>
                </a:solidFill>
                <a:latin typeface="Arial" panose="020B0604020202020204" pitchFamily="34" charset="0"/>
              </a:rPr>
              <a:t> טְפֵי לָאו אוֹרְחֵיהּ </a:t>
            </a:r>
            <a:r>
              <a:rPr lang="he-IL" dirty="0" err="1">
                <a:solidFill>
                  <a:srgbClr val="000000"/>
                </a:solidFill>
                <a:latin typeface="Arial" panose="020B0604020202020204" pitchFamily="34" charset="0"/>
              </a:rPr>
              <a:t>לְמֵיזַל</a:t>
            </a:r>
            <a:r>
              <a:rPr lang="en-US"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t>דרך </a:t>
            </a:r>
            <a:r>
              <a:rPr lang="he-IL" dirty="0"/>
              <a:t>מחירי השדות לרדת בתשרי רק עד מחצית משווים בניסן</a:t>
            </a:r>
          </a:p>
        </p:txBody>
      </p:sp>
      <p:sp>
        <p:nvSpPr>
          <p:cNvPr id="39" name="TextBox 38"/>
          <p:cNvSpPr txBox="1"/>
          <p:nvPr/>
        </p:nvSpPr>
        <p:spPr>
          <a:xfrm>
            <a:off x="4374410" y="2978666"/>
            <a:ext cx="2955344" cy="1200329"/>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וְהַאי הוֹאִיל </a:t>
            </a:r>
            <a:r>
              <a:rPr lang="he-IL" dirty="0" err="1">
                <a:solidFill>
                  <a:srgbClr val="000000"/>
                </a:solidFill>
                <a:latin typeface="Arial" panose="020B0604020202020204" pitchFamily="34" charset="0"/>
              </a:rPr>
              <a:t>וְאִצְטְרִיכָא</a:t>
            </a:r>
            <a:r>
              <a:rPr lang="he-IL" dirty="0">
                <a:solidFill>
                  <a:srgbClr val="000000"/>
                </a:solidFill>
                <a:latin typeface="Arial" panose="020B0604020202020204" pitchFamily="34" charset="0"/>
              </a:rPr>
              <a:t> לֵיהּ זוּזֵי </a:t>
            </a:r>
            <a:r>
              <a:rPr lang="he-IL" dirty="0" err="1">
                <a:solidFill>
                  <a:srgbClr val="000000"/>
                </a:solidFill>
                <a:latin typeface="Arial" panose="020B0604020202020204" pitchFamily="34" charset="0"/>
              </a:rPr>
              <a:t>זָבֵין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כִּדְהַשְׁתָּא</a:t>
            </a:r>
            <a:r>
              <a:rPr lang="he-IL" dirty="0">
                <a:solidFill>
                  <a:srgbClr val="000000"/>
                </a:solidFill>
                <a:latin typeface="Arial" panose="020B0604020202020204" pitchFamily="34" charset="0"/>
              </a:rPr>
              <a:t> </a:t>
            </a:r>
            <a:r>
              <a:rPr lang="he-IL" dirty="0"/>
              <a:t>כיון שנזקק למעות,, מוכר הוא את קרקעותיו עתה במחירם הנמוך</a:t>
            </a:r>
          </a:p>
        </p:txBody>
      </p:sp>
      <p:sp>
        <p:nvSpPr>
          <p:cNvPr id="40" name="הסבר מלבני מעוגל 39"/>
          <p:cNvSpPr/>
          <p:nvPr/>
        </p:nvSpPr>
        <p:spPr>
          <a:xfrm>
            <a:off x="92363" y="1003508"/>
            <a:ext cx="4137890" cy="1888924"/>
          </a:xfrm>
          <a:prstGeom prst="wedgeRoundRectCallout">
            <a:avLst>
              <a:gd name="adj1" fmla="val 60933"/>
              <a:gd name="adj2" fmla="val 13892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rgbClr val="FF0000"/>
                </a:solidFill>
              </a:rPr>
              <a:t>פירוש ראשון </a:t>
            </a:r>
            <a:r>
              <a:rPr lang="he-IL" sz="1600" dirty="0" err="1" smtClean="0">
                <a:solidFill>
                  <a:srgbClr val="FF0000"/>
                </a:solidFill>
              </a:rPr>
              <a:t>ברש"י:.מדובר</a:t>
            </a:r>
            <a:r>
              <a:rPr lang="he-IL" sz="1600" dirty="0" smtClean="0">
                <a:solidFill>
                  <a:srgbClr val="FF0000"/>
                </a:solidFill>
              </a:rPr>
              <a:t> בעשיר </a:t>
            </a:r>
            <a:r>
              <a:rPr lang="he-IL" sz="1600" dirty="0">
                <a:solidFill>
                  <a:srgbClr val="FF0000"/>
                </a:solidFill>
              </a:rPr>
              <a:t>שקרקעותיו שוות מאתיים זוז גם אחרי ההוזלה, אין נותנים לו כלום. ובעני, שהוזלו הקרקעות של כולם ולא מחמת יומי תשרי הרי הוא עני גמור ויכול ליטול גם אלף בבת אחת. ואם הוזלו רק שלו מחמת </a:t>
            </a:r>
            <a:r>
              <a:rPr lang="he-IL" sz="1600" dirty="0" err="1">
                <a:solidFill>
                  <a:srgbClr val="FF0000"/>
                </a:solidFill>
              </a:rPr>
              <a:t>דעייל</a:t>
            </a:r>
            <a:r>
              <a:rPr lang="he-IL" sz="1600" dirty="0">
                <a:solidFill>
                  <a:srgbClr val="FF0000"/>
                </a:solidFill>
              </a:rPr>
              <a:t> ונפיק </a:t>
            </a:r>
            <a:r>
              <a:rPr lang="he-IL" sz="1600" dirty="0" err="1">
                <a:solidFill>
                  <a:srgbClr val="FF0000"/>
                </a:solidFill>
              </a:rPr>
              <a:t>אזוזי</a:t>
            </a:r>
            <a:r>
              <a:rPr lang="he-IL" sz="1600" dirty="0">
                <a:solidFill>
                  <a:srgbClr val="FF0000"/>
                </a:solidFill>
              </a:rPr>
              <a:t> לא מקבל כלום, ואם מחמת יומי תשרי מקבל עד מחצה</a:t>
            </a:r>
          </a:p>
        </p:txBody>
      </p:sp>
      <p:sp>
        <p:nvSpPr>
          <p:cNvPr id="41" name="הסבר מלבני מעוגל 40"/>
          <p:cNvSpPr/>
          <p:nvPr/>
        </p:nvSpPr>
        <p:spPr>
          <a:xfrm>
            <a:off x="169406" y="3950546"/>
            <a:ext cx="3278910" cy="1560945"/>
          </a:xfrm>
          <a:prstGeom prst="wedgeRoundRectCallout">
            <a:avLst>
              <a:gd name="adj1" fmla="val 84181"/>
              <a:gd name="adj2" fmla="val -740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rgbClr val="FF0000"/>
                </a:solidFill>
              </a:rPr>
              <a:t>פירוש נוסף ברש"י:  מדובר בעשיר </a:t>
            </a:r>
            <a:r>
              <a:rPr lang="he-IL" sz="1600" dirty="0">
                <a:solidFill>
                  <a:srgbClr val="FF0000"/>
                </a:solidFill>
              </a:rPr>
              <a:t>שגם לפי הזול שוות קרקעותיו יותר ממאתיים זוז ואינו מוצא למוכרן אלא בזול, </a:t>
            </a:r>
            <a:r>
              <a:rPr lang="he-IL" sz="1600" dirty="0" err="1">
                <a:solidFill>
                  <a:srgbClr val="FF0000"/>
                </a:solidFill>
              </a:rPr>
              <a:t>מאכילין</a:t>
            </a:r>
            <a:r>
              <a:rPr lang="he-IL" sz="1600" dirty="0">
                <a:solidFill>
                  <a:srgbClr val="FF0000"/>
                </a:solidFill>
              </a:rPr>
              <a:t> אותו מעשר עני עד מחצה, כלומר עד שיתייקרו קרקעותיו ויוכל למוכרן בחצי דמיהן. </a:t>
            </a:r>
            <a:endParaRPr lang="he-IL" sz="1600" dirty="0" smtClean="0">
              <a:solidFill>
                <a:srgbClr val="FF0000"/>
              </a:solidFill>
            </a:endParaRPr>
          </a:p>
        </p:txBody>
      </p:sp>
      <p:sp>
        <p:nvSpPr>
          <p:cNvPr id="42" name="הסבר מלבני מעוגל 41"/>
          <p:cNvSpPr/>
          <p:nvPr/>
        </p:nvSpPr>
        <p:spPr>
          <a:xfrm>
            <a:off x="7454593" y="2978667"/>
            <a:ext cx="4724398" cy="2424606"/>
          </a:xfrm>
          <a:prstGeom prst="wedgeRoundRectCallout">
            <a:avLst>
              <a:gd name="adj1" fmla="val -54976"/>
              <a:gd name="adj2" fmla="val 5886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a:solidFill>
                  <a:schemeClr val="tx1"/>
                </a:solidFill>
              </a:rPr>
              <a:t>והקשה רבה אם הוזלו של כולם אפילו יכול למוכרן ביותר מחצי דמיהן גם יתנו לו עד שיוכל למוכרן בשווין. ואם רק שלו אפילו צריך למוכרן בפחות ומפסיד הרבה לא יוסיפו לו כיון </a:t>
            </a:r>
            <a:r>
              <a:rPr lang="he-IL" sz="1600" dirty="0" err="1">
                <a:solidFill>
                  <a:schemeClr val="tx1"/>
                </a:solidFill>
              </a:rPr>
              <a:t>דפושע</a:t>
            </a:r>
            <a:r>
              <a:rPr lang="he-IL" sz="1600" dirty="0">
                <a:solidFill>
                  <a:schemeClr val="tx1"/>
                </a:solidFill>
              </a:rPr>
              <a:t> הוא. והעמידו ביומי ניסן ותשרי ועד חצי הדרך שיורד, לכן אם יכול למכור בחצי דמיהן אין </a:t>
            </a:r>
            <a:r>
              <a:rPr lang="he-IL" sz="1600" dirty="0" err="1">
                <a:solidFill>
                  <a:schemeClr val="tx1"/>
                </a:solidFill>
              </a:rPr>
              <a:t>מאכילין</a:t>
            </a:r>
            <a:r>
              <a:rPr lang="he-IL" sz="1600" dirty="0">
                <a:solidFill>
                  <a:schemeClr val="tx1"/>
                </a:solidFill>
              </a:rPr>
              <a:t> אותו שזה דרכו, ואם הוזלו יותר, </a:t>
            </a:r>
            <a:r>
              <a:rPr lang="he-IL" sz="1600" dirty="0" err="1">
                <a:solidFill>
                  <a:schemeClr val="tx1"/>
                </a:solidFill>
              </a:rPr>
              <a:t>מאכילין</a:t>
            </a:r>
            <a:r>
              <a:rPr lang="he-IL" sz="1600" dirty="0">
                <a:solidFill>
                  <a:schemeClr val="tx1"/>
                </a:solidFill>
              </a:rPr>
              <a:t> אותו כדי שלא יפסיד. ולפי פירוש זה, עני שהוזלו קרקעותיו, ואינן שווים מאתיים זוז, נותנים לו אפילו אלף זוז בבת אחת. פוסקים. </a:t>
            </a:r>
          </a:p>
        </p:txBody>
      </p:sp>
    </p:spTree>
    <p:extLst>
      <p:ext uri="{BB962C8B-B14F-4D97-AF65-F5344CB8AC3E}">
        <p14:creationId xmlns:p14="http://schemas.microsoft.com/office/powerpoint/2010/main" val="4457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250"/>
                            </p:stCondLst>
                            <p:childTnLst>
                              <p:par>
                                <p:cTn id="8" presetID="53" presetClass="entr" presetSubtype="16" fill="hold" grpId="0" nodeType="afterEffect">
                                  <p:stCondLst>
                                    <p:cond delay="25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childTnLst>
                          </p:cTn>
                        </p:par>
                        <p:par>
                          <p:cTn id="13" fill="hold">
                            <p:stCondLst>
                              <p:cond delay="1000"/>
                            </p:stCondLst>
                            <p:childTnLst>
                              <p:par>
                                <p:cTn id="14" presetID="53" presetClass="entr" presetSubtype="16" fill="hold" grpId="0" nodeType="afterEffect">
                                  <p:stCondLst>
                                    <p:cond delay="50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2000"/>
                            </p:stCondLst>
                            <p:childTnLst>
                              <p:par>
                                <p:cTn id="20" presetID="6" presetClass="entr" presetSubtype="16"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par>
                          <p:cTn id="23" fill="hold">
                            <p:stCondLst>
                              <p:cond delay="4500"/>
                            </p:stCondLst>
                            <p:childTnLst>
                              <p:par>
                                <p:cTn id="24" presetID="2" presetClass="entr" presetSubtype="2" fill="hold" grpId="0" nodeType="afterEffect">
                                  <p:stCondLst>
                                    <p:cond delay="2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5250"/>
                            </p:stCondLst>
                            <p:childTnLst>
                              <p:par>
                                <p:cTn id="29" presetID="2" presetClass="entr" presetSubtype="8" fill="hold" grpId="0" nodeType="afterEffect">
                                  <p:stCondLst>
                                    <p:cond delay="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6250"/>
                            </p:stCondLst>
                            <p:childTnLst>
                              <p:par>
                                <p:cTn id="34" presetID="2" presetClass="entr" presetSubtype="2" fill="hold" grpId="0" nodeType="afterEffect">
                                  <p:stCondLst>
                                    <p:cond delay="75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7500"/>
                            </p:stCondLst>
                            <p:childTnLst>
                              <p:par>
                                <p:cTn id="39" presetID="2" presetClass="entr" presetSubtype="8" fill="hold" grpId="0" nodeType="after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8750"/>
                            </p:stCondLst>
                            <p:childTnLst>
                              <p:par>
                                <p:cTn id="44" presetID="53" presetClass="entr" presetSubtype="16" fill="hold" grpId="0" nodeType="afterEffect">
                                  <p:stCondLst>
                                    <p:cond delay="7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10000"/>
                            </p:stCondLst>
                            <p:childTnLst>
                              <p:par>
                                <p:cTn id="50" presetID="53" presetClass="entr" presetSubtype="16" fill="hold" grpId="0" nodeType="afterEffect">
                                  <p:stCondLst>
                                    <p:cond delay="200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12500"/>
                            </p:stCondLst>
                            <p:childTnLst>
                              <p:par>
                                <p:cTn id="56" presetID="31" presetClass="entr" presetSubtype="0" fill="hold" grpId="0" nodeType="afterEffect">
                                  <p:stCondLst>
                                    <p:cond delay="20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1000" fill="hold"/>
                                        <p:tgtEl>
                                          <p:spTgt spid="39"/>
                                        </p:tgtEl>
                                        <p:attrNameLst>
                                          <p:attrName>ppt_w</p:attrName>
                                        </p:attrNameLst>
                                      </p:cBhvr>
                                      <p:tavLst>
                                        <p:tav tm="0">
                                          <p:val>
                                            <p:fltVal val="0"/>
                                          </p:val>
                                        </p:tav>
                                        <p:tav tm="100000">
                                          <p:val>
                                            <p:strVal val="#ppt_w"/>
                                          </p:val>
                                        </p:tav>
                                      </p:tavLst>
                                    </p:anim>
                                    <p:anim calcmode="lin" valueType="num">
                                      <p:cBhvr>
                                        <p:cTn id="59" dur="1000" fill="hold"/>
                                        <p:tgtEl>
                                          <p:spTgt spid="39"/>
                                        </p:tgtEl>
                                        <p:attrNameLst>
                                          <p:attrName>ppt_h</p:attrName>
                                        </p:attrNameLst>
                                      </p:cBhvr>
                                      <p:tavLst>
                                        <p:tav tm="0">
                                          <p:val>
                                            <p:fltVal val="0"/>
                                          </p:val>
                                        </p:tav>
                                        <p:tav tm="100000">
                                          <p:val>
                                            <p:strVal val="#ppt_h"/>
                                          </p:val>
                                        </p:tav>
                                      </p:tavLst>
                                    </p:anim>
                                    <p:anim calcmode="lin" valueType="num">
                                      <p:cBhvr>
                                        <p:cTn id="60" dur="1000" fill="hold"/>
                                        <p:tgtEl>
                                          <p:spTgt spid="39"/>
                                        </p:tgtEl>
                                        <p:attrNameLst>
                                          <p:attrName>style.rotation</p:attrName>
                                        </p:attrNameLst>
                                      </p:cBhvr>
                                      <p:tavLst>
                                        <p:tav tm="0">
                                          <p:val>
                                            <p:fltVal val="90"/>
                                          </p:val>
                                        </p:tav>
                                        <p:tav tm="100000">
                                          <p:val>
                                            <p:fltVal val="0"/>
                                          </p:val>
                                        </p:tav>
                                      </p:tavLst>
                                    </p:anim>
                                    <p:animEffect transition="in" filter="fade">
                                      <p:cBhvr>
                                        <p:cTn id="61" dur="1000"/>
                                        <p:tgtEl>
                                          <p:spTgt spid="39"/>
                                        </p:tgtEl>
                                      </p:cBhvr>
                                    </p:animEffect>
                                  </p:childTnLst>
                                </p:cTn>
                              </p:par>
                            </p:childTnLst>
                          </p:cTn>
                        </p:par>
                        <p:par>
                          <p:cTn id="62" fill="hold">
                            <p:stCondLst>
                              <p:cond delay="15500"/>
                            </p:stCondLst>
                            <p:childTnLst>
                              <p:par>
                                <p:cTn id="63" presetID="31" presetClass="entr" presetSubtype="0" fill="hold" grpId="0" nodeType="afterEffect">
                                  <p:stCondLst>
                                    <p:cond delay="200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style.rotation</p:attrName>
                                        </p:attrNameLst>
                                      </p:cBhvr>
                                      <p:tavLst>
                                        <p:tav tm="0">
                                          <p:val>
                                            <p:fltVal val="90"/>
                                          </p:val>
                                        </p:tav>
                                        <p:tav tm="100000">
                                          <p:val>
                                            <p:fltVal val="0"/>
                                          </p:val>
                                        </p:tav>
                                      </p:tavLst>
                                    </p:anim>
                                    <p:animEffect transition="in" filter="fade">
                                      <p:cBhvr>
                                        <p:cTn id="68" dur="10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2250"/>
                                        <p:tgtEl>
                                          <p:spTgt spid="40"/>
                                        </p:tgtEl>
                                      </p:cBhvr>
                                    </p:animEffect>
                                  </p:childTnLst>
                                </p:cTn>
                              </p:par>
                            </p:childTnLst>
                          </p:cTn>
                        </p:par>
                        <p:par>
                          <p:cTn id="74" fill="hold">
                            <p:stCondLst>
                              <p:cond delay="2250"/>
                            </p:stCondLst>
                            <p:childTnLst>
                              <p:par>
                                <p:cTn id="75" presetID="22" presetClass="entr" presetSubtype="8" fill="hold" grpId="0" nodeType="afterEffect">
                                  <p:stCondLst>
                                    <p:cond delay="300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2250"/>
                                        <p:tgtEl>
                                          <p:spTgt spid="41"/>
                                        </p:tgtEl>
                                      </p:cBhvr>
                                    </p:animEffect>
                                  </p:childTnLst>
                                </p:cTn>
                              </p:par>
                            </p:childTnLst>
                          </p:cTn>
                        </p:par>
                        <p:par>
                          <p:cTn id="78" fill="hold">
                            <p:stCondLst>
                              <p:cond delay="7500"/>
                            </p:stCondLst>
                            <p:childTnLst>
                              <p:par>
                                <p:cTn id="79" presetID="22" presetClass="entr" presetSubtype="2" fill="hold" grpId="0" nodeType="afterEffect">
                                  <p:stCondLst>
                                    <p:cond delay="3000"/>
                                  </p:stCondLst>
                                  <p:childTnLst>
                                    <p:set>
                                      <p:cBhvr>
                                        <p:cTn id="80" dur="1" fill="hold">
                                          <p:stCondLst>
                                            <p:cond delay="0"/>
                                          </p:stCondLst>
                                        </p:cTn>
                                        <p:tgtEl>
                                          <p:spTgt spid="42"/>
                                        </p:tgtEl>
                                        <p:attrNameLst>
                                          <p:attrName>style.visibility</p:attrName>
                                        </p:attrNameLst>
                                      </p:cBhvr>
                                      <p:to>
                                        <p:strVal val="visible"/>
                                      </p:to>
                                    </p:set>
                                    <p:animEffect transition="in" filter="wipe(right)">
                                      <p:cBhvr>
                                        <p:cTn id="81" dur="2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209914920"/>
              </p:ext>
            </p:extLst>
          </p:nvPr>
        </p:nvGraphicFramePr>
        <p:xfrm>
          <a:off x="4221019" y="1006763"/>
          <a:ext cx="6384636" cy="5570205"/>
        </p:xfrm>
        <a:graphic>
          <a:graphicData uri="http://schemas.openxmlformats.org/drawingml/2006/table">
            <a:tbl>
              <a:tblPr rtl="1" firstRow="1" bandRow="1">
                <a:tableStyleId>{BDBED569-4797-4DF1-A0F4-6AAB3CD982D8}</a:tableStyleId>
              </a:tblPr>
              <a:tblGrid>
                <a:gridCol w="3192318">
                  <a:extLst>
                    <a:ext uri="{9D8B030D-6E8A-4147-A177-3AD203B41FA5}">
                      <a16:colId xmlns:a16="http://schemas.microsoft.com/office/drawing/2014/main" val="2060227276"/>
                    </a:ext>
                  </a:extLst>
                </a:gridCol>
                <a:gridCol w="3192318">
                  <a:extLst>
                    <a:ext uri="{9D8B030D-6E8A-4147-A177-3AD203B41FA5}">
                      <a16:colId xmlns:a16="http://schemas.microsoft.com/office/drawing/2014/main" val="1054712748"/>
                    </a:ext>
                  </a:extLst>
                </a:gridCol>
              </a:tblGrid>
              <a:tr h="480291">
                <a:tc>
                  <a:txBody>
                    <a:bodyPr/>
                    <a:lstStyle/>
                    <a:p>
                      <a:pPr rtl="1"/>
                      <a:r>
                        <a:rPr lang="he-IL" dirty="0" smtClean="0">
                          <a:solidFill>
                            <a:srgbClr val="000000"/>
                          </a:solidFill>
                          <a:latin typeface="Arial" panose="020B0604020202020204" pitchFamily="34" charset="0"/>
                        </a:rPr>
                        <a:t>ִּ</a:t>
                      </a:r>
                      <a:endParaRPr lang="he-IL" dirty="0"/>
                    </a:p>
                  </a:txBody>
                  <a:tcPr/>
                </a:tc>
                <a:tc>
                  <a:txBody>
                    <a:bodyPr/>
                    <a:lstStyle/>
                    <a:p>
                      <a:pPr rtl="1"/>
                      <a:endParaRPr lang="he-IL" b="1" dirty="0"/>
                    </a:p>
                  </a:txBody>
                  <a:tcPr/>
                </a:tc>
                <a:extLst>
                  <a:ext uri="{0D108BD9-81ED-4DB2-BD59-A6C34878D82A}">
                    <a16:rowId xmlns:a16="http://schemas.microsoft.com/office/drawing/2014/main" val="104055515"/>
                  </a:ext>
                </a:extLst>
              </a:tr>
              <a:tr h="1016001">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28688262"/>
                  </a:ext>
                </a:extLst>
              </a:tr>
              <a:tr h="886690">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1031559327"/>
                  </a:ext>
                </a:extLst>
              </a:tr>
              <a:tr h="549363">
                <a:tc gridSpan="2">
                  <a:txBody>
                    <a:bodyPr/>
                    <a:lstStyle/>
                    <a:p>
                      <a:pPr rtl="1"/>
                      <a:endParaRPr lang="he-IL" dirty="0"/>
                    </a:p>
                  </a:txBody>
                  <a:tcPr/>
                </a:tc>
                <a:tc hMerge="1">
                  <a:txBody>
                    <a:bodyPr/>
                    <a:lstStyle/>
                    <a:p>
                      <a:pPr rtl="1"/>
                      <a:endParaRPr lang="he-IL"/>
                    </a:p>
                  </a:txBody>
                  <a:tcPr/>
                </a:tc>
                <a:extLst>
                  <a:ext uri="{0D108BD9-81ED-4DB2-BD59-A6C34878D82A}">
                    <a16:rowId xmlns:a16="http://schemas.microsoft.com/office/drawing/2014/main" val="2021495138"/>
                  </a:ext>
                </a:extLst>
              </a:tr>
              <a:tr h="1318930">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0683403"/>
                  </a:ext>
                </a:extLst>
              </a:tr>
              <a:tr h="1318930">
                <a:tc gridSpan="2">
                  <a:txBody>
                    <a:bodyPr/>
                    <a:lstStyle/>
                    <a:p>
                      <a:pPr rtl="1"/>
                      <a:endParaRPr lang="he-IL" dirty="0"/>
                    </a:p>
                  </a:txBody>
                  <a:tcPr/>
                </a:tc>
                <a:tc hMerge="1">
                  <a:txBody>
                    <a:bodyPr/>
                    <a:lstStyle/>
                    <a:p>
                      <a:pPr rtl="1"/>
                      <a:endParaRPr lang="he-IL"/>
                    </a:p>
                  </a:txBody>
                  <a:tcPr/>
                </a:tc>
                <a:extLst>
                  <a:ext uri="{0D108BD9-81ED-4DB2-BD59-A6C34878D82A}">
                    <a16:rowId xmlns:a16="http://schemas.microsoft.com/office/drawing/2014/main" val="979241472"/>
                  </a:ext>
                </a:extLst>
              </a:tr>
            </a:tbl>
          </a:graphicData>
        </a:graphic>
      </p:graphicFrame>
      <p:sp>
        <p:nvSpPr>
          <p:cNvPr id="3" name="TextBox 2"/>
          <p:cNvSpPr txBox="1"/>
          <p:nvPr/>
        </p:nvSpPr>
        <p:spPr>
          <a:xfrm>
            <a:off x="6248976" y="1078184"/>
            <a:ext cx="914400"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נִיסָן </a:t>
            </a:r>
            <a:endParaRPr lang="he-IL" dirty="0"/>
          </a:p>
        </p:txBody>
      </p:sp>
      <p:sp>
        <p:nvSpPr>
          <p:cNvPr id="4" name="TextBox 3"/>
          <p:cNvSpPr txBox="1"/>
          <p:nvPr/>
        </p:nvSpPr>
        <p:spPr>
          <a:xfrm>
            <a:off x="9378368" y="1058048"/>
            <a:ext cx="1015999"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תִּשְׁרֵי </a:t>
            </a:r>
            <a:endParaRPr lang="he-IL" b="1" dirty="0"/>
          </a:p>
        </p:txBody>
      </p:sp>
      <p:sp>
        <p:nvSpPr>
          <p:cNvPr id="5" name="TextBox 4"/>
          <p:cNvSpPr txBox="1"/>
          <p:nvPr/>
        </p:nvSpPr>
        <p:spPr>
          <a:xfrm>
            <a:off x="4804341" y="1053090"/>
            <a:ext cx="1233347"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יקרה</a:t>
            </a:r>
          </a:p>
        </p:txBody>
      </p:sp>
      <p:sp>
        <p:nvSpPr>
          <p:cNvPr id="6" name="TextBox 5"/>
          <p:cNvSpPr txBox="1"/>
          <p:nvPr/>
        </p:nvSpPr>
        <p:spPr>
          <a:xfrm>
            <a:off x="7880926" y="1078184"/>
            <a:ext cx="1184565"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זולה</a:t>
            </a:r>
          </a:p>
        </p:txBody>
      </p:sp>
      <p:sp>
        <p:nvSpPr>
          <p:cNvPr id="7" name="TextBox 6"/>
          <p:cNvSpPr txBox="1"/>
          <p:nvPr/>
        </p:nvSpPr>
        <p:spPr>
          <a:xfrm>
            <a:off x="4361871" y="387662"/>
            <a:ext cx="5902036"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אביי מבאר באופן אחר את הסתירה בפסוקים בדין תשלומי נזיקין:</a:t>
            </a:r>
          </a:p>
        </p:txBody>
      </p:sp>
      <p:sp>
        <p:nvSpPr>
          <p:cNvPr id="11" name="TextBox 10"/>
          <p:cNvSpPr txBox="1"/>
          <p:nvPr/>
        </p:nvSpPr>
        <p:spPr>
          <a:xfrm>
            <a:off x="7413337" y="1731242"/>
            <a:ext cx="3080328"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smtClean="0">
                <a:solidFill>
                  <a:srgbClr val="000000"/>
                </a:solidFill>
                <a:latin typeface="Arial" panose="020B0604020202020204" pitchFamily="34" charset="0"/>
              </a:rPr>
              <a:t>הניזק גובה מהמזיק מקרקע עידית על פי מחירה הזול בתשרי </a:t>
            </a:r>
            <a:endParaRPr lang="he-IL" sz="1600" dirty="0" smtClean="0">
              <a:solidFill>
                <a:srgbClr val="000000"/>
              </a:solidFill>
              <a:latin typeface="Arial" panose="020B0604020202020204" pitchFamily="34" charset="0"/>
            </a:endParaRPr>
          </a:p>
        </p:txBody>
      </p:sp>
      <p:sp>
        <p:nvSpPr>
          <p:cNvPr id="12" name="TextBox 11"/>
          <p:cNvSpPr txBox="1"/>
          <p:nvPr/>
        </p:nvSpPr>
        <p:spPr>
          <a:xfrm>
            <a:off x="4504460" y="1692550"/>
            <a:ext cx="2844798"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smtClean="0">
                <a:solidFill>
                  <a:srgbClr val="000000"/>
                </a:solidFill>
                <a:latin typeface="Arial" panose="020B0604020202020204" pitchFamily="34" charset="0"/>
              </a:rPr>
              <a:t>הניזק גובה מהמזיק מקרקע עידית על פי מחירה בניסן</a:t>
            </a:r>
            <a:endParaRPr lang="he-IL" sz="1600" dirty="0" smtClean="0">
              <a:solidFill>
                <a:srgbClr val="000000"/>
              </a:solidFill>
              <a:latin typeface="Arial" panose="020B0604020202020204" pitchFamily="34" charset="0"/>
            </a:endParaRPr>
          </a:p>
        </p:txBody>
      </p:sp>
      <p:sp>
        <p:nvSpPr>
          <p:cNvPr id="15" name="TextBox 14"/>
          <p:cNvSpPr txBox="1"/>
          <p:nvPr/>
        </p:nvSpPr>
        <p:spPr>
          <a:xfrm>
            <a:off x="9624290" y="5343904"/>
            <a:ext cx="2477653" cy="1200329"/>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מַתְקֵיף לַהּ רַב אַחָא בַּר </a:t>
            </a:r>
            <a:r>
              <a:rPr lang="he-IL" dirty="0" smtClean="0">
                <a:solidFill>
                  <a:srgbClr val="000000"/>
                </a:solidFill>
                <a:latin typeface="Arial" panose="020B0604020202020204" pitchFamily="34" charset="0"/>
              </a:rPr>
              <a:t>יַעֲקֹב:   בשיטה זו </a:t>
            </a:r>
            <a:r>
              <a:rPr lang="he-IL" dirty="0"/>
              <a:t>, </a:t>
            </a:r>
            <a:r>
              <a:rPr lang="he-IL" dirty="0" smtClean="0"/>
              <a:t>נגרע כוחו </a:t>
            </a:r>
            <a:r>
              <a:rPr lang="he-IL" dirty="0"/>
              <a:t>של הניזק בגביית בינונית וזיבורית</a:t>
            </a:r>
            <a:r>
              <a:rPr lang="he-IL" dirty="0" smtClean="0">
                <a:solidFill>
                  <a:srgbClr val="000000"/>
                </a:solidFill>
                <a:latin typeface="Arial" panose="020B0604020202020204" pitchFamily="34" charset="0"/>
              </a:rPr>
              <a:t> </a:t>
            </a:r>
            <a:endParaRPr lang="he-IL" dirty="0">
              <a:solidFill>
                <a:srgbClr val="000000"/>
              </a:solidFill>
              <a:latin typeface="Arial" panose="020B0604020202020204" pitchFamily="34" charset="0"/>
            </a:endParaRPr>
          </a:p>
        </p:txBody>
      </p:sp>
      <p:sp>
        <p:nvSpPr>
          <p:cNvPr id="16" name="TextBox 15"/>
          <p:cNvSpPr txBox="1"/>
          <p:nvPr/>
        </p:nvSpPr>
        <p:spPr>
          <a:xfrm>
            <a:off x="4407321" y="3828795"/>
            <a:ext cx="2844798" cy="1477328"/>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smtClean="0"/>
              <a:t>אם </a:t>
            </a:r>
            <a:r>
              <a:rPr lang="he-IL" dirty="0"/>
              <a:t>אינך נוטל מן העידית, כפי שמגיע לך על פי דין, אלא רצונך בקרקע בינונית, טול בינונית לפי הערך הגבוה שיהיה לקרקע בימי ניסן! </a:t>
            </a:r>
          </a:p>
        </p:txBody>
      </p:sp>
      <p:sp>
        <p:nvSpPr>
          <p:cNvPr id="17" name="TextBox 16"/>
          <p:cNvSpPr txBox="1"/>
          <p:nvPr/>
        </p:nvSpPr>
        <p:spPr>
          <a:xfrm>
            <a:off x="7760857" y="3967295"/>
            <a:ext cx="2844798" cy="1200329"/>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אם הנך נוטל כדינך, מקרקע העידית, כפי שמגיע לך על פי דין יכול אתה ליטול לפי השווי הזול של עכשיו. </a:t>
            </a:r>
          </a:p>
        </p:txBody>
      </p:sp>
      <p:sp>
        <p:nvSpPr>
          <p:cNvPr id="18" name="TextBox 17"/>
          <p:cNvSpPr txBox="1"/>
          <p:nvPr/>
        </p:nvSpPr>
        <p:spPr>
          <a:xfrm>
            <a:off x="6855687" y="3502961"/>
            <a:ext cx="1617521"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pPr algn="ctr"/>
            <a:r>
              <a:rPr lang="he-IL" dirty="0"/>
              <a:t>המזיק </a:t>
            </a:r>
            <a:r>
              <a:rPr lang="he-IL" dirty="0" smtClean="0"/>
              <a:t>ישיב</a:t>
            </a:r>
            <a:r>
              <a:rPr lang="he-IL" dirty="0"/>
              <a:t>:</a:t>
            </a:r>
          </a:p>
        </p:txBody>
      </p:sp>
      <p:sp>
        <p:nvSpPr>
          <p:cNvPr id="19" name="הסבר מלבני מעוגל 18"/>
          <p:cNvSpPr/>
          <p:nvPr/>
        </p:nvSpPr>
        <p:spPr>
          <a:xfrm>
            <a:off x="1099125" y="2890559"/>
            <a:ext cx="2299854" cy="1237293"/>
          </a:xfrm>
          <a:prstGeom prst="wedgeRoundRectCallout">
            <a:avLst>
              <a:gd name="adj1" fmla="val 113304"/>
              <a:gd name="adj2" fmla="val 5727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a:solidFill>
                  <a:schemeClr val="tx1"/>
                </a:solidFill>
              </a:rPr>
              <a:t>כי לפי ערך זה יקבל פחות ממה שיקבל לפי הערך הזול של עכשיו. </a:t>
            </a:r>
            <a:endParaRPr lang="he-IL" dirty="0">
              <a:solidFill>
                <a:schemeClr val="tx1"/>
              </a:solidFill>
            </a:endParaRPr>
          </a:p>
        </p:txBody>
      </p:sp>
      <p:sp>
        <p:nvSpPr>
          <p:cNvPr id="20" name="הסבר מלבני מעוגל 19"/>
          <p:cNvSpPr/>
          <p:nvPr/>
        </p:nvSpPr>
        <p:spPr>
          <a:xfrm>
            <a:off x="227281" y="944074"/>
            <a:ext cx="2770908" cy="1265382"/>
          </a:xfrm>
          <a:prstGeom prst="wedgeRoundRectCallout">
            <a:avLst>
              <a:gd name="adj1" fmla="val 136835"/>
              <a:gd name="adj2" fmla="val 9680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רש"י:  כגון </a:t>
            </a:r>
            <a:r>
              <a:rPr lang="he-IL" dirty="0">
                <a:solidFill>
                  <a:schemeClr val="tx1"/>
                </a:solidFill>
              </a:rPr>
              <a:t>שיש לניזק קרקע סמוכה לאותה בינונית של מזיק, ולכן מעדיף לקבלה. </a:t>
            </a:r>
          </a:p>
        </p:txBody>
      </p:sp>
      <p:sp>
        <p:nvSpPr>
          <p:cNvPr id="21" name="TextBox 20"/>
          <p:cNvSpPr txBox="1"/>
          <p:nvPr/>
        </p:nvSpPr>
        <p:spPr>
          <a:xfrm>
            <a:off x="2900218" y="5366063"/>
            <a:ext cx="6724072" cy="1077218"/>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sz="1600" dirty="0"/>
              <a:t>וזה אינו. </a:t>
            </a:r>
            <a:r>
              <a:rPr lang="he-IL" sz="1600" dirty="0" smtClean="0"/>
              <a:t>מה שהתורה אמרה: אפילו </a:t>
            </a:r>
            <a:r>
              <a:rPr lang="he-IL" sz="1600" dirty="0"/>
              <a:t>ממיטב, הרי הכתוב בא ליפות את </a:t>
            </a:r>
            <a:r>
              <a:rPr lang="he-IL" sz="1600" dirty="0" err="1"/>
              <a:t>כח</a:t>
            </a:r>
            <a:r>
              <a:rPr lang="he-IL" sz="1600" dirty="0"/>
              <a:t> הניזק, לומר </a:t>
            </a:r>
            <a:r>
              <a:rPr lang="he-IL" sz="1600" dirty="0" smtClean="0"/>
              <a:t>שיקבל </a:t>
            </a:r>
            <a:r>
              <a:rPr lang="he-IL" sz="1600" b="1" dirty="0"/>
              <a:t>אפילו מן המיטב</a:t>
            </a:r>
            <a:r>
              <a:rPr lang="he-IL" sz="1600" dirty="0"/>
              <a:t>, וכל שכן שבידו לגבות מבינונית וזיבורית</a:t>
            </a:r>
            <a:r>
              <a:rPr lang="he-IL" sz="1600" dirty="0" smtClean="0"/>
              <a:t>,</a:t>
            </a:r>
          </a:p>
          <a:p>
            <a:r>
              <a:rPr lang="he-IL" sz="1600" dirty="0" smtClean="0"/>
              <a:t> </a:t>
            </a:r>
            <a:r>
              <a:rPr lang="he-IL" sz="1600" dirty="0"/>
              <a:t>ואילו </a:t>
            </a:r>
            <a:r>
              <a:rPr lang="he-IL" sz="1600" dirty="0" smtClean="0"/>
              <a:t>אתה </a:t>
            </a:r>
            <a:r>
              <a:rPr lang="he-IL" sz="1600" dirty="0"/>
              <a:t>אמרת, מבינונית וזיבורית </a:t>
            </a:r>
            <a:r>
              <a:rPr lang="he-IL" sz="1600" dirty="0" smtClean="0"/>
              <a:t>לא</a:t>
            </a:r>
            <a:r>
              <a:rPr lang="he-IL" sz="1600" dirty="0"/>
              <a:t>! </a:t>
            </a:r>
            <a:endParaRPr lang="he-IL" sz="1600" dirty="0" smtClean="0"/>
          </a:p>
          <a:p>
            <a:r>
              <a:rPr lang="he-IL" sz="1600" dirty="0" smtClean="0"/>
              <a:t>לדבריך</a:t>
            </a:r>
            <a:r>
              <a:rPr lang="he-IL" sz="1600" dirty="0"/>
              <a:t>, בבינונית וזיבורית </a:t>
            </a:r>
            <a:r>
              <a:rPr lang="he-IL" sz="1600" dirty="0" smtClean="0"/>
              <a:t>נגרע כוח הניזק, </a:t>
            </a:r>
            <a:r>
              <a:rPr lang="he-IL" sz="1600" dirty="0"/>
              <a:t>ואינו גובה אלא </a:t>
            </a:r>
            <a:r>
              <a:rPr lang="he-IL" sz="1600" dirty="0" smtClean="0"/>
              <a:t>כפי היקר שלפניו</a:t>
            </a:r>
            <a:endParaRPr lang="he-IL" sz="1600" dirty="0"/>
          </a:p>
        </p:txBody>
      </p:sp>
      <p:sp>
        <p:nvSpPr>
          <p:cNvPr id="22" name="TextBox 21"/>
          <p:cNvSpPr txBox="1"/>
          <p:nvPr/>
        </p:nvSpPr>
        <p:spPr>
          <a:xfrm>
            <a:off x="10815780" y="0"/>
            <a:ext cx="1376219" cy="369332"/>
          </a:xfrm>
          <a:prstGeom prst="rect">
            <a:avLst/>
          </a:prstGeom>
          <a:noFill/>
        </p:spPr>
        <p:txBody>
          <a:bodyPr wrap="square" rtlCol="1">
            <a:spAutoFit/>
          </a:bodyPr>
          <a:lstStyle/>
          <a:p>
            <a:r>
              <a:rPr lang="he-IL" dirty="0" smtClean="0"/>
              <a:t>דף ז' עמ' ב'</a:t>
            </a:r>
            <a:endParaRPr lang="he-IL" dirty="0"/>
          </a:p>
        </p:txBody>
      </p:sp>
      <p:sp>
        <p:nvSpPr>
          <p:cNvPr id="23" name="TextBox 22"/>
          <p:cNvSpPr txBox="1"/>
          <p:nvPr/>
        </p:nvSpPr>
        <p:spPr>
          <a:xfrm>
            <a:off x="4804341" y="2583915"/>
            <a:ext cx="5268208"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הניזק מבקש מהמזיק קרקע בינונית גדולה יותר ממה שהיה מקבל בקרקע עידית היקרה יותר.</a:t>
            </a:r>
          </a:p>
        </p:txBody>
      </p:sp>
      <p:sp>
        <p:nvSpPr>
          <p:cNvPr id="24" name="TextBox 23"/>
          <p:cNvSpPr txBox="1"/>
          <p:nvPr/>
        </p:nvSpPr>
        <p:spPr>
          <a:xfrm>
            <a:off x="1027142" y="5343904"/>
            <a:ext cx="1783421" cy="1077218"/>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sz="1600" dirty="0"/>
              <a:t>אלא ודאי, אף בבינונית וזיבורית גובה </a:t>
            </a:r>
            <a:r>
              <a:rPr lang="he-IL" sz="1600" dirty="0" smtClean="0"/>
              <a:t>כערך הזול </a:t>
            </a:r>
            <a:r>
              <a:rPr lang="he-IL" sz="1600" dirty="0"/>
              <a:t>של </a:t>
            </a:r>
            <a:r>
              <a:rPr lang="he-IL" sz="1600" dirty="0" smtClean="0"/>
              <a:t>הקרקע עכשיו </a:t>
            </a:r>
            <a:endParaRPr lang="he-IL" sz="1600" dirty="0"/>
          </a:p>
        </p:txBody>
      </p:sp>
    </p:spTree>
    <p:extLst>
      <p:ext uri="{BB962C8B-B14F-4D97-AF65-F5344CB8AC3E}">
        <p14:creationId xmlns:p14="http://schemas.microsoft.com/office/powerpoint/2010/main" val="26409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750"/>
                            </p:stCondLst>
                            <p:childTnLst>
                              <p:par>
                                <p:cTn id="11" presetID="6" presetClass="entr" presetSubtype="16" fill="hold"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250"/>
                                        <p:tgtEl>
                                          <p:spTgt spid="2"/>
                                        </p:tgtEl>
                                      </p:cBhvr>
                                    </p:animEffect>
                                  </p:childTnLst>
                                </p:cTn>
                              </p:par>
                            </p:childTnLst>
                          </p:cTn>
                        </p:par>
                        <p:par>
                          <p:cTn id="14" fill="hold">
                            <p:stCondLst>
                              <p:cond delay="3000"/>
                            </p:stCondLst>
                            <p:childTnLst>
                              <p:par>
                                <p:cTn id="15" presetID="53" presetClass="entr" presetSubtype="16"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4500"/>
                            </p:stCondLst>
                            <p:childTnLst>
                              <p:par>
                                <p:cTn id="27" presetID="53" presetClass="entr" presetSubtype="16"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5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6000"/>
                            </p:stCondLst>
                            <p:childTnLst>
                              <p:par>
                                <p:cTn id="39" presetID="2" presetClass="entr" presetSubtype="1" fill="hold" grpId="0" nodeType="afterEffect">
                                  <p:stCondLst>
                                    <p:cond delay="75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par>
                          <p:cTn id="43" fill="hold">
                            <p:stCondLst>
                              <p:cond delay="7250"/>
                            </p:stCondLst>
                            <p:childTnLst>
                              <p:par>
                                <p:cTn id="44" presetID="2" presetClass="entr" presetSubtype="1" fill="hold" grpId="0" nodeType="afterEffect">
                                  <p:stCondLst>
                                    <p:cond delay="225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0-#ppt_h/2"/>
                                          </p:val>
                                        </p:tav>
                                        <p:tav tm="100000">
                                          <p:val>
                                            <p:strVal val="#ppt_y"/>
                                          </p:val>
                                        </p:tav>
                                      </p:tavLst>
                                    </p:anim>
                                  </p:childTnLst>
                                </p:cTn>
                              </p:par>
                            </p:childTnLst>
                          </p:cTn>
                        </p:par>
                        <p:par>
                          <p:cTn id="48" fill="hold">
                            <p:stCondLst>
                              <p:cond delay="10000"/>
                            </p:stCondLst>
                            <p:childTnLst>
                              <p:par>
                                <p:cTn id="49" presetID="2" presetClass="entr" presetSubtype="2" fill="hold" grpId="0" nodeType="afterEffect">
                                  <p:stCondLst>
                                    <p:cond delay="200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2500"/>
                            </p:stCondLst>
                            <p:childTnLst>
                              <p:par>
                                <p:cTn id="54" presetID="22" presetClass="entr" presetSubtype="8" fill="hold" grpId="0" nodeType="afterEffect">
                                  <p:stCondLst>
                                    <p:cond delay="300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1750"/>
                                        <p:tgtEl>
                                          <p:spTgt spid="20"/>
                                        </p:tgtEl>
                                      </p:cBhvr>
                                    </p:animEffect>
                                  </p:childTnLst>
                                </p:cTn>
                              </p:par>
                            </p:childTnLst>
                          </p:cTn>
                        </p:par>
                        <p:par>
                          <p:cTn id="57" fill="hold">
                            <p:stCondLst>
                              <p:cond delay="17250"/>
                            </p:stCondLst>
                            <p:childTnLst>
                              <p:par>
                                <p:cTn id="58" presetID="53" presetClass="entr" presetSubtype="16" fill="hold" grpId="0" nodeType="afterEffect">
                                  <p:stCondLst>
                                    <p:cond delay="3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21250"/>
                            </p:stCondLst>
                            <p:childTnLst>
                              <p:par>
                                <p:cTn id="64" presetID="53" presetClass="entr" presetSubtype="16" fill="hold" grpId="0" nodeType="afterEffect">
                                  <p:stCondLst>
                                    <p:cond delay="15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23250"/>
                            </p:stCondLst>
                            <p:childTnLst>
                              <p:par>
                                <p:cTn id="70" presetID="53" presetClass="entr" presetSubtype="16" fill="hold" grpId="0" nodeType="afterEffect">
                                  <p:stCondLst>
                                    <p:cond delay="225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par>
                          <p:cTn id="75" fill="hold">
                            <p:stCondLst>
                              <p:cond delay="26000"/>
                            </p:stCondLst>
                            <p:childTnLst>
                              <p:par>
                                <p:cTn id="76" presetID="22" presetClass="entr" presetSubtype="8" fill="hold" grpId="0" nodeType="afterEffect">
                                  <p:stCondLst>
                                    <p:cond delay="300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2250"/>
                                        <p:tgtEl>
                                          <p:spTgt spid="19"/>
                                        </p:tgtEl>
                                      </p:cBhvr>
                                    </p:animEffect>
                                  </p:childTnLst>
                                </p:cTn>
                              </p:par>
                            </p:childTnLst>
                          </p:cTn>
                        </p:par>
                        <p:par>
                          <p:cTn id="79" fill="hold">
                            <p:stCondLst>
                              <p:cond delay="31250"/>
                            </p:stCondLst>
                            <p:childTnLst>
                              <p:par>
                                <p:cTn id="80" presetID="26" presetClass="entr" presetSubtype="0" fill="hold" grpId="0" nodeType="afterEffect">
                                  <p:stCondLst>
                                    <p:cond delay="275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35">
                                          <p:stCondLst>
                                            <p:cond delay="0"/>
                                          </p:stCondLst>
                                        </p:cTn>
                                        <p:tgtEl>
                                          <p:spTgt spid="15"/>
                                        </p:tgtEl>
                                      </p:cBhvr>
                                    </p:animEffect>
                                    <p:anim calcmode="lin" valueType="num">
                                      <p:cBhvr>
                                        <p:cTn id="83" dur="136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4"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5"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86"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87"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88" dur="19">
                                          <p:stCondLst>
                                            <p:cond delay="487"/>
                                          </p:stCondLst>
                                        </p:cTn>
                                        <p:tgtEl>
                                          <p:spTgt spid="15"/>
                                        </p:tgtEl>
                                      </p:cBhvr>
                                      <p:to x="100000" y="60000"/>
                                    </p:animScale>
                                    <p:animScale>
                                      <p:cBhvr>
                                        <p:cTn id="89" dur="124" decel="50000">
                                          <p:stCondLst>
                                            <p:cond delay="507"/>
                                          </p:stCondLst>
                                        </p:cTn>
                                        <p:tgtEl>
                                          <p:spTgt spid="15"/>
                                        </p:tgtEl>
                                      </p:cBhvr>
                                      <p:to x="100000" y="100000"/>
                                    </p:animScale>
                                    <p:animScale>
                                      <p:cBhvr>
                                        <p:cTn id="90" dur="19">
                                          <p:stCondLst>
                                            <p:cond delay="984"/>
                                          </p:stCondLst>
                                        </p:cTn>
                                        <p:tgtEl>
                                          <p:spTgt spid="15"/>
                                        </p:tgtEl>
                                      </p:cBhvr>
                                      <p:to x="100000" y="80000"/>
                                    </p:animScale>
                                    <p:animScale>
                                      <p:cBhvr>
                                        <p:cTn id="91" dur="124" decel="50000">
                                          <p:stCondLst>
                                            <p:cond delay="1003"/>
                                          </p:stCondLst>
                                        </p:cTn>
                                        <p:tgtEl>
                                          <p:spTgt spid="15"/>
                                        </p:tgtEl>
                                      </p:cBhvr>
                                      <p:to x="100000" y="100000"/>
                                    </p:animScale>
                                    <p:animScale>
                                      <p:cBhvr>
                                        <p:cTn id="92" dur="19">
                                          <p:stCondLst>
                                            <p:cond delay="1231"/>
                                          </p:stCondLst>
                                        </p:cTn>
                                        <p:tgtEl>
                                          <p:spTgt spid="15"/>
                                        </p:tgtEl>
                                      </p:cBhvr>
                                      <p:to x="100000" y="90000"/>
                                    </p:animScale>
                                    <p:animScale>
                                      <p:cBhvr>
                                        <p:cTn id="93" dur="124" decel="50000">
                                          <p:stCondLst>
                                            <p:cond delay="1251"/>
                                          </p:stCondLst>
                                        </p:cTn>
                                        <p:tgtEl>
                                          <p:spTgt spid="15"/>
                                        </p:tgtEl>
                                      </p:cBhvr>
                                      <p:to x="100000" y="100000"/>
                                    </p:animScale>
                                    <p:animScale>
                                      <p:cBhvr>
                                        <p:cTn id="94" dur="19">
                                          <p:stCondLst>
                                            <p:cond delay="1356"/>
                                          </p:stCondLst>
                                        </p:cTn>
                                        <p:tgtEl>
                                          <p:spTgt spid="15"/>
                                        </p:tgtEl>
                                      </p:cBhvr>
                                      <p:to x="100000" y="95000"/>
                                    </p:animScale>
                                    <p:animScale>
                                      <p:cBhvr>
                                        <p:cTn id="95" dur="124" decel="50000">
                                          <p:stCondLst>
                                            <p:cond delay="1376"/>
                                          </p:stCondLst>
                                        </p:cTn>
                                        <p:tgtEl>
                                          <p:spTgt spid="15"/>
                                        </p:tgtEl>
                                      </p:cBhvr>
                                      <p:to x="100000" y="100000"/>
                                    </p:animScale>
                                  </p:childTnLst>
                                </p:cTn>
                              </p:par>
                            </p:childTnLst>
                          </p:cTn>
                        </p:par>
                        <p:par>
                          <p:cTn id="96" fill="hold">
                            <p:stCondLst>
                              <p:cond delay="35500"/>
                            </p:stCondLst>
                            <p:childTnLst>
                              <p:par>
                                <p:cTn id="97" presetID="31" presetClass="entr" presetSubtype="0" fill="hold" grpId="0" nodeType="afterEffect">
                                  <p:stCondLst>
                                    <p:cond delay="2750"/>
                                  </p:stCondLst>
                                  <p:childTnLst>
                                    <p:set>
                                      <p:cBhvr>
                                        <p:cTn id="98" dur="1" fill="hold">
                                          <p:stCondLst>
                                            <p:cond delay="0"/>
                                          </p:stCondLst>
                                        </p:cTn>
                                        <p:tgtEl>
                                          <p:spTgt spid="21"/>
                                        </p:tgtEl>
                                        <p:attrNameLst>
                                          <p:attrName>style.visibility</p:attrName>
                                        </p:attrNameLst>
                                      </p:cBhvr>
                                      <p:to>
                                        <p:strVal val="visible"/>
                                      </p:to>
                                    </p:set>
                                    <p:anim calcmode="lin" valueType="num">
                                      <p:cBhvr>
                                        <p:cTn id="99" dur="1000" fill="hold"/>
                                        <p:tgtEl>
                                          <p:spTgt spid="21"/>
                                        </p:tgtEl>
                                        <p:attrNameLst>
                                          <p:attrName>ppt_w</p:attrName>
                                        </p:attrNameLst>
                                      </p:cBhvr>
                                      <p:tavLst>
                                        <p:tav tm="0">
                                          <p:val>
                                            <p:fltVal val="0"/>
                                          </p:val>
                                        </p:tav>
                                        <p:tav tm="100000">
                                          <p:val>
                                            <p:strVal val="#ppt_w"/>
                                          </p:val>
                                        </p:tav>
                                      </p:tavLst>
                                    </p:anim>
                                    <p:anim calcmode="lin" valueType="num">
                                      <p:cBhvr>
                                        <p:cTn id="100" dur="1000" fill="hold"/>
                                        <p:tgtEl>
                                          <p:spTgt spid="21"/>
                                        </p:tgtEl>
                                        <p:attrNameLst>
                                          <p:attrName>ppt_h</p:attrName>
                                        </p:attrNameLst>
                                      </p:cBhvr>
                                      <p:tavLst>
                                        <p:tav tm="0">
                                          <p:val>
                                            <p:fltVal val="0"/>
                                          </p:val>
                                        </p:tav>
                                        <p:tav tm="100000">
                                          <p:val>
                                            <p:strVal val="#ppt_h"/>
                                          </p:val>
                                        </p:tav>
                                      </p:tavLst>
                                    </p:anim>
                                    <p:anim calcmode="lin" valueType="num">
                                      <p:cBhvr>
                                        <p:cTn id="101" dur="1000" fill="hold"/>
                                        <p:tgtEl>
                                          <p:spTgt spid="21"/>
                                        </p:tgtEl>
                                        <p:attrNameLst>
                                          <p:attrName>style.rotation</p:attrName>
                                        </p:attrNameLst>
                                      </p:cBhvr>
                                      <p:tavLst>
                                        <p:tav tm="0">
                                          <p:val>
                                            <p:fltVal val="90"/>
                                          </p:val>
                                        </p:tav>
                                        <p:tav tm="100000">
                                          <p:val>
                                            <p:fltVal val="0"/>
                                          </p:val>
                                        </p:tav>
                                      </p:tavLst>
                                    </p:anim>
                                    <p:animEffect transition="in" filter="fade">
                                      <p:cBhvr>
                                        <p:cTn id="102" dur="1000"/>
                                        <p:tgtEl>
                                          <p:spTgt spid="21"/>
                                        </p:tgtEl>
                                      </p:cBhvr>
                                    </p:animEffect>
                                  </p:childTnLst>
                                </p:cTn>
                              </p:par>
                            </p:childTnLst>
                          </p:cTn>
                        </p:par>
                        <p:par>
                          <p:cTn id="103" fill="hold">
                            <p:stCondLst>
                              <p:cond delay="39250"/>
                            </p:stCondLst>
                            <p:childTnLst>
                              <p:par>
                                <p:cTn id="104" presetID="47" presetClass="entr" presetSubtype="0" fill="hold" grpId="0" nodeType="afterEffect">
                                  <p:stCondLst>
                                    <p:cond delay="250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anim calcmode="lin" valueType="num">
                                      <p:cBhvr>
                                        <p:cTn id="107" dur="500" fill="hold"/>
                                        <p:tgtEl>
                                          <p:spTgt spid="24"/>
                                        </p:tgtEl>
                                        <p:attrNameLst>
                                          <p:attrName>ppt_x</p:attrName>
                                        </p:attrNameLst>
                                      </p:cBhvr>
                                      <p:tavLst>
                                        <p:tav tm="0">
                                          <p:val>
                                            <p:strVal val="#ppt_x"/>
                                          </p:val>
                                        </p:tav>
                                        <p:tav tm="100000">
                                          <p:val>
                                            <p:strVal val="#ppt_x"/>
                                          </p:val>
                                        </p:tav>
                                      </p:tavLst>
                                    </p:anim>
                                    <p:anim calcmode="lin" valueType="num">
                                      <p:cBhvr>
                                        <p:cTn id="10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animBg="1"/>
      <p:bldP spid="12"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32695692"/>
              </p:ext>
            </p:extLst>
          </p:nvPr>
        </p:nvGraphicFramePr>
        <p:xfrm>
          <a:off x="803661" y="756686"/>
          <a:ext cx="11286524" cy="5393373"/>
        </p:xfrm>
        <a:graphic>
          <a:graphicData uri="http://schemas.openxmlformats.org/drawingml/2006/table">
            <a:tbl>
              <a:tblPr rtl="1" firstRow="1" bandRow="1">
                <a:tableStyleId>{BDBED569-4797-4DF1-A0F4-6AAB3CD982D8}</a:tableStyleId>
              </a:tblPr>
              <a:tblGrid>
                <a:gridCol w="5643262">
                  <a:extLst>
                    <a:ext uri="{9D8B030D-6E8A-4147-A177-3AD203B41FA5}">
                      <a16:colId xmlns:a16="http://schemas.microsoft.com/office/drawing/2014/main" val="2060227276"/>
                    </a:ext>
                  </a:extLst>
                </a:gridCol>
                <a:gridCol w="337415">
                  <a:extLst>
                    <a:ext uri="{9D8B030D-6E8A-4147-A177-3AD203B41FA5}">
                      <a16:colId xmlns:a16="http://schemas.microsoft.com/office/drawing/2014/main" val="511741803"/>
                    </a:ext>
                  </a:extLst>
                </a:gridCol>
                <a:gridCol w="5305847">
                  <a:extLst>
                    <a:ext uri="{9D8B030D-6E8A-4147-A177-3AD203B41FA5}">
                      <a16:colId xmlns:a16="http://schemas.microsoft.com/office/drawing/2014/main" val="1723336079"/>
                    </a:ext>
                  </a:extLst>
                </a:gridCol>
              </a:tblGrid>
              <a:tr h="560642">
                <a:tc gridSpan="2">
                  <a:txBody>
                    <a:bodyPr/>
                    <a:lstStyle/>
                    <a:p>
                      <a:pPr rtl="1"/>
                      <a:r>
                        <a:rPr lang="he-IL" dirty="0" smtClean="0">
                          <a:solidFill>
                            <a:srgbClr val="000000"/>
                          </a:solidFill>
                          <a:latin typeface="Arial" panose="020B0604020202020204" pitchFamily="34" charset="0"/>
                        </a:rPr>
                        <a:t>ִּ</a:t>
                      </a:r>
                      <a:endParaRPr lang="he-IL" dirty="0"/>
                    </a:p>
                  </a:txBody>
                  <a:tcPr/>
                </a:tc>
                <a:tc hMerge="1">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4055515"/>
                  </a:ext>
                </a:extLst>
              </a:tr>
              <a:tr h="1003442">
                <a:tc gridSpan="2">
                  <a:txBody>
                    <a:bodyPr/>
                    <a:lstStyle/>
                    <a:p>
                      <a:pPr rtl="1"/>
                      <a:endParaRPr lang="he-IL" dirty="0"/>
                    </a:p>
                  </a:txBody>
                  <a:tcPr/>
                </a:tc>
                <a:tc hMerge="1">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28688262"/>
                  </a:ext>
                </a:extLst>
              </a:tr>
              <a:tr h="498764">
                <a:tc gridSpan="3">
                  <a:txBody>
                    <a:bodyPr/>
                    <a:lstStyle/>
                    <a:p>
                      <a:pPr rtl="1"/>
                      <a:endParaRPr lang="he-IL" dirty="0"/>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177387615"/>
                  </a:ext>
                </a:extLst>
              </a:tr>
              <a:tr h="714704">
                <a:tc gridSpan="2">
                  <a:txBody>
                    <a:bodyPr/>
                    <a:lstStyle/>
                    <a:p>
                      <a:pPr rtl="1"/>
                      <a:endParaRPr lang="he-IL" dirty="0"/>
                    </a:p>
                  </a:txBody>
                  <a:tcPr/>
                </a:tc>
                <a:tc hMerge="1">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31559327"/>
                  </a:ext>
                </a:extLst>
              </a:tr>
              <a:tr h="927861">
                <a:tc gridSpan="3">
                  <a:txBody>
                    <a:bodyPr/>
                    <a:lstStyle/>
                    <a:p>
                      <a:pPr rtl="1"/>
                      <a:endParaRPr lang="he-IL" dirty="0"/>
                    </a:p>
                  </a:txBody>
                  <a:tcPr/>
                </a:tc>
                <a:tc hMerge="1">
                  <a:txBody>
                    <a:bodyPr/>
                    <a:lstStyle/>
                    <a:p>
                      <a:pPr rtl="1"/>
                      <a:endParaRPr lang="he-IL"/>
                    </a:p>
                  </a:txBody>
                  <a:tcPr/>
                </a:tc>
                <a:tc hMerge="1">
                  <a:txBody>
                    <a:bodyPr/>
                    <a:lstStyle/>
                    <a:p>
                      <a:pPr rtl="1"/>
                      <a:endParaRPr lang="he-IL" dirty="0"/>
                    </a:p>
                  </a:txBody>
                  <a:tcPr/>
                </a:tc>
                <a:extLst>
                  <a:ext uri="{0D108BD9-81ED-4DB2-BD59-A6C34878D82A}">
                    <a16:rowId xmlns:a16="http://schemas.microsoft.com/office/drawing/2014/main" val="110683403"/>
                  </a:ext>
                </a:extLst>
              </a:tr>
              <a:tr h="521864">
                <a:tc gridSpan="3">
                  <a:txBody>
                    <a:bodyPr/>
                    <a:lstStyle/>
                    <a:p>
                      <a:pPr rtl="1"/>
                      <a:endParaRPr lang="he-IL" dirty="0"/>
                    </a:p>
                  </a:txBody>
                  <a:tcPr/>
                </a:tc>
                <a:tc hMerge="1">
                  <a:txBody>
                    <a:bodyPr/>
                    <a:lstStyle/>
                    <a:p>
                      <a:pPr rtl="1"/>
                      <a:endParaRPr lang="he-IL"/>
                    </a:p>
                  </a:txBody>
                  <a:tcPr/>
                </a:tc>
                <a:tc hMerge="1">
                  <a:txBody>
                    <a:bodyPr/>
                    <a:lstStyle/>
                    <a:p>
                      <a:pPr rtl="1"/>
                      <a:endParaRPr lang="he-IL" dirty="0"/>
                    </a:p>
                  </a:txBody>
                  <a:tcPr/>
                </a:tc>
                <a:extLst>
                  <a:ext uri="{0D108BD9-81ED-4DB2-BD59-A6C34878D82A}">
                    <a16:rowId xmlns:a16="http://schemas.microsoft.com/office/drawing/2014/main" val="428251313"/>
                  </a:ext>
                </a:extLst>
              </a:tr>
              <a:tr h="1166096">
                <a:tc>
                  <a:txBody>
                    <a:bodyPr/>
                    <a:lstStyle/>
                    <a:p>
                      <a:pPr rtl="1"/>
                      <a:endParaRPr lang="he-IL" dirty="0"/>
                    </a:p>
                  </a:txBody>
                  <a:tcPr/>
                </a:tc>
                <a:tc gridSpan="2">
                  <a:txBody>
                    <a:bodyPr/>
                    <a:lstStyle/>
                    <a:p>
                      <a:pPr rtl="1"/>
                      <a:endParaRPr lang="he-IL" dirty="0"/>
                    </a:p>
                  </a:txBody>
                  <a:tcPr/>
                </a:tc>
                <a:tc hMerge="1">
                  <a:txBody>
                    <a:bodyPr/>
                    <a:lstStyle/>
                    <a:p>
                      <a:pPr rtl="1"/>
                      <a:endParaRPr lang="he-IL"/>
                    </a:p>
                  </a:txBody>
                  <a:tcPr/>
                </a:tc>
                <a:extLst>
                  <a:ext uri="{0D108BD9-81ED-4DB2-BD59-A6C34878D82A}">
                    <a16:rowId xmlns:a16="http://schemas.microsoft.com/office/drawing/2014/main" val="3559642444"/>
                  </a:ext>
                </a:extLst>
              </a:tr>
            </a:tbl>
          </a:graphicData>
        </a:graphic>
      </p:graphicFrame>
      <p:sp>
        <p:nvSpPr>
          <p:cNvPr id="3" name="TextBox 2"/>
          <p:cNvSpPr txBox="1"/>
          <p:nvPr/>
        </p:nvSpPr>
        <p:spPr>
          <a:xfrm>
            <a:off x="3509820" y="765498"/>
            <a:ext cx="914400"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נִיסָן </a:t>
            </a:r>
            <a:endParaRPr lang="he-IL" dirty="0"/>
          </a:p>
        </p:txBody>
      </p:sp>
      <p:sp>
        <p:nvSpPr>
          <p:cNvPr id="4" name="TextBox 3"/>
          <p:cNvSpPr txBox="1"/>
          <p:nvPr/>
        </p:nvSpPr>
        <p:spPr>
          <a:xfrm>
            <a:off x="8767770" y="756686"/>
            <a:ext cx="1015999"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תִּשְׁרֵי </a:t>
            </a:r>
            <a:endParaRPr lang="he-IL" b="1" dirty="0"/>
          </a:p>
        </p:txBody>
      </p:sp>
      <p:sp>
        <p:nvSpPr>
          <p:cNvPr id="5" name="TextBox 4"/>
          <p:cNvSpPr txBox="1"/>
          <p:nvPr/>
        </p:nvSpPr>
        <p:spPr>
          <a:xfrm>
            <a:off x="2022188" y="756686"/>
            <a:ext cx="1233347"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יקרה</a:t>
            </a:r>
          </a:p>
        </p:txBody>
      </p:sp>
      <p:sp>
        <p:nvSpPr>
          <p:cNvPr id="6" name="TextBox 5"/>
          <p:cNvSpPr txBox="1"/>
          <p:nvPr/>
        </p:nvSpPr>
        <p:spPr>
          <a:xfrm>
            <a:off x="7323619" y="765498"/>
            <a:ext cx="1184565"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זולה</a:t>
            </a:r>
          </a:p>
        </p:txBody>
      </p:sp>
      <p:sp>
        <p:nvSpPr>
          <p:cNvPr id="7" name="מלבן 6"/>
          <p:cNvSpPr/>
          <p:nvPr/>
        </p:nvSpPr>
        <p:spPr>
          <a:xfrm>
            <a:off x="4498108" y="340543"/>
            <a:ext cx="7693891" cy="369332"/>
          </a:xfrm>
          <a:prstGeom prst="rect">
            <a:avLst/>
          </a:prstGeom>
        </p:spPr>
        <p:txBody>
          <a:bodyPr wrap="square">
            <a:spAutoFit/>
          </a:bodyPr>
          <a:lstStyle/>
          <a:p>
            <a:r>
              <a:rPr lang="he-IL" dirty="0">
                <a:solidFill>
                  <a:srgbClr val="000000"/>
                </a:solidFill>
                <a:latin typeface="Arial" panose="020B0604020202020204" pitchFamily="34" charset="0"/>
              </a:rPr>
              <a:t>אֶלָּא אָמַר רַב אַחָא בַּר יַעֲקֹב </a:t>
            </a:r>
            <a:r>
              <a:rPr lang="he-IL" dirty="0"/>
              <a:t>אם ניתן לדמות לאופן כזה, ולומר שיגבה </a:t>
            </a:r>
            <a:r>
              <a:rPr lang="he-IL" dirty="0" err="1"/>
              <a:t>כיוקרא</a:t>
            </a:r>
            <a:r>
              <a:rPr lang="he-IL" dirty="0"/>
              <a:t> </a:t>
            </a:r>
            <a:r>
              <a:rPr lang="he-IL" dirty="0" err="1"/>
              <a:t>דלקמיה</a:t>
            </a:r>
            <a:r>
              <a:rPr lang="he-IL" dirty="0"/>
              <a:t>,    </a:t>
            </a:r>
          </a:p>
        </p:txBody>
      </p:sp>
      <p:sp>
        <p:nvSpPr>
          <p:cNvPr id="8" name="מלבן 7"/>
          <p:cNvSpPr/>
          <p:nvPr/>
        </p:nvSpPr>
        <p:spPr>
          <a:xfrm>
            <a:off x="616514" y="337376"/>
            <a:ext cx="4044697" cy="369332"/>
          </a:xfrm>
          <a:prstGeom prst="rect">
            <a:avLst/>
          </a:prstGeom>
        </p:spPr>
        <p:txBody>
          <a:bodyPr wrap="none">
            <a:spAutoFit/>
          </a:bodyPr>
          <a:lstStyle/>
          <a:p>
            <a:r>
              <a:rPr lang="he-IL" dirty="0"/>
              <a:t>אזי יש לדמותו לדין בעל חוב, שדינו בבינונית</a:t>
            </a:r>
          </a:p>
        </p:txBody>
      </p:sp>
      <p:sp>
        <p:nvSpPr>
          <p:cNvPr id="9" name="TextBox 8"/>
          <p:cNvSpPr txBox="1"/>
          <p:nvPr/>
        </p:nvSpPr>
        <p:spPr>
          <a:xfrm>
            <a:off x="10815780" y="0"/>
            <a:ext cx="1376219" cy="369332"/>
          </a:xfrm>
          <a:prstGeom prst="rect">
            <a:avLst/>
          </a:prstGeom>
          <a:noFill/>
        </p:spPr>
        <p:txBody>
          <a:bodyPr wrap="square" rtlCol="1">
            <a:spAutoFit/>
          </a:bodyPr>
          <a:lstStyle/>
          <a:p>
            <a:r>
              <a:rPr lang="he-IL" dirty="0" smtClean="0"/>
              <a:t>דף ז' עמ' ב'</a:t>
            </a:r>
            <a:endParaRPr lang="he-IL" dirty="0"/>
          </a:p>
        </p:txBody>
      </p:sp>
      <p:sp>
        <p:nvSpPr>
          <p:cNvPr id="11" name="TextBox 10"/>
          <p:cNvSpPr txBox="1"/>
          <p:nvPr/>
        </p:nvSpPr>
        <p:spPr>
          <a:xfrm>
            <a:off x="803661" y="2829425"/>
            <a:ext cx="4903748"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אם אינך נוטל כדינך מבינונית, אלא רצונך מן הזיבורית</a:t>
            </a:r>
            <a:r>
              <a:rPr lang="he-IL" dirty="0" smtClean="0"/>
              <a:t>,</a:t>
            </a:r>
          </a:p>
          <a:p>
            <a:r>
              <a:rPr lang="he-IL" dirty="0" smtClean="0"/>
              <a:t> </a:t>
            </a:r>
            <a:r>
              <a:rPr lang="he-IL" dirty="0"/>
              <a:t>אזי, טול לפי מחירי הקרקע היקרים שיהיו בניסן.</a:t>
            </a:r>
          </a:p>
        </p:txBody>
      </p:sp>
      <p:sp>
        <p:nvSpPr>
          <p:cNvPr id="12" name="TextBox 11"/>
          <p:cNvSpPr txBox="1"/>
          <p:nvPr/>
        </p:nvSpPr>
        <p:spPr>
          <a:xfrm>
            <a:off x="7397847" y="2829425"/>
            <a:ext cx="3447135"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אם </a:t>
            </a:r>
            <a:r>
              <a:rPr lang="he-IL" dirty="0" err="1"/>
              <a:t>הינך</a:t>
            </a:r>
            <a:r>
              <a:rPr lang="he-IL" dirty="0"/>
              <a:t> נוטל כדינך, בבינונית, אזי, טול לפי השווי העכשווי של הקרקעות</a:t>
            </a:r>
          </a:p>
        </p:txBody>
      </p:sp>
      <p:sp>
        <p:nvSpPr>
          <p:cNvPr id="13" name="TextBox 12"/>
          <p:cNvSpPr txBox="1"/>
          <p:nvPr/>
        </p:nvSpPr>
        <p:spPr>
          <a:xfrm>
            <a:off x="4989915" y="2351917"/>
            <a:ext cx="2001998"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יכול הלווה לומר לו: </a:t>
            </a:r>
          </a:p>
        </p:txBody>
      </p:sp>
      <p:sp>
        <p:nvSpPr>
          <p:cNvPr id="15" name="TextBox 14"/>
          <p:cNvSpPr txBox="1"/>
          <p:nvPr/>
        </p:nvSpPr>
        <p:spPr>
          <a:xfrm>
            <a:off x="6510760" y="1364448"/>
            <a:ext cx="4837233" cy="830997"/>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sz="1600" dirty="0"/>
              <a:t>כאשר בא בעל החוב לגבות את חובו בימי תשרי מן הלווה, </a:t>
            </a:r>
          </a:p>
          <a:p>
            <a:r>
              <a:rPr lang="he-IL" sz="1600" dirty="0"/>
              <a:t>אם אמר הבעל חוב </a:t>
            </a:r>
            <a:r>
              <a:rPr lang="he-IL" sz="1600" dirty="0" err="1"/>
              <a:t>ללוה</a:t>
            </a:r>
            <a:r>
              <a:rPr lang="he-IL" sz="1600" dirty="0"/>
              <a:t>: תן לי מעט יותר מקרקע זיבורית שיש לך [כי הזיבורית שווה פחות מהבינונית], </a:t>
            </a:r>
          </a:p>
        </p:txBody>
      </p:sp>
      <p:sp>
        <p:nvSpPr>
          <p:cNvPr id="10" name="TextBox 9"/>
          <p:cNvSpPr txBox="1"/>
          <p:nvPr/>
        </p:nvSpPr>
        <p:spPr>
          <a:xfrm>
            <a:off x="8571376" y="3634205"/>
            <a:ext cx="3620624" cy="646331"/>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מַתְקֵיף לַהּ רַב אַחָא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אִיקָא</a:t>
            </a:r>
            <a:r>
              <a:rPr lang="he-IL" dirty="0">
                <a:solidFill>
                  <a:srgbClr val="000000"/>
                </a:solidFill>
                <a:latin typeface="Arial" panose="020B0604020202020204" pitchFamily="34" charset="0"/>
              </a:rPr>
              <a:t> </a:t>
            </a:r>
          </a:p>
          <a:p>
            <a:r>
              <a:rPr lang="he-IL" dirty="0">
                <a:solidFill>
                  <a:srgbClr val="000000"/>
                </a:solidFill>
                <a:latin typeface="Arial" panose="020B0604020202020204" pitchFamily="34" charset="0"/>
              </a:rPr>
              <a:t>אִם כֵּן נָעַלְתָּ דֶּלֶת בִּפְנֵי לֹוִין </a:t>
            </a:r>
            <a:endParaRPr lang="he-IL" dirty="0"/>
          </a:p>
        </p:txBody>
      </p:sp>
      <p:sp>
        <p:nvSpPr>
          <p:cNvPr id="18" name="TextBox 17"/>
          <p:cNvSpPr txBox="1"/>
          <p:nvPr/>
        </p:nvSpPr>
        <p:spPr>
          <a:xfrm>
            <a:off x="4887560" y="3634205"/>
            <a:ext cx="3620624" cy="646331"/>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 חכמים תקנו שבעלי חובות יגבו מבינונית, כדי שלא ימנעו מלהלוות, </a:t>
            </a:r>
          </a:p>
        </p:txBody>
      </p:sp>
      <p:sp>
        <p:nvSpPr>
          <p:cNvPr id="19" name="TextBox 18"/>
          <p:cNvSpPr txBox="1"/>
          <p:nvPr/>
        </p:nvSpPr>
        <p:spPr>
          <a:xfrm>
            <a:off x="186251" y="3634213"/>
            <a:ext cx="4701309" cy="646331"/>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לפי דבריך, נעלת דלת בפני </a:t>
            </a:r>
            <a:r>
              <a:rPr lang="he-IL" dirty="0" err="1"/>
              <a:t>לווין</a:t>
            </a:r>
            <a:r>
              <a:rPr lang="he-IL" dirty="0"/>
              <a:t>! </a:t>
            </a:r>
          </a:p>
          <a:p>
            <a:r>
              <a:rPr lang="he-IL" dirty="0"/>
              <a:t>בכך </a:t>
            </a:r>
            <a:r>
              <a:rPr lang="he-IL" dirty="0" err="1"/>
              <a:t>הינך</a:t>
            </a:r>
            <a:r>
              <a:rPr lang="he-IL" dirty="0"/>
              <a:t> גורם שאנשים לא ירצו להלוות כספים</a:t>
            </a:r>
          </a:p>
        </p:txBody>
      </p:sp>
      <p:sp>
        <p:nvSpPr>
          <p:cNvPr id="20" name="TextBox 19"/>
          <p:cNvSpPr txBox="1"/>
          <p:nvPr/>
        </p:nvSpPr>
        <p:spPr>
          <a:xfrm>
            <a:off x="5395849" y="4526978"/>
            <a:ext cx="2001998"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יכול </a:t>
            </a:r>
            <a:r>
              <a:rPr lang="he-IL" dirty="0" smtClean="0"/>
              <a:t>המלווה </a:t>
            </a:r>
            <a:r>
              <a:rPr lang="he-IL" dirty="0"/>
              <a:t>לומר לו: </a:t>
            </a:r>
          </a:p>
        </p:txBody>
      </p:sp>
      <p:sp>
        <p:nvSpPr>
          <p:cNvPr id="21" name="TextBox 20"/>
          <p:cNvSpPr txBox="1"/>
          <p:nvPr/>
        </p:nvSpPr>
        <p:spPr>
          <a:xfrm>
            <a:off x="6593924" y="5105965"/>
            <a:ext cx="5363690" cy="923330"/>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אילו המעות היו עתה בידי, ולא הייתי נותן אותן לך בהלוואה, הייתי קונה בהן עתה קרקע </a:t>
            </a:r>
            <a:r>
              <a:rPr lang="he-IL" b="1" dirty="0"/>
              <a:t>זיבורית בזול </a:t>
            </a:r>
            <a:r>
              <a:rPr lang="he-IL" dirty="0"/>
              <a:t>כפי המחיר העכשווי, </a:t>
            </a:r>
          </a:p>
        </p:txBody>
      </p:sp>
      <p:sp>
        <p:nvSpPr>
          <p:cNvPr id="22" name="TextBox 21"/>
          <p:cNvSpPr txBox="1"/>
          <p:nvPr/>
        </p:nvSpPr>
        <p:spPr>
          <a:xfrm>
            <a:off x="939770" y="5244465"/>
            <a:ext cx="5363690" cy="646331"/>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עתה, </a:t>
            </a:r>
            <a:r>
              <a:rPr lang="he-IL" dirty="0" err="1"/>
              <a:t>שמעותי</a:t>
            </a:r>
            <a:r>
              <a:rPr lang="he-IL" dirty="0"/>
              <a:t> בידך, אין לי אפשרות לקבל תמורתן קרקע זיבורית אלא לפי המחיר היקר של ניסן. </a:t>
            </a:r>
          </a:p>
        </p:txBody>
      </p:sp>
      <p:sp>
        <p:nvSpPr>
          <p:cNvPr id="23" name="TextBox 22"/>
          <p:cNvSpPr txBox="1"/>
          <p:nvPr/>
        </p:nvSpPr>
        <p:spPr>
          <a:xfrm>
            <a:off x="3015200" y="6347832"/>
            <a:ext cx="7366488" cy="369332"/>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ולכן, ודאי הוא שהמלווה יקבל באופן כזה את הזיבורית לפי המחיר הזול של עכשיו.</a:t>
            </a:r>
          </a:p>
        </p:txBody>
      </p:sp>
    </p:spTree>
    <p:extLst>
      <p:ext uri="{BB962C8B-B14F-4D97-AF65-F5344CB8AC3E}">
        <p14:creationId xmlns:p14="http://schemas.microsoft.com/office/powerpoint/2010/main" val="15653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750"/>
                            </p:stCondLst>
                            <p:childTnLst>
                              <p:par>
                                <p:cTn id="9" presetID="16" presetClass="entr" presetSubtype="21"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2750"/>
                            </p:stCondLst>
                            <p:childTnLst>
                              <p:par>
                                <p:cTn id="13" presetID="22" presetClass="entr" presetSubtype="1"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4250"/>
                            </p:stCondLst>
                            <p:childTnLst>
                              <p:par>
                                <p:cTn id="17" presetID="53" presetClass="entr" presetSubtype="16" fill="hold" grpId="0" nodeType="after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000"/>
                            </p:stCondLst>
                            <p:childTnLst>
                              <p:par>
                                <p:cTn id="23" presetID="53" presetClass="entr" presetSubtype="16" fill="hold" grpId="0" nodeType="after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750"/>
                            </p:stCondLst>
                            <p:childTnLst>
                              <p:par>
                                <p:cTn id="29" presetID="53" presetClass="entr" presetSubtype="16" fill="hold" grpId="0" nodeType="after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6500"/>
                            </p:stCondLst>
                            <p:childTnLst>
                              <p:par>
                                <p:cTn id="35" presetID="53" presetClass="entr" presetSubtype="16" fill="hold" grpId="0" nodeType="afterEffect">
                                  <p:stCondLst>
                                    <p:cond delay="2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250"/>
                            </p:stCondLst>
                            <p:childTnLst>
                              <p:par>
                                <p:cTn id="41" presetID="31" presetClass="entr" presetSubtype="0" fill="hold" grpId="0" nodeType="afterEffect">
                                  <p:stCondLst>
                                    <p:cond delay="25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par>
                          <p:cTn id="47" fill="hold">
                            <p:stCondLst>
                              <p:cond delay="8500"/>
                            </p:stCondLst>
                            <p:childTnLst>
                              <p:par>
                                <p:cTn id="48" presetID="47" presetClass="entr" presetSubtype="0" fill="hold" grpId="0" nodeType="afterEffect">
                                  <p:stCondLst>
                                    <p:cond delay="2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12000"/>
                            </p:stCondLst>
                            <p:childTnLst>
                              <p:par>
                                <p:cTn id="54" presetID="31" presetClass="entr" presetSubtype="0" fill="hold" grpId="0" nodeType="afterEffect">
                                  <p:stCondLst>
                                    <p:cond delay="10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par>
                          <p:cTn id="60" fill="hold">
                            <p:stCondLst>
                              <p:cond delay="14000"/>
                            </p:stCondLst>
                            <p:childTnLst>
                              <p:par>
                                <p:cTn id="61" presetID="31" presetClass="entr" presetSubtype="0" fill="hold" grpId="0" nodeType="afterEffect">
                                  <p:stCondLst>
                                    <p:cond delay="20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500"/>
                            </p:stCondLst>
                            <p:childTnLst>
                              <p:par>
                                <p:cTn id="75" presetID="53" presetClass="entr" presetSubtype="16" fill="hold" grpId="0" nodeType="afterEffect">
                                  <p:stCondLst>
                                    <p:cond delay="20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par>
                          <p:cTn id="80" fill="hold">
                            <p:stCondLst>
                              <p:cond delay="3000"/>
                            </p:stCondLst>
                            <p:childTnLst>
                              <p:par>
                                <p:cTn id="81" presetID="53" presetClass="entr" presetSubtype="16" fill="hold" grpId="0" nodeType="afterEffect">
                                  <p:stCondLst>
                                    <p:cond delay="225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5750"/>
                            </p:stCondLst>
                            <p:childTnLst>
                              <p:par>
                                <p:cTn id="87" presetID="47" presetClass="entr" presetSubtype="0" fill="hold" grpId="0" nodeType="afterEffect">
                                  <p:stCondLst>
                                    <p:cond delay="250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par>
                          <p:cTn id="92" fill="hold">
                            <p:stCondLst>
                              <p:cond delay="9250"/>
                            </p:stCondLst>
                            <p:childTnLst>
                              <p:par>
                                <p:cTn id="93" presetID="53" presetClass="entr" presetSubtype="16" fill="hold" grpId="0" nodeType="afterEffect">
                                  <p:stCondLst>
                                    <p:cond delay="125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11000"/>
                            </p:stCondLst>
                            <p:childTnLst>
                              <p:par>
                                <p:cTn id="99" presetID="53" presetClass="entr" presetSubtype="16" fill="hold" grpId="0" nodeType="afterEffect">
                                  <p:stCondLst>
                                    <p:cond delay="225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childTnLst>
                          </p:cTn>
                        </p:par>
                        <p:par>
                          <p:cTn id="104" fill="hold">
                            <p:stCondLst>
                              <p:cond delay="13750"/>
                            </p:stCondLst>
                            <p:childTnLst>
                              <p:par>
                                <p:cTn id="105" presetID="31" presetClass="entr" presetSubtype="0" fill="hold" grpId="0" nodeType="afterEffect">
                                  <p:stCondLst>
                                    <p:cond delay="225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 calcmode="lin" valueType="num">
                                      <p:cBhvr>
                                        <p:cTn id="109" dur="500" fill="hold"/>
                                        <p:tgtEl>
                                          <p:spTgt spid="23"/>
                                        </p:tgtEl>
                                        <p:attrNameLst>
                                          <p:attrName>style.rotation</p:attrName>
                                        </p:attrNameLst>
                                      </p:cBhvr>
                                      <p:tavLst>
                                        <p:tav tm="0">
                                          <p:val>
                                            <p:fltVal val="90"/>
                                          </p:val>
                                        </p:tav>
                                        <p:tav tm="100000">
                                          <p:val>
                                            <p:fltVal val="0"/>
                                          </p:val>
                                        </p:tav>
                                      </p:tavLst>
                                    </p:anim>
                                    <p:animEffect transition="in" filter="fade">
                                      <p:cBhvr>
                                        <p:cTn id="1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1" grpId="0" animBg="1"/>
      <p:bldP spid="12" grpId="0" animBg="1"/>
      <p:bldP spid="13" grpId="0" animBg="1"/>
      <p:bldP spid="15" grpId="0" animBg="1"/>
      <p:bldP spid="10"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11018533"/>
              </p:ext>
            </p:extLst>
          </p:nvPr>
        </p:nvGraphicFramePr>
        <p:xfrm>
          <a:off x="892323" y="876228"/>
          <a:ext cx="11250372" cy="5868101"/>
        </p:xfrm>
        <a:graphic>
          <a:graphicData uri="http://schemas.openxmlformats.org/drawingml/2006/table">
            <a:tbl>
              <a:tblPr rtl="1" firstRow="1" bandRow="1">
                <a:tableStyleId>{BDBED569-4797-4DF1-A0F4-6AAB3CD982D8}</a:tableStyleId>
              </a:tblPr>
              <a:tblGrid>
                <a:gridCol w="5607110">
                  <a:extLst>
                    <a:ext uri="{9D8B030D-6E8A-4147-A177-3AD203B41FA5}">
                      <a16:colId xmlns:a16="http://schemas.microsoft.com/office/drawing/2014/main" val="2060227276"/>
                    </a:ext>
                  </a:extLst>
                </a:gridCol>
                <a:gridCol w="337415">
                  <a:extLst>
                    <a:ext uri="{9D8B030D-6E8A-4147-A177-3AD203B41FA5}">
                      <a16:colId xmlns:a16="http://schemas.microsoft.com/office/drawing/2014/main" val="511741803"/>
                    </a:ext>
                  </a:extLst>
                </a:gridCol>
                <a:gridCol w="5305847">
                  <a:extLst>
                    <a:ext uri="{9D8B030D-6E8A-4147-A177-3AD203B41FA5}">
                      <a16:colId xmlns:a16="http://schemas.microsoft.com/office/drawing/2014/main" val="1723336079"/>
                    </a:ext>
                  </a:extLst>
                </a:gridCol>
              </a:tblGrid>
              <a:tr h="560642">
                <a:tc gridSpan="2">
                  <a:txBody>
                    <a:bodyPr/>
                    <a:lstStyle/>
                    <a:p>
                      <a:pPr rtl="1"/>
                      <a:r>
                        <a:rPr lang="he-IL" dirty="0" smtClean="0">
                          <a:solidFill>
                            <a:srgbClr val="000000"/>
                          </a:solidFill>
                          <a:latin typeface="Arial" panose="020B0604020202020204" pitchFamily="34" charset="0"/>
                        </a:rPr>
                        <a:t>ִּ</a:t>
                      </a:r>
                      <a:endParaRPr lang="he-IL" dirty="0"/>
                    </a:p>
                  </a:txBody>
                  <a:tcPr/>
                </a:tc>
                <a:tc hMerge="1">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4055515"/>
                  </a:ext>
                </a:extLst>
              </a:tr>
              <a:tr h="1003442">
                <a:tc gridSpan="2">
                  <a:txBody>
                    <a:bodyPr/>
                    <a:lstStyle/>
                    <a:p>
                      <a:pPr rtl="1"/>
                      <a:endParaRPr lang="he-IL" dirty="0"/>
                    </a:p>
                  </a:txBody>
                  <a:tcPr/>
                </a:tc>
                <a:tc hMerge="1">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28688262"/>
                  </a:ext>
                </a:extLst>
              </a:tr>
              <a:tr h="498764">
                <a:tc gridSpan="3">
                  <a:txBody>
                    <a:bodyPr/>
                    <a:lstStyle/>
                    <a:p>
                      <a:pPr rtl="1"/>
                      <a:endParaRPr lang="he-IL" dirty="0"/>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177387615"/>
                  </a:ext>
                </a:extLst>
              </a:tr>
              <a:tr h="714704">
                <a:tc gridSpan="2">
                  <a:txBody>
                    <a:bodyPr/>
                    <a:lstStyle/>
                    <a:p>
                      <a:pPr rtl="1"/>
                      <a:endParaRPr lang="he-IL" dirty="0"/>
                    </a:p>
                  </a:txBody>
                  <a:tcPr/>
                </a:tc>
                <a:tc hMerge="1">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31559327"/>
                  </a:ext>
                </a:extLst>
              </a:tr>
              <a:tr h="927861">
                <a:tc gridSpan="3">
                  <a:txBody>
                    <a:bodyPr/>
                    <a:lstStyle/>
                    <a:p>
                      <a:pPr rtl="1"/>
                      <a:endParaRPr lang="he-IL" dirty="0"/>
                    </a:p>
                  </a:txBody>
                  <a:tcPr/>
                </a:tc>
                <a:tc hMerge="1">
                  <a:txBody>
                    <a:bodyPr/>
                    <a:lstStyle/>
                    <a:p>
                      <a:pPr rtl="1"/>
                      <a:endParaRPr lang="he-IL"/>
                    </a:p>
                  </a:txBody>
                  <a:tcPr/>
                </a:tc>
                <a:tc hMerge="1">
                  <a:txBody>
                    <a:bodyPr/>
                    <a:lstStyle/>
                    <a:p>
                      <a:pPr rtl="1"/>
                      <a:endParaRPr lang="he-IL" dirty="0"/>
                    </a:p>
                  </a:txBody>
                  <a:tcPr/>
                </a:tc>
                <a:extLst>
                  <a:ext uri="{0D108BD9-81ED-4DB2-BD59-A6C34878D82A}">
                    <a16:rowId xmlns:a16="http://schemas.microsoft.com/office/drawing/2014/main" val="110683403"/>
                  </a:ext>
                </a:extLst>
              </a:tr>
              <a:tr h="996592">
                <a:tc>
                  <a:txBody>
                    <a:bodyPr/>
                    <a:lstStyle/>
                    <a:p>
                      <a:pPr rtl="1"/>
                      <a:endParaRPr lang="he-IL" dirty="0"/>
                    </a:p>
                  </a:txBody>
                  <a:tcPr/>
                </a:tc>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428251313"/>
                  </a:ext>
                </a:extLst>
              </a:tr>
              <a:tr h="1166096">
                <a:tc gridSpan="3">
                  <a:txBody>
                    <a:bodyPr/>
                    <a:lstStyle/>
                    <a:p>
                      <a:pPr rtl="1"/>
                      <a:endParaRPr lang="he-IL" dirty="0"/>
                    </a:p>
                  </a:txBody>
                  <a:tcPr/>
                </a:tc>
                <a:tc hMerge="1">
                  <a:txBody>
                    <a:bodyPr/>
                    <a:lstStyle/>
                    <a:p>
                      <a:pPr rtl="1"/>
                      <a:endParaRPr lang="he-IL" dirty="0"/>
                    </a:p>
                  </a:txBody>
                  <a:tcPr/>
                </a:tc>
                <a:tc hMerge="1">
                  <a:txBody>
                    <a:bodyPr/>
                    <a:lstStyle/>
                    <a:p>
                      <a:pPr rtl="1"/>
                      <a:endParaRPr lang="he-IL"/>
                    </a:p>
                  </a:txBody>
                  <a:tcPr/>
                </a:tc>
                <a:extLst>
                  <a:ext uri="{0D108BD9-81ED-4DB2-BD59-A6C34878D82A}">
                    <a16:rowId xmlns:a16="http://schemas.microsoft.com/office/drawing/2014/main" val="3559642444"/>
                  </a:ext>
                </a:extLst>
              </a:tr>
            </a:tbl>
          </a:graphicData>
        </a:graphic>
      </p:graphicFrame>
      <p:sp>
        <p:nvSpPr>
          <p:cNvPr id="3" name="TextBox 2"/>
          <p:cNvSpPr txBox="1"/>
          <p:nvPr/>
        </p:nvSpPr>
        <p:spPr>
          <a:xfrm>
            <a:off x="3496719" y="967050"/>
            <a:ext cx="914400"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נִיסָן </a:t>
            </a:r>
            <a:endParaRPr lang="he-IL" dirty="0"/>
          </a:p>
        </p:txBody>
      </p:sp>
      <p:sp>
        <p:nvSpPr>
          <p:cNvPr id="4" name="TextBox 3"/>
          <p:cNvSpPr txBox="1"/>
          <p:nvPr/>
        </p:nvSpPr>
        <p:spPr>
          <a:xfrm>
            <a:off x="9863461" y="980603"/>
            <a:ext cx="1015999"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solidFill>
                  <a:srgbClr val="000000"/>
                </a:solidFill>
                <a:latin typeface="Arial" panose="020B0604020202020204" pitchFamily="34" charset="0"/>
              </a:rPr>
              <a:t>יֹמֵי תִּשְׁרֵי </a:t>
            </a:r>
            <a:endParaRPr lang="he-IL" b="1" dirty="0"/>
          </a:p>
        </p:txBody>
      </p:sp>
      <p:sp>
        <p:nvSpPr>
          <p:cNvPr id="5" name="TextBox 4"/>
          <p:cNvSpPr txBox="1"/>
          <p:nvPr/>
        </p:nvSpPr>
        <p:spPr>
          <a:xfrm>
            <a:off x="1522582" y="974348"/>
            <a:ext cx="1805420"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a:t>
            </a:r>
            <a:r>
              <a:rPr lang="he-IL" dirty="0" smtClean="0"/>
              <a:t>יקרה עידית</a:t>
            </a:r>
            <a:endParaRPr lang="he-IL" dirty="0"/>
          </a:p>
        </p:txBody>
      </p:sp>
      <p:sp>
        <p:nvSpPr>
          <p:cNvPr id="6" name="TextBox 5"/>
          <p:cNvSpPr txBox="1"/>
          <p:nvPr/>
        </p:nvSpPr>
        <p:spPr>
          <a:xfrm>
            <a:off x="6553974" y="999063"/>
            <a:ext cx="2005543"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קרקע </a:t>
            </a:r>
            <a:r>
              <a:rPr lang="he-IL" dirty="0" smtClean="0"/>
              <a:t>זולה - זיבורית</a:t>
            </a:r>
            <a:endParaRPr lang="he-IL" dirty="0"/>
          </a:p>
        </p:txBody>
      </p:sp>
      <p:sp>
        <p:nvSpPr>
          <p:cNvPr id="9" name="TextBox 8"/>
          <p:cNvSpPr txBox="1"/>
          <p:nvPr/>
        </p:nvSpPr>
        <p:spPr>
          <a:xfrm>
            <a:off x="10815780" y="0"/>
            <a:ext cx="1376219" cy="369332"/>
          </a:xfrm>
          <a:prstGeom prst="rect">
            <a:avLst/>
          </a:prstGeom>
          <a:noFill/>
        </p:spPr>
        <p:txBody>
          <a:bodyPr wrap="square" rtlCol="1">
            <a:spAutoFit/>
          </a:bodyPr>
          <a:lstStyle/>
          <a:p>
            <a:r>
              <a:rPr lang="he-IL" dirty="0" smtClean="0"/>
              <a:t>דף ז' עמ' ב'</a:t>
            </a:r>
            <a:endParaRPr lang="he-IL" dirty="0"/>
          </a:p>
        </p:txBody>
      </p:sp>
      <p:sp>
        <p:nvSpPr>
          <p:cNvPr id="13" name="TextBox 12"/>
          <p:cNvSpPr txBox="1"/>
          <p:nvPr/>
        </p:nvSpPr>
        <p:spPr>
          <a:xfrm>
            <a:off x="4765072" y="2455764"/>
            <a:ext cx="3794445"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err="1"/>
              <a:t>האשה</a:t>
            </a:r>
            <a:r>
              <a:rPr lang="he-IL" dirty="0"/>
              <a:t> </a:t>
            </a:r>
            <a:r>
              <a:rPr lang="he-IL" dirty="0" smtClean="0"/>
              <a:t>באה לגבות כתובתה </a:t>
            </a:r>
            <a:r>
              <a:rPr lang="he-IL" dirty="0"/>
              <a:t>בימי תשרי</a:t>
            </a:r>
          </a:p>
        </p:txBody>
      </p:sp>
      <p:sp>
        <p:nvSpPr>
          <p:cNvPr id="20" name="TextBox 19"/>
          <p:cNvSpPr txBox="1"/>
          <p:nvPr/>
        </p:nvSpPr>
        <p:spPr>
          <a:xfrm>
            <a:off x="5247489" y="3984706"/>
            <a:ext cx="2001998"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יכול </a:t>
            </a:r>
            <a:r>
              <a:rPr lang="he-IL" dirty="0" smtClean="0"/>
              <a:t>הבעל לומר לה: </a:t>
            </a:r>
            <a:endParaRPr lang="he-IL" dirty="0"/>
          </a:p>
        </p:txBody>
      </p:sp>
      <p:sp>
        <p:nvSpPr>
          <p:cNvPr id="24" name="מלבן 23"/>
          <p:cNvSpPr/>
          <p:nvPr/>
        </p:nvSpPr>
        <p:spPr>
          <a:xfrm>
            <a:off x="7333192" y="46166"/>
            <a:ext cx="3454400"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אָמַר רַב אַחָא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אִיקָא</a:t>
            </a:r>
            <a:r>
              <a:rPr lang="he-IL" dirty="0">
                <a:solidFill>
                  <a:srgbClr val="000000"/>
                </a:solidFill>
                <a:latin typeface="Arial" panose="020B0604020202020204" pitchFamily="34" charset="0"/>
              </a:rPr>
              <a:t> </a:t>
            </a:r>
          </a:p>
          <a:p>
            <a:r>
              <a:rPr lang="he-IL" dirty="0">
                <a:solidFill>
                  <a:srgbClr val="000000"/>
                </a:solidFill>
                <a:latin typeface="Arial" panose="020B0604020202020204" pitchFamily="34" charset="0"/>
              </a:rPr>
              <a:t>אִי אִיכָּא לְדַמּוֹיֵי לִכְתוּבַּת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מְדַמֵּינַן</a:t>
            </a:r>
            <a:r>
              <a:rPr lang="he-IL" dirty="0">
                <a:solidFill>
                  <a:srgbClr val="000000"/>
                </a:solidFill>
                <a:latin typeface="Arial" panose="020B0604020202020204" pitchFamily="34" charset="0"/>
              </a:rPr>
              <a:t> </a:t>
            </a:r>
          </a:p>
        </p:txBody>
      </p:sp>
      <p:sp>
        <p:nvSpPr>
          <p:cNvPr id="25" name="מלבן 24"/>
          <p:cNvSpPr/>
          <p:nvPr/>
        </p:nvSpPr>
        <p:spPr>
          <a:xfrm>
            <a:off x="655301" y="46166"/>
            <a:ext cx="6677891" cy="662190"/>
          </a:xfrm>
          <a:prstGeom prst="rect">
            <a:avLst/>
          </a:prstGeom>
        </p:spPr>
        <p:txBody>
          <a:bodyPr wrap="square">
            <a:spAutoFit/>
          </a:bodyPr>
          <a:lstStyle/>
          <a:p>
            <a:r>
              <a:rPr lang="he-IL" dirty="0" smtClean="0"/>
              <a:t>אם </a:t>
            </a:r>
            <a:r>
              <a:rPr lang="he-IL" dirty="0"/>
              <a:t>שייך לדמות לאופן כזה, ולומר שיגבה </a:t>
            </a:r>
            <a:r>
              <a:rPr lang="he-IL" dirty="0" err="1"/>
              <a:t>כיוקרא</a:t>
            </a:r>
            <a:r>
              <a:rPr lang="he-IL" dirty="0"/>
              <a:t> </a:t>
            </a:r>
            <a:r>
              <a:rPr lang="he-IL" dirty="0" err="1"/>
              <a:t>דלקמיה</a:t>
            </a:r>
            <a:r>
              <a:rPr lang="he-IL" dirty="0"/>
              <a:t>, אזי יש לדמותו לדין כתובת </a:t>
            </a:r>
            <a:r>
              <a:rPr lang="he-IL" dirty="0" err="1"/>
              <a:t>אשה</a:t>
            </a:r>
            <a:r>
              <a:rPr lang="he-IL" dirty="0"/>
              <a:t> [לדין </a:t>
            </a:r>
            <a:r>
              <a:rPr lang="he-IL" dirty="0" err="1"/>
              <a:t>אשה</a:t>
            </a:r>
            <a:r>
              <a:rPr lang="he-IL" dirty="0"/>
              <a:t> גרושה הגובה את חוב כתובתה מנכסי בעלה].</a:t>
            </a:r>
          </a:p>
        </p:txBody>
      </p:sp>
      <p:sp>
        <p:nvSpPr>
          <p:cNvPr id="14" name="TextBox 13"/>
          <p:cNvSpPr txBox="1"/>
          <p:nvPr/>
        </p:nvSpPr>
        <p:spPr>
          <a:xfrm>
            <a:off x="7520281" y="1614435"/>
            <a:ext cx="3214255" cy="369332"/>
          </a:xfrm>
          <a:prstGeom prst="rect">
            <a:avLst/>
          </a:prstGeom>
          <a:solidFill>
            <a:schemeClr val="bg1"/>
          </a:solidFill>
          <a:scene3d>
            <a:camera prst="orthographicFront"/>
            <a:lightRig rig="threePt" dir="t"/>
          </a:scene3d>
          <a:sp3d>
            <a:bevelT prst="slope"/>
          </a:sp3d>
        </p:spPr>
        <p:txBody>
          <a:bodyPr wrap="square" rtlCol="1">
            <a:spAutoFit/>
          </a:bodyPr>
          <a:lstStyle/>
          <a:p>
            <a:r>
              <a:rPr lang="he-IL" dirty="0">
                <a:solidFill>
                  <a:srgbClr val="000000"/>
                </a:solidFill>
                <a:latin typeface="Arial" panose="020B0604020202020204" pitchFamily="34" charset="0"/>
              </a:rPr>
              <a:t>ְּהָא 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דִּינָה </a:t>
            </a:r>
            <a:r>
              <a:rPr lang="he-IL" dirty="0" smtClean="0">
                <a:solidFill>
                  <a:srgbClr val="000000"/>
                </a:solidFill>
                <a:latin typeface="Arial" panose="020B0604020202020204" pitchFamily="34" charset="0"/>
              </a:rPr>
              <a:t>בְּזִיבּוּרִית</a:t>
            </a:r>
            <a:endParaRPr lang="he-IL" dirty="0">
              <a:solidFill>
                <a:srgbClr val="000000"/>
              </a:solidFill>
              <a:latin typeface="Arial" panose="020B0604020202020204" pitchFamily="34" charset="0"/>
            </a:endParaRPr>
          </a:p>
        </p:txBody>
      </p:sp>
      <p:sp>
        <p:nvSpPr>
          <p:cNvPr id="26" name="TextBox 25"/>
          <p:cNvSpPr txBox="1"/>
          <p:nvPr/>
        </p:nvSpPr>
        <p:spPr>
          <a:xfrm>
            <a:off x="7261252" y="1999880"/>
            <a:ext cx="3732309" cy="369332"/>
          </a:xfrm>
          <a:prstGeom prst="rect">
            <a:avLst/>
          </a:prstGeom>
          <a:solidFill>
            <a:schemeClr val="bg1"/>
          </a:solidFill>
          <a:scene3d>
            <a:camera prst="orthographicFront"/>
            <a:lightRig rig="threePt" dir="t"/>
          </a:scene3d>
          <a:sp3d>
            <a:bevelT prst="slope"/>
          </a:sp3d>
        </p:spPr>
        <p:txBody>
          <a:bodyPr wrap="square" rtlCol="1">
            <a:spAutoFit/>
          </a:bodyPr>
          <a:lstStyle/>
          <a:p>
            <a:r>
              <a:rPr lang="he-IL" dirty="0"/>
              <a:t>גביית כתובה נעשית מהקרקע הפחותה</a:t>
            </a:r>
            <a:endParaRPr lang="he-IL" dirty="0">
              <a:solidFill>
                <a:srgbClr val="000000"/>
              </a:solidFill>
              <a:latin typeface="Arial" panose="020B0604020202020204" pitchFamily="34" charset="0"/>
            </a:endParaRPr>
          </a:p>
        </p:txBody>
      </p:sp>
      <p:sp>
        <p:nvSpPr>
          <p:cNvPr id="27" name="TextBox 26"/>
          <p:cNvSpPr txBox="1"/>
          <p:nvPr/>
        </p:nvSpPr>
        <p:spPr>
          <a:xfrm>
            <a:off x="3994872" y="2991457"/>
            <a:ext cx="4564645"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תן לי מן הקרקע הבינונית בהפחתה </a:t>
            </a:r>
            <a:r>
              <a:rPr lang="he-IL" dirty="0" err="1"/>
              <a:t>מועטת</a:t>
            </a:r>
            <a:r>
              <a:rPr lang="he-IL" dirty="0"/>
              <a:t> ממה שמגיע לי בזיבורית [כי הבינונית שווה יותר], </a:t>
            </a:r>
          </a:p>
        </p:txBody>
      </p:sp>
      <p:sp>
        <p:nvSpPr>
          <p:cNvPr id="28" name="TextBox 27"/>
          <p:cNvSpPr txBox="1"/>
          <p:nvPr/>
        </p:nvSpPr>
        <p:spPr>
          <a:xfrm>
            <a:off x="1301755" y="4893840"/>
            <a:ext cx="4564645"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smtClean="0"/>
              <a:t>ואם </a:t>
            </a:r>
            <a:r>
              <a:rPr lang="he-IL" dirty="0"/>
              <a:t>אין רצונך לקבל כדינך אלא מן הבינונית, </a:t>
            </a:r>
            <a:endParaRPr lang="he-IL" dirty="0" smtClean="0"/>
          </a:p>
          <a:p>
            <a:r>
              <a:rPr lang="he-IL" dirty="0" smtClean="0"/>
              <a:t>אזי </a:t>
            </a:r>
            <a:r>
              <a:rPr lang="he-IL" dirty="0"/>
              <a:t>תקבלי לפי השער היקר של ניסן.</a:t>
            </a:r>
          </a:p>
        </p:txBody>
      </p:sp>
      <p:sp>
        <p:nvSpPr>
          <p:cNvPr id="29" name="TextBox 28"/>
          <p:cNvSpPr txBox="1"/>
          <p:nvPr/>
        </p:nvSpPr>
        <p:spPr>
          <a:xfrm>
            <a:off x="7182499" y="4857315"/>
            <a:ext cx="3889817" cy="646331"/>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אם את גובה מן הזיבורית, תקבלי כדינך </a:t>
            </a:r>
            <a:endParaRPr lang="he-IL" dirty="0" smtClean="0"/>
          </a:p>
          <a:p>
            <a:r>
              <a:rPr lang="he-IL" dirty="0" smtClean="0"/>
              <a:t>לפי </a:t>
            </a:r>
            <a:r>
              <a:rPr lang="he-IL" dirty="0"/>
              <a:t>השער הזול של עכשיו</a:t>
            </a:r>
          </a:p>
        </p:txBody>
      </p:sp>
      <p:sp>
        <p:nvSpPr>
          <p:cNvPr id="30" name="TextBox 29"/>
          <p:cNvSpPr txBox="1"/>
          <p:nvPr/>
        </p:nvSpPr>
        <p:spPr>
          <a:xfrm>
            <a:off x="3955942" y="6043448"/>
            <a:ext cx="5304207" cy="369332"/>
          </a:xfrm>
          <a:prstGeom prst="rect">
            <a:avLst/>
          </a:prstGeom>
          <a:solidFill>
            <a:schemeClr val="bg1"/>
          </a:solidFill>
          <a:ln w="12700">
            <a:solidFill>
              <a:schemeClr val="tx1"/>
            </a:solidFill>
          </a:ln>
          <a:scene3d>
            <a:camera prst="orthographicFront"/>
            <a:lightRig rig="threePt" dir="t"/>
          </a:scene3d>
          <a:sp3d>
            <a:bevelT prst="convex"/>
          </a:sp3d>
        </p:spPr>
        <p:txBody>
          <a:bodyPr wrap="square" rtlCol="1">
            <a:spAutoFit/>
          </a:bodyPr>
          <a:lstStyle/>
          <a:p>
            <a:r>
              <a:rPr lang="he-IL" dirty="0"/>
              <a:t>וכיון שאין לה זכות לגבות מבינונית יכול הוא לומר כן </a:t>
            </a:r>
          </a:p>
        </p:txBody>
      </p:sp>
    </p:spTree>
    <p:extLst>
      <p:ext uri="{BB962C8B-B14F-4D97-AF65-F5344CB8AC3E}">
        <p14:creationId xmlns:p14="http://schemas.microsoft.com/office/powerpoint/2010/main" val="21115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750"/>
                            </p:stCondLst>
                            <p:childTnLst>
                              <p:par>
                                <p:cTn id="9" presetID="16" presetClass="entr" presetSubtype="21" fill="hold" grpId="0" nodeType="afterEffect">
                                  <p:stCondLst>
                                    <p:cond delay="200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3250"/>
                            </p:stCondLst>
                            <p:childTnLst>
                              <p:par>
                                <p:cTn id="13" presetID="22" presetClass="entr" presetSubtype="2" fill="hold" nodeType="afterEffect">
                                  <p:stCondLst>
                                    <p:cond delay="35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7250"/>
                            </p:stCondLst>
                            <p:childTnLst>
                              <p:par>
                                <p:cTn id="17" presetID="53" presetClass="entr" presetSubtype="16" fill="hold" grpId="0" nodeType="after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8000"/>
                            </p:stCondLst>
                            <p:childTnLst>
                              <p:par>
                                <p:cTn id="23" presetID="53" presetClass="entr" presetSubtype="16" fill="hold" grpId="0" nodeType="after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8750"/>
                            </p:stCondLst>
                            <p:childTnLst>
                              <p:par>
                                <p:cTn id="29" presetID="53" presetClass="entr" presetSubtype="16" fill="hold" grpId="0" nodeType="after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9500"/>
                            </p:stCondLst>
                            <p:childTnLst>
                              <p:par>
                                <p:cTn id="35" presetID="53" presetClass="entr" presetSubtype="16" fill="hold" grpId="0" nodeType="afterEffect">
                                  <p:stCondLst>
                                    <p:cond delay="2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10250"/>
                            </p:stCondLst>
                            <p:childTnLst>
                              <p:par>
                                <p:cTn id="41" presetID="31" presetClass="entr" presetSubtype="0" fill="hold" grpId="0" nodeType="after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childTnLst>
                          </p:cTn>
                        </p:par>
                        <p:par>
                          <p:cTn id="47" fill="hold">
                            <p:stCondLst>
                              <p:cond delay="11500"/>
                            </p:stCondLst>
                            <p:childTnLst>
                              <p:par>
                                <p:cTn id="48" presetID="2" presetClass="entr" presetSubtype="2" fill="hold" grpId="0" nodeType="afterEffect">
                                  <p:stCondLst>
                                    <p:cond delay="125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13250"/>
                            </p:stCondLst>
                            <p:childTnLst>
                              <p:par>
                                <p:cTn id="53" presetID="31" presetClass="entr" presetSubtype="0" fill="hold" grpId="0" nodeType="afterEffect">
                                  <p:stCondLst>
                                    <p:cond delay="15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par>
                          <p:cTn id="59" fill="hold">
                            <p:stCondLst>
                              <p:cond delay="15750"/>
                            </p:stCondLst>
                            <p:childTnLst>
                              <p:par>
                                <p:cTn id="60" presetID="53" presetClass="entr" presetSubtype="16" fill="hold" grpId="0" nodeType="afterEffect">
                                  <p:stCondLst>
                                    <p:cond delay="175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childTnLst>
                          </p:cTn>
                        </p:par>
                        <p:par>
                          <p:cTn id="65" fill="hold">
                            <p:stCondLst>
                              <p:cond delay="18000"/>
                            </p:stCondLst>
                            <p:childTnLst>
                              <p:par>
                                <p:cTn id="66" presetID="47" presetClass="entr" presetSubtype="0" fill="hold" grpId="0" nodeType="afterEffect">
                                  <p:stCondLst>
                                    <p:cond delay="225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par>
                          <p:cTn id="71" fill="hold">
                            <p:stCondLst>
                              <p:cond delay="21250"/>
                            </p:stCondLst>
                            <p:childTnLst>
                              <p:par>
                                <p:cTn id="72" presetID="53" presetClass="entr" presetSubtype="16" fill="hold" grpId="0" nodeType="afterEffect">
                                  <p:stCondLst>
                                    <p:cond delay="100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22750"/>
                            </p:stCondLst>
                            <p:childTnLst>
                              <p:par>
                                <p:cTn id="78" presetID="53" presetClass="entr" presetSubtype="16" fill="hold" grpId="0" nodeType="afterEffect">
                                  <p:stCondLst>
                                    <p:cond delay="200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25250"/>
                            </p:stCondLst>
                            <p:childTnLst>
                              <p:par>
                                <p:cTn id="84" presetID="31" presetClass="entr" presetSubtype="0" fill="hold" grpId="0" nodeType="afterEffect">
                                  <p:stCondLst>
                                    <p:cond delay="2250"/>
                                  </p:stCondLst>
                                  <p:childTnLst>
                                    <p:set>
                                      <p:cBhvr>
                                        <p:cTn id="85" dur="1" fill="hold">
                                          <p:stCondLst>
                                            <p:cond delay="0"/>
                                          </p:stCondLst>
                                        </p:cTn>
                                        <p:tgtEl>
                                          <p:spTgt spid="30"/>
                                        </p:tgtEl>
                                        <p:attrNameLst>
                                          <p:attrName>style.visibility</p:attrName>
                                        </p:attrNameLst>
                                      </p:cBhvr>
                                      <p:to>
                                        <p:strVal val="visible"/>
                                      </p:to>
                                    </p:set>
                                    <p:anim calcmode="lin" valueType="num">
                                      <p:cBhvr>
                                        <p:cTn id="86" dur="1000" fill="hold"/>
                                        <p:tgtEl>
                                          <p:spTgt spid="30"/>
                                        </p:tgtEl>
                                        <p:attrNameLst>
                                          <p:attrName>ppt_w</p:attrName>
                                        </p:attrNameLst>
                                      </p:cBhvr>
                                      <p:tavLst>
                                        <p:tav tm="0">
                                          <p:val>
                                            <p:fltVal val="0"/>
                                          </p:val>
                                        </p:tav>
                                        <p:tav tm="100000">
                                          <p:val>
                                            <p:strVal val="#ppt_w"/>
                                          </p:val>
                                        </p:tav>
                                      </p:tavLst>
                                    </p:anim>
                                    <p:anim calcmode="lin" valueType="num">
                                      <p:cBhvr>
                                        <p:cTn id="87" dur="1000" fill="hold"/>
                                        <p:tgtEl>
                                          <p:spTgt spid="30"/>
                                        </p:tgtEl>
                                        <p:attrNameLst>
                                          <p:attrName>ppt_h</p:attrName>
                                        </p:attrNameLst>
                                      </p:cBhvr>
                                      <p:tavLst>
                                        <p:tav tm="0">
                                          <p:val>
                                            <p:fltVal val="0"/>
                                          </p:val>
                                        </p:tav>
                                        <p:tav tm="100000">
                                          <p:val>
                                            <p:strVal val="#ppt_h"/>
                                          </p:val>
                                        </p:tav>
                                      </p:tavLst>
                                    </p:anim>
                                    <p:anim calcmode="lin" valueType="num">
                                      <p:cBhvr>
                                        <p:cTn id="88" dur="1000" fill="hold"/>
                                        <p:tgtEl>
                                          <p:spTgt spid="30"/>
                                        </p:tgtEl>
                                        <p:attrNameLst>
                                          <p:attrName>style.rotation</p:attrName>
                                        </p:attrNameLst>
                                      </p:cBhvr>
                                      <p:tavLst>
                                        <p:tav tm="0">
                                          <p:val>
                                            <p:fltVal val="90"/>
                                          </p:val>
                                        </p:tav>
                                        <p:tav tm="100000">
                                          <p:val>
                                            <p:fltVal val="0"/>
                                          </p:val>
                                        </p:tav>
                                      </p:tavLst>
                                    </p:anim>
                                    <p:animEffect transition="in" filter="fade">
                                      <p:cBhvr>
                                        <p:cTn id="8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animBg="1"/>
      <p:bldP spid="20" grpId="0" animBg="1"/>
      <p:bldP spid="24" grpId="0" animBg="1"/>
      <p:bldP spid="25" grpId="0"/>
      <p:bldP spid="14"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0014919" y="944312"/>
            <a:ext cx="1601721"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מִכׇּל</a:t>
            </a:r>
            <a:r>
              <a:rPr lang="he-IL" dirty="0">
                <a:solidFill>
                  <a:srgbClr val="000000"/>
                </a:solidFill>
                <a:latin typeface="Arial" panose="020B0604020202020204" pitchFamily="34" charset="0"/>
              </a:rPr>
              <a:t> מָקוֹם </a:t>
            </a:r>
            <a:r>
              <a:rPr lang="he-IL" dirty="0" err="1">
                <a:solidFill>
                  <a:srgbClr val="000000"/>
                </a:solidFill>
                <a:latin typeface="Arial" panose="020B0604020202020204" pitchFamily="34" charset="0"/>
              </a:rPr>
              <a:t>קַשְׁיָא</a:t>
            </a:r>
            <a:endParaRPr lang="he-IL" dirty="0"/>
          </a:p>
        </p:txBody>
      </p:sp>
      <p:sp>
        <p:nvSpPr>
          <p:cNvPr id="13" name="TextBox 12"/>
          <p:cNvSpPr txBox="1"/>
          <p:nvPr/>
        </p:nvSpPr>
        <p:spPr>
          <a:xfrm>
            <a:off x="10815780" y="0"/>
            <a:ext cx="1376219" cy="369332"/>
          </a:xfrm>
          <a:prstGeom prst="rect">
            <a:avLst/>
          </a:prstGeom>
          <a:noFill/>
        </p:spPr>
        <p:txBody>
          <a:bodyPr wrap="square" rtlCol="1">
            <a:spAutoFit/>
          </a:bodyPr>
          <a:lstStyle/>
          <a:p>
            <a:r>
              <a:rPr lang="he-IL" dirty="0" smtClean="0"/>
              <a:t>דף ז' עמ' ב'</a:t>
            </a:r>
            <a:endParaRPr lang="he-IL" dirty="0"/>
          </a:p>
        </p:txBody>
      </p:sp>
      <p:sp>
        <p:nvSpPr>
          <p:cNvPr id="6" name="מלבן 5"/>
          <p:cNvSpPr/>
          <p:nvPr/>
        </p:nvSpPr>
        <p:spPr>
          <a:xfrm>
            <a:off x="692727" y="667313"/>
            <a:ext cx="8746837" cy="923330"/>
          </a:xfrm>
          <a:prstGeom prst="rect">
            <a:avLst/>
          </a:prstGeom>
        </p:spPr>
        <p:txBody>
          <a:bodyPr wrap="square">
            <a:spAutoFit/>
          </a:bodyPr>
          <a:lstStyle/>
          <a:p>
            <a:r>
              <a:rPr lang="he-IL" dirty="0" smtClean="0"/>
              <a:t>אמנם </a:t>
            </a:r>
            <a:r>
              <a:rPr lang="he-IL" dirty="0"/>
              <a:t>מצאנו מה לדמות לאופן שאמר רבה, </a:t>
            </a:r>
            <a:endParaRPr lang="he-IL" dirty="0" smtClean="0"/>
          </a:p>
          <a:p>
            <a:r>
              <a:rPr lang="he-IL" dirty="0" smtClean="0"/>
              <a:t>מכל </a:t>
            </a:r>
            <a:r>
              <a:rPr lang="he-IL" dirty="0"/>
              <a:t>מקום, </a:t>
            </a:r>
            <a:r>
              <a:rPr lang="he-IL" dirty="0" err="1"/>
              <a:t>קשיא</a:t>
            </a:r>
            <a:r>
              <a:rPr lang="he-IL" dirty="0"/>
              <a:t>. שהרי הסתירה בין הפסוקים אם עליו לשלם </a:t>
            </a:r>
            <a:r>
              <a:rPr lang="he-IL" dirty="0" smtClean="0"/>
              <a:t>דווקא </a:t>
            </a:r>
            <a:r>
              <a:rPr lang="he-IL" dirty="0"/>
              <a:t>ממיטב שדהו או אף מסובין, עדיין </a:t>
            </a:r>
            <a:r>
              <a:rPr lang="he-IL" dirty="0" smtClean="0"/>
              <a:t>איננה </a:t>
            </a:r>
            <a:r>
              <a:rPr lang="he-IL" dirty="0"/>
              <a:t>מיושבת</a:t>
            </a:r>
            <a:r>
              <a:rPr lang="he-IL" dirty="0" smtClean="0"/>
              <a:t>.</a:t>
            </a:r>
            <a:endParaRPr lang="he-IL" dirty="0"/>
          </a:p>
        </p:txBody>
      </p:sp>
      <p:sp>
        <p:nvSpPr>
          <p:cNvPr id="8" name="מלבן 7"/>
          <p:cNvSpPr/>
          <p:nvPr/>
        </p:nvSpPr>
        <p:spPr>
          <a:xfrm>
            <a:off x="3916217" y="184666"/>
            <a:ext cx="5458691" cy="369332"/>
          </a:xfrm>
          <a:prstGeom prst="rect">
            <a:avLst/>
          </a:prstGeom>
        </p:spPr>
        <p:txBody>
          <a:bodyPr wrap="square">
            <a:spAutoFit/>
          </a:bodyPr>
          <a:lstStyle/>
          <a:p>
            <a:r>
              <a:rPr lang="he-IL" dirty="0"/>
              <a:t>הגמרא חוזרת לדון בסתירה, </a:t>
            </a:r>
            <a:r>
              <a:rPr lang="he-IL" dirty="0" smtClean="0"/>
              <a:t>שבפסוקים </a:t>
            </a:r>
            <a:r>
              <a:rPr lang="he-IL" dirty="0"/>
              <a:t>לגבי תשלום נזיקין:</a:t>
            </a:r>
          </a:p>
        </p:txBody>
      </p:sp>
      <p:sp>
        <p:nvSpPr>
          <p:cNvPr id="16" name="מלבן 15"/>
          <p:cNvSpPr/>
          <p:nvPr/>
        </p:nvSpPr>
        <p:spPr>
          <a:xfrm>
            <a:off x="8239137" y="1703958"/>
            <a:ext cx="386997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רָבָא כֹּל </a:t>
            </a:r>
            <a:r>
              <a:rPr lang="he-IL" dirty="0" err="1">
                <a:solidFill>
                  <a:srgbClr val="000000"/>
                </a:solidFill>
                <a:latin typeface="Arial" panose="020B0604020202020204" pitchFamily="34" charset="0"/>
              </a:rPr>
              <a:t>דְּיָהֵיב</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לֵיהּ, </a:t>
            </a:r>
            <a:r>
              <a:rPr lang="he-IL" dirty="0">
                <a:solidFill>
                  <a:srgbClr val="000000"/>
                </a:solidFill>
                <a:latin typeface="Arial" panose="020B0604020202020204" pitchFamily="34" charset="0"/>
              </a:rPr>
              <a:t>מִמֵּיטַב לִיתֵּיב לֵיהּ</a:t>
            </a:r>
            <a:endParaRPr lang="he-IL" dirty="0"/>
          </a:p>
        </p:txBody>
      </p:sp>
      <p:sp>
        <p:nvSpPr>
          <p:cNvPr id="17" name="מלבן 16"/>
          <p:cNvSpPr/>
          <p:nvPr/>
        </p:nvSpPr>
        <p:spPr>
          <a:xfrm>
            <a:off x="332509" y="1619377"/>
            <a:ext cx="7647710" cy="923330"/>
          </a:xfrm>
          <a:prstGeom prst="rect">
            <a:avLst/>
          </a:prstGeom>
        </p:spPr>
        <p:txBody>
          <a:bodyPr wrap="square">
            <a:spAutoFit/>
          </a:bodyPr>
          <a:lstStyle/>
          <a:p>
            <a:r>
              <a:rPr lang="he-IL" dirty="0" smtClean="0"/>
              <a:t>תשלומי </a:t>
            </a:r>
            <a:r>
              <a:rPr lang="he-IL" dirty="0" err="1"/>
              <a:t>הנזיקין</a:t>
            </a:r>
            <a:r>
              <a:rPr lang="he-IL" dirty="0"/>
              <a:t> </a:t>
            </a:r>
            <a:r>
              <a:rPr lang="he-IL" dirty="0" smtClean="0"/>
              <a:t>יכולים </a:t>
            </a:r>
            <a:r>
              <a:rPr lang="he-IL" dirty="0"/>
              <a:t>להיות בכל דבר, ואף מן הסובין, </a:t>
            </a:r>
            <a:r>
              <a:rPr lang="he-IL" dirty="0" smtClean="0"/>
              <a:t>דבר זה </a:t>
            </a:r>
            <a:r>
              <a:rPr lang="he-IL" dirty="0"/>
              <a:t>למדנו מהפסוק "ישיב". אלא, שמכל מין שנותן </a:t>
            </a:r>
            <a:r>
              <a:rPr lang="he-IL" dirty="0" smtClean="0"/>
              <a:t>הלווה </a:t>
            </a:r>
            <a:r>
              <a:rPr lang="he-IL" dirty="0"/>
              <a:t>כתשלום, עליו לתת לו מן המיטב שבמין זה. </a:t>
            </a:r>
            <a:endParaRPr lang="he-IL" dirty="0" smtClean="0"/>
          </a:p>
          <a:p>
            <a:r>
              <a:rPr lang="he-IL" dirty="0" smtClean="0"/>
              <a:t>ולכן</a:t>
            </a:r>
            <a:r>
              <a:rPr lang="he-IL" dirty="0"/>
              <a:t>, אם משלם מן הסובין, עליו לתת מן הסובין </a:t>
            </a:r>
            <a:r>
              <a:rPr lang="he-IL" dirty="0" smtClean="0"/>
              <a:t>המעולים. </a:t>
            </a:r>
            <a:r>
              <a:rPr lang="he-IL" dirty="0"/>
              <a:t>וזה נלמד מהפסוק "מיטב".</a:t>
            </a:r>
          </a:p>
        </p:txBody>
      </p:sp>
      <p:sp>
        <p:nvSpPr>
          <p:cNvPr id="18" name="מלבן 17"/>
          <p:cNvSpPr/>
          <p:nvPr/>
        </p:nvSpPr>
        <p:spPr>
          <a:xfrm>
            <a:off x="9732522" y="2869748"/>
            <a:ext cx="208262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מֵיטַב שָׂדֵהוּ כְּתִיב</a:t>
            </a:r>
            <a:endParaRPr lang="he-IL" dirty="0"/>
          </a:p>
        </p:txBody>
      </p:sp>
      <p:sp>
        <p:nvSpPr>
          <p:cNvPr id="19" name="מלבן 18"/>
          <p:cNvSpPr/>
          <p:nvPr/>
        </p:nvSpPr>
        <p:spPr>
          <a:xfrm>
            <a:off x="812800" y="2727631"/>
            <a:ext cx="7287492" cy="646331"/>
          </a:xfrm>
          <a:prstGeom prst="rect">
            <a:avLst/>
          </a:prstGeom>
        </p:spPr>
        <p:txBody>
          <a:bodyPr wrap="square">
            <a:spAutoFit/>
          </a:bodyPr>
          <a:lstStyle/>
          <a:p>
            <a:r>
              <a:rPr lang="he-IL" dirty="0" smtClean="0"/>
              <a:t>אם </a:t>
            </a:r>
            <a:r>
              <a:rPr lang="he-IL" dirty="0"/>
              <a:t>כדבריך, </a:t>
            </a:r>
            <a:r>
              <a:rPr lang="he-IL" dirty="0" smtClean="0"/>
              <a:t>הייתה </a:t>
            </a:r>
            <a:r>
              <a:rPr lang="he-IL" dirty="0"/>
              <a:t>התורה כותבת רק "מיטב", והרי </a:t>
            </a:r>
            <a:r>
              <a:rPr lang="he-IL" dirty="0" smtClean="0"/>
              <a:t>כתוב בתורה  </a:t>
            </a:r>
            <a:r>
              <a:rPr lang="he-IL" dirty="0"/>
              <a:t>"מיטב שדהו", ומשמע שהמיטב נאמר רק על שדהו, שעליו לשלם מקרקע העידית.</a:t>
            </a:r>
          </a:p>
        </p:txBody>
      </p:sp>
      <p:sp>
        <p:nvSpPr>
          <p:cNvPr id="20" name="מלבן 19"/>
          <p:cNvSpPr/>
          <p:nvPr/>
        </p:nvSpPr>
        <p:spPr>
          <a:xfrm>
            <a:off x="9270857" y="2321844"/>
            <a:ext cx="2544286" cy="369332"/>
          </a:xfrm>
          <a:prstGeom prst="rect">
            <a:avLst/>
          </a:prstGeom>
        </p:spPr>
        <p:txBody>
          <a:bodyPr wrap="none">
            <a:spAutoFit/>
          </a:bodyPr>
          <a:lstStyle/>
          <a:p>
            <a:r>
              <a:rPr lang="he-IL" dirty="0" smtClean="0"/>
              <a:t>הגמרא </a:t>
            </a:r>
            <a:r>
              <a:rPr lang="he-IL" dirty="0"/>
              <a:t>מקשה </a:t>
            </a:r>
            <a:r>
              <a:rPr lang="he-IL" dirty="0" smtClean="0"/>
              <a:t>על </a:t>
            </a:r>
            <a:r>
              <a:rPr lang="he-IL" dirty="0"/>
              <a:t>התירוץ: </a:t>
            </a:r>
          </a:p>
        </p:txBody>
      </p:sp>
      <p:sp>
        <p:nvSpPr>
          <p:cNvPr id="2" name="מלבן 1"/>
          <p:cNvSpPr/>
          <p:nvPr/>
        </p:nvSpPr>
        <p:spPr>
          <a:xfrm>
            <a:off x="6405442" y="3806482"/>
            <a:ext cx="5730831"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כִּי אֲתָא רַב </a:t>
            </a:r>
            <a:r>
              <a:rPr lang="he-IL" dirty="0" err="1">
                <a:solidFill>
                  <a:srgbClr val="000000"/>
                </a:solidFill>
                <a:latin typeface="Arial" panose="020B0604020202020204" pitchFamily="34" charset="0"/>
              </a:rPr>
              <a:t>פָּפָּא</a:t>
            </a:r>
            <a:r>
              <a:rPr lang="he-IL" dirty="0">
                <a:solidFill>
                  <a:srgbClr val="000000"/>
                </a:solidFill>
                <a:latin typeface="Arial" panose="020B0604020202020204" pitchFamily="34" charset="0"/>
              </a:rPr>
              <a:t> וְרַב </a:t>
            </a:r>
            <a:r>
              <a:rPr lang="he-IL" dirty="0" err="1">
                <a:solidFill>
                  <a:srgbClr val="000000"/>
                </a:solidFill>
                <a:latin typeface="Arial" panose="020B0604020202020204" pitchFamily="34" charset="0"/>
              </a:rPr>
              <a:t>הוּנָא</a:t>
            </a:r>
            <a:r>
              <a:rPr lang="he-IL" dirty="0">
                <a:solidFill>
                  <a:srgbClr val="000000"/>
                </a:solidFill>
                <a:latin typeface="Arial" panose="020B0604020202020204" pitchFamily="34" charset="0"/>
              </a:rPr>
              <a:t>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יְהוֹשֻׁעַ מִבֵּי רַב פָּרְשׁוּהָ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כֹּל </a:t>
            </a:r>
            <a:r>
              <a:rPr lang="he-IL" dirty="0">
                <a:solidFill>
                  <a:srgbClr val="000000"/>
                </a:solidFill>
                <a:latin typeface="Arial" panose="020B0604020202020204" pitchFamily="34" charset="0"/>
              </a:rPr>
              <a:t>מִילֵּי מֵיטַב הוּא דְּאִי לָא </a:t>
            </a:r>
            <a:r>
              <a:rPr lang="he-IL" dirty="0" err="1">
                <a:solidFill>
                  <a:srgbClr val="000000"/>
                </a:solidFill>
                <a:latin typeface="Arial" panose="020B0604020202020204" pitchFamily="34" charset="0"/>
              </a:rPr>
              <a:t>מִזְדַּבַּן</a:t>
            </a:r>
            <a:r>
              <a:rPr lang="he-IL" dirty="0">
                <a:solidFill>
                  <a:srgbClr val="000000"/>
                </a:solidFill>
                <a:latin typeface="Arial" panose="020B0604020202020204" pitchFamily="34" charset="0"/>
              </a:rPr>
              <a:t> הָכָא </a:t>
            </a:r>
            <a:r>
              <a:rPr lang="he-IL" dirty="0" err="1">
                <a:solidFill>
                  <a:srgbClr val="000000"/>
                </a:solidFill>
                <a:latin typeface="Arial" panose="020B0604020202020204" pitchFamily="34" charset="0"/>
              </a:rPr>
              <a:t>מִזְדַּבַּן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בְּמָתָא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אַחֲרִיתִי</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לְבַר </a:t>
            </a:r>
            <a:r>
              <a:rPr lang="he-IL" dirty="0" err="1">
                <a:solidFill>
                  <a:srgbClr val="000000"/>
                </a:solidFill>
                <a:latin typeface="Arial" panose="020B0604020202020204" pitchFamily="34" charset="0"/>
              </a:rPr>
              <a:t>מֵאַרְעָא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דְּלִיתֵּיב</a:t>
            </a:r>
            <a:r>
              <a:rPr lang="he-IL" dirty="0">
                <a:solidFill>
                  <a:srgbClr val="000000"/>
                </a:solidFill>
                <a:latin typeface="Arial" panose="020B0604020202020204" pitchFamily="34" charset="0"/>
              </a:rPr>
              <a:t> לֵיהּ מִמֵּיטַב כִּי </a:t>
            </a:r>
            <a:r>
              <a:rPr lang="he-IL" dirty="0" err="1">
                <a:solidFill>
                  <a:srgbClr val="000000"/>
                </a:solidFill>
                <a:latin typeface="Arial" panose="020B0604020202020204" pitchFamily="34" charset="0"/>
              </a:rPr>
              <a:t>הֵיכִי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דְּלִקְפּוֹץ</a:t>
            </a:r>
            <a:r>
              <a:rPr lang="he-IL" dirty="0">
                <a:solidFill>
                  <a:srgbClr val="000000"/>
                </a:solidFill>
                <a:latin typeface="Arial" panose="020B0604020202020204" pitchFamily="34" charset="0"/>
              </a:rPr>
              <a:t> עֲלַהּ </a:t>
            </a:r>
            <a:r>
              <a:rPr lang="he-IL" dirty="0" err="1">
                <a:solidFill>
                  <a:srgbClr val="000000"/>
                </a:solidFill>
                <a:latin typeface="Arial" panose="020B0604020202020204" pitchFamily="34" charset="0"/>
              </a:rPr>
              <a:t>זָבוֹנָא</a:t>
            </a:r>
            <a:endParaRPr lang="he-IL" dirty="0"/>
          </a:p>
        </p:txBody>
      </p:sp>
      <p:sp>
        <p:nvSpPr>
          <p:cNvPr id="3" name="מלבן 2"/>
          <p:cNvSpPr/>
          <p:nvPr/>
        </p:nvSpPr>
        <p:spPr>
          <a:xfrm>
            <a:off x="309442" y="3361895"/>
            <a:ext cx="6096000" cy="2585323"/>
          </a:xfrm>
          <a:prstGeom prst="rect">
            <a:avLst/>
          </a:prstGeom>
        </p:spPr>
        <p:txBody>
          <a:bodyPr>
            <a:spAutoFit/>
          </a:bodyPr>
          <a:lstStyle/>
          <a:p>
            <a:r>
              <a:rPr lang="he-IL" dirty="0" smtClean="0"/>
              <a:t>כך </a:t>
            </a:r>
            <a:r>
              <a:rPr lang="he-IL" dirty="0"/>
              <a:t>פירשו את הפסוקים: תשלום </a:t>
            </a:r>
            <a:r>
              <a:rPr lang="he-IL" dirty="0" err="1"/>
              <a:t>הנזיקין</a:t>
            </a:r>
            <a:r>
              <a:rPr lang="he-IL" dirty="0"/>
              <a:t> יכול להיות אף מן </a:t>
            </a:r>
            <a:r>
              <a:rPr lang="he-IL" dirty="0" smtClean="0"/>
              <a:t>הסובין.</a:t>
            </a:r>
          </a:p>
          <a:p>
            <a:r>
              <a:rPr lang="he-IL" dirty="0" smtClean="0"/>
              <a:t> </a:t>
            </a:r>
            <a:r>
              <a:rPr lang="he-IL" dirty="0"/>
              <a:t>כל </a:t>
            </a:r>
            <a:r>
              <a:rPr lang="he-IL" dirty="0" err="1"/>
              <a:t>המטלטלין</a:t>
            </a:r>
            <a:r>
              <a:rPr lang="he-IL" dirty="0"/>
              <a:t> נחשבים בכלל תשלום מיטב, </a:t>
            </a:r>
            <a:endParaRPr lang="he-IL" dirty="0" smtClean="0"/>
          </a:p>
          <a:p>
            <a:r>
              <a:rPr lang="he-IL" dirty="0" smtClean="0"/>
              <a:t>כי </a:t>
            </a:r>
            <a:r>
              <a:rPr lang="he-IL" dirty="0"/>
              <a:t>יתרון ה"מיטב" הוא בכך שקל </a:t>
            </a:r>
            <a:r>
              <a:rPr lang="he-IL" dirty="0" err="1"/>
              <a:t>להופכו</a:t>
            </a:r>
            <a:r>
              <a:rPr lang="he-IL" dirty="0"/>
              <a:t> </a:t>
            </a:r>
            <a:r>
              <a:rPr lang="he-IL" dirty="0" smtClean="0"/>
              <a:t>לממון, ואת </a:t>
            </a:r>
            <a:r>
              <a:rPr lang="he-IL" dirty="0" err="1"/>
              <a:t>המטלטלין</a:t>
            </a:r>
            <a:r>
              <a:rPr lang="he-IL" dirty="0"/>
              <a:t> קל </a:t>
            </a:r>
            <a:r>
              <a:rPr lang="he-IL" dirty="0" err="1"/>
              <a:t>להופכם</a:t>
            </a:r>
            <a:r>
              <a:rPr lang="he-IL" dirty="0"/>
              <a:t> לממון, </a:t>
            </a:r>
            <a:endParaRPr lang="he-IL" dirty="0" smtClean="0"/>
          </a:p>
          <a:p>
            <a:r>
              <a:rPr lang="he-IL" dirty="0" smtClean="0"/>
              <a:t>כיון שגם </a:t>
            </a:r>
            <a:r>
              <a:rPr lang="he-IL" dirty="0"/>
              <a:t>אם אין להם ביקוש במקום זה, יש להם ביקוש במקום אחר. לפיכך כתבה תורה "ישיב", שיכול לשלם ממה שרוצה אף מן הסובין</a:t>
            </a:r>
            <a:r>
              <a:rPr lang="he-IL" dirty="0" smtClean="0"/>
              <a:t>, </a:t>
            </a:r>
            <a:r>
              <a:rPr lang="he-IL" dirty="0"/>
              <a:t>חוץ ממי שמשלם בקרקע, שבזה עליו לתת לו </a:t>
            </a:r>
            <a:r>
              <a:rPr lang="he-IL" dirty="0" smtClean="0"/>
              <a:t>דווקא </a:t>
            </a:r>
            <a:r>
              <a:rPr lang="he-IL" dirty="0"/>
              <a:t>את הקרקע המעולה, </a:t>
            </a:r>
            <a:r>
              <a:rPr lang="he-IL" dirty="0" smtClean="0"/>
              <a:t> כדי </a:t>
            </a:r>
            <a:r>
              <a:rPr lang="he-IL" dirty="0"/>
              <a:t>שקל יהיה </a:t>
            </a:r>
            <a:r>
              <a:rPr lang="he-IL" dirty="0" err="1"/>
              <a:t>למוכרה</a:t>
            </a:r>
            <a:r>
              <a:rPr lang="he-IL" dirty="0"/>
              <a:t> </a:t>
            </a:r>
            <a:r>
              <a:rPr lang="he-IL" dirty="0" err="1"/>
              <a:t>ולהופכה</a:t>
            </a:r>
            <a:r>
              <a:rPr lang="he-IL" dirty="0"/>
              <a:t> לממון, כי רק לקרקע טובה יש ביקוש של קונים.</a:t>
            </a:r>
          </a:p>
        </p:txBody>
      </p:sp>
      <p:sp>
        <p:nvSpPr>
          <p:cNvPr id="4" name="מלבן 3"/>
          <p:cNvSpPr/>
          <p:nvPr/>
        </p:nvSpPr>
        <p:spPr>
          <a:xfrm>
            <a:off x="9213148" y="3361895"/>
            <a:ext cx="2659703" cy="369332"/>
          </a:xfrm>
          <a:prstGeom prst="rect">
            <a:avLst/>
          </a:prstGeom>
        </p:spPr>
        <p:txBody>
          <a:bodyPr wrap="none">
            <a:spAutoFit/>
          </a:bodyPr>
          <a:lstStyle/>
          <a:p>
            <a:r>
              <a:rPr lang="he-IL" dirty="0"/>
              <a:t>הגמרא</a:t>
            </a:r>
            <a:r>
              <a:rPr lang="he-IL" dirty="0" smtClean="0"/>
              <a:t> </a:t>
            </a:r>
            <a:r>
              <a:rPr lang="he-IL" dirty="0"/>
              <a:t>מתרצת </a:t>
            </a:r>
            <a:r>
              <a:rPr lang="he-IL" dirty="0" smtClean="0"/>
              <a:t>תירוץ </a:t>
            </a:r>
            <a:r>
              <a:rPr lang="he-IL" dirty="0"/>
              <a:t>אחר: </a:t>
            </a:r>
          </a:p>
        </p:txBody>
      </p:sp>
      <p:sp>
        <p:nvSpPr>
          <p:cNvPr id="7" name="הסבר מלבני מעוגל 6"/>
          <p:cNvSpPr/>
          <p:nvPr/>
        </p:nvSpPr>
        <p:spPr>
          <a:xfrm>
            <a:off x="6996109" y="5669345"/>
            <a:ext cx="4825665" cy="1164558"/>
          </a:xfrm>
          <a:prstGeom prst="wedgeRoundRectCallout">
            <a:avLst>
              <a:gd name="adj1" fmla="val -64281"/>
              <a:gd name="adj2" fmla="val -16909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עד </a:t>
            </a:r>
            <a:r>
              <a:rPr lang="he-IL" dirty="0">
                <a:solidFill>
                  <a:schemeClr val="tx1"/>
                </a:solidFill>
              </a:rPr>
              <a:t>עתה סברנו שיתרון המיטב הוא שיותר טוב </a:t>
            </a:r>
            <a:r>
              <a:rPr lang="he-IL" dirty="0" smtClean="0">
                <a:solidFill>
                  <a:schemeClr val="tx1"/>
                </a:solidFill>
              </a:rPr>
              <a:t>לשימוש, </a:t>
            </a:r>
            <a:r>
              <a:rPr lang="he-IL" dirty="0">
                <a:solidFill>
                  <a:schemeClr val="tx1"/>
                </a:solidFill>
              </a:rPr>
              <a:t>ואילו עתה מתבאר שמעלת המיטב שיש לו ביקוש וניתן </a:t>
            </a:r>
            <a:r>
              <a:rPr lang="he-IL" dirty="0" err="1">
                <a:solidFill>
                  <a:schemeClr val="tx1"/>
                </a:solidFill>
              </a:rPr>
              <a:t>להופכו</a:t>
            </a:r>
            <a:r>
              <a:rPr lang="he-IL" dirty="0">
                <a:solidFill>
                  <a:schemeClr val="tx1"/>
                </a:solidFill>
              </a:rPr>
              <a:t> לממון [</a:t>
            </a:r>
            <a:r>
              <a:rPr lang="he-IL" dirty="0" err="1">
                <a:solidFill>
                  <a:schemeClr val="tx1"/>
                </a:solidFill>
              </a:rPr>
              <a:t>והענין</a:t>
            </a:r>
            <a:r>
              <a:rPr lang="he-IL" dirty="0">
                <a:solidFill>
                  <a:schemeClr val="tx1"/>
                </a:solidFill>
              </a:rPr>
              <a:t> בממון הוא שעל ידו יכול לקנות שוב את מה שניזוק לו].</a:t>
            </a:r>
          </a:p>
        </p:txBody>
      </p:sp>
      <p:sp>
        <p:nvSpPr>
          <p:cNvPr id="9" name="מלבן 8"/>
          <p:cNvSpPr/>
          <p:nvPr/>
        </p:nvSpPr>
        <p:spPr>
          <a:xfrm>
            <a:off x="110836" y="6001339"/>
            <a:ext cx="6811795" cy="923330"/>
          </a:xfrm>
          <a:prstGeom prst="rect">
            <a:avLst/>
          </a:prstGeom>
        </p:spPr>
        <p:txBody>
          <a:bodyPr wrap="square">
            <a:spAutoFit/>
          </a:bodyPr>
          <a:lstStyle/>
          <a:p>
            <a:r>
              <a:rPr lang="he-IL" dirty="0" smtClean="0"/>
              <a:t>לכן </a:t>
            </a:r>
            <a:r>
              <a:rPr lang="he-IL" dirty="0"/>
              <a:t>כתבה התורה </a:t>
            </a:r>
            <a:r>
              <a:rPr lang="he-IL" dirty="0" smtClean="0"/>
              <a:t>לעניין </a:t>
            </a:r>
            <a:r>
              <a:rPr lang="he-IL" dirty="0"/>
              <a:t>התשלום ב"שדהו", שישלם </a:t>
            </a:r>
            <a:r>
              <a:rPr lang="he-IL" dirty="0" err="1"/>
              <a:t>דוקא</a:t>
            </a:r>
            <a:r>
              <a:rPr lang="he-IL" dirty="0"/>
              <a:t> מן ה"מיטב" ולא בקרקע פחותה, כי יש לה פחות ביקוש, ואינה </a:t>
            </a:r>
            <a:r>
              <a:rPr lang="he-IL" dirty="0" err="1"/>
              <a:t>כמטלטלין</a:t>
            </a:r>
            <a:r>
              <a:rPr lang="he-IL" dirty="0"/>
              <a:t> שיכול </a:t>
            </a:r>
            <a:r>
              <a:rPr lang="he-IL" dirty="0" err="1"/>
              <a:t>למוכרם</a:t>
            </a:r>
            <a:r>
              <a:rPr lang="he-IL" dirty="0"/>
              <a:t> גם במקום אחר.</a:t>
            </a:r>
          </a:p>
        </p:txBody>
      </p:sp>
    </p:spTree>
    <p:extLst>
      <p:ext uri="{BB962C8B-B14F-4D97-AF65-F5344CB8AC3E}">
        <p14:creationId xmlns:p14="http://schemas.microsoft.com/office/powerpoint/2010/main" val="366695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750"/>
                            </p:stCondLst>
                            <p:childTnLst>
                              <p:par>
                                <p:cTn id="9" presetID="53" presetClass="entr" presetSubtype="16" fill="hold" grpId="0" nodeType="afterEffect">
                                  <p:stCondLst>
                                    <p:cond delay="1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500"/>
                            </p:stCondLst>
                            <p:childTnLst>
                              <p:par>
                                <p:cTn id="15" presetID="22" presetClass="entr" presetSubtype="2"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4000"/>
                            </p:stCondLst>
                            <p:childTnLst>
                              <p:par>
                                <p:cTn id="19" presetID="53" presetClass="entr" presetSubtype="16" fill="hold" grpId="0" nodeType="afterEffect">
                                  <p:stCondLst>
                                    <p:cond delay="3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7500"/>
                            </p:stCondLst>
                            <p:childTnLst>
                              <p:par>
                                <p:cTn id="25" presetID="22" presetClass="entr" presetSubtype="2" fill="hold" grpId="0" nodeType="afterEffect">
                                  <p:stCondLst>
                                    <p:cond delay="125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9250"/>
                            </p:stCondLst>
                            <p:childTnLst>
                              <p:par>
                                <p:cTn id="29" presetID="47" presetClass="entr" presetSubtype="0" fill="hold" grpId="0" nodeType="afterEffect">
                                  <p:stCondLst>
                                    <p:cond delay="3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13250"/>
                            </p:stCondLst>
                            <p:childTnLst>
                              <p:par>
                                <p:cTn id="35" presetID="53" presetClass="entr" presetSubtype="16" fill="hold" grpId="0" nodeType="after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15000"/>
                            </p:stCondLst>
                            <p:childTnLst>
                              <p:par>
                                <p:cTn id="41" presetID="22" presetClass="entr" presetSubtype="2" fill="hold" grpId="0" nodeType="afterEffect">
                                  <p:stCondLst>
                                    <p:cond delay="125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16750"/>
                            </p:stCondLst>
                            <p:childTnLst>
                              <p:par>
                                <p:cTn id="45" presetID="16" presetClass="entr" presetSubtype="21" fill="hold" grpId="0" nodeType="afterEffect">
                                  <p:stCondLst>
                                    <p:cond delay="300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par>
                          <p:cTn id="48" fill="hold">
                            <p:stCondLst>
                              <p:cond delay="20250"/>
                            </p:stCondLst>
                            <p:childTnLst>
                              <p:par>
                                <p:cTn id="49" presetID="53" presetClass="entr" presetSubtype="16" fill="hold" grpId="0" nodeType="afterEffect">
                                  <p:stCondLst>
                                    <p:cond delay="100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p:stCondLst>
                              <p:cond delay="21750"/>
                            </p:stCondLst>
                            <p:childTnLst>
                              <p:par>
                                <p:cTn id="55" presetID="22" presetClass="entr" presetSubtype="1" fill="hold" grpId="0" nodeType="afterEffect">
                                  <p:stCondLst>
                                    <p:cond delay="250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par>
                          <p:cTn id="58" fill="hold">
                            <p:stCondLst>
                              <p:cond delay="24750"/>
                            </p:stCondLst>
                            <p:childTnLst>
                              <p:par>
                                <p:cTn id="59" presetID="22" presetClass="entr" presetSubtype="2" fill="hold" grpId="0" nodeType="afterEffect">
                                  <p:stCondLst>
                                    <p:cond delay="5000"/>
                                  </p:stCondLst>
                                  <p:childTnLst>
                                    <p:set>
                                      <p:cBhvr>
                                        <p:cTn id="60" dur="1" fill="hold">
                                          <p:stCondLst>
                                            <p:cond delay="0"/>
                                          </p:stCondLst>
                                        </p:cTn>
                                        <p:tgtEl>
                                          <p:spTgt spid="7"/>
                                        </p:tgtEl>
                                        <p:attrNameLst>
                                          <p:attrName>style.visibility</p:attrName>
                                        </p:attrNameLst>
                                      </p:cBhvr>
                                      <p:to>
                                        <p:strVal val="visible"/>
                                      </p:to>
                                    </p:set>
                                    <p:animEffect transition="in" filter="wipe(right)">
                                      <p:cBhvr>
                                        <p:cTn id="61" dur="1750"/>
                                        <p:tgtEl>
                                          <p:spTgt spid="7"/>
                                        </p:tgtEl>
                                      </p:cBhvr>
                                    </p:animEffect>
                                  </p:childTnLst>
                                </p:cTn>
                              </p:par>
                            </p:childTnLst>
                          </p:cTn>
                        </p:par>
                        <p:par>
                          <p:cTn id="62" fill="hold">
                            <p:stCondLst>
                              <p:cond delay="31500"/>
                            </p:stCondLst>
                            <p:childTnLst>
                              <p:par>
                                <p:cTn id="63" presetID="2" presetClass="entr" presetSubtype="2" fill="hold" grpId="0" nodeType="afterEffect">
                                  <p:stCondLst>
                                    <p:cond delay="400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1+#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6" grpId="0" animBg="1"/>
      <p:bldP spid="17" grpId="0"/>
      <p:bldP spid="18" grpId="0" animBg="1"/>
      <p:bldP spid="19" grpId="0"/>
      <p:bldP spid="20" grpId="0"/>
      <p:bldP spid="2" grpId="0" animBg="1"/>
      <p:bldP spid="3" grpId="0"/>
      <p:bldP spid="4" grpId="0"/>
      <p:bldP spid="7" grpId="0" animBg="1"/>
      <p:bldP spid="9"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2483</Words>
  <Application>Microsoft Office PowerPoint</Application>
  <PresentationFormat>מסך רחב</PresentationFormat>
  <Paragraphs>226</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114</cp:revision>
  <dcterms:created xsi:type="dcterms:W3CDTF">2023-08-08T09:30:42Z</dcterms:created>
  <dcterms:modified xsi:type="dcterms:W3CDTF">2023-08-28T08:28:25Z</dcterms:modified>
</cp:coreProperties>
</file>