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 id="271" r:id="rId14"/>
    <p:sldId id="273" r:id="rId15"/>
    <p:sldId id="274" r:id="rId16"/>
    <p:sldId id="277" r:id="rId17"/>
    <p:sldId id="278" r:id="rId18"/>
    <p:sldId id="279"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סגנון בהיר 3 - הדגשה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סגנון בהיר 3 - הדגשה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סגנון בהיר 3 - הדגשה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3" d="100"/>
          <a:sy n="83" d="100"/>
        </p:scale>
        <p:origin x="25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33613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119525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176057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49188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110437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271656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423927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7722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313075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235290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EF445D7C-719B-4498-B944-ECB6CDD8885C}" type="datetimeFigureOut">
              <a:rPr lang="he-IL" smtClean="0"/>
              <a:t>ה'/אב/תשפ"ג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D8EDA2D-7D09-4F42-873E-BB839D8B6607}" type="slidenum">
              <a:rPr lang="he-IL" smtClean="0"/>
              <a:t>‹#›</a:t>
            </a:fld>
            <a:endParaRPr lang="he-IL"/>
          </a:p>
        </p:txBody>
      </p:sp>
    </p:spTree>
    <p:extLst>
      <p:ext uri="{BB962C8B-B14F-4D97-AF65-F5344CB8AC3E}">
        <p14:creationId xmlns:p14="http://schemas.microsoft.com/office/powerpoint/2010/main" val="199280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445D7C-719B-4498-B944-ECB6CDD8885C}" type="datetimeFigureOut">
              <a:rPr lang="he-IL" smtClean="0"/>
              <a:t>ה'/אב/תשפ"ג</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D8EDA2D-7D09-4F42-873E-BB839D8B6607}" type="slidenum">
              <a:rPr lang="he-IL" smtClean="0"/>
              <a:t>‹#›</a:t>
            </a:fld>
            <a:endParaRPr lang="he-IL"/>
          </a:p>
        </p:txBody>
      </p:sp>
    </p:spTree>
    <p:extLst>
      <p:ext uri="{BB962C8B-B14F-4D97-AF65-F5344CB8AC3E}">
        <p14:creationId xmlns:p14="http://schemas.microsoft.com/office/powerpoint/2010/main" val="1397371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zakrossle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353127" y="231054"/>
            <a:ext cx="9144000" cy="2387600"/>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dirty="0" smtClean="0"/>
              <a:t>בבא קמא</a:t>
            </a:r>
            <a:br>
              <a:rPr lang="he-IL" dirty="0" smtClean="0"/>
            </a:br>
            <a:r>
              <a:rPr lang="he-IL" dirty="0" smtClean="0"/>
              <a:t>דף ה'</a:t>
            </a:r>
            <a:endParaRPr lang="he-IL" dirty="0"/>
          </a:p>
        </p:txBody>
      </p:sp>
      <p:sp>
        <p:nvSpPr>
          <p:cNvPr id="5" name="כותרת משנה 2"/>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mtClean="0"/>
              <a:t>יצחק רסלר</a:t>
            </a:r>
          </a:p>
          <a:p>
            <a:r>
              <a:rPr lang="en-US" smtClean="0">
                <a:hlinkClick r:id="rId2"/>
              </a:rPr>
              <a:t>izakrossler@gmail.com</a:t>
            </a:r>
            <a:endParaRPr lang="he-IL" smtClean="0"/>
          </a:p>
          <a:p>
            <a:endParaRPr lang="he-IL" dirty="0"/>
          </a:p>
        </p:txBody>
      </p:sp>
    </p:spTree>
    <p:extLst>
      <p:ext uri="{BB962C8B-B14F-4D97-AF65-F5344CB8AC3E}">
        <p14:creationId xmlns:p14="http://schemas.microsoft.com/office/powerpoint/2010/main" val="60274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2"/>
          <p:cNvGraphicFramePr>
            <a:graphicFrameLocks noGrp="1"/>
          </p:cNvGraphicFramePr>
          <p:nvPr/>
        </p:nvGraphicFramePr>
        <p:xfrm>
          <a:off x="-13093" y="664580"/>
          <a:ext cx="11985135" cy="6209856"/>
        </p:xfrm>
        <a:graphic>
          <a:graphicData uri="http://schemas.openxmlformats.org/drawingml/2006/table">
            <a:tbl>
              <a:tblPr rtl="1" firstRow="1" bandRow="1">
                <a:tableStyleId>{616DA210-FB5B-4158-B5E0-FEB733F419BA}</a:tableStyleId>
              </a:tblPr>
              <a:tblGrid>
                <a:gridCol w="5990734">
                  <a:extLst>
                    <a:ext uri="{9D8B030D-6E8A-4147-A177-3AD203B41FA5}">
                      <a16:colId xmlns:a16="http://schemas.microsoft.com/office/drawing/2014/main" val="2758380564"/>
                    </a:ext>
                  </a:extLst>
                </a:gridCol>
                <a:gridCol w="5994401">
                  <a:extLst>
                    <a:ext uri="{9D8B030D-6E8A-4147-A177-3AD203B41FA5}">
                      <a16:colId xmlns:a16="http://schemas.microsoft.com/office/drawing/2014/main" val="1397931275"/>
                    </a:ext>
                  </a:extLst>
                </a:gridCol>
              </a:tblGrid>
              <a:tr h="689984">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631598088"/>
                  </a:ext>
                </a:extLst>
              </a:tr>
              <a:tr h="689984">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1808218569"/>
                  </a:ext>
                </a:extLst>
              </a:tr>
              <a:tr h="689984">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2647817793"/>
                  </a:ext>
                </a:extLst>
              </a:tr>
              <a:tr h="689984">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3120133031"/>
                  </a:ext>
                </a:extLst>
              </a:tr>
              <a:tr h="689984">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3783003200"/>
                  </a:ext>
                </a:extLst>
              </a:tr>
              <a:tr h="689984">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854647125"/>
                  </a:ext>
                </a:extLst>
              </a:tr>
              <a:tr h="689984">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909635027"/>
                  </a:ext>
                </a:extLst>
              </a:tr>
              <a:tr h="689984">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529802088"/>
                  </a:ext>
                </a:extLst>
              </a:tr>
              <a:tr h="689984">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702017059"/>
                  </a:ext>
                </a:extLst>
              </a:tr>
            </a:tbl>
          </a:graphicData>
        </a:graphic>
      </p:graphicFrame>
      <p:sp>
        <p:nvSpPr>
          <p:cNvPr id="4" name="TextBox 3"/>
          <p:cNvSpPr txBox="1"/>
          <p:nvPr/>
        </p:nvSpPr>
        <p:spPr>
          <a:xfrm>
            <a:off x="3694921" y="-45677"/>
            <a:ext cx="5061527" cy="369332"/>
          </a:xfrm>
          <a:prstGeom prst="rect">
            <a:avLst/>
          </a:prstGeom>
          <a:noFill/>
        </p:spPr>
        <p:txBody>
          <a:bodyPr wrap="square" rtlCol="1">
            <a:spAutoFit/>
          </a:bodyPr>
          <a:lstStyle/>
          <a:p>
            <a:r>
              <a:rPr lang="he-IL" dirty="0" smtClean="0"/>
              <a:t>סיכום דף ה' עמ' א' – כל השאלות על רבי </a:t>
            </a:r>
            <a:r>
              <a:rPr lang="he-IL" dirty="0" err="1" smtClean="0"/>
              <a:t>אושעיא</a:t>
            </a:r>
            <a:endParaRPr lang="he-IL" dirty="0"/>
          </a:p>
        </p:txBody>
      </p:sp>
      <p:sp>
        <p:nvSpPr>
          <p:cNvPr id="5" name="מלבן 4"/>
          <p:cNvSpPr/>
          <p:nvPr/>
        </p:nvSpPr>
        <p:spPr>
          <a:xfrm>
            <a:off x="8800197" y="738446"/>
            <a:ext cx="2890981" cy="377069"/>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עֵדִים </a:t>
            </a:r>
            <a:r>
              <a:rPr lang="he-IL" dirty="0" err="1">
                <a:solidFill>
                  <a:srgbClr val="000000"/>
                </a:solidFill>
                <a:latin typeface="Arial" panose="020B0604020202020204" pitchFamily="34" charset="0"/>
              </a:rPr>
              <a:t>זוֹמְמִין</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דְּמָמוֹנָא</a:t>
            </a:r>
            <a:r>
              <a:rPr lang="he-IL" dirty="0">
                <a:solidFill>
                  <a:srgbClr val="000000"/>
                </a:solidFill>
                <a:latin typeface="Arial" panose="020B0604020202020204" pitchFamily="34" charset="0"/>
              </a:rPr>
              <a:t> הוּא </a:t>
            </a:r>
            <a:r>
              <a:rPr lang="he-IL" dirty="0" err="1" smtClean="0">
                <a:solidFill>
                  <a:srgbClr val="000000"/>
                </a:solidFill>
                <a:latin typeface="Arial" panose="020B0604020202020204" pitchFamily="34" charset="0"/>
              </a:rPr>
              <a:t>לִיתְנֵי</a:t>
            </a:r>
            <a:endParaRPr lang="he-IL" dirty="0"/>
          </a:p>
        </p:txBody>
      </p:sp>
      <p:sp>
        <p:nvSpPr>
          <p:cNvPr id="6" name="מלבן 5"/>
          <p:cNvSpPr/>
          <p:nvPr/>
        </p:nvSpPr>
        <p:spPr>
          <a:xfrm>
            <a:off x="1236013" y="749611"/>
            <a:ext cx="4608954"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סָבַר לַהּ כְּרַבִּי עֲקִיבָא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אֵין </a:t>
            </a:r>
            <a:r>
              <a:rPr lang="he-IL" dirty="0" err="1">
                <a:solidFill>
                  <a:srgbClr val="000000"/>
                </a:solidFill>
                <a:latin typeface="Arial" panose="020B0604020202020204" pitchFamily="34" charset="0"/>
              </a:rPr>
              <a:t>מְשַׁלְּמִין</a:t>
            </a:r>
            <a:r>
              <a:rPr lang="he-IL" dirty="0">
                <a:solidFill>
                  <a:srgbClr val="000000"/>
                </a:solidFill>
                <a:latin typeface="Arial" panose="020B0604020202020204" pitchFamily="34" charset="0"/>
              </a:rPr>
              <a:t> עַל פִּי עַצְמָן</a:t>
            </a:r>
            <a:endParaRPr lang="he-IL" dirty="0"/>
          </a:p>
        </p:txBody>
      </p:sp>
      <p:sp>
        <p:nvSpPr>
          <p:cNvPr id="7" name="מלבן 6"/>
          <p:cNvSpPr/>
          <p:nvPr/>
        </p:nvSpPr>
        <p:spPr>
          <a:xfrm>
            <a:off x="7645651" y="1395160"/>
            <a:ext cx="4045527" cy="646331"/>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לִיתְנֵי</a:t>
            </a:r>
            <a:r>
              <a:rPr lang="he-IL" dirty="0">
                <a:solidFill>
                  <a:srgbClr val="000000"/>
                </a:solidFill>
                <a:latin typeface="Arial" panose="020B0604020202020204" pitchFamily="34" charset="0"/>
              </a:rPr>
              <a:t> תְּרֵי גַוְונֵי שׁוֹר </a:t>
            </a:r>
          </a:p>
          <a:p>
            <a:r>
              <a:rPr lang="he-IL" dirty="0" err="1">
                <a:solidFill>
                  <a:srgbClr val="000000"/>
                </a:solidFill>
                <a:latin typeface="Arial" panose="020B0604020202020204" pitchFamily="34" charset="0"/>
              </a:rPr>
              <a:t>לִיתְנֵי</a:t>
            </a:r>
            <a:r>
              <a:rPr lang="he-IL" dirty="0">
                <a:solidFill>
                  <a:srgbClr val="000000"/>
                </a:solidFill>
                <a:latin typeface="Arial" panose="020B0604020202020204" pitchFamily="34" charset="0"/>
              </a:rPr>
              <a:t> שׁוֹר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שׁוֹר </a:t>
            </a:r>
            <a:r>
              <a:rPr lang="he-IL" dirty="0" err="1">
                <a:solidFill>
                  <a:srgbClr val="000000"/>
                </a:solidFill>
                <a:latin typeface="Arial" panose="020B0604020202020204" pitchFamily="34" charset="0"/>
              </a:rPr>
              <a:t>וְלִיתְנֵי</a:t>
            </a:r>
            <a:r>
              <a:rPr lang="he-IL" dirty="0">
                <a:solidFill>
                  <a:srgbClr val="000000"/>
                </a:solidFill>
                <a:latin typeface="Arial" panose="020B0604020202020204" pitchFamily="34" charset="0"/>
              </a:rPr>
              <a:t> שׁוֹר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אָדָם</a:t>
            </a:r>
            <a:endParaRPr lang="he-IL" dirty="0"/>
          </a:p>
        </p:txBody>
      </p:sp>
      <p:sp>
        <p:nvSpPr>
          <p:cNvPr id="8" name="מלבן 7"/>
          <p:cNvSpPr/>
          <p:nvPr/>
        </p:nvSpPr>
        <p:spPr>
          <a:xfrm>
            <a:off x="-251033" y="1346431"/>
            <a:ext cx="6096000" cy="646331"/>
          </a:xfrm>
          <a:prstGeom prst="rect">
            <a:avLst/>
          </a:prstGeom>
        </p:spPr>
        <p:txBody>
          <a:bodyPr>
            <a:spAutoFit/>
          </a:bodyPr>
          <a:lstStyle/>
          <a:p>
            <a:r>
              <a:rPr lang="he-IL" dirty="0"/>
              <a:t>וכיון שלעיתים אין הוא משלם נזק שלם, אלא רק כשווי גוף המזיק לפיכך לא מנאו רבי </a:t>
            </a:r>
            <a:r>
              <a:rPr lang="he-IL" dirty="0" err="1"/>
              <a:t>אושעיא</a:t>
            </a:r>
            <a:r>
              <a:rPr lang="he-IL" dirty="0"/>
              <a:t> כסוג נפרד </a:t>
            </a:r>
          </a:p>
        </p:txBody>
      </p:sp>
      <p:sp>
        <p:nvSpPr>
          <p:cNvPr id="9" name="מלבן 8"/>
          <p:cNvSpPr/>
          <p:nvPr/>
        </p:nvSpPr>
        <p:spPr>
          <a:xfrm>
            <a:off x="7215757" y="2184490"/>
            <a:ext cx="461055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הָאוֹנֶס וְהַמְפַתֶּה וְהַמּוֹצִיא שֵׁם רַע </a:t>
            </a:r>
            <a:r>
              <a:rPr lang="he-IL" dirty="0" err="1">
                <a:solidFill>
                  <a:srgbClr val="000000"/>
                </a:solidFill>
                <a:latin typeface="Arial" panose="020B0604020202020204" pitchFamily="34" charset="0"/>
              </a:rPr>
              <a:t>דְּמָמוֹנָא</a:t>
            </a:r>
            <a:r>
              <a:rPr lang="he-IL" dirty="0">
                <a:solidFill>
                  <a:srgbClr val="000000"/>
                </a:solidFill>
                <a:latin typeface="Arial" panose="020B0604020202020204" pitchFamily="34" charset="0"/>
              </a:rPr>
              <a:t> הוּא </a:t>
            </a:r>
            <a:r>
              <a:rPr lang="he-IL" dirty="0" err="1">
                <a:solidFill>
                  <a:srgbClr val="000000"/>
                </a:solidFill>
                <a:latin typeface="Arial" panose="020B0604020202020204" pitchFamily="34" charset="0"/>
              </a:rPr>
              <a:t>לִיתְנֵי</a:t>
            </a:r>
            <a:endParaRPr lang="he-IL" dirty="0"/>
          </a:p>
        </p:txBody>
      </p:sp>
      <p:sp>
        <p:nvSpPr>
          <p:cNvPr id="10" name="מלבן 9"/>
          <p:cNvSpPr/>
          <p:nvPr/>
        </p:nvSpPr>
        <p:spPr>
          <a:xfrm>
            <a:off x="1795255" y="2176103"/>
            <a:ext cx="395973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מָה </a:t>
            </a:r>
            <a:r>
              <a:rPr lang="he-IL" dirty="0" err="1">
                <a:solidFill>
                  <a:srgbClr val="000000"/>
                </a:solidFill>
                <a:latin typeface="Arial" panose="020B0604020202020204" pitchFamily="34" charset="0"/>
              </a:rPr>
              <a:t>אִית</a:t>
            </a:r>
            <a:r>
              <a:rPr lang="he-IL" dirty="0">
                <a:solidFill>
                  <a:srgbClr val="000000"/>
                </a:solidFill>
                <a:latin typeface="Arial" panose="020B0604020202020204" pitchFamily="34" charset="0"/>
              </a:rPr>
              <a:t> לָךְ </a:t>
            </a:r>
            <a:r>
              <a:rPr lang="he-IL" dirty="0" err="1">
                <a:solidFill>
                  <a:srgbClr val="000000"/>
                </a:solidFill>
                <a:latin typeface="Arial" panose="020B0604020202020204" pitchFamily="34" charset="0"/>
              </a:rPr>
              <a:t>לְמֵימַר</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קְנָסָא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בִּקְנָסָא</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קָמַיְירֵי</a:t>
            </a:r>
            <a:endParaRPr lang="he-IL" dirty="0">
              <a:solidFill>
                <a:srgbClr val="000000"/>
              </a:solidFill>
              <a:latin typeface="Arial" panose="020B0604020202020204" pitchFamily="34" charset="0"/>
            </a:endParaRPr>
          </a:p>
        </p:txBody>
      </p:sp>
      <p:sp>
        <p:nvSpPr>
          <p:cNvPr id="11" name="מלבן 10"/>
          <p:cNvSpPr/>
          <p:nvPr/>
        </p:nvSpPr>
        <p:spPr>
          <a:xfrm>
            <a:off x="7506701" y="2855392"/>
            <a:ext cx="402866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הַמְטַמֵּא </a:t>
            </a:r>
            <a:r>
              <a:rPr lang="he-IL" dirty="0" err="1">
                <a:solidFill>
                  <a:srgbClr val="000000"/>
                </a:solidFill>
                <a:latin typeface="Arial" panose="020B0604020202020204" pitchFamily="34" charset="0"/>
              </a:rPr>
              <a:t>וְהַמְדַמֵּע</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וְהַמְנַסֵּך</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דְּמָמוֹנָא</a:t>
            </a:r>
            <a:r>
              <a:rPr lang="he-IL" dirty="0">
                <a:solidFill>
                  <a:srgbClr val="000000"/>
                </a:solidFill>
                <a:latin typeface="Arial" panose="020B0604020202020204" pitchFamily="34" charset="0"/>
              </a:rPr>
              <a:t> הוּא </a:t>
            </a:r>
            <a:r>
              <a:rPr lang="he-IL" dirty="0" err="1">
                <a:solidFill>
                  <a:srgbClr val="000000"/>
                </a:solidFill>
                <a:latin typeface="Arial" panose="020B0604020202020204" pitchFamily="34" charset="0"/>
              </a:rPr>
              <a:t>לִיתְנֵי</a:t>
            </a:r>
            <a:endParaRPr lang="he-IL" dirty="0"/>
          </a:p>
        </p:txBody>
      </p:sp>
      <p:sp>
        <p:nvSpPr>
          <p:cNvPr id="12" name="מלבן 11"/>
          <p:cNvSpPr/>
          <p:nvPr/>
        </p:nvSpPr>
        <p:spPr>
          <a:xfrm>
            <a:off x="421143" y="2882395"/>
            <a:ext cx="5384807" cy="369332"/>
          </a:xfrm>
          <a:prstGeom prst="rect">
            <a:avLst/>
          </a:prstGeom>
          <a:solidFill>
            <a:schemeClr val="accent5">
              <a:lumMod val="20000"/>
              <a:lumOff val="80000"/>
            </a:schemeClr>
          </a:solidFill>
        </p:spPr>
        <p:txBody>
          <a:bodyPr wrap="none">
            <a:spAutoFit/>
          </a:bodyPr>
          <a:lstStyle/>
          <a:p>
            <a:r>
              <a:rPr lang="he-IL" dirty="0" smtClean="0">
                <a:solidFill>
                  <a:srgbClr val="000000"/>
                </a:solidFill>
                <a:latin typeface="Arial" panose="020B0604020202020204" pitchFamily="34" charset="0"/>
              </a:rPr>
              <a:t>מָה נַפְשָׁךְ אִי הֶיזֵּק שֶׁאֵינוֹ נִיכָּר שְׁמֵיהּ הֶיזֵּק, הָא תְּנָא לֵיהּ נֵזֶק </a:t>
            </a:r>
            <a:endParaRPr lang="he-IL" dirty="0"/>
          </a:p>
        </p:txBody>
      </p:sp>
      <p:sp>
        <p:nvSpPr>
          <p:cNvPr id="13" name="מלבן 12"/>
          <p:cNvSpPr/>
          <p:nvPr/>
        </p:nvSpPr>
        <p:spPr>
          <a:xfrm>
            <a:off x="1432874" y="3408615"/>
            <a:ext cx="3643269"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אִי הֶיזֵּק שֶׁאֵינוֹ נִיכָּר לָא שְׁמֵיהּ </a:t>
            </a:r>
            <a:r>
              <a:rPr lang="he-IL" dirty="0" smtClean="0">
                <a:solidFill>
                  <a:srgbClr val="000000"/>
                </a:solidFill>
                <a:latin typeface="Arial" panose="020B0604020202020204" pitchFamily="34" charset="0"/>
              </a:rPr>
              <a:t>הֶיזֵּק </a:t>
            </a:r>
          </a:p>
          <a:p>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הָוֵה</a:t>
            </a:r>
            <a:r>
              <a:rPr lang="he-IL" dirty="0">
                <a:solidFill>
                  <a:srgbClr val="000000"/>
                </a:solidFill>
                <a:latin typeface="Arial" panose="020B0604020202020204" pitchFamily="34" charset="0"/>
              </a:rPr>
              <a:t> לֵיהּ </a:t>
            </a:r>
            <a:r>
              <a:rPr lang="he-IL" dirty="0" err="1">
                <a:solidFill>
                  <a:srgbClr val="000000"/>
                </a:solidFill>
                <a:latin typeface="Arial" panose="020B0604020202020204" pitchFamily="34" charset="0"/>
              </a:rPr>
              <a:t>קְנָסָא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וּבִקְנָסָא</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קָמַיְירֵי</a:t>
            </a:r>
            <a:endParaRPr lang="he-IL" dirty="0"/>
          </a:p>
        </p:txBody>
      </p:sp>
      <p:sp>
        <p:nvSpPr>
          <p:cNvPr id="14" name="מלבן 13"/>
          <p:cNvSpPr/>
          <p:nvPr/>
        </p:nvSpPr>
        <p:spPr>
          <a:xfrm>
            <a:off x="6789282" y="3613761"/>
            <a:ext cx="4872987" cy="369332"/>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לֵימָא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קָסָבַר</a:t>
            </a:r>
            <a:r>
              <a:rPr lang="he-IL" dirty="0">
                <a:solidFill>
                  <a:srgbClr val="000000"/>
                </a:solidFill>
                <a:latin typeface="Arial" panose="020B0604020202020204" pitchFamily="34" charset="0"/>
              </a:rPr>
              <a:t> רַבִּי </a:t>
            </a:r>
            <a:r>
              <a:rPr lang="he-IL" dirty="0" err="1">
                <a:solidFill>
                  <a:srgbClr val="000000"/>
                </a:solidFill>
                <a:latin typeface="Arial" panose="020B0604020202020204" pitchFamily="34" charset="0"/>
              </a:rPr>
              <a:t>חִיָּיא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הֶיזֵּק </a:t>
            </a:r>
            <a:r>
              <a:rPr lang="he-IL" dirty="0">
                <a:solidFill>
                  <a:srgbClr val="000000"/>
                </a:solidFill>
                <a:latin typeface="Arial" panose="020B0604020202020204" pitchFamily="34" charset="0"/>
              </a:rPr>
              <a:t>שֶׁאֵינוֹ נִיכָּר לָא שְׁמֵיהּ הֶיזֵּק </a:t>
            </a:r>
            <a:endParaRPr lang="he-IL" dirty="0"/>
          </a:p>
        </p:txBody>
      </p:sp>
      <p:sp>
        <p:nvSpPr>
          <p:cNvPr id="15" name="מלבן 14"/>
          <p:cNvSpPr/>
          <p:nvPr/>
        </p:nvSpPr>
        <p:spPr>
          <a:xfrm>
            <a:off x="1190381" y="4156525"/>
            <a:ext cx="4412366"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תְּנָא </a:t>
            </a:r>
            <a:r>
              <a:rPr lang="he-IL" dirty="0" err="1">
                <a:solidFill>
                  <a:srgbClr val="000000"/>
                </a:solidFill>
                <a:latin typeface="Arial" panose="020B0604020202020204" pitchFamily="34" charset="0"/>
              </a:rPr>
              <a:t>הֶיזֵּקָא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דְּמִינַּכְרָא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וּתְנָא </a:t>
            </a:r>
            <a:r>
              <a:rPr lang="he-IL" dirty="0" err="1">
                <a:solidFill>
                  <a:srgbClr val="000000"/>
                </a:solidFill>
                <a:latin typeface="Arial" panose="020B0604020202020204" pitchFamily="34" charset="0"/>
              </a:rPr>
              <a:t>הֶיזֵּקָא</a:t>
            </a:r>
            <a:r>
              <a:rPr lang="he-IL" dirty="0">
                <a:solidFill>
                  <a:srgbClr val="000000"/>
                </a:solidFill>
                <a:latin typeface="Arial" panose="020B0604020202020204" pitchFamily="34" charset="0"/>
              </a:rPr>
              <a:t> דְּלָא </a:t>
            </a:r>
            <a:r>
              <a:rPr lang="he-IL" dirty="0" err="1" smtClean="0">
                <a:solidFill>
                  <a:srgbClr val="000000"/>
                </a:solidFill>
                <a:latin typeface="Arial" panose="020B0604020202020204" pitchFamily="34" charset="0"/>
              </a:rPr>
              <a:t>מִינַּכְרָאולְמַעוֹטֵי</a:t>
            </a:r>
            <a:r>
              <a:rPr lang="he-IL" dirty="0" smtClean="0">
                <a:solidFill>
                  <a:srgbClr val="000000"/>
                </a:solidFill>
                <a:latin typeface="Arial" panose="020B0604020202020204" pitchFamily="34" charset="0"/>
              </a:rPr>
              <a:t> מַאי לְמַעוֹטֵי מוֹסֵר וּמְפַגֵּל</a:t>
            </a:r>
            <a:endParaRPr lang="he-IL" dirty="0" smtClean="0"/>
          </a:p>
        </p:txBody>
      </p:sp>
      <p:sp>
        <p:nvSpPr>
          <p:cNvPr id="16" name="מלבן 15"/>
          <p:cNvSpPr/>
          <p:nvPr/>
        </p:nvSpPr>
        <p:spPr>
          <a:xfrm>
            <a:off x="7645651" y="4157466"/>
            <a:ext cx="3785012"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ְרַבִּי </a:t>
            </a:r>
            <a:r>
              <a:rPr lang="he-IL" dirty="0" err="1">
                <a:solidFill>
                  <a:srgbClr val="000000"/>
                </a:solidFill>
                <a:latin typeface="Arial" panose="020B0604020202020204" pitchFamily="34" charset="0"/>
              </a:rPr>
              <a:t>אוֹשַׁעְיָא</a:t>
            </a:r>
            <a:r>
              <a:rPr lang="he-IL" dirty="0">
                <a:solidFill>
                  <a:srgbClr val="000000"/>
                </a:solidFill>
                <a:latin typeface="Arial" panose="020B0604020202020204" pitchFamily="34" charset="0"/>
              </a:rPr>
              <a:t> תְּנָא </a:t>
            </a:r>
            <a:r>
              <a:rPr lang="he-IL" dirty="0" err="1">
                <a:solidFill>
                  <a:srgbClr val="000000"/>
                </a:solidFill>
                <a:latin typeface="Arial" panose="020B0604020202020204" pitchFamily="34" charset="0"/>
              </a:rPr>
              <a:t>מִנְיָינָא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לְמַעוֹטֵי </a:t>
            </a:r>
            <a:r>
              <a:rPr lang="he-IL" dirty="0">
                <a:solidFill>
                  <a:srgbClr val="000000"/>
                </a:solidFill>
                <a:latin typeface="Arial" panose="020B0604020202020204" pitchFamily="34" charset="0"/>
              </a:rPr>
              <a:t>דְּרַבִּי </a:t>
            </a:r>
            <a:r>
              <a:rPr lang="he-IL" dirty="0" err="1">
                <a:solidFill>
                  <a:srgbClr val="000000"/>
                </a:solidFill>
                <a:latin typeface="Arial" panose="020B0604020202020204" pitchFamily="34" charset="0"/>
              </a:rPr>
              <a:t>חִיָּיא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אֶלָּא </a:t>
            </a:r>
            <a:r>
              <a:rPr lang="he-IL" dirty="0" err="1">
                <a:solidFill>
                  <a:srgbClr val="000000"/>
                </a:solidFill>
                <a:latin typeface="Arial" panose="020B0604020202020204" pitchFamily="34" charset="0"/>
              </a:rPr>
              <a:t>מִנְיָינָא</a:t>
            </a:r>
            <a:r>
              <a:rPr lang="he-IL" dirty="0">
                <a:solidFill>
                  <a:srgbClr val="000000"/>
                </a:solidFill>
                <a:latin typeface="Arial" panose="020B0604020202020204" pitchFamily="34" charset="0"/>
              </a:rPr>
              <a:t> דְּרַבִּי </a:t>
            </a:r>
            <a:r>
              <a:rPr lang="he-IL" dirty="0" err="1">
                <a:solidFill>
                  <a:srgbClr val="000000"/>
                </a:solidFill>
                <a:latin typeface="Arial" panose="020B0604020202020204" pitchFamily="34" charset="0"/>
              </a:rPr>
              <a:t>חִיָּיא</a:t>
            </a:r>
            <a:r>
              <a:rPr lang="he-IL" dirty="0">
                <a:solidFill>
                  <a:srgbClr val="000000"/>
                </a:solidFill>
                <a:latin typeface="Arial" panose="020B0604020202020204" pitchFamily="34" charset="0"/>
              </a:rPr>
              <a:t> </a:t>
            </a:r>
            <a:endParaRPr lang="he-IL" dirty="0"/>
          </a:p>
        </p:txBody>
      </p:sp>
      <p:sp>
        <p:nvSpPr>
          <p:cNvPr id="17" name="מלבן 16"/>
          <p:cNvSpPr/>
          <p:nvPr/>
        </p:nvSpPr>
        <p:spPr>
          <a:xfrm>
            <a:off x="8269362" y="4856672"/>
            <a:ext cx="3086101" cy="646331"/>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בִּשְׁלָמָא</a:t>
            </a:r>
            <a:r>
              <a:rPr lang="he-IL" dirty="0">
                <a:solidFill>
                  <a:srgbClr val="000000"/>
                </a:solidFill>
                <a:latin typeface="Arial" panose="020B0604020202020204" pitchFamily="34" charset="0"/>
              </a:rPr>
              <a:t> מְפַגֵּל בְּקָדָשִׁים לָא </a:t>
            </a:r>
            <a:r>
              <a:rPr lang="he-IL" dirty="0" err="1" smtClean="0">
                <a:solidFill>
                  <a:srgbClr val="000000"/>
                </a:solidFill>
                <a:latin typeface="Arial" panose="020B0604020202020204" pitchFamily="34" charset="0"/>
              </a:rPr>
              <a:t>קָמַיְירֵי</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אֶלָּא מוֹסֵר מַאי טַעְמָא לָא תָּנֵי </a:t>
            </a:r>
            <a:endParaRPr lang="he-IL" dirty="0"/>
          </a:p>
        </p:txBody>
      </p:sp>
      <p:sp>
        <p:nvSpPr>
          <p:cNvPr id="18" name="מלבן 17"/>
          <p:cNvSpPr/>
          <p:nvPr/>
        </p:nvSpPr>
        <p:spPr>
          <a:xfrm>
            <a:off x="1654396" y="4878415"/>
            <a:ext cx="3772188"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שָׁאנֵי </a:t>
            </a:r>
            <a:r>
              <a:rPr lang="he-IL" dirty="0" smtClean="0">
                <a:solidFill>
                  <a:srgbClr val="000000"/>
                </a:solidFill>
                <a:latin typeface="Arial" panose="020B0604020202020204" pitchFamily="34" charset="0"/>
              </a:rPr>
              <a:t>מוֹסֵר  </a:t>
            </a:r>
            <a:r>
              <a:rPr lang="he-IL" dirty="0" err="1">
                <a:solidFill>
                  <a:srgbClr val="000000"/>
                </a:solidFill>
                <a:latin typeface="Arial" panose="020B0604020202020204" pitchFamily="34" charset="0"/>
              </a:rPr>
              <a:t>דְּדִיבּוּרָא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וּבְדִיבּוּרָא</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קָמַיְירֵי</a:t>
            </a:r>
            <a:endParaRPr lang="he-IL" dirty="0"/>
          </a:p>
        </p:txBody>
      </p:sp>
      <p:sp>
        <p:nvSpPr>
          <p:cNvPr id="19" name="מלבן 18"/>
          <p:cNvSpPr/>
          <p:nvPr/>
        </p:nvSpPr>
        <p:spPr>
          <a:xfrm>
            <a:off x="8347908" y="5657031"/>
            <a:ext cx="292900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וְהָא מוֹצִיא שֵׁם רַע </a:t>
            </a:r>
            <a:r>
              <a:rPr lang="he-IL" dirty="0" err="1">
                <a:solidFill>
                  <a:srgbClr val="000000"/>
                </a:solidFill>
                <a:latin typeface="Arial" panose="020B0604020202020204" pitchFamily="34" charset="0"/>
              </a:rPr>
              <a:t>דְּדִיבּוּרָא</a:t>
            </a:r>
            <a:r>
              <a:rPr lang="he-IL" dirty="0">
                <a:solidFill>
                  <a:srgbClr val="000000"/>
                </a:solidFill>
                <a:latin typeface="Arial" panose="020B0604020202020204" pitchFamily="34" charset="0"/>
              </a:rPr>
              <a:t> הוּא</a:t>
            </a:r>
          </a:p>
        </p:txBody>
      </p:sp>
      <p:sp>
        <p:nvSpPr>
          <p:cNvPr id="20" name="מלבן 19"/>
          <p:cNvSpPr/>
          <p:nvPr/>
        </p:nvSpPr>
        <p:spPr>
          <a:xfrm>
            <a:off x="1962595" y="5653980"/>
            <a:ext cx="3348182" cy="369332"/>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וְקָתָנֵי</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דִּיבּוּרָא</a:t>
            </a:r>
            <a:r>
              <a:rPr lang="he-IL" dirty="0">
                <a:solidFill>
                  <a:srgbClr val="000000"/>
                </a:solidFill>
                <a:latin typeface="Arial" panose="020B0604020202020204" pitchFamily="34" charset="0"/>
              </a:rPr>
              <a:t> דְּאִית בֵּיהּ מַעֲשֶׂה הוּא</a:t>
            </a:r>
            <a:endParaRPr lang="he-IL" dirty="0"/>
          </a:p>
        </p:txBody>
      </p:sp>
      <p:sp>
        <p:nvSpPr>
          <p:cNvPr id="21" name="מלבן 20"/>
          <p:cNvSpPr/>
          <p:nvPr/>
        </p:nvSpPr>
        <p:spPr>
          <a:xfrm>
            <a:off x="6889863" y="6321750"/>
            <a:ext cx="480131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וְהָא עֵדִים </a:t>
            </a:r>
            <a:r>
              <a:rPr lang="he-IL" dirty="0" err="1">
                <a:solidFill>
                  <a:srgbClr val="000000"/>
                </a:solidFill>
                <a:latin typeface="Arial" panose="020B0604020202020204" pitchFamily="34" charset="0"/>
              </a:rPr>
              <a:t>זוֹמְמִין</a:t>
            </a:r>
            <a:r>
              <a:rPr lang="he-IL" dirty="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דִּיבּוּרָא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דְּלֵית בֵּיהּ מַעֲשֶׂה הוּא </a:t>
            </a:r>
            <a:r>
              <a:rPr lang="he-IL" dirty="0" err="1">
                <a:solidFill>
                  <a:srgbClr val="000000"/>
                </a:solidFill>
                <a:latin typeface="Arial" panose="020B0604020202020204" pitchFamily="34" charset="0"/>
              </a:rPr>
              <a:t>וְקָתָנֵי</a:t>
            </a:r>
            <a:r>
              <a:rPr lang="he-IL" dirty="0">
                <a:solidFill>
                  <a:srgbClr val="000000"/>
                </a:solidFill>
                <a:latin typeface="Arial" panose="020B0604020202020204" pitchFamily="34" charset="0"/>
              </a:rPr>
              <a:t> </a:t>
            </a:r>
            <a:endParaRPr lang="he-IL" dirty="0"/>
          </a:p>
        </p:txBody>
      </p:sp>
      <p:sp>
        <p:nvSpPr>
          <p:cNvPr id="22" name="מלבן 21"/>
          <p:cNvSpPr/>
          <p:nvPr/>
        </p:nvSpPr>
        <p:spPr>
          <a:xfrm>
            <a:off x="517272" y="6367106"/>
            <a:ext cx="5085475"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הָתָם אַף עַל גַּב דְּלֵית בֵּיהּ מַעֲשֶׂה  רַחֲמָנָא </a:t>
            </a:r>
            <a:r>
              <a:rPr lang="he-IL" dirty="0" err="1" smtClean="0">
                <a:solidFill>
                  <a:srgbClr val="000000"/>
                </a:solidFill>
                <a:latin typeface="Arial" panose="020B0604020202020204" pitchFamily="34" charset="0"/>
              </a:rPr>
              <a:t>קַרְיֵיה</a:t>
            </a:r>
            <a:r>
              <a:rPr lang="he-IL" dirty="0" smtClean="0">
                <a:solidFill>
                  <a:srgbClr val="000000"/>
                </a:solidFill>
                <a:latin typeface="Arial" panose="020B0604020202020204" pitchFamily="34" charset="0"/>
              </a:rPr>
              <a:t>ּ מַעֲשֶׂה </a:t>
            </a:r>
            <a:endParaRPr lang="he-IL" dirty="0"/>
          </a:p>
        </p:txBody>
      </p:sp>
      <p:graphicFrame>
        <p:nvGraphicFramePr>
          <p:cNvPr id="2" name="טבלה 1"/>
          <p:cNvGraphicFramePr>
            <a:graphicFrameLocks noGrp="1"/>
          </p:cNvGraphicFramePr>
          <p:nvPr>
            <p:extLst>
              <p:ext uri="{D42A27DB-BD31-4B8C-83A1-F6EECF244321}">
                <p14:modId xmlns:p14="http://schemas.microsoft.com/office/powerpoint/2010/main" val="162475365"/>
              </p:ext>
            </p:extLst>
          </p:nvPr>
        </p:nvGraphicFramePr>
        <p:xfrm>
          <a:off x="-13093" y="275543"/>
          <a:ext cx="11985134" cy="370840"/>
        </p:xfrm>
        <a:graphic>
          <a:graphicData uri="http://schemas.openxmlformats.org/drawingml/2006/table">
            <a:tbl>
              <a:tblPr rtl="1" firstRow="1" bandRow="1">
                <a:tableStyleId>{616DA210-FB5B-4158-B5E0-FEB733F419BA}</a:tableStyleId>
              </a:tblPr>
              <a:tblGrid>
                <a:gridCol w="5992567">
                  <a:extLst>
                    <a:ext uri="{9D8B030D-6E8A-4147-A177-3AD203B41FA5}">
                      <a16:colId xmlns:a16="http://schemas.microsoft.com/office/drawing/2014/main" val="1340459011"/>
                    </a:ext>
                  </a:extLst>
                </a:gridCol>
                <a:gridCol w="5992567">
                  <a:extLst>
                    <a:ext uri="{9D8B030D-6E8A-4147-A177-3AD203B41FA5}">
                      <a16:colId xmlns:a16="http://schemas.microsoft.com/office/drawing/2014/main" val="3958571054"/>
                    </a:ext>
                  </a:extLst>
                </a:gridCol>
              </a:tblGrid>
              <a:tr h="370840">
                <a:tc>
                  <a:txBody>
                    <a:bodyPr/>
                    <a:lstStyle/>
                    <a:p>
                      <a:pPr algn="ctr" rtl="1"/>
                      <a:r>
                        <a:rPr lang="he-IL" dirty="0" smtClean="0"/>
                        <a:t>שאלה</a:t>
                      </a:r>
                      <a:endParaRPr lang="he-IL" dirty="0"/>
                    </a:p>
                  </a:txBody>
                  <a:tcPr/>
                </a:tc>
                <a:tc>
                  <a:txBody>
                    <a:bodyPr/>
                    <a:lstStyle/>
                    <a:p>
                      <a:pPr algn="ctr" rtl="1"/>
                      <a:r>
                        <a:rPr lang="he-IL" dirty="0" smtClean="0"/>
                        <a:t>תשובה</a:t>
                      </a:r>
                      <a:endParaRPr lang="he-IL" dirty="0"/>
                    </a:p>
                  </a:txBody>
                  <a:tcPr/>
                </a:tc>
                <a:extLst>
                  <a:ext uri="{0D108BD9-81ED-4DB2-BD59-A6C34878D82A}">
                    <a16:rowId xmlns:a16="http://schemas.microsoft.com/office/drawing/2014/main" val="1315499492"/>
                  </a:ext>
                </a:extLst>
              </a:tr>
            </a:tbl>
          </a:graphicData>
        </a:graphic>
      </p:graphicFrame>
    </p:spTree>
    <p:extLst>
      <p:ext uri="{BB962C8B-B14F-4D97-AF65-F5344CB8AC3E}">
        <p14:creationId xmlns:p14="http://schemas.microsoft.com/office/powerpoint/2010/main" val="19924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750"/>
                            </p:stCondLst>
                            <p:childTnLst>
                              <p:par>
                                <p:cTn id="9" presetID="22" presetClass="entr" presetSubtype="2" fill="hold"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2000"/>
                            </p:stCondLst>
                            <p:childTnLst>
                              <p:par>
                                <p:cTn id="13" presetID="6" presetClass="entr" presetSubtype="32"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1000"/>
                                        <p:tgtEl>
                                          <p:spTgt spid="3"/>
                                        </p:tgtEl>
                                      </p:cBhvr>
                                    </p:animEffect>
                                  </p:childTnLst>
                                </p:cTn>
                              </p:par>
                            </p:childTnLst>
                          </p:cTn>
                        </p:par>
                        <p:par>
                          <p:cTn id="16" fill="hold">
                            <p:stCondLst>
                              <p:cond delay="3500"/>
                            </p:stCondLst>
                            <p:childTnLst>
                              <p:par>
                                <p:cTn id="17" presetID="16" presetClass="entr" presetSubtype="37"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par>
                          <p:cTn id="20" fill="hold">
                            <p:stCondLst>
                              <p:cond delay="4250"/>
                            </p:stCondLst>
                            <p:childTnLst>
                              <p:par>
                                <p:cTn id="21" presetID="16" presetClass="entr" presetSubtype="37" fill="hold" grpId="0"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5750"/>
                            </p:stCondLst>
                            <p:childTnLst>
                              <p:par>
                                <p:cTn id="25" presetID="16" presetClass="entr" presetSubtype="37"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par>
                          <p:cTn id="28" fill="hold">
                            <p:stCondLst>
                              <p:cond delay="7250"/>
                            </p:stCondLst>
                            <p:childTnLst>
                              <p:par>
                                <p:cTn id="29" presetID="22" presetClass="entr" presetSubtype="2" fill="hold" grpId="0" nodeType="afterEffect">
                                  <p:stCondLst>
                                    <p:cond delay="150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par>
                          <p:cTn id="32" fill="hold">
                            <p:stCondLst>
                              <p:cond delay="9250"/>
                            </p:stCondLst>
                            <p:childTnLst>
                              <p:par>
                                <p:cTn id="33" presetID="16" presetClass="entr" presetSubtype="21" fill="hold" grpId="0" nodeType="afterEffect">
                                  <p:stCondLst>
                                    <p:cond delay="125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par>
                          <p:cTn id="36" fill="hold">
                            <p:stCondLst>
                              <p:cond delay="11000"/>
                            </p:stCondLst>
                            <p:childTnLst>
                              <p:par>
                                <p:cTn id="37" presetID="16" presetClass="entr" presetSubtype="37" fill="hold" grpId="0" nodeType="afterEffect">
                                  <p:stCondLst>
                                    <p:cond delay="125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par>
                          <p:cTn id="45" fill="hold">
                            <p:stCondLst>
                              <p:cond delay="500"/>
                            </p:stCondLst>
                            <p:childTnLst>
                              <p:par>
                                <p:cTn id="46" presetID="16" presetClass="entr" presetSubtype="21" fill="hold" grpId="0" nodeType="afterEffect">
                                  <p:stCondLst>
                                    <p:cond delay="125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2250"/>
                            </p:stCondLst>
                            <p:childTnLst>
                              <p:par>
                                <p:cTn id="50" presetID="16" presetClass="entr" presetSubtype="21" fill="hold" grpId="0" nodeType="afterEffect">
                                  <p:stCondLst>
                                    <p:cond delay="125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par>
                          <p:cTn id="53" fill="hold">
                            <p:stCondLst>
                              <p:cond delay="4000"/>
                            </p:stCondLst>
                            <p:childTnLst>
                              <p:par>
                                <p:cTn id="54" presetID="16" presetClass="entr" presetSubtype="21" fill="hold" grpId="0" nodeType="afterEffect">
                                  <p:stCondLst>
                                    <p:cond delay="125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par>
                          <p:cTn id="62" fill="hold">
                            <p:stCondLst>
                              <p:cond delay="500"/>
                            </p:stCondLst>
                            <p:childTnLst>
                              <p:par>
                                <p:cTn id="63" presetID="16" presetClass="entr" presetSubtype="21" fill="hold" grpId="0" nodeType="afterEffect">
                                  <p:stCondLst>
                                    <p:cond delay="125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par>
                          <p:cTn id="66" fill="hold">
                            <p:stCondLst>
                              <p:cond delay="2250"/>
                            </p:stCondLst>
                            <p:childTnLst>
                              <p:par>
                                <p:cTn id="67" presetID="16" presetClass="entr" presetSubtype="21" fill="hold" grpId="0" nodeType="afterEffect">
                                  <p:stCondLst>
                                    <p:cond delay="125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par>
                          <p:cTn id="70" fill="hold">
                            <p:stCondLst>
                              <p:cond delay="4000"/>
                            </p:stCondLst>
                            <p:childTnLst>
                              <p:par>
                                <p:cTn id="71" presetID="16" presetClass="entr" presetSubtype="21" fill="hold" grpId="0" nodeType="afterEffect">
                                  <p:stCondLst>
                                    <p:cond delay="1250"/>
                                  </p:stCondLst>
                                  <p:childTnLst>
                                    <p:set>
                                      <p:cBhvr>
                                        <p:cTn id="72" dur="1" fill="hold">
                                          <p:stCondLst>
                                            <p:cond delay="0"/>
                                          </p:stCondLst>
                                        </p:cTn>
                                        <p:tgtEl>
                                          <p:spTgt spid="18"/>
                                        </p:tgtEl>
                                        <p:attrNameLst>
                                          <p:attrName>style.visibility</p:attrName>
                                        </p:attrNameLst>
                                      </p:cBhvr>
                                      <p:to>
                                        <p:strVal val="visible"/>
                                      </p:to>
                                    </p:set>
                                    <p:animEffect transition="in" filter="barn(inVertical)">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37" fill="hold" grpId="0" nodeType="clickEffect">
                                  <p:stCondLst>
                                    <p:cond delay="1250"/>
                                  </p:stCondLst>
                                  <p:childTnLst>
                                    <p:set>
                                      <p:cBhvr>
                                        <p:cTn id="77" dur="1" fill="hold">
                                          <p:stCondLst>
                                            <p:cond delay="0"/>
                                          </p:stCondLst>
                                        </p:cTn>
                                        <p:tgtEl>
                                          <p:spTgt spid="19"/>
                                        </p:tgtEl>
                                        <p:attrNameLst>
                                          <p:attrName>style.visibility</p:attrName>
                                        </p:attrNameLst>
                                      </p:cBhvr>
                                      <p:to>
                                        <p:strVal val="visible"/>
                                      </p:to>
                                    </p:set>
                                    <p:animEffect transition="in" filter="barn(outVertical)">
                                      <p:cBhvr>
                                        <p:cTn id="78" dur="500"/>
                                        <p:tgtEl>
                                          <p:spTgt spid="19"/>
                                        </p:tgtEl>
                                      </p:cBhvr>
                                    </p:animEffect>
                                  </p:childTnLst>
                                </p:cTn>
                              </p:par>
                            </p:childTnLst>
                          </p:cTn>
                        </p:par>
                        <p:par>
                          <p:cTn id="79" fill="hold">
                            <p:stCondLst>
                              <p:cond delay="1750"/>
                            </p:stCondLst>
                            <p:childTnLst>
                              <p:par>
                                <p:cTn id="80" presetID="16" presetClass="entr" presetSubtype="37" fill="hold" grpId="0" nodeType="afterEffect">
                                  <p:stCondLst>
                                    <p:cond delay="1250"/>
                                  </p:stCondLst>
                                  <p:childTnLst>
                                    <p:set>
                                      <p:cBhvr>
                                        <p:cTn id="81" dur="1" fill="hold">
                                          <p:stCondLst>
                                            <p:cond delay="0"/>
                                          </p:stCondLst>
                                        </p:cTn>
                                        <p:tgtEl>
                                          <p:spTgt spid="20"/>
                                        </p:tgtEl>
                                        <p:attrNameLst>
                                          <p:attrName>style.visibility</p:attrName>
                                        </p:attrNameLst>
                                      </p:cBhvr>
                                      <p:to>
                                        <p:strVal val="visible"/>
                                      </p:to>
                                    </p:set>
                                    <p:animEffect transition="in" filter="barn(outVertical)">
                                      <p:cBhvr>
                                        <p:cTn id="82" dur="500"/>
                                        <p:tgtEl>
                                          <p:spTgt spid="20"/>
                                        </p:tgtEl>
                                      </p:cBhvr>
                                    </p:animEffect>
                                  </p:childTnLst>
                                </p:cTn>
                              </p:par>
                            </p:childTnLst>
                          </p:cTn>
                        </p:par>
                        <p:par>
                          <p:cTn id="83" fill="hold">
                            <p:stCondLst>
                              <p:cond delay="3500"/>
                            </p:stCondLst>
                            <p:childTnLst>
                              <p:par>
                                <p:cTn id="84" presetID="16" presetClass="entr" presetSubtype="21" fill="hold" grpId="0" nodeType="afterEffect">
                                  <p:stCondLst>
                                    <p:cond delay="1250"/>
                                  </p:stCondLst>
                                  <p:childTnLst>
                                    <p:set>
                                      <p:cBhvr>
                                        <p:cTn id="85" dur="1" fill="hold">
                                          <p:stCondLst>
                                            <p:cond delay="0"/>
                                          </p:stCondLst>
                                        </p:cTn>
                                        <p:tgtEl>
                                          <p:spTgt spid="21"/>
                                        </p:tgtEl>
                                        <p:attrNameLst>
                                          <p:attrName>style.visibility</p:attrName>
                                        </p:attrNameLst>
                                      </p:cBhvr>
                                      <p:to>
                                        <p:strVal val="visible"/>
                                      </p:to>
                                    </p:set>
                                    <p:animEffect transition="in" filter="barn(inVertical)">
                                      <p:cBhvr>
                                        <p:cTn id="86" dur="500"/>
                                        <p:tgtEl>
                                          <p:spTgt spid="21"/>
                                        </p:tgtEl>
                                      </p:cBhvr>
                                    </p:animEffect>
                                  </p:childTnLst>
                                </p:cTn>
                              </p:par>
                            </p:childTnLst>
                          </p:cTn>
                        </p:par>
                        <p:par>
                          <p:cTn id="87" fill="hold">
                            <p:stCondLst>
                              <p:cond delay="5250"/>
                            </p:stCondLst>
                            <p:childTnLst>
                              <p:par>
                                <p:cTn id="88" presetID="16" presetClass="entr" presetSubtype="21" fill="hold" grpId="0" nodeType="afterEffect">
                                  <p:stCondLst>
                                    <p:cond delay="1250"/>
                                  </p:stCondLst>
                                  <p:childTnLst>
                                    <p:set>
                                      <p:cBhvr>
                                        <p:cTn id="89" dur="1" fill="hold">
                                          <p:stCondLst>
                                            <p:cond delay="0"/>
                                          </p:stCondLst>
                                        </p:cTn>
                                        <p:tgtEl>
                                          <p:spTgt spid="22"/>
                                        </p:tgtEl>
                                        <p:attrNameLst>
                                          <p:attrName>style.visibility</p:attrName>
                                        </p:attrNameLst>
                                      </p:cBhvr>
                                      <p:to>
                                        <p:strVal val="visible"/>
                                      </p:to>
                                    </p:set>
                                    <p:animEffect transition="in" filter="barn(inVertical)">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0218" y="129307"/>
            <a:ext cx="1597891" cy="369332"/>
          </a:xfrm>
          <a:prstGeom prst="rect">
            <a:avLst/>
          </a:prstGeom>
          <a:noFill/>
        </p:spPr>
        <p:txBody>
          <a:bodyPr wrap="square" rtlCol="1">
            <a:spAutoFit/>
          </a:bodyPr>
          <a:lstStyle/>
          <a:p>
            <a:r>
              <a:rPr lang="he-IL" dirty="0" smtClean="0"/>
              <a:t>דף ה' עמ' א'</a:t>
            </a:r>
            <a:endParaRPr lang="he-IL" dirty="0"/>
          </a:p>
        </p:txBody>
      </p:sp>
      <p:sp>
        <p:nvSpPr>
          <p:cNvPr id="4" name="מלבן 3"/>
          <p:cNvSpPr/>
          <p:nvPr/>
        </p:nvSpPr>
        <p:spPr>
          <a:xfrm>
            <a:off x="2207491" y="5381562"/>
            <a:ext cx="6096000" cy="646331"/>
          </a:xfrm>
          <a:prstGeom prst="rect">
            <a:avLst/>
          </a:prstGeom>
        </p:spPr>
        <p:txBody>
          <a:bodyPr>
            <a:spAutoFit/>
          </a:bodyPr>
          <a:lstStyle/>
          <a:p>
            <a:r>
              <a:rPr lang="he-IL" dirty="0" smtClean="0"/>
              <a:t> לכן חזר</a:t>
            </a:r>
            <a:r>
              <a:rPr lang="he-IL" dirty="0"/>
              <a:t>, </a:t>
            </a:r>
            <a:r>
              <a:rPr lang="he-IL" dirty="0" smtClean="0"/>
              <a:t>הוסיף -  </a:t>
            </a:r>
            <a:r>
              <a:rPr lang="he-IL" dirty="0"/>
              <a:t>ואמר התנא "לא ראי זה כראי זה", שהשור חמור יותר, ולכן אם המבעה לא היה כתוב, לא היה ניתן ללומדו מן </a:t>
            </a:r>
            <a:r>
              <a:rPr lang="he-IL" dirty="0" err="1"/>
              <a:t>השו</a:t>
            </a:r>
            <a:r>
              <a:rPr lang="he-IL" dirty="0"/>
              <a:t> </a:t>
            </a:r>
          </a:p>
        </p:txBody>
      </p:sp>
      <p:sp>
        <p:nvSpPr>
          <p:cNvPr id="5" name="מלבן 4"/>
          <p:cNvSpPr/>
          <p:nvPr/>
        </p:nvSpPr>
        <p:spPr>
          <a:xfrm>
            <a:off x="7259390" y="129307"/>
            <a:ext cx="3260828" cy="369332"/>
          </a:xfrm>
          <a:prstGeom prst="rect">
            <a:avLst/>
          </a:prstGeom>
        </p:spPr>
        <p:txBody>
          <a:bodyPr wrap="none">
            <a:spAutoFit/>
          </a:bodyPr>
          <a:lstStyle/>
          <a:p>
            <a:r>
              <a:rPr lang="he-IL" dirty="0"/>
              <a:t>הגמרא חוזרת לפרש דברי המשנה:</a:t>
            </a:r>
          </a:p>
        </p:txBody>
      </p:sp>
      <p:sp>
        <p:nvSpPr>
          <p:cNvPr id="6" name="מלבן 5"/>
          <p:cNvSpPr/>
          <p:nvPr/>
        </p:nvSpPr>
        <p:spPr>
          <a:xfrm>
            <a:off x="10331247" y="550686"/>
            <a:ext cx="1611339" cy="369332"/>
          </a:xfrm>
          <a:prstGeom prst="rect">
            <a:avLst/>
          </a:prstGeom>
        </p:spPr>
        <p:txBody>
          <a:bodyPr wrap="none">
            <a:spAutoFit/>
          </a:bodyPr>
          <a:lstStyle/>
          <a:p>
            <a:r>
              <a:rPr lang="he-IL" dirty="0"/>
              <a:t>שנינו במשנתנו: </a:t>
            </a:r>
          </a:p>
        </p:txBody>
      </p:sp>
      <p:sp>
        <p:nvSpPr>
          <p:cNvPr id="7" name="מלבן 6"/>
          <p:cNvSpPr/>
          <p:nvPr/>
        </p:nvSpPr>
        <p:spPr>
          <a:xfrm>
            <a:off x="9326166" y="972066"/>
            <a:ext cx="2553904"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לֹא הֲרֵי הַשּׁוֹר כַּהֲרֵי </a:t>
            </a:r>
            <a:r>
              <a:rPr lang="he-IL" dirty="0" smtClean="0">
                <a:solidFill>
                  <a:srgbClr val="000000"/>
                </a:solidFill>
                <a:latin typeface="Arial" panose="020B0604020202020204" pitchFamily="34" charset="0"/>
              </a:rPr>
              <a:t>הַמַּבְעֶה</a:t>
            </a:r>
            <a:endParaRPr lang="he-IL" dirty="0"/>
          </a:p>
        </p:txBody>
      </p:sp>
      <p:sp>
        <p:nvSpPr>
          <p:cNvPr id="8" name="מלבן 7"/>
          <p:cNvSpPr/>
          <p:nvPr/>
        </p:nvSpPr>
        <p:spPr>
          <a:xfrm>
            <a:off x="10742723" y="1963496"/>
            <a:ext cx="1152880"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מַאי </a:t>
            </a:r>
            <a:r>
              <a:rPr lang="he-IL" dirty="0" err="1">
                <a:solidFill>
                  <a:srgbClr val="000000"/>
                </a:solidFill>
                <a:latin typeface="Arial" panose="020B0604020202020204" pitchFamily="34" charset="0"/>
              </a:rPr>
              <a:t>קָאָמַר</a:t>
            </a:r>
            <a:r>
              <a:rPr lang="he-IL" dirty="0">
                <a:solidFill>
                  <a:srgbClr val="000000"/>
                </a:solidFill>
                <a:latin typeface="Arial" panose="020B0604020202020204" pitchFamily="34" charset="0"/>
              </a:rPr>
              <a:t> </a:t>
            </a:r>
            <a:endParaRPr lang="he-IL" dirty="0"/>
          </a:p>
        </p:txBody>
      </p:sp>
      <p:sp>
        <p:nvSpPr>
          <p:cNvPr id="9" name="מלבן 8"/>
          <p:cNvSpPr/>
          <p:nvPr/>
        </p:nvSpPr>
        <p:spPr>
          <a:xfrm>
            <a:off x="6508462" y="833566"/>
            <a:ext cx="2680542" cy="646331"/>
          </a:xfrm>
          <a:prstGeom prst="rect">
            <a:avLst/>
          </a:prstGeom>
        </p:spPr>
        <p:txBody>
          <a:bodyPr wrap="none">
            <a:spAutoFit/>
          </a:bodyPr>
          <a:lstStyle/>
          <a:p>
            <a:r>
              <a:rPr lang="he-IL" dirty="0"/>
              <a:t>לא הרי השור כהרי המבעה, </a:t>
            </a:r>
            <a:endParaRPr lang="he-IL" dirty="0" smtClean="0"/>
          </a:p>
          <a:p>
            <a:r>
              <a:rPr lang="he-IL" dirty="0" smtClean="0"/>
              <a:t>ולא </a:t>
            </a:r>
            <a:r>
              <a:rPr lang="he-IL" dirty="0"/>
              <a:t>הרי המבעה כהרי השור.</a:t>
            </a:r>
          </a:p>
        </p:txBody>
      </p:sp>
      <p:sp>
        <p:nvSpPr>
          <p:cNvPr id="10" name="מלבן 9"/>
          <p:cNvSpPr/>
          <p:nvPr/>
        </p:nvSpPr>
        <p:spPr>
          <a:xfrm>
            <a:off x="10251329" y="1470864"/>
            <a:ext cx="1656223" cy="369332"/>
          </a:xfrm>
          <a:prstGeom prst="rect">
            <a:avLst/>
          </a:prstGeom>
        </p:spPr>
        <p:txBody>
          <a:bodyPr wrap="none">
            <a:spAutoFit/>
          </a:bodyPr>
          <a:lstStyle/>
          <a:p>
            <a:r>
              <a:rPr lang="he-IL" dirty="0" smtClean="0"/>
              <a:t>שואלת </a:t>
            </a:r>
            <a:r>
              <a:rPr lang="he-IL" dirty="0"/>
              <a:t>הגמרא: </a:t>
            </a:r>
          </a:p>
        </p:txBody>
      </p:sp>
      <p:sp>
        <p:nvSpPr>
          <p:cNvPr id="12" name="הסבר מלבני מעוגל 11"/>
          <p:cNvSpPr/>
          <p:nvPr/>
        </p:nvSpPr>
        <p:spPr>
          <a:xfrm>
            <a:off x="55166" y="313973"/>
            <a:ext cx="5745018" cy="2999527"/>
          </a:xfrm>
          <a:prstGeom prst="wedgeRoundRectCallout">
            <a:avLst>
              <a:gd name="adj1" fmla="val 84473"/>
              <a:gd name="adj2" fmla="val 1317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רש"י:  </a:t>
            </a:r>
            <a:r>
              <a:rPr lang="he-IL" dirty="0">
                <a:solidFill>
                  <a:schemeClr val="tx1"/>
                </a:solidFill>
              </a:rPr>
              <a:t>"למה לי </a:t>
            </a:r>
            <a:r>
              <a:rPr lang="he-IL" dirty="0" err="1">
                <a:solidFill>
                  <a:schemeClr val="tx1"/>
                </a:solidFill>
              </a:rPr>
              <a:t>למיתני</a:t>
            </a:r>
            <a:r>
              <a:rPr lang="he-IL" dirty="0">
                <a:solidFill>
                  <a:schemeClr val="tx1"/>
                </a:solidFill>
              </a:rPr>
              <a:t> כלל". כלומר, לשם מה כתבה המשנה שהשור אינו כמבעה ומבעה אינו כשור, </a:t>
            </a:r>
            <a:r>
              <a:rPr lang="he-IL" dirty="0" smtClean="0">
                <a:solidFill>
                  <a:schemeClr val="tx1"/>
                </a:solidFill>
              </a:rPr>
              <a:t>הרי </a:t>
            </a:r>
            <a:r>
              <a:rPr lang="he-IL" dirty="0">
                <a:solidFill>
                  <a:schemeClr val="tx1"/>
                </a:solidFill>
              </a:rPr>
              <a:t>עדיין לא </a:t>
            </a:r>
            <a:r>
              <a:rPr lang="he-IL" dirty="0" err="1">
                <a:solidFill>
                  <a:schemeClr val="tx1"/>
                </a:solidFill>
              </a:rPr>
              <a:t>סלקא</a:t>
            </a:r>
            <a:r>
              <a:rPr lang="he-IL" dirty="0">
                <a:solidFill>
                  <a:schemeClr val="tx1"/>
                </a:solidFill>
              </a:rPr>
              <a:t> דעתך שכוונת המשנה לבאר למה הוצרכה התורה לכתוב את שניהם. </a:t>
            </a:r>
            <a:endParaRPr lang="he-IL" dirty="0" smtClean="0">
              <a:solidFill>
                <a:schemeClr val="tx1"/>
              </a:solidFill>
            </a:endParaRPr>
          </a:p>
          <a:p>
            <a:r>
              <a:rPr lang="he-IL" dirty="0" err="1" smtClean="0">
                <a:solidFill>
                  <a:schemeClr val="tx1"/>
                </a:solidFill>
              </a:rPr>
              <a:t>תוס</a:t>
            </a:r>
            <a:r>
              <a:rPr lang="he-IL" dirty="0" smtClean="0">
                <a:solidFill>
                  <a:schemeClr val="tx1"/>
                </a:solidFill>
              </a:rPr>
              <a:t>': שאלת </a:t>
            </a:r>
            <a:r>
              <a:rPr lang="he-IL" dirty="0">
                <a:solidFill>
                  <a:schemeClr val="tx1"/>
                </a:solidFill>
              </a:rPr>
              <a:t>הגמרא </a:t>
            </a:r>
            <a:r>
              <a:rPr lang="he-IL" dirty="0" smtClean="0">
                <a:solidFill>
                  <a:schemeClr val="tx1"/>
                </a:solidFill>
              </a:rPr>
              <a:t>הייתה</a:t>
            </a:r>
            <a:r>
              <a:rPr lang="he-IL" dirty="0">
                <a:solidFill>
                  <a:schemeClr val="tx1"/>
                </a:solidFill>
              </a:rPr>
              <a:t>, היות ושאר "לא הרי" שבש"ס הפירוש הוא שאין חומרתו של זה כחומרתו של זה, וכן להיפך, אלא גורם הדין הוא הצד השווה, ובאופן כזה מזכירים תחילה את הקל, ושני את החמור יותר. ואילו כאן המשנה אומרת "ולא זה וזה שיש בהן רוח חיים", ומזכירה תחילה את </a:t>
            </a:r>
            <a:r>
              <a:rPr lang="he-IL" dirty="0" err="1">
                <a:solidFill>
                  <a:schemeClr val="tx1"/>
                </a:solidFill>
              </a:rPr>
              <a:t>החומרא</a:t>
            </a:r>
            <a:r>
              <a:rPr lang="he-IL" dirty="0">
                <a:solidFill>
                  <a:schemeClr val="tx1"/>
                </a:solidFill>
              </a:rPr>
              <a:t>, לכן שאל "מאי </a:t>
            </a:r>
            <a:r>
              <a:rPr lang="he-IL" dirty="0" err="1">
                <a:solidFill>
                  <a:schemeClr val="tx1"/>
                </a:solidFill>
              </a:rPr>
              <a:t>קאמר</a:t>
            </a:r>
            <a:r>
              <a:rPr lang="he-IL" dirty="0">
                <a:solidFill>
                  <a:schemeClr val="tx1"/>
                </a:solidFill>
              </a:rPr>
              <a:t>?". </a:t>
            </a:r>
          </a:p>
        </p:txBody>
      </p:sp>
      <p:sp>
        <p:nvSpPr>
          <p:cNvPr id="13" name="מלבן 12"/>
          <p:cNvSpPr/>
          <p:nvPr/>
        </p:nvSpPr>
        <p:spPr>
          <a:xfrm>
            <a:off x="5815269" y="1963496"/>
            <a:ext cx="3510897" cy="369332"/>
          </a:xfrm>
          <a:prstGeom prst="rect">
            <a:avLst/>
          </a:prstGeom>
        </p:spPr>
        <p:txBody>
          <a:bodyPr wrap="square">
            <a:spAutoFit/>
          </a:bodyPr>
          <a:lstStyle/>
          <a:p>
            <a:r>
              <a:rPr lang="he-IL" dirty="0"/>
              <a:t>מה התנא של המשנה בא לומר בזה</a:t>
            </a:r>
            <a:r>
              <a:rPr lang="he-IL" dirty="0" smtClean="0"/>
              <a:t>?</a:t>
            </a:r>
            <a:endParaRPr lang="he-IL" dirty="0"/>
          </a:p>
        </p:txBody>
      </p:sp>
      <p:sp>
        <p:nvSpPr>
          <p:cNvPr id="14" name="מלבן 13"/>
          <p:cNvSpPr/>
          <p:nvPr/>
        </p:nvSpPr>
        <p:spPr>
          <a:xfrm>
            <a:off x="10268731" y="2974170"/>
            <a:ext cx="1673855" cy="369332"/>
          </a:xfrm>
          <a:prstGeom prst="rect">
            <a:avLst/>
          </a:prstGeom>
        </p:spPr>
        <p:txBody>
          <a:bodyPr wrap="none">
            <a:spAutoFit/>
          </a:bodyPr>
          <a:lstStyle/>
          <a:p>
            <a:r>
              <a:rPr lang="he-IL" dirty="0" smtClean="0"/>
              <a:t>משיבה </a:t>
            </a:r>
            <a:r>
              <a:rPr lang="he-IL" dirty="0"/>
              <a:t>הגמרא: </a:t>
            </a:r>
          </a:p>
        </p:txBody>
      </p:sp>
      <p:sp>
        <p:nvSpPr>
          <p:cNvPr id="11" name="מלבן 10"/>
          <p:cNvSpPr/>
          <p:nvPr/>
        </p:nvSpPr>
        <p:spPr>
          <a:xfrm>
            <a:off x="8386618" y="3555091"/>
            <a:ext cx="3666836"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רַב </a:t>
            </a:r>
            <a:r>
              <a:rPr lang="he-IL" dirty="0" err="1">
                <a:solidFill>
                  <a:srgbClr val="000000"/>
                </a:solidFill>
                <a:latin typeface="Arial" panose="020B0604020202020204" pitchFamily="34" charset="0"/>
              </a:rPr>
              <a:t>זְבִיד</a:t>
            </a:r>
            <a:r>
              <a:rPr lang="he-IL" dirty="0">
                <a:solidFill>
                  <a:srgbClr val="000000"/>
                </a:solidFill>
                <a:latin typeface="Arial" panose="020B0604020202020204" pitchFamily="34" charset="0"/>
              </a:rPr>
              <a:t> מִשְּׁמֵיהּ </a:t>
            </a:r>
            <a:r>
              <a:rPr lang="he-IL" dirty="0" err="1">
                <a:solidFill>
                  <a:srgbClr val="000000"/>
                </a:solidFill>
                <a:latin typeface="Arial" panose="020B0604020202020204" pitchFamily="34" charset="0"/>
              </a:rPr>
              <a:t>דְּרָבָא</a:t>
            </a:r>
            <a:r>
              <a:rPr lang="he-IL" dirty="0">
                <a:solidFill>
                  <a:srgbClr val="000000"/>
                </a:solidFill>
                <a:latin typeface="Arial" panose="020B0604020202020204" pitchFamily="34" charset="0"/>
              </a:rPr>
              <a:t> הָכִי </a:t>
            </a:r>
            <a:r>
              <a:rPr lang="he-IL" dirty="0" err="1">
                <a:solidFill>
                  <a:srgbClr val="000000"/>
                </a:solidFill>
                <a:latin typeface="Arial" panose="020B0604020202020204" pitchFamily="34" charset="0"/>
              </a:rPr>
              <a:t>קָאָמַר</a:t>
            </a:r>
            <a:r>
              <a:rPr lang="he-IL" dirty="0">
                <a:solidFill>
                  <a:srgbClr val="000000"/>
                </a:solidFill>
                <a:latin typeface="Arial" panose="020B0604020202020204" pitchFamily="34" charset="0"/>
              </a:rPr>
              <a:t> </a:t>
            </a:r>
          </a:p>
          <a:p>
            <a:r>
              <a:rPr lang="he-IL" dirty="0" smtClean="0">
                <a:solidFill>
                  <a:srgbClr val="000000"/>
                </a:solidFill>
                <a:latin typeface="Arial" panose="020B0604020202020204" pitchFamily="34" charset="0"/>
              </a:rPr>
              <a:t>לִכְתּוֹב </a:t>
            </a:r>
            <a:r>
              <a:rPr lang="he-IL" dirty="0">
                <a:solidFill>
                  <a:srgbClr val="000000"/>
                </a:solidFill>
                <a:latin typeface="Arial" panose="020B0604020202020204" pitchFamily="34" charset="0"/>
              </a:rPr>
              <a:t>רַחֲמָנָא </a:t>
            </a:r>
            <a:r>
              <a:rPr lang="he-IL" dirty="0" err="1">
                <a:solidFill>
                  <a:srgbClr val="000000"/>
                </a:solidFill>
                <a:latin typeface="Arial" panose="020B0604020202020204" pitchFamily="34" charset="0"/>
              </a:rPr>
              <a:t>חֲדָא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וְתֵיתֵי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אִידַּך</a:t>
            </a:r>
            <a:r>
              <a:rPr lang="he-IL" dirty="0">
                <a:solidFill>
                  <a:srgbClr val="000000"/>
                </a:solidFill>
                <a:latin typeface="Arial" panose="020B0604020202020204" pitchFamily="34" charset="0"/>
              </a:rPr>
              <a:t>ְ מִינֵּיהּ </a:t>
            </a:r>
            <a:endParaRPr lang="he-IL" dirty="0"/>
          </a:p>
        </p:txBody>
      </p:sp>
      <p:sp>
        <p:nvSpPr>
          <p:cNvPr id="15" name="מלבן 14"/>
          <p:cNvSpPr/>
          <p:nvPr/>
        </p:nvSpPr>
        <p:spPr>
          <a:xfrm>
            <a:off x="1930400" y="3388245"/>
            <a:ext cx="6096000" cy="1200329"/>
          </a:xfrm>
          <a:prstGeom prst="rect">
            <a:avLst/>
          </a:prstGeom>
        </p:spPr>
        <p:txBody>
          <a:bodyPr>
            <a:spAutoFit/>
          </a:bodyPr>
          <a:lstStyle/>
          <a:p>
            <a:r>
              <a:rPr lang="he-IL" dirty="0" smtClean="0"/>
              <a:t>כך </a:t>
            </a:r>
            <a:r>
              <a:rPr lang="he-IL" dirty="0"/>
              <a:t>כוונת התנא לומר: היה קשה </a:t>
            </a:r>
            <a:r>
              <a:rPr lang="he-IL" dirty="0" smtClean="0"/>
              <a:t>לו: </a:t>
            </a:r>
          </a:p>
          <a:p>
            <a:r>
              <a:rPr lang="he-IL" dirty="0" smtClean="0"/>
              <a:t>למה </a:t>
            </a:r>
            <a:r>
              <a:rPr lang="he-IL" dirty="0"/>
              <a:t>כתבה התורה גם שור וגם מבעה, והרי היה די שהתורה תכתוב אחד מהם, וממנו נלמד את השני בלימוד של "מה </a:t>
            </a:r>
            <a:r>
              <a:rPr lang="he-IL" dirty="0" smtClean="0"/>
              <a:t>מצינו", </a:t>
            </a:r>
          </a:p>
          <a:p>
            <a:r>
              <a:rPr lang="he-IL" dirty="0" smtClean="0"/>
              <a:t>כשם </a:t>
            </a:r>
            <a:r>
              <a:rPr lang="he-IL" dirty="0"/>
              <a:t>שהשור שהוא מזיק, חייב, כך המבעה שהוא מזיק יהיה חייב.</a:t>
            </a:r>
          </a:p>
        </p:txBody>
      </p:sp>
      <p:sp>
        <p:nvSpPr>
          <p:cNvPr id="16" name="מלבן 15"/>
          <p:cNvSpPr/>
          <p:nvPr/>
        </p:nvSpPr>
        <p:spPr>
          <a:xfrm>
            <a:off x="9189004" y="5520062"/>
            <a:ext cx="287771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הֲדַר אֲמַר </a:t>
            </a:r>
            <a:r>
              <a:rPr lang="he-IL" dirty="0" err="1">
                <a:solidFill>
                  <a:srgbClr val="000000"/>
                </a:solidFill>
                <a:latin typeface="Arial" panose="020B0604020202020204" pitchFamily="34" charset="0"/>
              </a:rPr>
              <a:t>חֲדָא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מֵחֲדָא</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אָתְיָא</a:t>
            </a:r>
            <a:endParaRPr lang="he-IL" dirty="0"/>
          </a:p>
        </p:txBody>
      </p:sp>
    </p:spTree>
    <p:extLst>
      <p:ext uri="{BB962C8B-B14F-4D97-AF65-F5344CB8AC3E}">
        <p14:creationId xmlns:p14="http://schemas.microsoft.com/office/powerpoint/2010/main" val="39136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16" presetClass="entr" presetSubtype="21"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2250"/>
                            </p:stCondLst>
                            <p:childTnLst>
                              <p:par>
                                <p:cTn id="13" presetID="53" presetClass="entr" presetSubtype="16"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250"/>
                            </p:stCondLst>
                            <p:childTnLst>
                              <p:par>
                                <p:cTn id="19" presetID="16" presetClass="entr" presetSubtype="21" fill="hold" grpId="0" nodeType="afterEffect">
                                  <p:stCondLst>
                                    <p:cond delay="125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0"/>
                            </p:stCondLst>
                            <p:childTnLst>
                              <p:par>
                                <p:cTn id="23" presetID="22" presetClass="entr" presetSubtype="4" fill="hold" grpId="0" nodeType="after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6500"/>
                            </p:stCondLst>
                            <p:childTnLst>
                              <p:par>
                                <p:cTn id="27" presetID="53" presetClass="entr" presetSubtype="16" fill="hold" grpId="0" nodeType="afterEffect">
                                  <p:stCondLst>
                                    <p:cond delay="10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8000"/>
                            </p:stCondLst>
                            <p:childTnLst>
                              <p:par>
                                <p:cTn id="33" presetID="16" presetClass="entr" presetSubtype="21" fill="hold" grpId="0" nodeType="afterEffect">
                                  <p:stCondLst>
                                    <p:cond delay="100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par>
                          <p:cTn id="36" fill="hold">
                            <p:stCondLst>
                              <p:cond delay="9500"/>
                            </p:stCondLst>
                            <p:childTnLst>
                              <p:par>
                                <p:cTn id="37" presetID="22" presetClass="entr" presetSubtype="8" fill="hold" grpId="0" nodeType="afterEffect">
                                  <p:stCondLst>
                                    <p:cond delay="125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53" presetClass="entr" presetSubtype="16" fill="hold" grpId="0" nodeType="afterEffect">
                                  <p:stCondLst>
                                    <p:cond delay="75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2250"/>
                            </p:stCondLst>
                            <p:childTnLst>
                              <p:par>
                                <p:cTn id="54" presetID="22" presetClass="entr" presetSubtype="2" fill="hold" grpId="0" nodeType="afterEffect">
                                  <p:stCondLst>
                                    <p:cond delay="1000"/>
                                  </p:stCondLst>
                                  <p:childTnLst>
                                    <p:set>
                                      <p:cBhvr>
                                        <p:cTn id="55" dur="1" fill="hold">
                                          <p:stCondLst>
                                            <p:cond delay="0"/>
                                          </p:stCondLst>
                                        </p:cTn>
                                        <p:tgtEl>
                                          <p:spTgt spid="15"/>
                                        </p:tgtEl>
                                        <p:attrNameLst>
                                          <p:attrName>style.visibility</p:attrName>
                                        </p:attrNameLst>
                                      </p:cBhvr>
                                      <p:to>
                                        <p:strVal val="visible"/>
                                      </p:to>
                                    </p:set>
                                    <p:animEffect transition="in" filter="wipe(right)">
                                      <p:cBhvr>
                                        <p:cTn id="56" dur="500"/>
                                        <p:tgtEl>
                                          <p:spTgt spid="15"/>
                                        </p:tgtEl>
                                      </p:cBhvr>
                                    </p:animEffect>
                                  </p:childTnLst>
                                </p:cTn>
                              </p:par>
                            </p:childTnLst>
                          </p:cTn>
                        </p:par>
                        <p:par>
                          <p:cTn id="57" fill="hold">
                            <p:stCondLst>
                              <p:cond delay="3750"/>
                            </p:stCondLst>
                            <p:childTnLst>
                              <p:par>
                                <p:cTn id="58" presetID="53" presetClass="entr" presetSubtype="16" fill="hold" grpId="0" nodeType="afterEffect">
                                  <p:stCondLst>
                                    <p:cond delay="375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8000"/>
                            </p:stCondLst>
                            <p:childTnLst>
                              <p:par>
                                <p:cTn id="64" presetID="16" presetClass="entr" presetSubtype="21" fill="hold" grpId="0" nodeType="afterEffect">
                                  <p:stCondLst>
                                    <p:cond delay="1750"/>
                                  </p:stCondLst>
                                  <p:childTnLst>
                                    <p:set>
                                      <p:cBhvr>
                                        <p:cTn id="65" dur="1" fill="hold">
                                          <p:stCondLst>
                                            <p:cond delay="0"/>
                                          </p:stCondLst>
                                        </p:cTn>
                                        <p:tgtEl>
                                          <p:spTgt spid="4"/>
                                        </p:tgtEl>
                                        <p:attrNameLst>
                                          <p:attrName>style.visibility</p:attrName>
                                        </p:attrNameLst>
                                      </p:cBhvr>
                                      <p:to>
                                        <p:strVal val="visible"/>
                                      </p:to>
                                    </p:set>
                                    <p:animEffect transition="in" filter="barn(inVertical)">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p:bldP spid="10" grpId="0"/>
      <p:bldP spid="12" grpId="0" animBg="1"/>
      <p:bldP spid="13" grpId="0"/>
      <p:bldP spid="14" grpId="0"/>
      <p:bldP spid="11" grpId="0" animBg="1"/>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95134" y="2194821"/>
            <a:ext cx="3939622"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אָמַר </a:t>
            </a:r>
            <a:r>
              <a:rPr lang="he-IL" dirty="0">
                <a:solidFill>
                  <a:srgbClr val="000000"/>
                </a:solidFill>
                <a:latin typeface="Arial" panose="020B0604020202020204" pitchFamily="34" charset="0"/>
              </a:rPr>
              <a:t>רַב </a:t>
            </a:r>
            <a:r>
              <a:rPr lang="he-IL" dirty="0" err="1">
                <a:solidFill>
                  <a:srgbClr val="000000"/>
                </a:solidFill>
                <a:latin typeface="Arial" panose="020B0604020202020204" pitchFamily="34" charset="0"/>
              </a:rPr>
              <a:t>מְשַׁרְשְׁיָא</a:t>
            </a:r>
            <a:r>
              <a:rPr lang="he-IL" dirty="0">
                <a:solidFill>
                  <a:srgbClr val="000000"/>
                </a:solidFill>
                <a:latin typeface="Arial" panose="020B0604020202020204" pitchFamily="34" charset="0"/>
              </a:rPr>
              <a:t> מִשְּׁמֵיהּ </a:t>
            </a:r>
            <a:r>
              <a:rPr lang="he-IL" dirty="0" err="1">
                <a:solidFill>
                  <a:srgbClr val="000000"/>
                </a:solidFill>
                <a:latin typeface="Arial" panose="020B0604020202020204" pitchFamily="34" charset="0"/>
              </a:rPr>
              <a:t>דְּרָבָא</a:t>
            </a:r>
            <a:r>
              <a:rPr lang="he-IL" dirty="0">
                <a:solidFill>
                  <a:srgbClr val="000000"/>
                </a:solidFill>
                <a:latin typeface="Arial" panose="020B0604020202020204" pitchFamily="34" charset="0"/>
              </a:rPr>
              <a:t> הָכִי </a:t>
            </a:r>
            <a:r>
              <a:rPr lang="he-IL" dirty="0" err="1">
                <a:solidFill>
                  <a:srgbClr val="000000"/>
                </a:solidFill>
                <a:latin typeface="Arial" panose="020B0604020202020204" pitchFamily="34" charset="0"/>
              </a:rPr>
              <a:t>קָאָמַר</a:t>
            </a:r>
            <a:endParaRPr lang="he-IL" dirty="0"/>
          </a:p>
        </p:txBody>
      </p:sp>
      <p:sp>
        <p:nvSpPr>
          <p:cNvPr id="3" name="TextBox 2"/>
          <p:cNvSpPr txBox="1"/>
          <p:nvPr/>
        </p:nvSpPr>
        <p:spPr>
          <a:xfrm>
            <a:off x="10409382" y="129306"/>
            <a:ext cx="1699491" cy="369332"/>
          </a:xfrm>
          <a:prstGeom prst="rect">
            <a:avLst/>
          </a:prstGeom>
          <a:noFill/>
        </p:spPr>
        <p:txBody>
          <a:bodyPr wrap="square" rtlCol="1">
            <a:spAutoFit/>
          </a:bodyPr>
          <a:lstStyle/>
          <a:p>
            <a:r>
              <a:rPr lang="he-IL" dirty="0" smtClean="0"/>
              <a:t>דף ה' עמ' א'</a:t>
            </a:r>
            <a:endParaRPr lang="he-IL" dirty="0"/>
          </a:p>
        </p:txBody>
      </p:sp>
      <p:sp>
        <p:nvSpPr>
          <p:cNvPr id="4" name="מלבן 3"/>
          <p:cNvSpPr/>
          <p:nvPr/>
        </p:nvSpPr>
        <p:spPr>
          <a:xfrm>
            <a:off x="2660072" y="1138320"/>
            <a:ext cx="5504873" cy="369332"/>
          </a:xfrm>
          <a:prstGeom prst="rect">
            <a:avLst/>
          </a:prstGeom>
        </p:spPr>
        <p:txBody>
          <a:bodyPr wrap="square">
            <a:spAutoFit/>
          </a:bodyPr>
          <a:lstStyle/>
          <a:p>
            <a:r>
              <a:rPr lang="he-IL" dirty="0" smtClean="0"/>
              <a:t>ולא </a:t>
            </a:r>
            <a:r>
              <a:rPr lang="he-IL" dirty="0"/>
              <a:t>זה וזה שיש בהם רוח חיים כהרי האש שאין בו רוח חיים.</a:t>
            </a:r>
          </a:p>
        </p:txBody>
      </p:sp>
      <p:sp>
        <p:nvSpPr>
          <p:cNvPr id="5" name="מלבן 4"/>
          <p:cNvSpPr/>
          <p:nvPr/>
        </p:nvSpPr>
        <p:spPr>
          <a:xfrm>
            <a:off x="6640406" y="129307"/>
            <a:ext cx="3510897" cy="369332"/>
          </a:xfrm>
          <a:prstGeom prst="rect">
            <a:avLst/>
          </a:prstGeom>
        </p:spPr>
        <p:txBody>
          <a:bodyPr wrap="none">
            <a:spAutoFit/>
          </a:bodyPr>
          <a:lstStyle/>
          <a:p>
            <a:r>
              <a:rPr lang="he-IL" dirty="0" smtClean="0"/>
              <a:t>הגמרא </a:t>
            </a:r>
            <a:r>
              <a:rPr lang="he-IL" dirty="0"/>
              <a:t>ממשיכה לפרש דברי המשנה:</a:t>
            </a:r>
          </a:p>
        </p:txBody>
      </p:sp>
      <p:sp>
        <p:nvSpPr>
          <p:cNvPr id="6" name="מלבן 5"/>
          <p:cNvSpPr/>
          <p:nvPr/>
        </p:nvSpPr>
        <p:spPr>
          <a:xfrm>
            <a:off x="10151303" y="660336"/>
            <a:ext cx="1611339" cy="369332"/>
          </a:xfrm>
          <a:prstGeom prst="rect">
            <a:avLst/>
          </a:prstGeom>
        </p:spPr>
        <p:txBody>
          <a:bodyPr wrap="none">
            <a:spAutoFit/>
          </a:bodyPr>
          <a:lstStyle/>
          <a:p>
            <a:r>
              <a:rPr lang="he-IL" dirty="0"/>
              <a:t>שנינו במשנתנו: </a:t>
            </a:r>
          </a:p>
        </p:txBody>
      </p:sp>
      <p:sp>
        <p:nvSpPr>
          <p:cNvPr id="7" name="מלבן 6"/>
          <p:cNvSpPr/>
          <p:nvPr/>
        </p:nvSpPr>
        <p:spPr>
          <a:xfrm>
            <a:off x="9156050" y="1191367"/>
            <a:ext cx="286969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וְלֹא זֶה וָזֶה שֶׁיֵּשׁ בָּהֶן רוּחַ חַיִּים </a:t>
            </a:r>
          </a:p>
        </p:txBody>
      </p:sp>
      <p:sp>
        <p:nvSpPr>
          <p:cNvPr id="8" name="מלבן 7"/>
          <p:cNvSpPr/>
          <p:nvPr/>
        </p:nvSpPr>
        <p:spPr>
          <a:xfrm>
            <a:off x="3573393" y="2147333"/>
            <a:ext cx="2161309" cy="369332"/>
          </a:xfrm>
          <a:prstGeom prst="rect">
            <a:avLst/>
          </a:prstGeom>
        </p:spPr>
        <p:txBody>
          <a:bodyPr wrap="square">
            <a:spAutoFit/>
          </a:bodyPr>
          <a:lstStyle/>
          <a:p>
            <a:r>
              <a:rPr lang="he-IL" dirty="0" smtClean="0"/>
              <a:t> </a:t>
            </a:r>
            <a:r>
              <a:rPr lang="he-IL" dirty="0"/>
              <a:t>כך כוונת התנא לומר:</a:t>
            </a:r>
          </a:p>
        </p:txBody>
      </p:sp>
      <p:sp>
        <p:nvSpPr>
          <p:cNvPr id="9" name="מלבן 8"/>
          <p:cNvSpPr/>
          <p:nvPr/>
        </p:nvSpPr>
        <p:spPr>
          <a:xfrm>
            <a:off x="10265907" y="1681323"/>
            <a:ext cx="1598515" cy="369332"/>
          </a:xfrm>
          <a:prstGeom prst="rect">
            <a:avLst/>
          </a:prstGeom>
        </p:spPr>
        <p:txBody>
          <a:bodyPr wrap="none">
            <a:spAutoFit/>
          </a:bodyPr>
          <a:lstStyle/>
          <a:p>
            <a:r>
              <a:rPr lang="he-IL" dirty="0"/>
              <a:t>שואלת הגמרא: </a:t>
            </a:r>
          </a:p>
        </p:txBody>
      </p:sp>
      <p:sp>
        <p:nvSpPr>
          <p:cNvPr id="10" name="מלבן 9"/>
          <p:cNvSpPr/>
          <p:nvPr/>
        </p:nvSpPr>
        <p:spPr>
          <a:xfrm>
            <a:off x="8963890" y="1681323"/>
            <a:ext cx="1152880"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מַאי </a:t>
            </a:r>
            <a:r>
              <a:rPr lang="he-IL" dirty="0" err="1">
                <a:solidFill>
                  <a:srgbClr val="000000"/>
                </a:solidFill>
                <a:latin typeface="Arial" panose="020B0604020202020204" pitchFamily="34" charset="0"/>
              </a:rPr>
              <a:t>קָאָמַר</a:t>
            </a:r>
            <a:r>
              <a:rPr lang="he-IL" dirty="0">
                <a:solidFill>
                  <a:srgbClr val="000000"/>
                </a:solidFill>
                <a:latin typeface="Arial" panose="020B0604020202020204" pitchFamily="34" charset="0"/>
              </a:rPr>
              <a:t> </a:t>
            </a:r>
            <a:endParaRPr lang="he-IL" dirty="0"/>
          </a:p>
        </p:txBody>
      </p:sp>
      <p:sp>
        <p:nvSpPr>
          <p:cNvPr id="11" name="מלבן 10"/>
          <p:cNvSpPr/>
          <p:nvPr/>
        </p:nvSpPr>
        <p:spPr>
          <a:xfrm>
            <a:off x="4700228" y="1671780"/>
            <a:ext cx="3510897" cy="369332"/>
          </a:xfrm>
          <a:prstGeom prst="rect">
            <a:avLst/>
          </a:prstGeom>
        </p:spPr>
        <p:txBody>
          <a:bodyPr wrap="none">
            <a:spAutoFit/>
          </a:bodyPr>
          <a:lstStyle/>
          <a:p>
            <a:r>
              <a:rPr lang="he-IL" dirty="0"/>
              <a:t>מה בא התנא של המשנה לומר בזה</a:t>
            </a:r>
            <a:r>
              <a:rPr lang="he-IL" dirty="0" smtClean="0"/>
              <a:t>?</a:t>
            </a:r>
            <a:endParaRPr lang="he-IL" dirty="0"/>
          </a:p>
        </p:txBody>
      </p:sp>
      <p:sp>
        <p:nvSpPr>
          <p:cNvPr id="12" name="מלבן 11"/>
          <p:cNvSpPr/>
          <p:nvPr/>
        </p:nvSpPr>
        <p:spPr>
          <a:xfrm>
            <a:off x="10248275" y="2194821"/>
            <a:ext cx="1616147" cy="369332"/>
          </a:xfrm>
          <a:prstGeom prst="rect">
            <a:avLst/>
          </a:prstGeom>
        </p:spPr>
        <p:txBody>
          <a:bodyPr wrap="none">
            <a:spAutoFit/>
          </a:bodyPr>
          <a:lstStyle/>
          <a:p>
            <a:r>
              <a:rPr lang="he-IL" dirty="0"/>
              <a:t>משיבה הגמרא: </a:t>
            </a:r>
          </a:p>
        </p:txBody>
      </p:sp>
      <p:sp>
        <p:nvSpPr>
          <p:cNvPr id="13" name="TextBox 12"/>
          <p:cNvSpPr txBox="1"/>
          <p:nvPr/>
        </p:nvSpPr>
        <p:spPr>
          <a:xfrm>
            <a:off x="10381673" y="2815965"/>
            <a:ext cx="1727199" cy="369332"/>
          </a:xfrm>
          <a:prstGeom prst="rect">
            <a:avLst/>
          </a:prstGeom>
          <a:noFill/>
        </p:spPr>
        <p:txBody>
          <a:bodyPr wrap="square" rtlCol="1">
            <a:spAutoFit/>
          </a:bodyPr>
          <a:lstStyle/>
          <a:p>
            <a:r>
              <a:rPr lang="he-IL" dirty="0" smtClean="0"/>
              <a:t>דף ה' עמ' ב'</a:t>
            </a:r>
            <a:endParaRPr lang="he-IL" dirty="0"/>
          </a:p>
        </p:txBody>
      </p:sp>
      <p:sp>
        <p:nvSpPr>
          <p:cNvPr id="14" name="מלבן 13"/>
          <p:cNvSpPr/>
          <p:nvPr/>
        </p:nvSpPr>
        <p:spPr>
          <a:xfrm>
            <a:off x="8189442" y="4727770"/>
            <a:ext cx="3777672"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לִכְתּוֹב רַחֲמָנָא תַּרְתֵּי </a:t>
            </a:r>
            <a:r>
              <a:rPr lang="he-IL" dirty="0" err="1">
                <a:solidFill>
                  <a:srgbClr val="000000"/>
                </a:solidFill>
                <a:latin typeface="Arial" panose="020B0604020202020204" pitchFamily="34" charset="0"/>
              </a:rPr>
              <a:t>וְתֵיתֵי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אִידַּך</a:t>
            </a:r>
            <a:r>
              <a:rPr lang="he-IL" dirty="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מִינַּיְיהו</a:t>
            </a:r>
            <a:r>
              <a:rPr lang="he-IL" dirty="0" smtClean="0">
                <a:solidFill>
                  <a:srgbClr val="000000"/>
                </a:solidFill>
                <a:latin typeface="Arial" panose="020B0604020202020204" pitchFamily="34" charset="0"/>
              </a:rPr>
              <a:t>ּ</a:t>
            </a:r>
            <a:endParaRPr lang="he-IL" dirty="0"/>
          </a:p>
        </p:txBody>
      </p:sp>
      <p:sp>
        <p:nvSpPr>
          <p:cNvPr id="16" name="מלבן 15"/>
          <p:cNvSpPr/>
          <p:nvPr/>
        </p:nvSpPr>
        <p:spPr>
          <a:xfrm>
            <a:off x="9037780" y="5789831"/>
            <a:ext cx="2905149"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הֲדַר </a:t>
            </a:r>
            <a:r>
              <a:rPr lang="he-IL" dirty="0">
                <a:solidFill>
                  <a:srgbClr val="000000"/>
                </a:solidFill>
                <a:latin typeface="Arial" panose="020B0604020202020204" pitchFamily="34" charset="0"/>
              </a:rPr>
              <a:t>אָמַר </a:t>
            </a:r>
            <a:r>
              <a:rPr lang="he-IL" dirty="0" err="1">
                <a:solidFill>
                  <a:srgbClr val="000000"/>
                </a:solidFill>
                <a:latin typeface="Arial" panose="020B0604020202020204" pitchFamily="34" charset="0"/>
              </a:rPr>
              <a:t>חֲדָא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מִתַּרְתֵּי</a:t>
            </a:r>
            <a:r>
              <a:rPr lang="he-IL" dirty="0">
                <a:solidFill>
                  <a:srgbClr val="000000"/>
                </a:solidFill>
                <a:latin typeface="Arial" panose="020B0604020202020204" pitchFamily="34" charset="0"/>
              </a:rPr>
              <a:t> לָא אָתֵי</a:t>
            </a:r>
            <a:endParaRPr lang="he-IL" dirty="0"/>
          </a:p>
        </p:txBody>
      </p:sp>
      <p:sp>
        <p:nvSpPr>
          <p:cNvPr id="17" name="הסבר מלבני מעוגל 16"/>
          <p:cNvSpPr/>
          <p:nvPr/>
        </p:nvSpPr>
        <p:spPr>
          <a:xfrm>
            <a:off x="6640406" y="2658477"/>
            <a:ext cx="3722254" cy="1869302"/>
          </a:xfrm>
          <a:prstGeom prst="wedgeRoundRectCallout">
            <a:avLst>
              <a:gd name="adj1" fmla="val -64505"/>
              <a:gd name="adj2" fmla="val 7633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היתרון </a:t>
            </a:r>
            <a:r>
              <a:rPr lang="he-IL" dirty="0">
                <a:solidFill>
                  <a:schemeClr val="tx1"/>
                </a:solidFill>
              </a:rPr>
              <a:t>של לימוד משנים הוא בכך שלכל אחד אין את חומרת השני, וממילא מוכח שלא </a:t>
            </a:r>
            <a:r>
              <a:rPr lang="he-IL" dirty="0" err="1">
                <a:solidFill>
                  <a:schemeClr val="tx1"/>
                </a:solidFill>
              </a:rPr>
              <a:t>החומרא</a:t>
            </a:r>
            <a:r>
              <a:rPr lang="he-IL" dirty="0">
                <a:solidFill>
                  <a:schemeClr val="tx1"/>
                </a:solidFill>
              </a:rPr>
              <a:t> גורמת את הדין, אלא הצד השווה. ולכן ניתן ללמוד גם את האש. והמשנה דוחה, שאכן יש להם </a:t>
            </a:r>
            <a:r>
              <a:rPr lang="he-IL" dirty="0" err="1">
                <a:solidFill>
                  <a:schemeClr val="tx1"/>
                </a:solidFill>
              </a:rPr>
              <a:t>חומרא</a:t>
            </a:r>
            <a:r>
              <a:rPr lang="he-IL" dirty="0">
                <a:solidFill>
                  <a:schemeClr val="tx1"/>
                </a:solidFill>
              </a:rPr>
              <a:t> משותפת שאין לאש. </a:t>
            </a:r>
          </a:p>
        </p:txBody>
      </p:sp>
      <p:sp>
        <p:nvSpPr>
          <p:cNvPr id="18" name="מלבן 17"/>
          <p:cNvSpPr/>
          <p:nvPr/>
        </p:nvSpPr>
        <p:spPr>
          <a:xfrm>
            <a:off x="1163781" y="4589270"/>
            <a:ext cx="6428509" cy="646331"/>
          </a:xfrm>
          <a:prstGeom prst="rect">
            <a:avLst/>
          </a:prstGeom>
        </p:spPr>
        <p:txBody>
          <a:bodyPr wrap="square">
            <a:spAutoFit/>
          </a:bodyPr>
          <a:lstStyle/>
          <a:p>
            <a:r>
              <a:rPr lang="he-IL" dirty="0" smtClean="0"/>
              <a:t>היה </a:t>
            </a:r>
            <a:r>
              <a:rPr lang="he-IL" dirty="0"/>
              <a:t>קשה לו, </a:t>
            </a:r>
            <a:r>
              <a:rPr lang="he-IL" dirty="0" smtClean="0"/>
              <a:t>לתנא: אמנם </a:t>
            </a:r>
            <a:r>
              <a:rPr lang="he-IL" dirty="0"/>
              <a:t>נתבאר שלא ניתן ללמוד שור ומבעה זה מזה, אך עדיין קשה שהתורה תכתוב רק את שני אלו ונלמד מהם את האש </a:t>
            </a:r>
          </a:p>
        </p:txBody>
      </p:sp>
      <p:sp>
        <p:nvSpPr>
          <p:cNvPr id="19" name="מלבן 18"/>
          <p:cNvSpPr/>
          <p:nvPr/>
        </p:nvSpPr>
        <p:spPr>
          <a:xfrm>
            <a:off x="748145" y="5387447"/>
            <a:ext cx="7302752" cy="923330"/>
          </a:xfrm>
          <a:prstGeom prst="rect">
            <a:avLst/>
          </a:prstGeom>
        </p:spPr>
        <p:txBody>
          <a:bodyPr wrap="square">
            <a:spAutoFit/>
          </a:bodyPr>
          <a:lstStyle/>
          <a:p>
            <a:r>
              <a:rPr lang="he-IL" dirty="0" smtClean="0"/>
              <a:t>לכן </a:t>
            </a:r>
            <a:r>
              <a:rPr lang="he-IL" dirty="0"/>
              <a:t>הוסיף ואמר שגם משניהם יחד לא ניתן ללמוד את האש</a:t>
            </a:r>
            <a:r>
              <a:rPr lang="he-IL" dirty="0" smtClean="0"/>
              <a:t>,</a:t>
            </a:r>
          </a:p>
          <a:p>
            <a:r>
              <a:rPr lang="he-IL" dirty="0" smtClean="0"/>
              <a:t> </a:t>
            </a:r>
            <a:r>
              <a:rPr lang="he-IL" dirty="0"/>
              <a:t>שכן יש להם תכונה משותפת חמורה, שיש בהן רוח חיים, ולאש אין</a:t>
            </a:r>
            <a:r>
              <a:rPr lang="he-IL" dirty="0" smtClean="0"/>
              <a:t>,</a:t>
            </a:r>
          </a:p>
          <a:p>
            <a:r>
              <a:rPr lang="he-IL" dirty="0" smtClean="0"/>
              <a:t> </a:t>
            </a:r>
            <a:r>
              <a:rPr lang="he-IL" dirty="0"/>
              <a:t>לכן לולי כתבה התורה אש, לא היה ניתן ללמוד זאת משור ומבעה</a:t>
            </a:r>
            <a:r>
              <a:rPr lang="he-IL" dirty="0" smtClean="0"/>
              <a:t>.</a:t>
            </a:r>
            <a:endParaRPr lang="he-IL" dirty="0"/>
          </a:p>
        </p:txBody>
      </p:sp>
    </p:spTree>
    <p:extLst>
      <p:ext uri="{BB962C8B-B14F-4D97-AF65-F5344CB8AC3E}">
        <p14:creationId xmlns:p14="http://schemas.microsoft.com/office/powerpoint/2010/main" val="319822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16" presetClass="entr" presetSubtype="21"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2250"/>
                            </p:stCondLst>
                            <p:childTnLst>
                              <p:par>
                                <p:cTn id="13" presetID="31"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par>
                          <p:cTn id="19" fill="hold">
                            <p:stCondLst>
                              <p:cond delay="3750"/>
                            </p:stCondLst>
                            <p:childTnLst>
                              <p:par>
                                <p:cTn id="20" presetID="22" presetClass="entr" presetSubtype="2" fill="hold" grpId="0" nodeType="afterEffect">
                                  <p:stCondLst>
                                    <p:cond delay="150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5750"/>
                            </p:stCondLst>
                            <p:childTnLst>
                              <p:par>
                                <p:cTn id="24" presetID="16" presetClass="entr" presetSubtype="21" fill="hold" grpId="0" nodeType="afterEffect">
                                  <p:stCondLst>
                                    <p:cond delay="200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8250"/>
                            </p:stCondLst>
                            <p:childTnLst>
                              <p:par>
                                <p:cTn id="28" presetID="31" presetClass="entr" presetSubtype="0" fill="hold" grpId="0" nodeType="afterEffect">
                                  <p:stCondLst>
                                    <p:cond delay="75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0"/>
                            </p:stCondLst>
                            <p:childTnLst>
                              <p:par>
                                <p:cTn id="35" presetID="22" presetClass="entr" presetSubtype="2" fill="hold" grpId="0" nodeType="afterEffect">
                                  <p:stCondLst>
                                    <p:cond delay="50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par>
                          <p:cTn id="38" fill="hold">
                            <p:stCondLst>
                              <p:cond delay="11000"/>
                            </p:stCondLst>
                            <p:childTnLst>
                              <p:par>
                                <p:cTn id="39" presetID="16" presetClass="entr" presetSubtype="21" fill="hold" grpId="0" nodeType="afterEffect">
                                  <p:stCondLst>
                                    <p:cond delay="150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par>
                          <p:cTn id="42" fill="hold">
                            <p:stCondLst>
                              <p:cond delay="13000"/>
                            </p:stCondLst>
                            <p:childTnLst>
                              <p:par>
                                <p:cTn id="43" presetID="31" presetClass="entr" presetSubtype="0" fill="hold" grpId="0" nodeType="afterEffect">
                                  <p:stCondLst>
                                    <p:cond delay="100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fltVal val="0"/>
                                          </p:val>
                                        </p:tav>
                                        <p:tav tm="100000">
                                          <p:val>
                                            <p:strVal val="#ppt_w"/>
                                          </p:val>
                                        </p:tav>
                                      </p:tavLst>
                                    </p:anim>
                                    <p:anim calcmode="lin" valueType="num">
                                      <p:cBhvr>
                                        <p:cTn id="46" dur="1000" fill="hold"/>
                                        <p:tgtEl>
                                          <p:spTgt spid="2"/>
                                        </p:tgtEl>
                                        <p:attrNameLst>
                                          <p:attrName>ppt_h</p:attrName>
                                        </p:attrNameLst>
                                      </p:cBhvr>
                                      <p:tavLst>
                                        <p:tav tm="0">
                                          <p:val>
                                            <p:fltVal val="0"/>
                                          </p:val>
                                        </p:tav>
                                        <p:tav tm="100000">
                                          <p:val>
                                            <p:strVal val="#ppt_h"/>
                                          </p:val>
                                        </p:tav>
                                      </p:tavLst>
                                    </p:anim>
                                    <p:anim calcmode="lin" valueType="num">
                                      <p:cBhvr>
                                        <p:cTn id="47" dur="1000" fill="hold"/>
                                        <p:tgtEl>
                                          <p:spTgt spid="2"/>
                                        </p:tgtEl>
                                        <p:attrNameLst>
                                          <p:attrName>style.rotation</p:attrName>
                                        </p:attrNameLst>
                                      </p:cBhvr>
                                      <p:tavLst>
                                        <p:tav tm="0">
                                          <p:val>
                                            <p:fltVal val="90"/>
                                          </p:val>
                                        </p:tav>
                                        <p:tav tm="100000">
                                          <p:val>
                                            <p:fltVal val="0"/>
                                          </p:val>
                                        </p:tav>
                                      </p:tavLst>
                                    </p:anim>
                                    <p:animEffect transition="in" filter="fade">
                                      <p:cBhvr>
                                        <p:cTn id="48" dur="1000"/>
                                        <p:tgtEl>
                                          <p:spTgt spid="2"/>
                                        </p:tgtEl>
                                      </p:cBhvr>
                                    </p:animEffect>
                                  </p:childTnLst>
                                </p:cTn>
                              </p:par>
                            </p:childTnLst>
                          </p:cTn>
                        </p:par>
                        <p:par>
                          <p:cTn id="49" fill="hold">
                            <p:stCondLst>
                              <p:cond delay="15000"/>
                            </p:stCondLst>
                            <p:childTnLst>
                              <p:par>
                                <p:cTn id="50" presetID="22" presetClass="entr" presetSubtype="2" fill="hold" grpId="0" nodeType="afterEffect">
                                  <p:stCondLst>
                                    <p:cond delay="100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par>
                          <p:cTn id="57" fill="hold">
                            <p:stCondLst>
                              <p:cond delay="0"/>
                            </p:stCondLst>
                            <p:childTnLst>
                              <p:par>
                                <p:cTn id="58" presetID="31" presetClass="entr" presetSubtype="0" fill="hold" grpId="0" nodeType="afterEffect">
                                  <p:stCondLst>
                                    <p:cond delay="25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fltVal val="0"/>
                                          </p:val>
                                        </p:tav>
                                        <p:tav tm="100000">
                                          <p:val>
                                            <p:strVal val="#ppt_w"/>
                                          </p:val>
                                        </p:tav>
                                      </p:tavLst>
                                    </p:anim>
                                    <p:anim calcmode="lin" valueType="num">
                                      <p:cBhvr>
                                        <p:cTn id="61" dur="1000" fill="hold"/>
                                        <p:tgtEl>
                                          <p:spTgt spid="14"/>
                                        </p:tgtEl>
                                        <p:attrNameLst>
                                          <p:attrName>ppt_h</p:attrName>
                                        </p:attrNameLst>
                                      </p:cBhvr>
                                      <p:tavLst>
                                        <p:tav tm="0">
                                          <p:val>
                                            <p:fltVal val="0"/>
                                          </p:val>
                                        </p:tav>
                                        <p:tav tm="100000">
                                          <p:val>
                                            <p:strVal val="#ppt_h"/>
                                          </p:val>
                                        </p:tav>
                                      </p:tavLst>
                                    </p:anim>
                                    <p:anim calcmode="lin" valueType="num">
                                      <p:cBhvr>
                                        <p:cTn id="62" dur="1000" fill="hold"/>
                                        <p:tgtEl>
                                          <p:spTgt spid="14"/>
                                        </p:tgtEl>
                                        <p:attrNameLst>
                                          <p:attrName>style.rotation</p:attrName>
                                        </p:attrNameLst>
                                      </p:cBhvr>
                                      <p:tavLst>
                                        <p:tav tm="0">
                                          <p:val>
                                            <p:fltVal val="90"/>
                                          </p:val>
                                        </p:tav>
                                        <p:tav tm="100000">
                                          <p:val>
                                            <p:fltVal val="0"/>
                                          </p:val>
                                        </p:tav>
                                      </p:tavLst>
                                    </p:anim>
                                    <p:animEffect transition="in" filter="fade">
                                      <p:cBhvr>
                                        <p:cTn id="63" dur="1000"/>
                                        <p:tgtEl>
                                          <p:spTgt spid="14"/>
                                        </p:tgtEl>
                                      </p:cBhvr>
                                    </p:animEffect>
                                  </p:childTnLst>
                                </p:cTn>
                              </p:par>
                            </p:childTnLst>
                          </p:cTn>
                        </p:par>
                        <p:par>
                          <p:cTn id="64" fill="hold">
                            <p:stCondLst>
                              <p:cond delay="1250"/>
                            </p:stCondLst>
                            <p:childTnLst>
                              <p:par>
                                <p:cTn id="65" presetID="22" presetClass="entr" presetSubtype="2" fill="hold" grpId="0" nodeType="afterEffect">
                                  <p:stCondLst>
                                    <p:cond delay="225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4000"/>
                            </p:stCondLst>
                            <p:childTnLst>
                              <p:par>
                                <p:cTn id="69" presetID="22" presetClass="entr" presetSubtype="2" fill="hold" grpId="0" nodeType="afterEffect">
                                  <p:stCondLst>
                                    <p:cond delay="27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2250"/>
                                        <p:tgtEl>
                                          <p:spTgt spid="17"/>
                                        </p:tgtEl>
                                      </p:cBhvr>
                                    </p:animEffect>
                                  </p:childTnLst>
                                </p:cTn>
                              </p:par>
                            </p:childTnLst>
                          </p:cTn>
                        </p:par>
                        <p:par>
                          <p:cTn id="72" fill="hold">
                            <p:stCondLst>
                              <p:cond delay="9000"/>
                            </p:stCondLst>
                            <p:childTnLst>
                              <p:par>
                                <p:cTn id="73" presetID="31" presetClass="entr" presetSubtype="0" fill="hold" grpId="0" nodeType="afterEffect">
                                  <p:stCondLst>
                                    <p:cond delay="3000"/>
                                  </p:stCondLst>
                                  <p:childTnLst>
                                    <p:set>
                                      <p:cBhvr>
                                        <p:cTn id="74" dur="1" fill="hold">
                                          <p:stCondLst>
                                            <p:cond delay="0"/>
                                          </p:stCondLst>
                                        </p:cTn>
                                        <p:tgtEl>
                                          <p:spTgt spid="16"/>
                                        </p:tgtEl>
                                        <p:attrNameLst>
                                          <p:attrName>style.visibility</p:attrName>
                                        </p:attrNameLst>
                                      </p:cBhvr>
                                      <p:to>
                                        <p:strVal val="visible"/>
                                      </p:to>
                                    </p:set>
                                    <p:anim calcmode="lin" valueType="num">
                                      <p:cBhvr>
                                        <p:cTn id="75" dur="1000" fill="hold"/>
                                        <p:tgtEl>
                                          <p:spTgt spid="16"/>
                                        </p:tgtEl>
                                        <p:attrNameLst>
                                          <p:attrName>ppt_w</p:attrName>
                                        </p:attrNameLst>
                                      </p:cBhvr>
                                      <p:tavLst>
                                        <p:tav tm="0">
                                          <p:val>
                                            <p:fltVal val="0"/>
                                          </p:val>
                                        </p:tav>
                                        <p:tav tm="100000">
                                          <p:val>
                                            <p:strVal val="#ppt_w"/>
                                          </p:val>
                                        </p:tav>
                                      </p:tavLst>
                                    </p:anim>
                                    <p:anim calcmode="lin" valueType="num">
                                      <p:cBhvr>
                                        <p:cTn id="76" dur="1000" fill="hold"/>
                                        <p:tgtEl>
                                          <p:spTgt spid="16"/>
                                        </p:tgtEl>
                                        <p:attrNameLst>
                                          <p:attrName>ppt_h</p:attrName>
                                        </p:attrNameLst>
                                      </p:cBhvr>
                                      <p:tavLst>
                                        <p:tav tm="0">
                                          <p:val>
                                            <p:fltVal val="0"/>
                                          </p:val>
                                        </p:tav>
                                        <p:tav tm="100000">
                                          <p:val>
                                            <p:strVal val="#ppt_h"/>
                                          </p:val>
                                        </p:tav>
                                      </p:tavLst>
                                    </p:anim>
                                    <p:anim calcmode="lin" valueType="num">
                                      <p:cBhvr>
                                        <p:cTn id="77" dur="1000" fill="hold"/>
                                        <p:tgtEl>
                                          <p:spTgt spid="16"/>
                                        </p:tgtEl>
                                        <p:attrNameLst>
                                          <p:attrName>style.rotation</p:attrName>
                                        </p:attrNameLst>
                                      </p:cBhvr>
                                      <p:tavLst>
                                        <p:tav tm="0">
                                          <p:val>
                                            <p:fltVal val="90"/>
                                          </p:val>
                                        </p:tav>
                                        <p:tav tm="100000">
                                          <p:val>
                                            <p:fltVal val="0"/>
                                          </p:val>
                                        </p:tav>
                                      </p:tavLst>
                                    </p:anim>
                                    <p:animEffect transition="in" filter="fade">
                                      <p:cBhvr>
                                        <p:cTn id="78" dur="1000"/>
                                        <p:tgtEl>
                                          <p:spTgt spid="16"/>
                                        </p:tgtEl>
                                      </p:cBhvr>
                                    </p:animEffect>
                                  </p:childTnLst>
                                </p:cTn>
                              </p:par>
                            </p:childTnLst>
                          </p:cTn>
                        </p:par>
                        <p:par>
                          <p:cTn id="79" fill="hold">
                            <p:stCondLst>
                              <p:cond delay="13000"/>
                            </p:stCondLst>
                            <p:childTnLst>
                              <p:par>
                                <p:cTn id="80" presetID="22" presetClass="entr" presetSubtype="2" fill="hold" grpId="0" nodeType="afterEffect">
                                  <p:stCondLst>
                                    <p:cond delay="2000"/>
                                  </p:stCondLst>
                                  <p:childTnLst>
                                    <p:set>
                                      <p:cBhvr>
                                        <p:cTn id="81" dur="1" fill="hold">
                                          <p:stCondLst>
                                            <p:cond delay="0"/>
                                          </p:stCondLst>
                                        </p:cTn>
                                        <p:tgtEl>
                                          <p:spTgt spid="19"/>
                                        </p:tgtEl>
                                        <p:attrNameLst>
                                          <p:attrName>style.visibility</p:attrName>
                                        </p:attrNameLst>
                                      </p:cBhvr>
                                      <p:to>
                                        <p:strVal val="visible"/>
                                      </p:to>
                                    </p:set>
                                    <p:animEffect transition="in" filter="wipe(right)">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animBg="1"/>
      <p:bldP spid="8" grpId="0"/>
      <p:bldP spid="9" grpId="0"/>
      <p:bldP spid="10" grpId="0" animBg="1"/>
      <p:bldP spid="11" grpId="0"/>
      <p:bldP spid="12" grpId="0"/>
      <p:bldP spid="13" grpId="0"/>
      <p:bldP spid="14" grpId="0" animBg="1"/>
      <p:bldP spid="16" grpId="0" animBg="1"/>
      <p:bldP spid="17"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2265" y="484275"/>
            <a:ext cx="2540000" cy="307777"/>
          </a:xfrm>
          <a:prstGeom prst="rect">
            <a:avLst/>
          </a:prstGeom>
          <a:noFill/>
        </p:spPr>
        <p:txBody>
          <a:bodyPr wrap="square" rtlCol="1">
            <a:spAutoFit/>
          </a:bodyPr>
          <a:lstStyle/>
          <a:p>
            <a:r>
              <a:rPr lang="he-IL" sz="1400" dirty="0" smtClean="0"/>
              <a:t>ע"פ טבלה של ר' יעקב </a:t>
            </a:r>
            <a:r>
              <a:rPr lang="he-IL" sz="1400" dirty="0" err="1" smtClean="0"/>
              <a:t>מתלון</a:t>
            </a:r>
            <a:endParaRPr lang="he-IL" sz="1400" dirty="0"/>
          </a:p>
        </p:txBody>
      </p:sp>
      <p:graphicFrame>
        <p:nvGraphicFramePr>
          <p:cNvPr id="100" name="טבלה 99"/>
          <p:cNvGraphicFramePr>
            <a:graphicFrameLocks noGrp="1"/>
          </p:cNvGraphicFramePr>
          <p:nvPr>
            <p:extLst>
              <p:ext uri="{D42A27DB-BD31-4B8C-83A1-F6EECF244321}">
                <p14:modId xmlns:p14="http://schemas.microsoft.com/office/powerpoint/2010/main" val="3959005785"/>
              </p:ext>
            </p:extLst>
          </p:nvPr>
        </p:nvGraphicFramePr>
        <p:xfrm>
          <a:off x="55418" y="794327"/>
          <a:ext cx="12127346" cy="5985163"/>
        </p:xfrm>
        <a:graphic>
          <a:graphicData uri="http://schemas.openxmlformats.org/drawingml/2006/table">
            <a:tbl>
              <a:tblPr rtl="1" firstRow="1" bandRow="1">
                <a:tableStyleId>{616DA210-FB5B-4158-B5E0-FEB733F419BA}</a:tableStyleId>
              </a:tblPr>
              <a:tblGrid>
                <a:gridCol w="1723242">
                  <a:extLst>
                    <a:ext uri="{9D8B030D-6E8A-4147-A177-3AD203B41FA5}">
                      <a16:colId xmlns:a16="http://schemas.microsoft.com/office/drawing/2014/main" val="3711169490"/>
                    </a:ext>
                  </a:extLst>
                </a:gridCol>
                <a:gridCol w="1732478">
                  <a:extLst>
                    <a:ext uri="{9D8B030D-6E8A-4147-A177-3AD203B41FA5}">
                      <a16:colId xmlns:a16="http://schemas.microsoft.com/office/drawing/2014/main" val="342084651"/>
                    </a:ext>
                  </a:extLst>
                </a:gridCol>
                <a:gridCol w="1732478">
                  <a:extLst>
                    <a:ext uri="{9D8B030D-6E8A-4147-A177-3AD203B41FA5}">
                      <a16:colId xmlns:a16="http://schemas.microsoft.com/office/drawing/2014/main" val="3338350062"/>
                    </a:ext>
                  </a:extLst>
                </a:gridCol>
                <a:gridCol w="1732478">
                  <a:extLst>
                    <a:ext uri="{9D8B030D-6E8A-4147-A177-3AD203B41FA5}">
                      <a16:colId xmlns:a16="http://schemas.microsoft.com/office/drawing/2014/main" val="2841932512"/>
                    </a:ext>
                  </a:extLst>
                </a:gridCol>
                <a:gridCol w="1732478">
                  <a:extLst>
                    <a:ext uri="{9D8B030D-6E8A-4147-A177-3AD203B41FA5}">
                      <a16:colId xmlns:a16="http://schemas.microsoft.com/office/drawing/2014/main" val="114744555"/>
                    </a:ext>
                  </a:extLst>
                </a:gridCol>
                <a:gridCol w="1732478">
                  <a:extLst>
                    <a:ext uri="{9D8B030D-6E8A-4147-A177-3AD203B41FA5}">
                      <a16:colId xmlns:a16="http://schemas.microsoft.com/office/drawing/2014/main" val="403501398"/>
                    </a:ext>
                  </a:extLst>
                </a:gridCol>
                <a:gridCol w="1741714">
                  <a:extLst>
                    <a:ext uri="{9D8B030D-6E8A-4147-A177-3AD203B41FA5}">
                      <a16:colId xmlns:a16="http://schemas.microsoft.com/office/drawing/2014/main" val="1504901275"/>
                    </a:ext>
                  </a:extLst>
                </a:gridCol>
              </a:tblGrid>
              <a:tr h="935308">
                <a:tc>
                  <a:txBody>
                    <a:bodyPr/>
                    <a:lstStyle/>
                    <a:p>
                      <a:pPr rtl="1"/>
                      <a:endParaRPr lang="he-IL" dirty="0"/>
                    </a:p>
                  </a:txBody>
                  <a:tcPr/>
                </a:tc>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4064244919"/>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949507355"/>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829538109"/>
                  </a:ext>
                </a:extLst>
              </a:tr>
              <a:tr h="1009971">
                <a:tc>
                  <a:txBody>
                    <a:bodyPr/>
                    <a:lstStyle/>
                    <a:p>
                      <a:pPr rtl="1"/>
                      <a:endParaRPr lang="he-IL"/>
                    </a:p>
                  </a:txBody>
                  <a:tcPr/>
                </a:tc>
                <a:tc>
                  <a:txBody>
                    <a:bodyPr/>
                    <a:lstStyle/>
                    <a:p>
                      <a:pPr rtl="1"/>
                      <a:endParaRPr lang="he-IL"/>
                    </a:p>
                  </a:txBody>
                  <a:tcPr/>
                </a:tc>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3347463872"/>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301168228"/>
                  </a:ext>
                </a:extLst>
              </a:tr>
              <a:tr h="1009971">
                <a:tc>
                  <a:txBody>
                    <a:bodyPr/>
                    <a:lstStyle/>
                    <a:p>
                      <a:pPr rtl="1"/>
                      <a:endParaRPr lang="he-IL"/>
                    </a:p>
                  </a:txBody>
                  <a:tcPr/>
                </a:tc>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605027835"/>
                  </a:ext>
                </a:extLst>
              </a:tr>
            </a:tbl>
          </a:graphicData>
        </a:graphic>
      </p:graphicFrame>
      <p:sp>
        <p:nvSpPr>
          <p:cNvPr id="101" name="TextBox 100"/>
          <p:cNvSpPr txBox="1"/>
          <p:nvPr/>
        </p:nvSpPr>
        <p:spPr>
          <a:xfrm>
            <a:off x="8988570" y="902231"/>
            <a:ext cx="840046" cy="461665"/>
          </a:xfrm>
          <a:prstGeom prst="rect">
            <a:avLst/>
          </a:prstGeom>
          <a:noFill/>
        </p:spPr>
        <p:txBody>
          <a:bodyPr wrap="square" rtlCol="1">
            <a:spAutoFit/>
          </a:bodyPr>
          <a:lstStyle/>
          <a:p>
            <a:r>
              <a:rPr lang="he-IL" sz="2400" b="1" dirty="0" smtClean="0"/>
              <a:t>למד</a:t>
            </a:r>
            <a:endParaRPr lang="he-IL" sz="2400" b="1" dirty="0"/>
          </a:p>
        </p:txBody>
      </p:sp>
      <p:sp>
        <p:nvSpPr>
          <p:cNvPr id="102" name="TextBox 101"/>
          <p:cNvSpPr txBox="1"/>
          <p:nvPr/>
        </p:nvSpPr>
        <p:spPr>
          <a:xfrm>
            <a:off x="7254407" y="938547"/>
            <a:ext cx="1440872" cy="400110"/>
          </a:xfrm>
          <a:prstGeom prst="rect">
            <a:avLst/>
          </a:prstGeom>
          <a:noFill/>
        </p:spPr>
        <p:txBody>
          <a:bodyPr wrap="square" rtlCol="1">
            <a:spAutoFit/>
          </a:bodyPr>
          <a:lstStyle/>
          <a:p>
            <a:r>
              <a:rPr lang="he-IL" sz="2000" b="1" dirty="0" smtClean="0"/>
              <a:t>מלמד ראשון</a:t>
            </a:r>
            <a:endParaRPr lang="he-IL" sz="2000" b="1" dirty="0"/>
          </a:p>
        </p:txBody>
      </p:sp>
      <p:sp>
        <p:nvSpPr>
          <p:cNvPr id="103" name="TextBox 102"/>
          <p:cNvSpPr txBox="1"/>
          <p:nvPr/>
        </p:nvSpPr>
        <p:spPr>
          <a:xfrm>
            <a:off x="5477440" y="924372"/>
            <a:ext cx="1200727" cy="400110"/>
          </a:xfrm>
          <a:prstGeom prst="rect">
            <a:avLst/>
          </a:prstGeom>
          <a:noFill/>
        </p:spPr>
        <p:txBody>
          <a:bodyPr wrap="square" rtlCol="1">
            <a:spAutoFit/>
          </a:bodyPr>
          <a:lstStyle/>
          <a:p>
            <a:r>
              <a:rPr lang="he-IL" sz="2000" b="1" dirty="0" err="1" smtClean="0"/>
              <a:t>פירכא</a:t>
            </a:r>
            <a:endParaRPr lang="he-IL" sz="2000" b="1" dirty="0"/>
          </a:p>
        </p:txBody>
      </p:sp>
      <p:sp>
        <p:nvSpPr>
          <p:cNvPr id="104" name="TextBox 103"/>
          <p:cNvSpPr txBox="1"/>
          <p:nvPr/>
        </p:nvSpPr>
        <p:spPr>
          <a:xfrm>
            <a:off x="3795094" y="928908"/>
            <a:ext cx="1440872" cy="400110"/>
          </a:xfrm>
          <a:prstGeom prst="rect">
            <a:avLst/>
          </a:prstGeom>
          <a:noFill/>
        </p:spPr>
        <p:txBody>
          <a:bodyPr wrap="square" rtlCol="1">
            <a:spAutoFit/>
          </a:bodyPr>
          <a:lstStyle/>
          <a:p>
            <a:r>
              <a:rPr lang="he-IL" sz="2000" b="1" dirty="0" smtClean="0"/>
              <a:t>מלמד שני</a:t>
            </a:r>
            <a:endParaRPr lang="he-IL" sz="2000" b="1" dirty="0"/>
          </a:p>
        </p:txBody>
      </p:sp>
      <p:sp>
        <p:nvSpPr>
          <p:cNvPr id="105" name="TextBox 104"/>
          <p:cNvSpPr txBox="1"/>
          <p:nvPr/>
        </p:nvSpPr>
        <p:spPr>
          <a:xfrm>
            <a:off x="2035663" y="933009"/>
            <a:ext cx="1200727" cy="400110"/>
          </a:xfrm>
          <a:prstGeom prst="rect">
            <a:avLst/>
          </a:prstGeom>
          <a:noFill/>
        </p:spPr>
        <p:txBody>
          <a:bodyPr wrap="square" rtlCol="1">
            <a:spAutoFit/>
          </a:bodyPr>
          <a:lstStyle/>
          <a:p>
            <a:r>
              <a:rPr lang="he-IL" sz="2000" b="1" dirty="0" err="1" smtClean="0"/>
              <a:t>פירכא</a:t>
            </a:r>
            <a:endParaRPr lang="he-IL" sz="2000" b="1" dirty="0"/>
          </a:p>
        </p:txBody>
      </p:sp>
      <p:sp>
        <p:nvSpPr>
          <p:cNvPr id="106" name="TextBox 105"/>
          <p:cNvSpPr txBox="1"/>
          <p:nvPr/>
        </p:nvSpPr>
        <p:spPr>
          <a:xfrm>
            <a:off x="225021" y="950466"/>
            <a:ext cx="1272084" cy="400110"/>
          </a:xfrm>
          <a:prstGeom prst="rect">
            <a:avLst/>
          </a:prstGeom>
          <a:noFill/>
        </p:spPr>
        <p:txBody>
          <a:bodyPr wrap="square" rtlCol="1">
            <a:spAutoFit/>
          </a:bodyPr>
          <a:lstStyle/>
          <a:p>
            <a:r>
              <a:rPr lang="he-IL" sz="2000" b="1" dirty="0" smtClean="0"/>
              <a:t>מסקנה</a:t>
            </a:r>
            <a:endParaRPr lang="he-IL" sz="2000" b="1" dirty="0"/>
          </a:p>
        </p:txBody>
      </p:sp>
      <p:sp>
        <p:nvSpPr>
          <p:cNvPr id="107" name="TextBox 106"/>
          <p:cNvSpPr txBox="1"/>
          <p:nvPr/>
        </p:nvSpPr>
        <p:spPr>
          <a:xfrm>
            <a:off x="10454443" y="1931217"/>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"דאי כתב בור וקרן"</a:t>
            </a:r>
            <a:endParaRPr lang="he-IL" dirty="0"/>
          </a:p>
        </p:txBody>
      </p:sp>
      <p:sp>
        <p:nvSpPr>
          <p:cNvPr id="108" name="TextBox 107"/>
          <p:cNvSpPr txBox="1"/>
          <p:nvPr/>
        </p:nvSpPr>
        <p:spPr>
          <a:xfrm>
            <a:off x="3626649" y="2025237"/>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קרן</a:t>
            </a:r>
            <a:endParaRPr lang="he-IL" sz="2800" b="1" dirty="0"/>
          </a:p>
        </p:txBody>
      </p:sp>
      <p:sp>
        <p:nvSpPr>
          <p:cNvPr id="109" name="TextBox 108"/>
          <p:cNvSpPr txBox="1"/>
          <p:nvPr/>
        </p:nvSpPr>
        <p:spPr>
          <a:xfrm>
            <a:off x="5239136" y="1992773"/>
            <a:ext cx="1694873"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400" dirty="0" smtClean="0"/>
              <a:t>מה לבור שכן תחילת עשייתו לנזק</a:t>
            </a:r>
            <a:endParaRPr lang="he-IL" sz="1400" dirty="0"/>
          </a:p>
        </p:txBody>
      </p:sp>
      <p:sp>
        <p:nvSpPr>
          <p:cNvPr id="110" name="TextBox 109"/>
          <p:cNvSpPr txBox="1"/>
          <p:nvPr/>
        </p:nvSpPr>
        <p:spPr>
          <a:xfrm>
            <a:off x="7011087" y="1992773"/>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בור</a:t>
            </a:r>
          </a:p>
        </p:txBody>
      </p:sp>
      <p:sp>
        <p:nvSpPr>
          <p:cNvPr id="111" name="TextBox 110"/>
          <p:cNvSpPr txBox="1"/>
          <p:nvPr/>
        </p:nvSpPr>
        <p:spPr>
          <a:xfrm>
            <a:off x="8749222" y="1942219"/>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a:t>שן, רגל, אש, אדם</a:t>
            </a:r>
          </a:p>
        </p:txBody>
      </p:sp>
      <p:sp>
        <p:nvSpPr>
          <p:cNvPr id="112" name="TextBox 111"/>
          <p:cNvSpPr txBox="1"/>
          <p:nvPr/>
        </p:nvSpPr>
        <p:spPr>
          <a:xfrm>
            <a:off x="103285" y="2019542"/>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אתו </a:t>
            </a:r>
            <a:r>
              <a:rPr lang="he-IL" dirty="0" err="1" smtClean="0"/>
              <a:t>כולהו</a:t>
            </a:r>
            <a:r>
              <a:rPr lang="he-IL" dirty="0" smtClean="0"/>
              <a:t> מבור וקרן</a:t>
            </a:r>
            <a:endParaRPr lang="he-IL" dirty="0"/>
          </a:p>
        </p:txBody>
      </p:sp>
      <p:sp>
        <p:nvSpPr>
          <p:cNvPr id="113" name="TextBox 112"/>
          <p:cNvSpPr txBox="1"/>
          <p:nvPr/>
        </p:nvSpPr>
        <p:spPr>
          <a:xfrm>
            <a:off x="1922168" y="2021561"/>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מה לקרן שבכוונתו להזיק</a:t>
            </a:r>
            <a:endParaRPr lang="he-IL" dirty="0"/>
          </a:p>
        </p:txBody>
      </p:sp>
      <p:sp>
        <p:nvSpPr>
          <p:cNvPr id="114" name="TextBox 113"/>
          <p:cNvSpPr txBox="1"/>
          <p:nvPr/>
        </p:nvSpPr>
        <p:spPr>
          <a:xfrm>
            <a:off x="10474036" y="2858439"/>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"וכן, דאי כתב בור ושן"</a:t>
            </a:r>
            <a:endParaRPr lang="he-IL" dirty="0"/>
          </a:p>
        </p:txBody>
      </p:sp>
      <p:sp>
        <p:nvSpPr>
          <p:cNvPr id="115" name="TextBox 114"/>
          <p:cNvSpPr txBox="1"/>
          <p:nvPr/>
        </p:nvSpPr>
        <p:spPr>
          <a:xfrm>
            <a:off x="3685577" y="2907245"/>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שן</a:t>
            </a:r>
            <a:endParaRPr lang="he-IL" sz="2800" b="1" dirty="0"/>
          </a:p>
        </p:txBody>
      </p:sp>
      <p:sp>
        <p:nvSpPr>
          <p:cNvPr id="116" name="TextBox 115"/>
          <p:cNvSpPr txBox="1"/>
          <p:nvPr/>
        </p:nvSpPr>
        <p:spPr>
          <a:xfrm>
            <a:off x="5260376" y="2885157"/>
            <a:ext cx="1694873"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לבור שכן תחילת עשייתו לנזק</a:t>
            </a:r>
            <a:endParaRPr lang="he-IL" sz="1600" dirty="0"/>
          </a:p>
        </p:txBody>
      </p:sp>
      <p:sp>
        <p:nvSpPr>
          <p:cNvPr id="117" name="TextBox 116"/>
          <p:cNvSpPr txBox="1"/>
          <p:nvPr/>
        </p:nvSpPr>
        <p:spPr>
          <a:xfrm>
            <a:off x="7019903" y="2892691"/>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בור</a:t>
            </a:r>
          </a:p>
        </p:txBody>
      </p:sp>
      <p:sp>
        <p:nvSpPr>
          <p:cNvPr id="118" name="TextBox 117"/>
          <p:cNvSpPr txBox="1"/>
          <p:nvPr/>
        </p:nvSpPr>
        <p:spPr>
          <a:xfrm>
            <a:off x="8684031" y="2969635"/>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רגל, אש, אדם</a:t>
            </a:r>
            <a:endParaRPr lang="he-IL" dirty="0"/>
          </a:p>
        </p:txBody>
      </p:sp>
      <p:sp>
        <p:nvSpPr>
          <p:cNvPr id="119" name="TextBox 118"/>
          <p:cNvSpPr txBox="1"/>
          <p:nvPr/>
        </p:nvSpPr>
        <p:spPr>
          <a:xfrm>
            <a:off x="117289" y="2831135"/>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אתו </a:t>
            </a:r>
            <a:r>
              <a:rPr lang="he-IL" dirty="0" err="1" smtClean="0"/>
              <a:t>כולהו</a:t>
            </a:r>
            <a:r>
              <a:rPr lang="he-IL" dirty="0" smtClean="0"/>
              <a:t> מבור ושן</a:t>
            </a:r>
            <a:endParaRPr lang="he-IL" dirty="0"/>
          </a:p>
        </p:txBody>
      </p:sp>
      <p:sp>
        <p:nvSpPr>
          <p:cNvPr id="120" name="TextBox 119"/>
          <p:cNvSpPr txBox="1"/>
          <p:nvPr/>
        </p:nvSpPr>
        <p:spPr>
          <a:xfrm>
            <a:off x="1841171" y="2847567"/>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מה לשן שיש הנאה </a:t>
            </a:r>
            <a:r>
              <a:rPr lang="he-IL" dirty="0" err="1" smtClean="0"/>
              <a:t>להיזקו</a:t>
            </a:r>
            <a:endParaRPr lang="he-IL" dirty="0"/>
          </a:p>
        </p:txBody>
      </p:sp>
      <p:sp>
        <p:nvSpPr>
          <p:cNvPr id="121" name="TextBox 120"/>
          <p:cNvSpPr txBox="1"/>
          <p:nvPr/>
        </p:nvSpPr>
        <p:spPr>
          <a:xfrm>
            <a:off x="10474036" y="3847216"/>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"אבל קרן לא </a:t>
            </a:r>
            <a:r>
              <a:rPr lang="he-IL" dirty="0" err="1" smtClean="0"/>
              <a:t>אתיא</a:t>
            </a:r>
            <a:r>
              <a:rPr lang="he-IL" dirty="0" smtClean="0"/>
              <a:t> מניהו"</a:t>
            </a:r>
            <a:endParaRPr lang="he-IL" dirty="0"/>
          </a:p>
        </p:txBody>
      </p:sp>
      <p:sp>
        <p:nvSpPr>
          <p:cNvPr id="122" name="TextBox 121"/>
          <p:cNvSpPr txBox="1"/>
          <p:nvPr/>
        </p:nvSpPr>
        <p:spPr>
          <a:xfrm>
            <a:off x="3603161" y="3935180"/>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שן</a:t>
            </a:r>
            <a:endParaRPr lang="he-IL" sz="2800" b="1" dirty="0"/>
          </a:p>
        </p:txBody>
      </p:sp>
      <p:sp>
        <p:nvSpPr>
          <p:cNvPr id="123" name="TextBox 122"/>
          <p:cNvSpPr txBox="1"/>
          <p:nvPr/>
        </p:nvSpPr>
        <p:spPr>
          <a:xfrm>
            <a:off x="5208501" y="3908772"/>
            <a:ext cx="1694873"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לבור שכן תחילת עשייתו לנזק</a:t>
            </a:r>
            <a:endParaRPr lang="he-IL" sz="1600" dirty="0"/>
          </a:p>
        </p:txBody>
      </p:sp>
      <p:sp>
        <p:nvSpPr>
          <p:cNvPr id="124" name="TextBox 123"/>
          <p:cNvSpPr txBox="1"/>
          <p:nvPr/>
        </p:nvSpPr>
        <p:spPr>
          <a:xfrm>
            <a:off x="6965065" y="3960849"/>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בור</a:t>
            </a:r>
          </a:p>
        </p:txBody>
      </p:sp>
      <p:sp>
        <p:nvSpPr>
          <p:cNvPr id="125" name="TextBox 124"/>
          <p:cNvSpPr txBox="1"/>
          <p:nvPr/>
        </p:nvSpPr>
        <p:spPr>
          <a:xfrm>
            <a:off x="8749222" y="3960849"/>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קרן</a:t>
            </a:r>
            <a:endParaRPr lang="he-IL" dirty="0"/>
          </a:p>
        </p:txBody>
      </p:sp>
      <p:sp>
        <p:nvSpPr>
          <p:cNvPr id="126" name="TextBox 125"/>
          <p:cNvSpPr txBox="1"/>
          <p:nvPr/>
        </p:nvSpPr>
        <p:spPr>
          <a:xfrm>
            <a:off x="125741" y="3786908"/>
            <a:ext cx="1653310"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a:t>
            </a:r>
            <a:r>
              <a:rPr lang="he-IL" sz="1600" dirty="0" err="1" smtClean="0"/>
              <a:t>להצד</a:t>
            </a:r>
            <a:r>
              <a:rPr lang="he-IL" sz="1600" dirty="0" smtClean="0"/>
              <a:t> השווה שבהן, שכן מועדים מתחילתן</a:t>
            </a:r>
            <a:endParaRPr lang="he-IL" sz="1600" dirty="0"/>
          </a:p>
        </p:txBody>
      </p:sp>
      <p:sp>
        <p:nvSpPr>
          <p:cNvPr id="127" name="TextBox 126"/>
          <p:cNvSpPr txBox="1"/>
          <p:nvPr/>
        </p:nvSpPr>
        <p:spPr>
          <a:xfrm>
            <a:off x="1826648" y="3865203"/>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מה לשן שיש הנאה </a:t>
            </a:r>
            <a:r>
              <a:rPr lang="he-IL" dirty="0" err="1" smtClean="0"/>
              <a:t>להיזקו</a:t>
            </a:r>
            <a:endParaRPr lang="he-IL" dirty="0"/>
          </a:p>
        </p:txBody>
      </p:sp>
      <p:sp>
        <p:nvSpPr>
          <p:cNvPr id="128" name="TextBox 127"/>
          <p:cNvSpPr txBox="1"/>
          <p:nvPr/>
        </p:nvSpPr>
        <p:spPr>
          <a:xfrm>
            <a:off x="10485043" y="4807045"/>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"וכן אי כתב בור ואש"</a:t>
            </a:r>
            <a:endParaRPr lang="he-IL" dirty="0"/>
          </a:p>
        </p:txBody>
      </p:sp>
      <p:sp>
        <p:nvSpPr>
          <p:cNvPr id="129" name="TextBox 128"/>
          <p:cNvSpPr txBox="1"/>
          <p:nvPr/>
        </p:nvSpPr>
        <p:spPr>
          <a:xfrm>
            <a:off x="3622766" y="4909563"/>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רגל</a:t>
            </a:r>
            <a:endParaRPr lang="he-IL" sz="2800" b="1" dirty="0"/>
          </a:p>
        </p:txBody>
      </p:sp>
      <p:sp>
        <p:nvSpPr>
          <p:cNvPr id="130" name="TextBox 129"/>
          <p:cNvSpPr txBox="1"/>
          <p:nvPr/>
        </p:nvSpPr>
        <p:spPr>
          <a:xfrm>
            <a:off x="5248484" y="4888507"/>
            <a:ext cx="1694873"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400" dirty="0" smtClean="0"/>
              <a:t>מה לבור שכן תחילת עשייתו לנזק</a:t>
            </a:r>
            <a:endParaRPr lang="he-IL" sz="1400" dirty="0"/>
          </a:p>
        </p:txBody>
      </p:sp>
      <p:sp>
        <p:nvSpPr>
          <p:cNvPr id="131" name="TextBox 130"/>
          <p:cNvSpPr txBox="1"/>
          <p:nvPr/>
        </p:nvSpPr>
        <p:spPr>
          <a:xfrm>
            <a:off x="7040035" y="4896961"/>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בור</a:t>
            </a:r>
          </a:p>
        </p:txBody>
      </p:sp>
      <p:sp>
        <p:nvSpPr>
          <p:cNvPr id="132" name="TextBox 131"/>
          <p:cNvSpPr txBox="1"/>
          <p:nvPr/>
        </p:nvSpPr>
        <p:spPr>
          <a:xfrm>
            <a:off x="8750347" y="4964987"/>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שן, אש אדם</a:t>
            </a:r>
            <a:endParaRPr lang="he-IL" dirty="0"/>
          </a:p>
        </p:txBody>
      </p:sp>
      <p:sp>
        <p:nvSpPr>
          <p:cNvPr id="133" name="TextBox 132"/>
          <p:cNvSpPr txBox="1"/>
          <p:nvPr/>
        </p:nvSpPr>
        <p:spPr>
          <a:xfrm>
            <a:off x="81080" y="4890195"/>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אתו </a:t>
            </a:r>
            <a:r>
              <a:rPr lang="he-IL" dirty="0" err="1" smtClean="0"/>
              <a:t>כולהו</a:t>
            </a:r>
            <a:r>
              <a:rPr lang="he-IL" dirty="0" smtClean="0"/>
              <a:t> מבור ורגל</a:t>
            </a:r>
            <a:endParaRPr lang="he-IL" dirty="0"/>
          </a:p>
        </p:txBody>
      </p:sp>
      <p:sp>
        <p:nvSpPr>
          <p:cNvPr id="134" name="TextBox 133"/>
          <p:cNvSpPr txBox="1"/>
          <p:nvPr/>
        </p:nvSpPr>
        <p:spPr>
          <a:xfrm>
            <a:off x="1888070" y="4872215"/>
            <a:ext cx="1653310" cy="707886"/>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000" dirty="0" smtClean="0"/>
              <a:t>מה לרגל </a:t>
            </a:r>
            <a:r>
              <a:rPr lang="he-IL" sz="2000" dirty="0" err="1" smtClean="0"/>
              <a:t>שהיזקו</a:t>
            </a:r>
            <a:r>
              <a:rPr lang="he-IL" sz="2000" dirty="0" smtClean="0"/>
              <a:t> מצוי</a:t>
            </a:r>
            <a:endParaRPr lang="he-IL" sz="2000" dirty="0"/>
          </a:p>
        </p:txBody>
      </p:sp>
      <p:sp>
        <p:nvSpPr>
          <p:cNvPr id="135" name="TextBox 134"/>
          <p:cNvSpPr txBox="1"/>
          <p:nvPr/>
        </p:nvSpPr>
        <p:spPr>
          <a:xfrm>
            <a:off x="10485043" y="5908547"/>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"ואתו אדם ורגל בפלגי </a:t>
            </a:r>
            <a:r>
              <a:rPr lang="he-IL" dirty="0" err="1" smtClean="0"/>
              <a:t>דינא</a:t>
            </a:r>
            <a:r>
              <a:rPr lang="he-IL" dirty="0" smtClean="0"/>
              <a:t>"</a:t>
            </a:r>
            <a:endParaRPr lang="he-IL" dirty="0"/>
          </a:p>
        </p:txBody>
      </p:sp>
      <p:sp>
        <p:nvSpPr>
          <p:cNvPr id="136" name="TextBox 135"/>
          <p:cNvSpPr txBox="1"/>
          <p:nvPr/>
        </p:nvSpPr>
        <p:spPr>
          <a:xfrm>
            <a:off x="3622765" y="5882175"/>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רגל</a:t>
            </a:r>
            <a:endParaRPr lang="he-IL" sz="2800" b="1" dirty="0"/>
          </a:p>
        </p:txBody>
      </p:sp>
      <p:sp>
        <p:nvSpPr>
          <p:cNvPr id="137" name="TextBox 136"/>
          <p:cNvSpPr txBox="1"/>
          <p:nvPr/>
        </p:nvSpPr>
        <p:spPr>
          <a:xfrm>
            <a:off x="5280890" y="5848658"/>
            <a:ext cx="1694873"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לבור שכן תחילת עשייתו לנזק</a:t>
            </a:r>
            <a:endParaRPr lang="he-IL" sz="1600" dirty="0"/>
          </a:p>
        </p:txBody>
      </p:sp>
      <p:sp>
        <p:nvSpPr>
          <p:cNvPr id="138" name="TextBox 137"/>
          <p:cNvSpPr txBox="1"/>
          <p:nvPr/>
        </p:nvSpPr>
        <p:spPr>
          <a:xfrm>
            <a:off x="6974297" y="5884382"/>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בור</a:t>
            </a:r>
          </a:p>
        </p:txBody>
      </p:sp>
      <p:sp>
        <p:nvSpPr>
          <p:cNvPr id="139" name="TextBox 138"/>
          <p:cNvSpPr txBox="1"/>
          <p:nvPr/>
        </p:nvSpPr>
        <p:spPr>
          <a:xfrm>
            <a:off x="8783320" y="5946524"/>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קרן</a:t>
            </a:r>
            <a:endParaRPr lang="he-IL" dirty="0"/>
          </a:p>
        </p:txBody>
      </p:sp>
      <p:sp>
        <p:nvSpPr>
          <p:cNvPr id="140" name="TextBox 139"/>
          <p:cNvSpPr txBox="1"/>
          <p:nvPr/>
        </p:nvSpPr>
        <p:spPr>
          <a:xfrm>
            <a:off x="65580" y="5818440"/>
            <a:ext cx="1653310"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a:t>
            </a:r>
            <a:r>
              <a:rPr lang="he-IL" sz="1600" dirty="0" err="1" smtClean="0"/>
              <a:t>להצד</a:t>
            </a:r>
            <a:r>
              <a:rPr lang="he-IL" sz="1600" dirty="0" smtClean="0"/>
              <a:t> השווה שבהן שכן מועדים מתחילתן</a:t>
            </a:r>
            <a:endParaRPr lang="he-IL" sz="1600" dirty="0"/>
          </a:p>
        </p:txBody>
      </p:sp>
      <p:sp>
        <p:nvSpPr>
          <p:cNvPr id="141" name="TextBox 140"/>
          <p:cNvSpPr txBox="1"/>
          <p:nvPr/>
        </p:nvSpPr>
        <p:spPr>
          <a:xfrm>
            <a:off x="1783544" y="5816215"/>
            <a:ext cx="1653310"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a:t>
            </a:r>
            <a:r>
              <a:rPr lang="he-IL" sz="1600" dirty="0"/>
              <a:t>ל</a:t>
            </a:r>
            <a:r>
              <a:rPr lang="he-IL" sz="1600" dirty="0" smtClean="0"/>
              <a:t>אש שמועדת גם למה שאינו ראוי לה</a:t>
            </a:r>
            <a:endParaRPr lang="he-IL" sz="1600" dirty="0"/>
          </a:p>
        </p:txBody>
      </p:sp>
      <p:sp>
        <p:nvSpPr>
          <p:cNvPr id="142" name="מלבן 141"/>
          <p:cNvSpPr/>
          <p:nvPr/>
        </p:nvSpPr>
        <p:spPr>
          <a:xfrm>
            <a:off x="10643954" y="899931"/>
            <a:ext cx="1269880" cy="646331"/>
          </a:xfrm>
          <a:prstGeom prst="rect">
            <a:avLst/>
          </a:prstGeom>
        </p:spPr>
        <p:txBody>
          <a:bodyPr wrap="square">
            <a:spAutoFit/>
          </a:bodyPr>
          <a:lstStyle/>
          <a:p>
            <a:pPr algn="ctr"/>
            <a:r>
              <a:rPr lang="he-IL" dirty="0"/>
              <a:t>המיקום בדברי רש"י</a:t>
            </a:r>
          </a:p>
        </p:txBody>
      </p:sp>
      <p:sp>
        <p:nvSpPr>
          <p:cNvPr id="48" name="מלבן 47"/>
          <p:cNvSpPr/>
          <p:nvPr/>
        </p:nvSpPr>
        <p:spPr>
          <a:xfrm>
            <a:off x="6733470" y="472906"/>
            <a:ext cx="5449294"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רָבָא </a:t>
            </a:r>
            <a:r>
              <a:rPr lang="he-IL" dirty="0" err="1">
                <a:solidFill>
                  <a:srgbClr val="000000"/>
                </a:solidFill>
                <a:latin typeface="Arial" panose="020B0604020202020204" pitchFamily="34" charset="0"/>
              </a:rPr>
              <a:t>וְכוּלְּהו</a:t>
            </a:r>
            <a:r>
              <a:rPr lang="he-IL" dirty="0">
                <a:solidFill>
                  <a:srgbClr val="000000"/>
                </a:solidFill>
                <a:latin typeface="Arial" panose="020B0604020202020204" pitchFamily="34" charset="0"/>
              </a:rPr>
              <a:t>ּ כִּי שָׁדֵית בּוֹר </a:t>
            </a:r>
            <a:r>
              <a:rPr lang="he-IL" dirty="0" err="1" smtClean="0">
                <a:solidFill>
                  <a:srgbClr val="000000"/>
                </a:solidFill>
                <a:latin typeface="Arial" panose="020B0604020202020204" pitchFamily="34" charset="0"/>
              </a:rPr>
              <a:t>בֵּינַיְיהו</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אָתְיָא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כּוּלְּהו</a:t>
            </a:r>
            <a:r>
              <a:rPr lang="he-IL" dirty="0">
                <a:solidFill>
                  <a:srgbClr val="000000"/>
                </a:solidFill>
                <a:latin typeface="Arial" panose="020B0604020202020204" pitchFamily="34" charset="0"/>
              </a:rPr>
              <a:t>ּ בַּמֶּה הַצַּד </a:t>
            </a:r>
            <a:endParaRPr lang="he-IL" dirty="0"/>
          </a:p>
        </p:txBody>
      </p:sp>
      <p:sp>
        <p:nvSpPr>
          <p:cNvPr id="49" name="מלבן 48"/>
          <p:cNvSpPr/>
          <p:nvPr/>
        </p:nvSpPr>
        <p:spPr>
          <a:xfrm>
            <a:off x="2412547" y="427139"/>
            <a:ext cx="4265620" cy="369332"/>
          </a:xfrm>
          <a:prstGeom prst="rect">
            <a:avLst/>
          </a:prstGeom>
        </p:spPr>
        <p:txBody>
          <a:bodyPr wrap="square">
            <a:spAutoFit/>
          </a:bodyPr>
          <a:lstStyle/>
          <a:p>
            <a:r>
              <a:rPr lang="he-IL" dirty="0" smtClean="0"/>
              <a:t>רש"י מפרט את כל הלימודים לפי שיטת רבא</a:t>
            </a:r>
            <a:endParaRPr lang="he-IL" dirty="0"/>
          </a:p>
        </p:txBody>
      </p:sp>
      <p:sp>
        <p:nvSpPr>
          <p:cNvPr id="50" name="מלבן 49"/>
          <p:cNvSpPr/>
          <p:nvPr/>
        </p:nvSpPr>
        <p:spPr>
          <a:xfrm>
            <a:off x="1322910" y="49787"/>
            <a:ext cx="7620000" cy="369332"/>
          </a:xfrm>
          <a:prstGeom prst="rect">
            <a:avLst/>
          </a:prstGeom>
        </p:spPr>
        <p:txBody>
          <a:bodyPr wrap="square">
            <a:spAutoFit/>
          </a:bodyPr>
          <a:lstStyle/>
          <a:p>
            <a:r>
              <a:rPr lang="he-IL" dirty="0"/>
              <a:t>הגמרא מבהירה שבאמת כדי ללמוד על חיובי האבות לא היה צורך בכתיבת כולן:</a:t>
            </a:r>
          </a:p>
        </p:txBody>
      </p:sp>
      <p:sp>
        <p:nvSpPr>
          <p:cNvPr id="51" name="TextBox 50"/>
          <p:cNvSpPr txBox="1"/>
          <p:nvPr/>
        </p:nvSpPr>
        <p:spPr>
          <a:xfrm>
            <a:off x="10289309" y="67133"/>
            <a:ext cx="1745672" cy="366976"/>
          </a:xfrm>
          <a:prstGeom prst="rect">
            <a:avLst/>
          </a:prstGeom>
          <a:noFill/>
        </p:spPr>
        <p:txBody>
          <a:bodyPr wrap="square" rtlCol="1">
            <a:spAutoFit/>
          </a:bodyPr>
          <a:lstStyle/>
          <a:p>
            <a:r>
              <a:rPr lang="he-IL" dirty="0" smtClean="0"/>
              <a:t>דף ה' עמ' ב'</a:t>
            </a:r>
            <a:endParaRPr lang="he-IL" dirty="0"/>
          </a:p>
        </p:txBody>
      </p:sp>
      <p:sp>
        <p:nvSpPr>
          <p:cNvPr id="52" name="מלבן 51"/>
          <p:cNvSpPr/>
          <p:nvPr/>
        </p:nvSpPr>
        <p:spPr>
          <a:xfrm>
            <a:off x="1004388" y="890611"/>
            <a:ext cx="7112002" cy="646331"/>
          </a:xfrm>
          <a:prstGeom prst="rect">
            <a:avLst/>
          </a:prstGeom>
          <a:solidFill>
            <a:schemeClr val="bg1"/>
          </a:solidFill>
          <a:scene3d>
            <a:camera prst="orthographicFront"/>
            <a:lightRig rig="threePt" dir="t"/>
          </a:scene3d>
          <a:sp3d>
            <a:bevelT prst="slope"/>
          </a:sp3d>
        </p:spPr>
        <p:txBody>
          <a:bodyPr wrap="square">
            <a:spAutoFit/>
          </a:bodyPr>
          <a:lstStyle/>
          <a:p>
            <a:r>
              <a:rPr lang="he-IL" dirty="0" smtClean="0"/>
              <a:t>כל </a:t>
            </a:r>
            <a:r>
              <a:rPr lang="he-IL" dirty="0"/>
              <a:t>אבות </a:t>
            </a:r>
            <a:r>
              <a:rPr lang="he-IL" dirty="0" err="1" smtClean="0"/>
              <a:t>הנזיקין</a:t>
            </a:r>
            <a:r>
              <a:rPr lang="he-IL" dirty="0" smtClean="0"/>
              <a:t>,  כאשר </a:t>
            </a:r>
            <a:r>
              <a:rPr lang="he-IL" dirty="0"/>
              <a:t>תטיל בור ביניהם, כלומר, אם תצרף בור עם אב נוסף, </a:t>
            </a:r>
            <a:r>
              <a:rPr lang="he-IL" dirty="0" smtClean="0"/>
              <a:t>ניתן </a:t>
            </a:r>
            <a:r>
              <a:rPr lang="he-IL" dirty="0"/>
              <a:t>ללמוד מהם את החיוב של כל שאר האבות, מהצד השווה שביניהם </a:t>
            </a:r>
          </a:p>
        </p:txBody>
      </p:sp>
    </p:spTree>
    <p:extLst>
      <p:ext uri="{BB962C8B-B14F-4D97-AF65-F5344CB8AC3E}">
        <p14:creationId xmlns:p14="http://schemas.microsoft.com/office/powerpoint/2010/main" val="350547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p:stCondLst>
                              <p:cond delay="750"/>
                            </p:stCondLst>
                            <p:childTnLst>
                              <p:par>
                                <p:cTn id="9" presetID="22" presetClass="entr" presetSubtype="2" fill="hold" grpId="0" nodeType="afterEffect">
                                  <p:stCondLst>
                                    <p:cond delay="150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par>
                          <p:cTn id="12" fill="hold">
                            <p:stCondLst>
                              <p:cond delay="2750"/>
                            </p:stCondLst>
                            <p:childTnLst>
                              <p:par>
                                <p:cTn id="13" presetID="22" presetClass="entr" presetSubtype="2" fill="hold" grpId="0" nodeType="afterEffect">
                                  <p:stCondLst>
                                    <p:cond delay="2000"/>
                                  </p:stCondLst>
                                  <p:childTnLst>
                                    <p:set>
                                      <p:cBhvr>
                                        <p:cTn id="14" dur="1" fill="hold">
                                          <p:stCondLst>
                                            <p:cond delay="0"/>
                                          </p:stCondLst>
                                        </p:cTn>
                                        <p:tgtEl>
                                          <p:spTgt spid="52"/>
                                        </p:tgtEl>
                                        <p:attrNameLst>
                                          <p:attrName>style.visibility</p:attrName>
                                        </p:attrNameLst>
                                      </p:cBhvr>
                                      <p:to>
                                        <p:strVal val="visible"/>
                                      </p:to>
                                    </p:set>
                                    <p:animEffect transition="in" filter="wipe(righ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52"/>
                                        </p:tgtEl>
                                        <p:attrNameLst>
                                          <p:attrName>ppt_x</p:attrName>
                                        </p:attrNameLst>
                                      </p:cBhvr>
                                      <p:tavLst>
                                        <p:tav tm="0">
                                          <p:val>
                                            <p:strVal val="ppt_x"/>
                                          </p:val>
                                        </p:tav>
                                        <p:tav tm="100000">
                                          <p:val>
                                            <p:strVal val="ppt_x"/>
                                          </p:val>
                                        </p:tav>
                                      </p:tavLst>
                                    </p:anim>
                                    <p:anim calcmode="lin" valueType="num">
                                      <p:cBhvr additive="base">
                                        <p:cTn id="20" dur="500"/>
                                        <p:tgtEl>
                                          <p:spTgt spid="52"/>
                                        </p:tgtEl>
                                        <p:attrNameLst>
                                          <p:attrName>ppt_y</p:attrName>
                                        </p:attrNameLst>
                                      </p:cBhvr>
                                      <p:tavLst>
                                        <p:tav tm="0">
                                          <p:val>
                                            <p:strVal val="ppt_y"/>
                                          </p:val>
                                        </p:tav>
                                        <p:tav tm="100000">
                                          <p:val>
                                            <p:strVal val="1+ppt_h/2"/>
                                          </p:val>
                                        </p:tav>
                                      </p:tavLst>
                                    </p:anim>
                                    <p:set>
                                      <p:cBhvr>
                                        <p:cTn id="21" dur="1" fill="hold">
                                          <p:stCondLst>
                                            <p:cond delay="499"/>
                                          </p:stCondLst>
                                        </p:cTn>
                                        <p:tgtEl>
                                          <p:spTgt spid="52"/>
                                        </p:tgtEl>
                                        <p:attrNameLst>
                                          <p:attrName>style.visibility</p:attrName>
                                        </p:attrNameLst>
                                      </p:cBhvr>
                                      <p:to>
                                        <p:strVal val="hidden"/>
                                      </p:to>
                                    </p:set>
                                  </p:childTnLst>
                                </p:cTn>
                              </p:par>
                            </p:childTnLst>
                          </p:cTn>
                        </p:par>
                        <p:par>
                          <p:cTn id="22" fill="hold">
                            <p:stCondLst>
                              <p:cond delay="500"/>
                            </p:stCondLst>
                            <p:childTnLst>
                              <p:par>
                                <p:cTn id="23" presetID="22" presetClass="entr" presetSubtype="2" fill="hold" grpId="0" nodeType="afterEffect">
                                  <p:stCondLst>
                                    <p:cond delay="1000"/>
                                  </p:stCondLst>
                                  <p:childTnLst>
                                    <p:set>
                                      <p:cBhvr>
                                        <p:cTn id="24" dur="1" fill="hold">
                                          <p:stCondLst>
                                            <p:cond delay="0"/>
                                          </p:stCondLst>
                                        </p:cTn>
                                        <p:tgtEl>
                                          <p:spTgt spid="49"/>
                                        </p:tgtEl>
                                        <p:attrNameLst>
                                          <p:attrName>style.visibility</p:attrName>
                                        </p:attrNameLst>
                                      </p:cBhvr>
                                      <p:to>
                                        <p:strVal val="visible"/>
                                      </p:to>
                                    </p:set>
                                    <p:animEffect transition="in" filter="wipe(right)">
                                      <p:cBhvr>
                                        <p:cTn id="25" dur="500"/>
                                        <p:tgtEl>
                                          <p:spTgt spid="49"/>
                                        </p:tgtEl>
                                      </p:cBhvr>
                                    </p:animEffect>
                                  </p:childTnLst>
                                </p:cTn>
                              </p:par>
                            </p:childTnLst>
                          </p:cTn>
                        </p:par>
                        <p:par>
                          <p:cTn id="26" fill="hold">
                            <p:stCondLst>
                              <p:cond delay="2000"/>
                            </p:stCondLst>
                            <p:childTnLst>
                              <p:par>
                                <p:cTn id="27" presetID="16" presetClass="entr" presetSubtype="21" fill="hold" grpId="0" nodeType="afterEffect">
                                  <p:stCondLst>
                                    <p:cond delay="150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par>
                          <p:cTn id="30" fill="hold">
                            <p:stCondLst>
                              <p:cond delay="4000"/>
                            </p:stCondLst>
                            <p:childTnLst>
                              <p:par>
                                <p:cTn id="31" presetID="13" presetClass="entr" presetSubtype="32"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plus(out)">
                                      <p:cBhvr>
                                        <p:cTn id="33" dur="1000"/>
                                        <p:tgtEl>
                                          <p:spTgt spid="100"/>
                                        </p:tgtEl>
                                      </p:cBhvr>
                                    </p:animEffect>
                                  </p:childTnLst>
                                </p:cTn>
                              </p:par>
                            </p:childTnLst>
                          </p:cTn>
                        </p:par>
                        <p:par>
                          <p:cTn id="34" fill="hold">
                            <p:stCondLst>
                              <p:cond delay="5000"/>
                            </p:stCondLst>
                            <p:childTnLst>
                              <p:par>
                                <p:cTn id="35" presetID="16" presetClass="entr" presetSubtype="21" fill="hold" grpId="0" nodeType="afterEffect">
                                  <p:stCondLst>
                                    <p:cond delay="500"/>
                                  </p:stCondLst>
                                  <p:childTnLst>
                                    <p:set>
                                      <p:cBhvr>
                                        <p:cTn id="36" dur="1" fill="hold">
                                          <p:stCondLst>
                                            <p:cond delay="0"/>
                                          </p:stCondLst>
                                        </p:cTn>
                                        <p:tgtEl>
                                          <p:spTgt spid="142"/>
                                        </p:tgtEl>
                                        <p:attrNameLst>
                                          <p:attrName>style.visibility</p:attrName>
                                        </p:attrNameLst>
                                      </p:cBhvr>
                                      <p:to>
                                        <p:strVal val="visible"/>
                                      </p:to>
                                    </p:set>
                                    <p:animEffect transition="in" filter="barn(inVertical)">
                                      <p:cBhvr>
                                        <p:cTn id="37" dur="500"/>
                                        <p:tgtEl>
                                          <p:spTgt spid="142"/>
                                        </p:tgtEl>
                                      </p:cBhvr>
                                    </p:animEffect>
                                  </p:childTnLst>
                                </p:cTn>
                              </p:par>
                            </p:childTnLst>
                          </p:cTn>
                        </p:par>
                        <p:par>
                          <p:cTn id="38" fill="hold">
                            <p:stCondLst>
                              <p:cond delay="6000"/>
                            </p:stCondLst>
                            <p:childTnLst>
                              <p:par>
                                <p:cTn id="39" presetID="16" presetClass="entr" presetSubtype="21" fill="hold" grpId="0" nodeType="afterEffect">
                                  <p:stCondLst>
                                    <p:cond delay="1000"/>
                                  </p:stCondLst>
                                  <p:childTnLst>
                                    <p:set>
                                      <p:cBhvr>
                                        <p:cTn id="40" dur="1" fill="hold">
                                          <p:stCondLst>
                                            <p:cond delay="0"/>
                                          </p:stCondLst>
                                        </p:cTn>
                                        <p:tgtEl>
                                          <p:spTgt spid="101"/>
                                        </p:tgtEl>
                                        <p:attrNameLst>
                                          <p:attrName>style.visibility</p:attrName>
                                        </p:attrNameLst>
                                      </p:cBhvr>
                                      <p:to>
                                        <p:strVal val="visible"/>
                                      </p:to>
                                    </p:set>
                                    <p:animEffect transition="in" filter="barn(inVertical)">
                                      <p:cBhvr>
                                        <p:cTn id="41" dur="500"/>
                                        <p:tgtEl>
                                          <p:spTgt spid="101"/>
                                        </p:tgtEl>
                                      </p:cBhvr>
                                    </p:animEffect>
                                  </p:childTnLst>
                                </p:cTn>
                              </p:par>
                            </p:childTnLst>
                          </p:cTn>
                        </p:par>
                        <p:par>
                          <p:cTn id="42" fill="hold">
                            <p:stCondLst>
                              <p:cond delay="7500"/>
                            </p:stCondLst>
                            <p:childTnLst>
                              <p:par>
                                <p:cTn id="43" presetID="16" presetClass="entr" presetSubtype="21" fill="hold" grpId="0" nodeType="after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barn(inVertical)">
                                      <p:cBhvr>
                                        <p:cTn id="45" dur="500"/>
                                        <p:tgtEl>
                                          <p:spTgt spid="102"/>
                                        </p:tgtEl>
                                      </p:cBhvr>
                                    </p:animEffect>
                                  </p:childTnLst>
                                </p:cTn>
                              </p:par>
                            </p:childTnLst>
                          </p:cTn>
                        </p:par>
                        <p:par>
                          <p:cTn id="46" fill="hold">
                            <p:stCondLst>
                              <p:cond delay="8000"/>
                            </p:stCondLst>
                            <p:childTnLst>
                              <p:par>
                                <p:cTn id="47" presetID="16" presetClass="entr" presetSubtype="21" fill="hold" grpId="0" nodeType="afterEffect">
                                  <p:stCondLst>
                                    <p:cond delay="1000"/>
                                  </p:stCondLst>
                                  <p:childTnLst>
                                    <p:set>
                                      <p:cBhvr>
                                        <p:cTn id="48" dur="1" fill="hold">
                                          <p:stCondLst>
                                            <p:cond delay="0"/>
                                          </p:stCondLst>
                                        </p:cTn>
                                        <p:tgtEl>
                                          <p:spTgt spid="103"/>
                                        </p:tgtEl>
                                        <p:attrNameLst>
                                          <p:attrName>style.visibility</p:attrName>
                                        </p:attrNameLst>
                                      </p:cBhvr>
                                      <p:to>
                                        <p:strVal val="visible"/>
                                      </p:to>
                                    </p:set>
                                    <p:animEffect transition="in" filter="barn(inVertical)">
                                      <p:cBhvr>
                                        <p:cTn id="49" dur="500"/>
                                        <p:tgtEl>
                                          <p:spTgt spid="103"/>
                                        </p:tgtEl>
                                      </p:cBhvr>
                                    </p:animEffect>
                                  </p:childTnLst>
                                </p:cTn>
                              </p:par>
                            </p:childTnLst>
                          </p:cTn>
                        </p:par>
                        <p:par>
                          <p:cTn id="50" fill="hold">
                            <p:stCondLst>
                              <p:cond delay="9500"/>
                            </p:stCondLst>
                            <p:childTnLst>
                              <p:par>
                                <p:cTn id="51" presetID="16" presetClass="entr" presetSubtype="21" fill="hold" grpId="0" nodeType="afterEffect">
                                  <p:stCondLst>
                                    <p:cond delay="1000"/>
                                  </p:stCondLst>
                                  <p:childTnLst>
                                    <p:set>
                                      <p:cBhvr>
                                        <p:cTn id="52" dur="1" fill="hold">
                                          <p:stCondLst>
                                            <p:cond delay="0"/>
                                          </p:stCondLst>
                                        </p:cTn>
                                        <p:tgtEl>
                                          <p:spTgt spid="104"/>
                                        </p:tgtEl>
                                        <p:attrNameLst>
                                          <p:attrName>style.visibility</p:attrName>
                                        </p:attrNameLst>
                                      </p:cBhvr>
                                      <p:to>
                                        <p:strVal val="visible"/>
                                      </p:to>
                                    </p:set>
                                    <p:animEffect transition="in" filter="barn(inVertical)">
                                      <p:cBhvr>
                                        <p:cTn id="53" dur="500"/>
                                        <p:tgtEl>
                                          <p:spTgt spid="104"/>
                                        </p:tgtEl>
                                      </p:cBhvr>
                                    </p:animEffect>
                                  </p:childTnLst>
                                </p:cTn>
                              </p:par>
                            </p:childTnLst>
                          </p:cTn>
                        </p:par>
                        <p:par>
                          <p:cTn id="54" fill="hold">
                            <p:stCondLst>
                              <p:cond delay="11000"/>
                            </p:stCondLst>
                            <p:childTnLst>
                              <p:par>
                                <p:cTn id="55" presetID="16" presetClass="entr" presetSubtype="21" fill="hold" grpId="0" nodeType="afterEffect">
                                  <p:stCondLst>
                                    <p:cond delay="1000"/>
                                  </p:stCondLst>
                                  <p:childTnLst>
                                    <p:set>
                                      <p:cBhvr>
                                        <p:cTn id="56" dur="1" fill="hold">
                                          <p:stCondLst>
                                            <p:cond delay="0"/>
                                          </p:stCondLst>
                                        </p:cTn>
                                        <p:tgtEl>
                                          <p:spTgt spid="105"/>
                                        </p:tgtEl>
                                        <p:attrNameLst>
                                          <p:attrName>style.visibility</p:attrName>
                                        </p:attrNameLst>
                                      </p:cBhvr>
                                      <p:to>
                                        <p:strVal val="visible"/>
                                      </p:to>
                                    </p:set>
                                    <p:animEffect transition="in" filter="barn(inVertical)">
                                      <p:cBhvr>
                                        <p:cTn id="57" dur="500"/>
                                        <p:tgtEl>
                                          <p:spTgt spid="105"/>
                                        </p:tgtEl>
                                      </p:cBhvr>
                                    </p:animEffect>
                                  </p:childTnLst>
                                </p:cTn>
                              </p:par>
                            </p:childTnLst>
                          </p:cTn>
                        </p:par>
                        <p:par>
                          <p:cTn id="58" fill="hold">
                            <p:stCondLst>
                              <p:cond delay="12500"/>
                            </p:stCondLst>
                            <p:childTnLst>
                              <p:par>
                                <p:cTn id="59" presetID="16" presetClass="entr" presetSubtype="21" fill="hold" grpId="0" nodeType="afterEffect">
                                  <p:stCondLst>
                                    <p:cond delay="1000"/>
                                  </p:stCondLst>
                                  <p:childTnLst>
                                    <p:set>
                                      <p:cBhvr>
                                        <p:cTn id="60" dur="1" fill="hold">
                                          <p:stCondLst>
                                            <p:cond delay="0"/>
                                          </p:stCondLst>
                                        </p:cTn>
                                        <p:tgtEl>
                                          <p:spTgt spid="106"/>
                                        </p:tgtEl>
                                        <p:attrNameLst>
                                          <p:attrName>style.visibility</p:attrName>
                                        </p:attrNameLst>
                                      </p:cBhvr>
                                      <p:to>
                                        <p:strVal val="visible"/>
                                      </p:to>
                                    </p:set>
                                    <p:animEffect transition="in" filter="barn(inVertical)">
                                      <p:cBhvr>
                                        <p:cTn id="61" dur="500"/>
                                        <p:tgtEl>
                                          <p:spTgt spid="106"/>
                                        </p:tgtEl>
                                      </p:cBhvr>
                                    </p:animEffect>
                                  </p:childTnLst>
                                </p:cTn>
                              </p:par>
                            </p:childTnLst>
                          </p:cTn>
                        </p:par>
                        <p:par>
                          <p:cTn id="62" fill="hold">
                            <p:stCondLst>
                              <p:cond delay="14000"/>
                            </p:stCondLst>
                            <p:childTnLst>
                              <p:par>
                                <p:cTn id="63" presetID="16" presetClass="entr" presetSubtype="21" fill="hold" grpId="0" nodeType="afterEffect">
                                  <p:stCondLst>
                                    <p:cond delay="500"/>
                                  </p:stCondLst>
                                  <p:childTnLst>
                                    <p:set>
                                      <p:cBhvr>
                                        <p:cTn id="64" dur="1" fill="hold">
                                          <p:stCondLst>
                                            <p:cond delay="0"/>
                                          </p:stCondLst>
                                        </p:cTn>
                                        <p:tgtEl>
                                          <p:spTgt spid="107"/>
                                        </p:tgtEl>
                                        <p:attrNameLst>
                                          <p:attrName>style.visibility</p:attrName>
                                        </p:attrNameLst>
                                      </p:cBhvr>
                                      <p:to>
                                        <p:strVal val="visible"/>
                                      </p:to>
                                    </p:set>
                                    <p:animEffect transition="in" filter="barn(inVertical)">
                                      <p:cBhvr>
                                        <p:cTn id="65" dur="500"/>
                                        <p:tgtEl>
                                          <p:spTgt spid="107"/>
                                        </p:tgtEl>
                                      </p:cBhvr>
                                    </p:animEffect>
                                  </p:childTnLst>
                                </p:cTn>
                              </p:par>
                            </p:childTnLst>
                          </p:cTn>
                        </p:par>
                        <p:par>
                          <p:cTn id="66" fill="hold">
                            <p:stCondLst>
                              <p:cond delay="15000"/>
                            </p:stCondLst>
                            <p:childTnLst>
                              <p:par>
                                <p:cTn id="67" presetID="16" presetClass="entr" presetSubtype="21" fill="hold" grpId="0" nodeType="afterEffect">
                                  <p:stCondLst>
                                    <p:cond delay="1000"/>
                                  </p:stCondLst>
                                  <p:childTnLst>
                                    <p:set>
                                      <p:cBhvr>
                                        <p:cTn id="68" dur="1" fill="hold">
                                          <p:stCondLst>
                                            <p:cond delay="0"/>
                                          </p:stCondLst>
                                        </p:cTn>
                                        <p:tgtEl>
                                          <p:spTgt spid="111"/>
                                        </p:tgtEl>
                                        <p:attrNameLst>
                                          <p:attrName>style.visibility</p:attrName>
                                        </p:attrNameLst>
                                      </p:cBhvr>
                                      <p:to>
                                        <p:strVal val="visible"/>
                                      </p:to>
                                    </p:set>
                                    <p:animEffect transition="in" filter="barn(inVertical)">
                                      <p:cBhvr>
                                        <p:cTn id="69" dur="500"/>
                                        <p:tgtEl>
                                          <p:spTgt spid="111"/>
                                        </p:tgtEl>
                                      </p:cBhvr>
                                    </p:animEffect>
                                  </p:childTnLst>
                                </p:cTn>
                              </p:par>
                            </p:childTnLst>
                          </p:cTn>
                        </p:par>
                        <p:par>
                          <p:cTn id="70" fill="hold">
                            <p:stCondLst>
                              <p:cond delay="16500"/>
                            </p:stCondLst>
                            <p:childTnLst>
                              <p:par>
                                <p:cTn id="71" presetID="16" presetClass="entr" presetSubtype="21" fill="hold" grpId="0" nodeType="afterEffect">
                                  <p:stCondLst>
                                    <p:cond delay="1000"/>
                                  </p:stCondLst>
                                  <p:childTnLst>
                                    <p:set>
                                      <p:cBhvr>
                                        <p:cTn id="72" dur="1" fill="hold">
                                          <p:stCondLst>
                                            <p:cond delay="0"/>
                                          </p:stCondLst>
                                        </p:cTn>
                                        <p:tgtEl>
                                          <p:spTgt spid="110"/>
                                        </p:tgtEl>
                                        <p:attrNameLst>
                                          <p:attrName>style.visibility</p:attrName>
                                        </p:attrNameLst>
                                      </p:cBhvr>
                                      <p:to>
                                        <p:strVal val="visible"/>
                                      </p:to>
                                    </p:set>
                                    <p:animEffect transition="in" filter="barn(inVertical)">
                                      <p:cBhvr>
                                        <p:cTn id="73" dur="500"/>
                                        <p:tgtEl>
                                          <p:spTgt spid="110"/>
                                        </p:tgtEl>
                                      </p:cBhvr>
                                    </p:animEffect>
                                  </p:childTnLst>
                                </p:cTn>
                              </p:par>
                            </p:childTnLst>
                          </p:cTn>
                        </p:par>
                        <p:par>
                          <p:cTn id="74" fill="hold">
                            <p:stCondLst>
                              <p:cond delay="18000"/>
                            </p:stCondLst>
                            <p:childTnLst>
                              <p:par>
                                <p:cTn id="75" presetID="16" presetClass="entr" presetSubtype="21" fill="hold" grpId="0" nodeType="afterEffect">
                                  <p:stCondLst>
                                    <p:cond delay="1000"/>
                                  </p:stCondLst>
                                  <p:childTnLst>
                                    <p:set>
                                      <p:cBhvr>
                                        <p:cTn id="76" dur="1" fill="hold">
                                          <p:stCondLst>
                                            <p:cond delay="0"/>
                                          </p:stCondLst>
                                        </p:cTn>
                                        <p:tgtEl>
                                          <p:spTgt spid="109"/>
                                        </p:tgtEl>
                                        <p:attrNameLst>
                                          <p:attrName>style.visibility</p:attrName>
                                        </p:attrNameLst>
                                      </p:cBhvr>
                                      <p:to>
                                        <p:strVal val="visible"/>
                                      </p:to>
                                    </p:set>
                                    <p:animEffect transition="in" filter="barn(inVertical)">
                                      <p:cBhvr>
                                        <p:cTn id="77" dur="500"/>
                                        <p:tgtEl>
                                          <p:spTgt spid="109"/>
                                        </p:tgtEl>
                                      </p:cBhvr>
                                    </p:animEffect>
                                  </p:childTnLst>
                                </p:cTn>
                              </p:par>
                            </p:childTnLst>
                          </p:cTn>
                        </p:par>
                        <p:par>
                          <p:cTn id="78" fill="hold">
                            <p:stCondLst>
                              <p:cond delay="19500"/>
                            </p:stCondLst>
                            <p:childTnLst>
                              <p:par>
                                <p:cTn id="79" presetID="16" presetClass="entr" presetSubtype="21" fill="hold" grpId="0" nodeType="afterEffect">
                                  <p:stCondLst>
                                    <p:cond delay="1000"/>
                                  </p:stCondLst>
                                  <p:childTnLst>
                                    <p:set>
                                      <p:cBhvr>
                                        <p:cTn id="80" dur="1" fill="hold">
                                          <p:stCondLst>
                                            <p:cond delay="0"/>
                                          </p:stCondLst>
                                        </p:cTn>
                                        <p:tgtEl>
                                          <p:spTgt spid="108"/>
                                        </p:tgtEl>
                                        <p:attrNameLst>
                                          <p:attrName>style.visibility</p:attrName>
                                        </p:attrNameLst>
                                      </p:cBhvr>
                                      <p:to>
                                        <p:strVal val="visible"/>
                                      </p:to>
                                    </p:set>
                                    <p:animEffect transition="in" filter="barn(inVertical)">
                                      <p:cBhvr>
                                        <p:cTn id="81" dur="500"/>
                                        <p:tgtEl>
                                          <p:spTgt spid="108"/>
                                        </p:tgtEl>
                                      </p:cBhvr>
                                    </p:animEffect>
                                  </p:childTnLst>
                                </p:cTn>
                              </p:par>
                            </p:childTnLst>
                          </p:cTn>
                        </p:par>
                        <p:par>
                          <p:cTn id="82" fill="hold">
                            <p:stCondLst>
                              <p:cond delay="21000"/>
                            </p:stCondLst>
                            <p:childTnLst>
                              <p:par>
                                <p:cTn id="83" presetID="16" presetClass="entr" presetSubtype="21" fill="hold" grpId="0" nodeType="afterEffect">
                                  <p:stCondLst>
                                    <p:cond delay="1000"/>
                                  </p:stCondLst>
                                  <p:childTnLst>
                                    <p:set>
                                      <p:cBhvr>
                                        <p:cTn id="84" dur="1" fill="hold">
                                          <p:stCondLst>
                                            <p:cond delay="0"/>
                                          </p:stCondLst>
                                        </p:cTn>
                                        <p:tgtEl>
                                          <p:spTgt spid="113"/>
                                        </p:tgtEl>
                                        <p:attrNameLst>
                                          <p:attrName>style.visibility</p:attrName>
                                        </p:attrNameLst>
                                      </p:cBhvr>
                                      <p:to>
                                        <p:strVal val="visible"/>
                                      </p:to>
                                    </p:set>
                                    <p:animEffect transition="in" filter="barn(inVertical)">
                                      <p:cBhvr>
                                        <p:cTn id="85" dur="500"/>
                                        <p:tgtEl>
                                          <p:spTgt spid="113"/>
                                        </p:tgtEl>
                                      </p:cBhvr>
                                    </p:animEffect>
                                  </p:childTnLst>
                                </p:cTn>
                              </p:par>
                            </p:childTnLst>
                          </p:cTn>
                        </p:par>
                        <p:par>
                          <p:cTn id="86" fill="hold">
                            <p:stCondLst>
                              <p:cond delay="22500"/>
                            </p:stCondLst>
                            <p:childTnLst>
                              <p:par>
                                <p:cTn id="87" presetID="16" presetClass="entr" presetSubtype="21" fill="hold" grpId="0" nodeType="afterEffect">
                                  <p:stCondLst>
                                    <p:cond delay="1000"/>
                                  </p:stCondLst>
                                  <p:childTnLst>
                                    <p:set>
                                      <p:cBhvr>
                                        <p:cTn id="88" dur="1" fill="hold">
                                          <p:stCondLst>
                                            <p:cond delay="0"/>
                                          </p:stCondLst>
                                        </p:cTn>
                                        <p:tgtEl>
                                          <p:spTgt spid="112"/>
                                        </p:tgtEl>
                                        <p:attrNameLst>
                                          <p:attrName>style.visibility</p:attrName>
                                        </p:attrNameLst>
                                      </p:cBhvr>
                                      <p:to>
                                        <p:strVal val="visible"/>
                                      </p:to>
                                    </p:set>
                                    <p:animEffect transition="in" filter="barn(inVertical)">
                                      <p:cBhvr>
                                        <p:cTn id="89" dur="500"/>
                                        <p:tgtEl>
                                          <p:spTgt spid="112"/>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14"/>
                                        </p:tgtEl>
                                        <p:attrNameLst>
                                          <p:attrName>style.visibility</p:attrName>
                                        </p:attrNameLst>
                                      </p:cBhvr>
                                      <p:to>
                                        <p:strVal val="visible"/>
                                      </p:to>
                                    </p:set>
                                    <p:animEffect transition="in" filter="barn(inVertical)">
                                      <p:cBhvr>
                                        <p:cTn id="94" dur="500"/>
                                        <p:tgtEl>
                                          <p:spTgt spid="114"/>
                                        </p:tgtEl>
                                      </p:cBhvr>
                                    </p:animEffect>
                                  </p:childTnLst>
                                </p:cTn>
                              </p:par>
                            </p:childTnLst>
                          </p:cTn>
                        </p:par>
                        <p:par>
                          <p:cTn id="95" fill="hold">
                            <p:stCondLst>
                              <p:cond delay="500"/>
                            </p:stCondLst>
                            <p:childTnLst>
                              <p:par>
                                <p:cTn id="96" presetID="16" presetClass="entr" presetSubtype="21" fill="hold" grpId="0" nodeType="afterEffect">
                                  <p:stCondLst>
                                    <p:cond delay="1000"/>
                                  </p:stCondLst>
                                  <p:childTnLst>
                                    <p:set>
                                      <p:cBhvr>
                                        <p:cTn id="97" dur="1" fill="hold">
                                          <p:stCondLst>
                                            <p:cond delay="0"/>
                                          </p:stCondLst>
                                        </p:cTn>
                                        <p:tgtEl>
                                          <p:spTgt spid="118"/>
                                        </p:tgtEl>
                                        <p:attrNameLst>
                                          <p:attrName>style.visibility</p:attrName>
                                        </p:attrNameLst>
                                      </p:cBhvr>
                                      <p:to>
                                        <p:strVal val="visible"/>
                                      </p:to>
                                    </p:set>
                                    <p:animEffect transition="in" filter="barn(inVertical)">
                                      <p:cBhvr>
                                        <p:cTn id="98" dur="500"/>
                                        <p:tgtEl>
                                          <p:spTgt spid="118"/>
                                        </p:tgtEl>
                                      </p:cBhvr>
                                    </p:animEffect>
                                  </p:childTnLst>
                                </p:cTn>
                              </p:par>
                            </p:childTnLst>
                          </p:cTn>
                        </p:par>
                        <p:par>
                          <p:cTn id="99" fill="hold">
                            <p:stCondLst>
                              <p:cond delay="2000"/>
                            </p:stCondLst>
                            <p:childTnLst>
                              <p:par>
                                <p:cTn id="100" presetID="16" presetClass="entr" presetSubtype="21" fill="hold" grpId="0" nodeType="afterEffect">
                                  <p:stCondLst>
                                    <p:cond delay="1000"/>
                                  </p:stCondLst>
                                  <p:childTnLst>
                                    <p:set>
                                      <p:cBhvr>
                                        <p:cTn id="101" dur="1" fill="hold">
                                          <p:stCondLst>
                                            <p:cond delay="0"/>
                                          </p:stCondLst>
                                        </p:cTn>
                                        <p:tgtEl>
                                          <p:spTgt spid="117"/>
                                        </p:tgtEl>
                                        <p:attrNameLst>
                                          <p:attrName>style.visibility</p:attrName>
                                        </p:attrNameLst>
                                      </p:cBhvr>
                                      <p:to>
                                        <p:strVal val="visible"/>
                                      </p:to>
                                    </p:set>
                                    <p:animEffect transition="in" filter="barn(inVertical)">
                                      <p:cBhvr>
                                        <p:cTn id="102" dur="500"/>
                                        <p:tgtEl>
                                          <p:spTgt spid="117"/>
                                        </p:tgtEl>
                                      </p:cBhvr>
                                    </p:animEffect>
                                  </p:childTnLst>
                                </p:cTn>
                              </p:par>
                            </p:childTnLst>
                          </p:cTn>
                        </p:par>
                        <p:par>
                          <p:cTn id="103" fill="hold">
                            <p:stCondLst>
                              <p:cond delay="3500"/>
                            </p:stCondLst>
                            <p:childTnLst>
                              <p:par>
                                <p:cTn id="104" presetID="16" presetClass="entr" presetSubtype="21" fill="hold" grpId="0" nodeType="afterEffect">
                                  <p:stCondLst>
                                    <p:cond delay="1000"/>
                                  </p:stCondLst>
                                  <p:childTnLst>
                                    <p:set>
                                      <p:cBhvr>
                                        <p:cTn id="105" dur="1" fill="hold">
                                          <p:stCondLst>
                                            <p:cond delay="0"/>
                                          </p:stCondLst>
                                        </p:cTn>
                                        <p:tgtEl>
                                          <p:spTgt spid="116"/>
                                        </p:tgtEl>
                                        <p:attrNameLst>
                                          <p:attrName>style.visibility</p:attrName>
                                        </p:attrNameLst>
                                      </p:cBhvr>
                                      <p:to>
                                        <p:strVal val="visible"/>
                                      </p:to>
                                    </p:set>
                                    <p:animEffect transition="in" filter="barn(inVertical)">
                                      <p:cBhvr>
                                        <p:cTn id="106" dur="500"/>
                                        <p:tgtEl>
                                          <p:spTgt spid="116"/>
                                        </p:tgtEl>
                                      </p:cBhvr>
                                    </p:animEffect>
                                  </p:childTnLst>
                                </p:cTn>
                              </p:par>
                            </p:childTnLst>
                          </p:cTn>
                        </p:par>
                        <p:par>
                          <p:cTn id="107" fill="hold">
                            <p:stCondLst>
                              <p:cond delay="5000"/>
                            </p:stCondLst>
                            <p:childTnLst>
                              <p:par>
                                <p:cTn id="108" presetID="16" presetClass="entr" presetSubtype="21" fill="hold" grpId="0" nodeType="afterEffect">
                                  <p:stCondLst>
                                    <p:cond delay="1000"/>
                                  </p:stCondLst>
                                  <p:childTnLst>
                                    <p:set>
                                      <p:cBhvr>
                                        <p:cTn id="109" dur="1" fill="hold">
                                          <p:stCondLst>
                                            <p:cond delay="0"/>
                                          </p:stCondLst>
                                        </p:cTn>
                                        <p:tgtEl>
                                          <p:spTgt spid="115"/>
                                        </p:tgtEl>
                                        <p:attrNameLst>
                                          <p:attrName>style.visibility</p:attrName>
                                        </p:attrNameLst>
                                      </p:cBhvr>
                                      <p:to>
                                        <p:strVal val="visible"/>
                                      </p:to>
                                    </p:set>
                                    <p:animEffect transition="in" filter="barn(inVertical)">
                                      <p:cBhvr>
                                        <p:cTn id="110" dur="500"/>
                                        <p:tgtEl>
                                          <p:spTgt spid="115"/>
                                        </p:tgtEl>
                                      </p:cBhvr>
                                    </p:animEffect>
                                  </p:childTnLst>
                                </p:cTn>
                              </p:par>
                            </p:childTnLst>
                          </p:cTn>
                        </p:par>
                        <p:par>
                          <p:cTn id="111" fill="hold">
                            <p:stCondLst>
                              <p:cond delay="6500"/>
                            </p:stCondLst>
                            <p:childTnLst>
                              <p:par>
                                <p:cTn id="112" presetID="16" presetClass="entr" presetSubtype="21" fill="hold" grpId="0" nodeType="afterEffect">
                                  <p:stCondLst>
                                    <p:cond delay="1000"/>
                                  </p:stCondLst>
                                  <p:childTnLst>
                                    <p:set>
                                      <p:cBhvr>
                                        <p:cTn id="113" dur="1" fill="hold">
                                          <p:stCondLst>
                                            <p:cond delay="0"/>
                                          </p:stCondLst>
                                        </p:cTn>
                                        <p:tgtEl>
                                          <p:spTgt spid="120"/>
                                        </p:tgtEl>
                                        <p:attrNameLst>
                                          <p:attrName>style.visibility</p:attrName>
                                        </p:attrNameLst>
                                      </p:cBhvr>
                                      <p:to>
                                        <p:strVal val="visible"/>
                                      </p:to>
                                    </p:set>
                                    <p:animEffect transition="in" filter="barn(inVertical)">
                                      <p:cBhvr>
                                        <p:cTn id="114" dur="500"/>
                                        <p:tgtEl>
                                          <p:spTgt spid="120"/>
                                        </p:tgtEl>
                                      </p:cBhvr>
                                    </p:animEffect>
                                  </p:childTnLst>
                                </p:cTn>
                              </p:par>
                            </p:childTnLst>
                          </p:cTn>
                        </p:par>
                        <p:par>
                          <p:cTn id="115" fill="hold">
                            <p:stCondLst>
                              <p:cond delay="8000"/>
                            </p:stCondLst>
                            <p:childTnLst>
                              <p:par>
                                <p:cTn id="116" presetID="16" presetClass="entr" presetSubtype="21" fill="hold" grpId="0" nodeType="afterEffect">
                                  <p:stCondLst>
                                    <p:cond delay="1000"/>
                                  </p:stCondLst>
                                  <p:childTnLst>
                                    <p:set>
                                      <p:cBhvr>
                                        <p:cTn id="117" dur="1" fill="hold">
                                          <p:stCondLst>
                                            <p:cond delay="0"/>
                                          </p:stCondLst>
                                        </p:cTn>
                                        <p:tgtEl>
                                          <p:spTgt spid="119"/>
                                        </p:tgtEl>
                                        <p:attrNameLst>
                                          <p:attrName>style.visibility</p:attrName>
                                        </p:attrNameLst>
                                      </p:cBhvr>
                                      <p:to>
                                        <p:strVal val="visible"/>
                                      </p:to>
                                    </p:set>
                                    <p:animEffect transition="in" filter="barn(inVertical)">
                                      <p:cBhvr>
                                        <p:cTn id="118" dur="500"/>
                                        <p:tgtEl>
                                          <p:spTgt spid="119"/>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121"/>
                                        </p:tgtEl>
                                        <p:attrNameLst>
                                          <p:attrName>style.visibility</p:attrName>
                                        </p:attrNameLst>
                                      </p:cBhvr>
                                      <p:to>
                                        <p:strVal val="visible"/>
                                      </p:to>
                                    </p:set>
                                    <p:animEffect transition="in" filter="barn(inVertical)">
                                      <p:cBhvr>
                                        <p:cTn id="123" dur="500"/>
                                        <p:tgtEl>
                                          <p:spTgt spid="121"/>
                                        </p:tgtEl>
                                      </p:cBhvr>
                                    </p:animEffect>
                                  </p:childTnLst>
                                </p:cTn>
                              </p:par>
                            </p:childTnLst>
                          </p:cTn>
                        </p:par>
                        <p:par>
                          <p:cTn id="124" fill="hold">
                            <p:stCondLst>
                              <p:cond delay="500"/>
                            </p:stCondLst>
                            <p:childTnLst>
                              <p:par>
                                <p:cTn id="125" presetID="16" presetClass="entr" presetSubtype="21" fill="hold" grpId="0" nodeType="afterEffect">
                                  <p:stCondLst>
                                    <p:cond delay="1000"/>
                                  </p:stCondLst>
                                  <p:childTnLst>
                                    <p:set>
                                      <p:cBhvr>
                                        <p:cTn id="126" dur="1" fill="hold">
                                          <p:stCondLst>
                                            <p:cond delay="0"/>
                                          </p:stCondLst>
                                        </p:cTn>
                                        <p:tgtEl>
                                          <p:spTgt spid="125"/>
                                        </p:tgtEl>
                                        <p:attrNameLst>
                                          <p:attrName>style.visibility</p:attrName>
                                        </p:attrNameLst>
                                      </p:cBhvr>
                                      <p:to>
                                        <p:strVal val="visible"/>
                                      </p:to>
                                    </p:set>
                                    <p:animEffect transition="in" filter="barn(inVertical)">
                                      <p:cBhvr>
                                        <p:cTn id="127" dur="500"/>
                                        <p:tgtEl>
                                          <p:spTgt spid="125"/>
                                        </p:tgtEl>
                                      </p:cBhvr>
                                    </p:animEffect>
                                  </p:childTnLst>
                                </p:cTn>
                              </p:par>
                            </p:childTnLst>
                          </p:cTn>
                        </p:par>
                        <p:par>
                          <p:cTn id="128" fill="hold">
                            <p:stCondLst>
                              <p:cond delay="2000"/>
                            </p:stCondLst>
                            <p:childTnLst>
                              <p:par>
                                <p:cTn id="129" presetID="16" presetClass="entr" presetSubtype="21" fill="hold" grpId="0" nodeType="afterEffect">
                                  <p:stCondLst>
                                    <p:cond delay="1000"/>
                                  </p:stCondLst>
                                  <p:childTnLst>
                                    <p:set>
                                      <p:cBhvr>
                                        <p:cTn id="130" dur="1" fill="hold">
                                          <p:stCondLst>
                                            <p:cond delay="0"/>
                                          </p:stCondLst>
                                        </p:cTn>
                                        <p:tgtEl>
                                          <p:spTgt spid="124"/>
                                        </p:tgtEl>
                                        <p:attrNameLst>
                                          <p:attrName>style.visibility</p:attrName>
                                        </p:attrNameLst>
                                      </p:cBhvr>
                                      <p:to>
                                        <p:strVal val="visible"/>
                                      </p:to>
                                    </p:set>
                                    <p:animEffect transition="in" filter="barn(inVertical)">
                                      <p:cBhvr>
                                        <p:cTn id="131" dur="500"/>
                                        <p:tgtEl>
                                          <p:spTgt spid="124"/>
                                        </p:tgtEl>
                                      </p:cBhvr>
                                    </p:animEffect>
                                  </p:childTnLst>
                                </p:cTn>
                              </p:par>
                            </p:childTnLst>
                          </p:cTn>
                        </p:par>
                        <p:par>
                          <p:cTn id="132" fill="hold">
                            <p:stCondLst>
                              <p:cond delay="3500"/>
                            </p:stCondLst>
                            <p:childTnLst>
                              <p:par>
                                <p:cTn id="133" presetID="16" presetClass="entr" presetSubtype="21" fill="hold" grpId="0" nodeType="afterEffect">
                                  <p:stCondLst>
                                    <p:cond delay="1000"/>
                                  </p:stCondLst>
                                  <p:childTnLst>
                                    <p:set>
                                      <p:cBhvr>
                                        <p:cTn id="134" dur="1" fill="hold">
                                          <p:stCondLst>
                                            <p:cond delay="0"/>
                                          </p:stCondLst>
                                        </p:cTn>
                                        <p:tgtEl>
                                          <p:spTgt spid="123"/>
                                        </p:tgtEl>
                                        <p:attrNameLst>
                                          <p:attrName>style.visibility</p:attrName>
                                        </p:attrNameLst>
                                      </p:cBhvr>
                                      <p:to>
                                        <p:strVal val="visible"/>
                                      </p:to>
                                    </p:set>
                                    <p:animEffect transition="in" filter="barn(inVertical)">
                                      <p:cBhvr>
                                        <p:cTn id="135" dur="500"/>
                                        <p:tgtEl>
                                          <p:spTgt spid="123"/>
                                        </p:tgtEl>
                                      </p:cBhvr>
                                    </p:animEffect>
                                  </p:childTnLst>
                                </p:cTn>
                              </p:par>
                            </p:childTnLst>
                          </p:cTn>
                        </p:par>
                        <p:par>
                          <p:cTn id="136" fill="hold">
                            <p:stCondLst>
                              <p:cond delay="5000"/>
                            </p:stCondLst>
                            <p:childTnLst>
                              <p:par>
                                <p:cTn id="137" presetID="16" presetClass="entr" presetSubtype="21" fill="hold" grpId="0" nodeType="afterEffect">
                                  <p:stCondLst>
                                    <p:cond delay="1000"/>
                                  </p:stCondLst>
                                  <p:childTnLst>
                                    <p:set>
                                      <p:cBhvr>
                                        <p:cTn id="138" dur="1" fill="hold">
                                          <p:stCondLst>
                                            <p:cond delay="0"/>
                                          </p:stCondLst>
                                        </p:cTn>
                                        <p:tgtEl>
                                          <p:spTgt spid="122"/>
                                        </p:tgtEl>
                                        <p:attrNameLst>
                                          <p:attrName>style.visibility</p:attrName>
                                        </p:attrNameLst>
                                      </p:cBhvr>
                                      <p:to>
                                        <p:strVal val="visible"/>
                                      </p:to>
                                    </p:set>
                                    <p:animEffect transition="in" filter="barn(inVertical)">
                                      <p:cBhvr>
                                        <p:cTn id="139" dur="500"/>
                                        <p:tgtEl>
                                          <p:spTgt spid="122"/>
                                        </p:tgtEl>
                                      </p:cBhvr>
                                    </p:animEffect>
                                  </p:childTnLst>
                                </p:cTn>
                              </p:par>
                            </p:childTnLst>
                          </p:cTn>
                        </p:par>
                        <p:par>
                          <p:cTn id="140" fill="hold">
                            <p:stCondLst>
                              <p:cond delay="6500"/>
                            </p:stCondLst>
                            <p:childTnLst>
                              <p:par>
                                <p:cTn id="141" presetID="16" presetClass="entr" presetSubtype="21" fill="hold" grpId="0" nodeType="afterEffect">
                                  <p:stCondLst>
                                    <p:cond delay="1000"/>
                                  </p:stCondLst>
                                  <p:childTnLst>
                                    <p:set>
                                      <p:cBhvr>
                                        <p:cTn id="142" dur="1" fill="hold">
                                          <p:stCondLst>
                                            <p:cond delay="0"/>
                                          </p:stCondLst>
                                        </p:cTn>
                                        <p:tgtEl>
                                          <p:spTgt spid="127"/>
                                        </p:tgtEl>
                                        <p:attrNameLst>
                                          <p:attrName>style.visibility</p:attrName>
                                        </p:attrNameLst>
                                      </p:cBhvr>
                                      <p:to>
                                        <p:strVal val="visible"/>
                                      </p:to>
                                    </p:set>
                                    <p:animEffect transition="in" filter="barn(inVertical)">
                                      <p:cBhvr>
                                        <p:cTn id="143" dur="500"/>
                                        <p:tgtEl>
                                          <p:spTgt spid="127"/>
                                        </p:tgtEl>
                                      </p:cBhvr>
                                    </p:animEffect>
                                  </p:childTnLst>
                                </p:cTn>
                              </p:par>
                            </p:childTnLst>
                          </p:cTn>
                        </p:par>
                        <p:par>
                          <p:cTn id="144" fill="hold">
                            <p:stCondLst>
                              <p:cond delay="8000"/>
                            </p:stCondLst>
                            <p:childTnLst>
                              <p:par>
                                <p:cTn id="145" presetID="16" presetClass="entr" presetSubtype="21" fill="hold" grpId="0" nodeType="afterEffect">
                                  <p:stCondLst>
                                    <p:cond delay="1000"/>
                                  </p:stCondLst>
                                  <p:childTnLst>
                                    <p:set>
                                      <p:cBhvr>
                                        <p:cTn id="146" dur="1" fill="hold">
                                          <p:stCondLst>
                                            <p:cond delay="0"/>
                                          </p:stCondLst>
                                        </p:cTn>
                                        <p:tgtEl>
                                          <p:spTgt spid="126"/>
                                        </p:tgtEl>
                                        <p:attrNameLst>
                                          <p:attrName>style.visibility</p:attrName>
                                        </p:attrNameLst>
                                      </p:cBhvr>
                                      <p:to>
                                        <p:strVal val="visible"/>
                                      </p:to>
                                    </p:set>
                                    <p:animEffect transition="in" filter="barn(inVertical)">
                                      <p:cBhvr>
                                        <p:cTn id="147" dur="500"/>
                                        <p:tgtEl>
                                          <p:spTgt spid="126"/>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grpId="0" nodeType="clickEffect">
                                  <p:stCondLst>
                                    <p:cond delay="0"/>
                                  </p:stCondLst>
                                  <p:childTnLst>
                                    <p:set>
                                      <p:cBhvr>
                                        <p:cTn id="151" dur="1" fill="hold">
                                          <p:stCondLst>
                                            <p:cond delay="0"/>
                                          </p:stCondLst>
                                        </p:cTn>
                                        <p:tgtEl>
                                          <p:spTgt spid="128"/>
                                        </p:tgtEl>
                                        <p:attrNameLst>
                                          <p:attrName>style.visibility</p:attrName>
                                        </p:attrNameLst>
                                      </p:cBhvr>
                                      <p:to>
                                        <p:strVal val="visible"/>
                                      </p:to>
                                    </p:set>
                                    <p:animEffect transition="in" filter="barn(inVertical)">
                                      <p:cBhvr>
                                        <p:cTn id="152" dur="500"/>
                                        <p:tgtEl>
                                          <p:spTgt spid="128"/>
                                        </p:tgtEl>
                                      </p:cBhvr>
                                    </p:animEffect>
                                  </p:childTnLst>
                                </p:cTn>
                              </p:par>
                            </p:childTnLst>
                          </p:cTn>
                        </p:par>
                        <p:par>
                          <p:cTn id="153" fill="hold">
                            <p:stCondLst>
                              <p:cond delay="500"/>
                            </p:stCondLst>
                            <p:childTnLst>
                              <p:par>
                                <p:cTn id="154" presetID="16" presetClass="entr" presetSubtype="21" fill="hold" grpId="0" nodeType="afterEffect">
                                  <p:stCondLst>
                                    <p:cond delay="1000"/>
                                  </p:stCondLst>
                                  <p:childTnLst>
                                    <p:set>
                                      <p:cBhvr>
                                        <p:cTn id="155" dur="1" fill="hold">
                                          <p:stCondLst>
                                            <p:cond delay="0"/>
                                          </p:stCondLst>
                                        </p:cTn>
                                        <p:tgtEl>
                                          <p:spTgt spid="132"/>
                                        </p:tgtEl>
                                        <p:attrNameLst>
                                          <p:attrName>style.visibility</p:attrName>
                                        </p:attrNameLst>
                                      </p:cBhvr>
                                      <p:to>
                                        <p:strVal val="visible"/>
                                      </p:to>
                                    </p:set>
                                    <p:animEffect transition="in" filter="barn(inVertical)">
                                      <p:cBhvr>
                                        <p:cTn id="156" dur="500"/>
                                        <p:tgtEl>
                                          <p:spTgt spid="132"/>
                                        </p:tgtEl>
                                      </p:cBhvr>
                                    </p:animEffect>
                                  </p:childTnLst>
                                </p:cTn>
                              </p:par>
                            </p:childTnLst>
                          </p:cTn>
                        </p:par>
                        <p:par>
                          <p:cTn id="157" fill="hold">
                            <p:stCondLst>
                              <p:cond delay="2000"/>
                            </p:stCondLst>
                            <p:childTnLst>
                              <p:par>
                                <p:cTn id="158" presetID="16" presetClass="entr" presetSubtype="21" fill="hold" grpId="0" nodeType="afterEffect">
                                  <p:stCondLst>
                                    <p:cond delay="1000"/>
                                  </p:stCondLst>
                                  <p:childTnLst>
                                    <p:set>
                                      <p:cBhvr>
                                        <p:cTn id="159" dur="1" fill="hold">
                                          <p:stCondLst>
                                            <p:cond delay="0"/>
                                          </p:stCondLst>
                                        </p:cTn>
                                        <p:tgtEl>
                                          <p:spTgt spid="131"/>
                                        </p:tgtEl>
                                        <p:attrNameLst>
                                          <p:attrName>style.visibility</p:attrName>
                                        </p:attrNameLst>
                                      </p:cBhvr>
                                      <p:to>
                                        <p:strVal val="visible"/>
                                      </p:to>
                                    </p:set>
                                    <p:animEffect transition="in" filter="barn(inVertical)">
                                      <p:cBhvr>
                                        <p:cTn id="160" dur="500"/>
                                        <p:tgtEl>
                                          <p:spTgt spid="131"/>
                                        </p:tgtEl>
                                      </p:cBhvr>
                                    </p:animEffect>
                                  </p:childTnLst>
                                </p:cTn>
                              </p:par>
                            </p:childTnLst>
                          </p:cTn>
                        </p:par>
                        <p:par>
                          <p:cTn id="161" fill="hold">
                            <p:stCondLst>
                              <p:cond delay="3500"/>
                            </p:stCondLst>
                            <p:childTnLst>
                              <p:par>
                                <p:cTn id="162" presetID="16" presetClass="entr" presetSubtype="21" fill="hold" grpId="0" nodeType="afterEffect">
                                  <p:stCondLst>
                                    <p:cond delay="1000"/>
                                  </p:stCondLst>
                                  <p:childTnLst>
                                    <p:set>
                                      <p:cBhvr>
                                        <p:cTn id="163" dur="1" fill="hold">
                                          <p:stCondLst>
                                            <p:cond delay="0"/>
                                          </p:stCondLst>
                                        </p:cTn>
                                        <p:tgtEl>
                                          <p:spTgt spid="130"/>
                                        </p:tgtEl>
                                        <p:attrNameLst>
                                          <p:attrName>style.visibility</p:attrName>
                                        </p:attrNameLst>
                                      </p:cBhvr>
                                      <p:to>
                                        <p:strVal val="visible"/>
                                      </p:to>
                                    </p:set>
                                    <p:animEffect transition="in" filter="barn(inVertical)">
                                      <p:cBhvr>
                                        <p:cTn id="164" dur="500"/>
                                        <p:tgtEl>
                                          <p:spTgt spid="130"/>
                                        </p:tgtEl>
                                      </p:cBhvr>
                                    </p:animEffect>
                                  </p:childTnLst>
                                </p:cTn>
                              </p:par>
                            </p:childTnLst>
                          </p:cTn>
                        </p:par>
                        <p:par>
                          <p:cTn id="165" fill="hold">
                            <p:stCondLst>
                              <p:cond delay="5000"/>
                            </p:stCondLst>
                            <p:childTnLst>
                              <p:par>
                                <p:cTn id="166" presetID="16" presetClass="entr" presetSubtype="21" fill="hold" grpId="0" nodeType="afterEffect">
                                  <p:stCondLst>
                                    <p:cond delay="1000"/>
                                  </p:stCondLst>
                                  <p:childTnLst>
                                    <p:set>
                                      <p:cBhvr>
                                        <p:cTn id="167" dur="1" fill="hold">
                                          <p:stCondLst>
                                            <p:cond delay="0"/>
                                          </p:stCondLst>
                                        </p:cTn>
                                        <p:tgtEl>
                                          <p:spTgt spid="129"/>
                                        </p:tgtEl>
                                        <p:attrNameLst>
                                          <p:attrName>style.visibility</p:attrName>
                                        </p:attrNameLst>
                                      </p:cBhvr>
                                      <p:to>
                                        <p:strVal val="visible"/>
                                      </p:to>
                                    </p:set>
                                    <p:animEffect transition="in" filter="barn(inVertical)">
                                      <p:cBhvr>
                                        <p:cTn id="168" dur="500"/>
                                        <p:tgtEl>
                                          <p:spTgt spid="129"/>
                                        </p:tgtEl>
                                      </p:cBhvr>
                                    </p:animEffect>
                                  </p:childTnLst>
                                </p:cTn>
                              </p:par>
                            </p:childTnLst>
                          </p:cTn>
                        </p:par>
                        <p:par>
                          <p:cTn id="169" fill="hold">
                            <p:stCondLst>
                              <p:cond delay="6500"/>
                            </p:stCondLst>
                            <p:childTnLst>
                              <p:par>
                                <p:cTn id="170" presetID="16" presetClass="entr" presetSubtype="21" fill="hold" grpId="0" nodeType="afterEffect">
                                  <p:stCondLst>
                                    <p:cond delay="1000"/>
                                  </p:stCondLst>
                                  <p:childTnLst>
                                    <p:set>
                                      <p:cBhvr>
                                        <p:cTn id="171" dur="1" fill="hold">
                                          <p:stCondLst>
                                            <p:cond delay="0"/>
                                          </p:stCondLst>
                                        </p:cTn>
                                        <p:tgtEl>
                                          <p:spTgt spid="134"/>
                                        </p:tgtEl>
                                        <p:attrNameLst>
                                          <p:attrName>style.visibility</p:attrName>
                                        </p:attrNameLst>
                                      </p:cBhvr>
                                      <p:to>
                                        <p:strVal val="visible"/>
                                      </p:to>
                                    </p:set>
                                    <p:animEffect transition="in" filter="barn(inVertical)">
                                      <p:cBhvr>
                                        <p:cTn id="172" dur="500"/>
                                        <p:tgtEl>
                                          <p:spTgt spid="134"/>
                                        </p:tgtEl>
                                      </p:cBhvr>
                                    </p:animEffect>
                                  </p:childTnLst>
                                </p:cTn>
                              </p:par>
                            </p:childTnLst>
                          </p:cTn>
                        </p:par>
                        <p:par>
                          <p:cTn id="173" fill="hold">
                            <p:stCondLst>
                              <p:cond delay="8000"/>
                            </p:stCondLst>
                            <p:childTnLst>
                              <p:par>
                                <p:cTn id="174" presetID="16" presetClass="entr" presetSubtype="21" fill="hold" grpId="0" nodeType="afterEffect">
                                  <p:stCondLst>
                                    <p:cond delay="1000"/>
                                  </p:stCondLst>
                                  <p:childTnLst>
                                    <p:set>
                                      <p:cBhvr>
                                        <p:cTn id="175" dur="1" fill="hold">
                                          <p:stCondLst>
                                            <p:cond delay="0"/>
                                          </p:stCondLst>
                                        </p:cTn>
                                        <p:tgtEl>
                                          <p:spTgt spid="133"/>
                                        </p:tgtEl>
                                        <p:attrNameLst>
                                          <p:attrName>style.visibility</p:attrName>
                                        </p:attrNameLst>
                                      </p:cBhvr>
                                      <p:to>
                                        <p:strVal val="visible"/>
                                      </p:to>
                                    </p:set>
                                    <p:animEffect transition="in" filter="barn(inVertical)">
                                      <p:cBhvr>
                                        <p:cTn id="176" dur="500"/>
                                        <p:tgtEl>
                                          <p:spTgt spid="133"/>
                                        </p:tgtEl>
                                      </p:cBhvr>
                                    </p:animEffect>
                                  </p:childTnLst>
                                </p:cTn>
                              </p:par>
                            </p:childTnLst>
                          </p:cTn>
                        </p:par>
                      </p:childTnLst>
                    </p:cTn>
                  </p:par>
                  <p:par>
                    <p:cTn id="177" fill="hold">
                      <p:stCondLst>
                        <p:cond delay="indefinite"/>
                      </p:stCondLst>
                      <p:childTnLst>
                        <p:par>
                          <p:cTn id="178" fill="hold">
                            <p:stCondLst>
                              <p:cond delay="0"/>
                            </p:stCondLst>
                            <p:childTnLst>
                              <p:par>
                                <p:cTn id="179" presetID="16" presetClass="entr" presetSubtype="21" fill="hold" grpId="0" nodeType="clickEffect">
                                  <p:stCondLst>
                                    <p:cond delay="0"/>
                                  </p:stCondLst>
                                  <p:childTnLst>
                                    <p:set>
                                      <p:cBhvr>
                                        <p:cTn id="180" dur="1" fill="hold">
                                          <p:stCondLst>
                                            <p:cond delay="0"/>
                                          </p:stCondLst>
                                        </p:cTn>
                                        <p:tgtEl>
                                          <p:spTgt spid="135"/>
                                        </p:tgtEl>
                                        <p:attrNameLst>
                                          <p:attrName>style.visibility</p:attrName>
                                        </p:attrNameLst>
                                      </p:cBhvr>
                                      <p:to>
                                        <p:strVal val="visible"/>
                                      </p:to>
                                    </p:set>
                                    <p:animEffect transition="in" filter="barn(inVertical)">
                                      <p:cBhvr>
                                        <p:cTn id="181" dur="500"/>
                                        <p:tgtEl>
                                          <p:spTgt spid="135"/>
                                        </p:tgtEl>
                                      </p:cBhvr>
                                    </p:animEffect>
                                  </p:childTnLst>
                                </p:cTn>
                              </p:par>
                            </p:childTnLst>
                          </p:cTn>
                        </p:par>
                        <p:par>
                          <p:cTn id="182" fill="hold">
                            <p:stCondLst>
                              <p:cond delay="500"/>
                            </p:stCondLst>
                            <p:childTnLst>
                              <p:par>
                                <p:cTn id="183" presetID="16" presetClass="entr" presetSubtype="21" fill="hold" grpId="0" nodeType="afterEffect">
                                  <p:stCondLst>
                                    <p:cond delay="1000"/>
                                  </p:stCondLst>
                                  <p:childTnLst>
                                    <p:set>
                                      <p:cBhvr>
                                        <p:cTn id="184" dur="1" fill="hold">
                                          <p:stCondLst>
                                            <p:cond delay="0"/>
                                          </p:stCondLst>
                                        </p:cTn>
                                        <p:tgtEl>
                                          <p:spTgt spid="139"/>
                                        </p:tgtEl>
                                        <p:attrNameLst>
                                          <p:attrName>style.visibility</p:attrName>
                                        </p:attrNameLst>
                                      </p:cBhvr>
                                      <p:to>
                                        <p:strVal val="visible"/>
                                      </p:to>
                                    </p:set>
                                    <p:animEffect transition="in" filter="barn(inVertical)">
                                      <p:cBhvr>
                                        <p:cTn id="185" dur="500"/>
                                        <p:tgtEl>
                                          <p:spTgt spid="139"/>
                                        </p:tgtEl>
                                      </p:cBhvr>
                                    </p:animEffect>
                                  </p:childTnLst>
                                </p:cTn>
                              </p:par>
                            </p:childTnLst>
                          </p:cTn>
                        </p:par>
                        <p:par>
                          <p:cTn id="186" fill="hold">
                            <p:stCondLst>
                              <p:cond delay="2000"/>
                            </p:stCondLst>
                            <p:childTnLst>
                              <p:par>
                                <p:cTn id="187" presetID="16" presetClass="entr" presetSubtype="21" fill="hold" grpId="0" nodeType="afterEffect">
                                  <p:stCondLst>
                                    <p:cond delay="1000"/>
                                  </p:stCondLst>
                                  <p:childTnLst>
                                    <p:set>
                                      <p:cBhvr>
                                        <p:cTn id="188" dur="1" fill="hold">
                                          <p:stCondLst>
                                            <p:cond delay="0"/>
                                          </p:stCondLst>
                                        </p:cTn>
                                        <p:tgtEl>
                                          <p:spTgt spid="138"/>
                                        </p:tgtEl>
                                        <p:attrNameLst>
                                          <p:attrName>style.visibility</p:attrName>
                                        </p:attrNameLst>
                                      </p:cBhvr>
                                      <p:to>
                                        <p:strVal val="visible"/>
                                      </p:to>
                                    </p:set>
                                    <p:animEffect transition="in" filter="barn(inVertical)">
                                      <p:cBhvr>
                                        <p:cTn id="189" dur="500"/>
                                        <p:tgtEl>
                                          <p:spTgt spid="138"/>
                                        </p:tgtEl>
                                      </p:cBhvr>
                                    </p:animEffect>
                                  </p:childTnLst>
                                </p:cTn>
                              </p:par>
                            </p:childTnLst>
                          </p:cTn>
                        </p:par>
                        <p:par>
                          <p:cTn id="190" fill="hold">
                            <p:stCondLst>
                              <p:cond delay="3500"/>
                            </p:stCondLst>
                            <p:childTnLst>
                              <p:par>
                                <p:cTn id="191" presetID="16" presetClass="entr" presetSubtype="21" fill="hold" grpId="0" nodeType="afterEffect">
                                  <p:stCondLst>
                                    <p:cond delay="1000"/>
                                  </p:stCondLst>
                                  <p:childTnLst>
                                    <p:set>
                                      <p:cBhvr>
                                        <p:cTn id="192" dur="1" fill="hold">
                                          <p:stCondLst>
                                            <p:cond delay="0"/>
                                          </p:stCondLst>
                                        </p:cTn>
                                        <p:tgtEl>
                                          <p:spTgt spid="137"/>
                                        </p:tgtEl>
                                        <p:attrNameLst>
                                          <p:attrName>style.visibility</p:attrName>
                                        </p:attrNameLst>
                                      </p:cBhvr>
                                      <p:to>
                                        <p:strVal val="visible"/>
                                      </p:to>
                                    </p:set>
                                    <p:animEffect transition="in" filter="barn(inVertical)">
                                      <p:cBhvr>
                                        <p:cTn id="193" dur="500"/>
                                        <p:tgtEl>
                                          <p:spTgt spid="137"/>
                                        </p:tgtEl>
                                      </p:cBhvr>
                                    </p:animEffect>
                                  </p:childTnLst>
                                </p:cTn>
                              </p:par>
                            </p:childTnLst>
                          </p:cTn>
                        </p:par>
                        <p:par>
                          <p:cTn id="194" fill="hold">
                            <p:stCondLst>
                              <p:cond delay="5000"/>
                            </p:stCondLst>
                            <p:childTnLst>
                              <p:par>
                                <p:cTn id="195" presetID="16" presetClass="entr" presetSubtype="21" fill="hold" grpId="0" nodeType="afterEffect">
                                  <p:stCondLst>
                                    <p:cond delay="1000"/>
                                  </p:stCondLst>
                                  <p:childTnLst>
                                    <p:set>
                                      <p:cBhvr>
                                        <p:cTn id="196" dur="1" fill="hold">
                                          <p:stCondLst>
                                            <p:cond delay="0"/>
                                          </p:stCondLst>
                                        </p:cTn>
                                        <p:tgtEl>
                                          <p:spTgt spid="136"/>
                                        </p:tgtEl>
                                        <p:attrNameLst>
                                          <p:attrName>style.visibility</p:attrName>
                                        </p:attrNameLst>
                                      </p:cBhvr>
                                      <p:to>
                                        <p:strVal val="visible"/>
                                      </p:to>
                                    </p:set>
                                    <p:animEffect transition="in" filter="barn(inVertical)">
                                      <p:cBhvr>
                                        <p:cTn id="197" dur="500"/>
                                        <p:tgtEl>
                                          <p:spTgt spid="136"/>
                                        </p:tgtEl>
                                      </p:cBhvr>
                                    </p:animEffect>
                                  </p:childTnLst>
                                </p:cTn>
                              </p:par>
                            </p:childTnLst>
                          </p:cTn>
                        </p:par>
                        <p:par>
                          <p:cTn id="198" fill="hold">
                            <p:stCondLst>
                              <p:cond delay="6500"/>
                            </p:stCondLst>
                            <p:childTnLst>
                              <p:par>
                                <p:cTn id="199" presetID="16" presetClass="entr" presetSubtype="21" fill="hold" grpId="0" nodeType="afterEffect">
                                  <p:stCondLst>
                                    <p:cond delay="1000"/>
                                  </p:stCondLst>
                                  <p:childTnLst>
                                    <p:set>
                                      <p:cBhvr>
                                        <p:cTn id="200" dur="1" fill="hold">
                                          <p:stCondLst>
                                            <p:cond delay="0"/>
                                          </p:stCondLst>
                                        </p:cTn>
                                        <p:tgtEl>
                                          <p:spTgt spid="141"/>
                                        </p:tgtEl>
                                        <p:attrNameLst>
                                          <p:attrName>style.visibility</p:attrName>
                                        </p:attrNameLst>
                                      </p:cBhvr>
                                      <p:to>
                                        <p:strVal val="visible"/>
                                      </p:to>
                                    </p:set>
                                    <p:animEffect transition="in" filter="barn(inVertical)">
                                      <p:cBhvr>
                                        <p:cTn id="201" dur="500"/>
                                        <p:tgtEl>
                                          <p:spTgt spid="141"/>
                                        </p:tgtEl>
                                      </p:cBhvr>
                                    </p:animEffect>
                                  </p:childTnLst>
                                </p:cTn>
                              </p:par>
                            </p:childTnLst>
                          </p:cTn>
                        </p:par>
                        <p:par>
                          <p:cTn id="202" fill="hold">
                            <p:stCondLst>
                              <p:cond delay="8000"/>
                            </p:stCondLst>
                            <p:childTnLst>
                              <p:par>
                                <p:cTn id="203" presetID="16" presetClass="entr" presetSubtype="21" fill="hold" grpId="0" nodeType="afterEffect">
                                  <p:stCondLst>
                                    <p:cond delay="1000"/>
                                  </p:stCondLst>
                                  <p:childTnLst>
                                    <p:set>
                                      <p:cBhvr>
                                        <p:cTn id="204" dur="1" fill="hold">
                                          <p:stCondLst>
                                            <p:cond delay="0"/>
                                          </p:stCondLst>
                                        </p:cTn>
                                        <p:tgtEl>
                                          <p:spTgt spid="140"/>
                                        </p:tgtEl>
                                        <p:attrNameLst>
                                          <p:attrName>style.visibility</p:attrName>
                                        </p:attrNameLst>
                                      </p:cBhvr>
                                      <p:to>
                                        <p:strVal val="visible"/>
                                      </p:to>
                                    </p:set>
                                    <p:animEffect transition="in" filter="barn(inVertical)">
                                      <p:cBhvr>
                                        <p:cTn id="20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1" grpId="0"/>
      <p:bldP spid="102" grpId="0"/>
      <p:bldP spid="103" grpId="0"/>
      <p:bldP spid="104" grpId="0"/>
      <p:bldP spid="105" grpId="0"/>
      <p:bldP spid="106" grpId="0"/>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p:bldP spid="48" grpId="0" animBg="1"/>
      <p:bldP spid="49" grpId="0"/>
      <p:bldP spid="50" grpId="0"/>
      <p:bldP spid="52" grpId="0" animBg="1"/>
      <p:bldP spid="5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3464217343"/>
              </p:ext>
            </p:extLst>
          </p:nvPr>
        </p:nvGraphicFramePr>
        <p:xfrm>
          <a:off x="64654" y="415636"/>
          <a:ext cx="12127346" cy="5985163"/>
        </p:xfrm>
        <a:graphic>
          <a:graphicData uri="http://schemas.openxmlformats.org/drawingml/2006/table">
            <a:tbl>
              <a:tblPr rtl="1" firstRow="1" bandRow="1">
                <a:tableStyleId>{616DA210-FB5B-4158-B5E0-FEB733F419BA}</a:tableStyleId>
              </a:tblPr>
              <a:tblGrid>
                <a:gridCol w="1732478">
                  <a:extLst>
                    <a:ext uri="{9D8B030D-6E8A-4147-A177-3AD203B41FA5}">
                      <a16:colId xmlns:a16="http://schemas.microsoft.com/office/drawing/2014/main" val="3711169490"/>
                    </a:ext>
                  </a:extLst>
                </a:gridCol>
                <a:gridCol w="1732478">
                  <a:extLst>
                    <a:ext uri="{9D8B030D-6E8A-4147-A177-3AD203B41FA5}">
                      <a16:colId xmlns:a16="http://schemas.microsoft.com/office/drawing/2014/main" val="342084651"/>
                    </a:ext>
                  </a:extLst>
                </a:gridCol>
                <a:gridCol w="1732478">
                  <a:extLst>
                    <a:ext uri="{9D8B030D-6E8A-4147-A177-3AD203B41FA5}">
                      <a16:colId xmlns:a16="http://schemas.microsoft.com/office/drawing/2014/main" val="3338350062"/>
                    </a:ext>
                  </a:extLst>
                </a:gridCol>
                <a:gridCol w="1732478">
                  <a:extLst>
                    <a:ext uri="{9D8B030D-6E8A-4147-A177-3AD203B41FA5}">
                      <a16:colId xmlns:a16="http://schemas.microsoft.com/office/drawing/2014/main" val="2841932512"/>
                    </a:ext>
                  </a:extLst>
                </a:gridCol>
                <a:gridCol w="1732478">
                  <a:extLst>
                    <a:ext uri="{9D8B030D-6E8A-4147-A177-3AD203B41FA5}">
                      <a16:colId xmlns:a16="http://schemas.microsoft.com/office/drawing/2014/main" val="114744555"/>
                    </a:ext>
                  </a:extLst>
                </a:gridCol>
                <a:gridCol w="1732478">
                  <a:extLst>
                    <a:ext uri="{9D8B030D-6E8A-4147-A177-3AD203B41FA5}">
                      <a16:colId xmlns:a16="http://schemas.microsoft.com/office/drawing/2014/main" val="403501398"/>
                    </a:ext>
                  </a:extLst>
                </a:gridCol>
                <a:gridCol w="1732478">
                  <a:extLst>
                    <a:ext uri="{9D8B030D-6E8A-4147-A177-3AD203B41FA5}">
                      <a16:colId xmlns:a16="http://schemas.microsoft.com/office/drawing/2014/main" val="1504901275"/>
                    </a:ext>
                  </a:extLst>
                </a:gridCol>
              </a:tblGrid>
              <a:tr h="935308">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4064244919"/>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949507355"/>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829538109"/>
                  </a:ext>
                </a:extLst>
              </a:tr>
              <a:tr h="1009971">
                <a:tc>
                  <a:txBody>
                    <a:bodyPr/>
                    <a:lstStyle/>
                    <a:p>
                      <a:pPr rtl="1"/>
                      <a:endParaRPr lang="he-IL"/>
                    </a:p>
                  </a:txBody>
                  <a:tcPr/>
                </a:tc>
                <a:tc>
                  <a:txBody>
                    <a:bodyPr/>
                    <a:lstStyle/>
                    <a:p>
                      <a:pPr rtl="1"/>
                      <a:endParaRPr lang="he-IL"/>
                    </a:p>
                  </a:txBody>
                  <a:tcPr/>
                </a:tc>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3347463872"/>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301168228"/>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605027835"/>
                  </a:ext>
                </a:extLst>
              </a:tr>
            </a:tbl>
          </a:graphicData>
        </a:graphic>
      </p:graphicFrame>
      <p:sp>
        <p:nvSpPr>
          <p:cNvPr id="3" name="TextBox 2"/>
          <p:cNvSpPr txBox="1"/>
          <p:nvPr/>
        </p:nvSpPr>
        <p:spPr>
          <a:xfrm>
            <a:off x="8988570" y="523540"/>
            <a:ext cx="840046" cy="461665"/>
          </a:xfrm>
          <a:prstGeom prst="rect">
            <a:avLst/>
          </a:prstGeom>
          <a:noFill/>
        </p:spPr>
        <p:txBody>
          <a:bodyPr wrap="square" rtlCol="1">
            <a:spAutoFit/>
          </a:bodyPr>
          <a:lstStyle/>
          <a:p>
            <a:r>
              <a:rPr lang="he-IL" sz="2400" b="1" dirty="0" smtClean="0"/>
              <a:t>למד</a:t>
            </a:r>
            <a:endParaRPr lang="he-IL" sz="2400" b="1" dirty="0"/>
          </a:p>
        </p:txBody>
      </p:sp>
      <p:sp>
        <p:nvSpPr>
          <p:cNvPr id="4" name="TextBox 3"/>
          <p:cNvSpPr txBox="1"/>
          <p:nvPr/>
        </p:nvSpPr>
        <p:spPr>
          <a:xfrm>
            <a:off x="7254407" y="559856"/>
            <a:ext cx="1440872" cy="400110"/>
          </a:xfrm>
          <a:prstGeom prst="rect">
            <a:avLst/>
          </a:prstGeom>
          <a:noFill/>
        </p:spPr>
        <p:txBody>
          <a:bodyPr wrap="square" rtlCol="1">
            <a:spAutoFit/>
          </a:bodyPr>
          <a:lstStyle/>
          <a:p>
            <a:r>
              <a:rPr lang="he-IL" sz="2000" b="1" dirty="0" smtClean="0"/>
              <a:t>מלמד ראשון</a:t>
            </a:r>
            <a:endParaRPr lang="he-IL" sz="2000" b="1" dirty="0"/>
          </a:p>
        </p:txBody>
      </p:sp>
      <p:sp>
        <p:nvSpPr>
          <p:cNvPr id="5" name="TextBox 4"/>
          <p:cNvSpPr txBox="1"/>
          <p:nvPr/>
        </p:nvSpPr>
        <p:spPr>
          <a:xfrm>
            <a:off x="5477440" y="545681"/>
            <a:ext cx="1200727" cy="400110"/>
          </a:xfrm>
          <a:prstGeom prst="rect">
            <a:avLst/>
          </a:prstGeom>
          <a:noFill/>
        </p:spPr>
        <p:txBody>
          <a:bodyPr wrap="square" rtlCol="1">
            <a:spAutoFit/>
          </a:bodyPr>
          <a:lstStyle/>
          <a:p>
            <a:r>
              <a:rPr lang="he-IL" sz="2000" b="1" dirty="0" err="1" smtClean="0"/>
              <a:t>פירכא</a:t>
            </a:r>
            <a:endParaRPr lang="he-IL" sz="2000" b="1" dirty="0"/>
          </a:p>
        </p:txBody>
      </p:sp>
      <p:sp>
        <p:nvSpPr>
          <p:cNvPr id="6" name="TextBox 5"/>
          <p:cNvSpPr txBox="1"/>
          <p:nvPr/>
        </p:nvSpPr>
        <p:spPr>
          <a:xfrm>
            <a:off x="3795094" y="550217"/>
            <a:ext cx="1440872" cy="400110"/>
          </a:xfrm>
          <a:prstGeom prst="rect">
            <a:avLst/>
          </a:prstGeom>
          <a:noFill/>
        </p:spPr>
        <p:txBody>
          <a:bodyPr wrap="square" rtlCol="1">
            <a:spAutoFit/>
          </a:bodyPr>
          <a:lstStyle/>
          <a:p>
            <a:r>
              <a:rPr lang="he-IL" sz="2000" b="1" dirty="0" smtClean="0"/>
              <a:t>מלמד שני</a:t>
            </a:r>
            <a:endParaRPr lang="he-IL" sz="2000" b="1" dirty="0"/>
          </a:p>
        </p:txBody>
      </p:sp>
      <p:sp>
        <p:nvSpPr>
          <p:cNvPr id="7" name="TextBox 6"/>
          <p:cNvSpPr txBox="1"/>
          <p:nvPr/>
        </p:nvSpPr>
        <p:spPr>
          <a:xfrm>
            <a:off x="2035663" y="554318"/>
            <a:ext cx="1200727" cy="400110"/>
          </a:xfrm>
          <a:prstGeom prst="rect">
            <a:avLst/>
          </a:prstGeom>
          <a:noFill/>
        </p:spPr>
        <p:txBody>
          <a:bodyPr wrap="square" rtlCol="1">
            <a:spAutoFit/>
          </a:bodyPr>
          <a:lstStyle/>
          <a:p>
            <a:r>
              <a:rPr lang="he-IL" sz="2000" b="1" dirty="0" err="1" smtClean="0"/>
              <a:t>פירכא</a:t>
            </a:r>
            <a:endParaRPr lang="he-IL" sz="2000" b="1" dirty="0"/>
          </a:p>
        </p:txBody>
      </p:sp>
      <p:sp>
        <p:nvSpPr>
          <p:cNvPr id="8" name="TextBox 7"/>
          <p:cNvSpPr txBox="1"/>
          <p:nvPr/>
        </p:nvSpPr>
        <p:spPr>
          <a:xfrm>
            <a:off x="225021" y="571775"/>
            <a:ext cx="1272084" cy="400110"/>
          </a:xfrm>
          <a:prstGeom prst="rect">
            <a:avLst/>
          </a:prstGeom>
          <a:noFill/>
        </p:spPr>
        <p:txBody>
          <a:bodyPr wrap="square" rtlCol="1">
            <a:spAutoFit/>
          </a:bodyPr>
          <a:lstStyle/>
          <a:p>
            <a:r>
              <a:rPr lang="he-IL" sz="2000" b="1" dirty="0" smtClean="0"/>
              <a:t>מסקנה</a:t>
            </a:r>
            <a:endParaRPr lang="he-IL" sz="2000" b="1" dirty="0"/>
          </a:p>
        </p:txBody>
      </p:sp>
      <p:sp>
        <p:nvSpPr>
          <p:cNvPr id="9" name="TextBox 8"/>
          <p:cNvSpPr txBox="1"/>
          <p:nvPr/>
        </p:nvSpPr>
        <p:spPr>
          <a:xfrm>
            <a:off x="10454443" y="1552526"/>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"ואתו אדם ורגל בפלגי </a:t>
            </a:r>
            <a:r>
              <a:rPr lang="he-IL" dirty="0" err="1" smtClean="0"/>
              <a:t>דינא</a:t>
            </a:r>
            <a:endParaRPr lang="he-IL" dirty="0"/>
          </a:p>
        </p:txBody>
      </p:sp>
      <p:sp>
        <p:nvSpPr>
          <p:cNvPr id="10" name="TextBox 9"/>
          <p:cNvSpPr txBox="1"/>
          <p:nvPr/>
        </p:nvSpPr>
        <p:spPr>
          <a:xfrm>
            <a:off x="3626649" y="1646546"/>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אש</a:t>
            </a:r>
            <a:endParaRPr lang="he-IL" sz="2800" b="1" dirty="0"/>
          </a:p>
        </p:txBody>
      </p:sp>
      <p:sp>
        <p:nvSpPr>
          <p:cNvPr id="11" name="TextBox 10"/>
          <p:cNvSpPr txBox="1"/>
          <p:nvPr/>
        </p:nvSpPr>
        <p:spPr>
          <a:xfrm>
            <a:off x="5239136" y="1614082"/>
            <a:ext cx="1694873"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400" dirty="0" smtClean="0"/>
              <a:t>מה לבור שכן תחילת עשייתו לנזק</a:t>
            </a:r>
            <a:endParaRPr lang="he-IL" sz="1400" dirty="0"/>
          </a:p>
        </p:txBody>
      </p:sp>
      <p:sp>
        <p:nvSpPr>
          <p:cNvPr id="12" name="TextBox 11"/>
          <p:cNvSpPr txBox="1"/>
          <p:nvPr/>
        </p:nvSpPr>
        <p:spPr>
          <a:xfrm>
            <a:off x="7011087" y="1614082"/>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בור</a:t>
            </a:r>
          </a:p>
        </p:txBody>
      </p:sp>
      <p:sp>
        <p:nvSpPr>
          <p:cNvPr id="13" name="TextBox 12"/>
          <p:cNvSpPr txBox="1"/>
          <p:nvPr/>
        </p:nvSpPr>
        <p:spPr>
          <a:xfrm>
            <a:off x="8749222" y="1563528"/>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אדם, רגל</a:t>
            </a:r>
            <a:endParaRPr lang="he-IL" dirty="0"/>
          </a:p>
        </p:txBody>
      </p:sp>
      <p:sp>
        <p:nvSpPr>
          <p:cNvPr id="14" name="TextBox 13"/>
          <p:cNvSpPr txBox="1"/>
          <p:nvPr/>
        </p:nvSpPr>
        <p:spPr>
          <a:xfrm>
            <a:off x="103285" y="1640851"/>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אתו אדם ורגל בפלגי </a:t>
            </a:r>
            <a:r>
              <a:rPr lang="he-IL" dirty="0" err="1" smtClean="0"/>
              <a:t>דינא</a:t>
            </a:r>
            <a:r>
              <a:rPr lang="he-IL" dirty="0" smtClean="0"/>
              <a:t> מאש</a:t>
            </a:r>
            <a:endParaRPr lang="he-IL" dirty="0"/>
          </a:p>
        </p:txBody>
      </p:sp>
      <p:sp>
        <p:nvSpPr>
          <p:cNvPr id="15" name="TextBox 14"/>
          <p:cNvSpPr txBox="1"/>
          <p:nvPr/>
        </p:nvSpPr>
        <p:spPr>
          <a:xfrm>
            <a:off x="1922168" y="1642870"/>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a:t>
            </a:r>
            <a:r>
              <a:rPr lang="he-IL" dirty="0" err="1" smtClean="0"/>
              <a:t>ליכא</a:t>
            </a:r>
            <a:r>
              <a:rPr lang="he-IL" dirty="0" smtClean="0"/>
              <a:t> </a:t>
            </a:r>
            <a:r>
              <a:rPr lang="he-IL" dirty="0" err="1" smtClean="0"/>
              <a:t>למיפרך</a:t>
            </a:r>
            <a:r>
              <a:rPr lang="he-IL" dirty="0" smtClean="0"/>
              <a:t> מידי]</a:t>
            </a:r>
            <a:endParaRPr lang="he-IL" dirty="0"/>
          </a:p>
        </p:txBody>
      </p:sp>
      <p:sp>
        <p:nvSpPr>
          <p:cNvPr id="16" name="TextBox 15"/>
          <p:cNvSpPr txBox="1"/>
          <p:nvPr/>
        </p:nvSpPr>
        <p:spPr>
          <a:xfrm>
            <a:off x="10474036" y="2479748"/>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"אבל קרן לא </a:t>
            </a:r>
            <a:r>
              <a:rPr lang="he-IL" dirty="0" err="1" smtClean="0"/>
              <a:t>אתיא</a:t>
            </a:r>
            <a:r>
              <a:rPr lang="he-IL" dirty="0" smtClean="0"/>
              <a:t>"</a:t>
            </a:r>
            <a:endParaRPr lang="he-IL" dirty="0"/>
          </a:p>
        </p:txBody>
      </p:sp>
      <p:sp>
        <p:nvSpPr>
          <p:cNvPr id="17" name="TextBox 16"/>
          <p:cNvSpPr txBox="1"/>
          <p:nvPr/>
        </p:nvSpPr>
        <p:spPr>
          <a:xfrm>
            <a:off x="3685577" y="2575555"/>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שן</a:t>
            </a:r>
            <a:endParaRPr lang="he-IL" sz="2800" b="1" dirty="0"/>
          </a:p>
        </p:txBody>
      </p:sp>
      <p:sp>
        <p:nvSpPr>
          <p:cNvPr id="18" name="TextBox 17"/>
          <p:cNvSpPr txBox="1"/>
          <p:nvPr/>
        </p:nvSpPr>
        <p:spPr>
          <a:xfrm>
            <a:off x="5260376" y="2506466"/>
            <a:ext cx="1694873"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לבור שכן תחילת עשייתו לנזק</a:t>
            </a:r>
            <a:endParaRPr lang="he-IL" sz="1600" dirty="0"/>
          </a:p>
        </p:txBody>
      </p:sp>
      <p:sp>
        <p:nvSpPr>
          <p:cNvPr id="19" name="TextBox 18"/>
          <p:cNvSpPr txBox="1"/>
          <p:nvPr/>
        </p:nvSpPr>
        <p:spPr>
          <a:xfrm>
            <a:off x="7019903" y="2514000"/>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בור</a:t>
            </a:r>
          </a:p>
        </p:txBody>
      </p:sp>
      <p:sp>
        <p:nvSpPr>
          <p:cNvPr id="20" name="TextBox 19"/>
          <p:cNvSpPr txBox="1"/>
          <p:nvPr/>
        </p:nvSpPr>
        <p:spPr>
          <a:xfrm>
            <a:off x="8684031" y="2590944"/>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קרן</a:t>
            </a:r>
            <a:endParaRPr lang="he-IL" dirty="0"/>
          </a:p>
        </p:txBody>
      </p:sp>
      <p:sp>
        <p:nvSpPr>
          <p:cNvPr id="21" name="TextBox 20"/>
          <p:cNvSpPr txBox="1"/>
          <p:nvPr/>
        </p:nvSpPr>
        <p:spPr>
          <a:xfrm>
            <a:off x="147396" y="2655443"/>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לא </a:t>
            </a:r>
            <a:r>
              <a:rPr lang="he-IL" dirty="0" err="1" smtClean="0"/>
              <a:t>אתיא</a:t>
            </a:r>
            <a:r>
              <a:rPr lang="he-IL" dirty="0" smtClean="0"/>
              <a:t> קרן</a:t>
            </a:r>
            <a:endParaRPr lang="he-IL" dirty="0"/>
          </a:p>
        </p:txBody>
      </p:sp>
      <p:sp>
        <p:nvSpPr>
          <p:cNvPr id="22" name="TextBox 21"/>
          <p:cNvSpPr txBox="1"/>
          <p:nvPr/>
        </p:nvSpPr>
        <p:spPr>
          <a:xfrm>
            <a:off x="1841171" y="2468876"/>
            <a:ext cx="1653310" cy="92333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מה </a:t>
            </a:r>
            <a:r>
              <a:rPr lang="he-IL" dirty="0" err="1" smtClean="0"/>
              <a:t>להצד</a:t>
            </a:r>
            <a:r>
              <a:rPr lang="he-IL" dirty="0" smtClean="0"/>
              <a:t> השווה בבור ואש שכן מועדים </a:t>
            </a:r>
            <a:r>
              <a:rPr lang="he-IL" dirty="0" err="1" smtClean="0"/>
              <a:t>מתחילן</a:t>
            </a:r>
            <a:endParaRPr lang="he-IL" dirty="0"/>
          </a:p>
        </p:txBody>
      </p:sp>
      <p:sp>
        <p:nvSpPr>
          <p:cNvPr id="23" name="TextBox 22"/>
          <p:cNvSpPr txBox="1"/>
          <p:nvPr/>
        </p:nvSpPr>
        <p:spPr>
          <a:xfrm>
            <a:off x="10474036" y="3468525"/>
            <a:ext cx="1653310"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"להכי נקט רבא ... מכל תרי </a:t>
            </a:r>
            <a:r>
              <a:rPr lang="he-IL" sz="1600" dirty="0" err="1" smtClean="0"/>
              <a:t>מיניהולא</a:t>
            </a:r>
            <a:r>
              <a:rPr lang="he-IL" sz="1600" dirty="0" smtClean="0"/>
              <a:t> </a:t>
            </a:r>
            <a:r>
              <a:rPr lang="he-IL" sz="1600" dirty="0" err="1" smtClean="0"/>
              <a:t>הוה</a:t>
            </a:r>
            <a:r>
              <a:rPr lang="he-IL" sz="1600" dirty="0" smtClean="0"/>
              <a:t> אתי לא קרן"</a:t>
            </a:r>
            <a:endParaRPr lang="he-IL" sz="1600" dirty="0"/>
          </a:p>
        </p:txBody>
      </p:sp>
      <p:sp>
        <p:nvSpPr>
          <p:cNvPr id="24" name="TextBox 23"/>
          <p:cNvSpPr txBox="1"/>
          <p:nvPr/>
        </p:nvSpPr>
        <p:spPr>
          <a:xfrm>
            <a:off x="3603161" y="3556489"/>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endParaRPr lang="he-IL" sz="2800" b="1" dirty="0"/>
          </a:p>
        </p:txBody>
      </p:sp>
      <p:sp>
        <p:nvSpPr>
          <p:cNvPr id="25" name="TextBox 24"/>
          <p:cNvSpPr txBox="1"/>
          <p:nvPr/>
        </p:nvSpPr>
        <p:spPr>
          <a:xfrm>
            <a:off x="5208501" y="3530081"/>
            <a:ext cx="1694873" cy="58477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a:t>
            </a:r>
            <a:r>
              <a:rPr lang="he-IL" sz="1600" dirty="0" err="1" smtClean="0"/>
              <a:t>לכולהו</a:t>
            </a:r>
            <a:r>
              <a:rPr lang="he-IL" sz="1600" dirty="0" smtClean="0"/>
              <a:t>, שכן מועדים מתחילתן</a:t>
            </a:r>
            <a:endParaRPr lang="he-IL" sz="1600" dirty="0"/>
          </a:p>
        </p:txBody>
      </p:sp>
      <p:sp>
        <p:nvSpPr>
          <p:cNvPr id="26" name="TextBox 25"/>
          <p:cNvSpPr txBox="1"/>
          <p:nvPr/>
        </p:nvSpPr>
        <p:spPr>
          <a:xfrm>
            <a:off x="6992523" y="3464156"/>
            <a:ext cx="1653310" cy="707886"/>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000" dirty="0" smtClean="0"/>
              <a:t>אש, שן (בור), רגל, אדם</a:t>
            </a:r>
          </a:p>
        </p:txBody>
      </p:sp>
      <p:sp>
        <p:nvSpPr>
          <p:cNvPr id="27" name="TextBox 26"/>
          <p:cNvSpPr txBox="1"/>
          <p:nvPr/>
        </p:nvSpPr>
        <p:spPr>
          <a:xfrm>
            <a:off x="8693345" y="3650232"/>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קרן</a:t>
            </a:r>
            <a:endParaRPr lang="he-IL" dirty="0"/>
          </a:p>
        </p:txBody>
      </p:sp>
      <p:sp>
        <p:nvSpPr>
          <p:cNvPr id="28" name="TextBox 27"/>
          <p:cNvSpPr txBox="1"/>
          <p:nvPr/>
        </p:nvSpPr>
        <p:spPr>
          <a:xfrm>
            <a:off x="52201" y="3671460"/>
            <a:ext cx="1653310" cy="338554"/>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לא </a:t>
            </a:r>
            <a:r>
              <a:rPr lang="he-IL" sz="1600" dirty="0" err="1" smtClean="0"/>
              <a:t>אתיא</a:t>
            </a:r>
            <a:r>
              <a:rPr lang="he-IL" sz="1600" dirty="0" smtClean="0"/>
              <a:t> קרן</a:t>
            </a:r>
            <a:endParaRPr lang="he-IL" sz="1600" dirty="0"/>
          </a:p>
        </p:txBody>
      </p:sp>
      <p:sp>
        <p:nvSpPr>
          <p:cNvPr id="29" name="TextBox 28"/>
          <p:cNvSpPr txBox="1"/>
          <p:nvPr/>
        </p:nvSpPr>
        <p:spPr>
          <a:xfrm>
            <a:off x="1800706" y="3633433"/>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endParaRPr lang="he-IL" dirty="0"/>
          </a:p>
        </p:txBody>
      </p:sp>
      <p:sp>
        <p:nvSpPr>
          <p:cNvPr id="30" name="TextBox 29"/>
          <p:cNvSpPr txBox="1"/>
          <p:nvPr/>
        </p:nvSpPr>
        <p:spPr>
          <a:xfrm>
            <a:off x="10516761" y="4607816"/>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"ולא בור"</a:t>
            </a:r>
            <a:endParaRPr lang="he-IL" dirty="0"/>
          </a:p>
        </p:txBody>
      </p:sp>
      <p:sp>
        <p:nvSpPr>
          <p:cNvPr id="31" name="TextBox 30"/>
          <p:cNvSpPr txBox="1"/>
          <p:nvPr/>
        </p:nvSpPr>
        <p:spPr>
          <a:xfrm>
            <a:off x="3622766" y="4530872"/>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endParaRPr lang="he-IL" sz="2800" b="1" dirty="0"/>
          </a:p>
        </p:txBody>
      </p:sp>
      <p:sp>
        <p:nvSpPr>
          <p:cNvPr id="32" name="TextBox 31"/>
          <p:cNvSpPr txBox="1"/>
          <p:nvPr/>
        </p:nvSpPr>
        <p:spPr>
          <a:xfrm>
            <a:off x="5248484" y="4509816"/>
            <a:ext cx="1694873"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400" dirty="0" smtClean="0"/>
              <a:t>מה </a:t>
            </a:r>
            <a:r>
              <a:rPr lang="he-IL" sz="1400" dirty="0" err="1" smtClean="0"/>
              <a:t>לכולהו</a:t>
            </a:r>
            <a:r>
              <a:rPr lang="he-IL" sz="1400" dirty="0" smtClean="0"/>
              <a:t> שכן דרכן לילך ולהזיק</a:t>
            </a:r>
            <a:endParaRPr lang="he-IL" sz="1400" dirty="0"/>
          </a:p>
        </p:txBody>
      </p:sp>
      <p:sp>
        <p:nvSpPr>
          <p:cNvPr id="33" name="TextBox 32"/>
          <p:cNvSpPr txBox="1"/>
          <p:nvPr/>
        </p:nvSpPr>
        <p:spPr>
          <a:xfrm>
            <a:off x="7040035" y="4518270"/>
            <a:ext cx="1653310" cy="707886"/>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000" dirty="0" smtClean="0"/>
              <a:t>קרן, אש שן, רגל, אדם</a:t>
            </a:r>
          </a:p>
        </p:txBody>
      </p:sp>
      <p:sp>
        <p:nvSpPr>
          <p:cNvPr id="34" name="TextBox 33"/>
          <p:cNvSpPr txBox="1"/>
          <p:nvPr/>
        </p:nvSpPr>
        <p:spPr>
          <a:xfrm>
            <a:off x="8750347" y="4586296"/>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בור</a:t>
            </a:r>
            <a:endParaRPr lang="he-IL" dirty="0"/>
          </a:p>
        </p:txBody>
      </p:sp>
      <p:sp>
        <p:nvSpPr>
          <p:cNvPr id="35" name="TextBox 34"/>
          <p:cNvSpPr txBox="1"/>
          <p:nvPr/>
        </p:nvSpPr>
        <p:spPr>
          <a:xfrm>
            <a:off x="81080" y="4511504"/>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לא אתי בור</a:t>
            </a:r>
            <a:endParaRPr lang="he-IL" dirty="0"/>
          </a:p>
        </p:txBody>
      </p:sp>
      <p:sp>
        <p:nvSpPr>
          <p:cNvPr id="36" name="TextBox 35"/>
          <p:cNvSpPr txBox="1"/>
          <p:nvPr/>
        </p:nvSpPr>
        <p:spPr>
          <a:xfrm>
            <a:off x="1888070" y="4632926"/>
            <a:ext cx="1653310" cy="40011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endParaRPr lang="he-IL" sz="2000" dirty="0"/>
          </a:p>
        </p:txBody>
      </p:sp>
      <p:sp>
        <p:nvSpPr>
          <p:cNvPr id="37" name="TextBox 36"/>
          <p:cNvSpPr txBox="1"/>
          <p:nvPr/>
        </p:nvSpPr>
        <p:spPr>
          <a:xfrm>
            <a:off x="10474036" y="5469967"/>
            <a:ext cx="1653310"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"ואי </a:t>
            </a:r>
            <a:r>
              <a:rPr lang="he-IL" sz="1600" dirty="0" err="1" smtClean="0"/>
              <a:t>קשיא</a:t>
            </a:r>
            <a:r>
              <a:rPr lang="he-IL" sz="1600" dirty="0" smtClean="0"/>
              <a:t> לך </a:t>
            </a:r>
            <a:r>
              <a:rPr lang="he-IL" sz="1600" dirty="0" err="1" smtClean="0"/>
              <a:t>לימא</a:t>
            </a:r>
            <a:r>
              <a:rPr lang="he-IL" sz="1600" dirty="0" smtClean="0"/>
              <a:t> כי שדית קרן ... דאי נקט או רגל"</a:t>
            </a:r>
            <a:endParaRPr lang="he-IL" sz="1600" dirty="0"/>
          </a:p>
        </p:txBody>
      </p:sp>
      <p:sp>
        <p:nvSpPr>
          <p:cNvPr id="38" name="TextBox 37"/>
          <p:cNvSpPr txBox="1"/>
          <p:nvPr/>
        </p:nvSpPr>
        <p:spPr>
          <a:xfrm>
            <a:off x="3622765" y="5503484"/>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רגל</a:t>
            </a:r>
            <a:endParaRPr lang="he-IL" sz="2800" b="1" dirty="0"/>
          </a:p>
        </p:txBody>
      </p:sp>
      <p:sp>
        <p:nvSpPr>
          <p:cNvPr id="39" name="TextBox 38"/>
          <p:cNvSpPr txBox="1"/>
          <p:nvPr/>
        </p:nvSpPr>
        <p:spPr>
          <a:xfrm>
            <a:off x="5280890" y="5469967"/>
            <a:ext cx="1694873" cy="58477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לקרן, שכן כוונתו להזיק</a:t>
            </a:r>
            <a:endParaRPr lang="he-IL" sz="1600" dirty="0"/>
          </a:p>
        </p:txBody>
      </p:sp>
      <p:sp>
        <p:nvSpPr>
          <p:cNvPr id="40" name="TextBox 39"/>
          <p:cNvSpPr txBox="1"/>
          <p:nvPr/>
        </p:nvSpPr>
        <p:spPr>
          <a:xfrm>
            <a:off x="6974297" y="5505691"/>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קרן</a:t>
            </a:r>
          </a:p>
        </p:txBody>
      </p:sp>
      <p:sp>
        <p:nvSpPr>
          <p:cNvPr id="41" name="TextBox 40"/>
          <p:cNvSpPr txBox="1"/>
          <p:nvPr/>
        </p:nvSpPr>
        <p:spPr>
          <a:xfrm>
            <a:off x="8783320" y="5567833"/>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שן, אדם</a:t>
            </a:r>
            <a:endParaRPr lang="he-IL" dirty="0"/>
          </a:p>
        </p:txBody>
      </p:sp>
      <p:sp>
        <p:nvSpPr>
          <p:cNvPr id="42" name="TextBox 41"/>
          <p:cNvSpPr txBox="1"/>
          <p:nvPr/>
        </p:nvSpPr>
        <p:spPr>
          <a:xfrm>
            <a:off x="33675" y="5346856"/>
            <a:ext cx="1653310" cy="1077218"/>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אתו שן ואדם בצד השווה, דקרן ורגל: וכן שן ורגל מקרן ואדם מקרן ושן</a:t>
            </a:r>
            <a:endParaRPr lang="he-IL" sz="1600" dirty="0"/>
          </a:p>
        </p:txBody>
      </p:sp>
      <p:sp>
        <p:nvSpPr>
          <p:cNvPr id="43" name="TextBox 42"/>
          <p:cNvSpPr txBox="1"/>
          <p:nvPr/>
        </p:nvSpPr>
        <p:spPr>
          <a:xfrm>
            <a:off x="1783544" y="5437524"/>
            <a:ext cx="1653310" cy="58477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לרגל שהיזו מצוי</a:t>
            </a:r>
            <a:endParaRPr lang="he-IL" sz="1600" dirty="0"/>
          </a:p>
        </p:txBody>
      </p:sp>
      <p:sp>
        <p:nvSpPr>
          <p:cNvPr id="44" name="מלבן 43"/>
          <p:cNvSpPr/>
          <p:nvPr/>
        </p:nvSpPr>
        <p:spPr>
          <a:xfrm>
            <a:off x="10643954" y="521240"/>
            <a:ext cx="1269880" cy="646331"/>
          </a:xfrm>
          <a:prstGeom prst="rect">
            <a:avLst/>
          </a:prstGeom>
        </p:spPr>
        <p:txBody>
          <a:bodyPr wrap="square">
            <a:spAutoFit/>
          </a:bodyPr>
          <a:lstStyle/>
          <a:p>
            <a:pPr algn="ctr"/>
            <a:r>
              <a:rPr lang="he-IL" dirty="0"/>
              <a:t>המיקום בדברי רש"י</a:t>
            </a:r>
          </a:p>
        </p:txBody>
      </p:sp>
    </p:spTree>
    <p:extLst>
      <p:ext uri="{BB962C8B-B14F-4D97-AF65-F5344CB8AC3E}">
        <p14:creationId xmlns:p14="http://schemas.microsoft.com/office/powerpoint/2010/main" val="361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1000"/>
                                        <p:tgtEl>
                                          <p:spTgt spid="2"/>
                                        </p:tgtEl>
                                      </p:cBhvr>
                                    </p:animEffect>
                                  </p:childTnLst>
                                </p:cTn>
                              </p:par>
                            </p:childTnLst>
                          </p:cTn>
                        </p:par>
                        <p:par>
                          <p:cTn id="8" fill="hold">
                            <p:stCondLst>
                              <p:cond delay="1250"/>
                            </p:stCondLst>
                            <p:childTnLst>
                              <p:par>
                                <p:cTn id="9" presetID="16" presetClass="entr" presetSubtype="21" fill="hold" grpId="0" nodeType="afterEffect">
                                  <p:stCondLst>
                                    <p:cond delay="500"/>
                                  </p:stCondLst>
                                  <p:childTnLst>
                                    <p:set>
                                      <p:cBhvr>
                                        <p:cTn id="10" dur="1" fill="hold">
                                          <p:stCondLst>
                                            <p:cond delay="0"/>
                                          </p:stCondLst>
                                        </p:cTn>
                                        <p:tgtEl>
                                          <p:spTgt spid="44"/>
                                        </p:tgtEl>
                                        <p:attrNameLst>
                                          <p:attrName>style.visibility</p:attrName>
                                        </p:attrNameLst>
                                      </p:cBhvr>
                                      <p:to>
                                        <p:strVal val="visible"/>
                                      </p:to>
                                    </p:set>
                                    <p:animEffect transition="in" filter="barn(inVertical)">
                                      <p:cBhvr>
                                        <p:cTn id="11" dur="500"/>
                                        <p:tgtEl>
                                          <p:spTgt spid="44"/>
                                        </p:tgtEl>
                                      </p:cBhvr>
                                    </p:animEffect>
                                  </p:childTnLst>
                                </p:cTn>
                              </p:par>
                            </p:childTnLst>
                          </p:cTn>
                        </p:par>
                        <p:par>
                          <p:cTn id="12" fill="hold">
                            <p:stCondLst>
                              <p:cond delay="2250"/>
                            </p:stCondLst>
                            <p:childTnLst>
                              <p:par>
                                <p:cTn id="13" presetID="16" presetClass="entr" presetSubtype="21" fill="hold" grpId="0"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3750"/>
                            </p:stCondLst>
                            <p:childTnLst>
                              <p:par>
                                <p:cTn id="17" presetID="16" presetClass="entr" presetSubtype="21"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5250"/>
                            </p:stCondLst>
                            <p:childTnLst>
                              <p:par>
                                <p:cTn id="21" presetID="16" presetClass="entr" presetSubtype="21"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6750"/>
                            </p:stCondLst>
                            <p:childTnLst>
                              <p:par>
                                <p:cTn id="25" presetID="16" presetClass="entr" presetSubtype="21" fill="hold" grpId="0"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8250"/>
                            </p:stCondLst>
                            <p:childTnLst>
                              <p:par>
                                <p:cTn id="29" presetID="16" presetClass="entr" presetSubtype="21"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par>
                          <p:cTn id="32" fill="hold">
                            <p:stCondLst>
                              <p:cond delay="9750"/>
                            </p:stCondLst>
                            <p:childTnLst>
                              <p:par>
                                <p:cTn id="33" presetID="16" presetClass="entr" presetSubtype="21" fill="hold" grpId="0"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par>
                          <p:cTn id="36" fill="hold">
                            <p:stCondLst>
                              <p:cond delay="11250"/>
                            </p:stCondLst>
                            <p:childTnLst>
                              <p:par>
                                <p:cTn id="37" presetID="16" presetClass="entr" presetSubtype="21" fill="hold" grpId="0" nodeType="afterEffect">
                                  <p:stCondLst>
                                    <p:cond delay="50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par>
                          <p:cTn id="40" fill="hold">
                            <p:stCondLst>
                              <p:cond delay="12250"/>
                            </p:stCondLst>
                            <p:childTnLst>
                              <p:par>
                                <p:cTn id="41" presetID="16" presetClass="entr" presetSubtype="21" fill="hold" grpId="0" nodeType="after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13750"/>
                            </p:stCondLst>
                            <p:childTnLst>
                              <p:par>
                                <p:cTn id="45" presetID="16" presetClass="entr" presetSubtype="21" fill="hold" grpId="0" nodeType="afterEffect">
                                  <p:stCondLst>
                                    <p:cond delay="100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par>
                          <p:cTn id="48" fill="hold">
                            <p:stCondLst>
                              <p:cond delay="15250"/>
                            </p:stCondLst>
                            <p:childTnLst>
                              <p:par>
                                <p:cTn id="49" presetID="16" presetClass="entr" presetSubtype="21" fill="hold" grpId="0" nodeType="afterEffect">
                                  <p:stCondLst>
                                    <p:cond delay="100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par>
                          <p:cTn id="52" fill="hold">
                            <p:stCondLst>
                              <p:cond delay="16750"/>
                            </p:stCondLst>
                            <p:childTnLst>
                              <p:par>
                                <p:cTn id="53" presetID="16" presetClass="entr" presetSubtype="21" fill="hold" grpId="0" nodeType="afterEffect">
                                  <p:stCondLst>
                                    <p:cond delay="100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par>
                          <p:cTn id="56" fill="hold">
                            <p:stCondLst>
                              <p:cond delay="18250"/>
                            </p:stCondLst>
                            <p:childTnLst>
                              <p:par>
                                <p:cTn id="57" presetID="16" presetClass="entr" presetSubtype="21" fill="hold" grpId="0" nodeType="afterEffect">
                                  <p:stCondLst>
                                    <p:cond delay="100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par>
                          <p:cTn id="60" fill="hold">
                            <p:stCondLst>
                              <p:cond delay="19750"/>
                            </p:stCondLst>
                            <p:childTnLst>
                              <p:par>
                                <p:cTn id="61" presetID="16" presetClass="entr" presetSubtype="21" fill="hold" grpId="0" nodeType="afterEffect">
                                  <p:stCondLst>
                                    <p:cond delay="100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par>
                          <p:cTn id="69" fill="hold">
                            <p:stCondLst>
                              <p:cond delay="500"/>
                            </p:stCondLst>
                            <p:childTnLst>
                              <p:par>
                                <p:cTn id="70" presetID="16" presetClass="entr" presetSubtype="21" fill="hold" grpId="0" nodeType="afterEffect">
                                  <p:stCondLst>
                                    <p:cond delay="100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par>
                          <p:cTn id="73" fill="hold">
                            <p:stCondLst>
                              <p:cond delay="2000"/>
                            </p:stCondLst>
                            <p:childTnLst>
                              <p:par>
                                <p:cTn id="74" presetID="16" presetClass="entr" presetSubtype="21" fill="hold" grpId="0" nodeType="afterEffect">
                                  <p:stCondLst>
                                    <p:cond delay="1000"/>
                                  </p:stCondLst>
                                  <p:childTnLst>
                                    <p:set>
                                      <p:cBhvr>
                                        <p:cTn id="75" dur="1" fill="hold">
                                          <p:stCondLst>
                                            <p:cond delay="0"/>
                                          </p:stCondLst>
                                        </p:cTn>
                                        <p:tgtEl>
                                          <p:spTgt spid="19"/>
                                        </p:tgtEl>
                                        <p:attrNameLst>
                                          <p:attrName>style.visibility</p:attrName>
                                        </p:attrNameLst>
                                      </p:cBhvr>
                                      <p:to>
                                        <p:strVal val="visible"/>
                                      </p:to>
                                    </p:set>
                                    <p:animEffect transition="in" filter="barn(inVertical)">
                                      <p:cBhvr>
                                        <p:cTn id="76" dur="500"/>
                                        <p:tgtEl>
                                          <p:spTgt spid="19"/>
                                        </p:tgtEl>
                                      </p:cBhvr>
                                    </p:animEffect>
                                  </p:childTnLst>
                                </p:cTn>
                              </p:par>
                            </p:childTnLst>
                          </p:cTn>
                        </p:par>
                        <p:par>
                          <p:cTn id="77" fill="hold">
                            <p:stCondLst>
                              <p:cond delay="3500"/>
                            </p:stCondLst>
                            <p:childTnLst>
                              <p:par>
                                <p:cTn id="78" presetID="16" presetClass="entr" presetSubtype="21" fill="hold" grpId="0" nodeType="afterEffect">
                                  <p:stCondLst>
                                    <p:cond delay="1000"/>
                                  </p:stCondLst>
                                  <p:childTnLst>
                                    <p:set>
                                      <p:cBhvr>
                                        <p:cTn id="79" dur="1" fill="hold">
                                          <p:stCondLst>
                                            <p:cond delay="0"/>
                                          </p:stCondLst>
                                        </p:cTn>
                                        <p:tgtEl>
                                          <p:spTgt spid="18"/>
                                        </p:tgtEl>
                                        <p:attrNameLst>
                                          <p:attrName>style.visibility</p:attrName>
                                        </p:attrNameLst>
                                      </p:cBhvr>
                                      <p:to>
                                        <p:strVal val="visible"/>
                                      </p:to>
                                    </p:set>
                                    <p:animEffect transition="in" filter="barn(inVertical)">
                                      <p:cBhvr>
                                        <p:cTn id="80" dur="500"/>
                                        <p:tgtEl>
                                          <p:spTgt spid="18"/>
                                        </p:tgtEl>
                                      </p:cBhvr>
                                    </p:animEffect>
                                  </p:childTnLst>
                                </p:cTn>
                              </p:par>
                            </p:childTnLst>
                          </p:cTn>
                        </p:par>
                        <p:par>
                          <p:cTn id="81" fill="hold">
                            <p:stCondLst>
                              <p:cond delay="5000"/>
                            </p:stCondLst>
                            <p:childTnLst>
                              <p:par>
                                <p:cTn id="82" presetID="16" presetClass="entr" presetSubtype="21" fill="hold" grpId="0" nodeType="afterEffect">
                                  <p:stCondLst>
                                    <p:cond delay="1000"/>
                                  </p:stCondLst>
                                  <p:childTnLst>
                                    <p:set>
                                      <p:cBhvr>
                                        <p:cTn id="83" dur="1" fill="hold">
                                          <p:stCondLst>
                                            <p:cond delay="0"/>
                                          </p:stCondLst>
                                        </p:cTn>
                                        <p:tgtEl>
                                          <p:spTgt spid="17"/>
                                        </p:tgtEl>
                                        <p:attrNameLst>
                                          <p:attrName>style.visibility</p:attrName>
                                        </p:attrNameLst>
                                      </p:cBhvr>
                                      <p:to>
                                        <p:strVal val="visible"/>
                                      </p:to>
                                    </p:set>
                                    <p:animEffect transition="in" filter="barn(inVertical)">
                                      <p:cBhvr>
                                        <p:cTn id="84" dur="500"/>
                                        <p:tgtEl>
                                          <p:spTgt spid="17"/>
                                        </p:tgtEl>
                                      </p:cBhvr>
                                    </p:animEffect>
                                  </p:childTnLst>
                                </p:cTn>
                              </p:par>
                            </p:childTnLst>
                          </p:cTn>
                        </p:par>
                        <p:par>
                          <p:cTn id="85" fill="hold">
                            <p:stCondLst>
                              <p:cond delay="6500"/>
                            </p:stCondLst>
                            <p:childTnLst>
                              <p:par>
                                <p:cTn id="86" presetID="16" presetClass="entr" presetSubtype="21" fill="hold" grpId="0" nodeType="afterEffect">
                                  <p:stCondLst>
                                    <p:cond delay="1000"/>
                                  </p:stCondLst>
                                  <p:childTnLst>
                                    <p:set>
                                      <p:cBhvr>
                                        <p:cTn id="87" dur="1" fill="hold">
                                          <p:stCondLst>
                                            <p:cond delay="0"/>
                                          </p:stCondLst>
                                        </p:cTn>
                                        <p:tgtEl>
                                          <p:spTgt spid="22"/>
                                        </p:tgtEl>
                                        <p:attrNameLst>
                                          <p:attrName>style.visibility</p:attrName>
                                        </p:attrNameLst>
                                      </p:cBhvr>
                                      <p:to>
                                        <p:strVal val="visible"/>
                                      </p:to>
                                    </p:set>
                                    <p:animEffect transition="in" filter="barn(inVertical)">
                                      <p:cBhvr>
                                        <p:cTn id="88" dur="500"/>
                                        <p:tgtEl>
                                          <p:spTgt spid="22"/>
                                        </p:tgtEl>
                                      </p:cBhvr>
                                    </p:animEffect>
                                  </p:childTnLst>
                                </p:cTn>
                              </p:par>
                            </p:childTnLst>
                          </p:cTn>
                        </p:par>
                        <p:par>
                          <p:cTn id="89" fill="hold">
                            <p:stCondLst>
                              <p:cond delay="8000"/>
                            </p:stCondLst>
                            <p:childTnLst>
                              <p:par>
                                <p:cTn id="90" presetID="16" presetClass="entr" presetSubtype="21" fill="hold" grpId="0" nodeType="afterEffect">
                                  <p:stCondLst>
                                    <p:cond delay="100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arn(inVertical)">
                                      <p:cBhvr>
                                        <p:cTn id="97" dur="500"/>
                                        <p:tgtEl>
                                          <p:spTgt spid="23"/>
                                        </p:tgtEl>
                                      </p:cBhvr>
                                    </p:animEffect>
                                  </p:childTnLst>
                                </p:cTn>
                              </p:par>
                            </p:childTnLst>
                          </p:cTn>
                        </p:par>
                        <p:par>
                          <p:cTn id="98" fill="hold">
                            <p:stCondLst>
                              <p:cond delay="500"/>
                            </p:stCondLst>
                            <p:childTnLst>
                              <p:par>
                                <p:cTn id="99" presetID="16" presetClass="entr" presetSubtype="21" fill="hold" grpId="0" nodeType="afterEffect">
                                  <p:stCondLst>
                                    <p:cond delay="1000"/>
                                  </p:stCondLst>
                                  <p:childTnLst>
                                    <p:set>
                                      <p:cBhvr>
                                        <p:cTn id="100" dur="1" fill="hold">
                                          <p:stCondLst>
                                            <p:cond delay="0"/>
                                          </p:stCondLst>
                                        </p:cTn>
                                        <p:tgtEl>
                                          <p:spTgt spid="27"/>
                                        </p:tgtEl>
                                        <p:attrNameLst>
                                          <p:attrName>style.visibility</p:attrName>
                                        </p:attrNameLst>
                                      </p:cBhvr>
                                      <p:to>
                                        <p:strVal val="visible"/>
                                      </p:to>
                                    </p:set>
                                    <p:animEffect transition="in" filter="barn(inVertical)">
                                      <p:cBhvr>
                                        <p:cTn id="101" dur="500"/>
                                        <p:tgtEl>
                                          <p:spTgt spid="27"/>
                                        </p:tgtEl>
                                      </p:cBhvr>
                                    </p:animEffect>
                                  </p:childTnLst>
                                </p:cTn>
                              </p:par>
                            </p:childTnLst>
                          </p:cTn>
                        </p:par>
                        <p:par>
                          <p:cTn id="102" fill="hold">
                            <p:stCondLst>
                              <p:cond delay="2000"/>
                            </p:stCondLst>
                            <p:childTnLst>
                              <p:par>
                                <p:cTn id="103" presetID="16" presetClass="entr" presetSubtype="21" fill="hold" grpId="0" nodeType="afterEffect">
                                  <p:stCondLst>
                                    <p:cond delay="1000"/>
                                  </p:stCondLst>
                                  <p:childTnLst>
                                    <p:set>
                                      <p:cBhvr>
                                        <p:cTn id="104" dur="1" fill="hold">
                                          <p:stCondLst>
                                            <p:cond delay="0"/>
                                          </p:stCondLst>
                                        </p:cTn>
                                        <p:tgtEl>
                                          <p:spTgt spid="26"/>
                                        </p:tgtEl>
                                        <p:attrNameLst>
                                          <p:attrName>style.visibility</p:attrName>
                                        </p:attrNameLst>
                                      </p:cBhvr>
                                      <p:to>
                                        <p:strVal val="visible"/>
                                      </p:to>
                                    </p:set>
                                    <p:animEffect transition="in" filter="barn(inVertical)">
                                      <p:cBhvr>
                                        <p:cTn id="105" dur="500"/>
                                        <p:tgtEl>
                                          <p:spTgt spid="26"/>
                                        </p:tgtEl>
                                      </p:cBhvr>
                                    </p:animEffect>
                                  </p:childTnLst>
                                </p:cTn>
                              </p:par>
                            </p:childTnLst>
                          </p:cTn>
                        </p:par>
                        <p:par>
                          <p:cTn id="106" fill="hold">
                            <p:stCondLst>
                              <p:cond delay="3500"/>
                            </p:stCondLst>
                            <p:childTnLst>
                              <p:par>
                                <p:cTn id="107" presetID="16" presetClass="entr" presetSubtype="21" fill="hold" grpId="0" nodeType="afterEffect">
                                  <p:stCondLst>
                                    <p:cond delay="1000"/>
                                  </p:stCondLst>
                                  <p:childTnLst>
                                    <p:set>
                                      <p:cBhvr>
                                        <p:cTn id="108" dur="1" fill="hold">
                                          <p:stCondLst>
                                            <p:cond delay="0"/>
                                          </p:stCondLst>
                                        </p:cTn>
                                        <p:tgtEl>
                                          <p:spTgt spid="25"/>
                                        </p:tgtEl>
                                        <p:attrNameLst>
                                          <p:attrName>style.visibility</p:attrName>
                                        </p:attrNameLst>
                                      </p:cBhvr>
                                      <p:to>
                                        <p:strVal val="visible"/>
                                      </p:to>
                                    </p:set>
                                    <p:animEffect transition="in" filter="barn(inVertical)">
                                      <p:cBhvr>
                                        <p:cTn id="109" dur="500"/>
                                        <p:tgtEl>
                                          <p:spTgt spid="25"/>
                                        </p:tgtEl>
                                      </p:cBhvr>
                                    </p:animEffect>
                                  </p:childTnLst>
                                </p:cTn>
                              </p:par>
                            </p:childTnLst>
                          </p:cTn>
                        </p:par>
                        <p:par>
                          <p:cTn id="110" fill="hold">
                            <p:stCondLst>
                              <p:cond delay="5000"/>
                            </p:stCondLst>
                            <p:childTnLst>
                              <p:par>
                                <p:cTn id="111" presetID="16" presetClass="entr" presetSubtype="21" fill="hold" grpId="0" nodeType="afterEffect">
                                  <p:stCondLst>
                                    <p:cond delay="1000"/>
                                  </p:stCondLst>
                                  <p:childTnLst>
                                    <p:set>
                                      <p:cBhvr>
                                        <p:cTn id="112" dur="1" fill="hold">
                                          <p:stCondLst>
                                            <p:cond delay="0"/>
                                          </p:stCondLst>
                                        </p:cTn>
                                        <p:tgtEl>
                                          <p:spTgt spid="24"/>
                                        </p:tgtEl>
                                        <p:attrNameLst>
                                          <p:attrName>style.visibility</p:attrName>
                                        </p:attrNameLst>
                                      </p:cBhvr>
                                      <p:to>
                                        <p:strVal val="visible"/>
                                      </p:to>
                                    </p:set>
                                    <p:animEffect transition="in" filter="barn(inVertical)">
                                      <p:cBhvr>
                                        <p:cTn id="113" dur="500"/>
                                        <p:tgtEl>
                                          <p:spTgt spid="24"/>
                                        </p:tgtEl>
                                      </p:cBhvr>
                                    </p:animEffect>
                                  </p:childTnLst>
                                </p:cTn>
                              </p:par>
                            </p:childTnLst>
                          </p:cTn>
                        </p:par>
                        <p:par>
                          <p:cTn id="114" fill="hold">
                            <p:stCondLst>
                              <p:cond delay="6500"/>
                            </p:stCondLst>
                            <p:childTnLst>
                              <p:par>
                                <p:cTn id="115" presetID="16" presetClass="entr" presetSubtype="21" fill="hold" grpId="0" nodeType="afterEffect">
                                  <p:stCondLst>
                                    <p:cond delay="1000"/>
                                  </p:stCondLst>
                                  <p:childTnLst>
                                    <p:set>
                                      <p:cBhvr>
                                        <p:cTn id="116" dur="1" fill="hold">
                                          <p:stCondLst>
                                            <p:cond delay="0"/>
                                          </p:stCondLst>
                                        </p:cTn>
                                        <p:tgtEl>
                                          <p:spTgt spid="29"/>
                                        </p:tgtEl>
                                        <p:attrNameLst>
                                          <p:attrName>style.visibility</p:attrName>
                                        </p:attrNameLst>
                                      </p:cBhvr>
                                      <p:to>
                                        <p:strVal val="visible"/>
                                      </p:to>
                                    </p:set>
                                    <p:animEffect transition="in" filter="barn(inVertical)">
                                      <p:cBhvr>
                                        <p:cTn id="117" dur="500"/>
                                        <p:tgtEl>
                                          <p:spTgt spid="29"/>
                                        </p:tgtEl>
                                      </p:cBhvr>
                                    </p:animEffect>
                                  </p:childTnLst>
                                </p:cTn>
                              </p:par>
                            </p:childTnLst>
                          </p:cTn>
                        </p:par>
                        <p:par>
                          <p:cTn id="118" fill="hold">
                            <p:stCondLst>
                              <p:cond delay="8000"/>
                            </p:stCondLst>
                            <p:childTnLst>
                              <p:par>
                                <p:cTn id="119" presetID="16" presetClass="entr" presetSubtype="21" fill="hold" grpId="0" nodeType="afterEffect">
                                  <p:stCondLst>
                                    <p:cond delay="1000"/>
                                  </p:stCondLst>
                                  <p:childTnLst>
                                    <p:set>
                                      <p:cBhvr>
                                        <p:cTn id="120" dur="1" fill="hold">
                                          <p:stCondLst>
                                            <p:cond delay="0"/>
                                          </p:stCondLst>
                                        </p:cTn>
                                        <p:tgtEl>
                                          <p:spTgt spid="28"/>
                                        </p:tgtEl>
                                        <p:attrNameLst>
                                          <p:attrName>style.visibility</p:attrName>
                                        </p:attrNameLst>
                                      </p:cBhvr>
                                      <p:to>
                                        <p:strVal val="visible"/>
                                      </p:to>
                                    </p:set>
                                    <p:animEffect transition="in" filter="barn(inVertical)">
                                      <p:cBhvr>
                                        <p:cTn id="121" dur="500"/>
                                        <p:tgtEl>
                                          <p:spTgt spid="28"/>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barn(inVertical)">
                                      <p:cBhvr>
                                        <p:cTn id="126" dur="500"/>
                                        <p:tgtEl>
                                          <p:spTgt spid="30"/>
                                        </p:tgtEl>
                                      </p:cBhvr>
                                    </p:animEffect>
                                  </p:childTnLst>
                                </p:cTn>
                              </p:par>
                            </p:childTnLst>
                          </p:cTn>
                        </p:par>
                        <p:par>
                          <p:cTn id="127" fill="hold">
                            <p:stCondLst>
                              <p:cond delay="500"/>
                            </p:stCondLst>
                            <p:childTnLst>
                              <p:par>
                                <p:cTn id="128" presetID="16" presetClass="entr" presetSubtype="21" fill="hold" grpId="0" nodeType="afterEffect">
                                  <p:stCondLst>
                                    <p:cond delay="1000"/>
                                  </p:stCondLst>
                                  <p:childTnLst>
                                    <p:set>
                                      <p:cBhvr>
                                        <p:cTn id="129" dur="1" fill="hold">
                                          <p:stCondLst>
                                            <p:cond delay="0"/>
                                          </p:stCondLst>
                                        </p:cTn>
                                        <p:tgtEl>
                                          <p:spTgt spid="34"/>
                                        </p:tgtEl>
                                        <p:attrNameLst>
                                          <p:attrName>style.visibility</p:attrName>
                                        </p:attrNameLst>
                                      </p:cBhvr>
                                      <p:to>
                                        <p:strVal val="visible"/>
                                      </p:to>
                                    </p:set>
                                    <p:animEffect transition="in" filter="barn(inVertical)">
                                      <p:cBhvr>
                                        <p:cTn id="130" dur="500"/>
                                        <p:tgtEl>
                                          <p:spTgt spid="34"/>
                                        </p:tgtEl>
                                      </p:cBhvr>
                                    </p:animEffect>
                                  </p:childTnLst>
                                </p:cTn>
                              </p:par>
                            </p:childTnLst>
                          </p:cTn>
                        </p:par>
                        <p:par>
                          <p:cTn id="131" fill="hold">
                            <p:stCondLst>
                              <p:cond delay="2000"/>
                            </p:stCondLst>
                            <p:childTnLst>
                              <p:par>
                                <p:cTn id="132" presetID="16" presetClass="entr" presetSubtype="21" fill="hold" grpId="0" nodeType="afterEffect">
                                  <p:stCondLst>
                                    <p:cond delay="1000"/>
                                  </p:stCondLst>
                                  <p:childTnLst>
                                    <p:set>
                                      <p:cBhvr>
                                        <p:cTn id="133" dur="1" fill="hold">
                                          <p:stCondLst>
                                            <p:cond delay="0"/>
                                          </p:stCondLst>
                                        </p:cTn>
                                        <p:tgtEl>
                                          <p:spTgt spid="33"/>
                                        </p:tgtEl>
                                        <p:attrNameLst>
                                          <p:attrName>style.visibility</p:attrName>
                                        </p:attrNameLst>
                                      </p:cBhvr>
                                      <p:to>
                                        <p:strVal val="visible"/>
                                      </p:to>
                                    </p:set>
                                    <p:animEffect transition="in" filter="barn(inVertical)">
                                      <p:cBhvr>
                                        <p:cTn id="134" dur="500"/>
                                        <p:tgtEl>
                                          <p:spTgt spid="33"/>
                                        </p:tgtEl>
                                      </p:cBhvr>
                                    </p:animEffect>
                                  </p:childTnLst>
                                </p:cTn>
                              </p:par>
                            </p:childTnLst>
                          </p:cTn>
                        </p:par>
                        <p:par>
                          <p:cTn id="135" fill="hold">
                            <p:stCondLst>
                              <p:cond delay="3500"/>
                            </p:stCondLst>
                            <p:childTnLst>
                              <p:par>
                                <p:cTn id="136" presetID="16" presetClass="entr" presetSubtype="21" fill="hold" grpId="0" nodeType="afterEffect">
                                  <p:stCondLst>
                                    <p:cond delay="1000"/>
                                  </p:stCondLst>
                                  <p:childTnLst>
                                    <p:set>
                                      <p:cBhvr>
                                        <p:cTn id="137" dur="1" fill="hold">
                                          <p:stCondLst>
                                            <p:cond delay="0"/>
                                          </p:stCondLst>
                                        </p:cTn>
                                        <p:tgtEl>
                                          <p:spTgt spid="32"/>
                                        </p:tgtEl>
                                        <p:attrNameLst>
                                          <p:attrName>style.visibility</p:attrName>
                                        </p:attrNameLst>
                                      </p:cBhvr>
                                      <p:to>
                                        <p:strVal val="visible"/>
                                      </p:to>
                                    </p:set>
                                    <p:animEffect transition="in" filter="barn(inVertical)">
                                      <p:cBhvr>
                                        <p:cTn id="138" dur="500"/>
                                        <p:tgtEl>
                                          <p:spTgt spid="32"/>
                                        </p:tgtEl>
                                      </p:cBhvr>
                                    </p:animEffect>
                                  </p:childTnLst>
                                </p:cTn>
                              </p:par>
                            </p:childTnLst>
                          </p:cTn>
                        </p:par>
                        <p:par>
                          <p:cTn id="139" fill="hold">
                            <p:stCondLst>
                              <p:cond delay="5000"/>
                            </p:stCondLst>
                            <p:childTnLst>
                              <p:par>
                                <p:cTn id="140" presetID="16" presetClass="entr" presetSubtype="21" fill="hold" grpId="0" nodeType="afterEffect">
                                  <p:stCondLst>
                                    <p:cond delay="1000"/>
                                  </p:stCondLst>
                                  <p:childTnLst>
                                    <p:set>
                                      <p:cBhvr>
                                        <p:cTn id="141" dur="1" fill="hold">
                                          <p:stCondLst>
                                            <p:cond delay="0"/>
                                          </p:stCondLst>
                                        </p:cTn>
                                        <p:tgtEl>
                                          <p:spTgt spid="31"/>
                                        </p:tgtEl>
                                        <p:attrNameLst>
                                          <p:attrName>style.visibility</p:attrName>
                                        </p:attrNameLst>
                                      </p:cBhvr>
                                      <p:to>
                                        <p:strVal val="visible"/>
                                      </p:to>
                                    </p:set>
                                    <p:animEffect transition="in" filter="barn(inVertical)">
                                      <p:cBhvr>
                                        <p:cTn id="142" dur="500"/>
                                        <p:tgtEl>
                                          <p:spTgt spid="31"/>
                                        </p:tgtEl>
                                      </p:cBhvr>
                                    </p:animEffect>
                                  </p:childTnLst>
                                </p:cTn>
                              </p:par>
                            </p:childTnLst>
                          </p:cTn>
                        </p:par>
                        <p:par>
                          <p:cTn id="143" fill="hold">
                            <p:stCondLst>
                              <p:cond delay="6500"/>
                            </p:stCondLst>
                            <p:childTnLst>
                              <p:par>
                                <p:cTn id="144" presetID="16" presetClass="entr" presetSubtype="21" fill="hold" grpId="0" nodeType="afterEffect">
                                  <p:stCondLst>
                                    <p:cond delay="1000"/>
                                  </p:stCondLst>
                                  <p:childTnLst>
                                    <p:set>
                                      <p:cBhvr>
                                        <p:cTn id="145" dur="1" fill="hold">
                                          <p:stCondLst>
                                            <p:cond delay="0"/>
                                          </p:stCondLst>
                                        </p:cTn>
                                        <p:tgtEl>
                                          <p:spTgt spid="36"/>
                                        </p:tgtEl>
                                        <p:attrNameLst>
                                          <p:attrName>style.visibility</p:attrName>
                                        </p:attrNameLst>
                                      </p:cBhvr>
                                      <p:to>
                                        <p:strVal val="visible"/>
                                      </p:to>
                                    </p:set>
                                    <p:animEffect transition="in" filter="barn(inVertical)">
                                      <p:cBhvr>
                                        <p:cTn id="146" dur="500"/>
                                        <p:tgtEl>
                                          <p:spTgt spid="36"/>
                                        </p:tgtEl>
                                      </p:cBhvr>
                                    </p:animEffect>
                                  </p:childTnLst>
                                </p:cTn>
                              </p:par>
                            </p:childTnLst>
                          </p:cTn>
                        </p:par>
                        <p:par>
                          <p:cTn id="147" fill="hold">
                            <p:stCondLst>
                              <p:cond delay="8000"/>
                            </p:stCondLst>
                            <p:childTnLst>
                              <p:par>
                                <p:cTn id="148" presetID="16" presetClass="entr" presetSubtype="21" fill="hold" grpId="0" nodeType="afterEffect">
                                  <p:stCondLst>
                                    <p:cond delay="1000"/>
                                  </p:stCondLst>
                                  <p:childTnLst>
                                    <p:set>
                                      <p:cBhvr>
                                        <p:cTn id="149" dur="1" fill="hold">
                                          <p:stCondLst>
                                            <p:cond delay="0"/>
                                          </p:stCondLst>
                                        </p:cTn>
                                        <p:tgtEl>
                                          <p:spTgt spid="35"/>
                                        </p:tgtEl>
                                        <p:attrNameLst>
                                          <p:attrName>style.visibility</p:attrName>
                                        </p:attrNameLst>
                                      </p:cBhvr>
                                      <p:to>
                                        <p:strVal val="visible"/>
                                      </p:to>
                                    </p:set>
                                    <p:animEffect transition="in" filter="barn(inVertical)">
                                      <p:cBhvr>
                                        <p:cTn id="150" dur="500"/>
                                        <p:tgtEl>
                                          <p:spTgt spid="35"/>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barn(inVertical)">
                                      <p:cBhvr>
                                        <p:cTn id="155" dur="500"/>
                                        <p:tgtEl>
                                          <p:spTgt spid="37"/>
                                        </p:tgtEl>
                                      </p:cBhvr>
                                    </p:animEffect>
                                  </p:childTnLst>
                                </p:cTn>
                              </p:par>
                            </p:childTnLst>
                          </p:cTn>
                        </p:par>
                        <p:par>
                          <p:cTn id="156" fill="hold">
                            <p:stCondLst>
                              <p:cond delay="500"/>
                            </p:stCondLst>
                            <p:childTnLst>
                              <p:par>
                                <p:cTn id="157" presetID="16" presetClass="entr" presetSubtype="21" fill="hold" grpId="0" nodeType="afterEffect">
                                  <p:stCondLst>
                                    <p:cond delay="1000"/>
                                  </p:stCondLst>
                                  <p:childTnLst>
                                    <p:set>
                                      <p:cBhvr>
                                        <p:cTn id="158" dur="1" fill="hold">
                                          <p:stCondLst>
                                            <p:cond delay="0"/>
                                          </p:stCondLst>
                                        </p:cTn>
                                        <p:tgtEl>
                                          <p:spTgt spid="41"/>
                                        </p:tgtEl>
                                        <p:attrNameLst>
                                          <p:attrName>style.visibility</p:attrName>
                                        </p:attrNameLst>
                                      </p:cBhvr>
                                      <p:to>
                                        <p:strVal val="visible"/>
                                      </p:to>
                                    </p:set>
                                    <p:animEffect transition="in" filter="barn(inVertical)">
                                      <p:cBhvr>
                                        <p:cTn id="159" dur="500"/>
                                        <p:tgtEl>
                                          <p:spTgt spid="41"/>
                                        </p:tgtEl>
                                      </p:cBhvr>
                                    </p:animEffect>
                                  </p:childTnLst>
                                </p:cTn>
                              </p:par>
                            </p:childTnLst>
                          </p:cTn>
                        </p:par>
                        <p:par>
                          <p:cTn id="160" fill="hold">
                            <p:stCondLst>
                              <p:cond delay="2000"/>
                            </p:stCondLst>
                            <p:childTnLst>
                              <p:par>
                                <p:cTn id="161" presetID="16" presetClass="entr" presetSubtype="21" fill="hold" grpId="0" nodeType="afterEffect">
                                  <p:stCondLst>
                                    <p:cond delay="1000"/>
                                  </p:stCondLst>
                                  <p:childTnLst>
                                    <p:set>
                                      <p:cBhvr>
                                        <p:cTn id="162" dur="1" fill="hold">
                                          <p:stCondLst>
                                            <p:cond delay="0"/>
                                          </p:stCondLst>
                                        </p:cTn>
                                        <p:tgtEl>
                                          <p:spTgt spid="40"/>
                                        </p:tgtEl>
                                        <p:attrNameLst>
                                          <p:attrName>style.visibility</p:attrName>
                                        </p:attrNameLst>
                                      </p:cBhvr>
                                      <p:to>
                                        <p:strVal val="visible"/>
                                      </p:to>
                                    </p:set>
                                    <p:animEffect transition="in" filter="barn(inVertical)">
                                      <p:cBhvr>
                                        <p:cTn id="163" dur="500"/>
                                        <p:tgtEl>
                                          <p:spTgt spid="40"/>
                                        </p:tgtEl>
                                      </p:cBhvr>
                                    </p:animEffect>
                                  </p:childTnLst>
                                </p:cTn>
                              </p:par>
                            </p:childTnLst>
                          </p:cTn>
                        </p:par>
                        <p:par>
                          <p:cTn id="164" fill="hold">
                            <p:stCondLst>
                              <p:cond delay="3500"/>
                            </p:stCondLst>
                            <p:childTnLst>
                              <p:par>
                                <p:cTn id="165" presetID="16" presetClass="entr" presetSubtype="21" fill="hold" grpId="0" nodeType="afterEffect">
                                  <p:stCondLst>
                                    <p:cond delay="1000"/>
                                  </p:stCondLst>
                                  <p:childTnLst>
                                    <p:set>
                                      <p:cBhvr>
                                        <p:cTn id="166" dur="1" fill="hold">
                                          <p:stCondLst>
                                            <p:cond delay="0"/>
                                          </p:stCondLst>
                                        </p:cTn>
                                        <p:tgtEl>
                                          <p:spTgt spid="39"/>
                                        </p:tgtEl>
                                        <p:attrNameLst>
                                          <p:attrName>style.visibility</p:attrName>
                                        </p:attrNameLst>
                                      </p:cBhvr>
                                      <p:to>
                                        <p:strVal val="visible"/>
                                      </p:to>
                                    </p:set>
                                    <p:animEffect transition="in" filter="barn(inVertical)">
                                      <p:cBhvr>
                                        <p:cTn id="167" dur="500"/>
                                        <p:tgtEl>
                                          <p:spTgt spid="39"/>
                                        </p:tgtEl>
                                      </p:cBhvr>
                                    </p:animEffect>
                                  </p:childTnLst>
                                </p:cTn>
                              </p:par>
                            </p:childTnLst>
                          </p:cTn>
                        </p:par>
                        <p:par>
                          <p:cTn id="168" fill="hold">
                            <p:stCondLst>
                              <p:cond delay="5000"/>
                            </p:stCondLst>
                            <p:childTnLst>
                              <p:par>
                                <p:cTn id="169" presetID="16" presetClass="entr" presetSubtype="21" fill="hold" grpId="0" nodeType="afterEffect">
                                  <p:stCondLst>
                                    <p:cond delay="1000"/>
                                  </p:stCondLst>
                                  <p:childTnLst>
                                    <p:set>
                                      <p:cBhvr>
                                        <p:cTn id="170" dur="1" fill="hold">
                                          <p:stCondLst>
                                            <p:cond delay="0"/>
                                          </p:stCondLst>
                                        </p:cTn>
                                        <p:tgtEl>
                                          <p:spTgt spid="38"/>
                                        </p:tgtEl>
                                        <p:attrNameLst>
                                          <p:attrName>style.visibility</p:attrName>
                                        </p:attrNameLst>
                                      </p:cBhvr>
                                      <p:to>
                                        <p:strVal val="visible"/>
                                      </p:to>
                                    </p:set>
                                    <p:animEffect transition="in" filter="barn(inVertical)">
                                      <p:cBhvr>
                                        <p:cTn id="171" dur="500"/>
                                        <p:tgtEl>
                                          <p:spTgt spid="38"/>
                                        </p:tgtEl>
                                      </p:cBhvr>
                                    </p:animEffect>
                                  </p:childTnLst>
                                </p:cTn>
                              </p:par>
                            </p:childTnLst>
                          </p:cTn>
                        </p:par>
                        <p:par>
                          <p:cTn id="172" fill="hold">
                            <p:stCondLst>
                              <p:cond delay="6500"/>
                            </p:stCondLst>
                            <p:childTnLst>
                              <p:par>
                                <p:cTn id="173" presetID="16" presetClass="entr" presetSubtype="21" fill="hold" grpId="0" nodeType="afterEffect">
                                  <p:stCondLst>
                                    <p:cond delay="1000"/>
                                  </p:stCondLst>
                                  <p:childTnLst>
                                    <p:set>
                                      <p:cBhvr>
                                        <p:cTn id="174" dur="1" fill="hold">
                                          <p:stCondLst>
                                            <p:cond delay="0"/>
                                          </p:stCondLst>
                                        </p:cTn>
                                        <p:tgtEl>
                                          <p:spTgt spid="43"/>
                                        </p:tgtEl>
                                        <p:attrNameLst>
                                          <p:attrName>style.visibility</p:attrName>
                                        </p:attrNameLst>
                                      </p:cBhvr>
                                      <p:to>
                                        <p:strVal val="visible"/>
                                      </p:to>
                                    </p:set>
                                    <p:animEffect transition="in" filter="barn(inVertical)">
                                      <p:cBhvr>
                                        <p:cTn id="175" dur="500"/>
                                        <p:tgtEl>
                                          <p:spTgt spid="43"/>
                                        </p:tgtEl>
                                      </p:cBhvr>
                                    </p:animEffect>
                                  </p:childTnLst>
                                </p:cTn>
                              </p:par>
                            </p:childTnLst>
                          </p:cTn>
                        </p:par>
                        <p:par>
                          <p:cTn id="176" fill="hold">
                            <p:stCondLst>
                              <p:cond delay="8000"/>
                            </p:stCondLst>
                            <p:childTnLst>
                              <p:par>
                                <p:cTn id="177" presetID="16" presetClass="entr" presetSubtype="21" fill="hold" grpId="0" nodeType="afterEffect">
                                  <p:stCondLst>
                                    <p:cond delay="1000"/>
                                  </p:stCondLst>
                                  <p:childTnLst>
                                    <p:set>
                                      <p:cBhvr>
                                        <p:cTn id="178" dur="1" fill="hold">
                                          <p:stCondLst>
                                            <p:cond delay="0"/>
                                          </p:stCondLst>
                                        </p:cTn>
                                        <p:tgtEl>
                                          <p:spTgt spid="42"/>
                                        </p:tgtEl>
                                        <p:attrNameLst>
                                          <p:attrName>style.visibility</p:attrName>
                                        </p:attrNameLst>
                                      </p:cBhvr>
                                      <p:to>
                                        <p:strVal val="visible"/>
                                      </p:to>
                                    </p:set>
                                    <p:animEffect transition="in" filter="barn(inVertical)">
                                      <p:cBhvr>
                                        <p:cTn id="1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912324087"/>
              </p:ext>
            </p:extLst>
          </p:nvPr>
        </p:nvGraphicFramePr>
        <p:xfrm>
          <a:off x="69610" y="457384"/>
          <a:ext cx="12127346" cy="5985163"/>
        </p:xfrm>
        <a:graphic>
          <a:graphicData uri="http://schemas.openxmlformats.org/drawingml/2006/table">
            <a:tbl>
              <a:tblPr rtl="1" firstRow="1" bandRow="1">
                <a:tableStyleId>{616DA210-FB5B-4158-B5E0-FEB733F419BA}</a:tableStyleId>
              </a:tblPr>
              <a:tblGrid>
                <a:gridCol w="1732478">
                  <a:extLst>
                    <a:ext uri="{9D8B030D-6E8A-4147-A177-3AD203B41FA5}">
                      <a16:colId xmlns:a16="http://schemas.microsoft.com/office/drawing/2014/main" val="3711169490"/>
                    </a:ext>
                  </a:extLst>
                </a:gridCol>
                <a:gridCol w="1732478">
                  <a:extLst>
                    <a:ext uri="{9D8B030D-6E8A-4147-A177-3AD203B41FA5}">
                      <a16:colId xmlns:a16="http://schemas.microsoft.com/office/drawing/2014/main" val="342084651"/>
                    </a:ext>
                  </a:extLst>
                </a:gridCol>
                <a:gridCol w="1732478">
                  <a:extLst>
                    <a:ext uri="{9D8B030D-6E8A-4147-A177-3AD203B41FA5}">
                      <a16:colId xmlns:a16="http://schemas.microsoft.com/office/drawing/2014/main" val="3338350062"/>
                    </a:ext>
                  </a:extLst>
                </a:gridCol>
                <a:gridCol w="1732478">
                  <a:extLst>
                    <a:ext uri="{9D8B030D-6E8A-4147-A177-3AD203B41FA5}">
                      <a16:colId xmlns:a16="http://schemas.microsoft.com/office/drawing/2014/main" val="2841932512"/>
                    </a:ext>
                  </a:extLst>
                </a:gridCol>
                <a:gridCol w="1732478">
                  <a:extLst>
                    <a:ext uri="{9D8B030D-6E8A-4147-A177-3AD203B41FA5}">
                      <a16:colId xmlns:a16="http://schemas.microsoft.com/office/drawing/2014/main" val="114744555"/>
                    </a:ext>
                  </a:extLst>
                </a:gridCol>
                <a:gridCol w="1732478">
                  <a:extLst>
                    <a:ext uri="{9D8B030D-6E8A-4147-A177-3AD203B41FA5}">
                      <a16:colId xmlns:a16="http://schemas.microsoft.com/office/drawing/2014/main" val="403501398"/>
                    </a:ext>
                  </a:extLst>
                </a:gridCol>
                <a:gridCol w="1732478">
                  <a:extLst>
                    <a:ext uri="{9D8B030D-6E8A-4147-A177-3AD203B41FA5}">
                      <a16:colId xmlns:a16="http://schemas.microsoft.com/office/drawing/2014/main" val="1504901275"/>
                    </a:ext>
                  </a:extLst>
                </a:gridCol>
              </a:tblGrid>
              <a:tr h="935308">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4064244919"/>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949507355"/>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829538109"/>
                  </a:ext>
                </a:extLst>
              </a:tr>
              <a:tr h="1009971">
                <a:tc>
                  <a:txBody>
                    <a:bodyPr/>
                    <a:lstStyle/>
                    <a:p>
                      <a:pPr rtl="1"/>
                      <a:endParaRPr lang="he-IL"/>
                    </a:p>
                  </a:txBody>
                  <a:tcPr/>
                </a:tc>
                <a:tc>
                  <a:txBody>
                    <a:bodyPr/>
                    <a:lstStyle/>
                    <a:p>
                      <a:pPr rtl="1"/>
                      <a:endParaRPr lang="he-IL"/>
                    </a:p>
                  </a:txBody>
                  <a:tcPr/>
                </a:tc>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3347463872"/>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301168228"/>
                  </a:ext>
                </a:extLst>
              </a:tr>
              <a:tr h="1009971">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605027835"/>
                  </a:ext>
                </a:extLst>
              </a:tr>
            </a:tbl>
          </a:graphicData>
        </a:graphic>
      </p:graphicFrame>
      <p:sp>
        <p:nvSpPr>
          <p:cNvPr id="3" name="TextBox 2"/>
          <p:cNvSpPr txBox="1"/>
          <p:nvPr/>
        </p:nvSpPr>
        <p:spPr>
          <a:xfrm>
            <a:off x="8954895" y="542013"/>
            <a:ext cx="840046" cy="461665"/>
          </a:xfrm>
          <a:prstGeom prst="rect">
            <a:avLst/>
          </a:prstGeom>
          <a:noFill/>
        </p:spPr>
        <p:txBody>
          <a:bodyPr wrap="square" rtlCol="1">
            <a:spAutoFit/>
          </a:bodyPr>
          <a:lstStyle/>
          <a:p>
            <a:r>
              <a:rPr lang="he-IL" sz="2400" b="1" dirty="0" smtClean="0"/>
              <a:t>למד</a:t>
            </a:r>
            <a:endParaRPr lang="he-IL" sz="2400" b="1" dirty="0"/>
          </a:p>
        </p:txBody>
      </p:sp>
      <p:sp>
        <p:nvSpPr>
          <p:cNvPr id="4" name="TextBox 3"/>
          <p:cNvSpPr txBox="1"/>
          <p:nvPr/>
        </p:nvSpPr>
        <p:spPr>
          <a:xfrm>
            <a:off x="7220732" y="578329"/>
            <a:ext cx="1440872" cy="400110"/>
          </a:xfrm>
          <a:prstGeom prst="rect">
            <a:avLst/>
          </a:prstGeom>
          <a:noFill/>
        </p:spPr>
        <p:txBody>
          <a:bodyPr wrap="square" rtlCol="1">
            <a:spAutoFit/>
          </a:bodyPr>
          <a:lstStyle/>
          <a:p>
            <a:r>
              <a:rPr lang="he-IL" sz="2000" b="1" dirty="0" smtClean="0"/>
              <a:t>מלמד ראשון</a:t>
            </a:r>
            <a:endParaRPr lang="he-IL" sz="2000" b="1" dirty="0"/>
          </a:p>
        </p:txBody>
      </p:sp>
      <p:sp>
        <p:nvSpPr>
          <p:cNvPr id="5" name="TextBox 4"/>
          <p:cNvSpPr txBox="1"/>
          <p:nvPr/>
        </p:nvSpPr>
        <p:spPr>
          <a:xfrm>
            <a:off x="5443765" y="564154"/>
            <a:ext cx="1200727" cy="400110"/>
          </a:xfrm>
          <a:prstGeom prst="rect">
            <a:avLst/>
          </a:prstGeom>
          <a:noFill/>
        </p:spPr>
        <p:txBody>
          <a:bodyPr wrap="square" rtlCol="1">
            <a:spAutoFit/>
          </a:bodyPr>
          <a:lstStyle/>
          <a:p>
            <a:r>
              <a:rPr lang="he-IL" sz="2000" b="1" dirty="0" err="1" smtClean="0"/>
              <a:t>פירכא</a:t>
            </a:r>
            <a:endParaRPr lang="he-IL" sz="2000" b="1" dirty="0"/>
          </a:p>
        </p:txBody>
      </p:sp>
      <p:sp>
        <p:nvSpPr>
          <p:cNvPr id="6" name="TextBox 5"/>
          <p:cNvSpPr txBox="1"/>
          <p:nvPr/>
        </p:nvSpPr>
        <p:spPr>
          <a:xfrm>
            <a:off x="3761419" y="568690"/>
            <a:ext cx="1440872" cy="400110"/>
          </a:xfrm>
          <a:prstGeom prst="rect">
            <a:avLst/>
          </a:prstGeom>
          <a:noFill/>
        </p:spPr>
        <p:txBody>
          <a:bodyPr wrap="square" rtlCol="1">
            <a:spAutoFit/>
          </a:bodyPr>
          <a:lstStyle/>
          <a:p>
            <a:r>
              <a:rPr lang="he-IL" sz="2000" b="1" dirty="0" smtClean="0"/>
              <a:t>מלמד שני</a:t>
            </a:r>
            <a:endParaRPr lang="he-IL" sz="2000" b="1" dirty="0"/>
          </a:p>
        </p:txBody>
      </p:sp>
      <p:sp>
        <p:nvSpPr>
          <p:cNvPr id="7" name="TextBox 6"/>
          <p:cNvSpPr txBox="1"/>
          <p:nvPr/>
        </p:nvSpPr>
        <p:spPr>
          <a:xfrm>
            <a:off x="2001988" y="572791"/>
            <a:ext cx="1200727" cy="400110"/>
          </a:xfrm>
          <a:prstGeom prst="rect">
            <a:avLst/>
          </a:prstGeom>
          <a:noFill/>
        </p:spPr>
        <p:txBody>
          <a:bodyPr wrap="square" rtlCol="1">
            <a:spAutoFit/>
          </a:bodyPr>
          <a:lstStyle/>
          <a:p>
            <a:r>
              <a:rPr lang="he-IL" sz="2000" b="1" dirty="0" err="1" smtClean="0"/>
              <a:t>פירכא</a:t>
            </a:r>
            <a:endParaRPr lang="he-IL" sz="2000" b="1" dirty="0"/>
          </a:p>
        </p:txBody>
      </p:sp>
      <p:sp>
        <p:nvSpPr>
          <p:cNvPr id="8" name="TextBox 7"/>
          <p:cNvSpPr txBox="1"/>
          <p:nvPr/>
        </p:nvSpPr>
        <p:spPr>
          <a:xfrm>
            <a:off x="191346" y="590248"/>
            <a:ext cx="1272084" cy="400110"/>
          </a:xfrm>
          <a:prstGeom prst="rect">
            <a:avLst/>
          </a:prstGeom>
          <a:noFill/>
        </p:spPr>
        <p:txBody>
          <a:bodyPr wrap="square" rtlCol="1">
            <a:spAutoFit/>
          </a:bodyPr>
          <a:lstStyle/>
          <a:p>
            <a:r>
              <a:rPr lang="he-IL" sz="2000" b="1" dirty="0" smtClean="0"/>
              <a:t>מסקנה</a:t>
            </a:r>
            <a:endParaRPr lang="he-IL" sz="2000" b="1" dirty="0"/>
          </a:p>
        </p:txBody>
      </p:sp>
      <p:sp>
        <p:nvSpPr>
          <p:cNvPr id="9" name="TextBox 8"/>
          <p:cNvSpPr txBox="1"/>
          <p:nvPr/>
        </p:nvSpPr>
        <p:spPr>
          <a:xfrm>
            <a:off x="10420768" y="1570999"/>
            <a:ext cx="1653310"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""ודאי נקט ... בהדי קרן – לא </a:t>
            </a:r>
            <a:r>
              <a:rPr lang="he-IL" sz="1600" dirty="0" err="1" smtClean="0"/>
              <a:t>אתיא</a:t>
            </a:r>
            <a:r>
              <a:rPr lang="he-IL" sz="1600" dirty="0" smtClean="0"/>
              <a:t> אש"</a:t>
            </a:r>
            <a:endParaRPr lang="he-IL" sz="1600" dirty="0"/>
          </a:p>
        </p:txBody>
      </p:sp>
      <p:sp>
        <p:nvSpPr>
          <p:cNvPr id="10" name="TextBox 9"/>
          <p:cNvSpPr txBox="1"/>
          <p:nvPr/>
        </p:nvSpPr>
        <p:spPr>
          <a:xfrm>
            <a:off x="3592974" y="1665019"/>
            <a:ext cx="1510145" cy="40011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000" dirty="0" smtClean="0"/>
              <a:t>רגל, שן, אדם</a:t>
            </a:r>
            <a:endParaRPr lang="he-IL" sz="2000" dirty="0"/>
          </a:p>
        </p:txBody>
      </p:sp>
      <p:sp>
        <p:nvSpPr>
          <p:cNvPr id="11" name="TextBox 10"/>
          <p:cNvSpPr txBox="1"/>
          <p:nvPr/>
        </p:nvSpPr>
        <p:spPr>
          <a:xfrm>
            <a:off x="5205461" y="1632555"/>
            <a:ext cx="1694873"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400" dirty="0" smtClean="0"/>
              <a:t>מה לקרן שכו כוונתו להזיק</a:t>
            </a:r>
            <a:endParaRPr lang="he-IL" sz="1400" dirty="0"/>
          </a:p>
        </p:txBody>
      </p:sp>
      <p:sp>
        <p:nvSpPr>
          <p:cNvPr id="12" name="TextBox 11"/>
          <p:cNvSpPr txBox="1"/>
          <p:nvPr/>
        </p:nvSpPr>
        <p:spPr>
          <a:xfrm>
            <a:off x="6977412" y="1632555"/>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קרן</a:t>
            </a:r>
          </a:p>
        </p:txBody>
      </p:sp>
      <p:sp>
        <p:nvSpPr>
          <p:cNvPr id="13" name="TextBox 12"/>
          <p:cNvSpPr txBox="1"/>
          <p:nvPr/>
        </p:nvSpPr>
        <p:spPr>
          <a:xfrm>
            <a:off x="8715547" y="1582001"/>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אש</a:t>
            </a:r>
            <a:endParaRPr lang="he-IL" dirty="0"/>
          </a:p>
        </p:txBody>
      </p:sp>
      <p:sp>
        <p:nvSpPr>
          <p:cNvPr id="14" name="TextBox 13"/>
          <p:cNvSpPr txBox="1"/>
          <p:nvPr/>
        </p:nvSpPr>
        <p:spPr>
          <a:xfrm>
            <a:off x="69610" y="1659324"/>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לא </a:t>
            </a:r>
            <a:r>
              <a:rPr lang="he-IL" dirty="0" err="1" smtClean="0"/>
              <a:t>אתיא</a:t>
            </a:r>
            <a:r>
              <a:rPr lang="he-IL" dirty="0" smtClean="0"/>
              <a:t> מקרן ומחד </a:t>
            </a:r>
            <a:r>
              <a:rPr lang="he-IL" dirty="0" err="1" smtClean="0"/>
              <a:t>מהנך</a:t>
            </a:r>
            <a:endParaRPr lang="he-IL" dirty="0"/>
          </a:p>
        </p:txBody>
      </p:sp>
      <p:sp>
        <p:nvSpPr>
          <p:cNvPr id="15" name="TextBox 14"/>
          <p:cNvSpPr txBox="1"/>
          <p:nvPr/>
        </p:nvSpPr>
        <p:spPr>
          <a:xfrm>
            <a:off x="1814014" y="1432500"/>
            <a:ext cx="1653310" cy="92333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מה </a:t>
            </a:r>
            <a:r>
              <a:rPr lang="he-IL" dirty="0" err="1" smtClean="0"/>
              <a:t>להצד</a:t>
            </a:r>
            <a:r>
              <a:rPr lang="he-IL" dirty="0" smtClean="0"/>
              <a:t> השווה שבהם שיש בהם רוח חיים</a:t>
            </a:r>
            <a:endParaRPr lang="he-IL" dirty="0"/>
          </a:p>
        </p:txBody>
      </p:sp>
      <p:sp>
        <p:nvSpPr>
          <p:cNvPr id="16" name="TextBox 15"/>
          <p:cNvSpPr txBox="1"/>
          <p:nvPr/>
        </p:nvSpPr>
        <p:spPr>
          <a:xfrm>
            <a:off x="10440361" y="2498221"/>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"וכן בור </a:t>
            </a:r>
            <a:r>
              <a:rPr lang="he-IL" dirty="0" err="1" smtClean="0"/>
              <a:t>נמי</a:t>
            </a:r>
            <a:r>
              <a:rPr lang="he-IL" dirty="0" smtClean="0"/>
              <a:t> לא </a:t>
            </a:r>
            <a:r>
              <a:rPr lang="he-IL" dirty="0" err="1" smtClean="0"/>
              <a:t>אתיא</a:t>
            </a:r>
            <a:r>
              <a:rPr lang="he-IL" dirty="0" smtClean="0"/>
              <a:t>"</a:t>
            </a:r>
            <a:endParaRPr lang="he-IL" dirty="0"/>
          </a:p>
        </p:txBody>
      </p:sp>
      <p:sp>
        <p:nvSpPr>
          <p:cNvPr id="17" name="TextBox 16"/>
          <p:cNvSpPr txBox="1"/>
          <p:nvPr/>
        </p:nvSpPr>
        <p:spPr>
          <a:xfrm>
            <a:off x="3651902" y="2594028"/>
            <a:ext cx="1510145" cy="40011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000" dirty="0"/>
              <a:t>רגל, שן, אדם</a:t>
            </a:r>
          </a:p>
        </p:txBody>
      </p:sp>
      <p:sp>
        <p:nvSpPr>
          <p:cNvPr id="18" name="TextBox 17"/>
          <p:cNvSpPr txBox="1"/>
          <p:nvPr/>
        </p:nvSpPr>
        <p:spPr>
          <a:xfrm>
            <a:off x="5226701" y="2524939"/>
            <a:ext cx="1694873" cy="58477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a:t>מה לקרן שכו כוונתו להזיק</a:t>
            </a:r>
          </a:p>
        </p:txBody>
      </p:sp>
      <p:sp>
        <p:nvSpPr>
          <p:cNvPr id="19" name="TextBox 18"/>
          <p:cNvSpPr txBox="1"/>
          <p:nvPr/>
        </p:nvSpPr>
        <p:spPr>
          <a:xfrm>
            <a:off x="6986228" y="2532473"/>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a:t>קרן</a:t>
            </a:r>
          </a:p>
        </p:txBody>
      </p:sp>
      <p:sp>
        <p:nvSpPr>
          <p:cNvPr id="20" name="TextBox 19"/>
          <p:cNvSpPr txBox="1"/>
          <p:nvPr/>
        </p:nvSpPr>
        <p:spPr>
          <a:xfrm>
            <a:off x="8650356" y="2609417"/>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בור</a:t>
            </a:r>
            <a:endParaRPr lang="he-IL" dirty="0"/>
          </a:p>
        </p:txBody>
      </p:sp>
      <p:sp>
        <p:nvSpPr>
          <p:cNvPr id="21" name="TextBox 20"/>
          <p:cNvSpPr txBox="1"/>
          <p:nvPr/>
        </p:nvSpPr>
        <p:spPr>
          <a:xfrm>
            <a:off x="103493" y="2430891"/>
            <a:ext cx="1653310" cy="92333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לא אתי בור מקרן ומחד </a:t>
            </a:r>
            <a:r>
              <a:rPr lang="he-IL" dirty="0" err="1" smtClean="0"/>
              <a:t>מהנך</a:t>
            </a:r>
            <a:endParaRPr lang="he-IL" dirty="0"/>
          </a:p>
        </p:txBody>
      </p:sp>
      <p:sp>
        <p:nvSpPr>
          <p:cNvPr id="22" name="TextBox 21"/>
          <p:cNvSpPr txBox="1"/>
          <p:nvPr/>
        </p:nvSpPr>
        <p:spPr>
          <a:xfrm>
            <a:off x="1806826" y="2430891"/>
            <a:ext cx="1653310" cy="92333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מה </a:t>
            </a:r>
            <a:r>
              <a:rPr lang="he-IL" dirty="0" err="1" smtClean="0"/>
              <a:t>להצד</a:t>
            </a:r>
            <a:r>
              <a:rPr lang="he-IL" dirty="0" smtClean="0"/>
              <a:t> השווה שבהם שדרכם לילך להזיק</a:t>
            </a:r>
            <a:endParaRPr lang="he-IL" dirty="0"/>
          </a:p>
        </p:txBody>
      </p:sp>
      <p:sp>
        <p:nvSpPr>
          <p:cNvPr id="23" name="TextBox 22"/>
          <p:cNvSpPr txBox="1"/>
          <p:nvPr/>
        </p:nvSpPr>
        <p:spPr>
          <a:xfrm>
            <a:off x="10440361" y="3486998"/>
            <a:ext cx="1653310" cy="58477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"ואי נקט אש, בהדי קרן"</a:t>
            </a:r>
            <a:endParaRPr lang="he-IL" sz="1600" dirty="0"/>
          </a:p>
        </p:txBody>
      </p:sp>
      <p:sp>
        <p:nvSpPr>
          <p:cNvPr id="24" name="TextBox 23"/>
          <p:cNvSpPr txBox="1"/>
          <p:nvPr/>
        </p:nvSpPr>
        <p:spPr>
          <a:xfrm>
            <a:off x="3569486" y="3574962"/>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אש</a:t>
            </a:r>
            <a:endParaRPr lang="he-IL" sz="2800" b="1" dirty="0"/>
          </a:p>
        </p:txBody>
      </p:sp>
      <p:sp>
        <p:nvSpPr>
          <p:cNvPr id="25" name="TextBox 24"/>
          <p:cNvSpPr txBox="1"/>
          <p:nvPr/>
        </p:nvSpPr>
        <p:spPr>
          <a:xfrm>
            <a:off x="5266144" y="3571626"/>
            <a:ext cx="1694873" cy="58477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a:t>מה לקרן שכו כוונתו להזיק</a:t>
            </a:r>
          </a:p>
        </p:txBody>
      </p:sp>
      <p:sp>
        <p:nvSpPr>
          <p:cNvPr id="26" name="TextBox 25"/>
          <p:cNvSpPr txBox="1"/>
          <p:nvPr/>
        </p:nvSpPr>
        <p:spPr>
          <a:xfrm>
            <a:off x="6958848" y="3482629"/>
            <a:ext cx="1653310" cy="46166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400" b="1" dirty="0"/>
              <a:t>קרן</a:t>
            </a:r>
          </a:p>
        </p:txBody>
      </p:sp>
      <p:sp>
        <p:nvSpPr>
          <p:cNvPr id="27" name="TextBox 26"/>
          <p:cNvSpPr txBox="1"/>
          <p:nvPr/>
        </p:nvSpPr>
        <p:spPr>
          <a:xfrm>
            <a:off x="8659670" y="3668705"/>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רגל, אדם</a:t>
            </a:r>
            <a:endParaRPr lang="he-IL" dirty="0"/>
          </a:p>
        </p:txBody>
      </p:sp>
      <p:sp>
        <p:nvSpPr>
          <p:cNvPr id="28" name="TextBox 27"/>
          <p:cNvSpPr txBox="1"/>
          <p:nvPr/>
        </p:nvSpPr>
        <p:spPr>
          <a:xfrm>
            <a:off x="73585" y="3498801"/>
            <a:ext cx="1653310"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אתו אדם ורגל בפלגי </a:t>
            </a:r>
            <a:r>
              <a:rPr lang="he-IL" sz="1600" dirty="0" err="1" smtClean="0"/>
              <a:t>דינא</a:t>
            </a:r>
            <a:r>
              <a:rPr lang="he-IL" sz="1600" dirty="0" smtClean="0"/>
              <a:t> מאדש (</a:t>
            </a:r>
            <a:r>
              <a:rPr lang="he-IL" sz="1600" dirty="0" err="1" smtClean="0"/>
              <a:t>כדלעיל</a:t>
            </a:r>
            <a:r>
              <a:rPr lang="he-IL" sz="1600" dirty="0" smtClean="0"/>
              <a:t>)</a:t>
            </a:r>
            <a:endParaRPr lang="he-IL" sz="1600" dirty="0"/>
          </a:p>
        </p:txBody>
      </p:sp>
      <p:sp>
        <p:nvSpPr>
          <p:cNvPr id="29" name="TextBox 28"/>
          <p:cNvSpPr txBox="1"/>
          <p:nvPr/>
        </p:nvSpPr>
        <p:spPr>
          <a:xfrm>
            <a:off x="1767031" y="3651906"/>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a:t>[ליכא למיפרך מידי]</a:t>
            </a:r>
            <a:endParaRPr lang="he-IL" dirty="0"/>
          </a:p>
        </p:txBody>
      </p:sp>
      <p:sp>
        <p:nvSpPr>
          <p:cNvPr id="30" name="TextBox 29"/>
          <p:cNvSpPr txBox="1"/>
          <p:nvPr/>
        </p:nvSpPr>
        <p:spPr>
          <a:xfrm>
            <a:off x="10483086" y="4626289"/>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"לא </a:t>
            </a:r>
            <a:r>
              <a:rPr lang="he-IL" dirty="0" err="1" smtClean="0"/>
              <a:t>אתיא</a:t>
            </a:r>
            <a:r>
              <a:rPr lang="he-IL" dirty="0" smtClean="0"/>
              <a:t> שן ובור </a:t>
            </a:r>
            <a:r>
              <a:rPr lang="he-IL" dirty="0" err="1" smtClean="0"/>
              <a:t>מינייהו</a:t>
            </a:r>
            <a:r>
              <a:rPr lang="he-IL" dirty="0" smtClean="0"/>
              <a:t>"</a:t>
            </a:r>
            <a:endParaRPr lang="he-IL" dirty="0"/>
          </a:p>
        </p:txBody>
      </p:sp>
      <p:sp>
        <p:nvSpPr>
          <p:cNvPr id="31" name="TextBox 30"/>
          <p:cNvSpPr txBox="1"/>
          <p:nvPr/>
        </p:nvSpPr>
        <p:spPr>
          <a:xfrm>
            <a:off x="3589091" y="4549345"/>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אש</a:t>
            </a:r>
            <a:endParaRPr lang="he-IL" sz="2800" b="1" dirty="0"/>
          </a:p>
        </p:txBody>
      </p:sp>
      <p:sp>
        <p:nvSpPr>
          <p:cNvPr id="32" name="TextBox 31"/>
          <p:cNvSpPr txBox="1"/>
          <p:nvPr/>
        </p:nvSpPr>
        <p:spPr>
          <a:xfrm>
            <a:off x="5214809" y="4528289"/>
            <a:ext cx="1694873"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400" dirty="0"/>
              <a:t>מה לקרן שכו כוונתו להזיק</a:t>
            </a:r>
          </a:p>
        </p:txBody>
      </p:sp>
      <p:sp>
        <p:nvSpPr>
          <p:cNvPr id="33" name="TextBox 32"/>
          <p:cNvSpPr txBox="1"/>
          <p:nvPr/>
        </p:nvSpPr>
        <p:spPr>
          <a:xfrm>
            <a:off x="7006360" y="4536743"/>
            <a:ext cx="1653310" cy="46166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400" b="1" dirty="0"/>
              <a:t>קרן</a:t>
            </a:r>
          </a:p>
        </p:txBody>
      </p:sp>
      <p:sp>
        <p:nvSpPr>
          <p:cNvPr id="34" name="TextBox 33"/>
          <p:cNvSpPr txBox="1"/>
          <p:nvPr/>
        </p:nvSpPr>
        <p:spPr>
          <a:xfrm>
            <a:off x="8716672" y="4604769"/>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שן, (בור)</a:t>
            </a:r>
            <a:endParaRPr lang="he-IL" dirty="0"/>
          </a:p>
        </p:txBody>
      </p:sp>
      <p:sp>
        <p:nvSpPr>
          <p:cNvPr id="35" name="TextBox 34"/>
          <p:cNvSpPr txBox="1"/>
          <p:nvPr/>
        </p:nvSpPr>
        <p:spPr>
          <a:xfrm>
            <a:off x="47405" y="4529977"/>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לא אתו שן ובור מקרן ואש</a:t>
            </a:r>
            <a:endParaRPr lang="he-IL" dirty="0"/>
          </a:p>
        </p:txBody>
      </p:sp>
      <p:sp>
        <p:nvSpPr>
          <p:cNvPr id="36" name="TextBox 35"/>
          <p:cNvSpPr txBox="1"/>
          <p:nvPr/>
        </p:nvSpPr>
        <p:spPr>
          <a:xfrm>
            <a:off x="1806826" y="4461618"/>
            <a:ext cx="1653310" cy="830997"/>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a:t>
            </a:r>
            <a:r>
              <a:rPr lang="he-IL" sz="1600" dirty="0" err="1" smtClean="0"/>
              <a:t>להנך</a:t>
            </a:r>
            <a:r>
              <a:rPr lang="he-IL" sz="1600" dirty="0" smtClean="0"/>
              <a:t> שמועדים גם למה שאינו ראוי </a:t>
            </a:r>
            <a:r>
              <a:rPr lang="he-IL" sz="1600" dirty="0" err="1" smtClean="0"/>
              <a:t>להםפ</a:t>
            </a:r>
            <a:endParaRPr lang="he-IL" sz="1600" dirty="0"/>
          </a:p>
        </p:txBody>
      </p:sp>
      <p:sp>
        <p:nvSpPr>
          <p:cNvPr id="37" name="TextBox 36"/>
          <p:cNvSpPr txBox="1"/>
          <p:nvPr/>
        </p:nvSpPr>
        <p:spPr>
          <a:xfrm>
            <a:off x="10440361" y="5488440"/>
            <a:ext cx="1653310" cy="646331"/>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"ובור </a:t>
            </a:r>
            <a:r>
              <a:rPr lang="he-IL" dirty="0" err="1" smtClean="0"/>
              <a:t>נמי</a:t>
            </a:r>
            <a:r>
              <a:rPr lang="he-IL" dirty="0" smtClean="0"/>
              <a:t> לא </a:t>
            </a:r>
            <a:r>
              <a:rPr lang="he-IL" dirty="0" err="1" smtClean="0"/>
              <a:t>אתיא</a:t>
            </a:r>
            <a:r>
              <a:rPr lang="he-IL" dirty="0" smtClean="0"/>
              <a:t> </a:t>
            </a:r>
            <a:r>
              <a:rPr lang="he-IL" dirty="0" err="1" smtClean="0"/>
              <a:t>מנייהו</a:t>
            </a:r>
            <a:r>
              <a:rPr lang="he-IL" dirty="0" smtClean="0"/>
              <a:t>"</a:t>
            </a:r>
            <a:endParaRPr lang="he-IL" dirty="0"/>
          </a:p>
        </p:txBody>
      </p:sp>
      <p:sp>
        <p:nvSpPr>
          <p:cNvPr id="38" name="TextBox 37"/>
          <p:cNvSpPr txBox="1"/>
          <p:nvPr/>
        </p:nvSpPr>
        <p:spPr>
          <a:xfrm>
            <a:off x="3589090" y="5521957"/>
            <a:ext cx="1510145"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אש</a:t>
            </a:r>
            <a:endParaRPr lang="he-IL" sz="2800" b="1" dirty="0"/>
          </a:p>
        </p:txBody>
      </p:sp>
      <p:sp>
        <p:nvSpPr>
          <p:cNvPr id="39" name="TextBox 38"/>
          <p:cNvSpPr txBox="1"/>
          <p:nvPr/>
        </p:nvSpPr>
        <p:spPr>
          <a:xfrm>
            <a:off x="5247215" y="5488440"/>
            <a:ext cx="1694873" cy="58477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a:t>מה לקרן שכו כוונתו להזיק</a:t>
            </a:r>
          </a:p>
        </p:txBody>
      </p:sp>
      <p:sp>
        <p:nvSpPr>
          <p:cNvPr id="40" name="TextBox 39"/>
          <p:cNvSpPr txBox="1"/>
          <p:nvPr/>
        </p:nvSpPr>
        <p:spPr>
          <a:xfrm>
            <a:off x="6940622" y="5524164"/>
            <a:ext cx="1653310" cy="523220"/>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2800" b="1" dirty="0" smtClean="0"/>
              <a:t>קרן</a:t>
            </a:r>
          </a:p>
        </p:txBody>
      </p:sp>
      <p:sp>
        <p:nvSpPr>
          <p:cNvPr id="41" name="TextBox 40"/>
          <p:cNvSpPr txBox="1"/>
          <p:nvPr/>
        </p:nvSpPr>
        <p:spPr>
          <a:xfrm>
            <a:off x="8749645" y="5586306"/>
            <a:ext cx="1653310" cy="369332"/>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dirty="0" smtClean="0"/>
              <a:t>בור</a:t>
            </a:r>
            <a:endParaRPr lang="he-IL" dirty="0"/>
          </a:p>
        </p:txBody>
      </p:sp>
      <p:sp>
        <p:nvSpPr>
          <p:cNvPr id="42" name="TextBox 41"/>
          <p:cNvSpPr txBox="1"/>
          <p:nvPr/>
        </p:nvSpPr>
        <p:spPr>
          <a:xfrm>
            <a:off x="64906" y="5603015"/>
            <a:ext cx="1653310" cy="58477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לא אתו בור מקרן ואש</a:t>
            </a:r>
            <a:endParaRPr lang="he-IL" sz="1600" dirty="0"/>
          </a:p>
        </p:txBody>
      </p:sp>
      <p:sp>
        <p:nvSpPr>
          <p:cNvPr id="43" name="TextBox 42"/>
          <p:cNvSpPr txBox="1"/>
          <p:nvPr/>
        </p:nvSpPr>
        <p:spPr>
          <a:xfrm>
            <a:off x="1775696" y="5554947"/>
            <a:ext cx="1653310" cy="584775"/>
          </a:xfrm>
          <a:prstGeom prst="rect">
            <a:avLst/>
          </a:prstGeom>
          <a:solidFill>
            <a:schemeClr val="accent3">
              <a:lumMod val="20000"/>
              <a:lumOff val="80000"/>
            </a:schemeClr>
          </a:solidFill>
          <a:scene3d>
            <a:camera prst="orthographicFront"/>
            <a:lightRig rig="threePt" dir="t"/>
          </a:scene3d>
          <a:sp3d>
            <a:bevelT prst="slope"/>
          </a:sp3d>
        </p:spPr>
        <p:txBody>
          <a:bodyPr wrap="square" rtlCol="1">
            <a:spAutoFit/>
          </a:bodyPr>
          <a:lstStyle/>
          <a:p>
            <a:pPr algn="ctr"/>
            <a:r>
              <a:rPr lang="he-IL" sz="1600" dirty="0" smtClean="0"/>
              <a:t>מה </a:t>
            </a:r>
            <a:r>
              <a:rPr lang="he-IL" sz="1600" dirty="0" err="1" smtClean="0"/>
              <a:t>להנך</a:t>
            </a:r>
            <a:r>
              <a:rPr lang="he-IL" sz="1600" dirty="0" smtClean="0"/>
              <a:t> שדרכן לילך ולהזיק</a:t>
            </a:r>
            <a:endParaRPr lang="he-IL" sz="1600" dirty="0"/>
          </a:p>
        </p:txBody>
      </p:sp>
      <p:sp>
        <p:nvSpPr>
          <p:cNvPr id="44" name="מלבן 43"/>
          <p:cNvSpPr/>
          <p:nvPr/>
        </p:nvSpPr>
        <p:spPr>
          <a:xfrm>
            <a:off x="10610279" y="539713"/>
            <a:ext cx="1269880" cy="646331"/>
          </a:xfrm>
          <a:prstGeom prst="rect">
            <a:avLst/>
          </a:prstGeom>
        </p:spPr>
        <p:txBody>
          <a:bodyPr wrap="square">
            <a:spAutoFit/>
          </a:bodyPr>
          <a:lstStyle/>
          <a:p>
            <a:pPr algn="ctr"/>
            <a:r>
              <a:rPr lang="he-IL" dirty="0"/>
              <a:t>המיקום בדברי רש"י</a:t>
            </a:r>
          </a:p>
        </p:txBody>
      </p:sp>
    </p:spTree>
    <p:extLst>
      <p:ext uri="{BB962C8B-B14F-4D97-AF65-F5344CB8AC3E}">
        <p14:creationId xmlns:p14="http://schemas.microsoft.com/office/powerpoint/2010/main" val="296057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1000"/>
                                        <p:tgtEl>
                                          <p:spTgt spid="2"/>
                                        </p:tgtEl>
                                      </p:cBhvr>
                                    </p:animEffect>
                                  </p:childTnLst>
                                </p:cTn>
                              </p:par>
                            </p:childTnLst>
                          </p:cTn>
                        </p:par>
                        <p:par>
                          <p:cTn id="8" fill="hold">
                            <p:stCondLst>
                              <p:cond delay="1250"/>
                            </p:stCondLst>
                            <p:childTnLst>
                              <p:par>
                                <p:cTn id="9" presetID="16" presetClass="entr" presetSubtype="21" fill="hold" grpId="0" nodeType="afterEffect">
                                  <p:stCondLst>
                                    <p:cond delay="500"/>
                                  </p:stCondLst>
                                  <p:childTnLst>
                                    <p:set>
                                      <p:cBhvr>
                                        <p:cTn id="10" dur="1" fill="hold">
                                          <p:stCondLst>
                                            <p:cond delay="0"/>
                                          </p:stCondLst>
                                        </p:cTn>
                                        <p:tgtEl>
                                          <p:spTgt spid="44"/>
                                        </p:tgtEl>
                                        <p:attrNameLst>
                                          <p:attrName>style.visibility</p:attrName>
                                        </p:attrNameLst>
                                      </p:cBhvr>
                                      <p:to>
                                        <p:strVal val="visible"/>
                                      </p:to>
                                    </p:set>
                                    <p:animEffect transition="in" filter="barn(inVertical)">
                                      <p:cBhvr>
                                        <p:cTn id="11" dur="500"/>
                                        <p:tgtEl>
                                          <p:spTgt spid="44"/>
                                        </p:tgtEl>
                                      </p:cBhvr>
                                    </p:animEffect>
                                  </p:childTnLst>
                                </p:cTn>
                              </p:par>
                            </p:childTnLst>
                          </p:cTn>
                        </p:par>
                        <p:par>
                          <p:cTn id="12" fill="hold">
                            <p:stCondLst>
                              <p:cond delay="2250"/>
                            </p:stCondLst>
                            <p:childTnLst>
                              <p:par>
                                <p:cTn id="13" presetID="16" presetClass="entr" presetSubtype="21" fill="hold" grpId="0"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3750"/>
                            </p:stCondLst>
                            <p:childTnLst>
                              <p:par>
                                <p:cTn id="17" presetID="16" presetClass="entr" presetSubtype="21"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5250"/>
                            </p:stCondLst>
                            <p:childTnLst>
                              <p:par>
                                <p:cTn id="21" presetID="16" presetClass="entr" presetSubtype="21"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6750"/>
                            </p:stCondLst>
                            <p:childTnLst>
                              <p:par>
                                <p:cTn id="25" presetID="16" presetClass="entr" presetSubtype="21" fill="hold" grpId="0"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8250"/>
                            </p:stCondLst>
                            <p:childTnLst>
                              <p:par>
                                <p:cTn id="29" presetID="16" presetClass="entr" presetSubtype="21"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par>
                          <p:cTn id="32" fill="hold">
                            <p:stCondLst>
                              <p:cond delay="9750"/>
                            </p:stCondLst>
                            <p:childTnLst>
                              <p:par>
                                <p:cTn id="33" presetID="16" presetClass="entr" presetSubtype="21" fill="hold" grpId="0"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par>
                          <p:cTn id="36" fill="hold">
                            <p:stCondLst>
                              <p:cond delay="11250"/>
                            </p:stCondLst>
                            <p:childTnLst>
                              <p:par>
                                <p:cTn id="37" presetID="16" presetClass="entr" presetSubtype="21" fill="hold" grpId="0" nodeType="afterEffect">
                                  <p:stCondLst>
                                    <p:cond delay="50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par>
                          <p:cTn id="40" fill="hold">
                            <p:stCondLst>
                              <p:cond delay="12250"/>
                            </p:stCondLst>
                            <p:childTnLst>
                              <p:par>
                                <p:cTn id="41" presetID="16" presetClass="entr" presetSubtype="21" fill="hold" grpId="0" nodeType="after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13750"/>
                            </p:stCondLst>
                            <p:childTnLst>
                              <p:par>
                                <p:cTn id="45" presetID="16" presetClass="entr" presetSubtype="21" fill="hold" grpId="0" nodeType="afterEffect">
                                  <p:stCondLst>
                                    <p:cond delay="100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par>
                          <p:cTn id="48" fill="hold">
                            <p:stCondLst>
                              <p:cond delay="15250"/>
                            </p:stCondLst>
                            <p:childTnLst>
                              <p:par>
                                <p:cTn id="49" presetID="16" presetClass="entr" presetSubtype="21" fill="hold" grpId="0" nodeType="afterEffect">
                                  <p:stCondLst>
                                    <p:cond delay="100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par>
                          <p:cTn id="52" fill="hold">
                            <p:stCondLst>
                              <p:cond delay="16750"/>
                            </p:stCondLst>
                            <p:childTnLst>
                              <p:par>
                                <p:cTn id="53" presetID="16" presetClass="entr" presetSubtype="21" fill="hold" grpId="0" nodeType="afterEffect">
                                  <p:stCondLst>
                                    <p:cond delay="100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par>
                          <p:cTn id="56" fill="hold">
                            <p:stCondLst>
                              <p:cond delay="18250"/>
                            </p:stCondLst>
                            <p:childTnLst>
                              <p:par>
                                <p:cTn id="57" presetID="16" presetClass="entr" presetSubtype="21" fill="hold" grpId="0" nodeType="afterEffect">
                                  <p:stCondLst>
                                    <p:cond delay="100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par>
                          <p:cTn id="60" fill="hold">
                            <p:stCondLst>
                              <p:cond delay="19750"/>
                            </p:stCondLst>
                            <p:childTnLst>
                              <p:par>
                                <p:cTn id="61" presetID="16" presetClass="entr" presetSubtype="21" fill="hold" grpId="0" nodeType="afterEffect">
                                  <p:stCondLst>
                                    <p:cond delay="100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par>
                          <p:cTn id="69" fill="hold">
                            <p:stCondLst>
                              <p:cond delay="500"/>
                            </p:stCondLst>
                            <p:childTnLst>
                              <p:par>
                                <p:cTn id="70" presetID="16" presetClass="entr" presetSubtype="21" fill="hold" grpId="0" nodeType="afterEffect">
                                  <p:stCondLst>
                                    <p:cond delay="100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par>
                          <p:cTn id="73" fill="hold">
                            <p:stCondLst>
                              <p:cond delay="2000"/>
                            </p:stCondLst>
                            <p:childTnLst>
                              <p:par>
                                <p:cTn id="74" presetID="16" presetClass="entr" presetSubtype="21" fill="hold" grpId="0" nodeType="afterEffect">
                                  <p:stCondLst>
                                    <p:cond delay="1000"/>
                                  </p:stCondLst>
                                  <p:childTnLst>
                                    <p:set>
                                      <p:cBhvr>
                                        <p:cTn id="75" dur="1" fill="hold">
                                          <p:stCondLst>
                                            <p:cond delay="0"/>
                                          </p:stCondLst>
                                        </p:cTn>
                                        <p:tgtEl>
                                          <p:spTgt spid="19"/>
                                        </p:tgtEl>
                                        <p:attrNameLst>
                                          <p:attrName>style.visibility</p:attrName>
                                        </p:attrNameLst>
                                      </p:cBhvr>
                                      <p:to>
                                        <p:strVal val="visible"/>
                                      </p:to>
                                    </p:set>
                                    <p:animEffect transition="in" filter="barn(inVertical)">
                                      <p:cBhvr>
                                        <p:cTn id="76" dur="500"/>
                                        <p:tgtEl>
                                          <p:spTgt spid="19"/>
                                        </p:tgtEl>
                                      </p:cBhvr>
                                    </p:animEffect>
                                  </p:childTnLst>
                                </p:cTn>
                              </p:par>
                            </p:childTnLst>
                          </p:cTn>
                        </p:par>
                        <p:par>
                          <p:cTn id="77" fill="hold">
                            <p:stCondLst>
                              <p:cond delay="3500"/>
                            </p:stCondLst>
                            <p:childTnLst>
                              <p:par>
                                <p:cTn id="78" presetID="16" presetClass="entr" presetSubtype="21" fill="hold" grpId="0" nodeType="afterEffect">
                                  <p:stCondLst>
                                    <p:cond delay="1000"/>
                                  </p:stCondLst>
                                  <p:childTnLst>
                                    <p:set>
                                      <p:cBhvr>
                                        <p:cTn id="79" dur="1" fill="hold">
                                          <p:stCondLst>
                                            <p:cond delay="0"/>
                                          </p:stCondLst>
                                        </p:cTn>
                                        <p:tgtEl>
                                          <p:spTgt spid="18"/>
                                        </p:tgtEl>
                                        <p:attrNameLst>
                                          <p:attrName>style.visibility</p:attrName>
                                        </p:attrNameLst>
                                      </p:cBhvr>
                                      <p:to>
                                        <p:strVal val="visible"/>
                                      </p:to>
                                    </p:set>
                                    <p:animEffect transition="in" filter="barn(inVertical)">
                                      <p:cBhvr>
                                        <p:cTn id="80" dur="500"/>
                                        <p:tgtEl>
                                          <p:spTgt spid="18"/>
                                        </p:tgtEl>
                                      </p:cBhvr>
                                    </p:animEffect>
                                  </p:childTnLst>
                                </p:cTn>
                              </p:par>
                            </p:childTnLst>
                          </p:cTn>
                        </p:par>
                        <p:par>
                          <p:cTn id="81" fill="hold">
                            <p:stCondLst>
                              <p:cond delay="5000"/>
                            </p:stCondLst>
                            <p:childTnLst>
                              <p:par>
                                <p:cTn id="82" presetID="16" presetClass="entr" presetSubtype="21" fill="hold" grpId="0" nodeType="afterEffect">
                                  <p:stCondLst>
                                    <p:cond delay="1000"/>
                                  </p:stCondLst>
                                  <p:childTnLst>
                                    <p:set>
                                      <p:cBhvr>
                                        <p:cTn id="83" dur="1" fill="hold">
                                          <p:stCondLst>
                                            <p:cond delay="0"/>
                                          </p:stCondLst>
                                        </p:cTn>
                                        <p:tgtEl>
                                          <p:spTgt spid="17"/>
                                        </p:tgtEl>
                                        <p:attrNameLst>
                                          <p:attrName>style.visibility</p:attrName>
                                        </p:attrNameLst>
                                      </p:cBhvr>
                                      <p:to>
                                        <p:strVal val="visible"/>
                                      </p:to>
                                    </p:set>
                                    <p:animEffect transition="in" filter="barn(inVertical)">
                                      <p:cBhvr>
                                        <p:cTn id="84" dur="500"/>
                                        <p:tgtEl>
                                          <p:spTgt spid="17"/>
                                        </p:tgtEl>
                                      </p:cBhvr>
                                    </p:animEffect>
                                  </p:childTnLst>
                                </p:cTn>
                              </p:par>
                            </p:childTnLst>
                          </p:cTn>
                        </p:par>
                        <p:par>
                          <p:cTn id="85" fill="hold">
                            <p:stCondLst>
                              <p:cond delay="6500"/>
                            </p:stCondLst>
                            <p:childTnLst>
                              <p:par>
                                <p:cTn id="86" presetID="16" presetClass="entr" presetSubtype="21" fill="hold" grpId="0" nodeType="afterEffect">
                                  <p:stCondLst>
                                    <p:cond delay="1000"/>
                                  </p:stCondLst>
                                  <p:childTnLst>
                                    <p:set>
                                      <p:cBhvr>
                                        <p:cTn id="87" dur="1" fill="hold">
                                          <p:stCondLst>
                                            <p:cond delay="0"/>
                                          </p:stCondLst>
                                        </p:cTn>
                                        <p:tgtEl>
                                          <p:spTgt spid="22"/>
                                        </p:tgtEl>
                                        <p:attrNameLst>
                                          <p:attrName>style.visibility</p:attrName>
                                        </p:attrNameLst>
                                      </p:cBhvr>
                                      <p:to>
                                        <p:strVal val="visible"/>
                                      </p:to>
                                    </p:set>
                                    <p:animEffect transition="in" filter="barn(inVertical)">
                                      <p:cBhvr>
                                        <p:cTn id="88" dur="500"/>
                                        <p:tgtEl>
                                          <p:spTgt spid="22"/>
                                        </p:tgtEl>
                                      </p:cBhvr>
                                    </p:animEffect>
                                  </p:childTnLst>
                                </p:cTn>
                              </p:par>
                            </p:childTnLst>
                          </p:cTn>
                        </p:par>
                        <p:par>
                          <p:cTn id="89" fill="hold">
                            <p:stCondLst>
                              <p:cond delay="8000"/>
                            </p:stCondLst>
                            <p:childTnLst>
                              <p:par>
                                <p:cTn id="90" presetID="16" presetClass="entr" presetSubtype="21" fill="hold" grpId="0" nodeType="afterEffect">
                                  <p:stCondLst>
                                    <p:cond delay="100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arn(inVertical)">
                                      <p:cBhvr>
                                        <p:cTn id="97" dur="500"/>
                                        <p:tgtEl>
                                          <p:spTgt spid="23"/>
                                        </p:tgtEl>
                                      </p:cBhvr>
                                    </p:animEffect>
                                  </p:childTnLst>
                                </p:cTn>
                              </p:par>
                            </p:childTnLst>
                          </p:cTn>
                        </p:par>
                        <p:par>
                          <p:cTn id="98" fill="hold">
                            <p:stCondLst>
                              <p:cond delay="500"/>
                            </p:stCondLst>
                            <p:childTnLst>
                              <p:par>
                                <p:cTn id="99" presetID="16" presetClass="entr" presetSubtype="21" fill="hold" grpId="0" nodeType="afterEffect">
                                  <p:stCondLst>
                                    <p:cond delay="1000"/>
                                  </p:stCondLst>
                                  <p:childTnLst>
                                    <p:set>
                                      <p:cBhvr>
                                        <p:cTn id="100" dur="1" fill="hold">
                                          <p:stCondLst>
                                            <p:cond delay="0"/>
                                          </p:stCondLst>
                                        </p:cTn>
                                        <p:tgtEl>
                                          <p:spTgt spid="27"/>
                                        </p:tgtEl>
                                        <p:attrNameLst>
                                          <p:attrName>style.visibility</p:attrName>
                                        </p:attrNameLst>
                                      </p:cBhvr>
                                      <p:to>
                                        <p:strVal val="visible"/>
                                      </p:to>
                                    </p:set>
                                    <p:animEffect transition="in" filter="barn(inVertical)">
                                      <p:cBhvr>
                                        <p:cTn id="101" dur="500"/>
                                        <p:tgtEl>
                                          <p:spTgt spid="27"/>
                                        </p:tgtEl>
                                      </p:cBhvr>
                                    </p:animEffect>
                                  </p:childTnLst>
                                </p:cTn>
                              </p:par>
                            </p:childTnLst>
                          </p:cTn>
                        </p:par>
                        <p:par>
                          <p:cTn id="102" fill="hold">
                            <p:stCondLst>
                              <p:cond delay="2000"/>
                            </p:stCondLst>
                            <p:childTnLst>
                              <p:par>
                                <p:cTn id="103" presetID="16" presetClass="entr" presetSubtype="21" fill="hold" grpId="0" nodeType="afterEffect">
                                  <p:stCondLst>
                                    <p:cond delay="1000"/>
                                  </p:stCondLst>
                                  <p:childTnLst>
                                    <p:set>
                                      <p:cBhvr>
                                        <p:cTn id="104" dur="1" fill="hold">
                                          <p:stCondLst>
                                            <p:cond delay="0"/>
                                          </p:stCondLst>
                                        </p:cTn>
                                        <p:tgtEl>
                                          <p:spTgt spid="26"/>
                                        </p:tgtEl>
                                        <p:attrNameLst>
                                          <p:attrName>style.visibility</p:attrName>
                                        </p:attrNameLst>
                                      </p:cBhvr>
                                      <p:to>
                                        <p:strVal val="visible"/>
                                      </p:to>
                                    </p:set>
                                    <p:animEffect transition="in" filter="barn(inVertical)">
                                      <p:cBhvr>
                                        <p:cTn id="105" dur="500"/>
                                        <p:tgtEl>
                                          <p:spTgt spid="26"/>
                                        </p:tgtEl>
                                      </p:cBhvr>
                                    </p:animEffect>
                                  </p:childTnLst>
                                </p:cTn>
                              </p:par>
                            </p:childTnLst>
                          </p:cTn>
                        </p:par>
                        <p:par>
                          <p:cTn id="106" fill="hold">
                            <p:stCondLst>
                              <p:cond delay="3500"/>
                            </p:stCondLst>
                            <p:childTnLst>
                              <p:par>
                                <p:cTn id="107" presetID="16" presetClass="entr" presetSubtype="21" fill="hold" grpId="0" nodeType="afterEffect">
                                  <p:stCondLst>
                                    <p:cond delay="1000"/>
                                  </p:stCondLst>
                                  <p:childTnLst>
                                    <p:set>
                                      <p:cBhvr>
                                        <p:cTn id="108" dur="1" fill="hold">
                                          <p:stCondLst>
                                            <p:cond delay="0"/>
                                          </p:stCondLst>
                                        </p:cTn>
                                        <p:tgtEl>
                                          <p:spTgt spid="25"/>
                                        </p:tgtEl>
                                        <p:attrNameLst>
                                          <p:attrName>style.visibility</p:attrName>
                                        </p:attrNameLst>
                                      </p:cBhvr>
                                      <p:to>
                                        <p:strVal val="visible"/>
                                      </p:to>
                                    </p:set>
                                    <p:animEffect transition="in" filter="barn(inVertical)">
                                      <p:cBhvr>
                                        <p:cTn id="109" dur="500"/>
                                        <p:tgtEl>
                                          <p:spTgt spid="25"/>
                                        </p:tgtEl>
                                      </p:cBhvr>
                                    </p:animEffect>
                                  </p:childTnLst>
                                </p:cTn>
                              </p:par>
                            </p:childTnLst>
                          </p:cTn>
                        </p:par>
                        <p:par>
                          <p:cTn id="110" fill="hold">
                            <p:stCondLst>
                              <p:cond delay="5000"/>
                            </p:stCondLst>
                            <p:childTnLst>
                              <p:par>
                                <p:cTn id="111" presetID="16" presetClass="entr" presetSubtype="21" fill="hold" grpId="0" nodeType="afterEffect">
                                  <p:stCondLst>
                                    <p:cond delay="1000"/>
                                  </p:stCondLst>
                                  <p:childTnLst>
                                    <p:set>
                                      <p:cBhvr>
                                        <p:cTn id="112" dur="1" fill="hold">
                                          <p:stCondLst>
                                            <p:cond delay="0"/>
                                          </p:stCondLst>
                                        </p:cTn>
                                        <p:tgtEl>
                                          <p:spTgt spid="24"/>
                                        </p:tgtEl>
                                        <p:attrNameLst>
                                          <p:attrName>style.visibility</p:attrName>
                                        </p:attrNameLst>
                                      </p:cBhvr>
                                      <p:to>
                                        <p:strVal val="visible"/>
                                      </p:to>
                                    </p:set>
                                    <p:animEffect transition="in" filter="barn(inVertical)">
                                      <p:cBhvr>
                                        <p:cTn id="113" dur="500"/>
                                        <p:tgtEl>
                                          <p:spTgt spid="24"/>
                                        </p:tgtEl>
                                      </p:cBhvr>
                                    </p:animEffect>
                                  </p:childTnLst>
                                </p:cTn>
                              </p:par>
                            </p:childTnLst>
                          </p:cTn>
                        </p:par>
                        <p:par>
                          <p:cTn id="114" fill="hold">
                            <p:stCondLst>
                              <p:cond delay="6500"/>
                            </p:stCondLst>
                            <p:childTnLst>
                              <p:par>
                                <p:cTn id="115" presetID="16" presetClass="entr" presetSubtype="21" fill="hold" grpId="0" nodeType="afterEffect">
                                  <p:stCondLst>
                                    <p:cond delay="1000"/>
                                  </p:stCondLst>
                                  <p:childTnLst>
                                    <p:set>
                                      <p:cBhvr>
                                        <p:cTn id="116" dur="1" fill="hold">
                                          <p:stCondLst>
                                            <p:cond delay="0"/>
                                          </p:stCondLst>
                                        </p:cTn>
                                        <p:tgtEl>
                                          <p:spTgt spid="29"/>
                                        </p:tgtEl>
                                        <p:attrNameLst>
                                          <p:attrName>style.visibility</p:attrName>
                                        </p:attrNameLst>
                                      </p:cBhvr>
                                      <p:to>
                                        <p:strVal val="visible"/>
                                      </p:to>
                                    </p:set>
                                    <p:animEffect transition="in" filter="barn(inVertical)">
                                      <p:cBhvr>
                                        <p:cTn id="117" dur="500"/>
                                        <p:tgtEl>
                                          <p:spTgt spid="29"/>
                                        </p:tgtEl>
                                      </p:cBhvr>
                                    </p:animEffect>
                                  </p:childTnLst>
                                </p:cTn>
                              </p:par>
                            </p:childTnLst>
                          </p:cTn>
                        </p:par>
                        <p:par>
                          <p:cTn id="118" fill="hold">
                            <p:stCondLst>
                              <p:cond delay="8000"/>
                            </p:stCondLst>
                            <p:childTnLst>
                              <p:par>
                                <p:cTn id="119" presetID="16" presetClass="entr" presetSubtype="21" fill="hold" grpId="0" nodeType="afterEffect">
                                  <p:stCondLst>
                                    <p:cond delay="1000"/>
                                  </p:stCondLst>
                                  <p:childTnLst>
                                    <p:set>
                                      <p:cBhvr>
                                        <p:cTn id="120" dur="1" fill="hold">
                                          <p:stCondLst>
                                            <p:cond delay="0"/>
                                          </p:stCondLst>
                                        </p:cTn>
                                        <p:tgtEl>
                                          <p:spTgt spid="28"/>
                                        </p:tgtEl>
                                        <p:attrNameLst>
                                          <p:attrName>style.visibility</p:attrName>
                                        </p:attrNameLst>
                                      </p:cBhvr>
                                      <p:to>
                                        <p:strVal val="visible"/>
                                      </p:to>
                                    </p:set>
                                    <p:animEffect transition="in" filter="barn(inVertical)">
                                      <p:cBhvr>
                                        <p:cTn id="121" dur="500"/>
                                        <p:tgtEl>
                                          <p:spTgt spid="28"/>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barn(inVertical)">
                                      <p:cBhvr>
                                        <p:cTn id="126" dur="500"/>
                                        <p:tgtEl>
                                          <p:spTgt spid="30"/>
                                        </p:tgtEl>
                                      </p:cBhvr>
                                    </p:animEffect>
                                  </p:childTnLst>
                                </p:cTn>
                              </p:par>
                            </p:childTnLst>
                          </p:cTn>
                        </p:par>
                        <p:par>
                          <p:cTn id="127" fill="hold">
                            <p:stCondLst>
                              <p:cond delay="500"/>
                            </p:stCondLst>
                            <p:childTnLst>
                              <p:par>
                                <p:cTn id="128" presetID="16" presetClass="entr" presetSubtype="21" fill="hold" grpId="0" nodeType="afterEffect">
                                  <p:stCondLst>
                                    <p:cond delay="1000"/>
                                  </p:stCondLst>
                                  <p:childTnLst>
                                    <p:set>
                                      <p:cBhvr>
                                        <p:cTn id="129" dur="1" fill="hold">
                                          <p:stCondLst>
                                            <p:cond delay="0"/>
                                          </p:stCondLst>
                                        </p:cTn>
                                        <p:tgtEl>
                                          <p:spTgt spid="34"/>
                                        </p:tgtEl>
                                        <p:attrNameLst>
                                          <p:attrName>style.visibility</p:attrName>
                                        </p:attrNameLst>
                                      </p:cBhvr>
                                      <p:to>
                                        <p:strVal val="visible"/>
                                      </p:to>
                                    </p:set>
                                    <p:animEffect transition="in" filter="barn(inVertical)">
                                      <p:cBhvr>
                                        <p:cTn id="130" dur="500"/>
                                        <p:tgtEl>
                                          <p:spTgt spid="34"/>
                                        </p:tgtEl>
                                      </p:cBhvr>
                                    </p:animEffect>
                                  </p:childTnLst>
                                </p:cTn>
                              </p:par>
                            </p:childTnLst>
                          </p:cTn>
                        </p:par>
                        <p:par>
                          <p:cTn id="131" fill="hold">
                            <p:stCondLst>
                              <p:cond delay="2000"/>
                            </p:stCondLst>
                            <p:childTnLst>
                              <p:par>
                                <p:cTn id="132" presetID="16" presetClass="entr" presetSubtype="21" fill="hold" grpId="0" nodeType="afterEffect">
                                  <p:stCondLst>
                                    <p:cond delay="1000"/>
                                  </p:stCondLst>
                                  <p:childTnLst>
                                    <p:set>
                                      <p:cBhvr>
                                        <p:cTn id="133" dur="1" fill="hold">
                                          <p:stCondLst>
                                            <p:cond delay="0"/>
                                          </p:stCondLst>
                                        </p:cTn>
                                        <p:tgtEl>
                                          <p:spTgt spid="33"/>
                                        </p:tgtEl>
                                        <p:attrNameLst>
                                          <p:attrName>style.visibility</p:attrName>
                                        </p:attrNameLst>
                                      </p:cBhvr>
                                      <p:to>
                                        <p:strVal val="visible"/>
                                      </p:to>
                                    </p:set>
                                    <p:animEffect transition="in" filter="barn(inVertical)">
                                      <p:cBhvr>
                                        <p:cTn id="134" dur="500"/>
                                        <p:tgtEl>
                                          <p:spTgt spid="33"/>
                                        </p:tgtEl>
                                      </p:cBhvr>
                                    </p:animEffect>
                                  </p:childTnLst>
                                </p:cTn>
                              </p:par>
                            </p:childTnLst>
                          </p:cTn>
                        </p:par>
                        <p:par>
                          <p:cTn id="135" fill="hold">
                            <p:stCondLst>
                              <p:cond delay="3500"/>
                            </p:stCondLst>
                            <p:childTnLst>
                              <p:par>
                                <p:cTn id="136" presetID="16" presetClass="entr" presetSubtype="21" fill="hold" grpId="0" nodeType="afterEffect">
                                  <p:stCondLst>
                                    <p:cond delay="1000"/>
                                  </p:stCondLst>
                                  <p:childTnLst>
                                    <p:set>
                                      <p:cBhvr>
                                        <p:cTn id="137" dur="1" fill="hold">
                                          <p:stCondLst>
                                            <p:cond delay="0"/>
                                          </p:stCondLst>
                                        </p:cTn>
                                        <p:tgtEl>
                                          <p:spTgt spid="32"/>
                                        </p:tgtEl>
                                        <p:attrNameLst>
                                          <p:attrName>style.visibility</p:attrName>
                                        </p:attrNameLst>
                                      </p:cBhvr>
                                      <p:to>
                                        <p:strVal val="visible"/>
                                      </p:to>
                                    </p:set>
                                    <p:animEffect transition="in" filter="barn(inVertical)">
                                      <p:cBhvr>
                                        <p:cTn id="138" dur="500"/>
                                        <p:tgtEl>
                                          <p:spTgt spid="32"/>
                                        </p:tgtEl>
                                      </p:cBhvr>
                                    </p:animEffect>
                                  </p:childTnLst>
                                </p:cTn>
                              </p:par>
                            </p:childTnLst>
                          </p:cTn>
                        </p:par>
                        <p:par>
                          <p:cTn id="139" fill="hold">
                            <p:stCondLst>
                              <p:cond delay="5000"/>
                            </p:stCondLst>
                            <p:childTnLst>
                              <p:par>
                                <p:cTn id="140" presetID="16" presetClass="entr" presetSubtype="21" fill="hold" grpId="0" nodeType="afterEffect">
                                  <p:stCondLst>
                                    <p:cond delay="1000"/>
                                  </p:stCondLst>
                                  <p:childTnLst>
                                    <p:set>
                                      <p:cBhvr>
                                        <p:cTn id="141" dur="1" fill="hold">
                                          <p:stCondLst>
                                            <p:cond delay="0"/>
                                          </p:stCondLst>
                                        </p:cTn>
                                        <p:tgtEl>
                                          <p:spTgt spid="31"/>
                                        </p:tgtEl>
                                        <p:attrNameLst>
                                          <p:attrName>style.visibility</p:attrName>
                                        </p:attrNameLst>
                                      </p:cBhvr>
                                      <p:to>
                                        <p:strVal val="visible"/>
                                      </p:to>
                                    </p:set>
                                    <p:animEffect transition="in" filter="barn(inVertical)">
                                      <p:cBhvr>
                                        <p:cTn id="142" dur="500"/>
                                        <p:tgtEl>
                                          <p:spTgt spid="31"/>
                                        </p:tgtEl>
                                      </p:cBhvr>
                                    </p:animEffect>
                                  </p:childTnLst>
                                </p:cTn>
                              </p:par>
                            </p:childTnLst>
                          </p:cTn>
                        </p:par>
                        <p:par>
                          <p:cTn id="143" fill="hold">
                            <p:stCondLst>
                              <p:cond delay="6500"/>
                            </p:stCondLst>
                            <p:childTnLst>
                              <p:par>
                                <p:cTn id="144" presetID="16" presetClass="entr" presetSubtype="21" fill="hold" grpId="0" nodeType="afterEffect">
                                  <p:stCondLst>
                                    <p:cond delay="1000"/>
                                  </p:stCondLst>
                                  <p:childTnLst>
                                    <p:set>
                                      <p:cBhvr>
                                        <p:cTn id="145" dur="1" fill="hold">
                                          <p:stCondLst>
                                            <p:cond delay="0"/>
                                          </p:stCondLst>
                                        </p:cTn>
                                        <p:tgtEl>
                                          <p:spTgt spid="36"/>
                                        </p:tgtEl>
                                        <p:attrNameLst>
                                          <p:attrName>style.visibility</p:attrName>
                                        </p:attrNameLst>
                                      </p:cBhvr>
                                      <p:to>
                                        <p:strVal val="visible"/>
                                      </p:to>
                                    </p:set>
                                    <p:animEffect transition="in" filter="barn(inVertical)">
                                      <p:cBhvr>
                                        <p:cTn id="146" dur="500"/>
                                        <p:tgtEl>
                                          <p:spTgt spid="36"/>
                                        </p:tgtEl>
                                      </p:cBhvr>
                                    </p:animEffect>
                                  </p:childTnLst>
                                </p:cTn>
                              </p:par>
                            </p:childTnLst>
                          </p:cTn>
                        </p:par>
                        <p:par>
                          <p:cTn id="147" fill="hold">
                            <p:stCondLst>
                              <p:cond delay="8000"/>
                            </p:stCondLst>
                            <p:childTnLst>
                              <p:par>
                                <p:cTn id="148" presetID="16" presetClass="entr" presetSubtype="21" fill="hold" grpId="0" nodeType="afterEffect">
                                  <p:stCondLst>
                                    <p:cond delay="1000"/>
                                  </p:stCondLst>
                                  <p:childTnLst>
                                    <p:set>
                                      <p:cBhvr>
                                        <p:cTn id="149" dur="1" fill="hold">
                                          <p:stCondLst>
                                            <p:cond delay="0"/>
                                          </p:stCondLst>
                                        </p:cTn>
                                        <p:tgtEl>
                                          <p:spTgt spid="35"/>
                                        </p:tgtEl>
                                        <p:attrNameLst>
                                          <p:attrName>style.visibility</p:attrName>
                                        </p:attrNameLst>
                                      </p:cBhvr>
                                      <p:to>
                                        <p:strVal val="visible"/>
                                      </p:to>
                                    </p:set>
                                    <p:animEffect transition="in" filter="barn(inVertical)">
                                      <p:cBhvr>
                                        <p:cTn id="150" dur="500"/>
                                        <p:tgtEl>
                                          <p:spTgt spid="35"/>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barn(inVertical)">
                                      <p:cBhvr>
                                        <p:cTn id="155" dur="500"/>
                                        <p:tgtEl>
                                          <p:spTgt spid="37"/>
                                        </p:tgtEl>
                                      </p:cBhvr>
                                    </p:animEffect>
                                  </p:childTnLst>
                                </p:cTn>
                              </p:par>
                            </p:childTnLst>
                          </p:cTn>
                        </p:par>
                        <p:par>
                          <p:cTn id="156" fill="hold">
                            <p:stCondLst>
                              <p:cond delay="500"/>
                            </p:stCondLst>
                            <p:childTnLst>
                              <p:par>
                                <p:cTn id="157" presetID="16" presetClass="entr" presetSubtype="21" fill="hold" grpId="0" nodeType="afterEffect">
                                  <p:stCondLst>
                                    <p:cond delay="1000"/>
                                  </p:stCondLst>
                                  <p:childTnLst>
                                    <p:set>
                                      <p:cBhvr>
                                        <p:cTn id="158" dur="1" fill="hold">
                                          <p:stCondLst>
                                            <p:cond delay="0"/>
                                          </p:stCondLst>
                                        </p:cTn>
                                        <p:tgtEl>
                                          <p:spTgt spid="41"/>
                                        </p:tgtEl>
                                        <p:attrNameLst>
                                          <p:attrName>style.visibility</p:attrName>
                                        </p:attrNameLst>
                                      </p:cBhvr>
                                      <p:to>
                                        <p:strVal val="visible"/>
                                      </p:to>
                                    </p:set>
                                    <p:animEffect transition="in" filter="barn(inVertical)">
                                      <p:cBhvr>
                                        <p:cTn id="159" dur="500"/>
                                        <p:tgtEl>
                                          <p:spTgt spid="41"/>
                                        </p:tgtEl>
                                      </p:cBhvr>
                                    </p:animEffect>
                                  </p:childTnLst>
                                </p:cTn>
                              </p:par>
                            </p:childTnLst>
                          </p:cTn>
                        </p:par>
                        <p:par>
                          <p:cTn id="160" fill="hold">
                            <p:stCondLst>
                              <p:cond delay="2000"/>
                            </p:stCondLst>
                            <p:childTnLst>
                              <p:par>
                                <p:cTn id="161" presetID="16" presetClass="entr" presetSubtype="21" fill="hold" grpId="0" nodeType="afterEffect">
                                  <p:stCondLst>
                                    <p:cond delay="1000"/>
                                  </p:stCondLst>
                                  <p:childTnLst>
                                    <p:set>
                                      <p:cBhvr>
                                        <p:cTn id="162" dur="1" fill="hold">
                                          <p:stCondLst>
                                            <p:cond delay="0"/>
                                          </p:stCondLst>
                                        </p:cTn>
                                        <p:tgtEl>
                                          <p:spTgt spid="40"/>
                                        </p:tgtEl>
                                        <p:attrNameLst>
                                          <p:attrName>style.visibility</p:attrName>
                                        </p:attrNameLst>
                                      </p:cBhvr>
                                      <p:to>
                                        <p:strVal val="visible"/>
                                      </p:to>
                                    </p:set>
                                    <p:animEffect transition="in" filter="barn(inVertical)">
                                      <p:cBhvr>
                                        <p:cTn id="163" dur="500"/>
                                        <p:tgtEl>
                                          <p:spTgt spid="40"/>
                                        </p:tgtEl>
                                      </p:cBhvr>
                                    </p:animEffect>
                                  </p:childTnLst>
                                </p:cTn>
                              </p:par>
                            </p:childTnLst>
                          </p:cTn>
                        </p:par>
                        <p:par>
                          <p:cTn id="164" fill="hold">
                            <p:stCondLst>
                              <p:cond delay="3500"/>
                            </p:stCondLst>
                            <p:childTnLst>
                              <p:par>
                                <p:cTn id="165" presetID="16" presetClass="entr" presetSubtype="21" fill="hold" grpId="0" nodeType="afterEffect">
                                  <p:stCondLst>
                                    <p:cond delay="1000"/>
                                  </p:stCondLst>
                                  <p:childTnLst>
                                    <p:set>
                                      <p:cBhvr>
                                        <p:cTn id="166" dur="1" fill="hold">
                                          <p:stCondLst>
                                            <p:cond delay="0"/>
                                          </p:stCondLst>
                                        </p:cTn>
                                        <p:tgtEl>
                                          <p:spTgt spid="39"/>
                                        </p:tgtEl>
                                        <p:attrNameLst>
                                          <p:attrName>style.visibility</p:attrName>
                                        </p:attrNameLst>
                                      </p:cBhvr>
                                      <p:to>
                                        <p:strVal val="visible"/>
                                      </p:to>
                                    </p:set>
                                    <p:animEffect transition="in" filter="barn(inVertical)">
                                      <p:cBhvr>
                                        <p:cTn id="167" dur="500"/>
                                        <p:tgtEl>
                                          <p:spTgt spid="39"/>
                                        </p:tgtEl>
                                      </p:cBhvr>
                                    </p:animEffect>
                                  </p:childTnLst>
                                </p:cTn>
                              </p:par>
                            </p:childTnLst>
                          </p:cTn>
                        </p:par>
                        <p:par>
                          <p:cTn id="168" fill="hold">
                            <p:stCondLst>
                              <p:cond delay="5000"/>
                            </p:stCondLst>
                            <p:childTnLst>
                              <p:par>
                                <p:cTn id="169" presetID="16" presetClass="entr" presetSubtype="21" fill="hold" grpId="0" nodeType="afterEffect">
                                  <p:stCondLst>
                                    <p:cond delay="1000"/>
                                  </p:stCondLst>
                                  <p:childTnLst>
                                    <p:set>
                                      <p:cBhvr>
                                        <p:cTn id="170" dur="1" fill="hold">
                                          <p:stCondLst>
                                            <p:cond delay="0"/>
                                          </p:stCondLst>
                                        </p:cTn>
                                        <p:tgtEl>
                                          <p:spTgt spid="38"/>
                                        </p:tgtEl>
                                        <p:attrNameLst>
                                          <p:attrName>style.visibility</p:attrName>
                                        </p:attrNameLst>
                                      </p:cBhvr>
                                      <p:to>
                                        <p:strVal val="visible"/>
                                      </p:to>
                                    </p:set>
                                    <p:animEffect transition="in" filter="barn(inVertical)">
                                      <p:cBhvr>
                                        <p:cTn id="171" dur="500"/>
                                        <p:tgtEl>
                                          <p:spTgt spid="38"/>
                                        </p:tgtEl>
                                      </p:cBhvr>
                                    </p:animEffect>
                                  </p:childTnLst>
                                </p:cTn>
                              </p:par>
                            </p:childTnLst>
                          </p:cTn>
                        </p:par>
                        <p:par>
                          <p:cTn id="172" fill="hold">
                            <p:stCondLst>
                              <p:cond delay="6500"/>
                            </p:stCondLst>
                            <p:childTnLst>
                              <p:par>
                                <p:cTn id="173" presetID="16" presetClass="entr" presetSubtype="21" fill="hold" grpId="0" nodeType="afterEffect">
                                  <p:stCondLst>
                                    <p:cond delay="1000"/>
                                  </p:stCondLst>
                                  <p:childTnLst>
                                    <p:set>
                                      <p:cBhvr>
                                        <p:cTn id="174" dur="1" fill="hold">
                                          <p:stCondLst>
                                            <p:cond delay="0"/>
                                          </p:stCondLst>
                                        </p:cTn>
                                        <p:tgtEl>
                                          <p:spTgt spid="43"/>
                                        </p:tgtEl>
                                        <p:attrNameLst>
                                          <p:attrName>style.visibility</p:attrName>
                                        </p:attrNameLst>
                                      </p:cBhvr>
                                      <p:to>
                                        <p:strVal val="visible"/>
                                      </p:to>
                                    </p:set>
                                    <p:animEffect transition="in" filter="barn(inVertical)">
                                      <p:cBhvr>
                                        <p:cTn id="175" dur="500"/>
                                        <p:tgtEl>
                                          <p:spTgt spid="43"/>
                                        </p:tgtEl>
                                      </p:cBhvr>
                                    </p:animEffect>
                                  </p:childTnLst>
                                </p:cTn>
                              </p:par>
                            </p:childTnLst>
                          </p:cTn>
                        </p:par>
                        <p:par>
                          <p:cTn id="176" fill="hold">
                            <p:stCondLst>
                              <p:cond delay="8000"/>
                            </p:stCondLst>
                            <p:childTnLst>
                              <p:par>
                                <p:cTn id="177" presetID="16" presetClass="entr" presetSubtype="21" fill="hold" grpId="0" nodeType="afterEffect">
                                  <p:stCondLst>
                                    <p:cond delay="1000"/>
                                  </p:stCondLst>
                                  <p:childTnLst>
                                    <p:set>
                                      <p:cBhvr>
                                        <p:cTn id="178" dur="1" fill="hold">
                                          <p:stCondLst>
                                            <p:cond delay="0"/>
                                          </p:stCondLst>
                                        </p:cTn>
                                        <p:tgtEl>
                                          <p:spTgt spid="42"/>
                                        </p:tgtEl>
                                        <p:attrNameLst>
                                          <p:attrName>style.visibility</p:attrName>
                                        </p:attrNameLst>
                                      </p:cBhvr>
                                      <p:to>
                                        <p:strVal val="visible"/>
                                      </p:to>
                                    </p:set>
                                    <p:animEffect transition="in" filter="barn(inVertical)">
                                      <p:cBhvr>
                                        <p:cTn id="1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0836" y="67133"/>
            <a:ext cx="1764145" cy="369332"/>
          </a:xfrm>
          <a:prstGeom prst="rect">
            <a:avLst/>
          </a:prstGeom>
          <a:noFill/>
        </p:spPr>
        <p:txBody>
          <a:bodyPr wrap="square" rtlCol="1">
            <a:spAutoFit/>
          </a:bodyPr>
          <a:lstStyle/>
          <a:p>
            <a:r>
              <a:rPr lang="he-IL" dirty="0" smtClean="0"/>
              <a:t>דף ה' עמ' ב'</a:t>
            </a:r>
            <a:endParaRPr lang="he-IL" dirty="0"/>
          </a:p>
        </p:txBody>
      </p:sp>
      <p:sp>
        <p:nvSpPr>
          <p:cNvPr id="4" name="מלבן 3"/>
          <p:cNvSpPr/>
          <p:nvPr/>
        </p:nvSpPr>
        <p:spPr>
          <a:xfrm>
            <a:off x="8994916" y="664074"/>
            <a:ext cx="3058851"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לְבַר מִקֶּרֶן מִשּׁוּם </a:t>
            </a:r>
            <a:r>
              <a:rPr lang="he-IL" dirty="0" err="1">
                <a:solidFill>
                  <a:srgbClr val="000000"/>
                </a:solidFill>
                <a:latin typeface="Arial" panose="020B0604020202020204" pitchFamily="34" charset="0"/>
              </a:rPr>
              <a:t>דְּאִיכָּא</a:t>
            </a:r>
            <a:r>
              <a:rPr lang="he-IL" dirty="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לְמִיפְרַך</a:t>
            </a:r>
            <a:r>
              <a:rPr lang="he-IL" dirty="0" smtClean="0">
                <a:solidFill>
                  <a:srgbClr val="000000"/>
                </a:solidFill>
                <a:latin typeface="Arial" panose="020B0604020202020204" pitchFamily="34" charset="0"/>
              </a:rPr>
              <a:t>ְ</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מָה </a:t>
            </a:r>
            <a:r>
              <a:rPr lang="he-IL" dirty="0" err="1">
                <a:solidFill>
                  <a:srgbClr val="000000"/>
                </a:solidFill>
                <a:latin typeface="Arial" panose="020B0604020202020204" pitchFamily="34" charset="0"/>
              </a:rPr>
              <a:t>לְכוּלְּהו</a:t>
            </a:r>
            <a:r>
              <a:rPr lang="he-IL" dirty="0">
                <a:solidFill>
                  <a:srgbClr val="000000"/>
                </a:solidFill>
                <a:latin typeface="Arial" panose="020B0604020202020204" pitchFamily="34" charset="0"/>
              </a:rPr>
              <a:t>ּ שֶׁכֵּן </a:t>
            </a:r>
            <a:r>
              <a:rPr lang="he-IL" dirty="0" err="1">
                <a:solidFill>
                  <a:srgbClr val="000000"/>
                </a:solidFill>
                <a:latin typeface="Arial" panose="020B0604020202020204" pitchFamily="34" charset="0"/>
              </a:rPr>
              <a:t>מוּעָדִין</a:t>
            </a:r>
            <a:r>
              <a:rPr lang="he-IL" dirty="0">
                <a:solidFill>
                  <a:srgbClr val="000000"/>
                </a:solidFill>
                <a:latin typeface="Arial" panose="020B0604020202020204" pitchFamily="34" charset="0"/>
              </a:rPr>
              <a:t> מִתְּחִילָּתָן</a:t>
            </a:r>
            <a:endParaRPr lang="he-IL" dirty="0"/>
          </a:p>
        </p:txBody>
      </p:sp>
      <p:sp>
        <p:nvSpPr>
          <p:cNvPr id="5" name="הסבר מלבני מעוגל 4"/>
          <p:cNvSpPr/>
          <p:nvPr/>
        </p:nvSpPr>
        <p:spPr>
          <a:xfrm>
            <a:off x="5855854" y="1731446"/>
            <a:ext cx="6336146" cy="1853910"/>
          </a:xfrm>
          <a:prstGeom prst="wedgeRoundRectCallout">
            <a:avLst>
              <a:gd name="adj1" fmla="val -38969"/>
              <a:gd name="adj2" fmla="val -7972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chemeClr val="tx1"/>
                </a:solidFill>
              </a:rPr>
              <a:t>רבנו </a:t>
            </a:r>
            <a:r>
              <a:rPr lang="he-IL" sz="1600" dirty="0">
                <a:solidFill>
                  <a:schemeClr val="tx1"/>
                </a:solidFill>
              </a:rPr>
              <a:t>תם </a:t>
            </a:r>
            <a:r>
              <a:rPr lang="he-IL" sz="1600" dirty="0" err="1" smtClean="0">
                <a:solidFill>
                  <a:schemeClr val="tx1"/>
                </a:solidFill>
              </a:rPr>
              <a:t>בתוס</a:t>
            </a:r>
            <a:r>
              <a:rPr lang="he-IL" sz="1600" dirty="0" smtClean="0">
                <a:solidFill>
                  <a:schemeClr val="tx1"/>
                </a:solidFill>
              </a:rPr>
              <a:t>:. </a:t>
            </a:r>
            <a:r>
              <a:rPr lang="he-IL" sz="1600" dirty="0">
                <a:solidFill>
                  <a:schemeClr val="tx1"/>
                </a:solidFill>
              </a:rPr>
              <a:t>ובפשטות, '</a:t>
            </a:r>
            <a:r>
              <a:rPr lang="he-IL" sz="1600" dirty="0" err="1">
                <a:solidFill>
                  <a:schemeClr val="tx1"/>
                </a:solidFill>
              </a:rPr>
              <a:t>מועדין</a:t>
            </a:r>
            <a:r>
              <a:rPr lang="he-IL" sz="1600" dirty="0">
                <a:solidFill>
                  <a:schemeClr val="tx1"/>
                </a:solidFill>
              </a:rPr>
              <a:t> מתחילתן' הכוונה היא </a:t>
            </a:r>
            <a:r>
              <a:rPr lang="he-IL" sz="1600" dirty="0" err="1">
                <a:solidFill>
                  <a:schemeClr val="tx1"/>
                </a:solidFill>
              </a:rPr>
              <a:t>לענין</a:t>
            </a:r>
            <a:r>
              <a:rPr lang="he-IL" sz="1600" dirty="0">
                <a:solidFill>
                  <a:schemeClr val="tx1"/>
                </a:solidFill>
              </a:rPr>
              <a:t> תשלום, שמשלמים מתחילה נזק שלם, ואילו הקרן משלם תחילה רק חצי נזק. </a:t>
            </a:r>
            <a:endParaRPr lang="he-IL" sz="1600" dirty="0" smtClean="0">
              <a:solidFill>
                <a:schemeClr val="tx1"/>
              </a:solidFill>
            </a:endParaRPr>
          </a:p>
          <a:p>
            <a:r>
              <a:rPr lang="he-IL" sz="1600" dirty="0" smtClean="0">
                <a:solidFill>
                  <a:schemeClr val="tx1"/>
                </a:solidFill>
              </a:rPr>
              <a:t>הקשו התוס': הרי </a:t>
            </a:r>
            <a:r>
              <a:rPr lang="he-IL" sz="1600" dirty="0">
                <a:solidFill>
                  <a:schemeClr val="tx1"/>
                </a:solidFill>
              </a:rPr>
              <a:t>מדובר עתה אילו הקרן לא היה כתובה בתורה, ואם כן, לא היינו לומדים לחייבו נזק שלם, </a:t>
            </a:r>
            <a:endParaRPr lang="he-IL" sz="1600" dirty="0" smtClean="0">
              <a:solidFill>
                <a:schemeClr val="tx1"/>
              </a:solidFill>
            </a:endParaRPr>
          </a:p>
          <a:p>
            <a:r>
              <a:rPr lang="he-IL" sz="1600" dirty="0" smtClean="0">
                <a:solidFill>
                  <a:schemeClr val="tx1"/>
                </a:solidFill>
              </a:rPr>
              <a:t>רבנו ישעיה בשיטה מקובצת מביא בשם </a:t>
            </a:r>
            <a:r>
              <a:rPr lang="he-IL" sz="1600" dirty="0">
                <a:solidFill>
                  <a:schemeClr val="tx1"/>
                </a:solidFill>
              </a:rPr>
              <a:t>רבנו יעקב, שהכוונה היא לבר מקרן מועדת, שאפילו היה כתוב בתורה שבג' נגיחות משלם חצי נזק, לא </a:t>
            </a:r>
            <a:r>
              <a:rPr lang="he-IL" sz="1600" dirty="0" err="1">
                <a:solidFill>
                  <a:schemeClr val="tx1"/>
                </a:solidFill>
              </a:rPr>
              <a:t>הוה</a:t>
            </a:r>
            <a:r>
              <a:rPr lang="he-IL" sz="1600" dirty="0">
                <a:solidFill>
                  <a:schemeClr val="tx1"/>
                </a:solidFill>
              </a:rPr>
              <a:t> </a:t>
            </a:r>
            <a:r>
              <a:rPr lang="he-IL" sz="1600" dirty="0" err="1">
                <a:solidFill>
                  <a:schemeClr val="tx1"/>
                </a:solidFill>
              </a:rPr>
              <a:t>גמרינן</a:t>
            </a:r>
            <a:r>
              <a:rPr lang="he-IL" sz="1600" dirty="0">
                <a:solidFill>
                  <a:schemeClr val="tx1"/>
                </a:solidFill>
              </a:rPr>
              <a:t> דין נגיחה רביעית, כי מה </a:t>
            </a:r>
            <a:r>
              <a:rPr lang="he-IL" sz="1600" dirty="0" err="1">
                <a:solidFill>
                  <a:schemeClr val="tx1"/>
                </a:solidFill>
              </a:rPr>
              <a:t>להנך</a:t>
            </a:r>
            <a:r>
              <a:rPr lang="he-IL" sz="1600" dirty="0">
                <a:solidFill>
                  <a:schemeClr val="tx1"/>
                </a:solidFill>
              </a:rPr>
              <a:t>, שכן </a:t>
            </a:r>
            <a:r>
              <a:rPr lang="he-IL" sz="1600" dirty="0" err="1">
                <a:solidFill>
                  <a:schemeClr val="tx1"/>
                </a:solidFill>
              </a:rPr>
              <a:t>מועדין</a:t>
            </a:r>
            <a:r>
              <a:rPr lang="he-IL" sz="1600" dirty="0">
                <a:solidFill>
                  <a:schemeClr val="tx1"/>
                </a:solidFill>
              </a:rPr>
              <a:t> לשלם נזק שלם מתחילתן. </a:t>
            </a:r>
          </a:p>
        </p:txBody>
      </p:sp>
      <p:sp>
        <p:nvSpPr>
          <p:cNvPr id="8" name="מלבן 7"/>
          <p:cNvSpPr/>
          <p:nvPr/>
        </p:nvSpPr>
        <p:spPr>
          <a:xfrm>
            <a:off x="3199178" y="185062"/>
            <a:ext cx="5549426" cy="1200329"/>
          </a:xfrm>
          <a:prstGeom prst="rect">
            <a:avLst/>
          </a:prstGeom>
        </p:spPr>
        <p:txBody>
          <a:bodyPr wrap="square">
            <a:spAutoFit/>
          </a:bodyPr>
          <a:lstStyle/>
          <a:p>
            <a:r>
              <a:rPr lang="he-IL" dirty="0" smtClean="0"/>
              <a:t>חוץ </a:t>
            </a:r>
            <a:r>
              <a:rPr lang="he-IL" dirty="0"/>
              <a:t>מן הקרן שאינו נלמד במה הצד מבור ושאר אבות, </a:t>
            </a:r>
            <a:endParaRPr lang="he-IL" dirty="0" smtClean="0"/>
          </a:p>
          <a:p>
            <a:r>
              <a:rPr lang="he-IL" dirty="0" smtClean="0"/>
              <a:t>משום שיש </a:t>
            </a:r>
            <a:r>
              <a:rPr lang="he-IL" dirty="0" err="1"/>
              <a:t>לפרוך</a:t>
            </a:r>
            <a:r>
              <a:rPr lang="he-IL" dirty="0"/>
              <a:t> ולדחות את הלימוד: </a:t>
            </a:r>
            <a:endParaRPr lang="he-IL" dirty="0" smtClean="0"/>
          </a:p>
          <a:p>
            <a:r>
              <a:rPr lang="he-IL" dirty="0" smtClean="0"/>
              <a:t>מה כל האבות </a:t>
            </a:r>
            <a:r>
              <a:rPr lang="he-IL" dirty="0"/>
              <a:t>שכן </a:t>
            </a:r>
            <a:r>
              <a:rPr lang="he-IL" dirty="0" err="1"/>
              <a:t>מועדין</a:t>
            </a:r>
            <a:r>
              <a:rPr lang="he-IL" dirty="0"/>
              <a:t> מתחילתן - שדרכן להזיק מתחילתן, </a:t>
            </a:r>
            <a:endParaRPr lang="he-IL" dirty="0" smtClean="0"/>
          </a:p>
          <a:p>
            <a:r>
              <a:rPr lang="he-IL" dirty="0" smtClean="0"/>
              <a:t>תאמר </a:t>
            </a:r>
            <a:r>
              <a:rPr lang="he-IL" dirty="0"/>
              <a:t>בקרן שאין דרכה להזיק בתחילתה עד שנעשית מועדת </a:t>
            </a:r>
          </a:p>
        </p:txBody>
      </p:sp>
      <p:sp>
        <p:nvSpPr>
          <p:cNvPr id="9" name="מלבן 8"/>
          <p:cNvSpPr/>
          <p:nvPr/>
        </p:nvSpPr>
        <p:spPr>
          <a:xfrm>
            <a:off x="8748604" y="4368491"/>
            <a:ext cx="3305163"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וּלְמַאן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אַדְּרַבָּה קֶרֶן </a:t>
            </a:r>
            <a:r>
              <a:rPr lang="he-IL" dirty="0" err="1">
                <a:solidFill>
                  <a:srgbClr val="000000"/>
                </a:solidFill>
                <a:latin typeface="Arial" panose="020B0604020202020204" pitchFamily="34" charset="0"/>
              </a:rPr>
              <a:t>עֲדִיפָא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שֶׁכַּוּוֹנָתוֹ </a:t>
            </a:r>
            <a:r>
              <a:rPr lang="he-IL" dirty="0">
                <a:solidFill>
                  <a:srgbClr val="000000"/>
                </a:solidFill>
                <a:latin typeface="Arial" panose="020B0604020202020204" pitchFamily="34" charset="0"/>
              </a:rPr>
              <a:t>לְהַזִּיק אֲפִילּוּ קֶרֶן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אָתְיָא</a:t>
            </a:r>
            <a:endParaRPr lang="he-IL" dirty="0"/>
          </a:p>
        </p:txBody>
      </p:sp>
      <p:sp>
        <p:nvSpPr>
          <p:cNvPr id="10" name="הסבר מלבני מעוגל 9"/>
          <p:cNvSpPr/>
          <p:nvPr/>
        </p:nvSpPr>
        <p:spPr>
          <a:xfrm>
            <a:off x="76161" y="1854860"/>
            <a:ext cx="3776866" cy="5030848"/>
          </a:xfrm>
          <a:prstGeom prst="wedgeRoundRectCallout">
            <a:avLst>
              <a:gd name="adj1" fmla="val 240633"/>
              <a:gd name="adj2" fmla="val 558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chemeClr val="tx1"/>
                </a:solidFill>
              </a:rPr>
              <a:t>רש"י </a:t>
            </a:r>
            <a:r>
              <a:rPr lang="he-IL" sz="1600" dirty="0">
                <a:solidFill>
                  <a:schemeClr val="tx1"/>
                </a:solidFill>
              </a:rPr>
              <a:t>כתב שלא נתפרש היכן נאמר מאן </a:t>
            </a:r>
            <a:r>
              <a:rPr lang="he-IL" sz="1600" dirty="0" err="1">
                <a:solidFill>
                  <a:schemeClr val="tx1"/>
                </a:solidFill>
              </a:rPr>
              <a:t>דאמר</a:t>
            </a:r>
            <a:r>
              <a:rPr lang="he-IL" sz="1600" dirty="0">
                <a:solidFill>
                  <a:schemeClr val="tx1"/>
                </a:solidFill>
              </a:rPr>
              <a:t> זה. </a:t>
            </a:r>
            <a:endParaRPr lang="he-IL" sz="1600" dirty="0" smtClean="0">
              <a:solidFill>
                <a:schemeClr val="tx1"/>
              </a:solidFill>
            </a:endParaRPr>
          </a:p>
          <a:p>
            <a:r>
              <a:rPr lang="he-IL" sz="1600" dirty="0" smtClean="0">
                <a:solidFill>
                  <a:schemeClr val="tx1"/>
                </a:solidFill>
              </a:rPr>
              <a:t>התוס</a:t>
            </a:r>
            <a:r>
              <a:rPr lang="he-IL" sz="1600" dirty="0">
                <a:solidFill>
                  <a:schemeClr val="tx1"/>
                </a:solidFill>
              </a:rPr>
              <a:t>' כתבו, שכוונת הגמרא היא לפלוגתת רב </a:t>
            </a:r>
            <a:r>
              <a:rPr lang="he-IL" sz="1600" dirty="0" err="1">
                <a:solidFill>
                  <a:schemeClr val="tx1"/>
                </a:solidFill>
              </a:rPr>
              <a:t>פפא</a:t>
            </a:r>
            <a:r>
              <a:rPr lang="he-IL" sz="1600" dirty="0">
                <a:solidFill>
                  <a:schemeClr val="tx1"/>
                </a:solidFill>
              </a:rPr>
              <a:t> ורב </a:t>
            </a:r>
            <a:r>
              <a:rPr lang="he-IL" sz="1600" dirty="0" err="1">
                <a:solidFill>
                  <a:schemeClr val="tx1"/>
                </a:solidFill>
              </a:rPr>
              <a:t>הונא</a:t>
            </a:r>
            <a:r>
              <a:rPr lang="he-IL" sz="1600" dirty="0">
                <a:solidFill>
                  <a:schemeClr val="tx1"/>
                </a:solidFill>
              </a:rPr>
              <a:t> לקמן טו א, אם חצי הנזק שמשלם שור תם, הוא קנס או ממון. לרב </a:t>
            </a:r>
            <a:r>
              <a:rPr lang="he-IL" sz="1600" dirty="0" err="1">
                <a:solidFill>
                  <a:schemeClr val="tx1"/>
                </a:solidFill>
              </a:rPr>
              <a:t>הונא</a:t>
            </a:r>
            <a:r>
              <a:rPr lang="he-IL" sz="1600" dirty="0">
                <a:solidFill>
                  <a:schemeClr val="tx1"/>
                </a:solidFill>
              </a:rPr>
              <a:t> הוי קנס, כי סתם שוורים לא רגילים לנגוח, והם בחזקת שמורים, ולכן מעיקר הדין היה פטור, והתורה </a:t>
            </a:r>
            <a:r>
              <a:rPr lang="he-IL" sz="1600" dirty="0" err="1">
                <a:solidFill>
                  <a:schemeClr val="tx1"/>
                </a:solidFill>
              </a:rPr>
              <a:t>קנסתו</a:t>
            </a:r>
            <a:r>
              <a:rPr lang="he-IL" sz="1600" dirty="0">
                <a:solidFill>
                  <a:schemeClr val="tx1"/>
                </a:solidFill>
              </a:rPr>
              <a:t> כדי שישמור על השור. ולפי זה אין ללמוד את הקרן משאר אבות שהם רגילים להזיק. ומה שאמרה הגמרא לבר מקרן, הכוונה היא לפי רב </a:t>
            </a:r>
            <a:r>
              <a:rPr lang="he-IL" sz="1600" dirty="0" err="1">
                <a:solidFill>
                  <a:schemeClr val="tx1"/>
                </a:solidFill>
              </a:rPr>
              <a:t>הונא</a:t>
            </a:r>
            <a:r>
              <a:rPr lang="he-IL" sz="1600" dirty="0">
                <a:solidFill>
                  <a:schemeClr val="tx1"/>
                </a:solidFill>
              </a:rPr>
              <a:t>. ועתה הגמרא ממשיכה, שאמנם לפי רב </a:t>
            </a:r>
            <a:r>
              <a:rPr lang="he-IL" sz="1600" dirty="0" err="1">
                <a:solidFill>
                  <a:schemeClr val="tx1"/>
                </a:solidFill>
              </a:rPr>
              <a:t>פפא</a:t>
            </a:r>
            <a:r>
              <a:rPr lang="he-IL" sz="1600" dirty="0">
                <a:solidFill>
                  <a:schemeClr val="tx1"/>
                </a:solidFill>
              </a:rPr>
              <a:t> הסובר כי חצי נזק הוי ממון, כלומר, שסתם שוורים רגילים לנגוח וזקוקים לשמירה, ולכן מעיקר הדין היה צריך להיות חייב נזק שלם אלא שהתורה חסה עליו </a:t>
            </a:r>
            <a:r>
              <a:rPr lang="he-IL" sz="1600" dirty="0" err="1">
                <a:solidFill>
                  <a:schemeClr val="tx1"/>
                </a:solidFill>
              </a:rPr>
              <a:t>ופטרתו</a:t>
            </a:r>
            <a:r>
              <a:rPr lang="he-IL" sz="1600" dirty="0">
                <a:solidFill>
                  <a:schemeClr val="tx1"/>
                </a:solidFill>
              </a:rPr>
              <a:t> מחצי נזק. ולפי זה ניתן ללמוד גם את הקרן משאר אבות </a:t>
            </a:r>
          </a:p>
        </p:txBody>
      </p:sp>
      <p:sp>
        <p:nvSpPr>
          <p:cNvPr id="11" name="מלבן 10"/>
          <p:cNvSpPr/>
          <p:nvPr/>
        </p:nvSpPr>
        <p:spPr>
          <a:xfrm>
            <a:off x="3668603" y="4193047"/>
            <a:ext cx="5080001" cy="923330"/>
          </a:xfrm>
          <a:prstGeom prst="rect">
            <a:avLst/>
          </a:prstGeom>
        </p:spPr>
        <p:txBody>
          <a:bodyPr wrap="square">
            <a:spAutoFit/>
          </a:bodyPr>
          <a:lstStyle/>
          <a:p>
            <a:r>
              <a:rPr lang="he-IL" dirty="0" smtClean="0"/>
              <a:t>לשיטה </a:t>
            </a:r>
            <a:r>
              <a:rPr lang="he-IL" dirty="0"/>
              <a:t>הסוברת להיפך, שלקרן יש עדיפות </a:t>
            </a:r>
            <a:r>
              <a:rPr lang="he-IL" dirty="0" err="1"/>
              <a:t>לחומרא</a:t>
            </a:r>
            <a:r>
              <a:rPr lang="he-IL" dirty="0"/>
              <a:t> על פני שאר האבות, שנגיחת הקרן נעשית מתוך כוונתו להזיק, אם כן, </a:t>
            </a:r>
            <a:r>
              <a:rPr lang="he-IL" dirty="0" smtClean="0"/>
              <a:t>גם </a:t>
            </a:r>
            <a:r>
              <a:rPr lang="he-IL" dirty="0"/>
              <a:t>הקרן </a:t>
            </a:r>
            <a:r>
              <a:rPr lang="he-IL" dirty="0" err="1"/>
              <a:t>היתה</a:t>
            </a:r>
            <a:r>
              <a:rPr lang="he-IL" dirty="0"/>
              <a:t> נלמדת מבור ואב </a:t>
            </a:r>
            <a:r>
              <a:rPr lang="he-IL" dirty="0" smtClean="0"/>
              <a:t>נוסף.</a:t>
            </a:r>
          </a:p>
        </p:txBody>
      </p:sp>
    </p:spTree>
    <p:extLst>
      <p:ext uri="{BB962C8B-B14F-4D97-AF65-F5344CB8AC3E}">
        <p14:creationId xmlns:p14="http://schemas.microsoft.com/office/powerpoint/2010/main" val="35701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16" presetClass="entr" presetSubtype="42" fill="hold" grpId="0" nodeType="after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500"/>
                                        <p:tgtEl>
                                          <p:spTgt spid="8"/>
                                        </p:tgtEl>
                                      </p:cBhvr>
                                    </p:animEffect>
                                  </p:childTnLst>
                                </p:cTn>
                              </p:par>
                            </p:childTnLst>
                          </p:cTn>
                        </p:par>
                        <p:par>
                          <p:cTn id="14" fill="hold">
                            <p:stCondLst>
                              <p:cond delay="2750"/>
                            </p:stCondLst>
                            <p:childTnLst>
                              <p:par>
                                <p:cTn id="15" presetID="22" presetClass="entr" presetSubtype="2" fill="hold" grpId="0" nodeType="afterEffect">
                                  <p:stCondLst>
                                    <p:cond delay="250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1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500"/>
                            </p:stCondLst>
                            <p:childTnLst>
                              <p:par>
                                <p:cTn id="26" presetID="22" presetClass="entr" presetSubtype="2" fill="hold" grpId="0" nodeType="after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p:stCondLst>
                              <p:cond delay="3000"/>
                            </p:stCondLst>
                            <p:childTnLst>
                              <p:par>
                                <p:cTn id="30" presetID="22" presetClass="entr" presetSubtype="8" fill="hold" grpId="0" nodeType="afterEffect">
                                  <p:stCondLst>
                                    <p:cond delay="225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70836" y="67133"/>
            <a:ext cx="1791855" cy="366976"/>
          </a:xfrm>
          <a:prstGeom prst="rect">
            <a:avLst/>
          </a:prstGeom>
          <a:noFill/>
        </p:spPr>
        <p:txBody>
          <a:bodyPr wrap="square" rtlCol="1">
            <a:spAutoFit/>
          </a:bodyPr>
          <a:lstStyle/>
          <a:p>
            <a:r>
              <a:rPr lang="he-IL" dirty="0" smtClean="0"/>
              <a:t>דף ה' עמ' ב'</a:t>
            </a:r>
            <a:endParaRPr lang="he-IL" dirty="0"/>
          </a:p>
        </p:txBody>
      </p:sp>
      <p:sp>
        <p:nvSpPr>
          <p:cNvPr id="4" name="מלבן 3"/>
          <p:cNvSpPr/>
          <p:nvPr/>
        </p:nvSpPr>
        <p:spPr>
          <a:xfrm>
            <a:off x="8927002" y="668126"/>
            <a:ext cx="320472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אֶלָּא לְמַאי הִלְכְתָא </a:t>
            </a:r>
            <a:r>
              <a:rPr lang="he-IL" dirty="0" err="1">
                <a:solidFill>
                  <a:srgbClr val="000000"/>
                </a:solidFill>
                <a:latin typeface="Arial" panose="020B0604020202020204" pitchFamily="34" charset="0"/>
              </a:rPr>
              <a:t>כַּתְבִינְהו</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רַחֲמָנָא</a:t>
            </a:r>
            <a:endParaRPr lang="he-IL" dirty="0"/>
          </a:p>
        </p:txBody>
      </p:sp>
      <p:sp>
        <p:nvSpPr>
          <p:cNvPr id="5" name="מלבן 4"/>
          <p:cNvSpPr/>
          <p:nvPr/>
        </p:nvSpPr>
        <p:spPr>
          <a:xfrm>
            <a:off x="2615253" y="586799"/>
            <a:ext cx="6096000" cy="646331"/>
          </a:xfrm>
          <a:prstGeom prst="rect">
            <a:avLst/>
          </a:prstGeom>
        </p:spPr>
        <p:txBody>
          <a:bodyPr>
            <a:spAutoFit/>
          </a:bodyPr>
          <a:lstStyle/>
          <a:p>
            <a:r>
              <a:rPr lang="he-IL" dirty="0" smtClean="0"/>
              <a:t>אם ניתן </a:t>
            </a:r>
            <a:r>
              <a:rPr lang="he-IL" dirty="0"/>
              <a:t>היה ללמוד חיוב כל האבות מבור ואב נוסף, </a:t>
            </a:r>
            <a:endParaRPr lang="he-IL" dirty="0" smtClean="0"/>
          </a:p>
          <a:p>
            <a:r>
              <a:rPr lang="he-IL" dirty="0" smtClean="0"/>
              <a:t>לשם </a:t>
            </a:r>
            <a:r>
              <a:rPr lang="he-IL" dirty="0"/>
              <a:t>איזה צורך כתבה התורה את כל האבות בפני עצמן?</a:t>
            </a:r>
          </a:p>
        </p:txBody>
      </p:sp>
      <p:sp>
        <p:nvSpPr>
          <p:cNvPr id="6" name="מלבן 5"/>
          <p:cNvSpPr/>
          <p:nvPr/>
        </p:nvSpPr>
        <p:spPr>
          <a:xfrm>
            <a:off x="9119753" y="182964"/>
            <a:ext cx="1662636" cy="369332"/>
          </a:xfrm>
          <a:prstGeom prst="rect">
            <a:avLst/>
          </a:prstGeom>
        </p:spPr>
        <p:txBody>
          <a:bodyPr wrap="none">
            <a:spAutoFit/>
          </a:bodyPr>
          <a:lstStyle/>
          <a:p>
            <a:r>
              <a:rPr lang="he-IL" dirty="0" smtClean="0"/>
              <a:t>הגמרא </a:t>
            </a:r>
            <a:r>
              <a:rPr lang="he-IL" dirty="0"/>
              <a:t>שואלת </a:t>
            </a:r>
            <a:r>
              <a:rPr lang="he-IL" dirty="0" smtClean="0"/>
              <a:t>: </a:t>
            </a:r>
            <a:endParaRPr lang="he-IL" dirty="0"/>
          </a:p>
        </p:txBody>
      </p:sp>
      <p:sp>
        <p:nvSpPr>
          <p:cNvPr id="7" name="מלבן 6"/>
          <p:cNvSpPr/>
          <p:nvPr/>
        </p:nvSpPr>
        <p:spPr>
          <a:xfrm>
            <a:off x="2565954" y="1408520"/>
            <a:ext cx="6096000" cy="646331"/>
          </a:xfrm>
          <a:prstGeom prst="rect">
            <a:avLst/>
          </a:prstGeom>
        </p:spPr>
        <p:txBody>
          <a:bodyPr>
            <a:spAutoFit/>
          </a:bodyPr>
          <a:lstStyle/>
          <a:p>
            <a:r>
              <a:rPr lang="he-IL" dirty="0" smtClean="0"/>
              <a:t>התורה </a:t>
            </a:r>
            <a:r>
              <a:rPr lang="he-IL" dirty="0"/>
              <a:t>כתבה כל אב בפני עצמו להשמיענו את ההלכות המיוחדות שיש לכל אחד מהאבות, שאין לאחרים. </a:t>
            </a:r>
          </a:p>
        </p:txBody>
      </p:sp>
      <p:sp>
        <p:nvSpPr>
          <p:cNvPr id="8" name="מלבן 7"/>
          <p:cNvSpPr/>
          <p:nvPr/>
        </p:nvSpPr>
        <p:spPr>
          <a:xfrm>
            <a:off x="9126279" y="1536081"/>
            <a:ext cx="117051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לְהִלְכוֹתֵיהֶן</a:t>
            </a:r>
            <a:endParaRPr lang="he-IL" dirty="0"/>
          </a:p>
        </p:txBody>
      </p:sp>
      <p:sp>
        <p:nvSpPr>
          <p:cNvPr id="9" name="מלבן 8"/>
          <p:cNvSpPr/>
          <p:nvPr/>
        </p:nvSpPr>
        <p:spPr>
          <a:xfrm>
            <a:off x="10457682" y="1547020"/>
            <a:ext cx="1673855" cy="369332"/>
          </a:xfrm>
          <a:prstGeom prst="rect">
            <a:avLst/>
          </a:prstGeom>
        </p:spPr>
        <p:txBody>
          <a:bodyPr wrap="none">
            <a:spAutoFit/>
          </a:bodyPr>
          <a:lstStyle/>
          <a:p>
            <a:r>
              <a:rPr lang="he-IL" dirty="0" smtClean="0"/>
              <a:t>משיבה </a:t>
            </a:r>
            <a:r>
              <a:rPr lang="he-IL" dirty="0"/>
              <a:t>הגמרא: </a:t>
            </a:r>
          </a:p>
        </p:txBody>
      </p:sp>
      <p:sp>
        <p:nvSpPr>
          <p:cNvPr id="10" name="מלבן 9"/>
          <p:cNvSpPr/>
          <p:nvPr/>
        </p:nvSpPr>
        <p:spPr>
          <a:xfrm>
            <a:off x="0" y="2687490"/>
            <a:ext cx="9005455" cy="646331"/>
          </a:xfrm>
          <a:prstGeom prst="rect">
            <a:avLst/>
          </a:prstGeom>
        </p:spPr>
        <p:txBody>
          <a:bodyPr wrap="square">
            <a:spAutoFit/>
          </a:bodyPr>
          <a:lstStyle/>
          <a:p>
            <a:r>
              <a:rPr lang="he-IL" dirty="0" smtClean="0"/>
              <a:t>התורה כתבה קרן </a:t>
            </a:r>
            <a:r>
              <a:rPr lang="he-IL" dirty="0"/>
              <a:t>- כדי לחלק בין קרן תמה [שלשת הנגיחות הראשונות], שמשלמים עליה רק חצי נזק לבין קרן מועדת [נגיחה רביעית, והלאה], שמשלמים עליה נזק שלם.</a:t>
            </a:r>
          </a:p>
        </p:txBody>
      </p:sp>
      <p:sp>
        <p:nvSpPr>
          <p:cNvPr id="11" name="מלבן 10"/>
          <p:cNvSpPr/>
          <p:nvPr/>
        </p:nvSpPr>
        <p:spPr>
          <a:xfrm>
            <a:off x="10457682" y="2056582"/>
            <a:ext cx="1662635" cy="369332"/>
          </a:xfrm>
          <a:prstGeom prst="rect">
            <a:avLst/>
          </a:prstGeom>
        </p:spPr>
        <p:txBody>
          <a:bodyPr wrap="none">
            <a:spAutoFit/>
          </a:bodyPr>
          <a:lstStyle/>
          <a:p>
            <a:r>
              <a:rPr lang="he-IL" dirty="0"/>
              <a:t>הגמרא מפרטת: </a:t>
            </a:r>
          </a:p>
        </p:txBody>
      </p:sp>
      <p:sp>
        <p:nvSpPr>
          <p:cNvPr id="13" name="מלבן 12"/>
          <p:cNvSpPr/>
          <p:nvPr/>
        </p:nvSpPr>
        <p:spPr>
          <a:xfrm>
            <a:off x="9318281" y="2861219"/>
            <a:ext cx="2226892" cy="369332"/>
          </a:xfrm>
          <a:prstGeom prst="rect">
            <a:avLst/>
          </a:prstGeom>
          <a:solidFill>
            <a:schemeClr val="accent5">
              <a:lumMod val="20000"/>
              <a:lumOff val="80000"/>
            </a:schemeClr>
          </a:solidFill>
        </p:spPr>
        <p:txBody>
          <a:bodyPr wrap="none">
            <a:spAutoFit/>
          </a:bodyPr>
          <a:lstStyle/>
          <a:p>
            <a:r>
              <a:rPr lang="he-IL" dirty="0" smtClean="0">
                <a:solidFill>
                  <a:srgbClr val="000000"/>
                </a:solidFill>
                <a:latin typeface="Arial" panose="020B0604020202020204" pitchFamily="34" charset="0"/>
              </a:rPr>
              <a:t>לְחַלֵּק </a:t>
            </a:r>
            <a:r>
              <a:rPr lang="he-IL" dirty="0">
                <a:solidFill>
                  <a:srgbClr val="000000"/>
                </a:solidFill>
                <a:latin typeface="Arial" panose="020B0604020202020204" pitchFamily="34" charset="0"/>
              </a:rPr>
              <a:t>בֵּין תַּמָּה לְמוּעֶדֶת</a:t>
            </a:r>
            <a:endParaRPr lang="he-IL" dirty="0"/>
          </a:p>
        </p:txBody>
      </p:sp>
      <p:sp>
        <p:nvSpPr>
          <p:cNvPr id="14" name="מלבן 13"/>
          <p:cNvSpPr/>
          <p:nvPr/>
        </p:nvSpPr>
        <p:spPr>
          <a:xfrm>
            <a:off x="11595813" y="2839341"/>
            <a:ext cx="535724" cy="400110"/>
          </a:xfrm>
          <a:prstGeom prst="rect">
            <a:avLst/>
          </a:prstGeom>
          <a:solidFill>
            <a:schemeClr val="accent5">
              <a:lumMod val="20000"/>
              <a:lumOff val="80000"/>
            </a:schemeClr>
          </a:solidFill>
          <a:scene3d>
            <a:camera prst="orthographicFront"/>
            <a:lightRig rig="threePt" dir="t"/>
          </a:scene3d>
          <a:sp3d>
            <a:bevelT w="114300" prst="artDeco"/>
          </a:sp3d>
        </p:spPr>
        <p:txBody>
          <a:bodyPr wrap="none">
            <a:spAutoFit/>
          </a:bodyPr>
          <a:lstStyle/>
          <a:p>
            <a:r>
              <a:rPr lang="he-IL" sz="2000" b="1" dirty="0">
                <a:solidFill>
                  <a:srgbClr val="000000"/>
                </a:solidFill>
                <a:latin typeface="Arial" panose="020B0604020202020204" pitchFamily="34" charset="0"/>
              </a:rPr>
              <a:t>קֶרֶן</a:t>
            </a:r>
            <a:endParaRPr lang="he-IL" sz="2000" b="1" dirty="0"/>
          </a:p>
        </p:txBody>
      </p:sp>
      <p:sp>
        <p:nvSpPr>
          <p:cNvPr id="16" name="מלבן 15"/>
          <p:cNvSpPr/>
          <p:nvPr/>
        </p:nvSpPr>
        <p:spPr>
          <a:xfrm>
            <a:off x="11190890" y="3585921"/>
            <a:ext cx="909223" cy="400110"/>
          </a:xfrm>
          <a:prstGeom prst="rect">
            <a:avLst/>
          </a:prstGeom>
          <a:solidFill>
            <a:schemeClr val="accent5">
              <a:lumMod val="20000"/>
              <a:lumOff val="80000"/>
            </a:schemeClr>
          </a:solidFill>
          <a:scene3d>
            <a:camera prst="orthographicFront"/>
            <a:lightRig rig="threePt" dir="t"/>
          </a:scene3d>
          <a:sp3d>
            <a:bevelT w="114300" prst="artDeco"/>
          </a:sp3d>
        </p:spPr>
        <p:txBody>
          <a:bodyPr wrap="none">
            <a:spAutoFit/>
          </a:bodyPr>
          <a:lstStyle/>
          <a:p>
            <a:r>
              <a:rPr lang="he-IL" sz="2000" dirty="0">
                <a:solidFill>
                  <a:srgbClr val="000000"/>
                </a:solidFill>
                <a:latin typeface="Arial" panose="020B0604020202020204" pitchFamily="34" charset="0"/>
              </a:rPr>
              <a:t>שֵׁן וָרֶגֶל</a:t>
            </a:r>
            <a:endParaRPr lang="he-IL" sz="2000" b="1" dirty="0"/>
          </a:p>
        </p:txBody>
      </p:sp>
      <p:sp>
        <p:nvSpPr>
          <p:cNvPr id="20" name="מלבן 19"/>
          <p:cNvSpPr/>
          <p:nvPr/>
        </p:nvSpPr>
        <p:spPr>
          <a:xfrm>
            <a:off x="8828938" y="3613568"/>
            <a:ext cx="2244267" cy="369332"/>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לְפוֹטְרָן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בִּרְשׁוּת הָרַבִּים</a:t>
            </a:r>
            <a:endParaRPr lang="he-IL" dirty="0"/>
          </a:p>
        </p:txBody>
      </p:sp>
      <p:sp>
        <p:nvSpPr>
          <p:cNvPr id="21" name="מלבן 20"/>
          <p:cNvSpPr/>
          <p:nvPr/>
        </p:nvSpPr>
        <p:spPr>
          <a:xfrm>
            <a:off x="1314247" y="3475068"/>
            <a:ext cx="7397006" cy="646331"/>
          </a:xfrm>
          <a:prstGeom prst="rect">
            <a:avLst/>
          </a:prstGeom>
        </p:spPr>
        <p:txBody>
          <a:bodyPr wrap="square">
            <a:spAutoFit/>
          </a:bodyPr>
          <a:lstStyle/>
          <a:p>
            <a:r>
              <a:rPr lang="he-IL" dirty="0" err="1" smtClean="0"/>
              <a:t>לפוטרן</a:t>
            </a:r>
            <a:r>
              <a:rPr lang="he-IL" dirty="0" smtClean="0"/>
              <a:t> </a:t>
            </a:r>
            <a:r>
              <a:rPr lang="he-IL" dirty="0"/>
              <a:t>כשהזיקו ברשות הרבים, ואינם חייבים עליהם אלא כשהזיקו ברשות הניזק </a:t>
            </a:r>
            <a:r>
              <a:rPr lang="he-IL" dirty="0" smtClean="0"/>
              <a:t>כפי שכתוב" "ובער </a:t>
            </a:r>
            <a:r>
              <a:rPr lang="he-IL" dirty="0"/>
              <a:t>בשדה אחר" שלא חייבים אלא ברשות הניזק.  </a:t>
            </a:r>
          </a:p>
        </p:txBody>
      </p:sp>
      <p:pic>
        <p:nvPicPr>
          <p:cNvPr id="31" name="תמונה 30"/>
          <p:cNvPicPr>
            <a:picLocks noChangeAspect="1"/>
          </p:cNvPicPr>
          <p:nvPr/>
        </p:nvPicPr>
        <p:blipFill>
          <a:blip r:embed="rId2"/>
          <a:stretch>
            <a:fillRect/>
          </a:stretch>
        </p:blipFill>
        <p:spPr>
          <a:xfrm>
            <a:off x="6383965" y="4075946"/>
            <a:ext cx="4078392" cy="2875099"/>
          </a:xfrm>
          <a:prstGeom prst="rect">
            <a:avLst/>
          </a:prstGeom>
        </p:spPr>
      </p:pic>
      <p:sp>
        <p:nvSpPr>
          <p:cNvPr id="32" name="TextBox 31"/>
          <p:cNvSpPr txBox="1"/>
          <p:nvPr/>
        </p:nvSpPr>
        <p:spPr>
          <a:xfrm>
            <a:off x="7477132" y="4192939"/>
            <a:ext cx="2234403" cy="369332"/>
          </a:xfrm>
          <a:prstGeom prst="rect">
            <a:avLst/>
          </a:prstGeom>
          <a:solidFill>
            <a:schemeClr val="bg1"/>
          </a:solidFill>
        </p:spPr>
        <p:txBody>
          <a:bodyPr wrap="square" rtlCol="1">
            <a:spAutoFit/>
          </a:bodyPr>
          <a:lstStyle/>
          <a:p>
            <a:r>
              <a:rPr lang="he-IL" dirty="0" smtClean="0"/>
              <a:t>הזיקה ברשות היחיד</a:t>
            </a:r>
            <a:endParaRPr lang="he-IL" dirty="0"/>
          </a:p>
        </p:txBody>
      </p:sp>
      <p:pic>
        <p:nvPicPr>
          <p:cNvPr id="33" name="תמונה 32"/>
          <p:cNvPicPr>
            <a:picLocks noChangeAspect="1"/>
          </p:cNvPicPr>
          <p:nvPr/>
        </p:nvPicPr>
        <p:blipFill>
          <a:blip r:embed="rId3"/>
          <a:stretch>
            <a:fillRect/>
          </a:stretch>
        </p:blipFill>
        <p:spPr>
          <a:xfrm>
            <a:off x="1948318" y="4413370"/>
            <a:ext cx="3714935" cy="2444629"/>
          </a:xfrm>
          <a:prstGeom prst="rect">
            <a:avLst/>
          </a:prstGeom>
        </p:spPr>
      </p:pic>
      <p:sp>
        <p:nvSpPr>
          <p:cNvPr id="34" name="TextBox 33"/>
          <p:cNvSpPr txBox="1"/>
          <p:nvPr/>
        </p:nvSpPr>
        <p:spPr>
          <a:xfrm>
            <a:off x="4184071" y="4192939"/>
            <a:ext cx="1985819" cy="369332"/>
          </a:xfrm>
          <a:prstGeom prst="rect">
            <a:avLst/>
          </a:prstGeom>
          <a:solidFill>
            <a:schemeClr val="bg1"/>
          </a:solidFill>
        </p:spPr>
        <p:txBody>
          <a:bodyPr wrap="square" rtlCol="1">
            <a:spAutoFit/>
          </a:bodyPr>
          <a:lstStyle/>
          <a:p>
            <a:r>
              <a:rPr lang="he-IL" dirty="0" smtClean="0"/>
              <a:t>מזיק ברשות הרבים</a:t>
            </a:r>
            <a:endParaRPr lang="he-IL" dirty="0"/>
          </a:p>
        </p:txBody>
      </p:sp>
    </p:spTree>
    <p:extLst>
      <p:ext uri="{BB962C8B-B14F-4D97-AF65-F5344CB8AC3E}">
        <p14:creationId xmlns:p14="http://schemas.microsoft.com/office/powerpoint/2010/main" val="23813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750"/>
                            </p:stCondLst>
                            <p:childTnLst>
                              <p:par>
                                <p:cTn id="9" presetID="53" presetClass="entr" presetSubtype="16"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750"/>
                            </p:stCondLst>
                            <p:childTnLst>
                              <p:par>
                                <p:cTn id="15" presetID="22" presetClass="entr" presetSubtype="2" fill="hold" grpId="0" nodeType="afterEffect">
                                  <p:stCondLst>
                                    <p:cond delay="125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3500"/>
                            </p:stCondLst>
                            <p:childTnLst>
                              <p:par>
                                <p:cTn id="19" presetID="16" presetClass="entr" presetSubtype="21"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6000"/>
                            </p:stCondLst>
                            <p:childTnLst>
                              <p:par>
                                <p:cTn id="23" presetID="53" presetClass="entr" presetSubtype="16" fill="hold" grpId="0" nodeType="afterEffect">
                                  <p:stCondLst>
                                    <p:cond delay="125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7750"/>
                            </p:stCondLst>
                            <p:childTnLst>
                              <p:par>
                                <p:cTn id="29" presetID="22" presetClass="entr" presetSubtype="2"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5" presetClass="entr" presetSubtype="0" fill="hold" grpId="0" nodeType="afterEffect">
                                  <p:stCondLst>
                                    <p:cond delay="5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childTnLst>
                          </p:cTn>
                        </p:par>
                        <p:par>
                          <p:cTn id="45" fill="hold">
                            <p:stCondLst>
                              <p:cond delay="3500"/>
                            </p:stCondLst>
                            <p:childTnLst>
                              <p:par>
                                <p:cTn id="46" presetID="53" presetClass="entr" presetSubtype="16" fill="hold" grpId="0" nodeType="afterEffect">
                                  <p:stCondLst>
                                    <p:cond delay="5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4500"/>
                            </p:stCondLst>
                            <p:childTnLst>
                              <p:par>
                                <p:cTn id="52" presetID="22" presetClass="entr" presetSubtype="2" fill="hold" grpId="0" nodeType="afterEffect">
                                  <p:stCondLst>
                                    <p:cond delay="1250"/>
                                  </p:stCondLst>
                                  <p:childTnLst>
                                    <p:set>
                                      <p:cBhvr>
                                        <p:cTn id="53" dur="1" fill="hold">
                                          <p:stCondLst>
                                            <p:cond delay="0"/>
                                          </p:stCondLst>
                                        </p:cTn>
                                        <p:tgtEl>
                                          <p:spTgt spid="10"/>
                                        </p:tgtEl>
                                        <p:attrNameLst>
                                          <p:attrName>style.visibility</p:attrName>
                                        </p:attrNameLst>
                                      </p:cBhvr>
                                      <p:to>
                                        <p:strVal val="visible"/>
                                      </p:to>
                                    </p:set>
                                    <p:animEffect transition="in" filter="wipe(right)">
                                      <p:cBhvr>
                                        <p:cTn id="54" dur="500"/>
                                        <p:tgtEl>
                                          <p:spTgt spid="10"/>
                                        </p:tgtEl>
                                      </p:cBhvr>
                                    </p:animEffect>
                                  </p:childTnLst>
                                </p:cTn>
                              </p:par>
                            </p:childTnLst>
                          </p:cTn>
                        </p:par>
                        <p:par>
                          <p:cTn id="55" fill="hold">
                            <p:stCondLst>
                              <p:cond delay="6250"/>
                            </p:stCondLst>
                            <p:childTnLst>
                              <p:par>
                                <p:cTn id="56" presetID="45" presetClass="entr" presetSubtype="0" fill="hold" grpId="0" nodeType="afterEffect">
                                  <p:stCondLst>
                                    <p:cond delay="250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000"/>
                                        <p:tgtEl>
                                          <p:spTgt spid="16"/>
                                        </p:tgtEl>
                                      </p:cBhvr>
                                    </p:animEffect>
                                    <p:anim calcmode="lin" valueType="num">
                                      <p:cBhvr>
                                        <p:cTn id="59" dur="2000" fill="hold"/>
                                        <p:tgtEl>
                                          <p:spTgt spid="16"/>
                                        </p:tgtEl>
                                        <p:attrNameLst>
                                          <p:attrName>ppt_w</p:attrName>
                                        </p:attrNameLst>
                                      </p:cBhvr>
                                      <p:tavLst>
                                        <p:tav tm="0" fmla="#ppt_w*sin(2.5*pi*$)">
                                          <p:val>
                                            <p:fltVal val="0"/>
                                          </p:val>
                                        </p:tav>
                                        <p:tav tm="100000">
                                          <p:val>
                                            <p:fltVal val="1"/>
                                          </p:val>
                                        </p:tav>
                                      </p:tavLst>
                                    </p:anim>
                                    <p:anim calcmode="lin" valueType="num">
                                      <p:cBhvr>
                                        <p:cTn id="60" dur="2000" fill="hold"/>
                                        <p:tgtEl>
                                          <p:spTgt spid="16"/>
                                        </p:tgtEl>
                                        <p:attrNameLst>
                                          <p:attrName>ppt_h</p:attrName>
                                        </p:attrNameLst>
                                      </p:cBhvr>
                                      <p:tavLst>
                                        <p:tav tm="0">
                                          <p:val>
                                            <p:strVal val="#ppt_h"/>
                                          </p:val>
                                        </p:tav>
                                        <p:tav tm="100000">
                                          <p:val>
                                            <p:strVal val="#ppt_h"/>
                                          </p:val>
                                        </p:tav>
                                      </p:tavLst>
                                    </p:anim>
                                  </p:childTnLst>
                                </p:cTn>
                              </p:par>
                            </p:childTnLst>
                          </p:cTn>
                        </p:par>
                        <p:par>
                          <p:cTn id="61" fill="hold">
                            <p:stCondLst>
                              <p:cond delay="10750"/>
                            </p:stCondLst>
                            <p:childTnLst>
                              <p:par>
                                <p:cTn id="62" presetID="53" presetClass="entr" presetSubtype="16" fill="hold" grpId="0" nodeType="afterEffect">
                                  <p:stCondLst>
                                    <p:cond delay="5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11750"/>
                            </p:stCondLst>
                            <p:childTnLst>
                              <p:par>
                                <p:cTn id="68" presetID="22" presetClass="entr" presetSubtype="2" fill="hold" grpId="0" nodeType="afterEffect">
                                  <p:stCondLst>
                                    <p:cond delay="100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par>
                          <p:cTn id="71" fill="hold">
                            <p:stCondLst>
                              <p:cond delay="13250"/>
                            </p:stCondLst>
                            <p:childTnLst>
                              <p:par>
                                <p:cTn id="72" presetID="6" presetClass="entr" presetSubtype="32" fill="hold" nodeType="afterEffect">
                                  <p:stCondLst>
                                    <p:cond delay="2250"/>
                                  </p:stCondLst>
                                  <p:childTnLst>
                                    <p:set>
                                      <p:cBhvr>
                                        <p:cTn id="73" dur="1" fill="hold">
                                          <p:stCondLst>
                                            <p:cond delay="0"/>
                                          </p:stCondLst>
                                        </p:cTn>
                                        <p:tgtEl>
                                          <p:spTgt spid="31"/>
                                        </p:tgtEl>
                                        <p:attrNameLst>
                                          <p:attrName>style.visibility</p:attrName>
                                        </p:attrNameLst>
                                      </p:cBhvr>
                                      <p:to>
                                        <p:strVal val="visible"/>
                                      </p:to>
                                    </p:set>
                                    <p:animEffect transition="in" filter="circle(out)">
                                      <p:cBhvr>
                                        <p:cTn id="74" dur="2000"/>
                                        <p:tgtEl>
                                          <p:spTgt spid="31"/>
                                        </p:tgtEl>
                                      </p:cBhvr>
                                    </p:animEffect>
                                  </p:childTnLst>
                                </p:cTn>
                              </p:par>
                            </p:childTnLst>
                          </p:cTn>
                        </p:par>
                        <p:par>
                          <p:cTn id="75" fill="hold">
                            <p:stCondLst>
                              <p:cond delay="17500"/>
                            </p:stCondLst>
                            <p:childTnLst>
                              <p:par>
                                <p:cTn id="76" presetID="22" presetClass="entr" presetSubtype="4" fill="hold" grpId="0" nodeType="afterEffect">
                                  <p:stCondLst>
                                    <p:cond delay="50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18500"/>
                            </p:stCondLst>
                            <p:childTnLst>
                              <p:par>
                                <p:cTn id="80" presetID="6" presetClass="entr" presetSubtype="16" fill="hold" nodeType="afterEffect">
                                  <p:stCondLst>
                                    <p:cond delay="1000"/>
                                  </p:stCondLst>
                                  <p:childTnLst>
                                    <p:set>
                                      <p:cBhvr>
                                        <p:cTn id="81" dur="1" fill="hold">
                                          <p:stCondLst>
                                            <p:cond delay="0"/>
                                          </p:stCondLst>
                                        </p:cTn>
                                        <p:tgtEl>
                                          <p:spTgt spid="33"/>
                                        </p:tgtEl>
                                        <p:attrNameLst>
                                          <p:attrName>style.visibility</p:attrName>
                                        </p:attrNameLst>
                                      </p:cBhvr>
                                      <p:to>
                                        <p:strVal val="visible"/>
                                      </p:to>
                                    </p:set>
                                    <p:animEffect transition="in" filter="circle(in)">
                                      <p:cBhvr>
                                        <p:cTn id="82" dur="2000"/>
                                        <p:tgtEl>
                                          <p:spTgt spid="33"/>
                                        </p:tgtEl>
                                      </p:cBhvr>
                                    </p:animEffect>
                                  </p:childTnLst>
                                </p:cTn>
                              </p:par>
                            </p:childTnLst>
                          </p:cTn>
                        </p:par>
                        <p:par>
                          <p:cTn id="83" fill="hold">
                            <p:stCondLst>
                              <p:cond delay="21500"/>
                            </p:stCondLst>
                            <p:childTnLst>
                              <p:par>
                                <p:cTn id="84" presetID="22" presetClass="entr" presetSubtype="4" fill="hold" grpId="0" nodeType="afterEffect">
                                  <p:stCondLst>
                                    <p:cond delay="500"/>
                                  </p:stCondLst>
                                  <p:childTnLst>
                                    <p:set>
                                      <p:cBhvr>
                                        <p:cTn id="85" dur="1" fill="hold">
                                          <p:stCondLst>
                                            <p:cond delay="0"/>
                                          </p:stCondLst>
                                        </p:cTn>
                                        <p:tgtEl>
                                          <p:spTgt spid="34"/>
                                        </p:tgtEl>
                                        <p:attrNameLst>
                                          <p:attrName>style.visibility</p:attrName>
                                        </p:attrNameLst>
                                      </p:cBhvr>
                                      <p:to>
                                        <p:strVal val="visible"/>
                                      </p:to>
                                    </p:set>
                                    <p:animEffect transition="in" filter="wipe(down)">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P spid="10" grpId="0"/>
      <p:bldP spid="11" grpId="0"/>
      <p:bldP spid="13" grpId="0" animBg="1"/>
      <p:bldP spid="14" grpId="0" animBg="1"/>
      <p:bldP spid="16" grpId="0" animBg="1"/>
      <p:bldP spid="20" grpId="0" animBg="1"/>
      <p:bldP spid="21" grpId="0"/>
      <p:bldP spid="32"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102417" y="5317927"/>
            <a:ext cx="2552723"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וּלְרַבִּי </a:t>
            </a:r>
            <a:r>
              <a:rPr lang="he-IL" dirty="0">
                <a:solidFill>
                  <a:srgbClr val="000000"/>
                </a:solidFill>
                <a:latin typeface="Arial" panose="020B0604020202020204" pitchFamily="34" charset="0"/>
              </a:rPr>
              <a:t>יְהוּדָה </a:t>
            </a:r>
            <a:r>
              <a:rPr lang="he-IL" dirty="0" err="1">
                <a:solidFill>
                  <a:srgbClr val="000000"/>
                </a:solidFill>
                <a:latin typeface="Arial" panose="020B0604020202020204" pitchFamily="34" charset="0"/>
              </a:rPr>
              <a:t>דִּמְחַיֵּיב</a:t>
            </a:r>
            <a:r>
              <a:rPr lang="he-IL" dirty="0">
                <a:solidFill>
                  <a:srgbClr val="000000"/>
                </a:solidFill>
                <a:latin typeface="Arial" panose="020B0604020202020204" pitchFamily="34" charset="0"/>
              </a:rPr>
              <a:t> עַל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נִזְקֵי </a:t>
            </a:r>
            <a:r>
              <a:rPr lang="he-IL" dirty="0">
                <a:solidFill>
                  <a:srgbClr val="000000"/>
                </a:solidFill>
                <a:latin typeface="Arial" panose="020B0604020202020204" pitchFamily="34" charset="0"/>
              </a:rPr>
              <a:t>טָמוּן בָּאֵשׁ </a:t>
            </a:r>
            <a:r>
              <a:rPr lang="he-IL" dirty="0" err="1">
                <a:solidFill>
                  <a:srgbClr val="000000"/>
                </a:solidFill>
                <a:latin typeface="Arial" panose="020B0604020202020204" pitchFamily="34" charset="0"/>
              </a:rPr>
              <a:t>לְאֵתוֹיֵי</a:t>
            </a:r>
            <a:r>
              <a:rPr lang="he-IL" dirty="0">
                <a:solidFill>
                  <a:srgbClr val="000000"/>
                </a:solidFill>
                <a:latin typeface="Arial" panose="020B0604020202020204" pitchFamily="34" charset="0"/>
              </a:rPr>
              <a:t> מַאי</a:t>
            </a:r>
            <a:endParaRPr lang="he-IL" dirty="0"/>
          </a:p>
        </p:txBody>
      </p:sp>
      <p:sp>
        <p:nvSpPr>
          <p:cNvPr id="3" name="מלבן 2"/>
          <p:cNvSpPr/>
          <p:nvPr/>
        </p:nvSpPr>
        <p:spPr>
          <a:xfrm>
            <a:off x="11552616" y="416809"/>
            <a:ext cx="516488" cy="400110"/>
          </a:xfrm>
          <a:prstGeom prst="rect">
            <a:avLst/>
          </a:prstGeom>
          <a:solidFill>
            <a:schemeClr val="accent5">
              <a:lumMod val="20000"/>
              <a:lumOff val="80000"/>
            </a:schemeClr>
          </a:solidFill>
          <a:scene3d>
            <a:camera prst="orthographicFront"/>
            <a:lightRig rig="threePt" dir="t"/>
          </a:scene3d>
          <a:sp3d>
            <a:bevelT w="114300" prst="artDeco"/>
          </a:sp3d>
        </p:spPr>
        <p:txBody>
          <a:bodyPr wrap="none">
            <a:spAutoFit/>
          </a:bodyPr>
          <a:lstStyle/>
          <a:p>
            <a:r>
              <a:rPr lang="he-IL" sz="2000" dirty="0">
                <a:solidFill>
                  <a:srgbClr val="000000"/>
                </a:solidFill>
                <a:latin typeface="Arial" panose="020B0604020202020204" pitchFamily="34" charset="0"/>
              </a:rPr>
              <a:t>בּוֹר</a:t>
            </a:r>
            <a:endParaRPr lang="he-IL" sz="2000" b="1" dirty="0"/>
          </a:p>
        </p:txBody>
      </p:sp>
      <p:sp>
        <p:nvSpPr>
          <p:cNvPr id="4" name="מלבן 3"/>
          <p:cNvSpPr/>
          <p:nvPr/>
        </p:nvSpPr>
        <p:spPr>
          <a:xfrm>
            <a:off x="11472460" y="3889197"/>
            <a:ext cx="612668" cy="400110"/>
          </a:xfrm>
          <a:prstGeom prst="rect">
            <a:avLst/>
          </a:prstGeom>
          <a:solidFill>
            <a:schemeClr val="accent5">
              <a:lumMod val="20000"/>
              <a:lumOff val="80000"/>
            </a:schemeClr>
          </a:solidFill>
          <a:scene3d>
            <a:camera prst="orthographicFront"/>
            <a:lightRig rig="threePt" dir="t"/>
          </a:scene3d>
          <a:sp3d>
            <a:bevelT w="114300" prst="artDeco"/>
          </a:sp3d>
        </p:spPr>
        <p:txBody>
          <a:bodyPr wrap="none">
            <a:spAutoFit/>
          </a:bodyPr>
          <a:lstStyle/>
          <a:p>
            <a:r>
              <a:rPr lang="he-IL" sz="2000" dirty="0">
                <a:solidFill>
                  <a:srgbClr val="000000"/>
                </a:solidFill>
                <a:latin typeface="Arial" panose="020B0604020202020204" pitchFamily="34" charset="0"/>
              </a:rPr>
              <a:t>אָדָם</a:t>
            </a:r>
            <a:endParaRPr lang="he-IL" sz="2000" b="1" dirty="0"/>
          </a:p>
        </p:txBody>
      </p:sp>
      <p:sp>
        <p:nvSpPr>
          <p:cNvPr id="5" name="מלבן 4"/>
          <p:cNvSpPr/>
          <p:nvPr/>
        </p:nvSpPr>
        <p:spPr>
          <a:xfrm>
            <a:off x="9315543" y="455355"/>
            <a:ext cx="2037387"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לִפְטוֹר בּוֹ אֶת הַכֵּלִים </a:t>
            </a:r>
            <a:endParaRPr lang="he-IL" dirty="0" smtClean="0">
              <a:solidFill>
                <a:srgbClr val="000000"/>
              </a:solidFill>
              <a:latin typeface="Arial" panose="020B0604020202020204" pitchFamily="34" charset="0"/>
            </a:endParaRPr>
          </a:p>
        </p:txBody>
      </p:sp>
      <p:sp>
        <p:nvSpPr>
          <p:cNvPr id="6" name="מלבן 5"/>
          <p:cNvSpPr/>
          <p:nvPr/>
        </p:nvSpPr>
        <p:spPr>
          <a:xfrm>
            <a:off x="3235193" y="409065"/>
            <a:ext cx="6096000" cy="369332"/>
          </a:xfrm>
          <a:prstGeom prst="rect">
            <a:avLst/>
          </a:prstGeom>
        </p:spPr>
        <p:txBody>
          <a:bodyPr>
            <a:spAutoFit/>
          </a:bodyPr>
          <a:lstStyle/>
          <a:p>
            <a:r>
              <a:rPr lang="he-IL" dirty="0" smtClean="0"/>
              <a:t>שאם </a:t>
            </a:r>
            <a:r>
              <a:rPr lang="he-IL" dirty="0"/>
              <a:t>נפלו כלים לתוך הבור ונשתברו, פטור בעל הבור </a:t>
            </a:r>
          </a:p>
        </p:txBody>
      </p:sp>
      <p:sp>
        <p:nvSpPr>
          <p:cNvPr id="7" name="מלבן 6"/>
          <p:cNvSpPr/>
          <p:nvPr/>
        </p:nvSpPr>
        <p:spPr>
          <a:xfrm>
            <a:off x="8400368" y="2764275"/>
            <a:ext cx="3592163"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וּלְרַבִּי יְהוּדָה </a:t>
            </a:r>
            <a:r>
              <a:rPr lang="he-IL" dirty="0" err="1">
                <a:solidFill>
                  <a:srgbClr val="000000"/>
                </a:solidFill>
                <a:latin typeface="Arial" panose="020B0604020202020204" pitchFamily="34" charset="0"/>
              </a:rPr>
              <a:t>דִּמְחַיֵּיב</a:t>
            </a:r>
            <a:r>
              <a:rPr lang="he-IL" dirty="0">
                <a:solidFill>
                  <a:srgbClr val="000000"/>
                </a:solidFill>
                <a:latin typeface="Arial" panose="020B0604020202020204" pitchFamily="34" charset="0"/>
              </a:rPr>
              <a:t> עַל נִזְקֵי כֵלִים בְּבוֹר </a:t>
            </a:r>
          </a:p>
          <a:p>
            <a:r>
              <a:rPr lang="he-IL" dirty="0">
                <a:solidFill>
                  <a:srgbClr val="000000"/>
                </a:solidFill>
                <a:latin typeface="Arial" panose="020B0604020202020204" pitchFamily="34" charset="0"/>
              </a:rPr>
              <a:t>לִפְטוֹר בּוֹ אֶת הָאָדָם</a:t>
            </a:r>
            <a:endParaRPr lang="he-IL" dirty="0"/>
          </a:p>
        </p:txBody>
      </p:sp>
      <p:sp>
        <p:nvSpPr>
          <p:cNvPr id="8" name="הסבר מלבני מעוגל 7"/>
          <p:cNvSpPr/>
          <p:nvPr/>
        </p:nvSpPr>
        <p:spPr>
          <a:xfrm>
            <a:off x="168720" y="16014"/>
            <a:ext cx="3066473" cy="1736784"/>
          </a:xfrm>
          <a:prstGeom prst="wedgeRoundRectCallout">
            <a:avLst>
              <a:gd name="adj1" fmla="val 96983"/>
              <a:gd name="adj2" fmla="val -1993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 </a:t>
            </a:r>
            <a:r>
              <a:rPr lang="he-IL" dirty="0" smtClean="0">
                <a:solidFill>
                  <a:schemeClr val="tx1"/>
                </a:solidFill>
              </a:rPr>
              <a:t>רש"י: מה </a:t>
            </a:r>
            <a:r>
              <a:rPr lang="he-IL" dirty="0">
                <a:solidFill>
                  <a:schemeClr val="tx1"/>
                </a:solidFill>
              </a:rPr>
              <a:t>שכתבה הגמרא לעניין בור הוא מיותר, כי הבור לא היה נלמד מאף אב וכפי שנתבאר, לפיכך </a:t>
            </a:r>
            <a:r>
              <a:rPr lang="he-IL" dirty="0" smtClean="0">
                <a:solidFill>
                  <a:schemeClr val="tx1"/>
                </a:solidFill>
              </a:rPr>
              <a:t>הייתה </a:t>
            </a:r>
            <a:r>
              <a:rPr lang="he-IL" dirty="0">
                <a:solidFill>
                  <a:schemeClr val="tx1"/>
                </a:solidFill>
              </a:rPr>
              <a:t>התורה צריכה לכותבו לעיקר </a:t>
            </a:r>
            <a:r>
              <a:rPr lang="he-IL" dirty="0" smtClean="0">
                <a:solidFill>
                  <a:schemeClr val="tx1"/>
                </a:solidFill>
              </a:rPr>
              <a:t>חיובו</a:t>
            </a:r>
            <a:endParaRPr lang="he-IL" dirty="0">
              <a:solidFill>
                <a:schemeClr val="tx1"/>
              </a:solidFill>
            </a:endParaRPr>
          </a:p>
        </p:txBody>
      </p:sp>
      <p:sp>
        <p:nvSpPr>
          <p:cNvPr id="9" name="מלבן 8"/>
          <p:cNvSpPr/>
          <p:nvPr/>
        </p:nvSpPr>
        <p:spPr>
          <a:xfrm>
            <a:off x="486107" y="2691127"/>
            <a:ext cx="7914261" cy="923330"/>
          </a:xfrm>
          <a:prstGeom prst="rect">
            <a:avLst/>
          </a:prstGeom>
        </p:spPr>
        <p:txBody>
          <a:bodyPr wrap="square">
            <a:spAutoFit/>
          </a:bodyPr>
          <a:lstStyle/>
          <a:p>
            <a:r>
              <a:rPr lang="he-IL" dirty="0" smtClean="0"/>
              <a:t>שסובר </a:t>
            </a:r>
            <a:r>
              <a:rPr lang="he-IL" dirty="0"/>
              <a:t>[בברייתא לקמן </a:t>
            </a:r>
            <a:r>
              <a:rPr lang="he-IL" dirty="0" err="1"/>
              <a:t>נג</a:t>
            </a:r>
            <a:r>
              <a:rPr lang="he-IL" dirty="0"/>
              <a:t> ב] שבור חייב על נזקי </a:t>
            </a:r>
            <a:r>
              <a:rPr lang="he-IL" dirty="0" smtClean="0"/>
              <a:t>הכלים  </a:t>
            </a:r>
            <a:r>
              <a:rPr lang="he-IL" dirty="0"/>
              <a:t>ולפיו אי אפשר לפרש שכתבה התורה את הבור </a:t>
            </a:r>
            <a:r>
              <a:rPr lang="he-IL" dirty="0" smtClean="0"/>
              <a:t>כדי </a:t>
            </a:r>
            <a:r>
              <a:rPr lang="he-IL" dirty="0"/>
              <a:t>להשמיענו שפטור על הכלים, </a:t>
            </a:r>
            <a:r>
              <a:rPr lang="he-IL" dirty="0" smtClean="0"/>
              <a:t>צריך </a:t>
            </a:r>
            <a:r>
              <a:rPr lang="he-IL" dirty="0"/>
              <a:t>לומר, שהתורה כתבה את הבור כדי לפטור בו את האדם</a:t>
            </a:r>
            <a:r>
              <a:rPr lang="he-IL" dirty="0" smtClean="0"/>
              <a:t>, </a:t>
            </a:r>
            <a:r>
              <a:rPr lang="he-IL" dirty="0"/>
              <a:t>שאם נפל אדם לבור ומת, אין בעל הבור חייב.</a:t>
            </a:r>
          </a:p>
        </p:txBody>
      </p:sp>
      <p:sp>
        <p:nvSpPr>
          <p:cNvPr id="10" name="מלבן 9"/>
          <p:cNvSpPr/>
          <p:nvPr/>
        </p:nvSpPr>
        <p:spPr>
          <a:xfrm>
            <a:off x="9174128" y="3944019"/>
            <a:ext cx="217880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לְחַיְּיבוֹ בְּאַרְבָּעָה דְּבָרִים</a:t>
            </a:r>
            <a:endParaRPr lang="he-IL" dirty="0"/>
          </a:p>
        </p:txBody>
      </p:sp>
      <p:sp>
        <p:nvSpPr>
          <p:cNvPr id="11" name="מלבן 10"/>
          <p:cNvSpPr/>
          <p:nvPr/>
        </p:nvSpPr>
        <p:spPr>
          <a:xfrm>
            <a:off x="612786" y="3704769"/>
            <a:ext cx="7787582" cy="646331"/>
          </a:xfrm>
          <a:prstGeom prst="rect">
            <a:avLst/>
          </a:prstGeom>
        </p:spPr>
        <p:txBody>
          <a:bodyPr wrap="square">
            <a:spAutoFit/>
          </a:bodyPr>
          <a:lstStyle/>
          <a:p>
            <a:r>
              <a:rPr lang="he-IL" dirty="0" smtClean="0"/>
              <a:t>צער</a:t>
            </a:r>
            <a:r>
              <a:rPr lang="he-IL" dirty="0"/>
              <a:t>, ריפוי, שבת ובושת [כפי שנתבאר לעיל ד ב]. ואילו שאר האבות </a:t>
            </a:r>
            <a:r>
              <a:rPr lang="he-IL" dirty="0" smtClean="0"/>
              <a:t>שחייבים </a:t>
            </a:r>
            <a:r>
              <a:rPr lang="he-IL" dirty="0"/>
              <a:t>עליהם מצד "ממונו שהזיק</a:t>
            </a:r>
            <a:r>
              <a:rPr lang="he-IL" dirty="0" smtClean="0"/>
              <a:t>", </a:t>
            </a:r>
            <a:r>
              <a:rPr lang="he-IL" dirty="0"/>
              <a:t>אם הזיקו אדם, פטורים בעל הממון שהזיק מתשלומים אלו </a:t>
            </a:r>
          </a:p>
        </p:txBody>
      </p:sp>
      <p:sp>
        <p:nvSpPr>
          <p:cNvPr id="12" name="מלבן 11"/>
          <p:cNvSpPr/>
          <p:nvPr/>
        </p:nvSpPr>
        <p:spPr>
          <a:xfrm>
            <a:off x="11504731" y="4680070"/>
            <a:ext cx="506870" cy="400110"/>
          </a:xfrm>
          <a:prstGeom prst="rect">
            <a:avLst/>
          </a:prstGeom>
          <a:solidFill>
            <a:schemeClr val="accent5">
              <a:lumMod val="20000"/>
              <a:lumOff val="80000"/>
            </a:schemeClr>
          </a:solidFill>
          <a:scene3d>
            <a:camera prst="orthographicFront"/>
            <a:lightRig rig="threePt" dir="t"/>
          </a:scene3d>
          <a:sp3d>
            <a:bevelT w="114300" prst="artDeco"/>
          </a:sp3d>
        </p:spPr>
        <p:txBody>
          <a:bodyPr wrap="none">
            <a:spAutoFit/>
          </a:bodyPr>
          <a:lstStyle/>
          <a:p>
            <a:r>
              <a:rPr lang="he-IL" sz="2000" dirty="0">
                <a:solidFill>
                  <a:srgbClr val="000000"/>
                </a:solidFill>
                <a:latin typeface="Arial" panose="020B0604020202020204" pitchFamily="34" charset="0"/>
              </a:rPr>
              <a:t>אֵשׁ</a:t>
            </a:r>
            <a:endParaRPr lang="he-IL" sz="2000" b="1" dirty="0"/>
          </a:p>
        </p:txBody>
      </p:sp>
      <p:sp>
        <p:nvSpPr>
          <p:cNvPr id="13" name="מלבן 12"/>
          <p:cNvSpPr/>
          <p:nvPr/>
        </p:nvSpPr>
        <p:spPr>
          <a:xfrm>
            <a:off x="9385559" y="4695459"/>
            <a:ext cx="198644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לִפְטוֹר בּוֹ אֶת הַטָּמוּן </a:t>
            </a:r>
            <a:endParaRPr lang="he-IL" dirty="0"/>
          </a:p>
        </p:txBody>
      </p:sp>
      <p:sp>
        <p:nvSpPr>
          <p:cNvPr id="14" name="TextBox 13"/>
          <p:cNvSpPr txBox="1"/>
          <p:nvPr/>
        </p:nvSpPr>
        <p:spPr>
          <a:xfrm>
            <a:off x="10270836" y="67133"/>
            <a:ext cx="1782619" cy="369332"/>
          </a:xfrm>
          <a:prstGeom prst="rect">
            <a:avLst/>
          </a:prstGeom>
          <a:noFill/>
        </p:spPr>
        <p:txBody>
          <a:bodyPr wrap="square" rtlCol="1">
            <a:spAutoFit/>
          </a:bodyPr>
          <a:lstStyle/>
          <a:p>
            <a:r>
              <a:rPr lang="he-IL" dirty="0" smtClean="0"/>
              <a:t>דף ה' עמ' ב'</a:t>
            </a:r>
            <a:endParaRPr lang="he-IL" dirty="0"/>
          </a:p>
        </p:txBody>
      </p:sp>
      <p:sp>
        <p:nvSpPr>
          <p:cNvPr id="15" name="מלבן 14"/>
          <p:cNvSpPr/>
          <p:nvPr/>
        </p:nvSpPr>
        <p:spPr>
          <a:xfrm>
            <a:off x="8820939" y="6235390"/>
            <a:ext cx="2989921"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לְאֵתוֹיֵי</a:t>
            </a:r>
            <a:r>
              <a:rPr lang="he-IL" dirty="0">
                <a:solidFill>
                  <a:srgbClr val="000000"/>
                </a:solidFill>
                <a:latin typeface="Arial" panose="020B0604020202020204" pitchFamily="34" charset="0"/>
              </a:rPr>
              <a:t> לִיחֲכָה נִירוֹ וְסִכְסְכָה אֲבָנָיו</a:t>
            </a:r>
            <a:endParaRPr lang="he-IL" dirty="0"/>
          </a:p>
        </p:txBody>
      </p:sp>
      <p:pic>
        <p:nvPicPr>
          <p:cNvPr id="16" name="תמונה 15"/>
          <p:cNvPicPr>
            <a:picLocks noChangeAspect="1"/>
          </p:cNvPicPr>
          <p:nvPr/>
        </p:nvPicPr>
        <p:blipFill>
          <a:blip r:embed="rId2"/>
          <a:stretch>
            <a:fillRect/>
          </a:stretch>
        </p:blipFill>
        <p:spPr>
          <a:xfrm>
            <a:off x="9459540" y="848800"/>
            <a:ext cx="2245728" cy="1895588"/>
          </a:xfrm>
          <a:prstGeom prst="rect">
            <a:avLst/>
          </a:prstGeom>
        </p:spPr>
      </p:pic>
      <p:pic>
        <p:nvPicPr>
          <p:cNvPr id="17" name="תמונה 16"/>
          <p:cNvPicPr>
            <a:picLocks noChangeAspect="1"/>
          </p:cNvPicPr>
          <p:nvPr/>
        </p:nvPicPr>
        <p:blipFill>
          <a:blip r:embed="rId3"/>
          <a:stretch>
            <a:fillRect/>
          </a:stretch>
        </p:blipFill>
        <p:spPr>
          <a:xfrm>
            <a:off x="3450528" y="747546"/>
            <a:ext cx="2330008" cy="1966728"/>
          </a:xfrm>
          <a:prstGeom prst="rect">
            <a:avLst/>
          </a:prstGeom>
        </p:spPr>
      </p:pic>
      <p:sp>
        <p:nvSpPr>
          <p:cNvPr id="18" name="מלבן 17"/>
          <p:cNvSpPr/>
          <p:nvPr/>
        </p:nvSpPr>
        <p:spPr>
          <a:xfrm>
            <a:off x="1572125" y="4626823"/>
            <a:ext cx="6906135" cy="369332"/>
          </a:xfrm>
          <a:prstGeom prst="rect">
            <a:avLst/>
          </a:prstGeom>
        </p:spPr>
        <p:txBody>
          <a:bodyPr wrap="square">
            <a:spAutoFit/>
          </a:bodyPr>
          <a:lstStyle/>
          <a:p>
            <a:r>
              <a:rPr lang="he-IL" dirty="0" smtClean="0"/>
              <a:t>כלומר</a:t>
            </a:r>
            <a:r>
              <a:rPr lang="he-IL" dirty="0"/>
              <a:t>, המבעיר פטור על בגדים וכדומה שהיו טמונים בתוך הגדיש שנשרף.</a:t>
            </a:r>
          </a:p>
        </p:txBody>
      </p:sp>
      <p:sp>
        <p:nvSpPr>
          <p:cNvPr id="19" name="מלבן 18"/>
          <p:cNvSpPr/>
          <p:nvPr/>
        </p:nvSpPr>
        <p:spPr>
          <a:xfrm>
            <a:off x="891175" y="5040673"/>
            <a:ext cx="7587085" cy="923330"/>
          </a:xfrm>
          <a:prstGeom prst="rect">
            <a:avLst/>
          </a:prstGeom>
        </p:spPr>
        <p:txBody>
          <a:bodyPr wrap="square">
            <a:spAutoFit/>
          </a:bodyPr>
          <a:lstStyle/>
          <a:p>
            <a:r>
              <a:rPr lang="he-IL" dirty="0" smtClean="0"/>
              <a:t>החולק על החכמים במשנה </a:t>
            </a:r>
            <a:r>
              <a:rPr lang="he-IL" dirty="0"/>
              <a:t>[לקמן </a:t>
            </a:r>
            <a:r>
              <a:rPr lang="he-IL" dirty="0" err="1"/>
              <a:t>סא</a:t>
            </a:r>
            <a:r>
              <a:rPr lang="he-IL" dirty="0"/>
              <a:t> ב], ומחייב על נזקי טמון באש, ולפיו אין אפשרות לפרש שהתורה כתבה אש כדי לפטור בו את הטמון, אם כן, </a:t>
            </a:r>
            <a:r>
              <a:rPr lang="he-IL" dirty="0" smtClean="0"/>
              <a:t> מה </a:t>
            </a:r>
            <a:r>
              <a:rPr lang="he-IL" dirty="0"/>
              <a:t>באה התורה לרבות? כלומר, לשם מה כתבה התורה את דין אב נזקין של האש?</a:t>
            </a:r>
          </a:p>
        </p:txBody>
      </p:sp>
      <p:sp>
        <p:nvSpPr>
          <p:cNvPr id="20" name="מלבן 19"/>
          <p:cNvSpPr/>
          <p:nvPr/>
        </p:nvSpPr>
        <p:spPr>
          <a:xfrm>
            <a:off x="168720" y="6008521"/>
            <a:ext cx="8349824" cy="830997"/>
          </a:xfrm>
          <a:prstGeom prst="rect">
            <a:avLst/>
          </a:prstGeom>
        </p:spPr>
        <p:txBody>
          <a:bodyPr wrap="square">
            <a:spAutoFit/>
          </a:bodyPr>
          <a:lstStyle/>
          <a:p>
            <a:r>
              <a:rPr lang="he-IL" sz="1600" dirty="0" smtClean="0"/>
              <a:t>התורה </a:t>
            </a:r>
            <a:r>
              <a:rPr lang="he-IL" sz="1600" dirty="0"/>
              <a:t>כתבה את האש כדי לרבות שאש חייבת אפילו בדבר שאיננו ראוי לה </a:t>
            </a:r>
            <a:r>
              <a:rPr lang="he-IL" sz="1600" dirty="0" err="1" smtClean="0"/>
              <a:t>להזיק,כגון</a:t>
            </a:r>
            <a:r>
              <a:rPr lang="he-IL" sz="1600" dirty="0"/>
              <a:t>, ליחכה נירו, האש שרפה והזיקה </a:t>
            </a:r>
            <a:r>
              <a:rPr lang="he-IL" sz="1600" dirty="0" smtClean="0"/>
              <a:t>את אדמתו </a:t>
            </a:r>
            <a:r>
              <a:rPr lang="he-IL" sz="1600" dirty="0"/>
              <a:t>החרושה [האדמה מתקשה, ועליו לחרוש שוב], </a:t>
            </a:r>
            <a:r>
              <a:rPr lang="he-IL" sz="1600" dirty="0" smtClean="0"/>
              <a:t>והאש </a:t>
            </a:r>
            <a:r>
              <a:rPr lang="he-IL" sz="1600" dirty="0" err="1"/>
              <a:t>קילקלה</a:t>
            </a:r>
            <a:r>
              <a:rPr lang="he-IL" sz="1600" dirty="0"/>
              <a:t> והזיקה </a:t>
            </a:r>
            <a:r>
              <a:rPr lang="he-IL" sz="1600" dirty="0" smtClean="0"/>
              <a:t>את אבניו</a:t>
            </a:r>
            <a:r>
              <a:rPr lang="he-IL" sz="1600" dirty="0"/>
              <a:t>. </a:t>
            </a:r>
            <a:endParaRPr lang="he-IL" sz="1600" dirty="0" smtClean="0"/>
          </a:p>
          <a:p>
            <a:r>
              <a:rPr lang="he-IL" sz="1600" dirty="0" smtClean="0"/>
              <a:t>אילו </a:t>
            </a:r>
            <a:r>
              <a:rPr lang="he-IL" sz="1600" dirty="0"/>
              <a:t>היה נלמד היזק האש משאר אבות, לא היינו יודעים לחייב את האש גם באינו ראוי לה </a:t>
            </a:r>
          </a:p>
        </p:txBody>
      </p:sp>
    </p:spTree>
    <p:extLst>
      <p:ext uri="{BB962C8B-B14F-4D97-AF65-F5344CB8AC3E}">
        <p14:creationId xmlns:p14="http://schemas.microsoft.com/office/powerpoint/2010/main" val="3823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25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3250"/>
                            </p:stCondLst>
                            <p:childTnLst>
                              <p:par>
                                <p:cTn id="17" presetID="22" presetClass="entr" presetSubtype="2"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4750"/>
                            </p:stCondLst>
                            <p:childTnLst>
                              <p:par>
                                <p:cTn id="21" presetID="6" presetClass="entr" presetSubtype="16"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par>
                          <p:cTn id="24" fill="hold">
                            <p:stCondLst>
                              <p:cond delay="7750"/>
                            </p:stCondLst>
                            <p:childTnLst>
                              <p:par>
                                <p:cTn id="25" presetID="22" presetClass="entr" presetSubtype="8" fill="hold" grpId="0"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250"/>
                                        <p:tgtEl>
                                          <p:spTgt spid="8"/>
                                        </p:tgtEl>
                                      </p:cBhvr>
                                    </p:animEffect>
                                  </p:childTnLst>
                                </p:cTn>
                              </p:par>
                            </p:childTnLst>
                          </p:cTn>
                        </p:par>
                        <p:par>
                          <p:cTn id="28" fill="hold">
                            <p:stCondLst>
                              <p:cond delay="10000"/>
                            </p:stCondLst>
                            <p:childTnLst>
                              <p:par>
                                <p:cTn id="29" presetID="53" presetClass="entr" presetSubtype="16" fill="hold" grpId="0" nodeType="afterEffect">
                                  <p:stCondLst>
                                    <p:cond delay="225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12750"/>
                            </p:stCondLst>
                            <p:childTnLst>
                              <p:par>
                                <p:cTn id="35" presetID="16" presetClass="entr" presetSubtype="21" fill="hold" grpId="0" nodeType="afterEffect">
                                  <p:stCondLst>
                                    <p:cond delay="150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14750"/>
                            </p:stCondLst>
                            <p:childTnLst>
                              <p:par>
                                <p:cTn id="39" presetID="6" presetClass="entr" presetSubtype="32" fill="hold" nodeType="afterEffect">
                                  <p:stCondLst>
                                    <p:cond delay="3000"/>
                                  </p:stCondLst>
                                  <p:childTnLst>
                                    <p:set>
                                      <p:cBhvr>
                                        <p:cTn id="40" dur="1" fill="hold">
                                          <p:stCondLst>
                                            <p:cond delay="0"/>
                                          </p:stCondLst>
                                        </p:cTn>
                                        <p:tgtEl>
                                          <p:spTgt spid="17"/>
                                        </p:tgtEl>
                                        <p:attrNameLst>
                                          <p:attrName>style.visibility</p:attrName>
                                        </p:attrNameLst>
                                      </p:cBhvr>
                                      <p:to>
                                        <p:strVal val="visible"/>
                                      </p:to>
                                    </p:set>
                                    <p:animEffect transition="in" filter="circle(out)">
                                      <p:cBhvr>
                                        <p:cTn id="41" dur="1000"/>
                                        <p:tgtEl>
                                          <p:spTgt spid="17"/>
                                        </p:tgtEl>
                                      </p:cBhvr>
                                    </p:animEffect>
                                  </p:childTnLst>
                                </p:cTn>
                              </p:par>
                            </p:childTnLst>
                          </p:cTn>
                        </p:par>
                        <p:par>
                          <p:cTn id="42" fill="hold">
                            <p:stCondLst>
                              <p:cond delay="18750"/>
                            </p:stCondLst>
                            <p:childTnLst>
                              <p:par>
                                <p:cTn id="43" presetID="45" presetClass="entr" presetSubtype="0" fill="hold" grpId="0" nodeType="afterEffect">
                                  <p:stCondLst>
                                    <p:cond delay="100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anim calcmode="lin" valueType="num">
                                      <p:cBhvr>
                                        <p:cTn id="46" dur="2000" fill="hold"/>
                                        <p:tgtEl>
                                          <p:spTgt spid="4"/>
                                        </p:tgtEl>
                                        <p:attrNameLst>
                                          <p:attrName>ppt_w</p:attrName>
                                        </p:attrNameLst>
                                      </p:cBhvr>
                                      <p:tavLst>
                                        <p:tav tm="0" fmla="#ppt_w*sin(2.5*pi*$)">
                                          <p:val>
                                            <p:fltVal val="0"/>
                                          </p:val>
                                        </p:tav>
                                        <p:tav tm="100000">
                                          <p:val>
                                            <p:fltVal val="1"/>
                                          </p:val>
                                        </p:tav>
                                      </p:tavLst>
                                    </p:anim>
                                    <p:anim calcmode="lin" valueType="num">
                                      <p:cBhvr>
                                        <p:cTn id="47" dur="2000" fill="hold"/>
                                        <p:tgtEl>
                                          <p:spTgt spid="4"/>
                                        </p:tgtEl>
                                        <p:attrNameLst>
                                          <p:attrName>ppt_h</p:attrName>
                                        </p:attrNameLst>
                                      </p:cBhvr>
                                      <p:tavLst>
                                        <p:tav tm="0">
                                          <p:val>
                                            <p:strVal val="#ppt_h"/>
                                          </p:val>
                                        </p:tav>
                                        <p:tav tm="100000">
                                          <p:val>
                                            <p:strVal val="#ppt_h"/>
                                          </p:val>
                                        </p:tav>
                                      </p:tavLst>
                                    </p:anim>
                                  </p:childTnLst>
                                </p:cTn>
                              </p:par>
                            </p:childTnLst>
                          </p:cTn>
                        </p:par>
                        <p:par>
                          <p:cTn id="48" fill="hold">
                            <p:stCondLst>
                              <p:cond delay="21750"/>
                            </p:stCondLst>
                            <p:childTnLst>
                              <p:par>
                                <p:cTn id="49" presetID="53" presetClass="entr" presetSubtype="16" fill="hold" nodeType="afterEffect">
                                  <p:stCondLst>
                                    <p:cond delay="500"/>
                                  </p:stCondLst>
                                  <p:childTnLst>
                                    <p:set>
                                      <p:cBhvr>
                                        <p:cTn id="50" dur="1" fill="hold">
                                          <p:stCondLst>
                                            <p:cond delay="0"/>
                                          </p:stCondLst>
                                        </p:cTn>
                                        <p:tgtEl>
                                          <p:spTgt spid="10">
                                            <p:txEl>
                                              <p:pRg st="0" end="0"/>
                                            </p:txEl>
                                          </p:spTgt>
                                        </p:tgtEl>
                                        <p:attrNameLst>
                                          <p:attrName>style.visibility</p:attrName>
                                        </p:attrNameLst>
                                      </p:cBhvr>
                                      <p:to>
                                        <p:strVal val="visible"/>
                                      </p:to>
                                    </p:set>
                                    <p:anim calcmode="lin" valueType="num">
                                      <p:cBhvr>
                                        <p:cTn id="5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10">
                                            <p:txEl>
                                              <p:pRg st="0" end="0"/>
                                            </p:txEl>
                                          </p:spTgt>
                                        </p:tgtEl>
                                      </p:cBhvr>
                                    </p:animEffect>
                                  </p:childTnLst>
                                </p:cTn>
                              </p:par>
                            </p:childTnLst>
                          </p:cTn>
                        </p:par>
                        <p:par>
                          <p:cTn id="54" fill="hold">
                            <p:stCondLst>
                              <p:cond delay="22750"/>
                            </p:stCondLst>
                            <p:childTnLst>
                              <p:par>
                                <p:cTn id="55" presetID="16" presetClass="entr" presetSubtype="21" fill="hold" grpId="0" nodeType="afterEffect">
                                  <p:stCondLst>
                                    <p:cond delay="100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anim calcmode="lin" valueType="num">
                                      <p:cBhvr>
                                        <p:cTn id="63" dur="2000" fill="hold"/>
                                        <p:tgtEl>
                                          <p:spTgt spid="12"/>
                                        </p:tgtEl>
                                        <p:attrNameLst>
                                          <p:attrName>ppt_w</p:attrName>
                                        </p:attrNameLst>
                                      </p:cBhvr>
                                      <p:tavLst>
                                        <p:tav tm="0" fmla="#ppt_w*sin(2.5*pi*$)">
                                          <p:val>
                                            <p:fltVal val="0"/>
                                          </p:val>
                                        </p:tav>
                                        <p:tav tm="100000">
                                          <p:val>
                                            <p:fltVal val="1"/>
                                          </p:val>
                                        </p:tav>
                                      </p:tavLst>
                                    </p:anim>
                                    <p:anim calcmode="lin" valueType="num">
                                      <p:cBhvr>
                                        <p:cTn id="64" dur="2000" fill="hold"/>
                                        <p:tgtEl>
                                          <p:spTgt spid="12"/>
                                        </p:tgtEl>
                                        <p:attrNameLst>
                                          <p:attrName>ppt_h</p:attrName>
                                        </p:attrNameLst>
                                      </p:cBhvr>
                                      <p:tavLst>
                                        <p:tav tm="0">
                                          <p:val>
                                            <p:strVal val="#ppt_h"/>
                                          </p:val>
                                        </p:tav>
                                        <p:tav tm="100000">
                                          <p:val>
                                            <p:strVal val="#ppt_h"/>
                                          </p:val>
                                        </p:tav>
                                      </p:tavLst>
                                    </p:anim>
                                  </p:childTnLst>
                                </p:cTn>
                              </p:par>
                            </p:childTnLst>
                          </p:cTn>
                        </p:par>
                        <p:par>
                          <p:cTn id="65" fill="hold">
                            <p:stCondLst>
                              <p:cond delay="2000"/>
                            </p:stCondLst>
                            <p:childTnLst>
                              <p:par>
                                <p:cTn id="66" presetID="53" presetClass="entr" presetSubtype="16" fill="hold" grpId="0" nodeType="afterEffect">
                                  <p:stCondLst>
                                    <p:cond delay="150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par>
                          <p:cTn id="71" fill="hold">
                            <p:stCondLst>
                              <p:cond delay="4000"/>
                            </p:stCondLst>
                            <p:childTnLst>
                              <p:par>
                                <p:cTn id="72" presetID="22" presetClass="entr" presetSubtype="2" fill="hold" grpId="0" nodeType="afterEffect">
                                  <p:stCondLst>
                                    <p:cond delay="1000"/>
                                  </p:stCondLst>
                                  <p:childTnLst>
                                    <p:set>
                                      <p:cBhvr>
                                        <p:cTn id="73" dur="1" fill="hold">
                                          <p:stCondLst>
                                            <p:cond delay="0"/>
                                          </p:stCondLst>
                                        </p:cTn>
                                        <p:tgtEl>
                                          <p:spTgt spid="18"/>
                                        </p:tgtEl>
                                        <p:attrNameLst>
                                          <p:attrName>style.visibility</p:attrName>
                                        </p:attrNameLst>
                                      </p:cBhvr>
                                      <p:to>
                                        <p:strVal val="visible"/>
                                      </p:to>
                                    </p:set>
                                    <p:animEffect transition="in" filter="wipe(right)">
                                      <p:cBhvr>
                                        <p:cTn id="74" dur="500"/>
                                        <p:tgtEl>
                                          <p:spTgt spid="18"/>
                                        </p:tgtEl>
                                      </p:cBhvr>
                                    </p:animEffect>
                                  </p:childTnLst>
                                </p:cTn>
                              </p:par>
                            </p:childTnLst>
                          </p:cTn>
                        </p:par>
                        <p:par>
                          <p:cTn id="75" fill="hold">
                            <p:stCondLst>
                              <p:cond delay="5500"/>
                            </p:stCondLst>
                            <p:childTnLst>
                              <p:par>
                                <p:cTn id="76" presetID="53" presetClass="entr" presetSubtype="16" fill="hold" grpId="0" nodeType="afterEffect">
                                  <p:stCondLst>
                                    <p:cond delay="200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animEffect transition="in" filter="fade">
                                      <p:cBhvr>
                                        <p:cTn id="80" dur="500"/>
                                        <p:tgtEl>
                                          <p:spTgt spid="2"/>
                                        </p:tgtEl>
                                      </p:cBhvr>
                                    </p:animEffect>
                                  </p:childTnLst>
                                </p:cTn>
                              </p:par>
                            </p:childTnLst>
                          </p:cTn>
                        </p:par>
                        <p:par>
                          <p:cTn id="81" fill="hold">
                            <p:stCondLst>
                              <p:cond delay="8000"/>
                            </p:stCondLst>
                            <p:childTnLst>
                              <p:par>
                                <p:cTn id="82" presetID="22" presetClass="entr" presetSubtype="2" fill="hold" grpId="0" nodeType="afterEffect">
                                  <p:stCondLst>
                                    <p:cond delay="1000"/>
                                  </p:stCondLst>
                                  <p:childTnLst>
                                    <p:set>
                                      <p:cBhvr>
                                        <p:cTn id="83" dur="1" fill="hold">
                                          <p:stCondLst>
                                            <p:cond delay="0"/>
                                          </p:stCondLst>
                                        </p:cTn>
                                        <p:tgtEl>
                                          <p:spTgt spid="19"/>
                                        </p:tgtEl>
                                        <p:attrNameLst>
                                          <p:attrName>style.visibility</p:attrName>
                                        </p:attrNameLst>
                                      </p:cBhvr>
                                      <p:to>
                                        <p:strVal val="visible"/>
                                      </p:to>
                                    </p:set>
                                    <p:animEffect transition="in" filter="wipe(right)">
                                      <p:cBhvr>
                                        <p:cTn id="84" dur="500"/>
                                        <p:tgtEl>
                                          <p:spTgt spid="19"/>
                                        </p:tgtEl>
                                      </p:cBhvr>
                                    </p:animEffect>
                                  </p:childTnLst>
                                </p:cTn>
                              </p:par>
                            </p:childTnLst>
                          </p:cTn>
                        </p:par>
                        <p:par>
                          <p:cTn id="85" fill="hold">
                            <p:stCondLst>
                              <p:cond delay="9500"/>
                            </p:stCondLst>
                            <p:childTnLst>
                              <p:par>
                                <p:cTn id="86" presetID="53" presetClass="entr" presetSubtype="16" fill="hold" grpId="0" nodeType="afterEffect">
                                  <p:stCondLst>
                                    <p:cond delay="400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fltVal val="0"/>
                                          </p:val>
                                        </p:tav>
                                        <p:tav tm="100000">
                                          <p:val>
                                            <p:strVal val="#ppt_w"/>
                                          </p:val>
                                        </p:tav>
                                      </p:tavLst>
                                    </p:anim>
                                    <p:anim calcmode="lin" valueType="num">
                                      <p:cBhvr>
                                        <p:cTn id="89" dur="500" fill="hold"/>
                                        <p:tgtEl>
                                          <p:spTgt spid="15"/>
                                        </p:tgtEl>
                                        <p:attrNameLst>
                                          <p:attrName>ppt_h</p:attrName>
                                        </p:attrNameLst>
                                      </p:cBhvr>
                                      <p:tavLst>
                                        <p:tav tm="0">
                                          <p:val>
                                            <p:fltVal val="0"/>
                                          </p:val>
                                        </p:tav>
                                        <p:tav tm="100000">
                                          <p:val>
                                            <p:strVal val="#ppt_h"/>
                                          </p:val>
                                        </p:tav>
                                      </p:tavLst>
                                    </p:anim>
                                    <p:animEffect transition="in" filter="fade">
                                      <p:cBhvr>
                                        <p:cTn id="90" dur="500"/>
                                        <p:tgtEl>
                                          <p:spTgt spid="15"/>
                                        </p:tgtEl>
                                      </p:cBhvr>
                                    </p:animEffect>
                                  </p:childTnLst>
                                </p:cTn>
                              </p:par>
                            </p:childTnLst>
                          </p:cTn>
                        </p:par>
                        <p:par>
                          <p:cTn id="91" fill="hold">
                            <p:stCondLst>
                              <p:cond delay="14000"/>
                            </p:stCondLst>
                            <p:childTnLst>
                              <p:par>
                                <p:cTn id="92" presetID="16" presetClass="entr" presetSubtype="21" fill="hold" grpId="0" nodeType="afterEffect">
                                  <p:stCondLst>
                                    <p:cond delay="1250"/>
                                  </p:stCondLst>
                                  <p:childTnLst>
                                    <p:set>
                                      <p:cBhvr>
                                        <p:cTn id="93" dur="1" fill="hold">
                                          <p:stCondLst>
                                            <p:cond delay="0"/>
                                          </p:stCondLst>
                                        </p:cTn>
                                        <p:tgtEl>
                                          <p:spTgt spid="20"/>
                                        </p:tgtEl>
                                        <p:attrNameLst>
                                          <p:attrName>style.visibility</p:attrName>
                                        </p:attrNameLst>
                                      </p:cBhvr>
                                      <p:to>
                                        <p:strVal val="visible"/>
                                      </p:to>
                                    </p:set>
                                    <p:animEffect transition="in" filter="barn(inVertical)">
                                      <p:cBhvr>
                                        <p:cTn id="9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P spid="8" grpId="0" animBg="1"/>
      <p:bldP spid="9" grpId="0"/>
      <p:bldP spid="11" grpId="0"/>
      <p:bldP spid="12" grpId="0" animBg="1"/>
      <p:bldP spid="13" grpId="0" animBg="1"/>
      <p:bldP spid="15" grpId="0" animBg="1"/>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0218" y="184727"/>
            <a:ext cx="1560946" cy="369332"/>
          </a:xfrm>
          <a:prstGeom prst="rect">
            <a:avLst/>
          </a:prstGeom>
          <a:noFill/>
        </p:spPr>
        <p:txBody>
          <a:bodyPr wrap="square" rtlCol="1">
            <a:spAutoFit/>
          </a:bodyPr>
          <a:lstStyle/>
          <a:p>
            <a:r>
              <a:rPr lang="he-IL" dirty="0" smtClean="0"/>
              <a:t>דף ה' עמ' א'</a:t>
            </a:r>
            <a:endParaRPr lang="he-IL" dirty="0"/>
          </a:p>
        </p:txBody>
      </p:sp>
      <p:sp>
        <p:nvSpPr>
          <p:cNvPr id="4" name="מלבן 3"/>
          <p:cNvSpPr/>
          <p:nvPr/>
        </p:nvSpPr>
        <p:spPr>
          <a:xfrm>
            <a:off x="1533235" y="2796078"/>
            <a:ext cx="6794333" cy="646331"/>
          </a:xfrm>
          <a:prstGeom prst="rect">
            <a:avLst/>
          </a:prstGeom>
        </p:spPr>
        <p:txBody>
          <a:bodyPr wrap="square">
            <a:spAutoFit/>
          </a:bodyPr>
          <a:lstStyle/>
          <a:p>
            <a:r>
              <a:rPr lang="he-IL" dirty="0" smtClean="0"/>
              <a:t>עדים </a:t>
            </a:r>
            <a:r>
              <a:rPr lang="he-IL" dirty="0"/>
              <a:t>זוממים, </a:t>
            </a:r>
            <a:r>
              <a:rPr lang="he-IL" dirty="0" smtClean="0"/>
              <a:t>שנחשבים </a:t>
            </a:r>
            <a:r>
              <a:rPr lang="he-IL" dirty="0"/>
              <a:t>לתשלומי ממון, לפי שהחיוב הוא רק כפי הממון שזממו </a:t>
            </a:r>
            <a:r>
              <a:rPr lang="he-IL" dirty="0" err="1" smtClean="0"/>
              <a:t>להזיקו</a:t>
            </a:r>
            <a:r>
              <a:rPr lang="he-IL" dirty="0" smtClean="0"/>
              <a:t>, מדוע </a:t>
            </a:r>
            <a:r>
              <a:rPr lang="he-IL" dirty="0"/>
              <a:t>לא שנה אותם רבי </a:t>
            </a:r>
            <a:r>
              <a:rPr lang="he-IL" dirty="0" err="1"/>
              <a:t>אושעיא</a:t>
            </a:r>
            <a:r>
              <a:rPr lang="he-IL" dirty="0"/>
              <a:t> בין אבות </a:t>
            </a:r>
            <a:r>
              <a:rPr lang="he-IL" dirty="0" err="1"/>
              <a:t>הנזיקין</a:t>
            </a:r>
            <a:r>
              <a:rPr lang="he-IL" dirty="0"/>
              <a:t>?</a:t>
            </a:r>
          </a:p>
        </p:txBody>
      </p:sp>
      <p:sp>
        <p:nvSpPr>
          <p:cNvPr id="5" name="מלבן 4"/>
          <p:cNvSpPr/>
          <p:nvPr/>
        </p:nvSpPr>
        <p:spPr>
          <a:xfrm>
            <a:off x="6063171" y="203200"/>
            <a:ext cx="4152099" cy="369332"/>
          </a:xfrm>
          <a:prstGeom prst="rect">
            <a:avLst/>
          </a:prstGeom>
        </p:spPr>
        <p:txBody>
          <a:bodyPr wrap="none">
            <a:spAutoFit/>
          </a:bodyPr>
          <a:lstStyle/>
          <a:p>
            <a:r>
              <a:rPr lang="he-IL" dirty="0"/>
              <a:t>הגמרא חוזרת ושואלת </a:t>
            </a:r>
            <a:r>
              <a:rPr lang="he-IL" dirty="0" smtClean="0"/>
              <a:t>על שיטת רבי </a:t>
            </a:r>
            <a:r>
              <a:rPr lang="he-IL" dirty="0" err="1"/>
              <a:t>אושעיא</a:t>
            </a:r>
            <a:r>
              <a:rPr lang="he-IL" dirty="0"/>
              <a:t>:</a:t>
            </a:r>
          </a:p>
        </p:txBody>
      </p:sp>
      <p:sp>
        <p:nvSpPr>
          <p:cNvPr id="6" name="מלבן 5"/>
          <p:cNvSpPr/>
          <p:nvPr/>
        </p:nvSpPr>
        <p:spPr>
          <a:xfrm>
            <a:off x="4930401" y="664909"/>
            <a:ext cx="7102763" cy="1754326"/>
          </a:xfrm>
          <a:prstGeom prst="rect">
            <a:avLst/>
          </a:prstGeom>
        </p:spPr>
        <p:txBody>
          <a:bodyPr wrap="square">
            <a:spAutoFit/>
          </a:bodyPr>
          <a:lstStyle/>
          <a:p>
            <a:r>
              <a:rPr lang="he-IL" dirty="0" smtClean="0"/>
              <a:t>בדף ט"ו, ב'  הגמרא קובעת  </a:t>
            </a:r>
            <a:r>
              <a:rPr lang="he-IL" dirty="0"/>
              <a:t>שתשלומי "קנס" הינם תשלומים </a:t>
            </a:r>
            <a:r>
              <a:rPr lang="he-IL" dirty="0" smtClean="0"/>
              <a:t>שהתורה </a:t>
            </a:r>
            <a:r>
              <a:rPr lang="he-IL" dirty="0"/>
              <a:t>חייבה</a:t>
            </a:r>
            <a:r>
              <a:rPr lang="he-IL" dirty="0" smtClean="0"/>
              <a:t> </a:t>
            </a:r>
            <a:r>
              <a:rPr lang="he-IL" dirty="0"/>
              <a:t>וקבעה להם סכום קצוב, </a:t>
            </a:r>
            <a:endParaRPr lang="he-IL" dirty="0" smtClean="0"/>
          </a:p>
          <a:p>
            <a:r>
              <a:rPr lang="he-IL" dirty="0" smtClean="0"/>
              <a:t>או </a:t>
            </a:r>
            <a:r>
              <a:rPr lang="he-IL" dirty="0"/>
              <a:t>תשלומים שהם גבוהים יותר מאשר סכום הנזק, כמו תשלומי כפל וארבעה וחמשה בגנב, </a:t>
            </a:r>
            <a:endParaRPr lang="he-IL" dirty="0" smtClean="0"/>
          </a:p>
          <a:p>
            <a:r>
              <a:rPr lang="he-IL" dirty="0" smtClean="0"/>
              <a:t>או </a:t>
            </a:r>
            <a:r>
              <a:rPr lang="he-IL" dirty="0"/>
              <a:t>שהם נמוכים מסכום הנזק, כמו חצי נזק של שור תם. </a:t>
            </a:r>
            <a:endParaRPr lang="he-IL" dirty="0" smtClean="0"/>
          </a:p>
          <a:p>
            <a:r>
              <a:rPr lang="he-IL" dirty="0" smtClean="0"/>
              <a:t>אבל </a:t>
            </a:r>
            <a:r>
              <a:rPr lang="he-IL" dirty="0"/>
              <a:t>שאר </a:t>
            </a:r>
            <a:r>
              <a:rPr lang="he-IL" dirty="0" smtClean="0"/>
              <a:t>התשלומים </a:t>
            </a:r>
            <a:r>
              <a:rPr lang="he-IL" dirty="0"/>
              <a:t>הינם תשלומי ממון</a:t>
            </a:r>
            <a:r>
              <a:rPr lang="he-IL" dirty="0" smtClean="0"/>
              <a:t>.</a:t>
            </a:r>
          </a:p>
        </p:txBody>
      </p:sp>
      <p:sp>
        <p:nvSpPr>
          <p:cNvPr id="7" name="מלבן 6"/>
          <p:cNvSpPr/>
          <p:nvPr/>
        </p:nvSpPr>
        <p:spPr>
          <a:xfrm>
            <a:off x="8876146" y="2892603"/>
            <a:ext cx="2890981" cy="377069"/>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עֵדִים </a:t>
            </a:r>
            <a:r>
              <a:rPr lang="he-IL" dirty="0" err="1">
                <a:solidFill>
                  <a:srgbClr val="000000"/>
                </a:solidFill>
                <a:latin typeface="Arial" panose="020B0604020202020204" pitchFamily="34" charset="0"/>
              </a:rPr>
              <a:t>זוֹמְמִין</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דְּמָמוֹנָא</a:t>
            </a:r>
            <a:r>
              <a:rPr lang="he-IL" dirty="0">
                <a:solidFill>
                  <a:srgbClr val="000000"/>
                </a:solidFill>
                <a:latin typeface="Arial" panose="020B0604020202020204" pitchFamily="34" charset="0"/>
              </a:rPr>
              <a:t> הוּא </a:t>
            </a:r>
            <a:r>
              <a:rPr lang="he-IL" dirty="0" err="1" smtClean="0">
                <a:solidFill>
                  <a:srgbClr val="000000"/>
                </a:solidFill>
                <a:latin typeface="Arial" panose="020B0604020202020204" pitchFamily="34" charset="0"/>
              </a:rPr>
              <a:t>לִיתְנֵי</a:t>
            </a:r>
            <a:endParaRPr lang="he-IL" dirty="0"/>
          </a:p>
        </p:txBody>
      </p:sp>
      <p:sp>
        <p:nvSpPr>
          <p:cNvPr id="8" name="מלבן 7"/>
          <p:cNvSpPr/>
          <p:nvPr/>
        </p:nvSpPr>
        <p:spPr>
          <a:xfrm>
            <a:off x="9632306" y="2461171"/>
            <a:ext cx="2114681" cy="369332"/>
          </a:xfrm>
          <a:prstGeom prst="rect">
            <a:avLst/>
          </a:prstGeom>
        </p:spPr>
        <p:txBody>
          <a:bodyPr wrap="none">
            <a:spAutoFit/>
          </a:bodyPr>
          <a:lstStyle/>
          <a:p>
            <a:r>
              <a:rPr lang="he-IL" dirty="0"/>
              <a:t>על כך שואלת הגמרא:</a:t>
            </a:r>
          </a:p>
        </p:txBody>
      </p:sp>
      <p:sp>
        <p:nvSpPr>
          <p:cNvPr id="10" name="הסבר מלבני מעוגל 9"/>
          <p:cNvSpPr/>
          <p:nvPr/>
        </p:nvSpPr>
        <p:spPr>
          <a:xfrm>
            <a:off x="228040" y="112920"/>
            <a:ext cx="4529935" cy="2524226"/>
          </a:xfrm>
          <a:prstGeom prst="wedgeRoundRectCallout">
            <a:avLst>
              <a:gd name="adj1" fmla="val 72348"/>
              <a:gd name="adj2" fmla="val 5042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tx1"/>
                </a:solidFill>
              </a:rPr>
              <a:t>כך פירש רש"י. אולם האחרונים נתקשו, הרי במציאות לא הזיקו העדים הזוממים כלום, וחיובם הוא רק על מה שזממו להזיק בלבד, ואם כן, ודאי חיובם לשלם על זממם שנחשב כתשלום יותר ממה שהזיקו, מדוע זה נחשב ממון ולא קנס? </a:t>
            </a:r>
          </a:p>
          <a:p>
            <a:r>
              <a:rPr lang="he-IL" sz="1400" dirty="0" err="1">
                <a:solidFill>
                  <a:schemeClr val="tx1"/>
                </a:solidFill>
              </a:rPr>
              <a:t>תוס</a:t>
            </a:r>
            <a:r>
              <a:rPr lang="he-IL" sz="1400" dirty="0">
                <a:solidFill>
                  <a:schemeClr val="tx1"/>
                </a:solidFill>
              </a:rPr>
              <a:t>': מדובר באופן שהנידון כבר שילם את מה שזממו לחייבו, ונחשב שכבר הזיקו אותו ממון בפועל. ואולם בפשטות משמע, שמדובר גם באופן שהנתבע עדיין לא שילם </a:t>
            </a:r>
          </a:p>
          <a:p>
            <a:r>
              <a:rPr lang="he-IL" sz="1400" dirty="0" err="1">
                <a:solidFill>
                  <a:schemeClr val="tx1"/>
                </a:solidFill>
              </a:rPr>
              <a:t>הרשב"א</a:t>
            </a:r>
            <a:r>
              <a:rPr lang="he-IL" sz="1400" dirty="0">
                <a:solidFill>
                  <a:schemeClr val="tx1"/>
                </a:solidFill>
              </a:rPr>
              <a:t>: גם כאשר לא שילם הנידון, ולא הוציא ממון על פי העדים הזוממים, הוי חיוב העדים הזוממים "ממון" ולא קנס.</a:t>
            </a:r>
          </a:p>
        </p:txBody>
      </p:sp>
      <p:sp>
        <p:nvSpPr>
          <p:cNvPr id="11" name="מלבן 10"/>
          <p:cNvSpPr/>
          <p:nvPr/>
        </p:nvSpPr>
        <p:spPr>
          <a:xfrm>
            <a:off x="666972" y="3720713"/>
            <a:ext cx="6096000" cy="1200329"/>
          </a:xfrm>
          <a:prstGeom prst="rect">
            <a:avLst/>
          </a:prstGeom>
        </p:spPr>
        <p:txBody>
          <a:bodyPr>
            <a:spAutoFit/>
          </a:bodyPr>
          <a:lstStyle/>
          <a:p>
            <a:r>
              <a:rPr lang="he-IL" dirty="0" smtClean="0"/>
              <a:t>רבי </a:t>
            </a:r>
            <a:r>
              <a:rPr lang="he-IL" dirty="0" err="1"/>
              <a:t>אושעיא</a:t>
            </a:r>
            <a:r>
              <a:rPr lang="he-IL" dirty="0"/>
              <a:t> </a:t>
            </a:r>
            <a:r>
              <a:rPr lang="he-IL" dirty="0" smtClean="0"/>
              <a:t>סבר </a:t>
            </a:r>
            <a:r>
              <a:rPr lang="he-IL" dirty="0"/>
              <a:t>בדין </a:t>
            </a:r>
            <a:r>
              <a:rPr lang="he-IL" dirty="0" smtClean="0"/>
              <a:t>זה </a:t>
            </a:r>
            <a:r>
              <a:rPr lang="he-IL" dirty="0"/>
              <a:t>כרבי עקיבא, הסובר שתשלומי עדים </a:t>
            </a:r>
            <a:r>
              <a:rPr lang="he-IL" dirty="0" smtClean="0"/>
              <a:t>זוממים </a:t>
            </a:r>
            <a:r>
              <a:rPr lang="he-IL" dirty="0"/>
              <a:t>הינם תשלומי קנס, </a:t>
            </a:r>
            <a:r>
              <a:rPr lang="he-IL" dirty="0" smtClean="0"/>
              <a:t>שאמר</a:t>
            </a:r>
            <a:r>
              <a:rPr lang="he-IL" dirty="0"/>
              <a:t>, </a:t>
            </a:r>
            <a:r>
              <a:rPr lang="he-IL" dirty="0" smtClean="0"/>
              <a:t>שאין </a:t>
            </a:r>
            <a:r>
              <a:rPr lang="he-IL" dirty="0"/>
              <a:t>העדים הזוממים </a:t>
            </a:r>
            <a:r>
              <a:rPr lang="he-IL" dirty="0" smtClean="0"/>
              <a:t>משלמים </a:t>
            </a:r>
            <a:r>
              <a:rPr lang="he-IL" dirty="0"/>
              <a:t>על פי הודאת עצמן. ומשמע שסובר כי חיובם הוא מדין קנס, ולכן הם </a:t>
            </a:r>
            <a:r>
              <a:rPr lang="he-IL" dirty="0" smtClean="0"/>
              <a:t>פטורים </a:t>
            </a:r>
            <a:r>
              <a:rPr lang="he-IL" dirty="0"/>
              <a:t>בהודאתם, כדין מודה בקנס, שהוא </a:t>
            </a:r>
            <a:r>
              <a:rPr lang="he-IL" dirty="0" smtClean="0"/>
              <a:t>פטור.</a:t>
            </a:r>
            <a:endParaRPr lang="he-IL" dirty="0"/>
          </a:p>
        </p:txBody>
      </p:sp>
      <p:sp>
        <p:nvSpPr>
          <p:cNvPr id="12" name="מלבן 11"/>
          <p:cNvSpPr/>
          <p:nvPr/>
        </p:nvSpPr>
        <p:spPr>
          <a:xfrm>
            <a:off x="10067178" y="3273820"/>
            <a:ext cx="1680267" cy="369332"/>
          </a:xfrm>
          <a:prstGeom prst="rect">
            <a:avLst/>
          </a:prstGeom>
        </p:spPr>
        <p:txBody>
          <a:bodyPr wrap="none">
            <a:spAutoFit/>
          </a:bodyPr>
          <a:lstStyle/>
          <a:p>
            <a:r>
              <a:rPr lang="he-IL" dirty="0"/>
              <a:t>הגמרא משיבה : </a:t>
            </a:r>
          </a:p>
        </p:txBody>
      </p:sp>
      <p:sp>
        <p:nvSpPr>
          <p:cNvPr id="13" name="מלבן 12"/>
          <p:cNvSpPr/>
          <p:nvPr/>
        </p:nvSpPr>
        <p:spPr>
          <a:xfrm>
            <a:off x="7150900" y="3720713"/>
            <a:ext cx="4608954"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סָבַר לַהּ כְּרַבִּי עֲקִיבָא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אֵין </a:t>
            </a:r>
            <a:r>
              <a:rPr lang="he-IL" dirty="0" err="1">
                <a:solidFill>
                  <a:srgbClr val="000000"/>
                </a:solidFill>
                <a:latin typeface="Arial" panose="020B0604020202020204" pitchFamily="34" charset="0"/>
              </a:rPr>
              <a:t>מְשַׁלְּמִין</a:t>
            </a:r>
            <a:r>
              <a:rPr lang="he-IL" dirty="0">
                <a:solidFill>
                  <a:srgbClr val="000000"/>
                </a:solidFill>
                <a:latin typeface="Arial" panose="020B0604020202020204" pitchFamily="34" charset="0"/>
              </a:rPr>
              <a:t> עַל פִּי עַצְמָן</a:t>
            </a:r>
            <a:endParaRPr lang="he-IL" dirty="0"/>
          </a:p>
        </p:txBody>
      </p:sp>
      <p:sp>
        <p:nvSpPr>
          <p:cNvPr id="15" name="הסבר מלבני מעוגל 14"/>
          <p:cNvSpPr/>
          <p:nvPr/>
        </p:nvSpPr>
        <p:spPr>
          <a:xfrm>
            <a:off x="6855346" y="4235654"/>
            <a:ext cx="4904508" cy="2483801"/>
          </a:xfrm>
          <a:prstGeom prst="wedgeRoundRectCallout">
            <a:avLst>
              <a:gd name="adj1" fmla="val -54376"/>
              <a:gd name="adj2" fmla="val -5761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tx1"/>
                </a:solidFill>
              </a:rPr>
              <a:t>רש"י פירש: כגון אם הוזמו בבית דין זה, ולא הספיק בעל דין להעמידן בדין ולתובען, והלכו למקום אחר, והודו שם בבית דין, ואמרו: הוזמנו בבית דינו של פלוני! </a:t>
            </a:r>
            <a:r>
              <a:rPr lang="he-IL" sz="1400" dirty="0" err="1">
                <a:solidFill>
                  <a:schemeClr val="tx1"/>
                </a:solidFill>
              </a:rPr>
              <a:t>פטורין</a:t>
            </a:r>
            <a:r>
              <a:rPr lang="he-IL" sz="1400" dirty="0">
                <a:solidFill>
                  <a:schemeClr val="tx1"/>
                </a:solidFill>
              </a:rPr>
              <a:t>. </a:t>
            </a:r>
            <a:r>
              <a:rPr lang="he-IL" sz="1400" dirty="0" err="1">
                <a:solidFill>
                  <a:schemeClr val="tx1"/>
                </a:solidFill>
              </a:rPr>
              <a:t>אלמא</a:t>
            </a:r>
            <a:r>
              <a:rPr lang="he-IL" sz="1400" dirty="0">
                <a:solidFill>
                  <a:schemeClr val="tx1"/>
                </a:solidFill>
              </a:rPr>
              <a:t> </a:t>
            </a:r>
            <a:r>
              <a:rPr lang="he-IL" sz="1400" dirty="0" err="1">
                <a:solidFill>
                  <a:schemeClr val="tx1"/>
                </a:solidFill>
              </a:rPr>
              <a:t>קנסא</a:t>
            </a:r>
            <a:r>
              <a:rPr lang="he-IL" sz="1400" dirty="0">
                <a:solidFill>
                  <a:schemeClr val="tx1"/>
                </a:solidFill>
              </a:rPr>
              <a:t> הוא. והקשה התוס' רי"ד על רש"י, כיצד יפטרו בהודאתם בבית דין אחר לאחר שהעדים המזימים כבר העידו עליהם בבית דין הראשון [והוכיח שאכן אינם נפטרים בהודאתם לאחר חיובם מלשון הגמרא לקמן </a:t>
            </a:r>
            <a:r>
              <a:rPr lang="he-IL" sz="1400" dirty="0" err="1">
                <a:solidFill>
                  <a:schemeClr val="tx1"/>
                </a:solidFill>
              </a:rPr>
              <a:t>עה</a:t>
            </a:r>
            <a:r>
              <a:rPr lang="he-IL" sz="1400" dirty="0">
                <a:solidFill>
                  <a:schemeClr val="tx1"/>
                </a:solidFill>
              </a:rPr>
              <a:t> ב]. </a:t>
            </a:r>
            <a:endParaRPr lang="he-IL" sz="1400" dirty="0" smtClean="0">
              <a:solidFill>
                <a:schemeClr val="tx1"/>
              </a:solidFill>
            </a:endParaRPr>
          </a:p>
          <a:p>
            <a:r>
              <a:rPr lang="he-IL" sz="1400" dirty="0" smtClean="0">
                <a:solidFill>
                  <a:schemeClr val="tx1"/>
                </a:solidFill>
              </a:rPr>
              <a:t>לכן </a:t>
            </a:r>
            <a:r>
              <a:rPr lang="he-IL" sz="1400" dirty="0">
                <a:solidFill>
                  <a:schemeClr val="tx1"/>
                </a:solidFill>
              </a:rPr>
              <a:t>מפרש התוס' רי"ד, שכוונת רבי עקיבא היא, שאם אחר גמר הדין, לפני שבאו עדים </a:t>
            </a:r>
            <a:r>
              <a:rPr lang="he-IL" sz="1400" dirty="0" err="1">
                <a:solidFill>
                  <a:schemeClr val="tx1"/>
                </a:solidFill>
              </a:rPr>
              <a:t>להזימם</a:t>
            </a:r>
            <a:r>
              <a:rPr lang="he-IL" sz="1400" dirty="0">
                <a:solidFill>
                  <a:schemeClr val="tx1"/>
                </a:solidFill>
              </a:rPr>
              <a:t>, חזרו הם והזימו את עצמם, ואמרו "שקר העדנו", </a:t>
            </a:r>
            <a:r>
              <a:rPr lang="he-IL" sz="1400" dirty="0" err="1">
                <a:solidFill>
                  <a:schemeClr val="tx1"/>
                </a:solidFill>
              </a:rPr>
              <a:t>בכהאי</a:t>
            </a:r>
            <a:r>
              <a:rPr lang="he-IL" sz="1400" dirty="0">
                <a:solidFill>
                  <a:schemeClr val="tx1"/>
                </a:solidFill>
              </a:rPr>
              <a:t> </a:t>
            </a:r>
            <a:r>
              <a:rPr lang="he-IL" sz="1400" dirty="0" err="1">
                <a:solidFill>
                  <a:schemeClr val="tx1"/>
                </a:solidFill>
              </a:rPr>
              <a:t>גוונא</a:t>
            </a:r>
            <a:r>
              <a:rPr lang="he-IL" sz="1400" dirty="0">
                <a:solidFill>
                  <a:schemeClr val="tx1"/>
                </a:solidFill>
              </a:rPr>
              <a:t> אינם משלמים על פי עצמם, והם פטורים מתשלום הקנס אף אם אחר כך יבואו עדים אחרים </a:t>
            </a:r>
            <a:r>
              <a:rPr lang="he-IL" sz="1400" dirty="0" err="1">
                <a:solidFill>
                  <a:schemeClr val="tx1"/>
                </a:solidFill>
              </a:rPr>
              <a:t>ויזימום</a:t>
            </a:r>
            <a:r>
              <a:rPr lang="he-IL" sz="1400" dirty="0">
                <a:solidFill>
                  <a:schemeClr val="tx1"/>
                </a:solidFill>
              </a:rPr>
              <a:t>. </a:t>
            </a:r>
          </a:p>
        </p:txBody>
      </p:sp>
    </p:spTree>
    <p:extLst>
      <p:ext uri="{BB962C8B-B14F-4D97-AF65-F5344CB8AC3E}">
        <p14:creationId xmlns:p14="http://schemas.microsoft.com/office/powerpoint/2010/main" val="37520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16" presetClass="entr" presetSubtype="21"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2250"/>
                            </p:stCondLst>
                            <p:childTnLst>
                              <p:par>
                                <p:cTn id="13" presetID="22" presetClass="entr" presetSubtype="2" fill="hold" grpId="0" nodeType="afterEffect">
                                  <p:stCondLst>
                                    <p:cond delay="325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6000"/>
                            </p:stCondLst>
                            <p:childTnLst>
                              <p:par>
                                <p:cTn id="17" presetID="53" presetClass="entr" presetSubtype="16"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7500"/>
                            </p:stCondLst>
                            <p:childTnLst>
                              <p:par>
                                <p:cTn id="23" presetID="22" presetClass="entr" presetSubtype="2" fill="hold" grpId="0" nodeType="after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9000"/>
                            </p:stCondLst>
                            <p:childTnLst>
                              <p:par>
                                <p:cTn id="27" presetID="6" presetClass="entr" presetSubtype="16" fill="hold" grpId="0" nodeType="afterEffect">
                                  <p:stCondLst>
                                    <p:cond delay="225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par>
                          <p:cTn id="35" fill="hold">
                            <p:stCondLst>
                              <p:cond delay="500"/>
                            </p:stCondLst>
                            <p:childTnLst>
                              <p:par>
                                <p:cTn id="36" presetID="53" presetClass="entr" presetSubtype="16" fill="hold" grpId="0" nodeType="afterEffect">
                                  <p:stCondLst>
                                    <p:cond delay="5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p:stCondLst>
                              <p:cond delay="1500"/>
                            </p:stCondLst>
                            <p:childTnLst>
                              <p:par>
                                <p:cTn id="42" presetID="42" presetClass="entr" presetSubtype="0" fill="hold" grpId="0" nodeType="afterEffect">
                                  <p:stCondLst>
                                    <p:cond delay="175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6" presetClass="entr" presetSubtype="16" fill="hold" grpId="0" nodeType="afterEffect">
                                  <p:stCondLst>
                                    <p:cond delay="300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0" grpId="0" animBg="1"/>
      <p:bldP spid="11" grpId="0"/>
      <p:bldP spid="12" grpId="0"/>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312729" y="5283994"/>
            <a:ext cx="3546762" cy="1200329"/>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דְּתַנְיָא</a:t>
            </a:r>
            <a:r>
              <a:rPr lang="he-IL" dirty="0" smtClean="0">
                <a:solidFill>
                  <a:srgbClr val="000000"/>
                </a:solidFill>
                <a:latin typeface="Arial" panose="020B0604020202020204" pitchFamily="34" charset="0"/>
              </a:rPr>
              <a:t> רַבִּי עֲקִיבָא אוֹמֵר יָכוֹל אַף תָּם שֶׁחָבַל בְּאָדָם יְשַׁלֵּם מִן הָעֲלִיָּיה תַּלְמוּד לוֹמַר יֵעָשֶׂה לוֹ מִגּוּפוֹ מְשַׁלֵּם וְאֵינוֹ מְשַׁלֵּם מִן הָעֲלִיָּיה</a:t>
            </a:r>
            <a:endParaRPr lang="he-IL" dirty="0"/>
          </a:p>
        </p:txBody>
      </p:sp>
      <p:sp>
        <p:nvSpPr>
          <p:cNvPr id="3" name="TextBox 2"/>
          <p:cNvSpPr txBox="1"/>
          <p:nvPr/>
        </p:nvSpPr>
        <p:spPr>
          <a:xfrm>
            <a:off x="10520218" y="184727"/>
            <a:ext cx="1560946" cy="369332"/>
          </a:xfrm>
          <a:prstGeom prst="rect">
            <a:avLst/>
          </a:prstGeom>
          <a:noFill/>
        </p:spPr>
        <p:txBody>
          <a:bodyPr wrap="square" rtlCol="1">
            <a:spAutoFit/>
          </a:bodyPr>
          <a:lstStyle/>
          <a:p>
            <a:r>
              <a:rPr lang="he-IL" dirty="0" smtClean="0"/>
              <a:t>דף ה' עמ' א'</a:t>
            </a:r>
            <a:endParaRPr lang="he-IL" dirty="0"/>
          </a:p>
        </p:txBody>
      </p:sp>
      <p:sp>
        <p:nvSpPr>
          <p:cNvPr id="4" name="מלבן 3"/>
          <p:cNvSpPr/>
          <p:nvPr/>
        </p:nvSpPr>
        <p:spPr>
          <a:xfrm>
            <a:off x="406401" y="87914"/>
            <a:ext cx="6640944" cy="1754326"/>
          </a:xfrm>
          <a:prstGeom prst="rect">
            <a:avLst/>
          </a:prstGeom>
        </p:spPr>
        <p:txBody>
          <a:bodyPr wrap="square">
            <a:spAutoFit/>
          </a:bodyPr>
          <a:lstStyle/>
          <a:p>
            <a:r>
              <a:rPr lang="he-IL" dirty="0" smtClean="0"/>
              <a:t>הגמרא </a:t>
            </a:r>
            <a:r>
              <a:rPr lang="he-IL" dirty="0"/>
              <a:t>לעיל [ד ב] שאלה, מדוע רבי </a:t>
            </a:r>
            <a:r>
              <a:rPr lang="he-IL" dirty="0" err="1"/>
              <a:t>אושעיא</a:t>
            </a:r>
            <a:r>
              <a:rPr lang="he-IL" dirty="0"/>
              <a:t> לא חילק ומנה בנפרד את השור שהזיק </a:t>
            </a:r>
            <a:r>
              <a:rPr lang="he-IL" dirty="0" smtClean="0"/>
              <a:t>שור, </a:t>
            </a:r>
            <a:r>
              <a:rPr lang="he-IL" dirty="0"/>
              <a:t>ואת השור שהזיק אדם, וכפי שחילק </a:t>
            </a:r>
            <a:r>
              <a:rPr lang="he-IL" dirty="0" smtClean="0"/>
              <a:t>לעניין </a:t>
            </a:r>
            <a:r>
              <a:rPr lang="he-IL" dirty="0"/>
              <a:t>אדם המזיק. ותירצה, שלגבי שור המזיק אין חילוק לגבי התשלום בין אם הזיק אדם </a:t>
            </a:r>
            <a:endParaRPr lang="he-IL" dirty="0" smtClean="0"/>
          </a:p>
          <a:p>
            <a:r>
              <a:rPr lang="he-IL" dirty="0" smtClean="0"/>
              <a:t>או </a:t>
            </a:r>
            <a:r>
              <a:rPr lang="he-IL" dirty="0"/>
              <a:t>שור, לפיכך </a:t>
            </a:r>
            <a:r>
              <a:rPr lang="he-IL" dirty="0" err="1"/>
              <a:t>מנאם</a:t>
            </a:r>
            <a:r>
              <a:rPr lang="he-IL" dirty="0"/>
              <a:t> כאחד. ואולם </a:t>
            </a:r>
            <a:r>
              <a:rPr lang="he-IL" dirty="0" smtClean="0"/>
              <a:t>אם </a:t>
            </a:r>
            <a:r>
              <a:rPr lang="he-IL" dirty="0"/>
              <a:t>רבי </a:t>
            </a:r>
            <a:r>
              <a:rPr lang="he-IL" dirty="0" err="1"/>
              <a:t>אושעיא</a:t>
            </a:r>
            <a:r>
              <a:rPr lang="he-IL" dirty="0"/>
              <a:t> סבר </a:t>
            </a:r>
            <a:r>
              <a:rPr lang="he-IL" dirty="0" smtClean="0"/>
              <a:t>כרבי </a:t>
            </a:r>
            <a:r>
              <a:rPr lang="he-IL" dirty="0"/>
              <a:t>עקיבא שימנה בנפרד שני אופנים בשור המזיק; </a:t>
            </a:r>
            <a:r>
              <a:rPr lang="he-IL" dirty="0" err="1" smtClean="0"/>
              <a:t>שיתני</a:t>
            </a:r>
            <a:r>
              <a:rPr lang="he-IL" dirty="0" smtClean="0"/>
              <a:t> </a:t>
            </a:r>
            <a:r>
              <a:rPr lang="he-IL" dirty="0"/>
              <a:t>שור </a:t>
            </a:r>
            <a:r>
              <a:rPr lang="he-IL" dirty="0" smtClean="0"/>
              <a:t>שהזיק </a:t>
            </a:r>
            <a:r>
              <a:rPr lang="he-IL" dirty="0"/>
              <a:t>שור, </a:t>
            </a:r>
            <a:r>
              <a:rPr lang="he-IL" dirty="0" err="1" smtClean="0"/>
              <a:t>ושיתני</a:t>
            </a:r>
            <a:r>
              <a:rPr lang="he-IL" dirty="0" smtClean="0"/>
              <a:t> </a:t>
            </a:r>
            <a:r>
              <a:rPr lang="he-IL" dirty="0"/>
              <a:t>שור </a:t>
            </a:r>
            <a:r>
              <a:rPr lang="he-IL" dirty="0" smtClean="0"/>
              <a:t>שהזיק </a:t>
            </a:r>
            <a:r>
              <a:rPr lang="he-IL" dirty="0"/>
              <a:t>אדם, כי לפי רבי עקיבא אין דינם שווה, </a:t>
            </a:r>
          </a:p>
        </p:txBody>
      </p:sp>
      <p:sp>
        <p:nvSpPr>
          <p:cNvPr id="5" name="מלבן 4"/>
          <p:cNvSpPr/>
          <p:nvPr/>
        </p:nvSpPr>
        <p:spPr>
          <a:xfrm>
            <a:off x="8256458" y="184727"/>
            <a:ext cx="2263760" cy="369332"/>
          </a:xfrm>
          <a:prstGeom prst="rect">
            <a:avLst/>
          </a:prstGeom>
        </p:spPr>
        <p:txBody>
          <a:bodyPr wrap="none">
            <a:spAutoFit/>
          </a:bodyPr>
          <a:lstStyle/>
          <a:p>
            <a:r>
              <a:rPr lang="he-IL" dirty="0"/>
              <a:t>והגמרא חוזרת ושואלת </a:t>
            </a:r>
          </a:p>
        </p:txBody>
      </p:sp>
      <p:sp>
        <p:nvSpPr>
          <p:cNvPr id="6" name="מלבן 5"/>
          <p:cNvSpPr/>
          <p:nvPr/>
        </p:nvSpPr>
        <p:spPr>
          <a:xfrm>
            <a:off x="951345" y="1889501"/>
            <a:ext cx="6096000" cy="2308324"/>
          </a:xfrm>
          <a:prstGeom prst="rect">
            <a:avLst/>
          </a:prstGeom>
        </p:spPr>
        <p:txBody>
          <a:bodyPr>
            <a:spAutoFit/>
          </a:bodyPr>
          <a:lstStyle/>
          <a:p>
            <a:r>
              <a:rPr lang="he-IL" dirty="0" smtClean="0"/>
              <a:t>כמו </a:t>
            </a:r>
            <a:r>
              <a:rPr lang="he-IL" dirty="0"/>
              <a:t>ששנינו במשנה לקמן [</a:t>
            </a:r>
            <a:r>
              <a:rPr lang="he-IL" dirty="0" err="1" smtClean="0"/>
              <a:t>בהמניח</a:t>
            </a:r>
            <a:r>
              <a:rPr lang="he-IL" dirty="0" smtClean="0"/>
              <a:t> </a:t>
            </a:r>
            <a:r>
              <a:rPr lang="he-IL" dirty="0"/>
              <a:t>לג א], רבי עקיבא אומר: אף תם שחבל באדם, אם שור תם הזיק את האדם, והאדם אף הוא הזיק את השור, משלם במותר נזק שלם. אם השור הזיק את האדם יותר ממה שהאדם הזיקו, משלם בעל השור את כל ההפרש שבין נזקיהם, שכן אף שור תם שחבל באדם משלם נזק שלם. </a:t>
            </a:r>
            <a:endParaRPr lang="he-IL" dirty="0" smtClean="0"/>
          </a:p>
          <a:p>
            <a:r>
              <a:rPr lang="he-IL" dirty="0" smtClean="0"/>
              <a:t>ויוצא </a:t>
            </a:r>
            <a:r>
              <a:rPr lang="he-IL" dirty="0"/>
              <a:t>לפי רבי עקיבא, שיש חילוק בין דין שור שהזיק את השור, שהתם משלם רק חצי נזק, לשור שהזיק אדם, שאף התם משלם נזק שלם. ואם רבי </a:t>
            </a:r>
            <a:r>
              <a:rPr lang="he-IL" dirty="0" err="1"/>
              <a:t>אושעיא</a:t>
            </a:r>
            <a:r>
              <a:rPr lang="he-IL" dirty="0"/>
              <a:t> סובר כרבי עקיבא, היה לו למנותם בנפרד </a:t>
            </a:r>
          </a:p>
        </p:txBody>
      </p:sp>
      <p:sp>
        <p:nvSpPr>
          <p:cNvPr id="7" name="מלבן 6"/>
          <p:cNvSpPr/>
          <p:nvPr/>
        </p:nvSpPr>
        <p:spPr>
          <a:xfrm>
            <a:off x="7647709" y="732381"/>
            <a:ext cx="4211782"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אִי סָבַר לֵיהּ כְּרַבִּי עֲקִיבָא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לִיתְנֵי</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תְּרֵי גַוְונֵי שׁוֹר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לִיתְנֵי</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שׁוֹר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שׁוֹר </a:t>
            </a:r>
            <a:r>
              <a:rPr lang="he-IL" dirty="0" err="1">
                <a:solidFill>
                  <a:srgbClr val="000000"/>
                </a:solidFill>
                <a:latin typeface="Arial" panose="020B0604020202020204" pitchFamily="34" charset="0"/>
              </a:rPr>
              <a:t>וְלִיתְנֵי</a:t>
            </a:r>
            <a:r>
              <a:rPr lang="he-IL" dirty="0">
                <a:solidFill>
                  <a:srgbClr val="000000"/>
                </a:solidFill>
                <a:latin typeface="Arial" panose="020B0604020202020204" pitchFamily="34" charset="0"/>
              </a:rPr>
              <a:t> שׁוֹר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אָדָם</a:t>
            </a:r>
            <a:endParaRPr lang="he-IL" dirty="0"/>
          </a:p>
        </p:txBody>
      </p:sp>
      <p:sp>
        <p:nvSpPr>
          <p:cNvPr id="8" name="מלבן 7"/>
          <p:cNvSpPr/>
          <p:nvPr/>
        </p:nvSpPr>
        <p:spPr>
          <a:xfrm>
            <a:off x="7517974" y="2426583"/>
            <a:ext cx="4304146" cy="646331"/>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דִּתְנַן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רַבִּי עֲקִיבָא </a:t>
            </a:r>
            <a:r>
              <a:rPr lang="he-IL" dirty="0" smtClean="0">
                <a:solidFill>
                  <a:srgbClr val="000000"/>
                </a:solidFill>
                <a:latin typeface="Arial" panose="020B0604020202020204" pitchFamily="34" charset="0"/>
              </a:rPr>
              <a:t>אוֹמֵר</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אַף תָּם שֶׁחָבַל בְּאָדָם מְשַׁלֵּם בַּמּוֹתָר נֶזֶק שָׁלֵם</a:t>
            </a:r>
            <a:endParaRPr lang="he-IL" dirty="0"/>
          </a:p>
        </p:txBody>
      </p:sp>
      <p:sp>
        <p:nvSpPr>
          <p:cNvPr id="9" name="מלבן 8"/>
          <p:cNvSpPr/>
          <p:nvPr/>
        </p:nvSpPr>
        <p:spPr>
          <a:xfrm>
            <a:off x="9004222" y="4305453"/>
            <a:ext cx="2855269" cy="369332"/>
          </a:xfrm>
          <a:prstGeom prst="rect">
            <a:avLst/>
          </a:prstGeom>
          <a:solidFill>
            <a:schemeClr val="accent5">
              <a:lumMod val="20000"/>
              <a:lumOff val="80000"/>
            </a:schemeClr>
          </a:solidFill>
        </p:spPr>
        <p:txBody>
          <a:bodyPr wrap="none">
            <a:spAutoFit/>
          </a:bodyPr>
          <a:lstStyle/>
          <a:p>
            <a:r>
              <a:rPr lang="he-IL" dirty="0" smtClean="0">
                <a:solidFill>
                  <a:srgbClr val="000000"/>
                </a:solidFill>
                <a:latin typeface="Arial" panose="020B0604020202020204" pitchFamily="34" charset="0"/>
              </a:rPr>
              <a:t>הָא </a:t>
            </a:r>
            <a:r>
              <a:rPr lang="he-IL" dirty="0" err="1" smtClean="0">
                <a:solidFill>
                  <a:srgbClr val="000000"/>
                </a:solidFill>
                <a:latin typeface="Arial" panose="020B0604020202020204" pitchFamily="34" charset="0"/>
              </a:rPr>
              <a:t>תַּבְרֵיה</a:t>
            </a:r>
            <a:r>
              <a:rPr lang="he-IL" dirty="0" smtClean="0">
                <a:solidFill>
                  <a:srgbClr val="000000"/>
                </a:solidFill>
                <a:latin typeface="Arial" panose="020B0604020202020204" pitchFamily="34" charset="0"/>
              </a:rPr>
              <a:t>ּ רַבִּי עֲקִיבָא </a:t>
            </a:r>
            <a:r>
              <a:rPr lang="he-IL" dirty="0" err="1" smtClean="0">
                <a:solidFill>
                  <a:srgbClr val="000000"/>
                </a:solidFill>
                <a:latin typeface="Arial" panose="020B0604020202020204" pitchFamily="34" charset="0"/>
              </a:rPr>
              <a:t>לִגְזִיזֵיה</a:t>
            </a:r>
            <a:r>
              <a:rPr lang="he-IL" dirty="0" smtClean="0">
                <a:solidFill>
                  <a:srgbClr val="000000"/>
                </a:solidFill>
                <a:latin typeface="Arial" panose="020B0604020202020204" pitchFamily="34" charset="0"/>
              </a:rPr>
              <a:t>ּ </a:t>
            </a:r>
            <a:endParaRPr lang="he-IL" dirty="0"/>
          </a:p>
        </p:txBody>
      </p:sp>
      <p:sp>
        <p:nvSpPr>
          <p:cNvPr id="10" name="מלבן 9"/>
          <p:cNvSpPr/>
          <p:nvPr/>
        </p:nvSpPr>
        <p:spPr>
          <a:xfrm>
            <a:off x="951345" y="4246948"/>
            <a:ext cx="6096000" cy="646331"/>
          </a:xfrm>
          <a:prstGeom prst="rect">
            <a:avLst/>
          </a:prstGeom>
        </p:spPr>
        <p:txBody>
          <a:bodyPr>
            <a:spAutoFit/>
          </a:bodyPr>
          <a:lstStyle/>
          <a:p>
            <a:r>
              <a:rPr lang="he-IL" dirty="0" smtClean="0"/>
              <a:t>הרי </a:t>
            </a:r>
            <a:r>
              <a:rPr lang="he-IL" dirty="0"/>
              <a:t>רבי עקיבא עצמו שבר את </a:t>
            </a:r>
            <a:r>
              <a:rPr lang="he-IL" dirty="0" err="1"/>
              <a:t>כח</a:t>
            </a:r>
            <a:r>
              <a:rPr lang="he-IL" dirty="0"/>
              <a:t> </a:t>
            </a:r>
            <a:r>
              <a:rPr lang="he-IL" dirty="0" smtClean="0"/>
              <a:t>אגרופו.  </a:t>
            </a:r>
            <a:r>
              <a:rPr lang="he-IL" dirty="0"/>
              <a:t>כלומר, החליש את כוחה ותוקפה של הלכה זו שאף שור תם שהזיק אדם משלם נזק שלם:</a:t>
            </a:r>
          </a:p>
        </p:txBody>
      </p:sp>
      <p:sp>
        <p:nvSpPr>
          <p:cNvPr id="11" name="מלבן 10"/>
          <p:cNvSpPr/>
          <p:nvPr/>
        </p:nvSpPr>
        <p:spPr>
          <a:xfrm>
            <a:off x="10167735" y="3777748"/>
            <a:ext cx="1659429" cy="369332"/>
          </a:xfrm>
          <a:prstGeom prst="rect">
            <a:avLst/>
          </a:prstGeom>
        </p:spPr>
        <p:txBody>
          <a:bodyPr wrap="none">
            <a:spAutoFit/>
          </a:bodyPr>
          <a:lstStyle/>
          <a:p>
            <a:r>
              <a:rPr lang="he-IL" dirty="0"/>
              <a:t>הגמרא מתרצת: </a:t>
            </a:r>
          </a:p>
        </p:txBody>
      </p:sp>
      <p:sp>
        <p:nvSpPr>
          <p:cNvPr id="12" name="מלבן 11"/>
          <p:cNvSpPr/>
          <p:nvPr/>
        </p:nvSpPr>
        <p:spPr>
          <a:xfrm>
            <a:off x="111986" y="4976217"/>
            <a:ext cx="8144472" cy="1815882"/>
          </a:xfrm>
          <a:prstGeom prst="rect">
            <a:avLst/>
          </a:prstGeom>
        </p:spPr>
        <p:txBody>
          <a:bodyPr wrap="square">
            <a:spAutoFit/>
          </a:bodyPr>
          <a:lstStyle/>
          <a:p>
            <a:r>
              <a:rPr lang="he-IL" sz="1600" dirty="0" smtClean="0"/>
              <a:t>למדנו בברייתא</a:t>
            </a:r>
            <a:r>
              <a:rPr lang="he-IL" sz="1600" dirty="0"/>
              <a:t>, רבי עקיבא אומר: יכול אף תם שחבל באדם, שמשלם נזק שלם כמו מועד, ישלם זאת אף מן העלייה [כלומר, ממקומות אחרים ולאו </a:t>
            </a:r>
            <a:r>
              <a:rPr lang="he-IL" sz="1600" dirty="0" err="1"/>
              <a:t>דוקא</a:t>
            </a:r>
            <a:r>
              <a:rPr lang="he-IL" sz="1600" dirty="0"/>
              <a:t> מגופו של </a:t>
            </a:r>
            <a:r>
              <a:rPr lang="he-IL" sz="1600" dirty="0" smtClean="0"/>
              <a:t>השור המזיק</a:t>
            </a:r>
            <a:r>
              <a:rPr lang="he-IL" sz="1600" dirty="0"/>
              <a:t>] כמועד, ולא כשור תם שהזיק שור המשלם רק מגופו של השור - תלמוד לומר "כמשפט הזה יעשה לו" [שמות </a:t>
            </a:r>
            <a:r>
              <a:rPr lang="he-IL" sz="1600" dirty="0" err="1"/>
              <a:t>כא</a:t>
            </a:r>
            <a:r>
              <a:rPr lang="he-IL" sz="1600" dirty="0"/>
              <a:t>]. והגמרא [לקמן לג א] מפרשת שפסוק זה בא לחייב על שור שהזיק אדם. ודורש רבי עקיבא ש"יעשה לו" הכוונה היא לגופו של השור, ומלמדנו הכתוב שרק מגופו משלם, רק מגופו של המזיק, ואינו משלם מן העלייה, ואם השור אינו שווה כשווי הנזק, מפסיד הניזק.</a:t>
            </a:r>
          </a:p>
          <a:p>
            <a:r>
              <a:rPr lang="he-IL" sz="1600" dirty="0"/>
              <a:t>וכיון שלעיתים אין הוא משלם נזק שלם, אלא רק כשווי גוף המזיק לפיכך לא מנאו רבי </a:t>
            </a:r>
            <a:r>
              <a:rPr lang="he-IL" sz="1600" dirty="0" err="1"/>
              <a:t>אושעיא</a:t>
            </a:r>
            <a:r>
              <a:rPr lang="he-IL" sz="1600" dirty="0"/>
              <a:t> כסוג נפרד </a:t>
            </a:r>
          </a:p>
        </p:txBody>
      </p:sp>
    </p:spTree>
    <p:extLst>
      <p:ext uri="{BB962C8B-B14F-4D97-AF65-F5344CB8AC3E}">
        <p14:creationId xmlns:p14="http://schemas.microsoft.com/office/powerpoint/2010/main" val="36507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750"/>
                            </p:stCondLst>
                            <p:childTnLst>
                              <p:par>
                                <p:cTn id="15" presetID="22" presetClass="entr" presetSubtype="2" fill="hold" grpId="0" nodeType="after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3750"/>
                            </p:stCondLst>
                            <p:childTnLst>
                              <p:par>
                                <p:cTn id="19" presetID="53" presetClass="entr" presetSubtype="16" fill="hold" grpId="0" nodeType="afterEffect">
                                  <p:stCondLst>
                                    <p:cond delay="4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8500"/>
                            </p:stCondLst>
                            <p:childTnLst>
                              <p:par>
                                <p:cTn id="25" presetID="16" presetClass="entr" presetSubtype="21" fill="hold" grpId="0" nodeType="after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3" presetClass="entr" presetSubtype="16" fill="hold" grpId="0" nodeType="afterEffect">
                                  <p:stCondLst>
                                    <p:cond delay="5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par>
                          <p:cTn id="41" fill="hold">
                            <p:stCondLst>
                              <p:cond delay="2000"/>
                            </p:stCondLst>
                            <p:childTnLst>
                              <p:par>
                                <p:cTn id="42" presetID="22" presetClass="entr" presetSubtype="2" fill="hold" grpId="0" nodeType="afterEffect">
                                  <p:stCondLst>
                                    <p:cond delay="125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par>
                          <p:cTn id="45" fill="hold">
                            <p:stCondLst>
                              <p:cond delay="3750"/>
                            </p:stCondLst>
                            <p:childTnLst>
                              <p:par>
                                <p:cTn id="46" presetID="53" presetClass="entr" presetSubtype="16" fill="hold" grpId="0" nodeType="afterEffect">
                                  <p:stCondLst>
                                    <p:cond delay="250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childTnLst>
                          </p:cTn>
                        </p:par>
                        <p:par>
                          <p:cTn id="51" fill="hold">
                            <p:stCondLst>
                              <p:cond delay="6750"/>
                            </p:stCondLst>
                            <p:childTnLst>
                              <p:par>
                                <p:cTn id="52" presetID="16" presetClass="entr" presetSubtype="37" fill="hold" grpId="0" nodeType="afterEffect">
                                  <p:stCondLst>
                                    <p:cond delay="2250"/>
                                  </p:stCondLst>
                                  <p:childTnLst>
                                    <p:set>
                                      <p:cBhvr>
                                        <p:cTn id="53" dur="1" fill="hold">
                                          <p:stCondLst>
                                            <p:cond delay="0"/>
                                          </p:stCondLst>
                                        </p:cTn>
                                        <p:tgtEl>
                                          <p:spTgt spid="12"/>
                                        </p:tgtEl>
                                        <p:attrNameLst>
                                          <p:attrName>style.visibility</p:attrName>
                                        </p:attrNameLst>
                                      </p:cBhvr>
                                      <p:to>
                                        <p:strVal val="visible"/>
                                      </p:to>
                                    </p:set>
                                    <p:animEffect transition="in" filter="barn(outVertical)">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animBg="1"/>
      <p:bldP spid="8" grpId="0" animBg="1"/>
      <p:bldP spid="9" grpId="0" animBg="1"/>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0218" y="184727"/>
            <a:ext cx="1560946" cy="369332"/>
          </a:xfrm>
          <a:prstGeom prst="rect">
            <a:avLst/>
          </a:prstGeom>
          <a:noFill/>
        </p:spPr>
        <p:txBody>
          <a:bodyPr wrap="square" rtlCol="1">
            <a:spAutoFit/>
          </a:bodyPr>
          <a:lstStyle/>
          <a:p>
            <a:r>
              <a:rPr lang="he-IL" dirty="0" smtClean="0"/>
              <a:t>דף ה' עמ' א'</a:t>
            </a:r>
            <a:endParaRPr lang="he-IL" dirty="0"/>
          </a:p>
        </p:txBody>
      </p:sp>
      <p:sp>
        <p:nvSpPr>
          <p:cNvPr id="3" name="מלבן 2"/>
          <p:cNvSpPr/>
          <p:nvPr/>
        </p:nvSpPr>
        <p:spPr>
          <a:xfrm>
            <a:off x="7444509" y="3426939"/>
            <a:ext cx="4092185" cy="923330"/>
          </a:xfrm>
          <a:prstGeom prst="rect">
            <a:avLst/>
          </a:prstGeom>
          <a:solidFill>
            <a:schemeClr val="accent5">
              <a:lumMod val="20000"/>
              <a:lumOff val="80000"/>
            </a:schemeClr>
          </a:solidFill>
        </p:spPr>
        <p:txBody>
          <a:bodyPr wrap="square">
            <a:spAutoFit/>
          </a:bodyPr>
          <a:lstStyle/>
          <a:p>
            <a:r>
              <a:rPr lang="he-IL" dirty="0"/>
              <a:t/>
            </a:r>
            <a:br>
              <a:rPr lang="he-IL" dirty="0"/>
            </a:br>
            <a:r>
              <a:rPr lang="he-IL" dirty="0">
                <a:solidFill>
                  <a:srgbClr val="000000"/>
                </a:solidFill>
                <a:latin typeface="Arial" panose="020B0604020202020204" pitchFamily="34" charset="0"/>
              </a:rPr>
              <a:t>מָה נַפְשָׁךְ אִי נֵזֶק תְּנָא לֵיהּ אִי צַעַר תְּנָא לֵיהּ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אִי </a:t>
            </a:r>
            <a:r>
              <a:rPr lang="he-IL" dirty="0">
                <a:solidFill>
                  <a:srgbClr val="000000"/>
                </a:solidFill>
                <a:latin typeface="Arial" panose="020B0604020202020204" pitchFamily="34" charset="0"/>
              </a:rPr>
              <a:t>בּשֶׁת תְּנָא לֵיהּ אִי פְּגָם הַיְינוּ </a:t>
            </a:r>
            <a:r>
              <a:rPr lang="he-IL" dirty="0" smtClean="0">
                <a:solidFill>
                  <a:srgbClr val="000000"/>
                </a:solidFill>
                <a:latin typeface="Arial" panose="020B0604020202020204" pitchFamily="34" charset="0"/>
              </a:rPr>
              <a:t>נֵזֶק</a:t>
            </a:r>
          </a:p>
        </p:txBody>
      </p:sp>
      <p:sp>
        <p:nvSpPr>
          <p:cNvPr id="5" name="מלבן 4"/>
          <p:cNvSpPr/>
          <p:nvPr/>
        </p:nvSpPr>
        <p:spPr>
          <a:xfrm>
            <a:off x="6437971" y="290268"/>
            <a:ext cx="4278735" cy="369332"/>
          </a:xfrm>
          <a:prstGeom prst="rect">
            <a:avLst/>
          </a:prstGeom>
        </p:spPr>
        <p:txBody>
          <a:bodyPr wrap="none">
            <a:spAutoFit/>
          </a:bodyPr>
          <a:lstStyle/>
          <a:p>
            <a:r>
              <a:rPr lang="he-IL" dirty="0"/>
              <a:t>והגמרא </a:t>
            </a:r>
            <a:r>
              <a:rPr lang="he-IL" dirty="0" smtClean="0"/>
              <a:t>מוסיפה לשאול  על שיטת רבי </a:t>
            </a:r>
            <a:r>
              <a:rPr lang="he-IL" dirty="0" err="1"/>
              <a:t>אושעיא</a:t>
            </a:r>
            <a:r>
              <a:rPr lang="he-IL" dirty="0"/>
              <a:t>:</a:t>
            </a:r>
          </a:p>
        </p:txBody>
      </p:sp>
      <p:sp>
        <p:nvSpPr>
          <p:cNvPr id="6" name="מלבן 5"/>
          <p:cNvSpPr/>
          <p:nvPr/>
        </p:nvSpPr>
        <p:spPr>
          <a:xfrm>
            <a:off x="7371116" y="767884"/>
            <a:ext cx="461055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הָאוֹנֶס וְהַמְפַתֶּה וְהַמּוֹצִיא שֵׁם רַע </a:t>
            </a:r>
            <a:r>
              <a:rPr lang="he-IL" dirty="0" err="1">
                <a:solidFill>
                  <a:srgbClr val="000000"/>
                </a:solidFill>
                <a:latin typeface="Arial" panose="020B0604020202020204" pitchFamily="34" charset="0"/>
              </a:rPr>
              <a:t>דְּמָמוֹנָא</a:t>
            </a:r>
            <a:r>
              <a:rPr lang="he-IL" dirty="0">
                <a:solidFill>
                  <a:srgbClr val="000000"/>
                </a:solidFill>
                <a:latin typeface="Arial" panose="020B0604020202020204" pitchFamily="34" charset="0"/>
              </a:rPr>
              <a:t> הוּא </a:t>
            </a:r>
            <a:r>
              <a:rPr lang="he-IL" dirty="0" err="1">
                <a:solidFill>
                  <a:srgbClr val="000000"/>
                </a:solidFill>
                <a:latin typeface="Arial" panose="020B0604020202020204" pitchFamily="34" charset="0"/>
              </a:rPr>
              <a:t>לִיתְנֵי</a:t>
            </a:r>
            <a:endParaRPr lang="he-IL" dirty="0"/>
          </a:p>
        </p:txBody>
      </p:sp>
      <p:sp>
        <p:nvSpPr>
          <p:cNvPr id="8" name="הסבר מלבני מעוגל 7"/>
          <p:cNvSpPr/>
          <p:nvPr/>
        </p:nvSpPr>
        <p:spPr>
          <a:xfrm>
            <a:off x="-23091" y="31801"/>
            <a:ext cx="4068618" cy="1371990"/>
          </a:xfrm>
          <a:prstGeom prst="wedgeRoundRectCallout">
            <a:avLst>
              <a:gd name="adj1" fmla="val 114130"/>
              <a:gd name="adj2" fmla="val 9772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a:solidFill>
                  <a:schemeClr val="tx1"/>
                </a:solidFill>
              </a:rPr>
              <a:t>תוס</a:t>
            </a:r>
            <a:r>
              <a:rPr lang="he-IL" dirty="0">
                <a:solidFill>
                  <a:schemeClr val="tx1"/>
                </a:solidFill>
              </a:rPr>
              <a:t>': שמשלמים חמישים כסף. ומה שהזכירה הגמרא "מוציא שם רע" זה אגב אונס ומפתה, כי במוציא שם רע אין תשלום של ממון אלא רק מאה כסף שהוא קנס. </a:t>
            </a:r>
          </a:p>
        </p:txBody>
      </p:sp>
      <p:sp>
        <p:nvSpPr>
          <p:cNvPr id="9" name="מלבן 8"/>
          <p:cNvSpPr/>
          <p:nvPr/>
        </p:nvSpPr>
        <p:spPr>
          <a:xfrm>
            <a:off x="1856555" y="1154138"/>
            <a:ext cx="6114474" cy="1789116"/>
          </a:xfrm>
          <a:prstGeom prst="rect">
            <a:avLst/>
          </a:prstGeom>
        </p:spPr>
        <p:txBody>
          <a:bodyPr wrap="square">
            <a:spAutoFit/>
          </a:bodyPr>
          <a:lstStyle/>
          <a:p>
            <a:r>
              <a:rPr lang="he-IL" dirty="0" smtClean="0"/>
              <a:t>בעמוד הקודם </a:t>
            </a:r>
            <a:r>
              <a:rPr lang="he-IL" dirty="0"/>
              <a:t>נתבאר שרבי </a:t>
            </a:r>
            <a:r>
              <a:rPr lang="he-IL" dirty="0" err="1"/>
              <a:t>אושעיא</a:t>
            </a:r>
            <a:r>
              <a:rPr lang="he-IL" dirty="0"/>
              <a:t> </a:t>
            </a:r>
            <a:endParaRPr lang="he-IL" dirty="0" smtClean="0"/>
          </a:p>
          <a:p>
            <a:r>
              <a:rPr lang="he-IL" dirty="0" smtClean="0"/>
              <a:t>לא </a:t>
            </a:r>
            <a:r>
              <a:rPr lang="he-IL" dirty="0"/>
              <a:t>שנה נזיקין </a:t>
            </a:r>
            <a:r>
              <a:rPr lang="he-IL" dirty="0" smtClean="0"/>
              <a:t>שחיובם </a:t>
            </a:r>
            <a:r>
              <a:rPr lang="he-IL" dirty="0"/>
              <a:t>הוא מדין קנס. ועדיין יש לשאול למה לא שנה גם את דין תשלומים של ה"אונס" </a:t>
            </a:r>
            <a:r>
              <a:rPr lang="he-IL" dirty="0" err="1"/>
              <a:t>וה"מפתה</a:t>
            </a:r>
            <a:r>
              <a:rPr lang="he-IL" dirty="0"/>
              <a:t>", </a:t>
            </a:r>
            <a:r>
              <a:rPr lang="he-IL" dirty="0" smtClean="0"/>
              <a:t>אמנם </a:t>
            </a:r>
            <a:r>
              <a:rPr lang="he-IL" dirty="0"/>
              <a:t>חיובם קצוב בתורה, </a:t>
            </a:r>
            <a:r>
              <a:rPr lang="he-IL" dirty="0" err="1"/>
              <a:t>והוי</a:t>
            </a:r>
            <a:r>
              <a:rPr lang="he-IL" dirty="0"/>
              <a:t> </a:t>
            </a:r>
            <a:r>
              <a:rPr lang="he-IL" dirty="0" smtClean="0"/>
              <a:t>קנס, </a:t>
            </a:r>
            <a:r>
              <a:rPr lang="he-IL" dirty="0"/>
              <a:t>מכל מקום, עליהם לשלם גם תשלומי "בושת" שגרמו, ותשלומי "פגם" [ששווה עתה פחות], ואלו הם תשלומי ממון [כמבואר במשנה כתובות לט א], ואם כן, למה לא שנאם?</a:t>
            </a:r>
          </a:p>
        </p:txBody>
      </p:sp>
      <p:sp>
        <p:nvSpPr>
          <p:cNvPr id="10" name="מלבן 9"/>
          <p:cNvSpPr/>
          <p:nvPr/>
        </p:nvSpPr>
        <p:spPr>
          <a:xfrm>
            <a:off x="600363" y="2928991"/>
            <a:ext cx="6096000" cy="2585323"/>
          </a:xfrm>
          <a:prstGeom prst="rect">
            <a:avLst/>
          </a:prstGeom>
        </p:spPr>
        <p:txBody>
          <a:bodyPr>
            <a:spAutoFit/>
          </a:bodyPr>
          <a:lstStyle/>
          <a:p>
            <a:r>
              <a:rPr lang="he-IL" dirty="0" smtClean="0"/>
              <a:t>מה </a:t>
            </a:r>
            <a:r>
              <a:rPr lang="he-IL" dirty="0"/>
              <a:t>נפשך, כל תשלום שתאמר שיש בהם, לא היה לרבי </a:t>
            </a:r>
            <a:r>
              <a:rPr lang="he-IL" dirty="0" err="1"/>
              <a:t>אושעיא</a:t>
            </a:r>
            <a:r>
              <a:rPr lang="he-IL" dirty="0"/>
              <a:t> </a:t>
            </a:r>
            <a:r>
              <a:rPr lang="he-IL" dirty="0" err="1"/>
              <a:t>לשנותן</a:t>
            </a:r>
            <a:r>
              <a:rPr lang="he-IL" dirty="0"/>
              <a:t>, שכן; </a:t>
            </a:r>
            <a:endParaRPr lang="he-IL" dirty="0" smtClean="0"/>
          </a:p>
          <a:p>
            <a:r>
              <a:rPr lang="he-IL" dirty="0" smtClean="0"/>
              <a:t>אם </a:t>
            </a:r>
            <a:r>
              <a:rPr lang="he-IL" dirty="0"/>
              <a:t>משום התשלום עבור </a:t>
            </a:r>
            <a:r>
              <a:rPr lang="he-IL" dirty="0" smtClean="0"/>
              <a:t>הנזק, הרי כבר </a:t>
            </a:r>
            <a:r>
              <a:rPr lang="he-IL" dirty="0"/>
              <a:t>שנה את ה"נזק" בנפרד. </a:t>
            </a:r>
            <a:endParaRPr lang="he-IL" dirty="0" smtClean="0"/>
          </a:p>
          <a:p>
            <a:r>
              <a:rPr lang="he-IL" dirty="0" smtClean="0"/>
              <a:t>אם </a:t>
            </a:r>
            <a:r>
              <a:rPr lang="he-IL" dirty="0"/>
              <a:t>משום התשלום עבור הצער שחייב האונס לשלם</a:t>
            </a:r>
            <a:r>
              <a:rPr lang="he-IL" dirty="0" smtClean="0"/>
              <a:t>, הרי </a:t>
            </a:r>
            <a:r>
              <a:rPr lang="he-IL" dirty="0"/>
              <a:t>כבר שנה את ה"צער" בנפרד. </a:t>
            </a:r>
            <a:endParaRPr lang="he-IL" dirty="0" smtClean="0"/>
          </a:p>
          <a:p>
            <a:r>
              <a:rPr lang="he-IL" dirty="0" smtClean="0"/>
              <a:t>אם </a:t>
            </a:r>
            <a:r>
              <a:rPr lang="he-IL" dirty="0"/>
              <a:t>משום התשלום עבור הבושת, </a:t>
            </a:r>
            <a:r>
              <a:rPr lang="he-IL" dirty="0" smtClean="0"/>
              <a:t>הרי </a:t>
            </a:r>
            <a:r>
              <a:rPr lang="he-IL" dirty="0"/>
              <a:t>כבר שנה את ה"בשת" בנפרד. </a:t>
            </a:r>
            <a:r>
              <a:rPr lang="he-IL" dirty="0" smtClean="0"/>
              <a:t>אם </a:t>
            </a:r>
            <a:r>
              <a:rPr lang="he-IL" dirty="0"/>
              <a:t>משום התשלום עבור הפגם, היינו נזק - הרי זהו התשלום שמשלם על הנזק שהזיקה, ששווה עתה פחות. והרי שנה כבר את הנזק בנפרד.</a:t>
            </a:r>
          </a:p>
        </p:txBody>
      </p:sp>
      <p:sp>
        <p:nvSpPr>
          <p:cNvPr id="11" name="מלבן 10"/>
          <p:cNvSpPr/>
          <p:nvPr/>
        </p:nvSpPr>
        <p:spPr>
          <a:xfrm>
            <a:off x="10052746" y="2928991"/>
            <a:ext cx="1673855" cy="369332"/>
          </a:xfrm>
          <a:prstGeom prst="rect">
            <a:avLst/>
          </a:prstGeom>
        </p:spPr>
        <p:txBody>
          <a:bodyPr wrap="none">
            <a:spAutoFit/>
          </a:bodyPr>
          <a:lstStyle/>
          <a:p>
            <a:r>
              <a:rPr lang="he-IL" dirty="0"/>
              <a:t>ומשיבה הגמרא: </a:t>
            </a:r>
          </a:p>
        </p:txBody>
      </p:sp>
      <p:sp>
        <p:nvSpPr>
          <p:cNvPr id="12" name="מלבן 11"/>
          <p:cNvSpPr/>
          <p:nvPr/>
        </p:nvSpPr>
        <p:spPr>
          <a:xfrm>
            <a:off x="-101600" y="5642930"/>
            <a:ext cx="7546109" cy="923330"/>
          </a:xfrm>
          <a:prstGeom prst="rect">
            <a:avLst/>
          </a:prstGeom>
        </p:spPr>
        <p:txBody>
          <a:bodyPr wrap="square">
            <a:spAutoFit/>
          </a:bodyPr>
          <a:lstStyle/>
          <a:p>
            <a:r>
              <a:rPr lang="he-IL" dirty="0" smtClean="0"/>
              <a:t>אלא, מה </a:t>
            </a:r>
            <a:r>
              <a:rPr lang="he-IL" dirty="0"/>
              <a:t>נותר לך לומר, שרבי </a:t>
            </a:r>
            <a:r>
              <a:rPr lang="he-IL" dirty="0" err="1"/>
              <a:t>אושעיא</a:t>
            </a:r>
            <a:r>
              <a:rPr lang="he-IL" dirty="0"/>
              <a:t> היה צריך </a:t>
            </a:r>
            <a:r>
              <a:rPr lang="he-IL" dirty="0" err="1"/>
              <a:t>לשנותם</a:t>
            </a:r>
            <a:r>
              <a:rPr lang="he-IL" dirty="0"/>
              <a:t> משום </a:t>
            </a:r>
            <a:r>
              <a:rPr lang="he-IL" dirty="0" smtClean="0"/>
              <a:t>הקנס -חמישים הכסף </a:t>
            </a:r>
            <a:r>
              <a:rPr lang="he-IL" dirty="0"/>
              <a:t>שמשלמים האונס והמפתה, שאת זה הוא לא מנה, </a:t>
            </a:r>
            <a:endParaRPr lang="he-IL" dirty="0" smtClean="0"/>
          </a:p>
          <a:p>
            <a:r>
              <a:rPr lang="he-IL" dirty="0" smtClean="0"/>
              <a:t>אבל </a:t>
            </a:r>
            <a:r>
              <a:rPr lang="he-IL" dirty="0"/>
              <a:t>על כך כבר נתבאר לעיל שרבי </a:t>
            </a:r>
            <a:r>
              <a:rPr lang="he-IL" dirty="0" err="1" smtClean="0"/>
              <a:t>אושעיא</a:t>
            </a:r>
            <a:r>
              <a:rPr lang="he-IL" dirty="0" smtClean="0"/>
              <a:t> בתשלומים </a:t>
            </a:r>
            <a:r>
              <a:rPr lang="he-IL" dirty="0"/>
              <a:t>שהן מדין קנס הוא </a:t>
            </a:r>
            <a:r>
              <a:rPr lang="he-IL" dirty="0" smtClean="0"/>
              <a:t>לא שנה.</a:t>
            </a:r>
            <a:endParaRPr lang="he-IL" dirty="0"/>
          </a:p>
        </p:txBody>
      </p:sp>
      <p:sp>
        <p:nvSpPr>
          <p:cNvPr id="13" name="מלבן 12"/>
          <p:cNvSpPr/>
          <p:nvPr/>
        </p:nvSpPr>
        <p:spPr>
          <a:xfrm>
            <a:off x="7971029" y="5919929"/>
            <a:ext cx="395973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מָה </a:t>
            </a:r>
            <a:r>
              <a:rPr lang="he-IL" dirty="0" err="1">
                <a:solidFill>
                  <a:srgbClr val="000000"/>
                </a:solidFill>
                <a:latin typeface="Arial" panose="020B0604020202020204" pitchFamily="34" charset="0"/>
              </a:rPr>
              <a:t>אִית</a:t>
            </a:r>
            <a:r>
              <a:rPr lang="he-IL" dirty="0">
                <a:solidFill>
                  <a:srgbClr val="000000"/>
                </a:solidFill>
                <a:latin typeface="Arial" panose="020B0604020202020204" pitchFamily="34" charset="0"/>
              </a:rPr>
              <a:t> לָךְ </a:t>
            </a:r>
            <a:r>
              <a:rPr lang="he-IL" dirty="0" err="1">
                <a:solidFill>
                  <a:srgbClr val="000000"/>
                </a:solidFill>
                <a:latin typeface="Arial" panose="020B0604020202020204" pitchFamily="34" charset="0"/>
              </a:rPr>
              <a:t>לְמֵימַר</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קְנָסָא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בִּקְנָסָא</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קָמַיְירֵי</a:t>
            </a:r>
            <a:endParaRPr lang="he-IL" dirty="0">
              <a:solidFill>
                <a:srgbClr val="000000"/>
              </a:solidFill>
              <a:latin typeface="Arial" panose="020B0604020202020204" pitchFamily="34" charset="0"/>
            </a:endParaRPr>
          </a:p>
        </p:txBody>
      </p:sp>
      <p:sp>
        <p:nvSpPr>
          <p:cNvPr id="15" name="הסבר מלבני מעוגל 14"/>
          <p:cNvSpPr/>
          <p:nvPr/>
        </p:nvSpPr>
        <p:spPr>
          <a:xfrm>
            <a:off x="8474697" y="1636329"/>
            <a:ext cx="2950590" cy="1192581"/>
          </a:xfrm>
          <a:prstGeom prst="wedgeRoundRectCallout">
            <a:avLst>
              <a:gd name="adj1" fmla="val -115402"/>
              <a:gd name="adj2" fmla="val 11990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המפתה משלם רק על בושת ופגם, והאונס משלם גם על הצער כמבואר </a:t>
            </a:r>
            <a:r>
              <a:rPr lang="he-IL" dirty="0" smtClean="0">
                <a:solidFill>
                  <a:schemeClr val="tx1"/>
                </a:solidFill>
              </a:rPr>
              <a:t>בכתובות </a:t>
            </a:r>
            <a:r>
              <a:rPr lang="he-IL" dirty="0">
                <a:solidFill>
                  <a:schemeClr val="tx1"/>
                </a:solidFill>
              </a:rPr>
              <a:t>לט א. </a:t>
            </a:r>
          </a:p>
        </p:txBody>
      </p:sp>
    </p:spTree>
    <p:extLst>
      <p:ext uri="{BB962C8B-B14F-4D97-AF65-F5344CB8AC3E}">
        <p14:creationId xmlns:p14="http://schemas.microsoft.com/office/powerpoint/2010/main" val="15442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250"/>
                            </p:stCondLst>
                            <p:childTnLst>
                              <p:par>
                                <p:cTn id="15" presetID="22" presetClass="entr" presetSubtype="1" fill="hold" grpId="0" nodeType="afterEffect">
                                  <p:stCondLst>
                                    <p:cond delay="150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4250"/>
                            </p:stCondLst>
                            <p:childTnLst>
                              <p:par>
                                <p:cTn id="19" presetID="22" presetClass="entr" presetSubtype="8" fill="hold" grpId="0" nodeType="afterEffect">
                                  <p:stCondLst>
                                    <p:cond delay="40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2000"/>
                                        <p:tgtEl>
                                          <p:spTgt spid="8"/>
                                        </p:tgtEl>
                                      </p:cBhvr>
                                    </p:animEffect>
                                  </p:childTnLst>
                                </p:cTn>
                              </p:par>
                            </p:childTnLst>
                          </p:cTn>
                        </p:par>
                        <p:par>
                          <p:cTn id="22" fill="hold">
                            <p:stCondLst>
                              <p:cond delay="10250"/>
                            </p:stCondLst>
                            <p:childTnLst>
                              <p:par>
                                <p:cTn id="23" presetID="22" presetClass="entr" presetSubtype="2" fill="hold" grpId="0" nodeType="afterEffect">
                                  <p:stCondLst>
                                    <p:cond delay="325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14000"/>
                            </p:stCondLst>
                            <p:childTnLst>
                              <p:par>
                                <p:cTn id="27" presetID="53" presetClass="entr" presetSubtype="16" fill="hold" grpId="0" nodeType="afterEffect">
                                  <p:stCondLst>
                                    <p:cond delay="75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15250"/>
                            </p:stCondLst>
                            <p:childTnLst>
                              <p:par>
                                <p:cTn id="33" presetID="22" presetClass="entr" presetSubtype="4" fill="hold" grpId="0" nodeType="afterEffect">
                                  <p:stCondLst>
                                    <p:cond delay="200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17750"/>
                            </p:stCondLst>
                            <p:childTnLst>
                              <p:par>
                                <p:cTn id="37" presetID="22" presetClass="entr" presetSubtype="2" fill="hold" grpId="0" nodeType="afterEffect">
                                  <p:stCondLst>
                                    <p:cond delay="400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1750"/>
                                        <p:tgtEl>
                                          <p:spTgt spid="15"/>
                                        </p:tgtEl>
                                      </p:cBhvr>
                                    </p:animEffect>
                                  </p:childTnLst>
                                </p:cTn>
                              </p:par>
                            </p:childTnLst>
                          </p:cTn>
                        </p:par>
                        <p:par>
                          <p:cTn id="40" fill="hold">
                            <p:stCondLst>
                              <p:cond delay="23500"/>
                            </p:stCondLst>
                            <p:childTnLst>
                              <p:par>
                                <p:cTn id="41" presetID="53" presetClass="entr" presetSubtype="16" fill="hold" grpId="0" nodeType="afterEffect">
                                  <p:stCondLst>
                                    <p:cond delay="30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27000"/>
                            </p:stCondLst>
                            <p:childTnLst>
                              <p:par>
                                <p:cTn id="47" presetID="16" presetClass="entr" presetSubtype="21" fill="hold" grpId="0" nodeType="afterEffect">
                                  <p:stCondLst>
                                    <p:cond delay="200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animBg="1"/>
      <p:bldP spid="9" grpId="0"/>
      <p:bldP spid="10" grpId="0"/>
      <p:bldP spid="11" grpId="0"/>
      <p:bldP spid="12" grpId="0"/>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0218" y="184727"/>
            <a:ext cx="1616364" cy="369332"/>
          </a:xfrm>
          <a:prstGeom prst="rect">
            <a:avLst/>
          </a:prstGeom>
          <a:noFill/>
        </p:spPr>
        <p:txBody>
          <a:bodyPr wrap="square" rtlCol="1">
            <a:spAutoFit/>
          </a:bodyPr>
          <a:lstStyle/>
          <a:p>
            <a:r>
              <a:rPr lang="he-IL" dirty="0" smtClean="0"/>
              <a:t>דף ה' עמ' א'</a:t>
            </a:r>
            <a:endParaRPr lang="he-IL" dirty="0"/>
          </a:p>
        </p:txBody>
      </p:sp>
      <p:sp>
        <p:nvSpPr>
          <p:cNvPr id="3" name="מלבן 2"/>
          <p:cNvSpPr/>
          <p:nvPr/>
        </p:nvSpPr>
        <p:spPr>
          <a:xfrm>
            <a:off x="6066208" y="394912"/>
            <a:ext cx="4278735" cy="369332"/>
          </a:xfrm>
          <a:prstGeom prst="rect">
            <a:avLst/>
          </a:prstGeom>
        </p:spPr>
        <p:txBody>
          <a:bodyPr wrap="none">
            <a:spAutoFit/>
          </a:bodyPr>
          <a:lstStyle/>
          <a:p>
            <a:r>
              <a:rPr lang="he-IL" dirty="0"/>
              <a:t>והגמרא </a:t>
            </a:r>
            <a:r>
              <a:rPr lang="he-IL" dirty="0" smtClean="0"/>
              <a:t>מוסיפה לשאול  על שיטת רבי </a:t>
            </a:r>
            <a:r>
              <a:rPr lang="he-IL" dirty="0" err="1"/>
              <a:t>אושעיא</a:t>
            </a:r>
            <a:r>
              <a:rPr lang="he-IL" dirty="0"/>
              <a:t>:</a:t>
            </a:r>
          </a:p>
        </p:txBody>
      </p:sp>
      <p:sp>
        <p:nvSpPr>
          <p:cNvPr id="4" name="מלבן 3"/>
          <p:cNvSpPr/>
          <p:nvPr/>
        </p:nvSpPr>
        <p:spPr>
          <a:xfrm>
            <a:off x="8107915" y="1343761"/>
            <a:ext cx="402866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הַמְטַמֵּא </a:t>
            </a:r>
            <a:r>
              <a:rPr lang="he-IL" dirty="0" err="1">
                <a:solidFill>
                  <a:srgbClr val="000000"/>
                </a:solidFill>
                <a:latin typeface="Arial" panose="020B0604020202020204" pitchFamily="34" charset="0"/>
              </a:rPr>
              <a:t>וְהַמְדַמֵּע</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וְהַמְנַסֵּך</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דְּמָמוֹנָא</a:t>
            </a:r>
            <a:r>
              <a:rPr lang="he-IL" dirty="0">
                <a:solidFill>
                  <a:srgbClr val="000000"/>
                </a:solidFill>
                <a:latin typeface="Arial" panose="020B0604020202020204" pitchFamily="34" charset="0"/>
              </a:rPr>
              <a:t> הוּא </a:t>
            </a:r>
            <a:r>
              <a:rPr lang="he-IL" dirty="0" err="1">
                <a:solidFill>
                  <a:srgbClr val="000000"/>
                </a:solidFill>
                <a:latin typeface="Arial" panose="020B0604020202020204" pitchFamily="34" charset="0"/>
              </a:rPr>
              <a:t>לִיתְנֵי</a:t>
            </a:r>
            <a:endParaRPr lang="he-IL" dirty="0"/>
          </a:p>
        </p:txBody>
      </p:sp>
      <p:sp>
        <p:nvSpPr>
          <p:cNvPr id="5" name="מלבן 4"/>
          <p:cNvSpPr/>
          <p:nvPr/>
        </p:nvSpPr>
        <p:spPr>
          <a:xfrm>
            <a:off x="1136073" y="1025697"/>
            <a:ext cx="6788727" cy="1477328"/>
          </a:xfrm>
          <a:prstGeom prst="rect">
            <a:avLst/>
          </a:prstGeom>
        </p:spPr>
        <p:txBody>
          <a:bodyPr wrap="square">
            <a:spAutoFit/>
          </a:bodyPr>
          <a:lstStyle/>
          <a:p>
            <a:r>
              <a:rPr lang="he-IL" dirty="0" smtClean="0"/>
              <a:t>המטמא טהרות </a:t>
            </a:r>
            <a:r>
              <a:rPr lang="he-IL" dirty="0"/>
              <a:t>של חברו, </a:t>
            </a:r>
            <a:endParaRPr lang="he-IL" dirty="0" smtClean="0"/>
          </a:p>
          <a:p>
            <a:r>
              <a:rPr lang="he-IL" dirty="0" err="1" smtClean="0"/>
              <a:t>והמדמע</a:t>
            </a:r>
            <a:r>
              <a:rPr lang="he-IL" dirty="0" smtClean="0"/>
              <a:t> </a:t>
            </a:r>
            <a:r>
              <a:rPr lang="he-IL" dirty="0"/>
              <a:t>- מערב תרומה עם חולין של חברו שנאלץ עתה </a:t>
            </a:r>
            <a:r>
              <a:rPr lang="he-IL" dirty="0" err="1"/>
              <a:t>למוכרם</a:t>
            </a:r>
            <a:r>
              <a:rPr lang="he-IL" dirty="0"/>
              <a:t> לכהן בזול. </a:t>
            </a:r>
            <a:r>
              <a:rPr lang="he-IL" dirty="0" err="1"/>
              <a:t>והמנסך</a:t>
            </a:r>
            <a:r>
              <a:rPr lang="he-IL" dirty="0"/>
              <a:t> יין חברו לעבודה זרה ואסרו בהנאה, </a:t>
            </a:r>
            <a:endParaRPr lang="he-IL" dirty="0" smtClean="0"/>
          </a:p>
          <a:p>
            <a:r>
              <a:rPr lang="he-IL" dirty="0" smtClean="0"/>
              <a:t>כל </a:t>
            </a:r>
            <a:r>
              <a:rPr lang="he-IL" dirty="0"/>
              <a:t>אלו חיובן הוא תשלום ממון, שהרי הזיקו, ומשלם כפי מה שהזיקו, ואם כן </a:t>
            </a:r>
            <a:r>
              <a:rPr lang="he-IL" dirty="0" smtClean="0"/>
              <a:t>למה </a:t>
            </a:r>
            <a:r>
              <a:rPr lang="he-IL" dirty="0"/>
              <a:t>רבי </a:t>
            </a:r>
            <a:r>
              <a:rPr lang="he-IL" dirty="0" err="1"/>
              <a:t>אושעיא</a:t>
            </a:r>
            <a:r>
              <a:rPr lang="he-IL" dirty="0"/>
              <a:t> לא שנה אותם?</a:t>
            </a:r>
          </a:p>
        </p:txBody>
      </p:sp>
      <p:sp>
        <p:nvSpPr>
          <p:cNvPr id="7" name="מלבן 6"/>
          <p:cNvSpPr/>
          <p:nvPr/>
        </p:nvSpPr>
        <p:spPr>
          <a:xfrm>
            <a:off x="601976" y="2763581"/>
            <a:ext cx="7322824" cy="1477328"/>
          </a:xfrm>
          <a:prstGeom prst="rect">
            <a:avLst/>
          </a:prstGeom>
        </p:spPr>
        <p:txBody>
          <a:bodyPr wrap="square">
            <a:spAutoFit/>
          </a:bodyPr>
          <a:lstStyle/>
          <a:p>
            <a:r>
              <a:rPr lang="he-IL" dirty="0" smtClean="0"/>
              <a:t>מה </a:t>
            </a:r>
            <a:r>
              <a:rPr lang="he-IL" dirty="0"/>
              <a:t>נפשך, בכל דרך שתאמר בשיטת רבי </a:t>
            </a:r>
            <a:r>
              <a:rPr lang="he-IL" dirty="0" err="1"/>
              <a:t>אושעיא</a:t>
            </a:r>
            <a:r>
              <a:rPr lang="he-IL" dirty="0"/>
              <a:t>, אין זה קשה. </a:t>
            </a:r>
            <a:endParaRPr lang="he-IL" dirty="0" smtClean="0"/>
          </a:p>
          <a:p>
            <a:r>
              <a:rPr lang="he-IL" dirty="0" smtClean="0"/>
              <a:t>כי אם הנזקים </a:t>
            </a:r>
            <a:r>
              <a:rPr lang="he-IL" dirty="0"/>
              <a:t>הללו מוגדרים כ"היזק שאינו ניכר", שהרי הפירות נשארו כפי שהיו, ואין הטומאה או הניסוך ניכר בהם, וכן </a:t>
            </a:r>
            <a:r>
              <a:rPr lang="he-IL" dirty="0" err="1"/>
              <a:t>המדמע</a:t>
            </a:r>
            <a:r>
              <a:rPr lang="he-IL" dirty="0"/>
              <a:t> אין ניכר הנזק בפירות </a:t>
            </a:r>
            <a:r>
              <a:rPr lang="he-IL" dirty="0" smtClean="0"/>
              <a:t>חברו. </a:t>
            </a:r>
          </a:p>
          <a:p>
            <a:r>
              <a:rPr lang="he-IL" dirty="0" smtClean="0"/>
              <a:t>ונחלקו </a:t>
            </a:r>
            <a:r>
              <a:rPr lang="he-IL" dirty="0"/>
              <a:t>אמוראים [גיטין </a:t>
            </a:r>
            <a:r>
              <a:rPr lang="he-IL" dirty="0" err="1"/>
              <a:t>נג</a:t>
            </a:r>
            <a:r>
              <a:rPr lang="he-IL" dirty="0"/>
              <a:t> א] האם זה נחשב כהיזק מן התורה וחייב, או שחיובו רק מדרבנן משום קנס שלא יהיה כל אחד הולך ומטמא טהרות חברו.</a:t>
            </a:r>
          </a:p>
        </p:txBody>
      </p:sp>
      <p:sp>
        <p:nvSpPr>
          <p:cNvPr id="8" name="מלבן 7"/>
          <p:cNvSpPr/>
          <p:nvPr/>
        </p:nvSpPr>
        <p:spPr>
          <a:xfrm>
            <a:off x="10344943" y="2543910"/>
            <a:ext cx="1616147" cy="369332"/>
          </a:xfrm>
          <a:prstGeom prst="rect">
            <a:avLst/>
          </a:prstGeom>
        </p:spPr>
        <p:txBody>
          <a:bodyPr wrap="none">
            <a:spAutoFit/>
          </a:bodyPr>
          <a:lstStyle/>
          <a:p>
            <a:r>
              <a:rPr lang="he-IL" dirty="0"/>
              <a:t>משיבה הגמרא: </a:t>
            </a:r>
          </a:p>
        </p:txBody>
      </p:sp>
      <p:sp>
        <p:nvSpPr>
          <p:cNvPr id="9" name="מלבן 8"/>
          <p:cNvSpPr/>
          <p:nvPr/>
        </p:nvSpPr>
        <p:spPr>
          <a:xfrm>
            <a:off x="8225187" y="3147373"/>
            <a:ext cx="383310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מָה נַפְשָׁךְ אִי הֶיזֵּק שֶׁאֵינוֹ נִיכָּר שְׁמֵיהּ הֶיזֵּק </a:t>
            </a:r>
            <a:endParaRPr lang="he-IL" dirty="0"/>
          </a:p>
        </p:txBody>
      </p:sp>
      <p:sp>
        <p:nvSpPr>
          <p:cNvPr id="10" name="מלבן 9"/>
          <p:cNvSpPr/>
          <p:nvPr/>
        </p:nvSpPr>
        <p:spPr>
          <a:xfrm>
            <a:off x="1533236" y="4413806"/>
            <a:ext cx="6391564" cy="646331"/>
          </a:xfrm>
          <a:prstGeom prst="rect">
            <a:avLst/>
          </a:prstGeom>
        </p:spPr>
        <p:txBody>
          <a:bodyPr wrap="square">
            <a:spAutoFit/>
          </a:bodyPr>
          <a:lstStyle/>
          <a:p>
            <a:r>
              <a:rPr lang="he-IL" dirty="0" smtClean="0"/>
              <a:t>ואם </a:t>
            </a:r>
            <a:r>
              <a:rPr lang="he-IL" dirty="0"/>
              <a:t>תאמר שרבי </a:t>
            </a:r>
            <a:r>
              <a:rPr lang="he-IL" dirty="0" err="1"/>
              <a:t>אושעיא</a:t>
            </a:r>
            <a:r>
              <a:rPr lang="he-IL" dirty="0"/>
              <a:t> סובר שהיזק שאינו ניכר נחשב היזק מן התורה, אם כן</a:t>
            </a:r>
            <a:r>
              <a:rPr lang="he-IL" dirty="0" smtClean="0"/>
              <a:t>,, </a:t>
            </a:r>
            <a:r>
              <a:rPr lang="he-IL" dirty="0"/>
              <a:t>הרי כבר שנה את הנזק בנפרד, ואף אלו הם בכלל נזק.</a:t>
            </a:r>
          </a:p>
        </p:txBody>
      </p:sp>
      <p:sp>
        <p:nvSpPr>
          <p:cNvPr id="11" name="מלבן 10"/>
          <p:cNvSpPr/>
          <p:nvPr/>
        </p:nvSpPr>
        <p:spPr>
          <a:xfrm>
            <a:off x="10169126" y="4367639"/>
            <a:ext cx="1829017"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הָא תְּנָא לֵיהּ </a:t>
            </a:r>
            <a:r>
              <a:rPr lang="he-IL" dirty="0" smtClean="0">
                <a:solidFill>
                  <a:srgbClr val="000000"/>
                </a:solidFill>
                <a:latin typeface="Arial" panose="020B0604020202020204" pitchFamily="34" charset="0"/>
              </a:rPr>
              <a:t>נֵזֶק</a:t>
            </a:r>
            <a:endParaRPr lang="he-IL" dirty="0"/>
          </a:p>
        </p:txBody>
      </p:sp>
      <p:sp>
        <p:nvSpPr>
          <p:cNvPr id="12" name="מלבן 11"/>
          <p:cNvSpPr/>
          <p:nvPr/>
        </p:nvSpPr>
        <p:spPr>
          <a:xfrm>
            <a:off x="8654471" y="5389071"/>
            <a:ext cx="3306619"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אִי הֶיזֵּק שֶׁאֵינוֹ נִיכָּר לָא שְׁמֵיהּ הֶיזֵּק</a:t>
            </a:r>
          </a:p>
          <a:p>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הָוֵה</a:t>
            </a:r>
            <a:r>
              <a:rPr lang="he-IL" dirty="0">
                <a:solidFill>
                  <a:srgbClr val="000000"/>
                </a:solidFill>
                <a:latin typeface="Arial" panose="020B0604020202020204" pitchFamily="34" charset="0"/>
              </a:rPr>
              <a:t> לֵיהּ </a:t>
            </a:r>
            <a:r>
              <a:rPr lang="he-IL" dirty="0" err="1">
                <a:solidFill>
                  <a:srgbClr val="000000"/>
                </a:solidFill>
                <a:latin typeface="Arial" panose="020B0604020202020204" pitchFamily="34" charset="0"/>
              </a:rPr>
              <a:t>קְנָסָא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וּבִקְנָסָא</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קָמַיְירֵי</a:t>
            </a:r>
            <a:endParaRPr lang="he-IL" dirty="0"/>
          </a:p>
        </p:txBody>
      </p:sp>
      <p:sp>
        <p:nvSpPr>
          <p:cNvPr id="13" name="מלבן 12"/>
          <p:cNvSpPr/>
          <p:nvPr/>
        </p:nvSpPr>
        <p:spPr>
          <a:xfrm>
            <a:off x="1220812" y="5264868"/>
            <a:ext cx="6703988" cy="1200329"/>
          </a:xfrm>
          <a:prstGeom prst="rect">
            <a:avLst/>
          </a:prstGeom>
        </p:spPr>
        <p:txBody>
          <a:bodyPr wrap="square">
            <a:spAutoFit/>
          </a:bodyPr>
          <a:lstStyle/>
          <a:p>
            <a:r>
              <a:rPr lang="he-IL" dirty="0" smtClean="0"/>
              <a:t> </a:t>
            </a:r>
            <a:r>
              <a:rPr lang="he-IL" dirty="0"/>
              <a:t>ואם תאמר שהוא סובר היזק שאינו ניכר לא </a:t>
            </a:r>
            <a:r>
              <a:rPr lang="he-IL" dirty="0" smtClean="0"/>
              <a:t>נקרא </a:t>
            </a:r>
            <a:r>
              <a:rPr lang="he-IL" dirty="0"/>
              <a:t>היזק מן התורה, אם כן, </a:t>
            </a:r>
            <a:r>
              <a:rPr lang="he-IL" dirty="0" smtClean="0"/>
              <a:t>החיוב </a:t>
            </a:r>
            <a:r>
              <a:rPr lang="he-IL" dirty="0"/>
              <a:t>הוא רק מטעם קנס, שלא יהיה כל אחד מטמא טהרות חברו, וזה כבר נתבאר שרבי </a:t>
            </a:r>
            <a:r>
              <a:rPr lang="he-IL" dirty="0" err="1"/>
              <a:t>אושעיא</a:t>
            </a:r>
            <a:r>
              <a:rPr lang="he-IL" dirty="0"/>
              <a:t> </a:t>
            </a:r>
            <a:r>
              <a:rPr lang="he-IL" dirty="0" smtClean="0"/>
              <a:t> </a:t>
            </a:r>
            <a:r>
              <a:rPr lang="he-IL" dirty="0"/>
              <a:t>אינו מדבר </a:t>
            </a:r>
            <a:r>
              <a:rPr lang="he-IL" dirty="0" smtClean="0"/>
              <a:t>בתשלומים </a:t>
            </a:r>
            <a:r>
              <a:rPr lang="he-IL" dirty="0"/>
              <a:t>שכל </a:t>
            </a:r>
            <a:r>
              <a:rPr lang="he-IL" dirty="0" smtClean="0"/>
              <a:t>חיובם </a:t>
            </a:r>
            <a:r>
              <a:rPr lang="he-IL" dirty="0"/>
              <a:t>רק משום קנס, ולכן לא שנה אותם </a:t>
            </a:r>
          </a:p>
        </p:txBody>
      </p:sp>
    </p:spTree>
    <p:extLst>
      <p:ext uri="{BB962C8B-B14F-4D97-AF65-F5344CB8AC3E}">
        <p14:creationId xmlns:p14="http://schemas.microsoft.com/office/powerpoint/2010/main" val="310077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250"/>
                            </p:stCondLst>
                            <p:childTnLst>
                              <p:par>
                                <p:cTn id="15" presetID="22" presetClass="entr" presetSubtype="2" fill="hold" grpId="0" nodeType="after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4750"/>
                            </p:stCondLst>
                            <p:childTnLst>
                              <p:par>
                                <p:cTn id="19" presetID="16" presetClass="entr" presetSubtype="21" fill="hold" grpId="0" nodeType="afterEffect">
                                  <p:stCondLst>
                                    <p:cond delay="325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8500"/>
                            </p:stCondLst>
                            <p:childTnLst>
                              <p:par>
                                <p:cTn id="23" presetID="53" presetClass="entr" presetSubtype="16"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9500"/>
                            </p:stCondLst>
                            <p:childTnLst>
                              <p:par>
                                <p:cTn id="29" presetID="22" presetClass="entr" presetSubtype="2"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childTnLst>
                          </p:cTn>
                        </p:par>
                        <p:par>
                          <p:cTn id="32" fill="hold">
                            <p:stCondLst>
                              <p:cond delay="11000"/>
                            </p:stCondLst>
                            <p:childTnLst>
                              <p:par>
                                <p:cTn id="33" presetID="53" presetClass="entr" presetSubtype="16" fill="hold" grpId="0" nodeType="afterEffect">
                                  <p:stCondLst>
                                    <p:cond delay="52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16750"/>
                            </p:stCondLst>
                            <p:childTnLst>
                              <p:par>
                                <p:cTn id="39" presetID="22" presetClass="entr" presetSubtype="2" fill="hold" grpId="0" nodeType="afterEffect">
                                  <p:stCondLst>
                                    <p:cond delay="175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19000"/>
                            </p:stCondLst>
                            <p:childTnLst>
                              <p:par>
                                <p:cTn id="43" presetID="53" presetClass="entr" presetSubtype="16" fill="hold" grpId="0" nodeType="afterEffect">
                                  <p:stCondLst>
                                    <p:cond delay="225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21750"/>
                            </p:stCondLst>
                            <p:childTnLst>
                              <p:par>
                                <p:cTn id="49" presetID="22" presetClass="entr" presetSubtype="2" fill="hold" grpId="0" nodeType="afterEffect">
                                  <p:stCondLst>
                                    <p:cond delay="200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P spid="8" grpId="0"/>
      <p:bldP spid="9" grpId="0" animBg="1"/>
      <p:bldP spid="10" grpId="0"/>
      <p:bldP spid="11"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92509" y="184727"/>
            <a:ext cx="1644073" cy="369332"/>
          </a:xfrm>
          <a:prstGeom prst="rect">
            <a:avLst/>
          </a:prstGeom>
          <a:noFill/>
        </p:spPr>
        <p:txBody>
          <a:bodyPr wrap="square" rtlCol="1">
            <a:spAutoFit/>
          </a:bodyPr>
          <a:lstStyle/>
          <a:p>
            <a:r>
              <a:rPr lang="he-IL" dirty="0" smtClean="0"/>
              <a:t>דף ה' עמ' א'</a:t>
            </a:r>
            <a:endParaRPr lang="he-IL" dirty="0"/>
          </a:p>
        </p:txBody>
      </p:sp>
      <p:sp>
        <p:nvSpPr>
          <p:cNvPr id="4" name="מלבן 3"/>
          <p:cNvSpPr/>
          <p:nvPr/>
        </p:nvSpPr>
        <p:spPr>
          <a:xfrm>
            <a:off x="415636" y="855855"/>
            <a:ext cx="7749309" cy="923330"/>
          </a:xfrm>
          <a:prstGeom prst="rect">
            <a:avLst/>
          </a:prstGeom>
        </p:spPr>
        <p:txBody>
          <a:bodyPr wrap="square">
            <a:spAutoFit/>
          </a:bodyPr>
          <a:lstStyle/>
          <a:p>
            <a:r>
              <a:rPr lang="he-IL" dirty="0" smtClean="0"/>
              <a:t>אפשר לומר, שרבי </a:t>
            </a:r>
            <a:r>
              <a:rPr lang="he-IL" dirty="0" err="1"/>
              <a:t>חייא</a:t>
            </a:r>
            <a:r>
              <a:rPr lang="he-IL" dirty="0"/>
              <a:t> </a:t>
            </a:r>
            <a:r>
              <a:rPr lang="he-IL" dirty="0" smtClean="0"/>
              <a:t>השונה </a:t>
            </a:r>
            <a:r>
              <a:rPr lang="he-IL" dirty="0"/>
              <a:t>בנפרד את המטמא </a:t>
            </a:r>
            <a:r>
              <a:rPr lang="he-IL" dirty="0" err="1"/>
              <a:t>המדמע</a:t>
            </a:r>
            <a:r>
              <a:rPr lang="he-IL" dirty="0"/>
              <a:t> </a:t>
            </a:r>
            <a:r>
              <a:rPr lang="he-IL" dirty="0" err="1"/>
              <a:t>והמנסך</a:t>
            </a:r>
            <a:r>
              <a:rPr lang="he-IL" dirty="0"/>
              <a:t>, </a:t>
            </a:r>
            <a:endParaRPr lang="he-IL" dirty="0" smtClean="0"/>
          </a:p>
          <a:p>
            <a:r>
              <a:rPr lang="he-IL" dirty="0" smtClean="0"/>
              <a:t>שהיזק </a:t>
            </a:r>
            <a:r>
              <a:rPr lang="he-IL" dirty="0"/>
              <a:t>שאינו ניכר לא שמיה היזק ומעיקר הדין אין לחייבו, </a:t>
            </a:r>
            <a:r>
              <a:rPr lang="he-IL" dirty="0" smtClean="0"/>
              <a:t>וחיובו </a:t>
            </a:r>
            <a:r>
              <a:rPr lang="he-IL" dirty="0"/>
              <a:t>אינו אלא מטעם קנס, ולכן שנה אותם רבי </a:t>
            </a:r>
            <a:r>
              <a:rPr lang="he-IL" dirty="0" err="1"/>
              <a:t>חייא</a:t>
            </a:r>
            <a:r>
              <a:rPr lang="he-IL" dirty="0"/>
              <a:t> בנפרד, כי אין הם כלולים בכלל הנזק. </a:t>
            </a:r>
            <a:endParaRPr lang="he-IL" dirty="0" smtClean="0"/>
          </a:p>
        </p:txBody>
      </p:sp>
      <p:sp>
        <p:nvSpPr>
          <p:cNvPr id="5" name="מלבן 4"/>
          <p:cNvSpPr/>
          <p:nvPr/>
        </p:nvSpPr>
        <p:spPr>
          <a:xfrm>
            <a:off x="3205018" y="230893"/>
            <a:ext cx="7148946" cy="369332"/>
          </a:xfrm>
          <a:prstGeom prst="rect">
            <a:avLst/>
          </a:prstGeom>
        </p:spPr>
        <p:txBody>
          <a:bodyPr wrap="square">
            <a:spAutoFit/>
          </a:bodyPr>
          <a:lstStyle/>
          <a:p>
            <a:r>
              <a:rPr lang="he-IL" dirty="0"/>
              <a:t>הגמרא מבררת  </a:t>
            </a:r>
            <a:r>
              <a:rPr lang="he-IL" dirty="0" smtClean="0"/>
              <a:t>אם אפשר </a:t>
            </a:r>
            <a:r>
              <a:rPr lang="he-IL" dirty="0"/>
              <a:t>להוכיח מכאן את שיטת רבי </a:t>
            </a:r>
            <a:r>
              <a:rPr lang="he-IL" dirty="0" err="1"/>
              <a:t>חייא</a:t>
            </a:r>
            <a:r>
              <a:rPr lang="he-IL" dirty="0"/>
              <a:t> בהיזק שאינו ניכר:</a:t>
            </a:r>
          </a:p>
        </p:txBody>
      </p:sp>
      <p:sp>
        <p:nvSpPr>
          <p:cNvPr id="6" name="מלבן 5"/>
          <p:cNvSpPr/>
          <p:nvPr/>
        </p:nvSpPr>
        <p:spPr>
          <a:xfrm>
            <a:off x="8821713" y="1060056"/>
            <a:ext cx="2989921" cy="646331"/>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לֵימָא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קָסָבַר</a:t>
            </a:r>
            <a:r>
              <a:rPr lang="he-IL" dirty="0">
                <a:solidFill>
                  <a:srgbClr val="000000"/>
                </a:solidFill>
                <a:latin typeface="Arial" panose="020B0604020202020204" pitchFamily="34" charset="0"/>
              </a:rPr>
              <a:t> רַבִּי </a:t>
            </a:r>
            <a:r>
              <a:rPr lang="he-IL" dirty="0" err="1">
                <a:solidFill>
                  <a:srgbClr val="000000"/>
                </a:solidFill>
                <a:latin typeface="Arial" panose="020B0604020202020204" pitchFamily="34" charset="0"/>
              </a:rPr>
              <a:t>חִיָּיא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הֶיזֵּק </a:t>
            </a:r>
            <a:r>
              <a:rPr lang="he-IL" dirty="0">
                <a:solidFill>
                  <a:srgbClr val="000000"/>
                </a:solidFill>
                <a:latin typeface="Arial" panose="020B0604020202020204" pitchFamily="34" charset="0"/>
              </a:rPr>
              <a:t>שֶׁאֵינוֹ נִיכָּר לָא שְׁמֵיהּ הֶיזֵּק </a:t>
            </a:r>
            <a:endParaRPr lang="he-IL" dirty="0"/>
          </a:p>
        </p:txBody>
      </p:sp>
      <p:sp>
        <p:nvSpPr>
          <p:cNvPr id="7" name="מלבן 6"/>
          <p:cNvSpPr/>
          <p:nvPr/>
        </p:nvSpPr>
        <p:spPr>
          <a:xfrm>
            <a:off x="2068945" y="2306112"/>
            <a:ext cx="6096000" cy="923330"/>
          </a:xfrm>
          <a:prstGeom prst="rect">
            <a:avLst/>
          </a:prstGeom>
        </p:spPr>
        <p:txBody>
          <a:bodyPr>
            <a:spAutoFit/>
          </a:bodyPr>
          <a:lstStyle/>
          <a:p>
            <a:r>
              <a:rPr lang="he-IL" dirty="0" smtClean="0"/>
              <a:t>כי </a:t>
            </a:r>
            <a:r>
              <a:rPr lang="he-IL" dirty="0"/>
              <a:t>אם נאמר שרבי </a:t>
            </a:r>
            <a:r>
              <a:rPr lang="he-IL" dirty="0" err="1"/>
              <a:t>חייא</a:t>
            </a:r>
            <a:r>
              <a:rPr lang="he-IL" dirty="0"/>
              <a:t> סובר שנחשב להיזק מן </a:t>
            </a:r>
            <a:r>
              <a:rPr lang="he-IL" dirty="0" smtClean="0"/>
              <a:t>התורה </a:t>
            </a:r>
            <a:r>
              <a:rPr lang="he-IL" dirty="0"/>
              <a:t>- הרי כבר שנה את הנזק בנפרד [כי שנה גם את כל האבות של רבי </a:t>
            </a:r>
            <a:r>
              <a:rPr lang="he-IL" dirty="0" err="1"/>
              <a:t>אושעיא</a:t>
            </a:r>
            <a:r>
              <a:rPr lang="he-IL" dirty="0"/>
              <a:t>], ולשם מה שנה גם את המטמא </a:t>
            </a:r>
            <a:r>
              <a:rPr lang="he-IL" dirty="0" err="1"/>
              <a:t>המדמע</a:t>
            </a:r>
            <a:r>
              <a:rPr lang="he-IL" dirty="0"/>
              <a:t> </a:t>
            </a:r>
            <a:r>
              <a:rPr lang="he-IL" dirty="0" err="1"/>
              <a:t>והמנסך</a:t>
            </a:r>
            <a:r>
              <a:rPr lang="he-IL" dirty="0"/>
              <a:t>, בנפרד.</a:t>
            </a:r>
          </a:p>
        </p:txBody>
      </p:sp>
      <p:sp>
        <p:nvSpPr>
          <p:cNvPr id="8" name="מלבן 7"/>
          <p:cNvSpPr/>
          <p:nvPr/>
        </p:nvSpPr>
        <p:spPr>
          <a:xfrm>
            <a:off x="8727136" y="2531575"/>
            <a:ext cx="3084498"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דְּאִי שְׁמֵיהּ הֶיזֵּק הָא תְּנָא לֵיהּ נֵזֶק </a:t>
            </a:r>
            <a:endParaRPr lang="he-IL" dirty="0"/>
          </a:p>
        </p:txBody>
      </p:sp>
      <p:sp>
        <p:nvSpPr>
          <p:cNvPr id="9" name="מלבן 8"/>
          <p:cNvSpPr/>
          <p:nvPr/>
        </p:nvSpPr>
        <p:spPr>
          <a:xfrm>
            <a:off x="541133" y="4408402"/>
            <a:ext cx="7623812" cy="923330"/>
          </a:xfrm>
          <a:prstGeom prst="rect">
            <a:avLst/>
          </a:prstGeom>
        </p:spPr>
        <p:txBody>
          <a:bodyPr wrap="square">
            <a:spAutoFit/>
          </a:bodyPr>
          <a:lstStyle/>
          <a:p>
            <a:r>
              <a:rPr lang="he-IL" dirty="0" smtClean="0"/>
              <a:t>רבי </a:t>
            </a:r>
            <a:r>
              <a:rPr lang="he-IL" dirty="0" err="1"/>
              <a:t>חייא</a:t>
            </a:r>
            <a:r>
              <a:rPr lang="he-IL" dirty="0"/>
              <a:t> באמת סובר שהוי נזק מן התורה, ומכל מקום חילקם, </a:t>
            </a:r>
            <a:endParaRPr lang="he-IL" dirty="0" smtClean="0"/>
          </a:p>
          <a:p>
            <a:r>
              <a:rPr lang="he-IL" dirty="0" smtClean="0"/>
              <a:t>שנה </a:t>
            </a:r>
            <a:r>
              <a:rPr lang="he-IL" dirty="0"/>
              <a:t>בנפרד את החיוב על נזק שהוא ניכר בגוף החפץ, </a:t>
            </a:r>
            <a:endParaRPr lang="he-IL" dirty="0" smtClean="0"/>
          </a:p>
          <a:p>
            <a:r>
              <a:rPr lang="he-IL" dirty="0" smtClean="0"/>
              <a:t>ושנה </a:t>
            </a:r>
            <a:r>
              <a:rPr lang="he-IL" dirty="0"/>
              <a:t>בנפרד חיובי נזק שאין הנזק ניכר בגוף החפץ, וההיזק הוא רק בתשמישיו ובשוויו.</a:t>
            </a:r>
          </a:p>
        </p:txBody>
      </p:sp>
      <p:sp>
        <p:nvSpPr>
          <p:cNvPr id="10" name="מלבן 9"/>
          <p:cNvSpPr/>
          <p:nvPr/>
        </p:nvSpPr>
        <p:spPr>
          <a:xfrm>
            <a:off x="9442381" y="3326461"/>
            <a:ext cx="2218877" cy="369332"/>
          </a:xfrm>
          <a:prstGeom prst="rect">
            <a:avLst/>
          </a:prstGeom>
        </p:spPr>
        <p:txBody>
          <a:bodyPr wrap="none">
            <a:spAutoFit/>
          </a:bodyPr>
          <a:lstStyle/>
          <a:p>
            <a:r>
              <a:rPr lang="he-IL" dirty="0"/>
              <a:t>הגמרא </a:t>
            </a:r>
            <a:r>
              <a:rPr lang="he-IL" dirty="0" smtClean="0"/>
              <a:t>דוחה הנחה זו: </a:t>
            </a:r>
            <a:endParaRPr lang="he-IL" dirty="0"/>
          </a:p>
        </p:txBody>
      </p:sp>
      <p:sp>
        <p:nvSpPr>
          <p:cNvPr id="11" name="מלבן 10"/>
          <p:cNvSpPr/>
          <p:nvPr/>
        </p:nvSpPr>
        <p:spPr>
          <a:xfrm>
            <a:off x="9323760" y="4546902"/>
            <a:ext cx="2337498"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תְּנָא </a:t>
            </a:r>
            <a:r>
              <a:rPr lang="he-IL" dirty="0" err="1">
                <a:solidFill>
                  <a:srgbClr val="000000"/>
                </a:solidFill>
                <a:latin typeface="Arial" panose="020B0604020202020204" pitchFamily="34" charset="0"/>
              </a:rPr>
              <a:t>הֶיזֵּקָא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דְּמִינַּכְרָא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וּתְנָא </a:t>
            </a:r>
            <a:r>
              <a:rPr lang="he-IL" dirty="0" err="1">
                <a:solidFill>
                  <a:srgbClr val="000000"/>
                </a:solidFill>
                <a:latin typeface="Arial" panose="020B0604020202020204" pitchFamily="34" charset="0"/>
              </a:rPr>
              <a:t>הֶיזֵּקָא</a:t>
            </a:r>
            <a:r>
              <a:rPr lang="he-IL" dirty="0">
                <a:solidFill>
                  <a:srgbClr val="000000"/>
                </a:solidFill>
                <a:latin typeface="Arial" panose="020B0604020202020204" pitchFamily="34" charset="0"/>
              </a:rPr>
              <a:t> דְּלָא </a:t>
            </a:r>
            <a:r>
              <a:rPr lang="he-IL" dirty="0" err="1">
                <a:solidFill>
                  <a:srgbClr val="000000"/>
                </a:solidFill>
                <a:latin typeface="Arial" panose="020B0604020202020204" pitchFamily="34" charset="0"/>
              </a:rPr>
              <a:t>מִינַּכְרָא</a:t>
            </a:r>
            <a:endParaRPr lang="he-IL" dirty="0"/>
          </a:p>
        </p:txBody>
      </p:sp>
    </p:spTree>
    <p:extLst>
      <p:ext uri="{BB962C8B-B14F-4D97-AF65-F5344CB8AC3E}">
        <p14:creationId xmlns:p14="http://schemas.microsoft.com/office/powerpoint/2010/main" val="41804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750"/>
                            </p:stCondLst>
                            <p:childTnLst>
                              <p:par>
                                <p:cTn id="15" presetID="22" presetClass="entr" presetSubtype="2" fill="hold" grpId="0" nodeType="after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4750"/>
                            </p:stCondLst>
                            <p:childTnLst>
                              <p:par>
                                <p:cTn id="19" presetID="53" presetClass="entr" presetSubtype="16" fill="hold" grpId="0" nodeType="afterEffect">
                                  <p:stCondLst>
                                    <p:cond delay="3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8500"/>
                            </p:stCondLst>
                            <p:childTnLst>
                              <p:par>
                                <p:cTn id="25" presetID="22" presetClass="entr" presetSubtype="2" fill="hold" grpId="0" nodeType="after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10500"/>
                            </p:stCondLst>
                            <p:childTnLst>
                              <p:par>
                                <p:cTn id="29" presetID="47" presetClass="entr" presetSubtype="0" fill="hold" grpId="0" nodeType="afterEffect">
                                  <p:stCondLst>
                                    <p:cond delay="37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5250"/>
                            </p:stCondLst>
                            <p:childTnLst>
                              <p:par>
                                <p:cTn id="35" presetID="53" presetClass="entr" presetSubtype="16" fill="hold" grpId="0" nodeType="after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16250"/>
                            </p:stCondLst>
                            <p:childTnLst>
                              <p:par>
                                <p:cTn id="41" presetID="16" presetClass="entr" presetSubtype="21" fill="hold" grpId="0" nodeType="afterEffect">
                                  <p:stCondLst>
                                    <p:cond delay="100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688945" y="5038442"/>
            <a:ext cx="2050473"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ולְמַעוֹטֵי מַאי</a:t>
            </a:r>
            <a:r>
              <a:rPr lang="he-IL" dirty="0"/>
              <a:t/>
            </a:r>
            <a:br>
              <a:rPr lang="he-IL" dirty="0"/>
            </a:br>
            <a:r>
              <a:rPr lang="he-IL" dirty="0">
                <a:solidFill>
                  <a:srgbClr val="000000"/>
                </a:solidFill>
                <a:latin typeface="Arial" panose="020B0604020202020204" pitchFamily="34" charset="0"/>
              </a:rPr>
              <a:t>לְמַעוֹטֵי מוֹסֵר וּמְפַגֵּל</a:t>
            </a:r>
            <a:endParaRPr lang="he-IL" dirty="0"/>
          </a:p>
        </p:txBody>
      </p:sp>
      <p:sp>
        <p:nvSpPr>
          <p:cNvPr id="3" name="TextBox 2"/>
          <p:cNvSpPr txBox="1"/>
          <p:nvPr/>
        </p:nvSpPr>
        <p:spPr>
          <a:xfrm>
            <a:off x="10520218" y="184726"/>
            <a:ext cx="1616364" cy="369332"/>
          </a:xfrm>
          <a:prstGeom prst="rect">
            <a:avLst/>
          </a:prstGeom>
          <a:noFill/>
        </p:spPr>
        <p:txBody>
          <a:bodyPr wrap="square" rtlCol="1">
            <a:spAutoFit/>
          </a:bodyPr>
          <a:lstStyle/>
          <a:p>
            <a:r>
              <a:rPr lang="he-IL" dirty="0" smtClean="0"/>
              <a:t>דף ה' עמ' א'</a:t>
            </a:r>
            <a:endParaRPr lang="he-IL" dirty="0"/>
          </a:p>
        </p:txBody>
      </p:sp>
      <p:sp>
        <p:nvSpPr>
          <p:cNvPr id="4" name="מלבן 3"/>
          <p:cNvSpPr/>
          <p:nvPr/>
        </p:nvSpPr>
        <p:spPr>
          <a:xfrm>
            <a:off x="1440873" y="2976848"/>
            <a:ext cx="6096000" cy="1200329"/>
          </a:xfrm>
          <a:prstGeom prst="rect">
            <a:avLst/>
          </a:prstGeom>
        </p:spPr>
        <p:txBody>
          <a:bodyPr>
            <a:spAutoFit/>
          </a:bodyPr>
          <a:lstStyle/>
          <a:p>
            <a:r>
              <a:rPr lang="he-IL" dirty="0" smtClean="0"/>
              <a:t>וכן </a:t>
            </a:r>
            <a:r>
              <a:rPr lang="he-IL" dirty="0"/>
              <a:t>מובן מדוע רבי </a:t>
            </a:r>
            <a:r>
              <a:rPr lang="he-IL" dirty="0" err="1"/>
              <a:t>אושעיא</a:t>
            </a:r>
            <a:r>
              <a:rPr lang="he-IL" dirty="0"/>
              <a:t> תנא </a:t>
            </a:r>
            <a:r>
              <a:rPr lang="he-IL" dirty="0" err="1"/>
              <a:t>מניינא</a:t>
            </a:r>
            <a:r>
              <a:rPr lang="he-IL" dirty="0"/>
              <a:t>, נקב </a:t>
            </a:r>
            <a:r>
              <a:rPr lang="he-IL" dirty="0" err="1"/>
              <a:t>במנין</a:t>
            </a:r>
            <a:r>
              <a:rPr lang="he-IL" dirty="0"/>
              <a:t> [שלשה עשר] האבות שבא למנות, כי רצה בזה למעוטי דרבי </a:t>
            </a:r>
            <a:r>
              <a:rPr lang="he-IL" dirty="0" err="1"/>
              <a:t>חייא</a:t>
            </a:r>
            <a:r>
              <a:rPr lang="he-IL" dirty="0"/>
              <a:t>, להשמיענו שלא בא לשנות את כל אבות </a:t>
            </a:r>
            <a:r>
              <a:rPr lang="he-IL" dirty="0" err="1"/>
              <a:t>הנזיקין</a:t>
            </a:r>
            <a:r>
              <a:rPr lang="he-IL" dirty="0"/>
              <a:t> שמנה רבי </a:t>
            </a:r>
            <a:r>
              <a:rPr lang="he-IL" dirty="0" err="1"/>
              <a:t>חייא</a:t>
            </a:r>
            <a:r>
              <a:rPr lang="he-IL" dirty="0"/>
              <a:t>, אלא רק את אלו בלבד. </a:t>
            </a:r>
          </a:p>
        </p:txBody>
      </p:sp>
      <p:sp>
        <p:nvSpPr>
          <p:cNvPr id="5" name="מלבן 4"/>
          <p:cNvSpPr/>
          <p:nvPr/>
        </p:nvSpPr>
        <p:spPr>
          <a:xfrm>
            <a:off x="7350760" y="915146"/>
            <a:ext cx="3363421" cy="369332"/>
          </a:xfrm>
          <a:prstGeom prst="rect">
            <a:avLst/>
          </a:prstGeom>
        </p:spPr>
        <p:txBody>
          <a:bodyPr wrap="none">
            <a:spAutoFit/>
          </a:bodyPr>
          <a:lstStyle/>
          <a:p>
            <a:r>
              <a:rPr lang="he-IL" dirty="0"/>
              <a:t>הגמרא </a:t>
            </a:r>
            <a:r>
              <a:rPr lang="he-IL" dirty="0" smtClean="0"/>
              <a:t>מבררת את שיטת רבי </a:t>
            </a:r>
            <a:r>
              <a:rPr lang="he-IL" dirty="0" err="1"/>
              <a:t>חייא</a:t>
            </a:r>
            <a:r>
              <a:rPr lang="he-IL" dirty="0"/>
              <a:t>: </a:t>
            </a:r>
          </a:p>
        </p:txBody>
      </p:sp>
      <p:sp>
        <p:nvSpPr>
          <p:cNvPr id="7" name="מלבן 6"/>
          <p:cNvSpPr/>
          <p:nvPr/>
        </p:nvSpPr>
        <p:spPr>
          <a:xfrm>
            <a:off x="8565151" y="2005117"/>
            <a:ext cx="3174267" cy="646331"/>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בִּשְׁלָמָא</a:t>
            </a:r>
            <a:r>
              <a:rPr lang="he-IL" dirty="0">
                <a:solidFill>
                  <a:srgbClr val="000000"/>
                </a:solidFill>
                <a:latin typeface="Arial" panose="020B0604020202020204" pitchFamily="34" charset="0"/>
              </a:rPr>
              <a:t> לְתַנָּא </a:t>
            </a:r>
            <a:r>
              <a:rPr lang="he-IL" dirty="0" err="1" smtClean="0">
                <a:solidFill>
                  <a:srgbClr val="000000"/>
                </a:solidFill>
                <a:latin typeface="Arial" panose="020B0604020202020204" pitchFamily="34" charset="0"/>
              </a:rPr>
              <a:t>דִּידַן</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 תְּנָא </a:t>
            </a:r>
            <a:r>
              <a:rPr lang="he-IL" dirty="0" err="1">
                <a:solidFill>
                  <a:srgbClr val="000000"/>
                </a:solidFill>
                <a:latin typeface="Arial" panose="020B0604020202020204" pitchFamily="34" charset="0"/>
              </a:rPr>
              <a:t>מִנְיָינָא</a:t>
            </a:r>
            <a:r>
              <a:rPr lang="he-IL" dirty="0">
                <a:solidFill>
                  <a:srgbClr val="000000"/>
                </a:solidFill>
                <a:latin typeface="Arial" panose="020B0604020202020204" pitchFamily="34" charset="0"/>
              </a:rPr>
              <a:t> לְמַעוֹטֵי דְּרַבִּי </a:t>
            </a:r>
            <a:r>
              <a:rPr lang="he-IL" dirty="0" err="1">
                <a:solidFill>
                  <a:srgbClr val="000000"/>
                </a:solidFill>
                <a:latin typeface="Arial" panose="020B0604020202020204" pitchFamily="34" charset="0"/>
              </a:rPr>
              <a:t>אוֹשַׁעְיָא</a:t>
            </a:r>
            <a:r>
              <a:rPr lang="he-IL" dirty="0">
                <a:solidFill>
                  <a:srgbClr val="000000"/>
                </a:solidFill>
                <a:latin typeface="Arial" panose="020B0604020202020204" pitchFamily="34" charset="0"/>
              </a:rPr>
              <a:t> </a:t>
            </a:r>
            <a:endParaRPr lang="he-IL" dirty="0"/>
          </a:p>
        </p:txBody>
      </p:sp>
      <p:sp>
        <p:nvSpPr>
          <p:cNvPr id="9" name="הסבר מלבני מעוגל 8"/>
          <p:cNvSpPr/>
          <p:nvPr/>
        </p:nvSpPr>
        <p:spPr>
          <a:xfrm>
            <a:off x="147583" y="246659"/>
            <a:ext cx="6430882" cy="1166718"/>
          </a:xfrm>
          <a:prstGeom prst="wedgeRoundRectCallout">
            <a:avLst>
              <a:gd name="adj1" fmla="val 17668"/>
              <a:gd name="adj2" fmla="val 14798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err="1">
                <a:solidFill>
                  <a:schemeClr val="tx1"/>
                </a:solidFill>
              </a:rPr>
              <a:t>תוס</a:t>
            </a:r>
            <a:r>
              <a:rPr lang="he-IL" sz="1600" dirty="0">
                <a:solidFill>
                  <a:schemeClr val="tx1"/>
                </a:solidFill>
              </a:rPr>
              <a:t>': אין הכוונה שאינו סובר כמותו, אלא רק דלא איירי בהו. </a:t>
            </a:r>
          </a:p>
          <a:p>
            <a:r>
              <a:rPr lang="he-IL" sz="1600" dirty="0">
                <a:solidFill>
                  <a:schemeClr val="tx1"/>
                </a:solidFill>
              </a:rPr>
              <a:t>הקשה דרכי דוד: לשם מה צריך לנקוט את המניין כדי להשמיענו שלא </a:t>
            </a:r>
            <a:r>
              <a:rPr lang="he-IL" sz="1600" dirty="0" err="1">
                <a:solidFill>
                  <a:schemeClr val="tx1"/>
                </a:solidFill>
              </a:rPr>
              <a:t>מיירי</a:t>
            </a:r>
            <a:r>
              <a:rPr lang="he-IL" sz="1600" dirty="0">
                <a:solidFill>
                  <a:schemeClr val="tx1"/>
                </a:solidFill>
              </a:rPr>
              <a:t> באבות שמנה רבי </a:t>
            </a:r>
            <a:r>
              <a:rPr lang="he-IL" sz="1600" dirty="0" err="1">
                <a:solidFill>
                  <a:schemeClr val="tx1"/>
                </a:solidFill>
              </a:rPr>
              <a:t>אושעיא</a:t>
            </a:r>
            <a:r>
              <a:rPr lang="he-IL" sz="1600" dirty="0">
                <a:solidFill>
                  <a:schemeClr val="tx1"/>
                </a:solidFill>
              </a:rPr>
              <a:t>, והרי גם ללא </a:t>
            </a:r>
            <a:r>
              <a:rPr lang="he-IL" sz="1600" dirty="0" err="1">
                <a:solidFill>
                  <a:schemeClr val="tx1"/>
                </a:solidFill>
              </a:rPr>
              <a:t>המנין</a:t>
            </a:r>
            <a:r>
              <a:rPr lang="he-IL" sz="1600" dirty="0">
                <a:solidFill>
                  <a:schemeClr val="tx1"/>
                </a:solidFill>
              </a:rPr>
              <a:t> רואים זאת. </a:t>
            </a:r>
          </a:p>
          <a:p>
            <a:r>
              <a:rPr lang="he-IL" sz="1600" dirty="0">
                <a:solidFill>
                  <a:schemeClr val="tx1"/>
                </a:solidFill>
              </a:rPr>
              <a:t>סוכת דוד אות כ"א כתב" כי אפשר, שלא שנה אותם כדי </a:t>
            </a:r>
            <a:r>
              <a:rPr lang="he-IL" sz="1600" dirty="0" err="1">
                <a:solidFill>
                  <a:schemeClr val="tx1"/>
                </a:solidFill>
              </a:rPr>
              <a:t>לאשמועינן</a:t>
            </a:r>
            <a:r>
              <a:rPr lang="he-IL" sz="1600" dirty="0">
                <a:solidFill>
                  <a:schemeClr val="tx1"/>
                </a:solidFill>
              </a:rPr>
              <a:t> שהם מין אחר של נזקין. אבל לא </a:t>
            </a:r>
            <a:r>
              <a:rPr lang="he-IL" sz="1600" dirty="0" err="1">
                <a:solidFill>
                  <a:schemeClr val="tx1"/>
                </a:solidFill>
              </a:rPr>
              <a:t>שחולקין</a:t>
            </a:r>
            <a:r>
              <a:rPr lang="he-IL" sz="1600" dirty="0">
                <a:solidFill>
                  <a:schemeClr val="tx1"/>
                </a:solidFill>
              </a:rPr>
              <a:t> על זה </a:t>
            </a:r>
          </a:p>
        </p:txBody>
      </p:sp>
      <p:sp>
        <p:nvSpPr>
          <p:cNvPr id="10" name="מלבן 9"/>
          <p:cNvSpPr/>
          <p:nvPr/>
        </p:nvSpPr>
        <p:spPr>
          <a:xfrm>
            <a:off x="8232921" y="3098423"/>
            <a:ext cx="3785012"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ְרַבִּי </a:t>
            </a:r>
            <a:r>
              <a:rPr lang="he-IL" dirty="0" err="1">
                <a:solidFill>
                  <a:srgbClr val="000000"/>
                </a:solidFill>
                <a:latin typeface="Arial" panose="020B0604020202020204" pitchFamily="34" charset="0"/>
              </a:rPr>
              <a:t>אוֹשַׁעְיָא</a:t>
            </a:r>
            <a:r>
              <a:rPr lang="he-IL" dirty="0">
                <a:solidFill>
                  <a:srgbClr val="000000"/>
                </a:solidFill>
                <a:latin typeface="Arial" panose="020B0604020202020204" pitchFamily="34" charset="0"/>
              </a:rPr>
              <a:t> תְּנָא </a:t>
            </a:r>
            <a:r>
              <a:rPr lang="he-IL" dirty="0" err="1">
                <a:solidFill>
                  <a:srgbClr val="000000"/>
                </a:solidFill>
                <a:latin typeface="Arial" panose="020B0604020202020204" pitchFamily="34" charset="0"/>
              </a:rPr>
              <a:t>מִנְיָינָא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לְמַעוֹטֵי </a:t>
            </a:r>
            <a:r>
              <a:rPr lang="he-IL" dirty="0">
                <a:solidFill>
                  <a:srgbClr val="000000"/>
                </a:solidFill>
                <a:latin typeface="Arial" panose="020B0604020202020204" pitchFamily="34" charset="0"/>
              </a:rPr>
              <a:t>דְּרַבִּי </a:t>
            </a:r>
            <a:r>
              <a:rPr lang="he-IL" dirty="0" err="1">
                <a:solidFill>
                  <a:srgbClr val="000000"/>
                </a:solidFill>
                <a:latin typeface="Arial" panose="020B0604020202020204" pitchFamily="34" charset="0"/>
              </a:rPr>
              <a:t>חִיָּיא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אֶלָּא </a:t>
            </a:r>
            <a:r>
              <a:rPr lang="he-IL" dirty="0" err="1">
                <a:solidFill>
                  <a:srgbClr val="000000"/>
                </a:solidFill>
                <a:latin typeface="Arial" panose="020B0604020202020204" pitchFamily="34" charset="0"/>
              </a:rPr>
              <a:t>מִנְיָינָא</a:t>
            </a:r>
            <a:r>
              <a:rPr lang="he-IL" dirty="0">
                <a:solidFill>
                  <a:srgbClr val="000000"/>
                </a:solidFill>
                <a:latin typeface="Arial" panose="020B0604020202020204" pitchFamily="34" charset="0"/>
              </a:rPr>
              <a:t> דְּרַבִּי </a:t>
            </a:r>
            <a:r>
              <a:rPr lang="he-IL" dirty="0" err="1">
                <a:solidFill>
                  <a:srgbClr val="000000"/>
                </a:solidFill>
                <a:latin typeface="Arial" panose="020B0604020202020204" pitchFamily="34" charset="0"/>
              </a:rPr>
              <a:t>חִיָּיא</a:t>
            </a:r>
            <a:r>
              <a:rPr lang="he-IL" dirty="0">
                <a:solidFill>
                  <a:srgbClr val="000000"/>
                </a:solidFill>
                <a:latin typeface="Arial" panose="020B0604020202020204" pitchFamily="34" charset="0"/>
              </a:rPr>
              <a:t> </a:t>
            </a:r>
            <a:endParaRPr lang="he-IL" dirty="0"/>
          </a:p>
        </p:txBody>
      </p:sp>
      <p:sp>
        <p:nvSpPr>
          <p:cNvPr id="11" name="מלבן 10"/>
          <p:cNvSpPr/>
          <p:nvPr/>
        </p:nvSpPr>
        <p:spPr>
          <a:xfrm>
            <a:off x="1819564" y="1909027"/>
            <a:ext cx="5823528" cy="923330"/>
          </a:xfrm>
          <a:prstGeom prst="rect">
            <a:avLst/>
          </a:prstGeom>
          <a:noFill/>
        </p:spPr>
        <p:txBody>
          <a:bodyPr wrap="square">
            <a:spAutoFit/>
          </a:bodyPr>
          <a:lstStyle/>
          <a:p>
            <a:r>
              <a:rPr lang="he-IL" dirty="0"/>
              <a:t>לפי התנא של משנתנו מובן למה נקב את מנין ארבעת האבות </a:t>
            </a:r>
            <a:endParaRPr lang="he-IL" dirty="0" smtClean="0"/>
          </a:p>
          <a:p>
            <a:r>
              <a:rPr lang="he-IL" dirty="0" smtClean="0"/>
              <a:t>שהוא </a:t>
            </a:r>
            <a:r>
              <a:rPr lang="he-IL" dirty="0"/>
              <a:t>בא למנות, </a:t>
            </a:r>
            <a:r>
              <a:rPr lang="he-IL" dirty="0" smtClean="0"/>
              <a:t> כי </a:t>
            </a:r>
            <a:r>
              <a:rPr lang="he-IL" dirty="0"/>
              <a:t>רצה בזה, להשמיענו שלא בא לשנות </a:t>
            </a:r>
            <a:endParaRPr lang="he-IL" dirty="0" smtClean="0"/>
          </a:p>
          <a:p>
            <a:r>
              <a:rPr lang="he-IL" dirty="0" smtClean="0"/>
              <a:t>את </a:t>
            </a:r>
            <a:r>
              <a:rPr lang="he-IL" dirty="0"/>
              <a:t>כל אבות </a:t>
            </a:r>
            <a:r>
              <a:rPr lang="he-IL" dirty="0" err="1"/>
              <a:t>הנזיקין</a:t>
            </a:r>
            <a:r>
              <a:rPr lang="he-IL" dirty="0"/>
              <a:t> שמנה רבי </a:t>
            </a:r>
            <a:r>
              <a:rPr lang="he-IL" dirty="0" err="1"/>
              <a:t>אושעיא</a:t>
            </a:r>
            <a:r>
              <a:rPr lang="he-IL" dirty="0"/>
              <a:t>, אלא רק את אלו בלבד</a:t>
            </a:r>
            <a:r>
              <a:rPr lang="he-IL" dirty="0" smtClean="0"/>
              <a:t>.</a:t>
            </a:r>
            <a:endParaRPr lang="he-IL" dirty="0"/>
          </a:p>
        </p:txBody>
      </p:sp>
      <p:sp>
        <p:nvSpPr>
          <p:cNvPr id="13" name="מלבן 12"/>
          <p:cNvSpPr/>
          <p:nvPr/>
        </p:nvSpPr>
        <p:spPr>
          <a:xfrm>
            <a:off x="10152284" y="4280727"/>
            <a:ext cx="1616147" cy="369332"/>
          </a:xfrm>
          <a:prstGeom prst="rect">
            <a:avLst/>
          </a:prstGeom>
        </p:spPr>
        <p:txBody>
          <a:bodyPr wrap="none">
            <a:spAutoFit/>
          </a:bodyPr>
          <a:lstStyle/>
          <a:p>
            <a:r>
              <a:rPr lang="he-IL" dirty="0"/>
              <a:t>משיבה הגמרא: </a:t>
            </a:r>
          </a:p>
        </p:txBody>
      </p:sp>
      <p:sp>
        <p:nvSpPr>
          <p:cNvPr id="14" name="הסבר מלבני מעוגל 13"/>
          <p:cNvSpPr/>
          <p:nvPr/>
        </p:nvSpPr>
        <p:spPr>
          <a:xfrm>
            <a:off x="0" y="3980872"/>
            <a:ext cx="1754909" cy="775145"/>
          </a:xfrm>
          <a:prstGeom prst="wedgeRoundRectCallout">
            <a:avLst>
              <a:gd name="adj1" fmla="val 316009"/>
              <a:gd name="adj2" fmla="val 3470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 </a:t>
            </a:r>
            <a:r>
              <a:rPr lang="he-IL" dirty="0">
                <a:solidFill>
                  <a:schemeClr val="tx1"/>
                </a:solidFill>
              </a:rPr>
              <a:t>א</a:t>
            </a:r>
            <a:r>
              <a:rPr lang="he-IL" dirty="0" smtClean="0">
                <a:solidFill>
                  <a:schemeClr val="tx1"/>
                </a:solidFill>
              </a:rPr>
              <a:t>ו מטעם </a:t>
            </a:r>
            <a:r>
              <a:rPr lang="he-IL" dirty="0">
                <a:solidFill>
                  <a:schemeClr val="tx1"/>
                </a:solidFill>
              </a:rPr>
              <a:t>גרמי, או מטעם קנס</a:t>
            </a:r>
          </a:p>
        </p:txBody>
      </p:sp>
      <p:sp>
        <p:nvSpPr>
          <p:cNvPr id="15" name="מלבן 14"/>
          <p:cNvSpPr/>
          <p:nvPr/>
        </p:nvSpPr>
        <p:spPr>
          <a:xfrm>
            <a:off x="1819563" y="4221019"/>
            <a:ext cx="6745588" cy="2308324"/>
          </a:xfrm>
          <a:prstGeom prst="rect">
            <a:avLst/>
          </a:prstGeom>
        </p:spPr>
        <p:txBody>
          <a:bodyPr wrap="square">
            <a:spAutoFit/>
          </a:bodyPr>
          <a:lstStyle/>
          <a:p>
            <a:r>
              <a:rPr lang="he-IL" dirty="0" smtClean="0"/>
              <a:t>רבי </a:t>
            </a:r>
            <a:r>
              <a:rPr lang="he-IL" dirty="0" err="1"/>
              <a:t>חייא</a:t>
            </a:r>
            <a:r>
              <a:rPr lang="he-IL" dirty="0"/>
              <a:t> נקב את </a:t>
            </a:r>
            <a:r>
              <a:rPr lang="he-IL" dirty="0" smtClean="0"/>
              <a:t>המניין </a:t>
            </a:r>
            <a:r>
              <a:rPr lang="he-IL" dirty="0"/>
              <a:t>הזה להשמיענו שרק את אלו הוא מונה בין האבות, </a:t>
            </a:r>
            <a:r>
              <a:rPr lang="he-IL" dirty="0" smtClean="0"/>
              <a:t>למעט </a:t>
            </a:r>
            <a:r>
              <a:rPr lang="he-IL" dirty="0"/>
              <a:t>את האדם המזיק את חברו על ידי שמלשין לגוי על ממונו, והגוי בא </a:t>
            </a:r>
            <a:r>
              <a:rPr lang="he-IL" dirty="0" err="1"/>
              <a:t>ונוטלו</a:t>
            </a:r>
            <a:r>
              <a:rPr lang="he-IL" dirty="0"/>
              <a:t>, שחייב המלשין לשלם את </a:t>
            </a:r>
            <a:r>
              <a:rPr lang="he-IL" dirty="0" smtClean="0"/>
              <a:t>הנזק. </a:t>
            </a:r>
          </a:p>
          <a:p>
            <a:r>
              <a:rPr lang="he-IL" dirty="0" smtClean="0"/>
              <a:t>וכן </a:t>
            </a:r>
            <a:r>
              <a:rPr lang="he-IL" dirty="0"/>
              <a:t>בא למעט את המפגל, כהן השוחט קרבן במחשבת פיגול, לאוכלו או להקריבו שלא בזמנו </a:t>
            </a:r>
            <a:r>
              <a:rPr lang="he-IL" dirty="0" smtClean="0"/>
              <a:t>או </a:t>
            </a:r>
            <a:r>
              <a:rPr lang="he-IL" dirty="0"/>
              <a:t>ששוחט קרבן חטאת לשם שלמים, במקום לשוחטו לשם </a:t>
            </a:r>
            <a:r>
              <a:rPr lang="he-IL" dirty="0" smtClean="0"/>
              <a:t>חטא], </a:t>
            </a:r>
            <a:r>
              <a:rPr lang="he-IL" dirty="0"/>
              <a:t>ובכך פוסל הכהן את הקרבן, ועל הבעלים להביא קרבן אחר [כמבואר במשנה ריש זבחים</a:t>
            </a:r>
            <a:r>
              <a:rPr lang="he-IL" dirty="0" smtClean="0"/>
              <a:t>], חייב </a:t>
            </a:r>
            <a:r>
              <a:rPr lang="he-IL" dirty="0"/>
              <a:t>הכהן לשלם לבעלים על מה </a:t>
            </a:r>
            <a:r>
              <a:rPr lang="he-IL" dirty="0" smtClean="0"/>
              <a:t>שהפסידם. </a:t>
            </a:r>
          </a:p>
          <a:p>
            <a:r>
              <a:rPr lang="he-IL" dirty="0" smtClean="0"/>
              <a:t>ורבי </a:t>
            </a:r>
            <a:r>
              <a:rPr lang="he-IL" dirty="0" err="1"/>
              <a:t>חייא</a:t>
            </a:r>
            <a:r>
              <a:rPr lang="he-IL" dirty="0"/>
              <a:t> בא למעט, שאת אלו הוא אינו שונה.</a:t>
            </a:r>
          </a:p>
        </p:txBody>
      </p:sp>
    </p:spTree>
    <p:extLst>
      <p:ext uri="{BB962C8B-B14F-4D97-AF65-F5344CB8AC3E}">
        <p14:creationId xmlns:p14="http://schemas.microsoft.com/office/powerpoint/2010/main" val="71063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250"/>
                            </p:stCondLst>
                            <p:childTnLst>
                              <p:par>
                                <p:cTn id="15" presetID="22" presetClass="entr" presetSubtype="2" fill="hold" grpId="0" nodeType="after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4750"/>
                            </p:stCondLst>
                            <p:childTnLst>
                              <p:par>
                                <p:cTn id="19" presetID="22" presetClass="entr" presetSubtype="1" fill="hold" grpId="0" nodeType="afterEffect">
                                  <p:stCondLst>
                                    <p:cond delay="375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2000"/>
                                        <p:tgtEl>
                                          <p:spTgt spid="9"/>
                                        </p:tgtEl>
                                      </p:cBhvr>
                                    </p:animEffect>
                                  </p:childTnLst>
                                </p:cTn>
                              </p:par>
                            </p:childTnLst>
                          </p:cTn>
                        </p:par>
                        <p:par>
                          <p:cTn id="22" fill="hold">
                            <p:stCondLst>
                              <p:cond delay="10500"/>
                            </p:stCondLst>
                            <p:childTnLst>
                              <p:par>
                                <p:cTn id="23" presetID="53" presetClass="entr" presetSubtype="16" fill="hold" grpId="0" nodeType="afterEffect">
                                  <p:stCondLst>
                                    <p:cond delay="37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14750"/>
                            </p:stCondLst>
                            <p:childTnLst>
                              <p:par>
                                <p:cTn id="29" presetID="22" presetClass="entr" presetSubtype="2" fill="hold" grpId="0" nodeType="afterEffect">
                                  <p:stCondLst>
                                    <p:cond delay="225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par>
                          <p:cTn id="32" fill="hold">
                            <p:stCondLst>
                              <p:cond delay="17500"/>
                            </p:stCondLst>
                            <p:childTnLst>
                              <p:par>
                                <p:cTn id="33" presetID="47" presetClass="entr" presetSubtype="0" fill="hold" grpId="0" nodeType="afterEffect">
                                  <p:stCondLst>
                                    <p:cond delay="3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21500"/>
                            </p:stCondLst>
                            <p:childTnLst>
                              <p:par>
                                <p:cTn id="39" presetID="53" presetClass="entr" presetSubtype="16" fill="hold" grpId="0" nodeType="afterEffect">
                                  <p:stCondLst>
                                    <p:cond delay="100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par>
                          <p:cTn id="44" fill="hold">
                            <p:stCondLst>
                              <p:cond delay="23000"/>
                            </p:stCondLst>
                            <p:childTnLst>
                              <p:par>
                                <p:cTn id="45" presetID="16" presetClass="entr" presetSubtype="21" fill="hold" grpId="0" nodeType="afterEffect">
                                  <p:stCondLst>
                                    <p:cond delay="125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par>
                          <p:cTn id="48" fill="hold">
                            <p:stCondLst>
                              <p:cond delay="24750"/>
                            </p:stCondLst>
                            <p:childTnLst>
                              <p:par>
                                <p:cTn id="49" presetID="22" presetClass="entr" presetSubtype="8" fill="hold" grpId="0" nodeType="afterEffect">
                                  <p:stCondLst>
                                    <p:cond delay="450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9" grpId="0" animBg="1"/>
      <p:bldP spid="10" grpId="0" animBg="1"/>
      <p:bldP spid="11" grpId="0"/>
      <p:bldP spid="13" grpId="0"/>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609328" y="5786391"/>
            <a:ext cx="3348182" cy="369332"/>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וְקָתָנֵי</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דִּיבּוּרָא</a:t>
            </a:r>
            <a:r>
              <a:rPr lang="he-IL" dirty="0">
                <a:solidFill>
                  <a:srgbClr val="000000"/>
                </a:solidFill>
                <a:latin typeface="Arial" panose="020B0604020202020204" pitchFamily="34" charset="0"/>
              </a:rPr>
              <a:t> דְּאִית בֵּיהּ מַעֲשֶׂה הוּא</a:t>
            </a:r>
            <a:endParaRPr lang="he-IL" dirty="0"/>
          </a:p>
        </p:txBody>
      </p:sp>
      <p:sp>
        <p:nvSpPr>
          <p:cNvPr id="3" name="TextBox 2"/>
          <p:cNvSpPr txBox="1"/>
          <p:nvPr/>
        </p:nvSpPr>
        <p:spPr>
          <a:xfrm>
            <a:off x="10520218" y="129307"/>
            <a:ext cx="1597891" cy="369332"/>
          </a:xfrm>
          <a:prstGeom prst="rect">
            <a:avLst/>
          </a:prstGeom>
          <a:noFill/>
        </p:spPr>
        <p:txBody>
          <a:bodyPr wrap="square" rtlCol="1">
            <a:spAutoFit/>
          </a:bodyPr>
          <a:lstStyle/>
          <a:p>
            <a:r>
              <a:rPr lang="he-IL" dirty="0" smtClean="0"/>
              <a:t>דף ה' עמ' א'</a:t>
            </a:r>
            <a:endParaRPr lang="he-IL" dirty="0"/>
          </a:p>
        </p:txBody>
      </p:sp>
      <p:sp>
        <p:nvSpPr>
          <p:cNvPr id="4" name="מלבן 3"/>
          <p:cNvSpPr/>
          <p:nvPr/>
        </p:nvSpPr>
        <p:spPr>
          <a:xfrm>
            <a:off x="452582" y="2851671"/>
            <a:ext cx="7846291" cy="646331"/>
          </a:xfrm>
          <a:prstGeom prst="rect">
            <a:avLst/>
          </a:prstGeom>
        </p:spPr>
        <p:txBody>
          <a:bodyPr wrap="square">
            <a:spAutoFit/>
          </a:bodyPr>
          <a:lstStyle/>
          <a:p>
            <a:r>
              <a:rPr lang="he-IL" dirty="0" smtClean="0"/>
              <a:t>שונה </a:t>
            </a:r>
            <a:r>
              <a:rPr lang="he-IL" dirty="0"/>
              <a:t>הוא ה"מוסר", שעושה את הנזק בדיבור בלבד ללא מעשה</a:t>
            </a:r>
            <a:r>
              <a:rPr lang="he-IL" dirty="0" smtClean="0"/>
              <a:t>, </a:t>
            </a:r>
          </a:p>
          <a:p>
            <a:r>
              <a:rPr lang="he-IL" dirty="0" smtClean="0"/>
              <a:t>רבי </a:t>
            </a:r>
            <a:r>
              <a:rPr lang="he-IL" dirty="0" err="1"/>
              <a:t>חייא</a:t>
            </a:r>
            <a:r>
              <a:rPr lang="he-IL" dirty="0"/>
              <a:t> לא מונה את הנזקים הנעשים על ידי דיבור בלבד, ולכן הוא לא שונה את המוסר.</a:t>
            </a:r>
          </a:p>
        </p:txBody>
      </p:sp>
      <p:sp>
        <p:nvSpPr>
          <p:cNvPr id="5" name="מלבן 4"/>
          <p:cNvSpPr/>
          <p:nvPr/>
        </p:nvSpPr>
        <p:spPr>
          <a:xfrm>
            <a:off x="10450634" y="554058"/>
            <a:ext cx="1598515" cy="369332"/>
          </a:xfrm>
          <a:prstGeom prst="rect">
            <a:avLst/>
          </a:prstGeom>
        </p:spPr>
        <p:txBody>
          <a:bodyPr wrap="none">
            <a:spAutoFit/>
          </a:bodyPr>
          <a:lstStyle/>
          <a:p>
            <a:r>
              <a:rPr lang="he-IL" dirty="0"/>
              <a:t>שואלת הגמרא: </a:t>
            </a:r>
          </a:p>
        </p:txBody>
      </p:sp>
      <p:sp>
        <p:nvSpPr>
          <p:cNvPr id="6" name="מלבן 5"/>
          <p:cNvSpPr/>
          <p:nvPr/>
        </p:nvSpPr>
        <p:spPr>
          <a:xfrm>
            <a:off x="9410696" y="554058"/>
            <a:ext cx="952505" cy="369332"/>
          </a:xfrm>
          <a:prstGeom prst="rect">
            <a:avLst/>
          </a:prstGeom>
          <a:solidFill>
            <a:schemeClr val="accent5">
              <a:lumMod val="20000"/>
              <a:lumOff val="80000"/>
            </a:schemeClr>
          </a:solidFill>
        </p:spPr>
        <p:txBody>
          <a:bodyPr wrap="none">
            <a:spAutoFit/>
          </a:bodyPr>
          <a:lstStyle/>
          <a:p>
            <a:r>
              <a:rPr lang="he-IL" dirty="0" err="1" smtClean="0">
                <a:solidFill>
                  <a:srgbClr val="000000"/>
                </a:solidFill>
                <a:latin typeface="Arial" panose="020B0604020202020204" pitchFamily="34" charset="0"/>
              </a:rPr>
              <a:t>וְלִיתְנֵי</a:t>
            </a:r>
            <a:r>
              <a:rPr lang="he-IL" dirty="0" smtClean="0">
                <a:solidFill>
                  <a:srgbClr val="000000"/>
                </a:solidFill>
                <a:latin typeface="Arial" panose="020B0604020202020204" pitchFamily="34" charset="0"/>
              </a:rPr>
              <a:t> ? </a:t>
            </a:r>
            <a:endParaRPr lang="he-IL" dirty="0"/>
          </a:p>
        </p:txBody>
      </p:sp>
      <p:sp>
        <p:nvSpPr>
          <p:cNvPr id="7" name="מלבן 6"/>
          <p:cNvSpPr/>
          <p:nvPr/>
        </p:nvSpPr>
        <p:spPr>
          <a:xfrm>
            <a:off x="5774402" y="546392"/>
            <a:ext cx="3321742" cy="369332"/>
          </a:xfrm>
          <a:prstGeom prst="rect">
            <a:avLst/>
          </a:prstGeom>
        </p:spPr>
        <p:txBody>
          <a:bodyPr wrap="none">
            <a:spAutoFit/>
          </a:bodyPr>
          <a:lstStyle/>
          <a:p>
            <a:r>
              <a:rPr lang="he-IL" dirty="0"/>
              <a:t>מדוע הוא אינו שונה גם את המוסר?</a:t>
            </a:r>
          </a:p>
        </p:txBody>
      </p:sp>
      <p:sp>
        <p:nvSpPr>
          <p:cNvPr id="8" name="מלבן 7"/>
          <p:cNvSpPr/>
          <p:nvPr/>
        </p:nvSpPr>
        <p:spPr>
          <a:xfrm>
            <a:off x="1745673" y="1230899"/>
            <a:ext cx="6650181" cy="646331"/>
          </a:xfrm>
          <a:prstGeom prst="rect">
            <a:avLst/>
          </a:prstGeom>
        </p:spPr>
        <p:txBody>
          <a:bodyPr wrap="square">
            <a:spAutoFit/>
          </a:bodyPr>
          <a:lstStyle/>
          <a:p>
            <a:r>
              <a:rPr lang="he-IL" dirty="0" smtClean="0"/>
              <a:t>מובן </a:t>
            </a:r>
            <a:r>
              <a:rPr lang="he-IL" dirty="0"/>
              <a:t>מדוע הוא אינו </a:t>
            </a:r>
            <a:r>
              <a:rPr lang="he-IL" dirty="0" smtClean="0"/>
              <a:t>שונה מפגל , </a:t>
            </a:r>
            <a:r>
              <a:rPr lang="he-IL" dirty="0"/>
              <a:t>כי </a:t>
            </a:r>
            <a:r>
              <a:rPr lang="he-IL" dirty="0" smtClean="0"/>
              <a:t>ב</a:t>
            </a:r>
            <a:r>
              <a:rPr lang="he-IL" dirty="0"/>
              <a:t> בנזקי </a:t>
            </a:r>
            <a:r>
              <a:rPr lang="he-IL" dirty="0" smtClean="0"/>
              <a:t> קדשים </a:t>
            </a:r>
            <a:r>
              <a:rPr lang="he-IL" dirty="0"/>
              <a:t>לא </a:t>
            </a:r>
            <a:r>
              <a:rPr lang="he-IL" dirty="0" smtClean="0"/>
              <a:t>מדבר</a:t>
            </a:r>
          </a:p>
          <a:p>
            <a:r>
              <a:rPr lang="he-IL" dirty="0" smtClean="0"/>
              <a:t>אבל </a:t>
            </a:r>
            <a:r>
              <a:rPr lang="he-IL" dirty="0"/>
              <a:t>מוסר - </a:t>
            </a:r>
            <a:r>
              <a:rPr lang="he-IL" dirty="0" smtClean="0"/>
              <a:t>מהו </a:t>
            </a:r>
            <a:r>
              <a:rPr lang="he-IL" dirty="0"/>
              <a:t>הטעם שרבי </a:t>
            </a:r>
            <a:r>
              <a:rPr lang="he-IL" dirty="0" err="1"/>
              <a:t>חייא</a:t>
            </a:r>
            <a:r>
              <a:rPr lang="he-IL" dirty="0"/>
              <a:t> לא שונה את המוסר בין אבות </a:t>
            </a:r>
            <a:r>
              <a:rPr lang="he-IL" dirty="0" err="1"/>
              <a:t>הנזיקין</a:t>
            </a:r>
            <a:r>
              <a:rPr lang="he-IL" dirty="0"/>
              <a:t>?</a:t>
            </a:r>
          </a:p>
        </p:txBody>
      </p:sp>
      <p:sp>
        <p:nvSpPr>
          <p:cNvPr id="9" name="מלבן 8"/>
          <p:cNvSpPr/>
          <p:nvPr/>
        </p:nvSpPr>
        <p:spPr>
          <a:xfrm>
            <a:off x="8662554" y="1285056"/>
            <a:ext cx="3086101" cy="646331"/>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בִּשְׁלָמָא</a:t>
            </a:r>
            <a:r>
              <a:rPr lang="he-IL" dirty="0">
                <a:solidFill>
                  <a:srgbClr val="000000"/>
                </a:solidFill>
                <a:latin typeface="Arial" panose="020B0604020202020204" pitchFamily="34" charset="0"/>
              </a:rPr>
              <a:t> מְפַגֵּל בְּקָדָשִׁים לָא </a:t>
            </a:r>
            <a:r>
              <a:rPr lang="he-IL" dirty="0" err="1" smtClean="0">
                <a:solidFill>
                  <a:srgbClr val="000000"/>
                </a:solidFill>
                <a:latin typeface="Arial" panose="020B0604020202020204" pitchFamily="34" charset="0"/>
              </a:rPr>
              <a:t>קָמַיְירֵי</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אֶלָּא מוֹסֵר מַאי טַעְמָא לָא תָּנֵי </a:t>
            </a:r>
            <a:endParaRPr lang="he-IL" dirty="0"/>
          </a:p>
        </p:txBody>
      </p:sp>
      <p:sp>
        <p:nvSpPr>
          <p:cNvPr id="10" name="מלבן 9"/>
          <p:cNvSpPr/>
          <p:nvPr/>
        </p:nvSpPr>
        <p:spPr>
          <a:xfrm>
            <a:off x="10283655" y="2031386"/>
            <a:ext cx="1673855" cy="369332"/>
          </a:xfrm>
          <a:prstGeom prst="rect">
            <a:avLst/>
          </a:prstGeom>
        </p:spPr>
        <p:txBody>
          <a:bodyPr wrap="none">
            <a:spAutoFit/>
          </a:bodyPr>
          <a:lstStyle/>
          <a:p>
            <a:r>
              <a:rPr lang="he-IL" dirty="0" smtClean="0"/>
              <a:t>משיבה </a:t>
            </a:r>
            <a:r>
              <a:rPr lang="he-IL" dirty="0"/>
              <a:t>הגמרא: </a:t>
            </a:r>
          </a:p>
        </p:txBody>
      </p:sp>
      <p:sp>
        <p:nvSpPr>
          <p:cNvPr id="11" name="מלבן 10"/>
          <p:cNvSpPr/>
          <p:nvPr/>
        </p:nvSpPr>
        <p:spPr>
          <a:xfrm>
            <a:off x="9190407" y="2882041"/>
            <a:ext cx="2767103"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שָׁאנֵי </a:t>
            </a:r>
            <a:r>
              <a:rPr lang="he-IL" dirty="0" smtClean="0">
                <a:solidFill>
                  <a:srgbClr val="000000"/>
                </a:solidFill>
                <a:latin typeface="Arial" panose="020B0604020202020204" pitchFamily="34" charset="0"/>
              </a:rPr>
              <a:t>מוֹסֵר</a:t>
            </a:r>
          </a:p>
          <a:p>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דְּדִיבּוּרָא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וּבְדִיבּוּרָא</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קָמַיְירֵי</a:t>
            </a:r>
            <a:endParaRPr lang="he-IL" dirty="0"/>
          </a:p>
        </p:txBody>
      </p:sp>
      <p:sp>
        <p:nvSpPr>
          <p:cNvPr id="12" name="הסבר מלבני מעוגל 11"/>
          <p:cNvSpPr/>
          <p:nvPr/>
        </p:nvSpPr>
        <p:spPr>
          <a:xfrm>
            <a:off x="840509" y="244736"/>
            <a:ext cx="2179782" cy="953808"/>
          </a:xfrm>
          <a:prstGeom prst="wedgeRoundRectCallout">
            <a:avLst>
              <a:gd name="adj1" fmla="val 46116"/>
              <a:gd name="adj2" fmla="val 7024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הערות חברותא:  יתכן שמפאת שלא </a:t>
            </a:r>
            <a:r>
              <a:rPr lang="he-IL" dirty="0">
                <a:solidFill>
                  <a:schemeClr val="tx1"/>
                </a:solidFill>
              </a:rPr>
              <a:t>שייכים בזמן הזה.</a:t>
            </a:r>
          </a:p>
        </p:txBody>
      </p:sp>
      <p:sp>
        <p:nvSpPr>
          <p:cNvPr id="13" name="מלבן 12"/>
          <p:cNvSpPr/>
          <p:nvPr/>
        </p:nvSpPr>
        <p:spPr>
          <a:xfrm>
            <a:off x="1745673" y="5370892"/>
            <a:ext cx="6096000" cy="1200329"/>
          </a:xfrm>
          <a:prstGeom prst="rect">
            <a:avLst/>
          </a:prstGeom>
        </p:spPr>
        <p:txBody>
          <a:bodyPr>
            <a:spAutoFit/>
          </a:bodyPr>
          <a:lstStyle/>
          <a:p>
            <a:r>
              <a:rPr lang="he-IL" dirty="0" smtClean="0"/>
              <a:t>שונה </a:t>
            </a:r>
            <a:r>
              <a:rPr lang="he-IL" dirty="0"/>
              <a:t>המוציא שם רע, </a:t>
            </a:r>
            <a:r>
              <a:rPr lang="he-IL" dirty="0" smtClean="0"/>
              <a:t>המוציא </a:t>
            </a:r>
            <a:r>
              <a:rPr lang="he-IL" dirty="0"/>
              <a:t>שם רע אינו חייב במאה כסף, אלא אם היה גם מעשה, לדעת רבי אלעזר בן יעקב אם בעל [כתובות מו א], ולדעת רבי יהודה רק אם שכר עדי שקר. וכיון שיש בזה גם מעשה, לכן מנאו רבי </a:t>
            </a:r>
            <a:r>
              <a:rPr lang="he-IL" dirty="0" err="1" smtClean="0"/>
              <a:t>חייא</a:t>
            </a:r>
            <a:r>
              <a:rPr lang="he-IL" dirty="0" smtClean="0"/>
              <a:t>.</a:t>
            </a:r>
            <a:endParaRPr lang="he-IL" dirty="0"/>
          </a:p>
        </p:txBody>
      </p:sp>
      <p:sp>
        <p:nvSpPr>
          <p:cNvPr id="14" name="מלבן 13"/>
          <p:cNvSpPr/>
          <p:nvPr/>
        </p:nvSpPr>
        <p:spPr>
          <a:xfrm>
            <a:off x="9152696" y="3807356"/>
            <a:ext cx="2735044" cy="369332"/>
          </a:xfrm>
          <a:prstGeom prst="rect">
            <a:avLst/>
          </a:prstGeom>
        </p:spPr>
        <p:txBody>
          <a:bodyPr wrap="none">
            <a:spAutoFit/>
          </a:bodyPr>
          <a:lstStyle/>
          <a:p>
            <a:r>
              <a:rPr lang="he-IL" dirty="0" smtClean="0"/>
              <a:t>הגמרא </a:t>
            </a:r>
            <a:r>
              <a:rPr lang="he-IL" dirty="0"/>
              <a:t>שואלת על </a:t>
            </a:r>
            <a:r>
              <a:rPr lang="he-IL" dirty="0" smtClean="0"/>
              <a:t>תירוץ זה: </a:t>
            </a:r>
            <a:endParaRPr lang="he-IL" dirty="0"/>
          </a:p>
        </p:txBody>
      </p:sp>
      <p:sp>
        <p:nvSpPr>
          <p:cNvPr id="15" name="מלבן 14"/>
          <p:cNvSpPr/>
          <p:nvPr/>
        </p:nvSpPr>
        <p:spPr>
          <a:xfrm>
            <a:off x="8902181" y="4467034"/>
            <a:ext cx="292900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וְהָא מוֹצִיא שֵׁם רַע </a:t>
            </a:r>
            <a:r>
              <a:rPr lang="he-IL" dirty="0" err="1">
                <a:solidFill>
                  <a:srgbClr val="000000"/>
                </a:solidFill>
                <a:latin typeface="Arial" panose="020B0604020202020204" pitchFamily="34" charset="0"/>
              </a:rPr>
              <a:t>דְּדִיבּוּרָא</a:t>
            </a:r>
            <a:r>
              <a:rPr lang="he-IL" dirty="0">
                <a:solidFill>
                  <a:srgbClr val="000000"/>
                </a:solidFill>
                <a:latin typeface="Arial" panose="020B0604020202020204" pitchFamily="34" charset="0"/>
              </a:rPr>
              <a:t> הוּא</a:t>
            </a:r>
          </a:p>
        </p:txBody>
      </p:sp>
      <p:sp>
        <p:nvSpPr>
          <p:cNvPr id="16" name="מלבן 15"/>
          <p:cNvSpPr/>
          <p:nvPr/>
        </p:nvSpPr>
        <p:spPr>
          <a:xfrm>
            <a:off x="1930400" y="4176688"/>
            <a:ext cx="6096000" cy="923330"/>
          </a:xfrm>
          <a:prstGeom prst="rect">
            <a:avLst/>
          </a:prstGeom>
        </p:spPr>
        <p:txBody>
          <a:bodyPr>
            <a:spAutoFit/>
          </a:bodyPr>
          <a:lstStyle/>
          <a:p>
            <a:r>
              <a:rPr lang="he-IL" dirty="0"/>
              <a:t>והרי במוציא שם רע נעשה כל הנזק רק על ידי דיבור, שהוציא שם רע, ורבי </a:t>
            </a:r>
            <a:r>
              <a:rPr lang="he-IL" dirty="0" err="1"/>
              <a:t>חייא</a:t>
            </a:r>
            <a:r>
              <a:rPr lang="he-IL" dirty="0"/>
              <a:t> שנה אותו, הרי ששנה גם סוגי נזיקין הנעשים על ידי דיבור, וחוזרת אם כן השאלה למה לא שנה את המוסר?</a:t>
            </a:r>
          </a:p>
        </p:txBody>
      </p:sp>
      <p:sp>
        <p:nvSpPr>
          <p:cNvPr id="17" name="מלבן 16"/>
          <p:cNvSpPr/>
          <p:nvPr/>
        </p:nvSpPr>
        <p:spPr>
          <a:xfrm>
            <a:off x="10283419" y="5020278"/>
            <a:ext cx="1616147" cy="369332"/>
          </a:xfrm>
          <a:prstGeom prst="rect">
            <a:avLst/>
          </a:prstGeom>
        </p:spPr>
        <p:txBody>
          <a:bodyPr wrap="none">
            <a:spAutoFit/>
          </a:bodyPr>
          <a:lstStyle/>
          <a:p>
            <a:r>
              <a:rPr lang="he-IL" dirty="0"/>
              <a:t>משיבה הגמרא: </a:t>
            </a:r>
          </a:p>
        </p:txBody>
      </p:sp>
    </p:spTree>
    <p:extLst>
      <p:ext uri="{BB962C8B-B14F-4D97-AF65-F5344CB8AC3E}">
        <p14:creationId xmlns:p14="http://schemas.microsoft.com/office/powerpoint/2010/main" val="35090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75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2750"/>
                            </p:stCondLst>
                            <p:childTnLst>
                              <p:par>
                                <p:cTn id="19" presetID="53" presetClass="entr" presetSubtype="16"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4250"/>
                            </p:stCondLst>
                            <p:childTnLst>
                              <p:par>
                                <p:cTn id="25" presetID="16" presetClass="entr" presetSubtype="21" fill="hold" grpId="0"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par>
                          <p:cTn id="28" fill="hold">
                            <p:stCondLst>
                              <p:cond delay="6750"/>
                            </p:stCondLst>
                            <p:childTnLst>
                              <p:par>
                                <p:cTn id="29" presetID="22" presetClass="entr" presetSubtype="1" fill="hold" grpId="0" nodeType="after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1250"/>
                                        <p:tgtEl>
                                          <p:spTgt spid="12"/>
                                        </p:tgtEl>
                                      </p:cBhvr>
                                    </p:animEffect>
                                  </p:childTnLst>
                                </p:cTn>
                              </p:par>
                            </p:childTnLst>
                          </p:cTn>
                        </p:par>
                        <p:par>
                          <p:cTn id="32" fill="hold">
                            <p:stCondLst>
                              <p:cond delay="9500"/>
                            </p:stCondLst>
                            <p:childTnLst>
                              <p:par>
                                <p:cTn id="33" presetID="47" presetClass="entr" presetSubtype="0" fill="hold" grpId="0" nodeType="afterEffect">
                                  <p:stCondLst>
                                    <p:cond delay="2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12500"/>
                            </p:stCondLst>
                            <p:childTnLst>
                              <p:par>
                                <p:cTn id="39" presetID="53" presetClass="entr" presetSubtype="16" fill="hold" grpId="0" nodeType="afterEffect">
                                  <p:stCondLst>
                                    <p:cond delay="50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13500"/>
                            </p:stCondLst>
                            <p:childTnLst>
                              <p:par>
                                <p:cTn id="45" presetID="22" presetClass="entr" presetSubtype="2" fill="hold" grpId="0" nodeType="afterEffect">
                                  <p:stCondLst>
                                    <p:cond delay="1000"/>
                                  </p:stCondLst>
                                  <p:childTnLst>
                                    <p:set>
                                      <p:cBhvr>
                                        <p:cTn id="46" dur="1" fill="hold">
                                          <p:stCondLst>
                                            <p:cond delay="0"/>
                                          </p:stCondLst>
                                        </p:cTn>
                                        <p:tgtEl>
                                          <p:spTgt spid="4"/>
                                        </p:tgtEl>
                                        <p:attrNameLst>
                                          <p:attrName>style.visibility</p:attrName>
                                        </p:attrNameLst>
                                      </p:cBhvr>
                                      <p:to>
                                        <p:strVal val="visible"/>
                                      </p:to>
                                    </p:set>
                                    <p:animEffect transition="in" filter="wipe(right)">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500"/>
                            </p:stCondLst>
                            <p:childTnLst>
                              <p:par>
                                <p:cTn id="54" presetID="53" presetClass="entr" presetSubtype="16" fill="hold" grpId="0" nodeType="after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2000"/>
                            </p:stCondLst>
                            <p:childTnLst>
                              <p:par>
                                <p:cTn id="60" presetID="22" presetClass="entr" presetSubtype="2" fill="hold" grpId="0" nodeType="afterEffect">
                                  <p:stCondLst>
                                    <p:cond delay="100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500"/>
                                        <p:tgtEl>
                                          <p:spTgt spid="16"/>
                                        </p:tgtEl>
                                      </p:cBhvr>
                                    </p:animEffect>
                                  </p:childTnLst>
                                </p:cTn>
                              </p:par>
                            </p:childTnLst>
                          </p:cTn>
                        </p:par>
                        <p:par>
                          <p:cTn id="63" fill="hold">
                            <p:stCondLst>
                              <p:cond delay="3500"/>
                            </p:stCondLst>
                            <p:childTnLst>
                              <p:par>
                                <p:cTn id="64" presetID="42" presetClass="entr" presetSubtype="0" fill="hold" grpId="0" nodeType="afterEffect">
                                  <p:stCondLst>
                                    <p:cond delay="300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100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animEffect transition="in" filter="fade">
                                      <p:cBhvr>
                                        <p:cTn id="74" dur="500"/>
                                        <p:tgtEl>
                                          <p:spTgt spid="2"/>
                                        </p:tgtEl>
                                      </p:cBhvr>
                                    </p:animEffect>
                                  </p:childTnLst>
                                </p:cTn>
                              </p:par>
                            </p:childTnLst>
                          </p:cTn>
                        </p:par>
                        <p:par>
                          <p:cTn id="75" fill="hold">
                            <p:stCondLst>
                              <p:cond delay="9000"/>
                            </p:stCondLst>
                            <p:childTnLst>
                              <p:par>
                                <p:cTn id="76" presetID="22" presetClass="entr" presetSubtype="2" fill="hold" grpId="0" nodeType="afterEffect">
                                  <p:stCondLst>
                                    <p:cond delay="100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p:bldP spid="8" grpId="0"/>
      <p:bldP spid="9" grpId="0" animBg="1"/>
      <p:bldP spid="10" grpId="0"/>
      <p:bldP spid="11" grpId="0" animBg="1"/>
      <p:bldP spid="12" grpId="0" animBg="1"/>
      <p:bldP spid="13" grpId="0"/>
      <p:bldP spid="14" grpId="0"/>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116237" y="4676310"/>
            <a:ext cx="3962400"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אָמַר </a:t>
            </a:r>
            <a:r>
              <a:rPr lang="he-IL" dirty="0">
                <a:solidFill>
                  <a:srgbClr val="000000"/>
                </a:solidFill>
                <a:latin typeface="Arial" panose="020B0604020202020204" pitchFamily="34" charset="0"/>
              </a:rPr>
              <a:t>רַבִּי </a:t>
            </a:r>
            <a:r>
              <a:rPr lang="he-IL" dirty="0" err="1">
                <a:solidFill>
                  <a:srgbClr val="000000"/>
                </a:solidFill>
                <a:latin typeface="Arial" panose="020B0604020202020204" pitchFamily="34" charset="0"/>
              </a:rPr>
              <a:t>אֲבָהו</a:t>
            </a:r>
            <a:r>
              <a:rPr lang="he-IL" dirty="0">
                <a:solidFill>
                  <a:srgbClr val="000000"/>
                </a:solidFill>
                <a:latin typeface="Arial" panose="020B0604020202020204" pitchFamily="34" charset="0"/>
              </a:rPr>
              <a:t>ּ כּוּלָּן כְּאָבוֹת לְשַׁלֵּם </a:t>
            </a:r>
            <a:r>
              <a:rPr lang="he-IL" dirty="0" smtClean="0">
                <a:solidFill>
                  <a:srgbClr val="000000"/>
                </a:solidFill>
                <a:latin typeface="Arial" panose="020B0604020202020204" pitchFamily="34" charset="0"/>
              </a:rPr>
              <a:t>מִמֵּיטַב</a:t>
            </a:r>
            <a:endParaRPr lang="he-IL" dirty="0"/>
          </a:p>
        </p:txBody>
      </p:sp>
      <p:sp>
        <p:nvSpPr>
          <p:cNvPr id="3" name="TextBox 2"/>
          <p:cNvSpPr txBox="1"/>
          <p:nvPr/>
        </p:nvSpPr>
        <p:spPr>
          <a:xfrm>
            <a:off x="10580679" y="0"/>
            <a:ext cx="1597891" cy="369332"/>
          </a:xfrm>
          <a:prstGeom prst="rect">
            <a:avLst/>
          </a:prstGeom>
          <a:noFill/>
        </p:spPr>
        <p:txBody>
          <a:bodyPr wrap="square" rtlCol="1">
            <a:spAutoFit/>
          </a:bodyPr>
          <a:lstStyle/>
          <a:p>
            <a:r>
              <a:rPr lang="he-IL" dirty="0" smtClean="0"/>
              <a:t>דף ה' עמ' א'</a:t>
            </a:r>
            <a:endParaRPr lang="he-IL" dirty="0"/>
          </a:p>
        </p:txBody>
      </p:sp>
      <p:sp>
        <p:nvSpPr>
          <p:cNvPr id="4" name="מלבן 3"/>
          <p:cNvSpPr/>
          <p:nvPr/>
        </p:nvSpPr>
        <p:spPr>
          <a:xfrm>
            <a:off x="1348509" y="312207"/>
            <a:ext cx="6530109" cy="923330"/>
          </a:xfrm>
          <a:prstGeom prst="rect">
            <a:avLst/>
          </a:prstGeom>
        </p:spPr>
        <p:txBody>
          <a:bodyPr wrap="square">
            <a:spAutoFit/>
          </a:bodyPr>
          <a:lstStyle/>
          <a:p>
            <a:r>
              <a:rPr lang="he-IL" dirty="0" smtClean="0"/>
              <a:t>הרי </a:t>
            </a:r>
            <a:r>
              <a:rPr lang="he-IL" dirty="0"/>
              <a:t>עדים זוממים החייבים על מה שזממו לחייבו, כל הנזק נעשה רק על ידי דיבורם, ולא נדרש לחיובם כל מעשה </a:t>
            </a:r>
            <a:r>
              <a:rPr lang="he-IL" dirty="0" err="1"/>
              <a:t>מצידם</a:t>
            </a:r>
            <a:r>
              <a:rPr lang="he-IL" dirty="0"/>
              <a:t>, </a:t>
            </a:r>
            <a:r>
              <a:rPr lang="he-IL" dirty="0" smtClean="0"/>
              <a:t>ורבי </a:t>
            </a:r>
            <a:r>
              <a:rPr lang="he-IL" dirty="0" err="1"/>
              <a:t>חייא</a:t>
            </a:r>
            <a:r>
              <a:rPr lang="he-IL" dirty="0"/>
              <a:t> מונה אותם, הרי ששנה גם סוגי נזקים שנעשו על ידי דיבור בלבד?</a:t>
            </a:r>
          </a:p>
        </p:txBody>
      </p:sp>
      <p:sp>
        <p:nvSpPr>
          <p:cNvPr id="5" name="מלבן 4"/>
          <p:cNvSpPr/>
          <p:nvPr/>
        </p:nvSpPr>
        <p:spPr>
          <a:xfrm>
            <a:off x="7705452" y="-12729"/>
            <a:ext cx="2363147" cy="369332"/>
          </a:xfrm>
          <a:prstGeom prst="rect">
            <a:avLst/>
          </a:prstGeom>
        </p:spPr>
        <p:txBody>
          <a:bodyPr wrap="none">
            <a:spAutoFit/>
          </a:bodyPr>
          <a:lstStyle/>
          <a:p>
            <a:r>
              <a:rPr lang="he-IL" dirty="0" smtClean="0"/>
              <a:t>הגמרא ממשיכה </a:t>
            </a:r>
            <a:r>
              <a:rPr lang="he-IL" dirty="0"/>
              <a:t>לשאול: </a:t>
            </a:r>
          </a:p>
        </p:txBody>
      </p:sp>
      <p:sp>
        <p:nvSpPr>
          <p:cNvPr id="6" name="מלבן 5"/>
          <p:cNvSpPr/>
          <p:nvPr/>
        </p:nvSpPr>
        <p:spPr>
          <a:xfrm>
            <a:off x="8738052" y="417001"/>
            <a:ext cx="3305713"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וְהָא עֵדִים </a:t>
            </a:r>
            <a:r>
              <a:rPr lang="he-IL" dirty="0" err="1">
                <a:solidFill>
                  <a:srgbClr val="000000"/>
                </a:solidFill>
                <a:latin typeface="Arial" panose="020B0604020202020204" pitchFamily="34" charset="0"/>
              </a:rPr>
              <a:t>זוֹמְמִין</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דִּיבּוּרָא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דְּלֵית בֵּיהּ מַעֲשֶׂה הוּא </a:t>
            </a:r>
            <a:r>
              <a:rPr lang="he-IL" dirty="0" err="1">
                <a:solidFill>
                  <a:srgbClr val="000000"/>
                </a:solidFill>
                <a:latin typeface="Arial" panose="020B0604020202020204" pitchFamily="34" charset="0"/>
              </a:rPr>
              <a:t>וְקָתָנֵי</a:t>
            </a:r>
            <a:r>
              <a:rPr lang="he-IL" dirty="0">
                <a:solidFill>
                  <a:srgbClr val="000000"/>
                </a:solidFill>
                <a:latin typeface="Arial" panose="020B0604020202020204" pitchFamily="34" charset="0"/>
              </a:rPr>
              <a:t> </a:t>
            </a:r>
            <a:endParaRPr lang="he-IL" dirty="0"/>
          </a:p>
        </p:txBody>
      </p:sp>
      <p:sp>
        <p:nvSpPr>
          <p:cNvPr id="7" name="מלבן 6"/>
          <p:cNvSpPr/>
          <p:nvPr/>
        </p:nvSpPr>
        <p:spPr>
          <a:xfrm>
            <a:off x="1782618" y="1310663"/>
            <a:ext cx="6096000" cy="923330"/>
          </a:xfrm>
          <a:prstGeom prst="rect">
            <a:avLst/>
          </a:prstGeom>
        </p:spPr>
        <p:txBody>
          <a:bodyPr>
            <a:spAutoFit/>
          </a:bodyPr>
          <a:lstStyle/>
          <a:p>
            <a:r>
              <a:rPr lang="he-IL" dirty="0" smtClean="0"/>
              <a:t> </a:t>
            </a:r>
            <a:r>
              <a:rPr lang="he-IL" dirty="0"/>
              <a:t>אמנם בפועל הנזק נעשה רק על ידי דיבור, מכל מקום התורה החשיבה את דיבורם כמעשה</a:t>
            </a:r>
            <a:r>
              <a:rPr lang="he-IL" dirty="0" smtClean="0"/>
              <a:t>,. </a:t>
            </a:r>
            <a:r>
              <a:rPr lang="he-IL" dirty="0"/>
              <a:t>ומזה שהתורה השתמשה בלשון "לעשות לאחיו</a:t>
            </a:r>
            <a:r>
              <a:rPr lang="he-IL" dirty="0" smtClean="0"/>
              <a:t>"</a:t>
            </a:r>
            <a:r>
              <a:rPr lang="he-IL" dirty="0"/>
              <a:t>[דברים י"ט]</a:t>
            </a:r>
            <a:r>
              <a:rPr lang="he-IL" dirty="0" smtClean="0"/>
              <a:t>, </a:t>
            </a:r>
            <a:r>
              <a:rPr lang="he-IL" dirty="0"/>
              <a:t>משמע שהחשיבה זאת כמעשה </a:t>
            </a:r>
          </a:p>
        </p:txBody>
      </p:sp>
      <p:sp>
        <p:nvSpPr>
          <p:cNvPr id="8" name="מלבן 7"/>
          <p:cNvSpPr/>
          <p:nvPr/>
        </p:nvSpPr>
        <p:spPr>
          <a:xfrm>
            <a:off x="10369910" y="1092677"/>
            <a:ext cx="1673855" cy="369332"/>
          </a:xfrm>
          <a:prstGeom prst="rect">
            <a:avLst/>
          </a:prstGeom>
        </p:spPr>
        <p:txBody>
          <a:bodyPr wrap="none">
            <a:spAutoFit/>
          </a:bodyPr>
          <a:lstStyle/>
          <a:p>
            <a:r>
              <a:rPr lang="he-IL" dirty="0" smtClean="0"/>
              <a:t>משיבה </a:t>
            </a:r>
            <a:r>
              <a:rPr lang="he-IL" dirty="0"/>
              <a:t>הגמרא: </a:t>
            </a:r>
          </a:p>
        </p:txBody>
      </p:sp>
      <p:sp>
        <p:nvSpPr>
          <p:cNvPr id="9" name="מלבן 8"/>
          <p:cNvSpPr/>
          <p:nvPr/>
        </p:nvSpPr>
        <p:spPr>
          <a:xfrm>
            <a:off x="8601545" y="1392817"/>
            <a:ext cx="3536729"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הָתָם אַף עַל גַּב דְּלֵית בֵּיהּ מַעֲשֶׂה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רַחֲמָנָא </a:t>
            </a:r>
            <a:r>
              <a:rPr lang="he-IL" dirty="0" err="1">
                <a:solidFill>
                  <a:srgbClr val="000000"/>
                </a:solidFill>
                <a:latin typeface="Arial" panose="020B0604020202020204" pitchFamily="34" charset="0"/>
              </a:rPr>
              <a:t>קַרְיֵיה</a:t>
            </a:r>
            <a:r>
              <a:rPr lang="he-IL" dirty="0">
                <a:solidFill>
                  <a:srgbClr val="000000"/>
                </a:solidFill>
                <a:latin typeface="Arial" panose="020B0604020202020204" pitchFamily="34" charset="0"/>
              </a:rPr>
              <a:t>ּ מַעֲשֶׂה </a:t>
            </a:r>
            <a:r>
              <a:rPr lang="he-IL" dirty="0" err="1" smtClean="0">
                <a:solidFill>
                  <a:srgbClr val="000000"/>
                </a:solidFill>
                <a:latin typeface="Arial" panose="020B0604020202020204" pitchFamily="34" charset="0"/>
              </a:rPr>
              <a:t>דִּכְתִיב</a:t>
            </a:r>
            <a:r>
              <a:rPr lang="he-IL" dirty="0" smtClean="0">
                <a:solidFill>
                  <a:srgbClr val="000000"/>
                </a:solidFill>
                <a:latin typeface="Arial" panose="020B0604020202020204" pitchFamily="34" charset="0"/>
              </a:rPr>
              <a:t>:</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וַעֲשִׂיתֶם לוֹ כַּאֲשֶׁר זָמַם לַעֲשׂוֹת לְאָחִיו</a:t>
            </a:r>
            <a:endParaRPr lang="he-IL" dirty="0"/>
          </a:p>
        </p:txBody>
      </p:sp>
      <p:sp>
        <p:nvSpPr>
          <p:cNvPr id="11" name="מלבן 10"/>
          <p:cNvSpPr/>
          <p:nvPr/>
        </p:nvSpPr>
        <p:spPr>
          <a:xfrm>
            <a:off x="1164577" y="2224088"/>
            <a:ext cx="6668655" cy="1754326"/>
          </a:xfrm>
          <a:prstGeom prst="rect">
            <a:avLst/>
          </a:prstGeom>
        </p:spPr>
        <p:txBody>
          <a:bodyPr wrap="square">
            <a:spAutoFit/>
          </a:bodyPr>
          <a:lstStyle/>
          <a:p>
            <a:r>
              <a:rPr lang="he-IL" dirty="0"/>
              <a:t>מובן מדוע </a:t>
            </a:r>
            <a:r>
              <a:rPr lang="he-IL" dirty="0" smtClean="0"/>
              <a:t>התנא </a:t>
            </a:r>
            <a:r>
              <a:rPr lang="he-IL" dirty="0"/>
              <a:t>של משנתנו, </a:t>
            </a:r>
            <a:r>
              <a:rPr lang="he-IL" dirty="0" smtClean="0"/>
              <a:t>קרא </a:t>
            </a:r>
            <a:r>
              <a:rPr lang="he-IL" dirty="0"/>
              <a:t>לנזקים שמנה בשם אבות, שמזה משתמע </a:t>
            </a:r>
            <a:r>
              <a:rPr lang="he-IL" dirty="0" smtClean="0"/>
              <a:t> </a:t>
            </a:r>
            <a:r>
              <a:rPr lang="he-IL" dirty="0"/>
              <a:t>שלכל אחד מהם יש תולדות. השם אב מתאים רק למזיק שיש לו תולדות, ואכן לד' אבות שבמשנתנו יש תולדות, וכפי שנתבאר לעיל בגמרא. </a:t>
            </a:r>
            <a:endParaRPr lang="he-IL" dirty="0" smtClean="0"/>
          </a:p>
          <a:p>
            <a:r>
              <a:rPr lang="he-IL" dirty="0" smtClean="0"/>
              <a:t>אבל </a:t>
            </a:r>
            <a:r>
              <a:rPr lang="he-IL" dirty="0"/>
              <a:t>לרבי </a:t>
            </a:r>
            <a:r>
              <a:rPr lang="he-IL" dirty="0" err="1"/>
              <a:t>חייא</a:t>
            </a:r>
            <a:r>
              <a:rPr lang="he-IL" dirty="0"/>
              <a:t> ורבי </a:t>
            </a:r>
            <a:r>
              <a:rPr lang="he-IL" dirty="0" err="1"/>
              <a:t>אושעיא</a:t>
            </a:r>
            <a:r>
              <a:rPr lang="he-IL" dirty="0"/>
              <a:t> הקוראים גם לכל </a:t>
            </a:r>
            <a:r>
              <a:rPr lang="he-IL" dirty="0" err="1" smtClean="0"/>
              <a:t>הנזיקים</a:t>
            </a:r>
            <a:r>
              <a:rPr lang="he-IL" dirty="0" smtClean="0"/>
              <a:t> </a:t>
            </a:r>
            <a:r>
              <a:rPr lang="he-IL" dirty="0"/>
              <a:t>ששנו בשם אבות, שמשמעו: </a:t>
            </a:r>
            <a:r>
              <a:rPr lang="he-IL" dirty="0" smtClean="0"/>
              <a:t>שלכל </a:t>
            </a:r>
            <a:r>
              <a:rPr lang="he-IL" dirty="0" err="1"/>
              <a:t>הנזיקין</a:t>
            </a:r>
            <a:r>
              <a:rPr lang="he-IL" dirty="0"/>
              <a:t> הללו שמנו יש גם תולדות</a:t>
            </a:r>
            <a:r>
              <a:rPr lang="he-IL" dirty="0" smtClean="0"/>
              <a:t>.</a:t>
            </a:r>
          </a:p>
          <a:p>
            <a:r>
              <a:rPr lang="he-IL" dirty="0" smtClean="0"/>
              <a:t> </a:t>
            </a:r>
            <a:r>
              <a:rPr lang="he-IL" dirty="0"/>
              <a:t>ויש לשאול: תולדותיהן </a:t>
            </a:r>
            <a:r>
              <a:rPr lang="he-IL" dirty="0" smtClean="0"/>
              <a:t>- </a:t>
            </a:r>
            <a:r>
              <a:rPr lang="he-IL" dirty="0"/>
              <a:t>מהן </a:t>
            </a:r>
            <a:r>
              <a:rPr lang="he-IL" dirty="0" err="1"/>
              <a:t>איפוא</a:t>
            </a:r>
            <a:r>
              <a:rPr lang="he-IL" dirty="0"/>
              <a:t> התולדות של האבות שמנו </a:t>
            </a:r>
          </a:p>
        </p:txBody>
      </p:sp>
      <p:sp>
        <p:nvSpPr>
          <p:cNvPr id="12" name="מלבן 11"/>
          <p:cNvSpPr/>
          <p:nvPr/>
        </p:nvSpPr>
        <p:spPr>
          <a:xfrm>
            <a:off x="7778612" y="2326895"/>
            <a:ext cx="4413388" cy="369332"/>
          </a:xfrm>
          <a:prstGeom prst="rect">
            <a:avLst/>
          </a:prstGeom>
        </p:spPr>
        <p:txBody>
          <a:bodyPr wrap="none">
            <a:spAutoFit/>
          </a:bodyPr>
          <a:lstStyle/>
          <a:p>
            <a:r>
              <a:rPr lang="he-IL" dirty="0"/>
              <a:t>הגמרא שואלת </a:t>
            </a:r>
            <a:r>
              <a:rPr lang="he-IL" dirty="0" smtClean="0"/>
              <a:t>על שיטת רבי </a:t>
            </a:r>
            <a:r>
              <a:rPr lang="he-IL" dirty="0" err="1"/>
              <a:t>חייא</a:t>
            </a:r>
            <a:r>
              <a:rPr lang="he-IL" dirty="0"/>
              <a:t> ורבי </a:t>
            </a:r>
            <a:r>
              <a:rPr lang="he-IL" dirty="0" err="1"/>
              <a:t>אושעיא</a:t>
            </a:r>
            <a:r>
              <a:rPr lang="he-IL" dirty="0"/>
              <a:t>: </a:t>
            </a:r>
          </a:p>
        </p:txBody>
      </p:sp>
      <p:sp>
        <p:nvSpPr>
          <p:cNvPr id="13" name="מלבן 12"/>
          <p:cNvSpPr/>
          <p:nvPr/>
        </p:nvSpPr>
        <p:spPr>
          <a:xfrm>
            <a:off x="8056600" y="2789129"/>
            <a:ext cx="4081674" cy="1477328"/>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בִּשְׁלָמָא</a:t>
            </a:r>
            <a:r>
              <a:rPr lang="he-IL" dirty="0">
                <a:solidFill>
                  <a:srgbClr val="000000"/>
                </a:solidFill>
                <a:latin typeface="Arial" panose="020B0604020202020204" pitchFamily="34" charset="0"/>
              </a:rPr>
              <a:t> לְתַנָּא </a:t>
            </a:r>
            <a:r>
              <a:rPr lang="he-IL" dirty="0" err="1">
                <a:solidFill>
                  <a:srgbClr val="000000"/>
                </a:solidFill>
                <a:latin typeface="Arial" panose="020B0604020202020204" pitchFamily="34" charset="0"/>
              </a:rPr>
              <a:t>דִּידַן</a:t>
            </a:r>
            <a:r>
              <a:rPr lang="he-IL" dirty="0">
                <a:solidFill>
                  <a:srgbClr val="000000"/>
                </a:solidFill>
                <a:latin typeface="Arial" panose="020B0604020202020204" pitchFamily="34" charset="0"/>
              </a:rPr>
              <a:t> תַּנָּא אָבוֹת מִכְּלָל </a:t>
            </a:r>
            <a:r>
              <a:rPr lang="he-IL" dirty="0" err="1">
                <a:solidFill>
                  <a:srgbClr val="000000"/>
                </a:solidFill>
                <a:latin typeface="Arial" panose="020B0604020202020204" pitchFamily="34" charset="0"/>
              </a:rPr>
              <a:t>דְּאִיכָּא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תּוֹלְדוֹת</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אֶלָּא לְרַבִּי </a:t>
            </a:r>
            <a:r>
              <a:rPr lang="he-IL" dirty="0" err="1">
                <a:solidFill>
                  <a:srgbClr val="000000"/>
                </a:solidFill>
                <a:latin typeface="Arial" panose="020B0604020202020204" pitchFamily="34" charset="0"/>
              </a:rPr>
              <a:t>חִיָּיא</a:t>
            </a:r>
            <a:r>
              <a:rPr lang="he-IL" dirty="0">
                <a:solidFill>
                  <a:srgbClr val="000000"/>
                </a:solidFill>
                <a:latin typeface="Arial" panose="020B0604020202020204" pitchFamily="34" charset="0"/>
              </a:rPr>
              <a:t> וְרַבִּי </a:t>
            </a:r>
            <a:r>
              <a:rPr lang="he-IL" dirty="0" err="1">
                <a:solidFill>
                  <a:srgbClr val="000000"/>
                </a:solidFill>
                <a:latin typeface="Arial" panose="020B0604020202020204" pitchFamily="34" charset="0"/>
              </a:rPr>
              <a:t>אוֹשַׁעְיָא</a:t>
            </a:r>
            <a:r>
              <a:rPr lang="he-IL" dirty="0">
                <a:solidFill>
                  <a:srgbClr val="000000"/>
                </a:solidFill>
                <a:latin typeface="Arial" panose="020B0604020202020204" pitchFamily="34" charset="0"/>
              </a:rPr>
              <a:t> אָבוֹת מִכְּלָל </a:t>
            </a:r>
            <a:r>
              <a:rPr lang="he-IL" dirty="0" err="1">
                <a:solidFill>
                  <a:srgbClr val="000000"/>
                </a:solidFill>
                <a:latin typeface="Arial" panose="020B0604020202020204" pitchFamily="34" charset="0"/>
              </a:rPr>
              <a:t>דְּאִיכָּא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תּוֹלְדוֹת</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תּוֹלְדוֹתֵיהֶן מַאי </a:t>
            </a:r>
            <a:r>
              <a:rPr lang="he-IL" dirty="0" err="1">
                <a:solidFill>
                  <a:srgbClr val="000000"/>
                </a:solidFill>
                <a:latin typeface="Arial" panose="020B0604020202020204" pitchFamily="34" charset="0"/>
              </a:rPr>
              <a:t>נִיהו</a:t>
            </a:r>
            <a:r>
              <a:rPr lang="he-IL" dirty="0">
                <a:solidFill>
                  <a:srgbClr val="000000"/>
                </a:solidFill>
                <a:latin typeface="Arial" panose="020B0604020202020204" pitchFamily="34" charset="0"/>
              </a:rPr>
              <a:t>ּ</a:t>
            </a:r>
            <a:endParaRPr lang="he-IL" dirty="0"/>
          </a:p>
        </p:txBody>
      </p:sp>
      <p:sp>
        <p:nvSpPr>
          <p:cNvPr id="14" name="מלבן 13"/>
          <p:cNvSpPr/>
          <p:nvPr/>
        </p:nvSpPr>
        <p:spPr>
          <a:xfrm>
            <a:off x="1164577" y="3978414"/>
            <a:ext cx="6714041" cy="830997"/>
          </a:xfrm>
          <a:prstGeom prst="rect">
            <a:avLst/>
          </a:prstGeom>
        </p:spPr>
        <p:txBody>
          <a:bodyPr wrap="square">
            <a:spAutoFit/>
          </a:bodyPr>
          <a:lstStyle/>
          <a:p>
            <a:r>
              <a:rPr lang="he-IL" sz="1600" dirty="0" smtClean="0"/>
              <a:t>אמר </a:t>
            </a:r>
            <a:r>
              <a:rPr lang="he-IL" sz="1600" dirty="0"/>
              <a:t>רבי </a:t>
            </a:r>
            <a:r>
              <a:rPr lang="he-IL" sz="1600" dirty="0" err="1"/>
              <a:t>אבהו</a:t>
            </a:r>
            <a:r>
              <a:rPr lang="he-IL" sz="1600" dirty="0"/>
              <a:t>: אכן, אין לאבות אלו תולדות. ורבי </a:t>
            </a:r>
            <a:r>
              <a:rPr lang="he-IL" sz="1600" dirty="0" err="1"/>
              <a:t>חייא</a:t>
            </a:r>
            <a:r>
              <a:rPr lang="he-IL" sz="1600" dirty="0"/>
              <a:t> ורבי </a:t>
            </a:r>
            <a:r>
              <a:rPr lang="he-IL" sz="1600" dirty="0" err="1"/>
              <a:t>אושעיא</a:t>
            </a:r>
            <a:r>
              <a:rPr lang="he-IL" sz="1600" dirty="0"/>
              <a:t> קראום בשם אבות, לומר, כולן דינם כאבות </a:t>
            </a:r>
            <a:r>
              <a:rPr lang="he-IL" sz="1600" dirty="0" smtClean="0"/>
              <a:t>לעניין </a:t>
            </a:r>
            <a:r>
              <a:rPr lang="he-IL" sz="1600" dirty="0"/>
              <a:t>לשלם ממיטב. שאם אין המזיק משלם במעות אלא משלם מקרקעותיו, עליו לשלם מהקרקע הטובה </a:t>
            </a:r>
            <a:r>
              <a:rPr lang="he-IL" sz="1600" dirty="0" smtClean="0"/>
              <a:t>ביותר.</a:t>
            </a:r>
            <a:endParaRPr lang="he-IL" sz="1600" dirty="0"/>
          </a:p>
        </p:txBody>
      </p:sp>
      <p:sp>
        <p:nvSpPr>
          <p:cNvPr id="15" name="מלבן 14"/>
          <p:cNvSpPr/>
          <p:nvPr/>
        </p:nvSpPr>
        <p:spPr>
          <a:xfrm>
            <a:off x="10562423" y="4266421"/>
            <a:ext cx="1616147" cy="369332"/>
          </a:xfrm>
          <a:prstGeom prst="rect">
            <a:avLst/>
          </a:prstGeom>
        </p:spPr>
        <p:txBody>
          <a:bodyPr wrap="none">
            <a:spAutoFit/>
          </a:bodyPr>
          <a:lstStyle/>
          <a:p>
            <a:r>
              <a:rPr lang="he-IL" dirty="0"/>
              <a:t>הגמרא משיבה: </a:t>
            </a:r>
          </a:p>
        </p:txBody>
      </p:sp>
      <p:sp>
        <p:nvSpPr>
          <p:cNvPr id="16" name="מלבן 15"/>
          <p:cNvSpPr/>
          <p:nvPr/>
        </p:nvSpPr>
        <p:spPr>
          <a:xfrm>
            <a:off x="9243757" y="5122549"/>
            <a:ext cx="2948243" cy="369332"/>
          </a:xfrm>
          <a:prstGeom prst="rect">
            <a:avLst/>
          </a:prstGeom>
        </p:spPr>
        <p:txBody>
          <a:bodyPr wrap="none">
            <a:spAutoFit/>
          </a:bodyPr>
          <a:lstStyle/>
          <a:p>
            <a:r>
              <a:rPr lang="he-IL" dirty="0"/>
              <a:t>והגמרא מבארת מנין לנו דין זה:</a:t>
            </a:r>
          </a:p>
        </p:txBody>
      </p:sp>
      <p:sp>
        <p:nvSpPr>
          <p:cNvPr id="17" name="מלבן 16"/>
          <p:cNvSpPr/>
          <p:nvPr/>
        </p:nvSpPr>
        <p:spPr>
          <a:xfrm>
            <a:off x="8520803" y="5691973"/>
            <a:ext cx="367119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מַאי טַעְמָא </a:t>
            </a:r>
            <a:r>
              <a:rPr lang="he-IL" dirty="0" err="1">
                <a:solidFill>
                  <a:srgbClr val="000000"/>
                </a:solidFill>
                <a:latin typeface="Arial" panose="020B0604020202020204" pitchFamily="34" charset="0"/>
              </a:rPr>
              <a:t>אַתְיָא</a:t>
            </a:r>
            <a:r>
              <a:rPr lang="he-IL" dirty="0">
                <a:solidFill>
                  <a:srgbClr val="000000"/>
                </a:solidFill>
                <a:latin typeface="Arial" panose="020B0604020202020204" pitchFamily="34" charset="0"/>
              </a:rPr>
              <a:t> תַּחַת נְתִינָה יְשַׁלֵּם כֶּסֶף</a:t>
            </a:r>
            <a:endParaRPr lang="he-IL" dirty="0"/>
          </a:p>
        </p:txBody>
      </p:sp>
      <p:sp>
        <p:nvSpPr>
          <p:cNvPr id="18" name="מלבן 17"/>
          <p:cNvSpPr/>
          <p:nvPr/>
        </p:nvSpPr>
        <p:spPr>
          <a:xfrm>
            <a:off x="123445" y="4830198"/>
            <a:ext cx="7755173" cy="2092881"/>
          </a:xfrm>
          <a:prstGeom prst="rect">
            <a:avLst/>
          </a:prstGeom>
        </p:spPr>
        <p:txBody>
          <a:bodyPr wrap="square">
            <a:spAutoFit/>
          </a:bodyPr>
          <a:lstStyle/>
          <a:p>
            <a:r>
              <a:rPr lang="he-IL" sz="1600" dirty="0" smtClean="0"/>
              <a:t>כולם </a:t>
            </a:r>
            <a:r>
              <a:rPr lang="he-IL" sz="1600" dirty="0"/>
              <a:t>נלמדים מגזירה </a:t>
            </a:r>
            <a:r>
              <a:rPr lang="he-IL" sz="1600" dirty="0" smtClean="0"/>
              <a:t>שווה </a:t>
            </a:r>
            <a:r>
              <a:rPr lang="he-IL" sz="1600" dirty="0"/>
              <a:t>מהמילים: תחת, נתינה, ישלם, כסף.</a:t>
            </a:r>
          </a:p>
          <a:p>
            <a:r>
              <a:rPr lang="he-IL" sz="1600" dirty="0"/>
              <a:t>דין </a:t>
            </a:r>
            <a:r>
              <a:rPr lang="he-IL" sz="1600" dirty="0" smtClean="0"/>
              <a:t>"מיטב" </a:t>
            </a:r>
            <a:r>
              <a:rPr lang="he-IL" sz="1600" dirty="0"/>
              <a:t>נאמר בשן ורגל, "מיטב שדהו ומיטב כרמו ישלם" [שמות </a:t>
            </a:r>
            <a:r>
              <a:rPr lang="he-IL" sz="1600" dirty="0" err="1"/>
              <a:t>כב</a:t>
            </a:r>
            <a:r>
              <a:rPr lang="he-IL" sz="1600" dirty="0"/>
              <a:t> ד], ומהם אנו לומדים לכל ארבעת אבות </a:t>
            </a:r>
            <a:r>
              <a:rPr lang="he-IL" sz="1600" dirty="0" smtClean="0"/>
              <a:t>נזיקין </a:t>
            </a:r>
            <a:r>
              <a:rPr lang="he-IL" sz="1600" dirty="0"/>
              <a:t>ובאבות נזיקין אלו נאמרו ארבע תיבות </a:t>
            </a:r>
            <a:r>
              <a:rPr lang="he-IL" sz="1600" dirty="0" smtClean="0"/>
              <a:t>הללו, </a:t>
            </a:r>
            <a:r>
              <a:rPr lang="he-IL" sz="1600" dirty="0"/>
              <a:t>ומהם אנו לומדים בגזירה </a:t>
            </a:r>
            <a:r>
              <a:rPr lang="he-IL" sz="1600" dirty="0" err="1"/>
              <a:t>שוה</a:t>
            </a:r>
            <a:r>
              <a:rPr lang="he-IL" sz="1600" dirty="0"/>
              <a:t> לכל שאר עשרים וארבע אבות נזיקין.</a:t>
            </a:r>
          </a:p>
          <a:p>
            <a:r>
              <a:rPr lang="he-IL" sz="1600" dirty="0"/>
              <a:t>"תחת" כתוב בשור המועד - "שור תחת שור" [שמות </a:t>
            </a:r>
            <a:r>
              <a:rPr lang="he-IL" sz="1600" dirty="0" err="1"/>
              <a:t>כא</a:t>
            </a:r>
            <a:r>
              <a:rPr lang="he-IL" sz="1600" dirty="0"/>
              <a:t> לו].</a:t>
            </a:r>
          </a:p>
          <a:p>
            <a:r>
              <a:rPr lang="he-IL" sz="1600" dirty="0"/>
              <a:t>"נתינה" כתוב גבי שור שנגח את העבד - "שלשים שקלים </a:t>
            </a:r>
            <a:r>
              <a:rPr lang="he-IL" sz="1600" dirty="0" err="1"/>
              <a:t>יתן</a:t>
            </a:r>
            <a:r>
              <a:rPr lang="he-IL" sz="1600" dirty="0"/>
              <a:t> לאדוניו" [שמות </a:t>
            </a:r>
            <a:r>
              <a:rPr lang="he-IL" sz="1600" dirty="0" err="1"/>
              <a:t>כא</a:t>
            </a:r>
            <a:r>
              <a:rPr lang="he-IL" sz="1600" dirty="0"/>
              <a:t> </a:t>
            </a:r>
            <a:r>
              <a:rPr lang="he-IL" sz="1600" dirty="0" smtClean="0"/>
              <a:t>לב]</a:t>
            </a:r>
          </a:p>
          <a:p>
            <a:r>
              <a:rPr lang="he-IL" sz="1600" dirty="0" smtClean="0"/>
              <a:t>"ישלם</a:t>
            </a:r>
            <a:r>
              <a:rPr lang="he-IL" sz="1600" dirty="0"/>
              <a:t>" כתוב גבי שן ורגל - "מיטב שדהו ומיטב כרמו ישלם" [שמות </a:t>
            </a:r>
            <a:r>
              <a:rPr lang="he-IL" sz="1600" dirty="0" err="1"/>
              <a:t>כב</a:t>
            </a:r>
            <a:r>
              <a:rPr lang="he-IL" sz="1600" dirty="0"/>
              <a:t> ד].</a:t>
            </a:r>
          </a:p>
          <a:p>
            <a:r>
              <a:rPr lang="he-IL" sz="1600" dirty="0"/>
              <a:t>"כסף" כתוב גבי בור - "כסף ישיב לבעליו" [שמות </a:t>
            </a:r>
            <a:r>
              <a:rPr lang="he-IL" sz="1600" dirty="0" err="1"/>
              <a:t>כא</a:t>
            </a:r>
            <a:r>
              <a:rPr lang="he-IL" sz="1600" dirty="0"/>
              <a:t> לד]. </a:t>
            </a:r>
          </a:p>
        </p:txBody>
      </p:sp>
    </p:spTree>
    <p:extLst>
      <p:ext uri="{BB962C8B-B14F-4D97-AF65-F5344CB8AC3E}">
        <p14:creationId xmlns:p14="http://schemas.microsoft.com/office/powerpoint/2010/main" val="154425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3250"/>
                            </p:stCondLst>
                            <p:childTnLst>
                              <p:par>
                                <p:cTn id="15" presetID="22" presetClass="entr" presetSubtype="4" fill="hold" grpId="0" nodeType="after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5750"/>
                            </p:stCondLst>
                            <p:childTnLst>
                              <p:par>
                                <p:cTn id="19" presetID="16" presetClass="entr" presetSubtype="21" fill="hold" grpId="0" nodeType="afterEffect">
                                  <p:stCondLst>
                                    <p:cond delay="325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9500"/>
                            </p:stCondLst>
                            <p:childTnLst>
                              <p:par>
                                <p:cTn id="23" presetID="53" presetClass="entr" presetSubtype="16" fill="hold" grpId="0" nodeType="afterEffect">
                                  <p:stCondLst>
                                    <p:cond delay="20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12000"/>
                            </p:stCondLst>
                            <p:childTnLst>
                              <p:par>
                                <p:cTn id="29" presetID="22" presetClass="entr" presetSubtype="2" fill="hold" grpId="0" nodeType="afterEffect">
                                  <p:stCondLst>
                                    <p:cond delay="250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childTnLst>
                          </p:cTn>
                        </p:par>
                        <p:par>
                          <p:cTn id="32" fill="hold">
                            <p:stCondLst>
                              <p:cond delay="15000"/>
                            </p:stCondLst>
                            <p:childTnLst>
                              <p:par>
                                <p:cTn id="33" presetID="16" presetClass="entr" presetSubtype="21" fill="hold" grpId="0" nodeType="afterEffect">
                                  <p:stCondLst>
                                    <p:cond delay="375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par>
                          <p:cTn id="36" fill="hold">
                            <p:stCondLst>
                              <p:cond delay="19250"/>
                            </p:stCondLst>
                            <p:childTnLst>
                              <p:par>
                                <p:cTn id="37" presetID="53" presetClass="entr" presetSubtype="16" fill="hold" grpId="0" nodeType="afterEffect">
                                  <p:stCondLst>
                                    <p:cond delay="15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21250"/>
                            </p:stCondLst>
                            <p:childTnLst>
                              <p:par>
                                <p:cTn id="43" presetID="22" presetClass="entr" presetSubtype="2" fill="hold" grpId="0" nodeType="afterEffect">
                                  <p:stCondLst>
                                    <p:cond delay="225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53" presetClass="entr" presetSubtype="16" fill="hold" grpId="0" nodeType="afterEffect">
                                  <p:stCondLst>
                                    <p:cond delay="75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par>
                          <p:cTn id="59" fill="hold">
                            <p:stCondLst>
                              <p:cond delay="2250"/>
                            </p:stCondLst>
                            <p:childTnLst>
                              <p:par>
                                <p:cTn id="60" presetID="22" presetClass="entr" presetSubtype="2" fill="hold" grpId="0" nodeType="afterEffect">
                                  <p:stCondLst>
                                    <p:cond delay="200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par>
                          <p:cTn id="63" fill="hold">
                            <p:stCondLst>
                              <p:cond delay="4750"/>
                            </p:stCondLst>
                            <p:childTnLst>
                              <p:par>
                                <p:cTn id="64" presetID="16" presetClass="entr" presetSubtype="21" fill="hold" grpId="0" nodeType="afterEffect">
                                  <p:stCondLst>
                                    <p:cond delay="300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par>
                          <p:cTn id="67" fill="hold">
                            <p:stCondLst>
                              <p:cond delay="8250"/>
                            </p:stCondLst>
                            <p:childTnLst>
                              <p:par>
                                <p:cTn id="68" presetID="53" presetClass="entr" presetSubtype="16" fill="hold" grpId="0" nodeType="afterEffect">
                                  <p:stCondLst>
                                    <p:cond delay="17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par>
                          <p:cTn id="73" fill="hold">
                            <p:stCondLst>
                              <p:cond delay="10500"/>
                            </p:stCondLst>
                            <p:childTnLst>
                              <p:par>
                                <p:cTn id="74" presetID="22" presetClass="entr" presetSubtype="4" fill="hold" grpId="0" nodeType="afterEffect">
                                  <p:stCondLst>
                                    <p:cond delay="1500"/>
                                  </p:stCondLst>
                                  <p:childTnLst>
                                    <p:set>
                                      <p:cBhvr>
                                        <p:cTn id="75" dur="1" fill="hold">
                                          <p:stCondLst>
                                            <p:cond delay="0"/>
                                          </p:stCondLst>
                                        </p:cTn>
                                        <p:tgtEl>
                                          <p:spTgt spid="18"/>
                                        </p:tgtEl>
                                        <p:attrNameLst>
                                          <p:attrName>style.visibility</p:attrName>
                                        </p:attrNameLst>
                                      </p:cBhvr>
                                      <p:to>
                                        <p:strVal val="visible"/>
                                      </p:to>
                                    </p:set>
                                    <p:animEffect transition="in" filter="wipe(down)">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p:bldP spid="8" grpId="0"/>
      <p:bldP spid="9" grpId="0" animBg="1"/>
      <p:bldP spid="11" grpId="0"/>
      <p:bldP spid="12" grpId="0"/>
      <p:bldP spid="13" grpId="0" animBg="1"/>
      <p:bldP spid="14" grpId="0"/>
      <p:bldP spid="15" grpId="0"/>
      <p:bldP spid="16" grpId="0"/>
      <p:bldP spid="17" grpId="0" animBg="1"/>
      <p:bldP spid="18"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4489</Words>
  <Application>Microsoft Office PowerPoint</Application>
  <PresentationFormat>מסך רחב</PresentationFormat>
  <Paragraphs>394</Paragraphs>
  <Slides>18</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18</vt:i4>
      </vt:variant>
    </vt:vector>
  </HeadingPairs>
  <TitlesOfParts>
    <vt:vector size="23"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100</cp:revision>
  <dcterms:created xsi:type="dcterms:W3CDTF">2023-07-11T08:26:18Z</dcterms:created>
  <dcterms:modified xsi:type="dcterms:W3CDTF">2023-07-23T05:41:18Z</dcterms:modified>
</cp:coreProperties>
</file>