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82" r:id="rId2"/>
    <p:sldId id="304" r:id="rId3"/>
    <p:sldId id="284" r:id="rId4"/>
    <p:sldId id="285" r:id="rId5"/>
    <p:sldId id="286" r:id="rId6"/>
    <p:sldId id="302" r:id="rId7"/>
    <p:sldId id="303" r:id="rId8"/>
    <p:sldId id="305" r:id="rId9"/>
    <p:sldId id="306" r:id="rId10"/>
    <p:sldId id="288" r:id="rId11"/>
    <p:sldId id="289" r:id="rId12"/>
    <p:sldId id="307" r:id="rId13"/>
    <p:sldId id="290" r:id="rId14"/>
    <p:sldId id="308" r:id="rId15"/>
    <p:sldId id="291" r:id="rId16"/>
    <p:sldId id="292" r:id="rId17"/>
    <p:sldId id="309" r:id="rId18"/>
    <p:sldId id="310" r:id="rId19"/>
    <p:sldId id="311" r:id="rId20"/>
    <p:sldId id="312" r:id="rId21"/>
    <p:sldId id="313" r:id="rId22"/>
    <p:sldId id="314" r:id="rId23"/>
    <p:sldId id="315" r:id="rId24"/>
    <p:sldId id="316" r:id="rId25"/>
    <p:sldId id="317" r:id="rId26"/>
    <p:sldId id="318" r:id="rId2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סגנון בהיר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סגנון בהיר 1 - הדגשה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סגנון בהיר 3 - הדגשה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83" d="100"/>
          <a:sy n="83" d="100"/>
        </p:scale>
        <p:origin x="68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7753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196014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4903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107684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414650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341088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99340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688871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1008140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426503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43527C18-CFEF-4EFC-8AE4-CCB1C37B54F5}" type="datetimeFigureOut">
              <a:rPr lang="he-IL" smtClean="0"/>
              <a:t>י"א/תמוז/תשפ"ג</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54584EE2-6DAD-4F32-BE26-C3BF53795E9B}" type="slidenum">
              <a:rPr lang="he-IL" smtClean="0"/>
              <a:t>‹#›</a:t>
            </a:fld>
            <a:endParaRPr lang="he-IL"/>
          </a:p>
        </p:txBody>
      </p:sp>
    </p:spTree>
    <p:extLst>
      <p:ext uri="{BB962C8B-B14F-4D97-AF65-F5344CB8AC3E}">
        <p14:creationId xmlns:p14="http://schemas.microsoft.com/office/powerpoint/2010/main" val="27213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3527C18-CFEF-4EFC-8AE4-CCB1C37B54F5}" type="datetimeFigureOut">
              <a:rPr lang="he-IL" smtClean="0"/>
              <a:t>י"א/תמוז/תשפ"ג</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4584EE2-6DAD-4F32-BE26-C3BF53795E9B}" type="slidenum">
              <a:rPr lang="he-IL" smtClean="0"/>
              <a:t>‹#›</a:t>
            </a:fld>
            <a:endParaRPr lang="he-IL"/>
          </a:p>
        </p:txBody>
      </p:sp>
    </p:spTree>
    <p:extLst>
      <p:ext uri="{BB962C8B-B14F-4D97-AF65-F5344CB8AC3E}">
        <p14:creationId xmlns:p14="http://schemas.microsoft.com/office/powerpoint/2010/main" val="2762263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zakrossler@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em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200727" y="78654"/>
            <a:ext cx="9144000" cy="2387600"/>
          </a:xfrm>
        </p:spPr>
        <p:txBody>
          <a:bodyPr/>
          <a:lstStyle/>
          <a:p>
            <a:r>
              <a:rPr lang="he-IL" dirty="0" smtClean="0"/>
              <a:t>בבא קמא</a:t>
            </a:r>
            <a:br>
              <a:rPr lang="he-IL" dirty="0" smtClean="0"/>
            </a:br>
            <a:r>
              <a:rPr lang="he-IL" dirty="0" smtClean="0"/>
              <a:t>דף ג' עמ' א'</a:t>
            </a:r>
            <a:endParaRPr lang="he-IL" dirty="0"/>
          </a:p>
        </p:txBody>
      </p:sp>
      <p:sp>
        <p:nvSpPr>
          <p:cNvPr id="3" name="כותרת משנה 2"/>
          <p:cNvSpPr>
            <a:spLocks noGrp="1"/>
          </p:cNvSpPr>
          <p:nvPr>
            <p:ph type="subTitle" idx="1"/>
          </p:nvPr>
        </p:nvSpPr>
        <p:spPr/>
        <p:txBody>
          <a:bodyPr/>
          <a:lstStyle/>
          <a:p>
            <a:r>
              <a:rPr lang="he-IL" dirty="0" smtClean="0"/>
              <a:t>יצחק רסלר</a:t>
            </a:r>
          </a:p>
          <a:p>
            <a:r>
              <a:rPr lang="en-US" dirty="0" smtClean="0">
                <a:hlinkClick r:id="rId2"/>
              </a:rPr>
              <a:t>izakrossler@gmail.com</a:t>
            </a:r>
            <a:endParaRPr lang="he-IL" dirty="0" smtClean="0"/>
          </a:p>
          <a:p>
            <a:endParaRPr lang="he-IL" dirty="0"/>
          </a:p>
        </p:txBody>
      </p:sp>
    </p:spTree>
    <p:extLst>
      <p:ext uri="{BB962C8B-B14F-4D97-AF65-F5344CB8AC3E}">
        <p14:creationId xmlns:p14="http://schemas.microsoft.com/office/powerpoint/2010/main" val="1801042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103329" y="796836"/>
            <a:ext cx="6096000" cy="369332"/>
          </a:xfrm>
          <a:prstGeom prst="rect">
            <a:avLst/>
          </a:prstGeom>
        </p:spPr>
        <p:txBody>
          <a:bodyPr>
            <a:spAutoFit/>
          </a:bodyPr>
          <a:lstStyle/>
          <a:p>
            <a:r>
              <a:rPr lang="he-IL" dirty="0" smtClean="0"/>
              <a:t>הגמרא </a:t>
            </a:r>
            <a:r>
              <a:rPr lang="he-IL" dirty="0"/>
              <a:t>חוזרת לדברי רב </a:t>
            </a:r>
            <a:r>
              <a:rPr lang="he-IL" dirty="0" err="1"/>
              <a:t>פפא</a:t>
            </a:r>
            <a:r>
              <a:rPr lang="he-IL" dirty="0"/>
              <a:t>, שיש תולדות שאין דינן כאב, </a:t>
            </a:r>
            <a:endParaRPr lang="he-IL" dirty="0" smtClean="0"/>
          </a:p>
        </p:txBody>
      </p:sp>
      <p:sp>
        <p:nvSpPr>
          <p:cNvPr id="3" name="מלבן 2"/>
          <p:cNvSpPr/>
          <p:nvPr/>
        </p:nvSpPr>
        <p:spPr>
          <a:xfrm>
            <a:off x="3608856" y="1849643"/>
            <a:ext cx="3884397" cy="369332"/>
          </a:xfrm>
          <a:prstGeom prst="rect">
            <a:avLst/>
          </a:prstGeom>
        </p:spPr>
        <p:txBody>
          <a:bodyPr wrap="none">
            <a:spAutoFit/>
          </a:bodyPr>
          <a:lstStyle/>
          <a:p>
            <a:r>
              <a:rPr lang="he-IL" dirty="0"/>
              <a:t>לעיל הנחנו שהכוונה לתולדות השן והרגל. </a:t>
            </a:r>
          </a:p>
        </p:txBody>
      </p:sp>
      <p:sp>
        <p:nvSpPr>
          <p:cNvPr id="4" name="מלבן 3"/>
          <p:cNvSpPr/>
          <p:nvPr/>
        </p:nvSpPr>
        <p:spPr>
          <a:xfrm>
            <a:off x="2358361" y="2902450"/>
            <a:ext cx="6247224" cy="369332"/>
          </a:xfrm>
          <a:prstGeom prst="rect">
            <a:avLst/>
          </a:prstGeom>
        </p:spPr>
        <p:txBody>
          <a:bodyPr wrap="none">
            <a:spAutoFit/>
          </a:bodyPr>
          <a:lstStyle/>
          <a:p>
            <a:r>
              <a:rPr lang="he-IL" dirty="0"/>
              <a:t>והגמרא באה לבחון זאת, </a:t>
            </a:r>
            <a:r>
              <a:rPr lang="he-IL" dirty="0" smtClean="0"/>
              <a:t>ושואלת על כל אחת מהתולדות של האבות.:</a:t>
            </a:r>
            <a:endParaRPr lang="he-IL" dirty="0"/>
          </a:p>
        </p:txBody>
      </p:sp>
      <p:sp>
        <p:nvSpPr>
          <p:cNvPr id="5" name="TextBox 4"/>
          <p:cNvSpPr txBox="1"/>
          <p:nvPr/>
        </p:nvSpPr>
        <p:spPr>
          <a:xfrm>
            <a:off x="10280072" y="74100"/>
            <a:ext cx="1764146" cy="369332"/>
          </a:xfrm>
          <a:prstGeom prst="rect">
            <a:avLst/>
          </a:prstGeom>
          <a:noFill/>
        </p:spPr>
        <p:txBody>
          <a:bodyPr wrap="square" rtlCol="1">
            <a:spAutoFit/>
          </a:bodyPr>
          <a:lstStyle/>
          <a:p>
            <a:r>
              <a:rPr lang="he-IL" dirty="0" smtClean="0"/>
              <a:t>דף ג' עמ' א'</a:t>
            </a:r>
            <a:endParaRPr lang="he-IL" dirty="0"/>
          </a:p>
        </p:txBody>
      </p:sp>
    </p:spTree>
    <p:extLst>
      <p:ext uri="{BB962C8B-B14F-4D97-AF65-F5344CB8AC3E}">
        <p14:creationId xmlns:p14="http://schemas.microsoft.com/office/powerpoint/2010/main" val="159790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2500"/>
                            </p:stCondLst>
                            <p:childTnLst>
                              <p:par>
                                <p:cTn id="13" presetID="22" presetClass="entr" presetSubtype="2" fill="hold" grpId="0" nodeType="afterEffect">
                                  <p:stCondLst>
                                    <p:cond delay="150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9735337" y="892896"/>
            <a:ext cx="2395649" cy="369332"/>
          </a:xfrm>
          <a:prstGeom prst="rect">
            <a:avLst/>
          </a:prstGeom>
          <a:solidFill>
            <a:schemeClr val="accent5">
              <a:lumMod val="20000"/>
              <a:lumOff val="80000"/>
            </a:schemeClr>
          </a:solidFill>
        </p:spPr>
        <p:txBody>
          <a:bodyPr wrap="square">
            <a:spAutoFit/>
          </a:bodyPr>
          <a:lstStyle/>
          <a:p>
            <a:r>
              <a:rPr lang="he-IL" dirty="0" err="1" smtClean="0">
                <a:solidFill>
                  <a:srgbClr val="000000"/>
                </a:solidFill>
                <a:latin typeface="Arial" panose="020B0604020202020204" pitchFamily="34" charset="0"/>
              </a:rPr>
              <a:t>נִתְחַכְּכָה</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בְּכוֹתֶל </a:t>
            </a:r>
            <a:r>
              <a:rPr lang="he-IL" dirty="0" smtClean="0">
                <a:solidFill>
                  <a:srgbClr val="000000"/>
                </a:solidFill>
                <a:latin typeface="Arial" panose="020B0604020202020204" pitchFamily="34" charset="0"/>
              </a:rPr>
              <a:t>לַהֲנָאָתָהּ</a:t>
            </a:r>
            <a:endParaRPr lang="he-IL" dirty="0"/>
          </a:p>
        </p:txBody>
      </p:sp>
      <p:sp>
        <p:nvSpPr>
          <p:cNvPr id="3" name="מלבן 2"/>
          <p:cNvSpPr/>
          <p:nvPr/>
        </p:nvSpPr>
        <p:spPr>
          <a:xfrm>
            <a:off x="2043814" y="6224757"/>
            <a:ext cx="7804727" cy="646331"/>
          </a:xfrm>
          <a:prstGeom prst="rect">
            <a:avLst/>
          </a:prstGeom>
        </p:spPr>
        <p:txBody>
          <a:bodyPr wrap="square">
            <a:spAutoFit/>
          </a:bodyPr>
          <a:lstStyle/>
          <a:p>
            <a:r>
              <a:rPr lang="he-IL" dirty="0" smtClean="0"/>
              <a:t>וכיון </a:t>
            </a:r>
            <a:r>
              <a:rPr lang="he-IL" dirty="0"/>
              <a:t>שנזקים אלו עשתה להנאתה, הרי הם תולדת השן, </a:t>
            </a:r>
            <a:r>
              <a:rPr lang="he-IL" dirty="0" smtClean="0"/>
              <a:t>שהחומרה המגדירה אותה היא: </a:t>
            </a:r>
            <a:r>
              <a:rPr lang="he-IL" dirty="0"/>
              <a:t>"שיש הנאה </a:t>
            </a:r>
            <a:r>
              <a:rPr lang="he-IL" dirty="0" err="1"/>
              <a:t>להזיקה</a:t>
            </a:r>
            <a:r>
              <a:rPr lang="he-IL" dirty="0"/>
              <a:t>", שההיזק של אכילת הפירות נעשה להנאתה.</a:t>
            </a:r>
          </a:p>
        </p:txBody>
      </p:sp>
      <p:sp>
        <p:nvSpPr>
          <p:cNvPr id="4" name="מלבן 3"/>
          <p:cNvSpPr/>
          <p:nvPr/>
        </p:nvSpPr>
        <p:spPr>
          <a:xfrm>
            <a:off x="9575230" y="3814439"/>
            <a:ext cx="2231700"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 וְטִינְּפָה פֵּירוֹת לַהֲנָאָתָהּ</a:t>
            </a:r>
            <a:endParaRPr lang="he-IL" dirty="0"/>
          </a:p>
        </p:txBody>
      </p:sp>
      <p:sp>
        <p:nvSpPr>
          <p:cNvPr id="5" name="TextBox 4"/>
          <p:cNvSpPr txBox="1"/>
          <p:nvPr/>
        </p:nvSpPr>
        <p:spPr>
          <a:xfrm>
            <a:off x="8160492" y="911260"/>
            <a:ext cx="1320799" cy="369332"/>
          </a:xfrm>
          <a:prstGeom prst="rect">
            <a:avLst/>
          </a:prstGeom>
          <a:noFill/>
        </p:spPr>
        <p:txBody>
          <a:bodyPr wrap="square" rtlCol="1">
            <a:spAutoFit/>
          </a:bodyPr>
          <a:lstStyle/>
          <a:p>
            <a:r>
              <a:rPr lang="he-IL" dirty="0" smtClean="0"/>
              <a:t>והפילה אותו</a:t>
            </a:r>
            <a:endParaRPr lang="he-IL" dirty="0"/>
          </a:p>
        </p:txBody>
      </p:sp>
      <p:sp>
        <p:nvSpPr>
          <p:cNvPr id="6" name="מלבן 5"/>
          <p:cNvSpPr/>
          <p:nvPr/>
        </p:nvSpPr>
        <p:spPr>
          <a:xfrm>
            <a:off x="966573" y="2160908"/>
            <a:ext cx="6571672" cy="1477328"/>
          </a:xfrm>
          <a:prstGeom prst="rect">
            <a:avLst/>
          </a:prstGeom>
        </p:spPr>
        <p:txBody>
          <a:bodyPr wrap="square">
            <a:spAutoFit/>
          </a:bodyPr>
          <a:lstStyle/>
          <a:p>
            <a:r>
              <a:rPr lang="he-IL" dirty="0" smtClean="0"/>
              <a:t>רש"י:  </a:t>
            </a:r>
            <a:r>
              <a:rPr lang="he-IL" dirty="0" err="1" smtClean="0"/>
              <a:t>שנתגלגלה</a:t>
            </a:r>
            <a:r>
              <a:rPr lang="he-IL" dirty="0" smtClean="0"/>
              <a:t> </a:t>
            </a:r>
            <a:r>
              <a:rPr lang="he-IL" dirty="0"/>
              <a:t>על הפירות להנאתה </a:t>
            </a:r>
            <a:endParaRPr lang="he-IL" dirty="0" smtClean="0"/>
          </a:p>
          <a:p>
            <a:r>
              <a:rPr lang="he-IL" dirty="0" smtClean="0"/>
              <a:t>כדרך </a:t>
            </a:r>
            <a:r>
              <a:rPr lang="he-IL" dirty="0"/>
              <a:t>הסוסים והחמורים, והפירות </a:t>
            </a:r>
            <a:r>
              <a:rPr lang="he-IL" dirty="0" err="1" smtClean="0"/>
              <a:t>הוזקו</a:t>
            </a:r>
            <a:endParaRPr lang="he-IL" dirty="0" smtClean="0"/>
          </a:p>
          <a:p>
            <a:r>
              <a:rPr lang="he-IL" dirty="0" err="1" smtClean="0"/>
              <a:t>תוס</a:t>
            </a:r>
            <a:r>
              <a:rPr lang="he-IL" dirty="0"/>
              <a:t>' רבינו פרץ מוסיף: "או רבצה עליהם להצטנן או לשכב בהנאה יותר". </a:t>
            </a:r>
            <a:endParaRPr lang="he-IL" dirty="0" smtClean="0"/>
          </a:p>
          <a:p>
            <a:r>
              <a:rPr lang="he-IL" dirty="0" smtClean="0"/>
              <a:t>ורבינו </a:t>
            </a:r>
            <a:r>
              <a:rPr lang="he-IL" dirty="0"/>
              <a:t>חננאל פירש שעשתה צרכיה על הפירות, ו"להנאתה" פירושו, שאילולי שעשתה </a:t>
            </a:r>
            <a:r>
              <a:rPr lang="he-IL" dirty="0" err="1" smtClean="0"/>
              <a:t>צריכיה</a:t>
            </a:r>
            <a:r>
              <a:rPr lang="he-IL" dirty="0" smtClean="0"/>
              <a:t> הייתה </a:t>
            </a:r>
            <a:r>
              <a:rPr lang="he-IL" dirty="0"/>
              <a:t>מצטערת, לפיכך חייב מפני שנהנית.  </a:t>
            </a:r>
          </a:p>
        </p:txBody>
      </p:sp>
      <p:grpSp>
        <p:nvGrpSpPr>
          <p:cNvPr id="18" name="קבוצה 17"/>
          <p:cNvGrpSpPr/>
          <p:nvPr/>
        </p:nvGrpSpPr>
        <p:grpSpPr>
          <a:xfrm>
            <a:off x="244735" y="74100"/>
            <a:ext cx="6442958" cy="1948562"/>
            <a:chOff x="-11912" y="232918"/>
            <a:chExt cx="6442958" cy="1948562"/>
          </a:xfrm>
        </p:grpSpPr>
        <p:sp>
          <p:nvSpPr>
            <p:cNvPr id="8" name="הסבר מלבני מעוגל 7"/>
            <p:cNvSpPr/>
            <p:nvPr/>
          </p:nvSpPr>
          <p:spPr>
            <a:xfrm>
              <a:off x="-11912" y="232918"/>
              <a:ext cx="6442958" cy="1948562"/>
            </a:xfrm>
            <a:prstGeom prst="wedgeRoundRectCallout">
              <a:avLst>
                <a:gd name="adj1" fmla="val 74424"/>
                <a:gd name="adj2" fmla="val 363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53303" y="294899"/>
              <a:ext cx="6219702" cy="1791449"/>
            </a:xfrm>
            <a:prstGeom prst="rect">
              <a:avLst/>
            </a:prstGeom>
          </p:spPr>
          <p:txBody>
            <a:bodyPr wrap="square">
              <a:spAutoFit/>
            </a:bodyPr>
            <a:lstStyle/>
            <a:p>
              <a:r>
                <a:rPr lang="he-IL" dirty="0" smtClean="0"/>
                <a:t>ואם </a:t>
              </a:r>
              <a:r>
                <a:rPr lang="he-IL" dirty="0"/>
                <a:t>תאמר, מנין לנו שעשתה כן להנאתה ולא להזיק. ויש לומר, כגון שלאחר נפילת הכותל מתחככת בו, שזה מוכיח שעשתה כן כדי להתחכך להנאתה ולא להפילו </a:t>
              </a:r>
              <a:endParaRPr lang="he-IL" dirty="0" smtClean="0"/>
            </a:p>
            <a:p>
              <a:r>
                <a:rPr lang="he-IL" dirty="0" smtClean="0"/>
                <a:t>לפי רש"י: מדובר </a:t>
              </a:r>
              <a:r>
                <a:rPr lang="he-IL" dirty="0"/>
                <a:t>בשור המועד לעשות כן כדי להזיק. אבל בסתם שוורים משמע שאין צריך הוכחה לכך, </a:t>
              </a:r>
              <a:endParaRPr lang="he-IL" dirty="0" smtClean="0"/>
            </a:p>
            <a:p>
              <a:r>
                <a:rPr lang="he-IL" dirty="0" err="1" smtClean="0"/>
                <a:t>דטפי</a:t>
              </a:r>
              <a:r>
                <a:rPr lang="he-IL" dirty="0" smtClean="0"/>
                <a:t> </a:t>
              </a:r>
              <a:r>
                <a:rPr lang="he-IL" dirty="0"/>
                <a:t>ניחא לן </a:t>
              </a:r>
              <a:r>
                <a:rPr lang="he-IL" dirty="0" err="1"/>
                <a:t>למיתלי</a:t>
              </a:r>
              <a:r>
                <a:rPr lang="he-IL" dirty="0"/>
                <a:t> במידי </a:t>
              </a:r>
              <a:r>
                <a:rPr lang="he-IL" dirty="0" err="1"/>
                <a:t>דאורחיה</a:t>
              </a:r>
              <a:r>
                <a:rPr lang="he-IL" dirty="0"/>
                <a:t> ממידי </a:t>
              </a:r>
              <a:r>
                <a:rPr lang="he-IL" dirty="0" err="1"/>
                <a:t>דשינוי</a:t>
              </a:r>
              <a:r>
                <a:rPr lang="he-IL" dirty="0"/>
                <a:t>.</a:t>
              </a:r>
            </a:p>
          </p:txBody>
        </p:sp>
      </p:grpSp>
      <p:sp>
        <p:nvSpPr>
          <p:cNvPr id="12" name="מלבן 11"/>
          <p:cNvSpPr/>
          <p:nvPr/>
        </p:nvSpPr>
        <p:spPr>
          <a:xfrm>
            <a:off x="7368577" y="400277"/>
            <a:ext cx="2280545" cy="369332"/>
          </a:xfrm>
          <a:prstGeom prst="rect">
            <a:avLst/>
          </a:prstGeom>
          <a:solidFill>
            <a:schemeClr val="accent5">
              <a:lumMod val="20000"/>
              <a:lumOff val="80000"/>
            </a:schemeClr>
          </a:solidFill>
          <a:scene3d>
            <a:camera prst="orthographicFront"/>
            <a:lightRig rig="threePt" dir="t"/>
          </a:scene3d>
          <a:sp3d>
            <a:bevelT prst="angle"/>
          </a:sp3d>
        </p:spPr>
        <p:txBody>
          <a:bodyPr wrap="square">
            <a:spAutoFit/>
          </a:bodyPr>
          <a:lstStyle/>
          <a:p>
            <a:r>
              <a:rPr lang="he-IL" dirty="0">
                <a:solidFill>
                  <a:srgbClr val="000000"/>
                </a:solidFill>
                <a:latin typeface="Arial" panose="020B0604020202020204" pitchFamily="34" charset="0"/>
              </a:rPr>
              <a:t>ת</a:t>
            </a:r>
            <a:r>
              <a:rPr lang="he-IL" b="1" dirty="0">
                <a:solidFill>
                  <a:srgbClr val="000000"/>
                </a:solidFill>
                <a:latin typeface="Arial" panose="020B0604020202020204" pitchFamily="34" charset="0"/>
              </a:rPr>
              <a:t>ּוֹלָדָה </a:t>
            </a:r>
            <a:r>
              <a:rPr lang="he-IL" b="1" dirty="0" smtClean="0">
                <a:solidFill>
                  <a:srgbClr val="000000"/>
                </a:solidFill>
                <a:latin typeface="Arial" panose="020B0604020202020204" pitchFamily="34" charset="0"/>
              </a:rPr>
              <a:t>דְשֵׁן </a:t>
            </a:r>
            <a:r>
              <a:rPr lang="he-IL" dirty="0">
                <a:solidFill>
                  <a:srgbClr val="000000"/>
                </a:solidFill>
                <a:latin typeface="Arial" panose="020B0604020202020204" pitchFamily="34" charset="0"/>
              </a:rPr>
              <a:t>מַאי הִיא</a:t>
            </a:r>
            <a:r>
              <a:rPr lang="he-IL" b="1" dirty="0" smtClean="0">
                <a:solidFill>
                  <a:srgbClr val="000000"/>
                </a:solidFill>
                <a:latin typeface="Arial" panose="020B0604020202020204" pitchFamily="34" charset="0"/>
              </a:rPr>
              <a:t> </a:t>
            </a:r>
            <a:endParaRPr lang="he-IL" dirty="0"/>
          </a:p>
        </p:txBody>
      </p:sp>
      <p:sp>
        <p:nvSpPr>
          <p:cNvPr id="21" name="TextBox 20"/>
          <p:cNvSpPr txBox="1"/>
          <p:nvPr/>
        </p:nvSpPr>
        <p:spPr>
          <a:xfrm>
            <a:off x="10280072" y="74100"/>
            <a:ext cx="1764146" cy="369332"/>
          </a:xfrm>
          <a:prstGeom prst="rect">
            <a:avLst/>
          </a:prstGeom>
          <a:noFill/>
        </p:spPr>
        <p:txBody>
          <a:bodyPr wrap="square" rtlCol="1">
            <a:spAutoFit/>
          </a:bodyPr>
          <a:lstStyle/>
          <a:p>
            <a:r>
              <a:rPr lang="he-IL" dirty="0" smtClean="0"/>
              <a:t>דף ג' עמ' א'</a:t>
            </a:r>
            <a:endParaRPr lang="he-IL" dirty="0"/>
          </a:p>
        </p:txBody>
      </p:sp>
      <p:sp>
        <p:nvSpPr>
          <p:cNvPr id="10" name="מלבן 9"/>
          <p:cNvSpPr/>
          <p:nvPr/>
        </p:nvSpPr>
        <p:spPr>
          <a:xfrm>
            <a:off x="166254" y="3626346"/>
            <a:ext cx="8466046" cy="2308324"/>
          </a:xfrm>
          <a:prstGeom prst="rect">
            <a:avLst/>
          </a:prstGeom>
        </p:spPr>
        <p:txBody>
          <a:bodyPr wrap="square">
            <a:spAutoFit/>
          </a:bodyPr>
          <a:lstStyle/>
          <a:p>
            <a:r>
              <a:rPr lang="he-IL" dirty="0" err="1" smtClean="0"/>
              <a:t>תוס</a:t>
            </a:r>
            <a:r>
              <a:rPr lang="he-IL" dirty="0"/>
              <a:t>' רבינו פרץ מוסיף: "או רבצה עליהם להצטנן או לשכב בהנאה יותר". </a:t>
            </a:r>
            <a:endParaRPr lang="he-IL" dirty="0" smtClean="0"/>
          </a:p>
          <a:p>
            <a:r>
              <a:rPr lang="he-IL" dirty="0" smtClean="0"/>
              <a:t>ורבינו </a:t>
            </a:r>
            <a:r>
              <a:rPr lang="he-IL" dirty="0"/>
              <a:t>חננאל פירש שעשתה צרכיה על הפירות, ו"להנאתה" פירושו, שאילולי שעשתה צריכה </a:t>
            </a:r>
            <a:r>
              <a:rPr lang="he-IL" dirty="0" smtClean="0"/>
              <a:t>הייתה </a:t>
            </a:r>
            <a:r>
              <a:rPr lang="he-IL" dirty="0"/>
              <a:t>מצטערת, לפיכך חייב מפני שנהנית. </a:t>
            </a:r>
            <a:endParaRPr lang="he-IL" dirty="0" smtClean="0"/>
          </a:p>
          <a:p>
            <a:r>
              <a:rPr lang="he-IL" dirty="0" smtClean="0"/>
              <a:t>רבינו </a:t>
            </a:r>
            <a:r>
              <a:rPr lang="he-IL" dirty="0"/>
              <a:t>פרץ שם דוחה: "דמה הנאה יש לבהמה מהפירות". </a:t>
            </a:r>
            <a:endParaRPr lang="he-IL" dirty="0" smtClean="0"/>
          </a:p>
          <a:p>
            <a:r>
              <a:rPr lang="he-IL" dirty="0" smtClean="0"/>
              <a:t>ונראה </a:t>
            </a:r>
            <a:r>
              <a:rPr lang="he-IL" dirty="0"/>
              <a:t>שנחלקו בפירוש "</a:t>
            </a:r>
            <a:r>
              <a:rPr lang="he-IL" b="1" dirty="0"/>
              <a:t>הנאה </a:t>
            </a:r>
            <a:r>
              <a:rPr lang="he-IL" b="1" dirty="0" err="1"/>
              <a:t>להזיקה</a:t>
            </a:r>
            <a:r>
              <a:rPr lang="he-IL" dirty="0"/>
              <a:t>", האם די בכך שההיזק הגיע מפעולה שנעשתה להנאה, או שמא צריך שעצם מעשה ההיזק הוא גורם ההנאה</a:t>
            </a:r>
            <a:r>
              <a:rPr lang="he-IL" dirty="0" smtClean="0"/>
              <a:t>.</a:t>
            </a:r>
          </a:p>
          <a:p>
            <a:r>
              <a:rPr lang="he-IL" dirty="0" smtClean="0"/>
              <a:t> </a:t>
            </a:r>
            <a:r>
              <a:rPr lang="he-IL" dirty="0"/>
              <a:t>וברש"י להלן [</a:t>
            </a:r>
            <a:r>
              <a:rPr lang="he-IL" dirty="0" err="1"/>
              <a:t>יח</a:t>
            </a:r>
            <a:r>
              <a:rPr lang="he-IL" dirty="0"/>
              <a:t> ב ד"ה דחיק] משמע שמסכים שזה נחשב "להנאתה", אך נחלק בעיקר הדבר, וסובר שגללים דינם כצרורות. </a:t>
            </a:r>
          </a:p>
        </p:txBody>
      </p:sp>
      <p:pic>
        <p:nvPicPr>
          <p:cNvPr id="11" name="תמונה 10"/>
          <p:cNvPicPr>
            <a:picLocks noChangeAspect="1"/>
          </p:cNvPicPr>
          <p:nvPr/>
        </p:nvPicPr>
        <p:blipFill>
          <a:blip r:embed="rId2"/>
          <a:stretch>
            <a:fillRect/>
          </a:stretch>
        </p:blipFill>
        <p:spPr>
          <a:xfrm>
            <a:off x="7991247" y="1533236"/>
            <a:ext cx="4139739" cy="2157950"/>
          </a:xfrm>
          <a:prstGeom prst="rect">
            <a:avLst/>
          </a:prstGeom>
        </p:spPr>
      </p:pic>
      <p:pic>
        <p:nvPicPr>
          <p:cNvPr id="14" name="תמונה 13"/>
          <p:cNvPicPr>
            <a:picLocks noChangeAspect="1"/>
          </p:cNvPicPr>
          <p:nvPr/>
        </p:nvPicPr>
        <p:blipFill>
          <a:blip r:embed="rId3"/>
          <a:stretch>
            <a:fillRect/>
          </a:stretch>
        </p:blipFill>
        <p:spPr>
          <a:xfrm>
            <a:off x="9113096" y="4183772"/>
            <a:ext cx="3078905" cy="2087992"/>
          </a:xfrm>
          <a:prstGeom prst="rect">
            <a:avLst/>
          </a:prstGeom>
        </p:spPr>
      </p:pic>
    </p:spTree>
    <p:extLst>
      <p:ext uri="{BB962C8B-B14F-4D97-AF65-F5344CB8AC3E}">
        <p14:creationId xmlns:p14="http://schemas.microsoft.com/office/powerpoint/2010/main" val="15171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125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2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1000"/>
                                        <p:tgtEl>
                                          <p:spTgt spid="11"/>
                                        </p:tgtEl>
                                      </p:cBhvr>
                                    </p:animEffect>
                                  </p:childTnLst>
                                </p:cTn>
                              </p:par>
                            </p:childTnLst>
                          </p:cTn>
                        </p:par>
                        <p:par>
                          <p:cTn id="21" fill="hold">
                            <p:stCondLst>
                              <p:cond delay="3750"/>
                            </p:stCondLst>
                            <p:childTnLst>
                              <p:par>
                                <p:cTn id="22" presetID="22" presetClass="entr" presetSubtype="2" fill="hold" grpId="0" nodeType="after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par>
                          <p:cTn id="25" fill="hold">
                            <p:stCondLst>
                              <p:cond delay="5250"/>
                            </p:stCondLst>
                            <p:childTnLst>
                              <p:par>
                                <p:cTn id="26" presetID="6" presetClass="entr" presetSubtype="16" fill="hold" nodeType="after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125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par>
                          <p:cTn id="37" fill="hold">
                            <p:stCondLst>
                              <p:cond delay="1000"/>
                            </p:stCondLst>
                            <p:childTnLst>
                              <p:par>
                                <p:cTn id="38" presetID="6" presetClass="entr" presetSubtype="32"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out)">
                                      <p:cBhvr>
                                        <p:cTn id="40" dur="2000"/>
                                        <p:tgtEl>
                                          <p:spTgt spid="14"/>
                                        </p:tgtEl>
                                      </p:cBhvr>
                                    </p:animEffect>
                                  </p:childTnLst>
                                </p:cTn>
                              </p:par>
                            </p:childTnLst>
                          </p:cTn>
                        </p:par>
                        <p:par>
                          <p:cTn id="41" fill="hold">
                            <p:stCondLst>
                              <p:cond delay="3000"/>
                            </p:stCondLst>
                            <p:childTnLst>
                              <p:par>
                                <p:cTn id="42" presetID="22" presetClass="entr" presetSubtype="2" fill="hold" grpId="0" nodeType="afterEffect">
                                  <p:stCondLst>
                                    <p:cond delay="1000"/>
                                  </p:stCondLst>
                                  <p:childTnLst>
                                    <p:set>
                                      <p:cBhvr>
                                        <p:cTn id="43" dur="1" fill="hold">
                                          <p:stCondLst>
                                            <p:cond delay="0"/>
                                          </p:stCondLst>
                                        </p:cTn>
                                        <p:tgtEl>
                                          <p:spTgt spid="6"/>
                                        </p:tgtEl>
                                        <p:attrNameLst>
                                          <p:attrName>style.visibility</p:attrName>
                                        </p:attrNameLst>
                                      </p:cBhvr>
                                      <p:to>
                                        <p:strVal val="visible"/>
                                      </p:to>
                                    </p:set>
                                    <p:animEffect transition="in" filter="wipe(right)">
                                      <p:cBhvr>
                                        <p:cTn id="44" dur="500"/>
                                        <p:tgtEl>
                                          <p:spTgt spid="6"/>
                                        </p:tgtEl>
                                      </p:cBhvr>
                                    </p:animEffect>
                                  </p:childTnLst>
                                </p:cTn>
                              </p:par>
                            </p:childTnLst>
                          </p:cTn>
                        </p:par>
                        <p:par>
                          <p:cTn id="45" fill="hold">
                            <p:stCondLst>
                              <p:cond delay="4500"/>
                            </p:stCondLst>
                            <p:childTnLst>
                              <p:par>
                                <p:cTn id="46" presetID="22" presetClass="entr" presetSubtype="2" fill="hold" grpId="0" nodeType="afterEffect">
                                  <p:stCondLst>
                                    <p:cond delay="4000"/>
                                  </p:stCondLst>
                                  <p:childTnLst>
                                    <p:set>
                                      <p:cBhvr>
                                        <p:cTn id="47" dur="1" fill="hold">
                                          <p:stCondLst>
                                            <p:cond delay="0"/>
                                          </p:stCondLst>
                                        </p:cTn>
                                        <p:tgtEl>
                                          <p:spTgt spid="10"/>
                                        </p:tgtEl>
                                        <p:attrNameLst>
                                          <p:attrName>style.visibility</p:attrName>
                                        </p:attrNameLst>
                                      </p:cBhvr>
                                      <p:to>
                                        <p:strVal val="visible"/>
                                      </p:to>
                                    </p:set>
                                    <p:animEffect transition="in" filter="wipe(right)">
                                      <p:cBhvr>
                                        <p:cTn id="48" dur="500"/>
                                        <p:tgtEl>
                                          <p:spTgt spid="10"/>
                                        </p:tgtEl>
                                      </p:cBhvr>
                                    </p:animEffect>
                                  </p:childTnLst>
                                </p:cTn>
                              </p:par>
                            </p:childTnLst>
                          </p:cTn>
                        </p:par>
                        <p:par>
                          <p:cTn id="49" fill="hold">
                            <p:stCondLst>
                              <p:cond delay="9000"/>
                            </p:stCondLst>
                            <p:childTnLst>
                              <p:par>
                                <p:cTn id="50" presetID="22" presetClass="entr" presetSubtype="2" fill="hold" grpId="0" nodeType="afterEffect">
                                  <p:stCondLst>
                                    <p:cond delay="5000"/>
                                  </p:stCondLst>
                                  <p:childTnLst>
                                    <p:set>
                                      <p:cBhvr>
                                        <p:cTn id="51" dur="1" fill="hold">
                                          <p:stCondLst>
                                            <p:cond delay="0"/>
                                          </p:stCondLst>
                                        </p:cTn>
                                        <p:tgtEl>
                                          <p:spTgt spid="3"/>
                                        </p:tgtEl>
                                        <p:attrNameLst>
                                          <p:attrName>style.visibility</p:attrName>
                                        </p:attrNameLst>
                                      </p:cBhvr>
                                      <p:to>
                                        <p:strVal val="visible"/>
                                      </p:to>
                                    </p:set>
                                    <p:animEffect transition="in" filter="wipe(right)">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12"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80072" y="74100"/>
            <a:ext cx="1764146" cy="369332"/>
          </a:xfrm>
          <a:prstGeom prst="rect">
            <a:avLst/>
          </a:prstGeom>
          <a:noFill/>
        </p:spPr>
        <p:txBody>
          <a:bodyPr wrap="square" rtlCol="1">
            <a:spAutoFit/>
          </a:bodyPr>
          <a:lstStyle/>
          <a:p>
            <a:r>
              <a:rPr lang="he-IL" dirty="0" smtClean="0"/>
              <a:t>דף ג' עמ' א'</a:t>
            </a:r>
            <a:endParaRPr lang="he-IL" dirty="0"/>
          </a:p>
        </p:txBody>
      </p:sp>
      <p:sp>
        <p:nvSpPr>
          <p:cNvPr id="3" name="מלבן 2"/>
          <p:cNvSpPr/>
          <p:nvPr/>
        </p:nvSpPr>
        <p:spPr>
          <a:xfrm>
            <a:off x="7207601" y="1533520"/>
            <a:ext cx="4915127" cy="646331"/>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מַאי שְׁנָא שֵׁן דְּיֵשׁ הֲנָאָה </a:t>
            </a:r>
            <a:r>
              <a:rPr lang="he-IL" dirty="0" err="1">
                <a:solidFill>
                  <a:srgbClr val="000000"/>
                </a:solidFill>
                <a:latin typeface="Arial" panose="020B0604020202020204" pitchFamily="34" charset="0"/>
              </a:rPr>
              <a:t>לְהֶזֵּיקו</a:t>
            </a:r>
            <a:r>
              <a:rPr lang="he-IL" dirty="0">
                <a:solidFill>
                  <a:srgbClr val="000000"/>
                </a:solidFill>
                <a:latin typeface="Arial" panose="020B0604020202020204" pitchFamily="34" charset="0"/>
              </a:rPr>
              <a:t>ֹ וּמָמוֹנְךָ וּשְׁמִירָתוֹ </a:t>
            </a:r>
            <a:r>
              <a:rPr lang="he-IL" dirty="0" smtClean="0">
                <a:solidFill>
                  <a:srgbClr val="000000"/>
                </a:solidFill>
                <a:latin typeface="Arial" panose="020B0604020202020204" pitchFamily="34" charset="0"/>
              </a:rPr>
              <a:t>עָלֶיךָ</a:t>
            </a:r>
          </a:p>
          <a:p>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הָנֵי </a:t>
            </a:r>
            <a:r>
              <a:rPr lang="he-IL" dirty="0" err="1">
                <a:solidFill>
                  <a:srgbClr val="000000"/>
                </a:solidFill>
                <a:latin typeface="Arial" panose="020B0604020202020204" pitchFamily="34" charset="0"/>
              </a:rPr>
              <a:t>נָמֵי</a:t>
            </a:r>
            <a:r>
              <a:rPr lang="he-IL" dirty="0">
                <a:solidFill>
                  <a:srgbClr val="000000"/>
                </a:solidFill>
                <a:latin typeface="Arial" panose="020B0604020202020204" pitchFamily="34" charset="0"/>
              </a:rPr>
              <a:t> יֵשׁ הֲנָאָה </a:t>
            </a:r>
            <a:r>
              <a:rPr lang="he-IL" dirty="0" err="1">
                <a:solidFill>
                  <a:srgbClr val="000000"/>
                </a:solidFill>
                <a:latin typeface="Arial" panose="020B0604020202020204" pitchFamily="34" charset="0"/>
              </a:rPr>
              <a:t>לְהֶזֵּיקָן</a:t>
            </a:r>
            <a:r>
              <a:rPr lang="he-IL" dirty="0">
                <a:solidFill>
                  <a:srgbClr val="000000"/>
                </a:solidFill>
                <a:latin typeface="Arial" panose="020B0604020202020204" pitchFamily="34" charset="0"/>
              </a:rPr>
              <a:t> וּמָמוֹנְךָ </a:t>
            </a:r>
            <a:r>
              <a:rPr lang="he-IL" dirty="0" smtClean="0">
                <a:solidFill>
                  <a:srgbClr val="000000"/>
                </a:solidFill>
                <a:latin typeface="Arial" panose="020B0604020202020204" pitchFamily="34" charset="0"/>
              </a:rPr>
              <a:t>וּשְׁמִירָתָן עָלֶיךָ</a:t>
            </a:r>
            <a:endParaRPr lang="he-IL" dirty="0"/>
          </a:p>
        </p:txBody>
      </p:sp>
      <p:sp>
        <p:nvSpPr>
          <p:cNvPr id="4" name="מלבן 3"/>
          <p:cNvSpPr/>
          <p:nvPr/>
        </p:nvSpPr>
        <p:spPr>
          <a:xfrm>
            <a:off x="9046281" y="4708091"/>
            <a:ext cx="2997937" cy="369332"/>
          </a:xfrm>
          <a:prstGeom prst="rect">
            <a:avLst/>
          </a:prstGeom>
          <a:solidFill>
            <a:schemeClr val="accent5">
              <a:lumMod val="20000"/>
              <a:lumOff val="80000"/>
            </a:schemeClr>
          </a:solidFill>
        </p:spPr>
        <p:txBody>
          <a:bodyPr wrap="none">
            <a:spAutoFit/>
          </a:bodyPr>
          <a:lstStyle/>
          <a:p>
            <a:r>
              <a:rPr lang="he-IL" dirty="0" smtClean="0">
                <a:solidFill>
                  <a:srgbClr val="000000"/>
                </a:solidFill>
                <a:latin typeface="Arial" panose="020B0604020202020204" pitchFamily="34" charset="0"/>
              </a:rPr>
              <a:t>וְכִי </a:t>
            </a:r>
            <a:r>
              <a:rPr lang="he-IL" dirty="0" err="1">
                <a:solidFill>
                  <a:srgbClr val="000000"/>
                </a:solidFill>
                <a:latin typeface="Arial" panose="020B0604020202020204" pitchFamily="34" charset="0"/>
              </a:rPr>
              <a:t>קָאָמַר</a:t>
            </a:r>
            <a:r>
              <a:rPr lang="he-IL" dirty="0">
                <a:solidFill>
                  <a:srgbClr val="000000"/>
                </a:solidFill>
                <a:latin typeface="Arial" panose="020B0604020202020204" pitchFamily="34" charset="0"/>
              </a:rPr>
              <a:t> רַב </a:t>
            </a:r>
            <a:r>
              <a:rPr lang="he-IL" dirty="0" err="1">
                <a:solidFill>
                  <a:srgbClr val="000000"/>
                </a:solidFill>
                <a:latin typeface="Arial" panose="020B0604020202020204" pitchFamily="34" charset="0"/>
              </a:rPr>
              <a:t>פָּפָּא</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אַתּוֹלָדָה</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דְרֶגֶל</a:t>
            </a:r>
            <a:endParaRPr lang="he-IL" dirty="0"/>
          </a:p>
        </p:txBody>
      </p:sp>
      <p:sp>
        <p:nvSpPr>
          <p:cNvPr id="5" name="מלבן 4"/>
          <p:cNvSpPr/>
          <p:nvPr/>
        </p:nvSpPr>
        <p:spPr>
          <a:xfrm>
            <a:off x="659707" y="1240795"/>
            <a:ext cx="6282722" cy="1477328"/>
          </a:xfrm>
          <a:prstGeom prst="rect">
            <a:avLst/>
          </a:prstGeom>
        </p:spPr>
        <p:txBody>
          <a:bodyPr wrap="square">
            <a:spAutoFit/>
          </a:bodyPr>
          <a:lstStyle/>
          <a:p>
            <a:r>
              <a:rPr lang="he-IL" dirty="0" smtClean="0"/>
              <a:t>במה </a:t>
            </a:r>
            <a:r>
              <a:rPr lang="he-IL" dirty="0"/>
              <a:t>שונה </a:t>
            </a:r>
            <a:r>
              <a:rPr lang="he-IL" dirty="0" smtClean="0"/>
              <a:t>השן </a:t>
            </a:r>
            <a:r>
              <a:rPr lang="he-IL" dirty="0" err="1"/>
              <a:t>שהחומרא</a:t>
            </a:r>
            <a:r>
              <a:rPr lang="he-IL" dirty="0"/>
              <a:t> המיוחדת </a:t>
            </a:r>
            <a:r>
              <a:rPr lang="he-IL" dirty="0" smtClean="0"/>
              <a:t>שבה </a:t>
            </a:r>
            <a:r>
              <a:rPr lang="he-IL" dirty="0"/>
              <a:t>היא </a:t>
            </a:r>
            <a:r>
              <a:rPr lang="he-IL" dirty="0" smtClean="0"/>
              <a:t>שיש </a:t>
            </a:r>
            <a:r>
              <a:rPr lang="he-IL" dirty="0"/>
              <a:t>הנאה </a:t>
            </a:r>
            <a:r>
              <a:rPr lang="he-IL" dirty="0" err="1"/>
              <a:t>להזיקו</a:t>
            </a:r>
            <a:r>
              <a:rPr lang="he-IL" dirty="0"/>
              <a:t>, והמזיק הוא ממונך, וחובת שמירתו שלא יזיק מוטלת עליך</a:t>
            </a:r>
            <a:r>
              <a:rPr lang="he-IL" dirty="0" smtClean="0"/>
              <a:t>.</a:t>
            </a:r>
          </a:p>
          <a:p>
            <a:r>
              <a:rPr lang="he-IL" dirty="0" smtClean="0"/>
              <a:t>הרי </a:t>
            </a:r>
            <a:r>
              <a:rPr lang="he-IL" dirty="0"/>
              <a:t>תולדות השן, אף הן: יש הנאה </a:t>
            </a:r>
            <a:r>
              <a:rPr lang="he-IL" dirty="0" err="1"/>
              <a:t>להזיקן</a:t>
            </a:r>
            <a:r>
              <a:rPr lang="he-IL" dirty="0"/>
              <a:t>, והן ממונך, וחובת שמירתן שלא יזיקו מוטלת עליך. וכיון שהתולדות דומות לחלוטין לאב, אין </a:t>
            </a:r>
            <a:r>
              <a:rPr lang="he-IL" dirty="0" err="1"/>
              <a:t>סברא</a:t>
            </a:r>
            <a:r>
              <a:rPr lang="he-IL" dirty="0"/>
              <a:t> שדינן יהיה שונה מדין האב</a:t>
            </a:r>
            <a:r>
              <a:rPr lang="he-IL" dirty="0" smtClean="0"/>
              <a:t>.</a:t>
            </a:r>
            <a:endParaRPr lang="he-IL" dirty="0"/>
          </a:p>
        </p:txBody>
      </p:sp>
      <p:sp>
        <p:nvSpPr>
          <p:cNvPr id="6" name="מלבן 5"/>
          <p:cNvSpPr/>
          <p:nvPr/>
        </p:nvSpPr>
        <p:spPr>
          <a:xfrm>
            <a:off x="620886" y="4708091"/>
            <a:ext cx="8164946" cy="369332"/>
          </a:xfrm>
          <a:prstGeom prst="rect">
            <a:avLst/>
          </a:prstGeom>
        </p:spPr>
        <p:txBody>
          <a:bodyPr wrap="square">
            <a:spAutoFit/>
          </a:bodyPr>
          <a:lstStyle/>
          <a:p>
            <a:r>
              <a:rPr lang="he-IL" dirty="0" smtClean="0"/>
              <a:t>ומה שאמר </a:t>
            </a:r>
            <a:r>
              <a:rPr lang="he-IL" dirty="0"/>
              <a:t>רב </a:t>
            </a:r>
            <a:r>
              <a:rPr lang="he-IL" dirty="0" err="1"/>
              <a:t>פפא</a:t>
            </a:r>
            <a:r>
              <a:rPr lang="he-IL" dirty="0"/>
              <a:t> שיש תולדות שאין דינן כדין האב, </a:t>
            </a:r>
            <a:r>
              <a:rPr lang="he-IL" dirty="0" smtClean="0"/>
              <a:t>הוא אמר זאת רק על תולדה של רגל</a:t>
            </a:r>
            <a:endParaRPr lang="he-IL" dirty="0"/>
          </a:p>
        </p:txBody>
      </p:sp>
      <p:sp>
        <p:nvSpPr>
          <p:cNvPr id="7" name="מלבן 6"/>
          <p:cNvSpPr/>
          <p:nvPr/>
        </p:nvSpPr>
        <p:spPr>
          <a:xfrm>
            <a:off x="9931173" y="3267168"/>
            <a:ext cx="2037737" cy="369332"/>
          </a:xfrm>
          <a:prstGeom prst="rect">
            <a:avLst/>
          </a:prstGeom>
        </p:spPr>
        <p:txBody>
          <a:bodyPr wrap="none">
            <a:spAutoFit/>
          </a:bodyPr>
          <a:lstStyle/>
          <a:p>
            <a:r>
              <a:rPr lang="he-IL" dirty="0">
                <a:solidFill>
                  <a:srgbClr val="000000"/>
                </a:solidFill>
                <a:latin typeface="Arial" panose="020B0604020202020204" pitchFamily="34" charset="0"/>
              </a:rPr>
              <a:t> אֶלָּא תּוֹלָדָה דְשֵׁן כְּשֵׁן</a:t>
            </a:r>
          </a:p>
        </p:txBody>
      </p:sp>
      <p:sp>
        <p:nvSpPr>
          <p:cNvPr id="8" name="מלבן 7"/>
          <p:cNvSpPr/>
          <p:nvPr/>
        </p:nvSpPr>
        <p:spPr>
          <a:xfrm>
            <a:off x="4703359" y="3322801"/>
            <a:ext cx="4456668" cy="369332"/>
          </a:xfrm>
          <a:prstGeom prst="rect">
            <a:avLst/>
          </a:prstGeom>
        </p:spPr>
        <p:txBody>
          <a:bodyPr wrap="none">
            <a:spAutoFit/>
          </a:bodyPr>
          <a:lstStyle/>
          <a:p>
            <a:r>
              <a:rPr lang="he-IL" dirty="0" smtClean="0"/>
              <a:t>הגמרא </a:t>
            </a:r>
            <a:r>
              <a:rPr lang="he-IL" dirty="0"/>
              <a:t>מסיקה: שאכן תולדות השן דינן כמו השן!</a:t>
            </a:r>
          </a:p>
        </p:txBody>
      </p:sp>
      <p:sp>
        <p:nvSpPr>
          <p:cNvPr id="9" name="TextBox 8"/>
          <p:cNvSpPr txBox="1"/>
          <p:nvPr/>
        </p:nvSpPr>
        <p:spPr>
          <a:xfrm>
            <a:off x="659707" y="425229"/>
            <a:ext cx="10848442" cy="369332"/>
          </a:xfrm>
          <a:prstGeom prst="rect">
            <a:avLst/>
          </a:prstGeom>
          <a:noFill/>
        </p:spPr>
        <p:txBody>
          <a:bodyPr wrap="square" rtlCol="1">
            <a:spAutoFit/>
          </a:bodyPr>
          <a:lstStyle/>
          <a:p>
            <a:r>
              <a:rPr lang="he-IL" dirty="0" smtClean="0"/>
              <a:t>ולאחר </a:t>
            </a:r>
            <a:r>
              <a:rPr lang="he-IL" dirty="0"/>
              <a:t>שביארה הגמרא מהן תולדות השן, דוחה הגמרא את ההנחה שדברי רב </a:t>
            </a:r>
            <a:r>
              <a:rPr lang="he-IL" dirty="0" err="1"/>
              <a:t>פפא</a:t>
            </a:r>
            <a:r>
              <a:rPr lang="he-IL" dirty="0"/>
              <a:t> נסובו עליהן, כי אין זה מסתבר, שכן:</a:t>
            </a:r>
          </a:p>
        </p:txBody>
      </p:sp>
    </p:spTree>
    <p:extLst>
      <p:ext uri="{BB962C8B-B14F-4D97-AF65-F5344CB8AC3E}">
        <p14:creationId xmlns:p14="http://schemas.microsoft.com/office/powerpoint/2010/main" val="17826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31"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2000"/>
                            </p:stCondLst>
                            <p:childTnLst>
                              <p:par>
                                <p:cTn id="16" presetID="22" presetClass="entr" presetSubtype="2" fill="hold" grpId="0" nodeType="afterEffect">
                                  <p:stCondLst>
                                    <p:cond delay="125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par>
                          <p:cTn id="19" fill="hold">
                            <p:stCondLst>
                              <p:cond delay="3750"/>
                            </p:stCondLst>
                            <p:childTnLst>
                              <p:par>
                                <p:cTn id="20" presetID="31" presetClass="entr" presetSubtype="0" fill="hold" grpId="0" nodeType="afterEffect">
                                  <p:stCondLst>
                                    <p:cond delay="400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8750"/>
                            </p:stCondLst>
                            <p:childTnLst>
                              <p:par>
                                <p:cTn id="27" presetID="22" presetClass="entr" presetSubtype="2" fill="hold" grpId="0" nodeType="afterEffect">
                                  <p:stCondLst>
                                    <p:cond delay="125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par>
                          <p:cTn id="30" fill="hold">
                            <p:stCondLst>
                              <p:cond delay="10500"/>
                            </p:stCondLst>
                            <p:childTnLst>
                              <p:par>
                                <p:cTn id="31" presetID="53" presetClass="entr" presetSubtype="16" fill="hold" grpId="0" nodeType="afterEffect">
                                  <p:stCondLst>
                                    <p:cond delay="150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12500"/>
                            </p:stCondLst>
                            <p:childTnLst>
                              <p:par>
                                <p:cTn id="37" presetID="22" presetClass="entr" presetSubtype="2"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0196946" y="3263407"/>
            <a:ext cx="1847272" cy="369332"/>
          </a:xfrm>
          <a:prstGeom prst="rect">
            <a:avLst/>
          </a:prstGeom>
          <a:solidFill>
            <a:schemeClr val="accent5">
              <a:lumMod val="20000"/>
              <a:lumOff val="80000"/>
            </a:schemeClr>
          </a:solidFill>
        </p:spPr>
        <p:txBody>
          <a:bodyPr wrap="square">
            <a:spAutoFit/>
          </a:bodyPr>
          <a:lstStyle/>
          <a:p>
            <a:r>
              <a:rPr lang="he-IL" dirty="0" err="1" smtClean="0">
                <a:solidFill>
                  <a:srgbClr val="000000"/>
                </a:solidFill>
                <a:latin typeface="Arial" panose="020B0604020202020204" pitchFamily="34" charset="0"/>
              </a:rPr>
              <a:t>בִּפְרוּמְבְּיָא</a:t>
            </a:r>
            <a:r>
              <a:rPr lang="he-IL" dirty="0" smtClean="0">
                <a:solidFill>
                  <a:srgbClr val="000000"/>
                </a:solidFill>
                <a:latin typeface="Arial" panose="020B0604020202020204" pitchFamily="34" charset="0"/>
              </a:rPr>
              <a:t> שֶׁבְּפִיהָ</a:t>
            </a:r>
            <a:endParaRPr lang="he-IL" dirty="0"/>
          </a:p>
        </p:txBody>
      </p:sp>
      <p:sp>
        <p:nvSpPr>
          <p:cNvPr id="3" name="מלבן 2"/>
          <p:cNvSpPr/>
          <p:nvPr/>
        </p:nvSpPr>
        <p:spPr>
          <a:xfrm>
            <a:off x="6096000" y="120073"/>
            <a:ext cx="2294218" cy="400110"/>
          </a:xfrm>
          <a:prstGeom prst="rect">
            <a:avLst/>
          </a:prstGeom>
          <a:solidFill>
            <a:schemeClr val="accent5">
              <a:lumMod val="20000"/>
              <a:lumOff val="80000"/>
            </a:schemeClr>
          </a:solidFill>
          <a:scene3d>
            <a:camera prst="orthographicFront"/>
            <a:lightRig rig="threePt" dir="t"/>
          </a:scene3d>
          <a:sp3d>
            <a:bevelT prst="angle"/>
          </a:sp3d>
        </p:spPr>
        <p:txBody>
          <a:bodyPr wrap="none">
            <a:spAutoFit/>
          </a:bodyPr>
          <a:lstStyle/>
          <a:p>
            <a:r>
              <a:rPr lang="he-IL" sz="2000" b="1" dirty="0">
                <a:solidFill>
                  <a:srgbClr val="000000"/>
                </a:solidFill>
                <a:latin typeface="Arial" panose="020B0604020202020204" pitchFamily="34" charset="0"/>
              </a:rPr>
              <a:t>תּוֹלָדָה </a:t>
            </a:r>
            <a:r>
              <a:rPr lang="he-IL" sz="2000" b="1" dirty="0" err="1">
                <a:solidFill>
                  <a:srgbClr val="000000"/>
                </a:solidFill>
                <a:latin typeface="Arial" panose="020B0604020202020204" pitchFamily="34" charset="0"/>
              </a:rPr>
              <a:t>דְרֶגֶל</a:t>
            </a:r>
            <a:r>
              <a:rPr lang="he-IL" sz="2000" b="1" dirty="0">
                <a:solidFill>
                  <a:srgbClr val="000000"/>
                </a:solidFill>
                <a:latin typeface="Arial" panose="020B0604020202020204" pitchFamily="34" charset="0"/>
              </a:rPr>
              <a:t> </a:t>
            </a:r>
            <a:r>
              <a:rPr lang="he-IL" dirty="0">
                <a:solidFill>
                  <a:srgbClr val="000000"/>
                </a:solidFill>
                <a:latin typeface="Arial" panose="020B0604020202020204" pitchFamily="34" charset="0"/>
              </a:rPr>
              <a:t>מַאי הִיא </a:t>
            </a:r>
            <a:endParaRPr lang="he-IL" dirty="0"/>
          </a:p>
        </p:txBody>
      </p:sp>
      <p:sp>
        <p:nvSpPr>
          <p:cNvPr id="4" name="מלבן 3"/>
          <p:cNvSpPr/>
          <p:nvPr/>
        </p:nvSpPr>
        <p:spPr>
          <a:xfrm>
            <a:off x="4940572" y="4863730"/>
            <a:ext cx="6651064" cy="923330"/>
          </a:xfrm>
          <a:prstGeom prst="rect">
            <a:avLst/>
          </a:prstGeom>
        </p:spPr>
        <p:txBody>
          <a:bodyPr wrap="square">
            <a:spAutoFit/>
          </a:bodyPr>
          <a:lstStyle/>
          <a:p>
            <a:r>
              <a:rPr lang="he-IL" dirty="0" smtClean="0"/>
              <a:t> וכל אלו, הינן </a:t>
            </a:r>
            <a:r>
              <a:rPr lang="he-IL" b="1" dirty="0" smtClean="0"/>
              <a:t>תולדות</a:t>
            </a:r>
            <a:r>
              <a:rPr lang="he-IL" dirty="0" smtClean="0"/>
              <a:t> של "רגל". </a:t>
            </a:r>
          </a:p>
          <a:p>
            <a:r>
              <a:rPr lang="he-IL" dirty="0" smtClean="0"/>
              <a:t>חומרת ה"רגל" מגדירה אותה  </a:t>
            </a:r>
            <a:r>
              <a:rPr lang="he-IL" b="1" dirty="0" smtClean="0"/>
              <a:t>ש"הזיקה מצוי</a:t>
            </a:r>
            <a:r>
              <a:rPr lang="he-IL" dirty="0" smtClean="0"/>
              <a:t>" כיון שנעשית דרך הילוכה.</a:t>
            </a:r>
          </a:p>
          <a:p>
            <a:r>
              <a:rPr lang="he-IL" dirty="0" smtClean="0"/>
              <a:t>גם תולדות אילו, כיון שנעשו דרך הילוך, </a:t>
            </a:r>
            <a:r>
              <a:rPr lang="he-IL" b="1" dirty="0" err="1" smtClean="0"/>
              <a:t>היזקם</a:t>
            </a:r>
            <a:r>
              <a:rPr lang="he-IL" b="1" dirty="0"/>
              <a:t> מצוי </a:t>
            </a:r>
            <a:r>
              <a:rPr lang="he-IL" dirty="0" smtClean="0"/>
              <a:t>. </a:t>
            </a:r>
          </a:p>
        </p:txBody>
      </p:sp>
      <p:sp>
        <p:nvSpPr>
          <p:cNvPr id="5" name="מלבן 4"/>
          <p:cNvSpPr/>
          <p:nvPr/>
        </p:nvSpPr>
        <p:spPr>
          <a:xfrm>
            <a:off x="9401850" y="746776"/>
            <a:ext cx="2513829"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הִזִּיקָה בְּגוּפָהּ דֶּרֶךְ הִילּוּכָהּ </a:t>
            </a:r>
          </a:p>
        </p:txBody>
      </p:sp>
      <p:sp>
        <p:nvSpPr>
          <p:cNvPr id="6" name="מלבן 5"/>
          <p:cNvSpPr/>
          <p:nvPr/>
        </p:nvSpPr>
        <p:spPr>
          <a:xfrm>
            <a:off x="4940572" y="746776"/>
            <a:ext cx="4342856" cy="369332"/>
          </a:xfrm>
          <a:prstGeom prst="rect">
            <a:avLst/>
          </a:prstGeom>
        </p:spPr>
        <p:txBody>
          <a:bodyPr wrap="none">
            <a:spAutoFit/>
          </a:bodyPr>
          <a:lstStyle/>
          <a:p>
            <a:r>
              <a:rPr lang="he-IL" dirty="0"/>
              <a:t>כגון שבדרך הילוכה דחפה בגופה כלים ושברתם</a:t>
            </a:r>
          </a:p>
        </p:txBody>
      </p:sp>
      <p:sp>
        <p:nvSpPr>
          <p:cNvPr id="7" name="מלבן 6"/>
          <p:cNvSpPr/>
          <p:nvPr/>
        </p:nvSpPr>
        <p:spPr>
          <a:xfrm>
            <a:off x="9882751" y="1540157"/>
            <a:ext cx="2008883"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בִּשְׂעָרָהּ דֶּרֶךְ הִילּוּכָהּ </a:t>
            </a:r>
            <a:endParaRPr lang="he-IL" dirty="0"/>
          </a:p>
        </p:txBody>
      </p:sp>
      <p:sp>
        <p:nvSpPr>
          <p:cNvPr id="8" name="מלבן 7"/>
          <p:cNvSpPr/>
          <p:nvPr/>
        </p:nvSpPr>
        <p:spPr>
          <a:xfrm>
            <a:off x="3427338" y="1446189"/>
            <a:ext cx="5856090" cy="369332"/>
          </a:xfrm>
          <a:prstGeom prst="rect">
            <a:avLst/>
          </a:prstGeom>
        </p:spPr>
        <p:txBody>
          <a:bodyPr wrap="none">
            <a:spAutoFit/>
          </a:bodyPr>
          <a:lstStyle/>
          <a:p>
            <a:r>
              <a:rPr lang="he-IL" dirty="0"/>
              <a:t>בהמה שנדבקו כלים בשערה, וגררתן בדרך הילוכה עד ששברתן. </a:t>
            </a:r>
          </a:p>
        </p:txBody>
      </p:sp>
      <p:sp>
        <p:nvSpPr>
          <p:cNvPr id="9" name="מלבן 8"/>
          <p:cNvSpPr/>
          <p:nvPr/>
        </p:nvSpPr>
        <p:spPr>
          <a:xfrm>
            <a:off x="10432581" y="2365280"/>
            <a:ext cx="1483098" cy="369332"/>
          </a:xfrm>
          <a:prstGeom prst="rect">
            <a:avLst/>
          </a:prstGeom>
          <a:solidFill>
            <a:schemeClr val="accent5">
              <a:lumMod val="20000"/>
              <a:lumOff val="80000"/>
            </a:schemeClr>
          </a:solidFill>
        </p:spPr>
        <p:txBody>
          <a:bodyPr wrap="none">
            <a:spAutoFit/>
          </a:bodyPr>
          <a:lstStyle/>
          <a:p>
            <a:r>
              <a:rPr lang="he-IL" dirty="0" err="1">
                <a:solidFill>
                  <a:srgbClr val="000000"/>
                </a:solidFill>
                <a:latin typeface="Arial" panose="020B0604020202020204" pitchFamily="34" charset="0"/>
              </a:rPr>
              <a:t>בִּשְׁלִיף</a:t>
            </a:r>
            <a:r>
              <a:rPr lang="he-IL" dirty="0">
                <a:solidFill>
                  <a:srgbClr val="000000"/>
                </a:solidFill>
                <a:latin typeface="Arial" panose="020B0604020202020204" pitchFamily="34" charset="0"/>
              </a:rPr>
              <a:t> שֶׁעָלֶיהָ </a:t>
            </a:r>
            <a:endParaRPr lang="he-IL" dirty="0"/>
          </a:p>
        </p:txBody>
      </p:sp>
      <p:sp>
        <p:nvSpPr>
          <p:cNvPr id="10" name="מלבן 9"/>
          <p:cNvSpPr/>
          <p:nvPr/>
        </p:nvSpPr>
        <p:spPr>
          <a:xfrm>
            <a:off x="268268" y="2226780"/>
            <a:ext cx="9024810" cy="646331"/>
          </a:xfrm>
          <a:prstGeom prst="rect">
            <a:avLst/>
          </a:prstGeom>
        </p:spPr>
        <p:txBody>
          <a:bodyPr wrap="square">
            <a:spAutoFit/>
          </a:bodyPr>
          <a:lstStyle/>
          <a:p>
            <a:r>
              <a:rPr lang="he-IL" dirty="0" smtClean="0"/>
              <a:t>לא </a:t>
            </a:r>
            <a:r>
              <a:rPr lang="he-IL" dirty="0"/>
              <a:t>הזיקה בגופה או במחובר לו, אלא הזיקה דרך הילוכה </a:t>
            </a:r>
            <a:r>
              <a:rPr lang="he-IL" dirty="0" smtClean="0"/>
              <a:t>עם המשא שבאמתחתה</a:t>
            </a:r>
          </a:p>
          <a:p>
            <a:r>
              <a:rPr lang="he-IL" dirty="0"/>
              <a:t>בשיטה מקובצת בשם </a:t>
            </a:r>
            <a:r>
              <a:rPr lang="he-IL" dirty="0" err="1"/>
              <a:t>הגליון</a:t>
            </a:r>
            <a:r>
              <a:rPr lang="he-IL" dirty="0" smtClean="0"/>
              <a:t>:"שליף - באוכף </a:t>
            </a:r>
            <a:r>
              <a:rPr lang="he-IL" dirty="0"/>
              <a:t>שעליה" </a:t>
            </a:r>
          </a:p>
        </p:txBody>
      </p:sp>
      <p:sp>
        <p:nvSpPr>
          <p:cNvPr id="11" name="מלבן 10"/>
          <p:cNvSpPr/>
          <p:nvPr/>
        </p:nvSpPr>
        <p:spPr>
          <a:xfrm>
            <a:off x="6926726" y="3231664"/>
            <a:ext cx="2366352" cy="369332"/>
          </a:xfrm>
          <a:prstGeom prst="rect">
            <a:avLst/>
          </a:prstGeom>
        </p:spPr>
        <p:txBody>
          <a:bodyPr wrap="none">
            <a:spAutoFit/>
          </a:bodyPr>
          <a:lstStyle/>
          <a:p>
            <a:r>
              <a:rPr lang="he-IL" dirty="0"/>
              <a:t>אם הזיקה </a:t>
            </a:r>
            <a:r>
              <a:rPr lang="he-IL" dirty="0" smtClean="0"/>
              <a:t>ברסן </a:t>
            </a:r>
            <a:r>
              <a:rPr lang="he-IL" dirty="0"/>
              <a:t>שבפיה, </a:t>
            </a:r>
          </a:p>
        </p:txBody>
      </p:sp>
      <p:sp>
        <p:nvSpPr>
          <p:cNvPr id="12" name="מלבן 11"/>
          <p:cNvSpPr/>
          <p:nvPr/>
        </p:nvSpPr>
        <p:spPr>
          <a:xfrm>
            <a:off x="10456626" y="4090493"/>
            <a:ext cx="1459053"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בְּזוֹג </a:t>
            </a:r>
            <a:r>
              <a:rPr lang="he-IL" dirty="0" err="1">
                <a:solidFill>
                  <a:srgbClr val="000000"/>
                </a:solidFill>
                <a:latin typeface="Arial" panose="020B0604020202020204" pitchFamily="34" charset="0"/>
              </a:rPr>
              <a:t>שֶׁבְּצַוָּארָה</a:t>
            </a:r>
            <a:r>
              <a:rPr lang="he-IL" dirty="0">
                <a:solidFill>
                  <a:srgbClr val="000000"/>
                </a:solidFill>
                <a:latin typeface="Arial" panose="020B0604020202020204" pitchFamily="34" charset="0"/>
              </a:rPr>
              <a:t>ּ</a:t>
            </a:r>
            <a:endParaRPr lang="he-IL" dirty="0"/>
          </a:p>
        </p:txBody>
      </p:sp>
      <p:sp>
        <p:nvSpPr>
          <p:cNvPr id="13" name="מלבן 12"/>
          <p:cNvSpPr/>
          <p:nvPr/>
        </p:nvSpPr>
        <p:spPr>
          <a:xfrm>
            <a:off x="7157467" y="4076011"/>
            <a:ext cx="2217274" cy="369332"/>
          </a:xfrm>
          <a:prstGeom prst="rect">
            <a:avLst/>
          </a:prstGeom>
        </p:spPr>
        <p:txBody>
          <a:bodyPr wrap="none">
            <a:spAutoFit/>
          </a:bodyPr>
          <a:lstStyle/>
          <a:p>
            <a:r>
              <a:rPr lang="he-IL" dirty="0" smtClean="0"/>
              <a:t>בפעמון </a:t>
            </a:r>
            <a:r>
              <a:rPr lang="he-IL" dirty="0"/>
              <a:t>שתלוי </a:t>
            </a:r>
            <a:r>
              <a:rPr lang="he-IL" dirty="0" smtClean="0"/>
              <a:t>בצווארה</a:t>
            </a:r>
            <a:endParaRPr lang="he-IL" dirty="0"/>
          </a:p>
        </p:txBody>
      </p:sp>
      <p:sp>
        <p:nvSpPr>
          <p:cNvPr id="16" name="מלבן 15"/>
          <p:cNvSpPr/>
          <p:nvPr/>
        </p:nvSpPr>
        <p:spPr>
          <a:xfrm>
            <a:off x="3020291" y="2117419"/>
            <a:ext cx="6123709" cy="369332"/>
          </a:xfrm>
          <a:prstGeom prst="rect">
            <a:avLst/>
          </a:prstGeom>
        </p:spPr>
        <p:txBody>
          <a:bodyPr wrap="square">
            <a:spAutoFit/>
          </a:bodyPr>
          <a:lstStyle/>
          <a:p>
            <a:endParaRPr lang="he-IL" dirty="0"/>
          </a:p>
        </p:txBody>
      </p:sp>
      <p:sp>
        <p:nvSpPr>
          <p:cNvPr id="23" name="TextBox 22"/>
          <p:cNvSpPr txBox="1"/>
          <p:nvPr/>
        </p:nvSpPr>
        <p:spPr>
          <a:xfrm>
            <a:off x="10280072" y="74100"/>
            <a:ext cx="1764146" cy="369332"/>
          </a:xfrm>
          <a:prstGeom prst="rect">
            <a:avLst/>
          </a:prstGeom>
          <a:noFill/>
        </p:spPr>
        <p:txBody>
          <a:bodyPr wrap="square" rtlCol="1">
            <a:spAutoFit/>
          </a:bodyPr>
          <a:lstStyle/>
          <a:p>
            <a:r>
              <a:rPr lang="he-IL" dirty="0" smtClean="0"/>
              <a:t>דף ג' עמ' א'</a:t>
            </a:r>
            <a:endParaRPr lang="he-IL" dirty="0"/>
          </a:p>
        </p:txBody>
      </p:sp>
      <p:sp>
        <p:nvSpPr>
          <p:cNvPr id="17" name="מלבן 16"/>
          <p:cNvSpPr/>
          <p:nvPr/>
        </p:nvSpPr>
        <p:spPr>
          <a:xfrm>
            <a:off x="8054483" y="6040004"/>
            <a:ext cx="3525324" cy="369332"/>
          </a:xfrm>
          <a:prstGeom prst="rect">
            <a:avLst/>
          </a:prstGeom>
        </p:spPr>
        <p:txBody>
          <a:bodyPr wrap="none">
            <a:spAutoFit/>
          </a:bodyPr>
          <a:lstStyle/>
          <a:p>
            <a:r>
              <a:rPr lang="he-IL" dirty="0"/>
              <a:t>רש"י מוסיף:  גם "שאין כוונתן להזיק". </a:t>
            </a:r>
          </a:p>
        </p:txBody>
      </p:sp>
    </p:spTree>
    <p:extLst>
      <p:ext uri="{BB962C8B-B14F-4D97-AF65-F5344CB8AC3E}">
        <p14:creationId xmlns:p14="http://schemas.microsoft.com/office/powerpoint/2010/main" val="27007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31" presetClass="entr" presetSubtype="0" fill="hold" grpId="0" nodeType="afterEffect">
                                  <p:stCondLst>
                                    <p:cond delay="7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par>
                          <p:cTn id="17" fill="hold">
                            <p:stCondLst>
                              <p:cond delay="2750"/>
                            </p:stCondLst>
                            <p:childTnLst>
                              <p:par>
                                <p:cTn id="18" presetID="22" presetClass="entr" presetSubtype="2" fill="hold" grpId="0" nodeType="after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4250"/>
                            </p:stCondLst>
                            <p:childTnLst>
                              <p:par>
                                <p:cTn id="22" presetID="31" presetClass="entr" presetSubtype="0" fill="hold" grpId="0" nodeType="afterEffect">
                                  <p:stCondLst>
                                    <p:cond delay="1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6750"/>
                            </p:stCondLst>
                            <p:childTnLst>
                              <p:par>
                                <p:cTn id="29" presetID="22" presetClass="entr" presetSubtype="2" fill="hold" grpId="0" nodeType="afterEffect">
                                  <p:stCondLst>
                                    <p:cond delay="125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childTnLst>
                          </p:cTn>
                        </p:par>
                        <p:par>
                          <p:cTn id="32" fill="hold">
                            <p:stCondLst>
                              <p:cond delay="8500"/>
                            </p:stCondLst>
                            <p:childTnLst>
                              <p:par>
                                <p:cTn id="33" presetID="31" presetClass="entr" presetSubtype="0" fill="hold" grpId="0" nodeType="afterEffect">
                                  <p:stCondLst>
                                    <p:cond delay="125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750"/>
                            </p:stCondLst>
                            <p:childTnLst>
                              <p:par>
                                <p:cTn id="40" presetID="22" presetClass="entr" presetSubtype="2" fill="hold" grpId="0" nodeType="afterEffect">
                                  <p:stCondLst>
                                    <p:cond delay="1000"/>
                                  </p:stCondLst>
                                  <p:childTnLst>
                                    <p:set>
                                      <p:cBhvr>
                                        <p:cTn id="41" dur="1" fill="hold">
                                          <p:stCondLst>
                                            <p:cond delay="0"/>
                                          </p:stCondLst>
                                        </p:cTn>
                                        <p:tgtEl>
                                          <p:spTgt spid="10"/>
                                        </p:tgtEl>
                                        <p:attrNameLst>
                                          <p:attrName>style.visibility</p:attrName>
                                        </p:attrNameLst>
                                      </p:cBhvr>
                                      <p:to>
                                        <p:strVal val="visible"/>
                                      </p:to>
                                    </p:set>
                                    <p:animEffect transition="in" filter="wipe(right)">
                                      <p:cBhvr>
                                        <p:cTn id="42" dur="500"/>
                                        <p:tgtEl>
                                          <p:spTgt spid="10"/>
                                        </p:tgtEl>
                                      </p:cBhvr>
                                    </p:animEffect>
                                  </p:childTnLst>
                                </p:cTn>
                              </p:par>
                            </p:childTnLst>
                          </p:cTn>
                        </p:par>
                        <p:par>
                          <p:cTn id="43" fill="hold">
                            <p:stCondLst>
                              <p:cond delay="12250"/>
                            </p:stCondLst>
                            <p:childTnLst>
                              <p:par>
                                <p:cTn id="44" presetID="31" presetClass="entr" presetSubtype="0" fill="hold" grpId="0" nodeType="afterEffect">
                                  <p:stCondLst>
                                    <p:cond delay="2000"/>
                                  </p:stCondLst>
                                  <p:childTnLst>
                                    <p:set>
                                      <p:cBhvr>
                                        <p:cTn id="45" dur="1" fill="hold">
                                          <p:stCondLst>
                                            <p:cond delay="0"/>
                                          </p:stCondLst>
                                        </p:cTn>
                                        <p:tgtEl>
                                          <p:spTgt spid="2"/>
                                        </p:tgtEl>
                                        <p:attrNameLst>
                                          <p:attrName>style.visibility</p:attrName>
                                        </p:attrNameLst>
                                      </p:cBhvr>
                                      <p:to>
                                        <p:strVal val="visible"/>
                                      </p:to>
                                    </p:set>
                                    <p:anim calcmode="lin" valueType="num">
                                      <p:cBhvr>
                                        <p:cTn id="46" dur="1000" fill="hold"/>
                                        <p:tgtEl>
                                          <p:spTgt spid="2"/>
                                        </p:tgtEl>
                                        <p:attrNameLst>
                                          <p:attrName>ppt_w</p:attrName>
                                        </p:attrNameLst>
                                      </p:cBhvr>
                                      <p:tavLst>
                                        <p:tav tm="0">
                                          <p:val>
                                            <p:fltVal val="0"/>
                                          </p:val>
                                        </p:tav>
                                        <p:tav tm="100000">
                                          <p:val>
                                            <p:strVal val="#ppt_w"/>
                                          </p:val>
                                        </p:tav>
                                      </p:tavLst>
                                    </p:anim>
                                    <p:anim calcmode="lin" valueType="num">
                                      <p:cBhvr>
                                        <p:cTn id="47" dur="1000" fill="hold"/>
                                        <p:tgtEl>
                                          <p:spTgt spid="2"/>
                                        </p:tgtEl>
                                        <p:attrNameLst>
                                          <p:attrName>ppt_h</p:attrName>
                                        </p:attrNameLst>
                                      </p:cBhvr>
                                      <p:tavLst>
                                        <p:tav tm="0">
                                          <p:val>
                                            <p:fltVal val="0"/>
                                          </p:val>
                                        </p:tav>
                                        <p:tav tm="100000">
                                          <p:val>
                                            <p:strVal val="#ppt_h"/>
                                          </p:val>
                                        </p:tav>
                                      </p:tavLst>
                                    </p:anim>
                                    <p:anim calcmode="lin" valueType="num">
                                      <p:cBhvr>
                                        <p:cTn id="48" dur="1000" fill="hold"/>
                                        <p:tgtEl>
                                          <p:spTgt spid="2"/>
                                        </p:tgtEl>
                                        <p:attrNameLst>
                                          <p:attrName>style.rotation</p:attrName>
                                        </p:attrNameLst>
                                      </p:cBhvr>
                                      <p:tavLst>
                                        <p:tav tm="0">
                                          <p:val>
                                            <p:fltVal val="90"/>
                                          </p:val>
                                        </p:tav>
                                        <p:tav tm="100000">
                                          <p:val>
                                            <p:fltVal val="0"/>
                                          </p:val>
                                        </p:tav>
                                      </p:tavLst>
                                    </p:anim>
                                    <p:animEffect transition="in" filter="fade">
                                      <p:cBhvr>
                                        <p:cTn id="49" dur="1000"/>
                                        <p:tgtEl>
                                          <p:spTgt spid="2"/>
                                        </p:tgtEl>
                                      </p:cBhvr>
                                    </p:animEffect>
                                  </p:childTnLst>
                                </p:cTn>
                              </p:par>
                            </p:childTnLst>
                          </p:cTn>
                        </p:par>
                        <p:par>
                          <p:cTn id="50" fill="hold">
                            <p:stCondLst>
                              <p:cond delay="15250"/>
                            </p:stCondLst>
                            <p:childTnLst>
                              <p:par>
                                <p:cTn id="51" presetID="22" presetClass="entr" presetSubtype="2" fill="hold" grpId="0" nodeType="afterEffect">
                                  <p:stCondLst>
                                    <p:cond delay="1000"/>
                                  </p:stCondLst>
                                  <p:childTnLst>
                                    <p:set>
                                      <p:cBhvr>
                                        <p:cTn id="52" dur="1" fill="hold">
                                          <p:stCondLst>
                                            <p:cond delay="0"/>
                                          </p:stCondLst>
                                        </p:cTn>
                                        <p:tgtEl>
                                          <p:spTgt spid="11"/>
                                        </p:tgtEl>
                                        <p:attrNameLst>
                                          <p:attrName>style.visibility</p:attrName>
                                        </p:attrNameLst>
                                      </p:cBhvr>
                                      <p:to>
                                        <p:strVal val="visible"/>
                                      </p:to>
                                    </p:set>
                                    <p:animEffect transition="in" filter="wipe(right)">
                                      <p:cBhvr>
                                        <p:cTn id="53" dur="500"/>
                                        <p:tgtEl>
                                          <p:spTgt spid="11"/>
                                        </p:tgtEl>
                                      </p:cBhvr>
                                    </p:animEffect>
                                  </p:childTnLst>
                                </p:cTn>
                              </p:par>
                            </p:childTnLst>
                          </p:cTn>
                        </p:par>
                        <p:par>
                          <p:cTn id="54" fill="hold">
                            <p:stCondLst>
                              <p:cond delay="16750"/>
                            </p:stCondLst>
                            <p:childTnLst>
                              <p:par>
                                <p:cTn id="55" presetID="31" presetClass="entr" presetSubtype="0" fill="hold" grpId="0" nodeType="afterEffect">
                                  <p:stCondLst>
                                    <p:cond delay="125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par>
                          <p:cTn id="61" fill="hold">
                            <p:stCondLst>
                              <p:cond delay="19000"/>
                            </p:stCondLst>
                            <p:childTnLst>
                              <p:par>
                                <p:cTn id="62" presetID="22" presetClass="entr" presetSubtype="2" fill="hold" grpId="0" nodeType="afterEffect">
                                  <p:stCondLst>
                                    <p:cond delay="100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barn(inVertical)">
                                      <p:cBhvr>
                                        <p:cTn id="69" dur="500"/>
                                        <p:tgtEl>
                                          <p:spTgt spid="4"/>
                                        </p:tgtEl>
                                      </p:cBhvr>
                                    </p:animEffect>
                                  </p:childTnLst>
                                </p:cTn>
                              </p:par>
                            </p:childTnLst>
                          </p:cTn>
                        </p:par>
                        <p:par>
                          <p:cTn id="70" fill="hold">
                            <p:stCondLst>
                              <p:cond delay="500"/>
                            </p:stCondLst>
                            <p:childTnLst>
                              <p:par>
                                <p:cTn id="71" presetID="22" presetClass="entr" presetSubtype="2" fill="hold" grpId="0" nodeType="afterEffect">
                                  <p:stCondLst>
                                    <p:cond delay="2000"/>
                                  </p:stCondLst>
                                  <p:childTnLst>
                                    <p:set>
                                      <p:cBhvr>
                                        <p:cTn id="72" dur="1" fill="hold">
                                          <p:stCondLst>
                                            <p:cond delay="0"/>
                                          </p:stCondLst>
                                        </p:cTn>
                                        <p:tgtEl>
                                          <p:spTgt spid="17"/>
                                        </p:tgtEl>
                                        <p:attrNameLst>
                                          <p:attrName>style.visibility</p:attrName>
                                        </p:attrNameLst>
                                      </p:cBhvr>
                                      <p:to>
                                        <p:strVal val="visible"/>
                                      </p:to>
                                    </p:set>
                                    <p:animEffect transition="in" filter="wipe(right)">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P spid="7" grpId="0" animBg="1"/>
      <p:bldP spid="8" grpId="0"/>
      <p:bldP spid="9" grpId="0" animBg="1"/>
      <p:bldP spid="10" grpId="0"/>
      <p:bldP spid="11" grpId="0"/>
      <p:bldP spid="12" grpId="0" animBg="1"/>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984330" y="258766"/>
            <a:ext cx="6096000" cy="646331"/>
          </a:xfrm>
          <a:prstGeom prst="rect">
            <a:avLst/>
          </a:prstGeom>
        </p:spPr>
        <p:txBody>
          <a:bodyPr>
            <a:spAutoFit/>
          </a:bodyPr>
          <a:lstStyle/>
          <a:p>
            <a:r>
              <a:rPr lang="he-IL" dirty="0"/>
              <a:t>ולאחר שביארה הגמרא מהן התולדות, דוחה הגמרא את ההנחה שעל תולדות הרגל נאמר שאין דינן כאב, כי אין זה מסתבר, שכן:</a:t>
            </a:r>
          </a:p>
        </p:txBody>
      </p:sp>
      <p:sp>
        <p:nvSpPr>
          <p:cNvPr id="3" name="מלבן 2"/>
          <p:cNvSpPr/>
          <p:nvPr/>
        </p:nvSpPr>
        <p:spPr>
          <a:xfrm>
            <a:off x="1080654" y="1413529"/>
            <a:ext cx="5938212" cy="1200329"/>
          </a:xfrm>
          <a:prstGeom prst="rect">
            <a:avLst/>
          </a:prstGeom>
        </p:spPr>
        <p:txBody>
          <a:bodyPr wrap="square">
            <a:spAutoFit/>
          </a:bodyPr>
          <a:lstStyle/>
          <a:p>
            <a:r>
              <a:rPr lang="he-IL" dirty="0" smtClean="0"/>
              <a:t> </a:t>
            </a:r>
            <a:r>
              <a:rPr lang="he-IL" dirty="0"/>
              <a:t>במה שונה הרגל, </a:t>
            </a:r>
            <a:r>
              <a:rPr lang="he-IL" dirty="0" err="1"/>
              <a:t>שהחומרא</a:t>
            </a:r>
            <a:r>
              <a:rPr lang="he-IL" dirty="0"/>
              <a:t> המיוחדת שבה היא בכך </a:t>
            </a:r>
            <a:r>
              <a:rPr lang="he-IL" dirty="0" err="1"/>
              <a:t>דהזיקו</a:t>
            </a:r>
            <a:r>
              <a:rPr lang="he-IL" dirty="0"/>
              <a:t> מצוי, </a:t>
            </a:r>
            <a:endParaRPr lang="he-IL" dirty="0" smtClean="0"/>
          </a:p>
          <a:p>
            <a:r>
              <a:rPr lang="he-IL" dirty="0" smtClean="0"/>
              <a:t>והמזיק </a:t>
            </a:r>
            <a:r>
              <a:rPr lang="he-IL" dirty="0"/>
              <a:t>הוא ממונך, וחובת שמירתו שלא יזיק מוטלת עליך</a:t>
            </a:r>
            <a:r>
              <a:rPr lang="he-IL" dirty="0" smtClean="0"/>
              <a:t>. </a:t>
            </a:r>
          </a:p>
          <a:p>
            <a:r>
              <a:rPr lang="he-IL" dirty="0" smtClean="0"/>
              <a:t>וכיון </a:t>
            </a:r>
            <a:r>
              <a:rPr lang="he-IL" dirty="0"/>
              <a:t>שהתולדות </a:t>
            </a:r>
            <a:r>
              <a:rPr lang="he-IL" dirty="0" err="1"/>
              <a:t>דרגל</a:t>
            </a:r>
            <a:r>
              <a:rPr lang="he-IL" dirty="0"/>
              <a:t> דומות לחלוטין לאב, </a:t>
            </a:r>
            <a:endParaRPr lang="he-IL" dirty="0" smtClean="0"/>
          </a:p>
          <a:p>
            <a:r>
              <a:rPr lang="he-IL" dirty="0" smtClean="0"/>
              <a:t>אין </a:t>
            </a:r>
            <a:r>
              <a:rPr lang="he-IL" dirty="0" err="1"/>
              <a:t>סברא</a:t>
            </a:r>
            <a:r>
              <a:rPr lang="he-IL" dirty="0"/>
              <a:t> שיהיה דינן שונה מדין האב. </a:t>
            </a:r>
          </a:p>
        </p:txBody>
      </p:sp>
      <p:sp>
        <p:nvSpPr>
          <p:cNvPr id="4" name="מלבן 3"/>
          <p:cNvSpPr/>
          <p:nvPr/>
        </p:nvSpPr>
        <p:spPr>
          <a:xfrm>
            <a:off x="7286721" y="1565590"/>
            <a:ext cx="4757497" cy="646331"/>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מַאי שְׁנָא שֵׁן דְּיֵשׁ הֲנָאָה </a:t>
            </a:r>
            <a:r>
              <a:rPr lang="he-IL" dirty="0" err="1">
                <a:solidFill>
                  <a:srgbClr val="000000"/>
                </a:solidFill>
                <a:latin typeface="Arial" panose="020B0604020202020204" pitchFamily="34" charset="0"/>
              </a:rPr>
              <a:t>לְהֶזֵּיקו</a:t>
            </a:r>
            <a:r>
              <a:rPr lang="he-IL" dirty="0">
                <a:solidFill>
                  <a:srgbClr val="000000"/>
                </a:solidFill>
                <a:latin typeface="Arial" panose="020B0604020202020204" pitchFamily="34" charset="0"/>
              </a:rPr>
              <a:t>ֹ וּמָמוֹנְךָ וּשְׁמִירָתוֹ עָלֶיךָ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הָנֵי </a:t>
            </a:r>
            <a:r>
              <a:rPr lang="he-IL" dirty="0" err="1">
                <a:solidFill>
                  <a:srgbClr val="000000"/>
                </a:solidFill>
                <a:latin typeface="Arial" panose="020B0604020202020204" pitchFamily="34" charset="0"/>
              </a:rPr>
              <a:t>נָמֵי</a:t>
            </a:r>
            <a:r>
              <a:rPr lang="he-IL" dirty="0">
                <a:solidFill>
                  <a:srgbClr val="000000"/>
                </a:solidFill>
                <a:latin typeface="Arial" panose="020B0604020202020204" pitchFamily="34" charset="0"/>
              </a:rPr>
              <a:t> יֵשׁ הֲנָאָה </a:t>
            </a:r>
            <a:r>
              <a:rPr lang="he-IL" dirty="0" err="1">
                <a:solidFill>
                  <a:srgbClr val="000000"/>
                </a:solidFill>
                <a:latin typeface="Arial" panose="020B0604020202020204" pitchFamily="34" charset="0"/>
              </a:rPr>
              <a:t>לְהֶזֵּיקָן</a:t>
            </a:r>
            <a:r>
              <a:rPr lang="he-IL" dirty="0">
                <a:solidFill>
                  <a:srgbClr val="000000"/>
                </a:solidFill>
                <a:latin typeface="Arial" panose="020B0604020202020204" pitchFamily="34" charset="0"/>
              </a:rPr>
              <a:t> וּמָמוֹנְךָ וּשְׁמִירָתָן עָלֶיךָ </a:t>
            </a:r>
            <a:endParaRPr lang="he-IL" dirty="0"/>
          </a:p>
        </p:txBody>
      </p:sp>
      <p:sp>
        <p:nvSpPr>
          <p:cNvPr id="5" name="מלבן 4"/>
          <p:cNvSpPr/>
          <p:nvPr/>
        </p:nvSpPr>
        <p:spPr>
          <a:xfrm>
            <a:off x="9665469" y="3149413"/>
            <a:ext cx="2233304"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 אֶלָּא תּוֹלָדָה </a:t>
            </a:r>
            <a:r>
              <a:rPr lang="he-IL" dirty="0" err="1">
                <a:solidFill>
                  <a:srgbClr val="000000"/>
                </a:solidFill>
                <a:latin typeface="Arial" panose="020B0604020202020204" pitchFamily="34" charset="0"/>
              </a:rPr>
              <a:t>דְרֶגֶל</a:t>
            </a:r>
            <a:r>
              <a:rPr lang="he-IL" dirty="0">
                <a:solidFill>
                  <a:srgbClr val="000000"/>
                </a:solidFill>
                <a:latin typeface="Arial" panose="020B0604020202020204" pitchFamily="34" charset="0"/>
              </a:rPr>
              <a:t> </a:t>
            </a:r>
            <a:r>
              <a:rPr lang="he-IL" dirty="0" smtClean="0">
                <a:solidFill>
                  <a:srgbClr val="000000"/>
                </a:solidFill>
                <a:latin typeface="Arial" panose="020B0604020202020204" pitchFamily="34" charset="0"/>
              </a:rPr>
              <a:t>כְּרֶגֶל</a:t>
            </a:r>
            <a:endParaRPr lang="he-IL" dirty="0"/>
          </a:p>
        </p:txBody>
      </p:sp>
      <p:sp>
        <p:nvSpPr>
          <p:cNvPr id="6" name="מלבן 5"/>
          <p:cNvSpPr/>
          <p:nvPr/>
        </p:nvSpPr>
        <p:spPr>
          <a:xfrm>
            <a:off x="8715605" y="4494922"/>
            <a:ext cx="3046026"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 וְכִי </a:t>
            </a:r>
            <a:r>
              <a:rPr lang="he-IL" dirty="0" err="1">
                <a:solidFill>
                  <a:srgbClr val="000000"/>
                </a:solidFill>
                <a:latin typeface="Arial" panose="020B0604020202020204" pitchFamily="34" charset="0"/>
              </a:rPr>
              <a:t>קָאָמַר</a:t>
            </a:r>
            <a:r>
              <a:rPr lang="he-IL" dirty="0">
                <a:solidFill>
                  <a:srgbClr val="000000"/>
                </a:solidFill>
                <a:latin typeface="Arial" panose="020B0604020202020204" pitchFamily="34" charset="0"/>
              </a:rPr>
              <a:t> רַב </a:t>
            </a:r>
            <a:r>
              <a:rPr lang="he-IL" dirty="0" err="1">
                <a:solidFill>
                  <a:srgbClr val="000000"/>
                </a:solidFill>
                <a:latin typeface="Arial" panose="020B0604020202020204" pitchFamily="34" charset="0"/>
              </a:rPr>
              <a:t>פָּפָּא</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אַתּוֹלָדָה</a:t>
            </a:r>
            <a:r>
              <a:rPr lang="he-IL" dirty="0">
                <a:solidFill>
                  <a:srgbClr val="000000"/>
                </a:solidFill>
                <a:latin typeface="Arial" panose="020B0604020202020204" pitchFamily="34" charset="0"/>
              </a:rPr>
              <a:t> דְבוֹר</a:t>
            </a:r>
            <a:endParaRPr lang="he-IL" dirty="0"/>
          </a:p>
        </p:txBody>
      </p:sp>
      <p:sp>
        <p:nvSpPr>
          <p:cNvPr id="7" name="TextBox 6"/>
          <p:cNvSpPr txBox="1"/>
          <p:nvPr/>
        </p:nvSpPr>
        <p:spPr>
          <a:xfrm>
            <a:off x="7130472" y="3122290"/>
            <a:ext cx="2252905" cy="369332"/>
          </a:xfrm>
          <a:prstGeom prst="rect">
            <a:avLst/>
          </a:prstGeom>
          <a:noFill/>
        </p:spPr>
        <p:txBody>
          <a:bodyPr wrap="square" rtlCol="1">
            <a:spAutoFit/>
          </a:bodyPr>
          <a:lstStyle/>
          <a:p>
            <a:r>
              <a:rPr lang="he-IL" dirty="0" smtClean="0"/>
              <a:t>אכן תולדת רגל כרגל</a:t>
            </a:r>
            <a:endParaRPr lang="he-IL" dirty="0"/>
          </a:p>
        </p:txBody>
      </p:sp>
      <p:sp>
        <p:nvSpPr>
          <p:cNvPr id="8" name="מלבן 7"/>
          <p:cNvSpPr/>
          <p:nvPr/>
        </p:nvSpPr>
        <p:spPr>
          <a:xfrm>
            <a:off x="3639127" y="4494326"/>
            <a:ext cx="4928427" cy="646331"/>
          </a:xfrm>
          <a:prstGeom prst="rect">
            <a:avLst/>
          </a:prstGeom>
        </p:spPr>
        <p:txBody>
          <a:bodyPr wrap="square">
            <a:spAutoFit/>
          </a:bodyPr>
          <a:lstStyle/>
          <a:p>
            <a:r>
              <a:rPr lang="he-IL" dirty="0"/>
              <a:t>ומה שאמר רב </a:t>
            </a:r>
            <a:r>
              <a:rPr lang="he-IL" dirty="0" err="1"/>
              <a:t>פפא</a:t>
            </a:r>
            <a:r>
              <a:rPr lang="he-IL" dirty="0"/>
              <a:t> שיש תולדות שאין דינן כדין האב, </a:t>
            </a:r>
            <a:endParaRPr lang="he-IL" dirty="0" smtClean="0"/>
          </a:p>
          <a:p>
            <a:r>
              <a:rPr lang="he-IL" dirty="0" smtClean="0"/>
              <a:t>הוא </a:t>
            </a:r>
            <a:r>
              <a:rPr lang="he-IL" dirty="0"/>
              <a:t>אמר זאת רק על תולדה של </a:t>
            </a:r>
            <a:r>
              <a:rPr lang="he-IL" dirty="0" smtClean="0"/>
              <a:t>בור</a:t>
            </a:r>
            <a:endParaRPr lang="he-IL" dirty="0"/>
          </a:p>
        </p:txBody>
      </p:sp>
      <p:sp>
        <p:nvSpPr>
          <p:cNvPr id="9" name="TextBox 8"/>
          <p:cNvSpPr txBox="1"/>
          <p:nvPr/>
        </p:nvSpPr>
        <p:spPr>
          <a:xfrm>
            <a:off x="10677236" y="74100"/>
            <a:ext cx="1366982" cy="369332"/>
          </a:xfrm>
          <a:prstGeom prst="rect">
            <a:avLst/>
          </a:prstGeom>
          <a:noFill/>
        </p:spPr>
        <p:txBody>
          <a:bodyPr wrap="square" rtlCol="1">
            <a:spAutoFit/>
          </a:bodyPr>
          <a:lstStyle/>
          <a:p>
            <a:r>
              <a:rPr lang="he-IL" dirty="0" smtClean="0"/>
              <a:t>דף ג' עמ' א'</a:t>
            </a:r>
            <a:endParaRPr lang="he-IL" dirty="0"/>
          </a:p>
        </p:txBody>
      </p:sp>
    </p:spTree>
    <p:extLst>
      <p:ext uri="{BB962C8B-B14F-4D97-AF65-F5344CB8AC3E}">
        <p14:creationId xmlns:p14="http://schemas.microsoft.com/office/powerpoint/2010/main" val="158150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3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4500"/>
                            </p:stCondLst>
                            <p:childTnLst>
                              <p:par>
                                <p:cTn id="16" presetID="22" presetClass="entr" presetSubtype="2" fill="hold" grpId="0" nodeType="afterEffect">
                                  <p:stCondLst>
                                    <p:cond delay="175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par>
                          <p:cTn id="19" fill="hold">
                            <p:stCondLst>
                              <p:cond delay="6750"/>
                            </p:stCondLst>
                            <p:childTnLst>
                              <p:par>
                                <p:cTn id="20" presetID="31" presetClass="entr" presetSubtype="0" fill="hold" grpId="0" nodeType="afterEffect">
                                  <p:stCondLst>
                                    <p:cond delay="200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par>
                          <p:cTn id="26" fill="hold">
                            <p:stCondLst>
                              <p:cond delay="9750"/>
                            </p:stCondLst>
                            <p:childTnLst>
                              <p:par>
                                <p:cTn id="27" presetID="22" presetClass="entr" presetSubtype="2" fill="hold" grpId="0" nodeType="after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par>
                          <p:cTn id="30" fill="hold">
                            <p:stCondLst>
                              <p:cond delay="11250"/>
                            </p:stCondLst>
                            <p:childTnLst>
                              <p:par>
                                <p:cTn id="31" presetID="31" presetClass="entr" presetSubtype="0" fill="hold" grpId="0" nodeType="afterEffect">
                                  <p:stCondLst>
                                    <p:cond delay="100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par>
                          <p:cTn id="37" fill="hold">
                            <p:stCondLst>
                              <p:cond delay="13250"/>
                            </p:stCondLst>
                            <p:childTnLst>
                              <p:par>
                                <p:cTn id="38" presetID="22" presetClass="entr" presetSubtype="2" fill="hold" grpId="0" nodeType="afterEffect">
                                  <p:stCondLst>
                                    <p:cond delay="100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805705" y="638349"/>
            <a:ext cx="3048000" cy="369332"/>
          </a:xfrm>
          <a:prstGeom prst="rect">
            <a:avLst/>
          </a:prstGeom>
          <a:solidFill>
            <a:schemeClr val="accent5">
              <a:lumMod val="20000"/>
              <a:lumOff val="80000"/>
            </a:schemeClr>
          </a:solidFill>
        </p:spPr>
        <p:txBody>
          <a:bodyPr wrap="square">
            <a:spAutoFit/>
          </a:bodyPr>
          <a:lstStyle/>
          <a:p>
            <a:r>
              <a:rPr lang="he-IL" dirty="0" err="1" smtClean="0">
                <a:solidFill>
                  <a:srgbClr val="000000"/>
                </a:solidFill>
                <a:latin typeface="Arial" panose="020B0604020202020204" pitchFamily="34" charset="0"/>
              </a:rPr>
              <a:t>אִילֵּימָא</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אָב עֲשָׂרָה וְתוֹלָדָה </a:t>
            </a:r>
            <a:r>
              <a:rPr lang="he-IL" dirty="0" smtClean="0">
                <a:solidFill>
                  <a:srgbClr val="000000"/>
                </a:solidFill>
                <a:latin typeface="Arial" panose="020B0604020202020204" pitchFamily="34" charset="0"/>
              </a:rPr>
              <a:t>תִּשְׁעָה</a:t>
            </a:r>
            <a:endParaRPr lang="he-IL" dirty="0"/>
          </a:p>
        </p:txBody>
      </p:sp>
      <p:sp>
        <p:nvSpPr>
          <p:cNvPr id="3" name="מלבן 2"/>
          <p:cNvSpPr/>
          <p:nvPr/>
        </p:nvSpPr>
        <p:spPr>
          <a:xfrm>
            <a:off x="4980149" y="91273"/>
            <a:ext cx="2359941" cy="400110"/>
          </a:xfrm>
          <a:prstGeom prst="rect">
            <a:avLst/>
          </a:prstGeom>
          <a:solidFill>
            <a:schemeClr val="accent5">
              <a:lumMod val="20000"/>
              <a:lumOff val="80000"/>
            </a:schemeClr>
          </a:solidFill>
          <a:scene3d>
            <a:camera prst="orthographicFront"/>
            <a:lightRig rig="threePt" dir="t"/>
          </a:scene3d>
          <a:sp3d>
            <a:bevelT prst="angle"/>
          </a:sp3d>
        </p:spPr>
        <p:txBody>
          <a:bodyPr wrap="none">
            <a:spAutoFit/>
          </a:bodyPr>
          <a:lstStyle/>
          <a:p>
            <a:r>
              <a:rPr lang="he-IL" sz="2000" b="1" dirty="0">
                <a:solidFill>
                  <a:srgbClr val="000000"/>
                </a:solidFill>
                <a:latin typeface="Arial" panose="020B0604020202020204" pitchFamily="34" charset="0"/>
              </a:rPr>
              <a:t>תּוֹלָדָה דְבוֹר </a:t>
            </a:r>
            <a:r>
              <a:rPr lang="he-IL" sz="2000" dirty="0">
                <a:solidFill>
                  <a:srgbClr val="000000"/>
                </a:solidFill>
                <a:latin typeface="Arial" panose="020B0604020202020204" pitchFamily="34" charset="0"/>
              </a:rPr>
              <a:t>מַאי </a:t>
            </a:r>
            <a:r>
              <a:rPr lang="he-IL" sz="2000" dirty="0" err="1">
                <a:solidFill>
                  <a:srgbClr val="000000"/>
                </a:solidFill>
                <a:latin typeface="Arial" panose="020B0604020202020204" pitchFamily="34" charset="0"/>
              </a:rPr>
              <a:t>נִיהו</a:t>
            </a:r>
            <a:r>
              <a:rPr lang="he-IL" sz="2000" dirty="0">
                <a:solidFill>
                  <a:srgbClr val="000000"/>
                </a:solidFill>
                <a:latin typeface="Arial" panose="020B0604020202020204" pitchFamily="34" charset="0"/>
              </a:rPr>
              <a:t>ּ </a:t>
            </a:r>
            <a:endParaRPr lang="he-IL" sz="2000" dirty="0"/>
          </a:p>
        </p:txBody>
      </p:sp>
      <p:sp>
        <p:nvSpPr>
          <p:cNvPr id="4" name="TextBox 3"/>
          <p:cNvSpPr txBox="1"/>
          <p:nvPr/>
        </p:nvSpPr>
        <p:spPr>
          <a:xfrm>
            <a:off x="10280072" y="74100"/>
            <a:ext cx="1764146" cy="369332"/>
          </a:xfrm>
          <a:prstGeom prst="rect">
            <a:avLst/>
          </a:prstGeom>
          <a:noFill/>
        </p:spPr>
        <p:txBody>
          <a:bodyPr wrap="square" rtlCol="1">
            <a:spAutoFit/>
          </a:bodyPr>
          <a:lstStyle/>
          <a:p>
            <a:r>
              <a:rPr lang="he-IL" dirty="0" smtClean="0"/>
              <a:t>דף ג' עמ' א'</a:t>
            </a:r>
            <a:endParaRPr lang="he-IL" dirty="0"/>
          </a:p>
        </p:txBody>
      </p:sp>
      <p:sp>
        <p:nvSpPr>
          <p:cNvPr id="5" name="מלבן 4"/>
          <p:cNvSpPr/>
          <p:nvPr/>
        </p:nvSpPr>
        <p:spPr>
          <a:xfrm>
            <a:off x="169854" y="983169"/>
            <a:ext cx="7398327" cy="1477328"/>
          </a:xfrm>
          <a:prstGeom prst="rect">
            <a:avLst/>
          </a:prstGeom>
        </p:spPr>
        <p:txBody>
          <a:bodyPr wrap="square">
            <a:spAutoFit/>
          </a:bodyPr>
          <a:lstStyle/>
          <a:p>
            <a:r>
              <a:rPr lang="he-IL" dirty="0" smtClean="0"/>
              <a:t>והחילוק </a:t>
            </a:r>
            <a:r>
              <a:rPr lang="he-IL" dirty="0"/>
              <a:t>ביניהם הוא, שבור בעומק עשרה טפחים יש באפשרותו להמית, ובור תשעה אין באפשרותו להמית אלא רק </a:t>
            </a:r>
            <a:r>
              <a:rPr lang="he-IL" dirty="0" smtClean="0"/>
              <a:t>להזיק,</a:t>
            </a:r>
            <a:endParaRPr lang="he-IL" dirty="0"/>
          </a:p>
          <a:p>
            <a:r>
              <a:rPr lang="he-IL" dirty="0"/>
              <a:t>חילוק זה לא יתכן, כי הרי שני סוגי בורות אלו אינם מוזכרים בפירוש בתורה, שהרי לא </a:t>
            </a:r>
            <a:r>
              <a:rPr lang="he-IL" dirty="0" smtClean="0"/>
              <a:t>כתוב בתורה בור </a:t>
            </a:r>
            <a:r>
              <a:rPr lang="he-IL" dirty="0"/>
              <a:t>בעומק </a:t>
            </a:r>
            <a:r>
              <a:rPr lang="he-IL" dirty="0" smtClean="0"/>
              <a:t>תשעה, ולא כתוב </a:t>
            </a:r>
            <a:r>
              <a:rPr lang="he-IL" dirty="0"/>
              <a:t>בור בעומק </a:t>
            </a:r>
            <a:r>
              <a:rPr lang="he-IL" dirty="0" smtClean="0"/>
              <a:t>עשרה,</a:t>
            </a:r>
          </a:p>
          <a:p>
            <a:r>
              <a:rPr lang="he-IL" dirty="0" smtClean="0"/>
              <a:t> </a:t>
            </a:r>
            <a:r>
              <a:rPr lang="he-IL" dirty="0"/>
              <a:t>ומדוע נחלק ונאמר שזה נחשב אב, וזה נחשב תולדה</a:t>
            </a:r>
            <a:r>
              <a:rPr lang="he-IL" dirty="0" smtClean="0"/>
              <a:t>.</a:t>
            </a:r>
            <a:endParaRPr lang="he-IL" dirty="0"/>
          </a:p>
        </p:txBody>
      </p:sp>
      <p:sp>
        <p:nvSpPr>
          <p:cNvPr id="6" name="מלבן 5"/>
          <p:cNvSpPr/>
          <p:nvPr/>
        </p:nvSpPr>
        <p:spPr>
          <a:xfrm>
            <a:off x="8659238" y="1460833"/>
            <a:ext cx="3204723"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 לָא תִּשְׁעָה כְּתִיבִי וְלָא עֲשָׂרָה כְּתִיבִי</a:t>
            </a:r>
            <a:endParaRPr lang="he-IL" dirty="0"/>
          </a:p>
        </p:txBody>
      </p:sp>
      <p:sp>
        <p:nvSpPr>
          <p:cNvPr id="7" name="מלבן 6"/>
          <p:cNvSpPr/>
          <p:nvPr/>
        </p:nvSpPr>
        <p:spPr>
          <a:xfrm>
            <a:off x="197563" y="620626"/>
            <a:ext cx="8346074" cy="369332"/>
          </a:xfrm>
          <a:prstGeom prst="rect">
            <a:avLst/>
          </a:prstGeom>
        </p:spPr>
        <p:txBody>
          <a:bodyPr wrap="square">
            <a:spAutoFit/>
          </a:bodyPr>
          <a:lstStyle/>
          <a:p>
            <a:r>
              <a:rPr lang="he-IL" dirty="0"/>
              <a:t>אם נאמר </a:t>
            </a:r>
            <a:r>
              <a:rPr lang="he-IL" dirty="0" smtClean="0"/>
              <a:t>ש"אב" </a:t>
            </a:r>
            <a:r>
              <a:rPr lang="he-IL" dirty="0"/>
              <a:t>המזיק הוא בור בעומק עשרה טפחים, ותולדה היא בור בעומק תשעה טפחים. </a:t>
            </a:r>
          </a:p>
        </p:txBody>
      </p:sp>
      <p:grpSp>
        <p:nvGrpSpPr>
          <p:cNvPr id="11" name="קבוצה 10"/>
          <p:cNvGrpSpPr/>
          <p:nvPr/>
        </p:nvGrpSpPr>
        <p:grpSpPr>
          <a:xfrm>
            <a:off x="7521998" y="2382415"/>
            <a:ext cx="4618181" cy="1597892"/>
            <a:chOff x="6862618" y="4036291"/>
            <a:chExt cx="4618181" cy="1597892"/>
          </a:xfrm>
        </p:grpSpPr>
        <p:sp>
          <p:nvSpPr>
            <p:cNvPr id="9" name="הסבר מלבני מעוגל 8"/>
            <p:cNvSpPr/>
            <p:nvPr/>
          </p:nvSpPr>
          <p:spPr>
            <a:xfrm>
              <a:off x="6936509" y="4071995"/>
              <a:ext cx="4516582" cy="1562188"/>
            </a:xfrm>
            <a:prstGeom prst="wedgeRoundRectCallout">
              <a:avLst>
                <a:gd name="adj1" fmla="val -54575"/>
                <a:gd name="adj2" fmla="val -8176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6862618" y="4036291"/>
              <a:ext cx="4618181" cy="1513031"/>
            </a:xfrm>
            <a:prstGeom prst="rect">
              <a:avLst/>
            </a:prstGeom>
          </p:spPr>
          <p:txBody>
            <a:bodyPr wrap="square">
              <a:spAutoFit/>
            </a:bodyPr>
            <a:lstStyle/>
            <a:p>
              <a:r>
                <a:rPr lang="he-IL" dirty="0"/>
                <a:t>מנחת </a:t>
              </a:r>
              <a:r>
                <a:rPr lang="he-IL" dirty="0" smtClean="0"/>
                <a:t>יהודה: אין </a:t>
              </a:r>
              <a:r>
                <a:rPr lang="he-IL" dirty="0"/>
                <a:t>הכוונה לחלק בעומק הבור, אלא הכוונה היא שבור הממית הוא האב, ובור המזיק הוא התולדה, ומה שנקטה הגמרא עשרה ותשעה, </a:t>
              </a:r>
              <a:r>
                <a:rPr lang="he-IL" dirty="0" smtClean="0"/>
                <a:t>שאגב זה משמיעה </a:t>
              </a:r>
              <a:r>
                <a:rPr lang="he-IL" dirty="0"/>
                <a:t>שבור עשרה </a:t>
              </a:r>
              <a:r>
                <a:rPr lang="he-IL" dirty="0" smtClean="0"/>
                <a:t>גורם  למיתה </a:t>
              </a:r>
            </a:p>
            <a:p>
              <a:r>
                <a:rPr lang="he-IL" dirty="0" smtClean="0"/>
                <a:t>ובור </a:t>
              </a:r>
              <a:r>
                <a:rPr lang="he-IL" dirty="0"/>
                <a:t>תשעה </a:t>
              </a:r>
              <a:r>
                <a:rPr lang="he-IL" dirty="0" smtClean="0"/>
                <a:t>גורם  </a:t>
              </a:r>
              <a:r>
                <a:rPr lang="he-IL" dirty="0" err="1" smtClean="0"/>
                <a:t>לנזיקין</a:t>
              </a:r>
              <a:r>
                <a:rPr lang="he-IL" dirty="0"/>
                <a:t>. </a:t>
              </a:r>
            </a:p>
          </p:txBody>
        </p:sp>
      </p:grpSp>
      <p:sp>
        <p:nvSpPr>
          <p:cNvPr id="12" name="מלבן 11"/>
          <p:cNvSpPr/>
          <p:nvPr/>
        </p:nvSpPr>
        <p:spPr>
          <a:xfrm>
            <a:off x="8027273" y="5372764"/>
            <a:ext cx="3836688" cy="923330"/>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הָא לָא </a:t>
            </a:r>
            <a:r>
              <a:rPr lang="he-IL" dirty="0" err="1">
                <a:solidFill>
                  <a:srgbClr val="000000"/>
                </a:solidFill>
                <a:latin typeface="Arial" panose="020B0604020202020204" pitchFamily="34" charset="0"/>
              </a:rPr>
              <a:t>קַשְׁיָא</a:t>
            </a:r>
            <a:r>
              <a:rPr lang="he-IL" dirty="0">
                <a:solidFill>
                  <a:srgbClr val="000000"/>
                </a:solidFill>
                <a:latin typeface="Arial" panose="020B0604020202020204" pitchFamily="34" charset="0"/>
              </a:rPr>
              <a:t> </a:t>
            </a:r>
            <a:r>
              <a:rPr lang="he-IL" dirty="0" smtClean="0">
                <a:solidFill>
                  <a:srgbClr val="000000"/>
                </a:solidFill>
                <a:latin typeface="Arial" panose="020B0604020202020204" pitchFamily="34" charset="0"/>
              </a:rPr>
              <a:t>"וְהַמֵּת </a:t>
            </a:r>
            <a:r>
              <a:rPr lang="he-IL" dirty="0">
                <a:solidFill>
                  <a:srgbClr val="000000"/>
                </a:solidFill>
                <a:latin typeface="Arial" panose="020B0604020202020204" pitchFamily="34" charset="0"/>
              </a:rPr>
              <a:t>יִהְיֶה </a:t>
            </a:r>
            <a:r>
              <a:rPr lang="he-IL" dirty="0" smtClean="0">
                <a:solidFill>
                  <a:srgbClr val="000000"/>
                </a:solidFill>
                <a:latin typeface="Arial" panose="020B0604020202020204" pitchFamily="34" charset="0"/>
              </a:rPr>
              <a:t>לוֹ" </a:t>
            </a:r>
            <a:r>
              <a:rPr lang="he-IL" dirty="0">
                <a:solidFill>
                  <a:srgbClr val="000000"/>
                </a:solidFill>
                <a:latin typeface="Arial" panose="020B0604020202020204" pitchFamily="34" charset="0"/>
              </a:rPr>
              <a:t>אָמַר רַחֲמָנָא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וְקִים </a:t>
            </a:r>
            <a:r>
              <a:rPr lang="he-IL" dirty="0">
                <a:solidFill>
                  <a:srgbClr val="000000"/>
                </a:solidFill>
                <a:latin typeface="Arial" panose="020B0604020202020204" pitchFamily="34" charset="0"/>
              </a:rPr>
              <a:t>לְהוּ </a:t>
            </a:r>
            <a:r>
              <a:rPr lang="he-IL" dirty="0" err="1" smtClean="0">
                <a:solidFill>
                  <a:srgbClr val="000000"/>
                </a:solidFill>
                <a:latin typeface="Arial" panose="020B0604020202020204" pitchFamily="34" charset="0"/>
              </a:rPr>
              <a:t>לְרַבָּנַן</a:t>
            </a:r>
            <a:r>
              <a:rPr lang="he-IL" dirty="0" smtClean="0">
                <a:solidFill>
                  <a:srgbClr val="000000"/>
                </a:solidFill>
                <a:latin typeface="Arial" panose="020B0604020202020204" pitchFamily="34" charset="0"/>
              </a:rPr>
              <a:t>: עֲשָׂרָה, </a:t>
            </a:r>
            <a:r>
              <a:rPr lang="he-IL" dirty="0">
                <a:solidFill>
                  <a:srgbClr val="000000"/>
                </a:solidFill>
                <a:latin typeface="Arial" panose="020B0604020202020204" pitchFamily="34" charset="0"/>
              </a:rPr>
              <a:t>עָבְדָן </a:t>
            </a:r>
            <a:r>
              <a:rPr lang="he-IL" dirty="0" smtClean="0">
                <a:solidFill>
                  <a:srgbClr val="000000"/>
                </a:solidFill>
                <a:latin typeface="Arial" panose="020B0604020202020204" pitchFamily="34" charset="0"/>
              </a:rPr>
              <a:t>מִיתָה</a:t>
            </a:r>
          </a:p>
          <a:p>
            <a:r>
              <a:rPr lang="he-IL" dirty="0" smtClean="0">
                <a:solidFill>
                  <a:srgbClr val="000000"/>
                </a:solidFill>
                <a:latin typeface="Arial" panose="020B0604020202020204" pitchFamily="34" charset="0"/>
              </a:rPr>
              <a:t> תִּשְׁעָה,  </a:t>
            </a:r>
            <a:r>
              <a:rPr lang="he-IL" dirty="0">
                <a:solidFill>
                  <a:srgbClr val="000000"/>
                </a:solidFill>
                <a:latin typeface="Arial" panose="020B0604020202020204" pitchFamily="34" charset="0"/>
              </a:rPr>
              <a:t>נְזִיקִין </a:t>
            </a:r>
            <a:r>
              <a:rPr lang="he-IL" dirty="0" smtClean="0">
                <a:solidFill>
                  <a:srgbClr val="000000"/>
                </a:solidFill>
                <a:latin typeface="Arial" panose="020B0604020202020204" pitchFamily="34" charset="0"/>
              </a:rPr>
              <a:t>עָבְדִי,  </a:t>
            </a:r>
            <a:r>
              <a:rPr lang="he-IL" dirty="0">
                <a:solidFill>
                  <a:srgbClr val="000000"/>
                </a:solidFill>
                <a:latin typeface="Arial" panose="020B0604020202020204" pitchFamily="34" charset="0"/>
              </a:rPr>
              <a:t>מִיתָה לָא עָבְדִי</a:t>
            </a:r>
            <a:endParaRPr lang="he-IL" dirty="0"/>
          </a:p>
        </p:txBody>
      </p:sp>
      <p:sp>
        <p:nvSpPr>
          <p:cNvPr id="13" name="מלבן 12"/>
          <p:cNvSpPr/>
          <p:nvPr/>
        </p:nvSpPr>
        <p:spPr>
          <a:xfrm>
            <a:off x="465415" y="4818766"/>
            <a:ext cx="7305964" cy="2031325"/>
          </a:xfrm>
          <a:prstGeom prst="rect">
            <a:avLst/>
          </a:prstGeom>
        </p:spPr>
        <p:txBody>
          <a:bodyPr wrap="square">
            <a:spAutoFit/>
          </a:bodyPr>
          <a:lstStyle/>
          <a:p>
            <a:r>
              <a:rPr lang="he-IL" dirty="0" smtClean="0"/>
              <a:t>הדחייה ששתי </a:t>
            </a:r>
            <a:r>
              <a:rPr lang="he-IL" dirty="0"/>
              <a:t>המידות לא מוזכרות ומדוע נחלק ביניהן, </a:t>
            </a:r>
            <a:r>
              <a:rPr lang="he-IL" dirty="0" smtClean="0"/>
              <a:t>אינה </a:t>
            </a:r>
            <a:r>
              <a:rPr lang="he-IL" dirty="0"/>
              <a:t>קשה. </a:t>
            </a:r>
            <a:endParaRPr lang="he-IL" dirty="0" smtClean="0"/>
          </a:p>
          <a:p>
            <a:r>
              <a:rPr lang="he-IL" dirty="0" smtClean="0"/>
              <a:t>כי </a:t>
            </a:r>
            <a:r>
              <a:rPr lang="he-IL" dirty="0"/>
              <a:t>בור שעומקו עשרה טפחים אכן מוזכר בתורה. שהרי </a:t>
            </a:r>
            <a:r>
              <a:rPr lang="he-IL" dirty="0" smtClean="0"/>
              <a:t> כתוב בתורה: "והמת </a:t>
            </a:r>
            <a:r>
              <a:rPr lang="he-IL" dirty="0"/>
              <a:t>יהיה לו</a:t>
            </a:r>
            <a:r>
              <a:rPr lang="he-IL" dirty="0" smtClean="0"/>
              <a:t>", </a:t>
            </a:r>
            <a:r>
              <a:rPr lang="he-IL" dirty="0"/>
              <a:t>[שמות </a:t>
            </a:r>
            <a:r>
              <a:rPr lang="he-IL" dirty="0" err="1"/>
              <a:t>כא</a:t>
            </a:r>
            <a:r>
              <a:rPr lang="he-IL" dirty="0"/>
              <a:t> לד], וכמו שנאמר "בעל הבור ישלם... והמת יהיה לו", הרי שהתורה דיברה בבור </a:t>
            </a:r>
            <a:r>
              <a:rPr lang="he-IL" dirty="0" smtClean="0"/>
              <a:t>הממית.  ידוע </a:t>
            </a:r>
            <a:r>
              <a:rPr lang="he-IL" dirty="0" err="1"/>
              <a:t>לרבנן</a:t>
            </a:r>
            <a:r>
              <a:rPr lang="he-IL" dirty="0" smtClean="0"/>
              <a:t>, </a:t>
            </a:r>
            <a:r>
              <a:rPr lang="he-IL" dirty="0"/>
              <a:t>כי רק </a:t>
            </a:r>
            <a:r>
              <a:rPr lang="he-IL" dirty="0" smtClean="0"/>
              <a:t>עומק של 10 טפחים  </a:t>
            </a:r>
            <a:r>
              <a:rPr lang="he-IL" dirty="0"/>
              <a:t>יש בו כדי להמית את הנופל בבור, ואילו בור בעומק תשעה טפחים</a:t>
            </a:r>
            <a:r>
              <a:rPr lang="he-IL" dirty="0" smtClean="0"/>
              <a:t>, יש בעומק זה כדי </a:t>
            </a:r>
            <a:r>
              <a:rPr lang="he-IL" dirty="0"/>
              <a:t>לגרום נזק, אך לא כדי להמית. ולפי זה, התורה, שדיברה בבור הממית, דיברה בבור בעומק עשרה. ולכן אפשר לומר שבור זה הוא הנחשב </a:t>
            </a:r>
            <a:r>
              <a:rPr lang="he-IL" dirty="0" smtClean="0"/>
              <a:t>לאב</a:t>
            </a:r>
            <a:r>
              <a:rPr lang="he-IL" dirty="0"/>
              <a:t>.</a:t>
            </a:r>
          </a:p>
        </p:txBody>
      </p:sp>
      <p:pic>
        <p:nvPicPr>
          <p:cNvPr id="8" name="תמונה 7"/>
          <p:cNvPicPr>
            <a:picLocks noChangeAspect="1"/>
          </p:cNvPicPr>
          <p:nvPr/>
        </p:nvPicPr>
        <p:blipFill>
          <a:blip r:embed="rId2"/>
          <a:stretch>
            <a:fillRect/>
          </a:stretch>
        </p:blipFill>
        <p:spPr>
          <a:xfrm>
            <a:off x="2525941" y="2460497"/>
            <a:ext cx="3371680" cy="2252569"/>
          </a:xfrm>
          <a:prstGeom prst="rect">
            <a:avLst/>
          </a:prstGeom>
        </p:spPr>
      </p:pic>
      <p:grpSp>
        <p:nvGrpSpPr>
          <p:cNvPr id="18" name="קבוצה 17"/>
          <p:cNvGrpSpPr/>
          <p:nvPr/>
        </p:nvGrpSpPr>
        <p:grpSpPr>
          <a:xfrm>
            <a:off x="3865115" y="2367320"/>
            <a:ext cx="908106" cy="2323680"/>
            <a:chOff x="1116913" y="2799444"/>
            <a:chExt cx="908106" cy="2323680"/>
          </a:xfrm>
        </p:grpSpPr>
        <p:pic>
          <p:nvPicPr>
            <p:cNvPr id="14" name="תמונה 13"/>
            <p:cNvPicPr>
              <a:picLocks noChangeAspect="1"/>
            </p:cNvPicPr>
            <p:nvPr/>
          </p:nvPicPr>
          <p:blipFill>
            <a:blip r:embed="rId3"/>
            <a:stretch>
              <a:fillRect/>
            </a:stretch>
          </p:blipFill>
          <p:spPr>
            <a:xfrm>
              <a:off x="1116913" y="3222606"/>
              <a:ext cx="445045" cy="1900518"/>
            </a:xfrm>
            <a:prstGeom prst="rect">
              <a:avLst/>
            </a:prstGeom>
          </p:spPr>
        </p:pic>
        <p:sp>
          <p:nvSpPr>
            <p:cNvPr id="16" name="TextBox 15"/>
            <p:cNvSpPr txBox="1"/>
            <p:nvPr/>
          </p:nvSpPr>
          <p:spPr>
            <a:xfrm>
              <a:off x="1126605" y="2799444"/>
              <a:ext cx="898414" cy="523220"/>
            </a:xfrm>
            <a:prstGeom prst="rect">
              <a:avLst/>
            </a:prstGeom>
            <a:solidFill>
              <a:schemeClr val="accent3">
                <a:lumMod val="20000"/>
                <a:lumOff val="80000"/>
              </a:schemeClr>
            </a:solidFill>
            <a:scene3d>
              <a:camera prst="orthographicFront"/>
              <a:lightRig rig="threePt" dir="t"/>
            </a:scene3d>
            <a:sp3d>
              <a:bevelT w="139700" prst="cross"/>
            </a:sp3d>
          </p:spPr>
          <p:txBody>
            <a:bodyPr wrap="square" rtlCol="1">
              <a:spAutoFit/>
            </a:bodyPr>
            <a:lstStyle/>
            <a:p>
              <a:r>
                <a:rPr lang="he-IL" sz="1400" dirty="0" smtClean="0"/>
                <a:t>10 טפחים</a:t>
              </a:r>
            </a:p>
            <a:p>
              <a:pPr algn="ctr"/>
              <a:r>
                <a:rPr lang="he-IL" sz="1400" dirty="0" smtClean="0"/>
                <a:t>הורג</a:t>
              </a:r>
              <a:endParaRPr lang="he-IL" sz="1400" dirty="0"/>
            </a:p>
          </p:txBody>
        </p:sp>
      </p:grpSp>
      <p:grpSp>
        <p:nvGrpSpPr>
          <p:cNvPr id="19" name="קבוצה 18"/>
          <p:cNvGrpSpPr/>
          <p:nvPr/>
        </p:nvGrpSpPr>
        <p:grpSpPr>
          <a:xfrm>
            <a:off x="2816016" y="2790482"/>
            <a:ext cx="931197" cy="1864074"/>
            <a:chOff x="118998" y="2925964"/>
            <a:chExt cx="931197" cy="1864074"/>
          </a:xfrm>
        </p:grpSpPr>
        <p:pic>
          <p:nvPicPr>
            <p:cNvPr id="15" name="תמונה 14"/>
            <p:cNvPicPr>
              <a:picLocks noChangeAspect="1"/>
            </p:cNvPicPr>
            <p:nvPr/>
          </p:nvPicPr>
          <p:blipFill>
            <a:blip r:embed="rId3"/>
            <a:stretch>
              <a:fillRect/>
            </a:stretch>
          </p:blipFill>
          <p:spPr>
            <a:xfrm>
              <a:off x="605150" y="3199213"/>
              <a:ext cx="445045" cy="1590825"/>
            </a:xfrm>
            <a:prstGeom prst="rect">
              <a:avLst/>
            </a:prstGeom>
          </p:spPr>
        </p:pic>
        <p:sp>
          <p:nvSpPr>
            <p:cNvPr id="17" name="TextBox 16"/>
            <p:cNvSpPr txBox="1"/>
            <p:nvPr/>
          </p:nvSpPr>
          <p:spPr>
            <a:xfrm>
              <a:off x="118998" y="2925964"/>
              <a:ext cx="898414" cy="523220"/>
            </a:xfrm>
            <a:prstGeom prst="rect">
              <a:avLst/>
            </a:prstGeom>
            <a:solidFill>
              <a:schemeClr val="accent3">
                <a:lumMod val="20000"/>
                <a:lumOff val="80000"/>
              </a:schemeClr>
            </a:solidFill>
            <a:scene3d>
              <a:camera prst="orthographicFront"/>
              <a:lightRig rig="threePt" dir="t"/>
            </a:scene3d>
            <a:sp3d>
              <a:bevelT w="139700" prst="cross"/>
            </a:sp3d>
          </p:spPr>
          <p:txBody>
            <a:bodyPr wrap="square" rtlCol="1">
              <a:spAutoFit/>
            </a:bodyPr>
            <a:lstStyle/>
            <a:p>
              <a:r>
                <a:rPr lang="he-IL" sz="1400" dirty="0" smtClean="0"/>
                <a:t>9 טפחים</a:t>
              </a:r>
            </a:p>
            <a:p>
              <a:pPr algn="ctr"/>
              <a:r>
                <a:rPr lang="he-IL" sz="1400" dirty="0" smtClean="0"/>
                <a:t>מזיק</a:t>
              </a:r>
              <a:endParaRPr lang="he-IL" sz="1400" dirty="0"/>
            </a:p>
          </p:txBody>
        </p:sp>
      </p:grpSp>
    </p:spTree>
    <p:extLst>
      <p:ext uri="{BB962C8B-B14F-4D97-AF65-F5344CB8AC3E}">
        <p14:creationId xmlns:p14="http://schemas.microsoft.com/office/powerpoint/2010/main" val="26213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1" presetClass="entr" presetSubtype="0" fill="hold" grpId="0" nodeType="afterEffect">
                                  <p:stCondLst>
                                    <p:cond delay="75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250"/>
                            </p:stCondLst>
                            <p:childTnLst>
                              <p:par>
                                <p:cTn id="18" presetID="22" presetClass="entr" presetSubtype="2" fill="hold" grpId="0" nodeType="afterEffect">
                                  <p:stCondLst>
                                    <p:cond delay="125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par>
                          <p:cTn id="21" fill="hold">
                            <p:stCondLst>
                              <p:cond delay="4000"/>
                            </p:stCondLst>
                            <p:childTnLst>
                              <p:par>
                                <p:cTn id="22" presetID="31" presetClass="entr" presetSubtype="0" fill="hold" grpId="0" nodeType="afterEffect">
                                  <p:stCondLst>
                                    <p:cond delay="150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par>
                          <p:cTn id="28" fill="hold">
                            <p:stCondLst>
                              <p:cond delay="6500"/>
                            </p:stCondLst>
                            <p:childTnLst>
                              <p:par>
                                <p:cTn id="29" presetID="22" presetClass="entr" presetSubtype="2" fill="hold" grpId="0" nodeType="afterEffect">
                                  <p:stCondLst>
                                    <p:cond delay="125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8250"/>
                            </p:stCondLst>
                            <p:childTnLst>
                              <p:par>
                                <p:cTn id="33" presetID="6" presetClass="entr" presetSubtype="16" fill="hold" nodeType="afterEffect">
                                  <p:stCondLst>
                                    <p:cond delay="300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1000"/>
                                        <p:tgtEl>
                                          <p:spTgt spid="8"/>
                                        </p:tgtEl>
                                      </p:cBhvr>
                                    </p:animEffect>
                                  </p:childTnLst>
                                </p:cTn>
                              </p:par>
                            </p:childTnLst>
                          </p:cTn>
                        </p:par>
                        <p:par>
                          <p:cTn id="36" fill="hold">
                            <p:stCondLst>
                              <p:cond delay="12250"/>
                            </p:stCondLst>
                            <p:childTnLst>
                              <p:par>
                                <p:cTn id="37" presetID="22" presetClass="entr" presetSubtype="4" fill="hold" nodeType="afterEffect">
                                  <p:stCondLst>
                                    <p:cond delay="50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1500"/>
                                        <p:tgtEl>
                                          <p:spTgt spid="18"/>
                                        </p:tgtEl>
                                      </p:cBhvr>
                                    </p:animEffect>
                                  </p:childTnLst>
                                </p:cTn>
                              </p:par>
                            </p:childTnLst>
                          </p:cTn>
                        </p:par>
                        <p:par>
                          <p:cTn id="40" fill="hold">
                            <p:stCondLst>
                              <p:cond delay="14250"/>
                            </p:stCondLst>
                            <p:childTnLst>
                              <p:par>
                                <p:cTn id="41" presetID="22" presetClass="entr" presetSubtype="4"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1750"/>
                                        <p:tgtEl>
                                          <p:spTgt spid="19"/>
                                        </p:tgtEl>
                                      </p:cBhvr>
                                    </p:animEffect>
                                  </p:childTnLst>
                                </p:cTn>
                              </p:par>
                            </p:childTnLst>
                          </p:cTn>
                        </p:par>
                        <p:par>
                          <p:cTn id="44" fill="hold">
                            <p:stCondLst>
                              <p:cond delay="16000"/>
                            </p:stCondLst>
                            <p:childTnLst>
                              <p:par>
                                <p:cTn id="45" presetID="6" presetClass="entr" presetSubtype="16" fill="hold" nodeType="afterEffect">
                                  <p:stCondLst>
                                    <p:cond delay="200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1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90"/>
                                          </p:val>
                                        </p:tav>
                                        <p:tav tm="100000">
                                          <p:val>
                                            <p:fltVal val="0"/>
                                          </p:val>
                                        </p:tav>
                                      </p:tavLst>
                                    </p:anim>
                                    <p:animEffect transition="in" filter="fade">
                                      <p:cBhvr>
                                        <p:cTn id="55" dur="1000"/>
                                        <p:tgtEl>
                                          <p:spTgt spid="12"/>
                                        </p:tgtEl>
                                      </p:cBhvr>
                                    </p:animEffect>
                                  </p:childTnLst>
                                </p:cTn>
                              </p:par>
                            </p:childTnLst>
                          </p:cTn>
                        </p:par>
                        <p:par>
                          <p:cTn id="56" fill="hold">
                            <p:stCondLst>
                              <p:cond delay="1000"/>
                            </p:stCondLst>
                            <p:childTnLst>
                              <p:par>
                                <p:cTn id="57" presetID="16" presetClass="entr" presetSubtype="21" fill="hold" grpId="0" nodeType="afterEffect">
                                  <p:stCondLst>
                                    <p:cond delay="175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7"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9231428" y="3464882"/>
            <a:ext cx="2811988" cy="646331"/>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אֶלָּא </a:t>
            </a:r>
            <a:r>
              <a:rPr lang="he-IL" dirty="0" err="1">
                <a:solidFill>
                  <a:srgbClr val="000000"/>
                </a:solidFill>
                <a:latin typeface="Arial" panose="020B0604020202020204" pitchFamily="34" charset="0"/>
              </a:rPr>
              <a:t>אַאַבְנו</a:t>
            </a:r>
            <a:r>
              <a:rPr lang="he-IL" dirty="0">
                <a:solidFill>
                  <a:srgbClr val="000000"/>
                </a:solidFill>
                <a:latin typeface="Arial" panose="020B0604020202020204" pitchFamily="34" charset="0"/>
              </a:rPr>
              <a:t>ֹ סַכִּינוֹ </a:t>
            </a:r>
            <a:r>
              <a:rPr lang="he-IL" dirty="0" smtClean="0">
                <a:solidFill>
                  <a:srgbClr val="000000"/>
                </a:solidFill>
                <a:latin typeface="Arial" panose="020B0604020202020204" pitchFamily="34" charset="0"/>
              </a:rPr>
              <a:t>וּמַשָּׂאוֹ</a:t>
            </a:r>
          </a:p>
          <a:p>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שֶׁהִנִּיחָן בִּרְשׁוּת הָרַבִּים וְהִזִּיקוּ</a:t>
            </a:r>
            <a:endParaRPr lang="he-IL" dirty="0"/>
          </a:p>
        </p:txBody>
      </p:sp>
      <p:sp>
        <p:nvSpPr>
          <p:cNvPr id="3" name="TextBox 2"/>
          <p:cNvSpPr txBox="1"/>
          <p:nvPr/>
        </p:nvSpPr>
        <p:spPr>
          <a:xfrm>
            <a:off x="10280072" y="74100"/>
            <a:ext cx="1764146" cy="369332"/>
          </a:xfrm>
          <a:prstGeom prst="rect">
            <a:avLst/>
          </a:prstGeom>
          <a:noFill/>
        </p:spPr>
        <p:txBody>
          <a:bodyPr wrap="square" rtlCol="1">
            <a:spAutoFit/>
          </a:bodyPr>
          <a:lstStyle/>
          <a:p>
            <a:r>
              <a:rPr lang="he-IL" dirty="0" smtClean="0"/>
              <a:t>דף ג' עמ' א'</a:t>
            </a:r>
            <a:endParaRPr lang="he-IL" dirty="0"/>
          </a:p>
        </p:txBody>
      </p:sp>
      <p:sp>
        <p:nvSpPr>
          <p:cNvPr id="4" name="מלבן 3"/>
          <p:cNvSpPr/>
          <p:nvPr/>
        </p:nvSpPr>
        <p:spPr>
          <a:xfrm>
            <a:off x="575392" y="3346185"/>
            <a:ext cx="8054109" cy="923330"/>
          </a:xfrm>
          <a:prstGeom prst="rect">
            <a:avLst/>
          </a:prstGeom>
        </p:spPr>
        <p:txBody>
          <a:bodyPr wrap="square">
            <a:spAutoFit/>
          </a:bodyPr>
          <a:lstStyle/>
          <a:p>
            <a:r>
              <a:rPr lang="he-IL" dirty="0" smtClean="0"/>
              <a:t>אלא </a:t>
            </a:r>
            <a:r>
              <a:rPr lang="he-IL" dirty="0"/>
              <a:t>בהכרח, דברי רב </a:t>
            </a:r>
            <a:r>
              <a:rPr lang="he-IL" dirty="0" err="1"/>
              <a:t>פפא</a:t>
            </a:r>
            <a:r>
              <a:rPr lang="he-IL" dirty="0"/>
              <a:t> נאמרו </a:t>
            </a:r>
            <a:r>
              <a:rPr lang="he-IL" dirty="0" smtClean="0"/>
              <a:t>על אבנו, </a:t>
            </a:r>
            <a:r>
              <a:rPr lang="he-IL" dirty="0"/>
              <a:t>סכינו ומשאו של אדם שהניחן ברשות הרבים, והזיקו את הנתקלים בהם. </a:t>
            </a:r>
            <a:endParaRPr lang="he-IL" dirty="0" smtClean="0"/>
          </a:p>
          <a:p>
            <a:r>
              <a:rPr lang="he-IL" dirty="0" smtClean="0"/>
              <a:t>ולפי </a:t>
            </a:r>
            <a:r>
              <a:rPr lang="he-IL" dirty="0"/>
              <a:t>שהם תקלה </a:t>
            </a:r>
            <a:r>
              <a:rPr lang="he-IL" dirty="0" smtClean="0"/>
              <a:t>כמו בור</a:t>
            </a:r>
            <a:r>
              <a:rPr lang="he-IL" dirty="0"/>
              <a:t>, נחשבים כתולדה של בור, ועליהם אמר רב </a:t>
            </a:r>
            <a:r>
              <a:rPr lang="he-IL" dirty="0" err="1"/>
              <a:t>פפא</a:t>
            </a:r>
            <a:r>
              <a:rPr lang="he-IL" dirty="0"/>
              <a:t> שאין דינם כבור.</a:t>
            </a:r>
          </a:p>
        </p:txBody>
      </p:sp>
      <p:grpSp>
        <p:nvGrpSpPr>
          <p:cNvPr id="8" name="קבוצה 7"/>
          <p:cNvGrpSpPr/>
          <p:nvPr/>
        </p:nvGrpSpPr>
        <p:grpSpPr>
          <a:xfrm>
            <a:off x="299729" y="2404667"/>
            <a:ext cx="5440218" cy="704334"/>
            <a:chOff x="115455" y="-55417"/>
            <a:chExt cx="5440218" cy="704334"/>
          </a:xfrm>
          <a:solidFill>
            <a:schemeClr val="accent6">
              <a:lumMod val="20000"/>
              <a:lumOff val="80000"/>
            </a:schemeClr>
          </a:solidFill>
        </p:grpSpPr>
        <p:sp>
          <p:nvSpPr>
            <p:cNvPr id="6" name="הסבר מלבני מעוגל 5"/>
            <p:cNvSpPr/>
            <p:nvPr/>
          </p:nvSpPr>
          <p:spPr>
            <a:xfrm>
              <a:off x="115455" y="-55417"/>
              <a:ext cx="5440218" cy="704334"/>
            </a:xfrm>
            <a:prstGeom prst="wedgeRoundRectCallout">
              <a:avLst>
                <a:gd name="adj1" fmla="val 41816"/>
                <a:gd name="adj2" fmla="val 81465"/>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p:nvPr/>
          </p:nvSpPr>
          <p:spPr>
            <a:xfrm>
              <a:off x="350982" y="0"/>
              <a:ext cx="4969164" cy="646331"/>
            </a:xfrm>
            <a:prstGeom prst="rect">
              <a:avLst/>
            </a:prstGeom>
            <a:grpFill/>
          </p:spPr>
          <p:txBody>
            <a:bodyPr wrap="square">
              <a:spAutoFit/>
            </a:bodyPr>
            <a:lstStyle/>
            <a:p>
              <a:r>
                <a:rPr lang="he-IL" dirty="0" smtClean="0"/>
                <a:t>אבנו</a:t>
              </a:r>
              <a:r>
                <a:rPr lang="he-IL" dirty="0"/>
                <a:t>, פירושו משחזת של אבן [ראה ביצה </a:t>
              </a:r>
              <a:r>
                <a:rPr lang="he-IL" dirty="0" err="1"/>
                <a:t>כח</a:t>
              </a:r>
              <a:r>
                <a:rPr lang="he-IL" dirty="0"/>
                <a:t> א], </a:t>
              </a:r>
              <a:r>
                <a:rPr lang="he-IL" dirty="0" smtClean="0"/>
                <a:t>שאם </a:t>
              </a:r>
              <a:r>
                <a:rPr lang="he-IL" dirty="0"/>
                <a:t>לא </a:t>
              </a:r>
              <a:r>
                <a:rPr lang="he-IL" dirty="0" smtClean="0"/>
                <a:t>תאמר כך מה </a:t>
              </a:r>
              <a:r>
                <a:rPr lang="he-IL" dirty="0"/>
                <a:t>ענין אבן אצל סכין [</a:t>
              </a:r>
              <a:r>
                <a:rPr lang="he-IL" dirty="0" err="1"/>
                <a:t>תוס</a:t>
              </a:r>
              <a:r>
                <a:rPr lang="he-IL" dirty="0"/>
                <a:t>' תלמיד ר"ת]. </a:t>
              </a:r>
            </a:p>
          </p:txBody>
        </p:sp>
      </p:grpSp>
      <p:sp>
        <p:nvSpPr>
          <p:cNvPr id="9" name="מלבן 8"/>
          <p:cNvSpPr/>
          <p:nvPr/>
        </p:nvSpPr>
        <p:spPr>
          <a:xfrm>
            <a:off x="9230627" y="5528775"/>
            <a:ext cx="2813591" cy="646331"/>
          </a:xfrm>
          <a:prstGeom prst="rect">
            <a:avLst/>
          </a:prstGeom>
          <a:solidFill>
            <a:schemeClr val="accent5">
              <a:lumMod val="20000"/>
              <a:lumOff val="80000"/>
            </a:schemeClr>
          </a:solidFill>
        </p:spPr>
        <p:txBody>
          <a:bodyPr wrap="none">
            <a:spAutoFit/>
          </a:bodyPr>
          <a:lstStyle/>
          <a:p>
            <a:r>
              <a:rPr lang="he-IL" dirty="0" smtClean="0">
                <a:solidFill>
                  <a:srgbClr val="000000"/>
                </a:solidFill>
                <a:latin typeface="Arial" panose="020B0604020202020204" pitchFamily="34" charset="0"/>
              </a:rPr>
              <a:t>אִי </a:t>
            </a:r>
            <a:r>
              <a:rPr lang="he-IL" dirty="0" err="1">
                <a:solidFill>
                  <a:srgbClr val="000000"/>
                </a:solidFill>
                <a:latin typeface="Arial" panose="020B0604020202020204" pitchFamily="34" charset="0"/>
              </a:rPr>
              <a:t>דְּאַפְקְרִינְהו</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בֵּין </a:t>
            </a:r>
            <a:r>
              <a:rPr lang="he-IL" dirty="0">
                <a:solidFill>
                  <a:srgbClr val="000000"/>
                </a:solidFill>
                <a:latin typeface="Arial" panose="020B0604020202020204" pitchFamily="34" charset="0"/>
              </a:rPr>
              <a:t>לְרַב וּבֵין לִשְׁמוּאֵל הַיְינוּ בּוֹר</a:t>
            </a:r>
            <a:endParaRPr lang="he-IL" dirty="0"/>
          </a:p>
        </p:txBody>
      </p:sp>
      <p:sp>
        <p:nvSpPr>
          <p:cNvPr id="11" name="מלבן 10"/>
          <p:cNvSpPr/>
          <p:nvPr/>
        </p:nvSpPr>
        <p:spPr>
          <a:xfrm>
            <a:off x="3544895" y="4567768"/>
            <a:ext cx="4945973" cy="369332"/>
          </a:xfrm>
          <a:prstGeom prst="rect">
            <a:avLst/>
          </a:prstGeom>
        </p:spPr>
        <p:txBody>
          <a:bodyPr wrap="square">
            <a:spAutoFit/>
          </a:bodyPr>
          <a:lstStyle/>
          <a:p>
            <a:r>
              <a:rPr lang="he-IL" dirty="0" smtClean="0"/>
              <a:t>הגמרא </a:t>
            </a:r>
            <a:r>
              <a:rPr lang="he-IL" dirty="0"/>
              <a:t>דוחה: </a:t>
            </a:r>
            <a:r>
              <a:rPr lang="he-IL" dirty="0" smtClean="0"/>
              <a:t>כיצד </a:t>
            </a:r>
            <a:r>
              <a:rPr lang="he-IL" dirty="0"/>
              <a:t>מדובר באבנו וסכינו ומשאו הללו?</a:t>
            </a:r>
          </a:p>
        </p:txBody>
      </p:sp>
      <p:sp>
        <p:nvSpPr>
          <p:cNvPr id="12" name="מלבן 11"/>
          <p:cNvSpPr/>
          <p:nvPr/>
        </p:nvSpPr>
        <p:spPr>
          <a:xfrm>
            <a:off x="10864551" y="4569456"/>
            <a:ext cx="987770" cy="369332"/>
          </a:xfrm>
          <a:prstGeom prst="rect">
            <a:avLst/>
          </a:prstGeom>
          <a:solidFill>
            <a:schemeClr val="accent5">
              <a:lumMod val="20000"/>
              <a:lumOff val="80000"/>
            </a:schemeClr>
          </a:solidFill>
        </p:spPr>
        <p:txBody>
          <a:bodyPr wrap="none">
            <a:spAutoFit/>
          </a:bodyPr>
          <a:lstStyle/>
          <a:p>
            <a:r>
              <a:rPr lang="he-IL" dirty="0" err="1">
                <a:solidFill>
                  <a:srgbClr val="000000"/>
                </a:solidFill>
                <a:latin typeface="Arial" panose="020B0604020202020204" pitchFamily="34" charset="0"/>
              </a:rPr>
              <a:t>הֵיכִי</a:t>
            </a:r>
            <a:r>
              <a:rPr lang="he-IL" dirty="0">
                <a:solidFill>
                  <a:srgbClr val="000000"/>
                </a:solidFill>
                <a:latin typeface="Arial" panose="020B0604020202020204" pitchFamily="34" charset="0"/>
              </a:rPr>
              <a:t> דָמֵי </a:t>
            </a:r>
            <a:endParaRPr lang="he-IL" dirty="0"/>
          </a:p>
        </p:txBody>
      </p:sp>
      <p:sp>
        <p:nvSpPr>
          <p:cNvPr id="13" name="מלבן 12"/>
          <p:cNvSpPr/>
          <p:nvPr/>
        </p:nvSpPr>
        <p:spPr>
          <a:xfrm>
            <a:off x="1365112" y="5651634"/>
            <a:ext cx="7536873" cy="646331"/>
          </a:xfrm>
          <a:prstGeom prst="rect">
            <a:avLst/>
          </a:prstGeom>
        </p:spPr>
        <p:txBody>
          <a:bodyPr wrap="square">
            <a:spAutoFit/>
          </a:bodyPr>
          <a:lstStyle/>
          <a:p>
            <a:r>
              <a:rPr lang="he-IL" dirty="0" smtClean="0"/>
              <a:t>אם </a:t>
            </a:r>
            <a:r>
              <a:rPr lang="he-IL" dirty="0"/>
              <a:t>מדובר שהפקירן והניחן ברשות </a:t>
            </a:r>
            <a:r>
              <a:rPr lang="he-IL" dirty="0" smtClean="0"/>
              <a:t>הרבים,  </a:t>
            </a:r>
            <a:r>
              <a:rPr lang="he-IL" dirty="0"/>
              <a:t>אם כן, בין לדעת רב ובין לדעת שמואל </a:t>
            </a:r>
            <a:r>
              <a:rPr lang="he-IL" dirty="0" smtClean="0"/>
              <a:t>הריהו </a:t>
            </a:r>
            <a:r>
              <a:rPr lang="he-IL" dirty="0"/>
              <a:t>תולדה </a:t>
            </a:r>
            <a:r>
              <a:rPr lang="he-IL" dirty="0" smtClean="0"/>
              <a:t>של </a:t>
            </a:r>
            <a:r>
              <a:rPr lang="he-IL" dirty="0"/>
              <a:t>בור.</a:t>
            </a:r>
          </a:p>
        </p:txBody>
      </p:sp>
      <p:sp>
        <p:nvSpPr>
          <p:cNvPr id="30" name="מלבן 29"/>
          <p:cNvSpPr/>
          <p:nvPr/>
        </p:nvSpPr>
        <p:spPr>
          <a:xfrm>
            <a:off x="8629501" y="751963"/>
            <a:ext cx="3413114"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סוֹף סוֹף זֶה אָב לְמִיתָה וְזֶה אָב </a:t>
            </a:r>
            <a:r>
              <a:rPr lang="he-IL" dirty="0" err="1">
                <a:solidFill>
                  <a:srgbClr val="000000"/>
                </a:solidFill>
                <a:latin typeface="Arial" panose="020B0604020202020204" pitchFamily="34" charset="0"/>
              </a:rPr>
              <a:t>לִנְזָקִין</a:t>
            </a:r>
            <a:endParaRPr lang="he-IL" dirty="0"/>
          </a:p>
        </p:txBody>
      </p:sp>
      <p:sp>
        <p:nvSpPr>
          <p:cNvPr id="31" name="מלבן 30"/>
          <p:cNvSpPr/>
          <p:nvPr/>
        </p:nvSpPr>
        <p:spPr>
          <a:xfrm>
            <a:off x="299729" y="208554"/>
            <a:ext cx="8076922" cy="2031325"/>
          </a:xfrm>
          <a:prstGeom prst="rect">
            <a:avLst/>
          </a:prstGeom>
        </p:spPr>
        <p:txBody>
          <a:bodyPr wrap="square">
            <a:spAutoFit/>
          </a:bodyPr>
          <a:lstStyle/>
          <a:p>
            <a:r>
              <a:rPr lang="he-IL" dirty="0" smtClean="0"/>
              <a:t>הגמרא דוחה: סוף </a:t>
            </a:r>
            <a:r>
              <a:rPr lang="he-IL" dirty="0"/>
              <a:t>סוף, גם אם אמר הכתוב "והמת יהיה לו", אין לחלק ביניהם, לפי שעדיין שניהם נלמדים מהפסוק. כי </a:t>
            </a:r>
            <a:r>
              <a:rPr lang="he-IL" dirty="0" smtClean="0"/>
              <a:t>בור עשרה </a:t>
            </a:r>
            <a:r>
              <a:rPr lang="he-IL" dirty="0"/>
              <a:t>יחשב אב לגבי מיתה, שאם נפל בבור שור, ומת, חייב בעל הבור. </a:t>
            </a:r>
            <a:r>
              <a:rPr lang="he-IL" dirty="0" smtClean="0"/>
              <a:t>ובור תשעה </a:t>
            </a:r>
            <a:r>
              <a:rPr lang="he-IL" dirty="0"/>
              <a:t>יחשב אב לגבי נזיקין. שאם נפל שור לבור תשעה, ומת, פטור בעל הבור, ואם </a:t>
            </a:r>
            <a:r>
              <a:rPr lang="he-IL" dirty="0" err="1"/>
              <a:t>הוזק</a:t>
            </a:r>
            <a:r>
              <a:rPr lang="he-IL" dirty="0"/>
              <a:t>, חייב. </a:t>
            </a:r>
            <a:endParaRPr lang="he-IL" dirty="0" smtClean="0"/>
          </a:p>
          <a:p>
            <a:r>
              <a:rPr lang="he-IL" dirty="0" smtClean="0"/>
              <a:t>וזה נלמד מדיוק הפסוק "והמת יהיה לו", שלמדנו ממנו, שאם יש בו כדי להמית חייב על מיתה, ומשמע, שאם אין בו כדי להמית, אינו חייב על מיתה אלא רק על </a:t>
            </a:r>
            <a:r>
              <a:rPr lang="he-IL" dirty="0" err="1" smtClean="0"/>
              <a:t>הנזיקין</a:t>
            </a:r>
            <a:r>
              <a:rPr lang="he-IL" dirty="0" smtClean="0"/>
              <a:t>. וכיון שנלמד בור תשעה מן התורה, אף הוא צריך להיחשב  לאב</a:t>
            </a:r>
            <a:endParaRPr lang="he-IL" dirty="0"/>
          </a:p>
        </p:txBody>
      </p:sp>
    </p:spTree>
    <p:extLst>
      <p:ext uri="{BB962C8B-B14F-4D97-AF65-F5344CB8AC3E}">
        <p14:creationId xmlns:p14="http://schemas.microsoft.com/office/powerpoint/2010/main" val="2369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250"/>
                            </p:stCondLst>
                            <p:childTnLst>
                              <p:par>
                                <p:cTn id="12" presetID="22" presetClass="entr" presetSubtype="2" fill="hold" grpId="0" nodeType="afterEffect">
                                  <p:stCondLst>
                                    <p:cond delay="500"/>
                                  </p:stCondLst>
                                  <p:childTnLst>
                                    <p:set>
                                      <p:cBhvr>
                                        <p:cTn id="13" dur="1" fill="hold">
                                          <p:stCondLst>
                                            <p:cond delay="0"/>
                                          </p:stCondLst>
                                        </p:cTn>
                                        <p:tgtEl>
                                          <p:spTgt spid="31"/>
                                        </p:tgtEl>
                                        <p:attrNameLst>
                                          <p:attrName>style.visibility</p:attrName>
                                        </p:attrNameLst>
                                      </p:cBhvr>
                                      <p:to>
                                        <p:strVal val="visible"/>
                                      </p:to>
                                    </p:set>
                                    <p:animEffect transition="in" filter="wipe(right)">
                                      <p:cBhvr>
                                        <p:cTn id="14" dur="500"/>
                                        <p:tgtEl>
                                          <p:spTgt spid="31"/>
                                        </p:tgtEl>
                                      </p:cBhvr>
                                    </p:animEffect>
                                  </p:childTnLst>
                                </p:cTn>
                              </p:par>
                            </p:childTnLst>
                          </p:cTn>
                        </p:par>
                        <p:par>
                          <p:cTn id="15" fill="hold">
                            <p:stCondLst>
                              <p:cond delay="2250"/>
                            </p:stCondLst>
                            <p:childTnLst>
                              <p:par>
                                <p:cTn id="16" presetID="31" presetClass="entr" presetSubtype="0" fill="hold" grpId="0" nodeType="afterEffect">
                                  <p:stCondLst>
                                    <p:cond delay="300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par>
                          <p:cTn id="22" fill="hold">
                            <p:stCondLst>
                              <p:cond delay="6250"/>
                            </p:stCondLst>
                            <p:childTnLst>
                              <p:par>
                                <p:cTn id="23" presetID="22" presetClass="entr" presetSubtype="2" fill="hold" grpId="0" nodeType="afterEffect">
                                  <p:stCondLst>
                                    <p:cond delay="2000"/>
                                  </p:stCondLst>
                                  <p:childTnLst>
                                    <p:set>
                                      <p:cBhvr>
                                        <p:cTn id="24" dur="1" fill="hold">
                                          <p:stCondLst>
                                            <p:cond delay="0"/>
                                          </p:stCondLst>
                                        </p:cTn>
                                        <p:tgtEl>
                                          <p:spTgt spid="4"/>
                                        </p:tgtEl>
                                        <p:attrNameLst>
                                          <p:attrName>style.visibility</p:attrName>
                                        </p:attrNameLst>
                                      </p:cBhvr>
                                      <p:to>
                                        <p:strVal val="visible"/>
                                      </p:to>
                                    </p:set>
                                    <p:animEffect transition="in" filter="wipe(right)">
                                      <p:cBhvr>
                                        <p:cTn id="25" dur="500"/>
                                        <p:tgtEl>
                                          <p:spTgt spid="4"/>
                                        </p:tgtEl>
                                      </p:cBhvr>
                                    </p:animEffect>
                                  </p:childTnLst>
                                </p:cTn>
                              </p:par>
                            </p:childTnLst>
                          </p:cTn>
                        </p:par>
                        <p:par>
                          <p:cTn id="26" fill="hold">
                            <p:stCondLst>
                              <p:cond delay="8750"/>
                            </p:stCondLst>
                            <p:childTnLst>
                              <p:par>
                                <p:cTn id="27" presetID="21" presetClass="entr" presetSubtype="1" fill="hold" nodeType="afterEffect">
                                  <p:stCondLst>
                                    <p:cond delay="200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par>
                          <p:cTn id="30" fill="hold">
                            <p:stCondLst>
                              <p:cond delay="12750"/>
                            </p:stCondLst>
                            <p:childTnLst>
                              <p:par>
                                <p:cTn id="31" presetID="31" presetClass="entr" presetSubtype="0" fill="hold" grpId="0" nodeType="after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par>
                          <p:cTn id="37" fill="hold">
                            <p:stCondLst>
                              <p:cond delay="16000"/>
                            </p:stCondLst>
                            <p:childTnLst>
                              <p:par>
                                <p:cTn id="38" presetID="22" presetClass="entr" presetSubtype="2" fill="hold" grpId="0" nodeType="afterEffect">
                                  <p:stCondLst>
                                    <p:cond delay="1500"/>
                                  </p:stCondLst>
                                  <p:childTnLst>
                                    <p:set>
                                      <p:cBhvr>
                                        <p:cTn id="39" dur="1" fill="hold">
                                          <p:stCondLst>
                                            <p:cond delay="0"/>
                                          </p:stCondLst>
                                        </p:cTn>
                                        <p:tgtEl>
                                          <p:spTgt spid="11"/>
                                        </p:tgtEl>
                                        <p:attrNameLst>
                                          <p:attrName>style.visibility</p:attrName>
                                        </p:attrNameLst>
                                      </p:cBhvr>
                                      <p:to>
                                        <p:strVal val="visible"/>
                                      </p:to>
                                    </p:set>
                                    <p:animEffect transition="in" filter="wipe(right)">
                                      <p:cBhvr>
                                        <p:cTn id="40" dur="500"/>
                                        <p:tgtEl>
                                          <p:spTgt spid="11"/>
                                        </p:tgtEl>
                                      </p:cBhvr>
                                    </p:animEffect>
                                  </p:childTnLst>
                                </p:cTn>
                              </p:par>
                            </p:childTnLst>
                          </p:cTn>
                        </p:par>
                        <p:par>
                          <p:cTn id="41" fill="hold">
                            <p:stCondLst>
                              <p:cond delay="18000"/>
                            </p:stCondLst>
                            <p:childTnLst>
                              <p:par>
                                <p:cTn id="42" presetID="31" presetClass="entr" presetSubtype="0" fill="hold" grpId="0" nodeType="afterEffect">
                                  <p:stCondLst>
                                    <p:cond delay="150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par>
                          <p:cTn id="48" fill="hold">
                            <p:stCondLst>
                              <p:cond delay="20500"/>
                            </p:stCondLst>
                            <p:childTnLst>
                              <p:par>
                                <p:cTn id="49" presetID="22" presetClass="entr" presetSubtype="2" fill="hold" grpId="0" nodeType="afterEffect">
                                  <p:stCondLst>
                                    <p:cond delay="1500"/>
                                  </p:stCondLst>
                                  <p:childTnLst>
                                    <p:set>
                                      <p:cBhvr>
                                        <p:cTn id="50" dur="1" fill="hold">
                                          <p:stCondLst>
                                            <p:cond delay="0"/>
                                          </p:stCondLst>
                                        </p:cTn>
                                        <p:tgtEl>
                                          <p:spTgt spid="13"/>
                                        </p:tgtEl>
                                        <p:attrNameLst>
                                          <p:attrName>style.visibility</p:attrName>
                                        </p:attrNameLst>
                                      </p:cBhvr>
                                      <p:to>
                                        <p:strVal val="visible"/>
                                      </p:to>
                                    </p:set>
                                    <p:animEffect transition="in" filter="wipe(righ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animBg="1"/>
      <p:bldP spid="11" grpId="0"/>
      <p:bldP spid="12" grpId="0" animBg="1"/>
      <p:bldP spid="13" grpId="0"/>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9936" y="2100027"/>
            <a:ext cx="7232072" cy="369332"/>
          </a:xfrm>
          <a:prstGeom prst="rect">
            <a:avLst/>
          </a:prstGeom>
          <a:noFill/>
        </p:spPr>
        <p:txBody>
          <a:bodyPr wrap="square" rtlCol="1">
            <a:spAutoFit/>
          </a:bodyPr>
          <a:lstStyle/>
          <a:p>
            <a:r>
              <a:rPr lang="he-IL" dirty="0" smtClean="0"/>
              <a:t>בחינת תולדה של איזה אב  הם אבנו, סכינו </a:t>
            </a:r>
            <a:r>
              <a:rPr lang="he-IL" smtClean="0"/>
              <a:t>ומשאו שהניחם </a:t>
            </a:r>
            <a:r>
              <a:rPr lang="he-IL" dirty="0" smtClean="0"/>
              <a:t>ברשות הרבים</a:t>
            </a:r>
            <a:endParaRPr lang="he-IL" dirty="0"/>
          </a:p>
        </p:txBody>
      </p:sp>
      <p:graphicFrame>
        <p:nvGraphicFramePr>
          <p:cNvPr id="3" name="טבלה 2"/>
          <p:cNvGraphicFramePr>
            <a:graphicFrameLocks noGrp="1"/>
          </p:cNvGraphicFramePr>
          <p:nvPr>
            <p:extLst>
              <p:ext uri="{D42A27DB-BD31-4B8C-83A1-F6EECF244321}">
                <p14:modId xmlns:p14="http://schemas.microsoft.com/office/powerpoint/2010/main" val="2392768426"/>
              </p:ext>
            </p:extLst>
          </p:nvPr>
        </p:nvGraphicFramePr>
        <p:xfrm>
          <a:off x="3879273" y="3170854"/>
          <a:ext cx="5745018" cy="1651000"/>
        </p:xfrm>
        <a:graphic>
          <a:graphicData uri="http://schemas.openxmlformats.org/drawingml/2006/table">
            <a:tbl>
              <a:tblPr rtl="1" firstRow="1" bandRow="1">
                <a:tableStyleId>{5C22544A-7EE6-4342-B048-85BDC9FD1C3A}</a:tableStyleId>
              </a:tblPr>
              <a:tblGrid>
                <a:gridCol w="1246908">
                  <a:extLst>
                    <a:ext uri="{9D8B030D-6E8A-4147-A177-3AD203B41FA5}">
                      <a16:colId xmlns:a16="http://schemas.microsoft.com/office/drawing/2014/main" val="2896595935"/>
                    </a:ext>
                  </a:extLst>
                </a:gridCol>
                <a:gridCol w="1995055">
                  <a:extLst>
                    <a:ext uri="{9D8B030D-6E8A-4147-A177-3AD203B41FA5}">
                      <a16:colId xmlns:a16="http://schemas.microsoft.com/office/drawing/2014/main" val="2363824832"/>
                    </a:ext>
                  </a:extLst>
                </a:gridCol>
                <a:gridCol w="2503055">
                  <a:extLst>
                    <a:ext uri="{9D8B030D-6E8A-4147-A177-3AD203B41FA5}">
                      <a16:colId xmlns:a16="http://schemas.microsoft.com/office/drawing/2014/main" val="725986302"/>
                    </a:ext>
                  </a:extLst>
                </a:gridCol>
              </a:tblGrid>
              <a:tr h="370840">
                <a:tc>
                  <a:txBody>
                    <a:bodyPr/>
                    <a:lstStyle/>
                    <a:p>
                      <a:pPr rtl="1"/>
                      <a:endParaRPr lang="he-IL" dirty="0"/>
                    </a:p>
                  </a:txBody>
                  <a:tcPr/>
                </a:tc>
                <a:tc>
                  <a:txBody>
                    <a:bodyPr/>
                    <a:lstStyle/>
                    <a:p>
                      <a:pPr rtl="1"/>
                      <a:r>
                        <a:rPr lang="he-IL" dirty="0" smtClean="0"/>
                        <a:t>אם הפקיר את אבנו סכינו ומשאו</a:t>
                      </a:r>
                      <a:endParaRPr lang="he-IL" dirty="0"/>
                    </a:p>
                  </a:txBody>
                  <a:tcPr/>
                </a:tc>
                <a:tc>
                  <a:txBody>
                    <a:bodyPr/>
                    <a:lstStyle/>
                    <a:p>
                      <a:pPr rtl="1"/>
                      <a:r>
                        <a:rPr lang="he-IL" dirty="0" smtClean="0"/>
                        <a:t>אם לא  הפקיר את אבנו סכינו ומשאו</a:t>
                      </a:r>
                      <a:endParaRPr lang="he-IL" dirty="0"/>
                    </a:p>
                  </a:txBody>
                  <a:tcPr/>
                </a:tc>
                <a:extLst>
                  <a:ext uri="{0D108BD9-81ED-4DB2-BD59-A6C34878D82A}">
                    <a16:rowId xmlns:a16="http://schemas.microsoft.com/office/drawing/2014/main" val="2322826418"/>
                  </a:ext>
                </a:extLst>
              </a:tr>
              <a:tr h="370840">
                <a:tc>
                  <a:txBody>
                    <a:bodyPr/>
                    <a:lstStyle/>
                    <a:p>
                      <a:pPr rtl="1"/>
                      <a:endParaRPr lang="he-IL" dirty="0" smtClean="0"/>
                    </a:p>
                    <a:p>
                      <a:pPr rtl="1"/>
                      <a:r>
                        <a:rPr lang="he-IL" dirty="0" smtClean="0"/>
                        <a:t>לפי רב</a:t>
                      </a:r>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3450151308"/>
                  </a:ext>
                </a:extLst>
              </a:tr>
              <a:tr h="370840">
                <a:tc>
                  <a:txBody>
                    <a:bodyPr/>
                    <a:lstStyle/>
                    <a:p>
                      <a:pPr rtl="1"/>
                      <a:r>
                        <a:rPr lang="he-IL" dirty="0" smtClean="0"/>
                        <a:t>לפי שמואל</a:t>
                      </a:r>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92030272"/>
                  </a:ext>
                </a:extLst>
              </a:tr>
            </a:tbl>
          </a:graphicData>
        </a:graphic>
      </p:graphicFrame>
      <p:sp>
        <p:nvSpPr>
          <p:cNvPr id="4" name="TextBox 3"/>
          <p:cNvSpPr txBox="1"/>
          <p:nvPr/>
        </p:nvSpPr>
        <p:spPr>
          <a:xfrm>
            <a:off x="4311022" y="3922150"/>
            <a:ext cx="1524000"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smtClean="0"/>
              <a:t>תולדה של שור</a:t>
            </a:r>
            <a:endParaRPr lang="he-IL" dirty="0"/>
          </a:p>
        </p:txBody>
      </p:sp>
      <p:sp>
        <p:nvSpPr>
          <p:cNvPr id="5" name="TextBox 4"/>
          <p:cNvSpPr txBox="1"/>
          <p:nvPr/>
        </p:nvSpPr>
        <p:spPr>
          <a:xfrm>
            <a:off x="4311022" y="4386150"/>
            <a:ext cx="1524000"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smtClean="0"/>
              <a:t>תולדה של בור</a:t>
            </a:r>
            <a:endParaRPr lang="he-IL" dirty="0"/>
          </a:p>
        </p:txBody>
      </p:sp>
      <p:sp>
        <p:nvSpPr>
          <p:cNvPr id="6" name="TextBox 5"/>
          <p:cNvSpPr txBox="1"/>
          <p:nvPr/>
        </p:nvSpPr>
        <p:spPr>
          <a:xfrm>
            <a:off x="6714836" y="4351673"/>
            <a:ext cx="1524000"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smtClean="0"/>
              <a:t>תולדה של בור</a:t>
            </a:r>
            <a:endParaRPr lang="he-IL" dirty="0"/>
          </a:p>
        </p:txBody>
      </p:sp>
      <p:sp>
        <p:nvSpPr>
          <p:cNvPr id="7" name="TextBox 6"/>
          <p:cNvSpPr txBox="1"/>
          <p:nvPr/>
        </p:nvSpPr>
        <p:spPr>
          <a:xfrm>
            <a:off x="6714836" y="3922150"/>
            <a:ext cx="1524000"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smtClean="0"/>
              <a:t>תולדה של בור</a:t>
            </a:r>
            <a:endParaRPr lang="he-IL" dirty="0"/>
          </a:p>
        </p:txBody>
      </p:sp>
      <p:grpSp>
        <p:nvGrpSpPr>
          <p:cNvPr id="17" name="קבוצה 16"/>
          <p:cNvGrpSpPr/>
          <p:nvPr/>
        </p:nvGrpSpPr>
        <p:grpSpPr>
          <a:xfrm>
            <a:off x="9624291" y="2117152"/>
            <a:ext cx="2467600" cy="1804998"/>
            <a:chOff x="9670212" y="1596687"/>
            <a:chExt cx="2467600" cy="1804998"/>
          </a:xfrm>
        </p:grpSpPr>
        <p:sp>
          <p:nvSpPr>
            <p:cNvPr id="9" name="הסבר מלבני מעוגל 8"/>
            <p:cNvSpPr/>
            <p:nvPr/>
          </p:nvSpPr>
          <p:spPr>
            <a:xfrm>
              <a:off x="9738110" y="1596687"/>
              <a:ext cx="2399702" cy="1798465"/>
            </a:xfrm>
            <a:prstGeom prst="wedgeRoundRectCallout">
              <a:avLst>
                <a:gd name="adj1" fmla="val -117057"/>
                <a:gd name="adj2" fmla="val 630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9670212" y="1647359"/>
              <a:ext cx="2432668" cy="1754326"/>
            </a:xfrm>
            <a:prstGeom prst="rect">
              <a:avLst/>
            </a:prstGeom>
            <a:noFill/>
          </p:spPr>
          <p:txBody>
            <a:bodyPr wrap="square" rtlCol="1">
              <a:spAutoFit/>
            </a:bodyPr>
            <a:lstStyle/>
            <a:p>
              <a:r>
                <a:rPr lang="he-IL" dirty="0" smtClean="0"/>
                <a:t>כמו שראינו בחופר בור ברה"ר שלמרות שהבור איננו שלו חייב עליו משום שהוא כרה אותו כך גם כל תקלה שהפקירה חייב עליה מדין בור</a:t>
              </a:r>
              <a:endParaRPr lang="he-IL" dirty="0"/>
            </a:p>
          </p:txBody>
        </p:sp>
      </p:grpSp>
      <p:grpSp>
        <p:nvGrpSpPr>
          <p:cNvPr id="11" name="קבוצה 10"/>
          <p:cNvGrpSpPr/>
          <p:nvPr/>
        </p:nvGrpSpPr>
        <p:grpSpPr>
          <a:xfrm>
            <a:off x="419684" y="2492333"/>
            <a:ext cx="2272145" cy="1445858"/>
            <a:chOff x="350982" y="3888998"/>
            <a:chExt cx="2272145" cy="1445858"/>
          </a:xfrm>
        </p:grpSpPr>
        <p:sp>
          <p:nvSpPr>
            <p:cNvPr id="12" name="הסבר מלבני מעוגל 11"/>
            <p:cNvSpPr/>
            <p:nvPr/>
          </p:nvSpPr>
          <p:spPr>
            <a:xfrm>
              <a:off x="350982" y="3913433"/>
              <a:ext cx="2272145" cy="1421423"/>
            </a:xfrm>
            <a:prstGeom prst="wedgeRoundRectCallout">
              <a:avLst>
                <a:gd name="adj1" fmla="val 125058"/>
                <a:gd name="adj2" fmla="val 6611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xtBox 12"/>
            <p:cNvSpPr txBox="1"/>
            <p:nvPr/>
          </p:nvSpPr>
          <p:spPr>
            <a:xfrm>
              <a:off x="493033" y="3888998"/>
              <a:ext cx="2056197" cy="1209005"/>
            </a:xfrm>
            <a:prstGeom prst="rect">
              <a:avLst/>
            </a:prstGeom>
            <a:noFill/>
          </p:spPr>
          <p:txBody>
            <a:bodyPr wrap="square" rtlCol="1">
              <a:spAutoFit/>
            </a:bodyPr>
            <a:lstStyle/>
            <a:p>
              <a:r>
                <a:rPr lang="he-IL" dirty="0" smtClean="0"/>
                <a:t>כמו שור שהוא ממונו של אדם והזיק, כך גם כל ממונו של אדם שהזיק חייב</a:t>
              </a:r>
              <a:endParaRPr lang="he-IL" dirty="0"/>
            </a:p>
          </p:txBody>
        </p:sp>
      </p:grpSp>
      <p:grpSp>
        <p:nvGrpSpPr>
          <p:cNvPr id="18" name="קבוצה 17"/>
          <p:cNvGrpSpPr/>
          <p:nvPr/>
        </p:nvGrpSpPr>
        <p:grpSpPr>
          <a:xfrm>
            <a:off x="1958110" y="5286004"/>
            <a:ext cx="4449566" cy="1571996"/>
            <a:chOff x="2004291" y="4965323"/>
            <a:chExt cx="4449566" cy="1571996"/>
          </a:xfrm>
        </p:grpSpPr>
        <p:sp>
          <p:nvSpPr>
            <p:cNvPr id="15" name="הסבר מלבני מעוגל 14"/>
            <p:cNvSpPr/>
            <p:nvPr/>
          </p:nvSpPr>
          <p:spPr>
            <a:xfrm>
              <a:off x="2260548" y="4965323"/>
              <a:ext cx="4193309" cy="1571996"/>
            </a:xfrm>
            <a:prstGeom prst="wedgeRoundRectCallout">
              <a:avLst>
                <a:gd name="adj1" fmla="val 26024"/>
                <a:gd name="adj2" fmla="val -9371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p:cNvSpPr txBox="1"/>
            <p:nvPr/>
          </p:nvSpPr>
          <p:spPr>
            <a:xfrm>
              <a:off x="2004291" y="4965323"/>
              <a:ext cx="4193309" cy="1477328"/>
            </a:xfrm>
            <a:prstGeom prst="rect">
              <a:avLst/>
            </a:prstGeom>
            <a:noFill/>
          </p:spPr>
          <p:txBody>
            <a:bodyPr wrap="square" rtlCol="1">
              <a:spAutoFit/>
            </a:bodyPr>
            <a:lstStyle/>
            <a:p>
              <a:r>
                <a:rPr lang="he-IL" dirty="0" smtClean="0"/>
                <a:t>ההנחה שאנו לומדים את כל התקלות מבור. בין שהפקירם ובין אם לא. מאחר שהתקלות נעשו בכך שמשהו בא ונתקל בהם שלא כמו שור שהוא הולך אל האדם ומזיק, הרי אלו תולדת בור גם אם לא הפקירם</a:t>
              </a:r>
              <a:endParaRPr lang="he-IL" dirty="0"/>
            </a:p>
          </p:txBody>
        </p:sp>
      </p:grpSp>
      <p:sp>
        <p:nvSpPr>
          <p:cNvPr id="19" name="מלבן 18"/>
          <p:cNvSpPr/>
          <p:nvPr/>
        </p:nvSpPr>
        <p:spPr>
          <a:xfrm>
            <a:off x="8044874" y="607993"/>
            <a:ext cx="4147126" cy="923330"/>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וְאִי דְּלָא </a:t>
            </a:r>
            <a:r>
              <a:rPr lang="he-IL" dirty="0" err="1">
                <a:solidFill>
                  <a:srgbClr val="000000"/>
                </a:solidFill>
                <a:latin typeface="Arial" panose="020B0604020202020204" pitchFamily="34" charset="0"/>
              </a:rPr>
              <a:t>אַפְקְרִינְהו</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אִי </a:t>
            </a:r>
            <a:r>
              <a:rPr lang="he-IL" dirty="0">
                <a:solidFill>
                  <a:srgbClr val="000000"/>
                </a:solidFill>
                <a:latin typeface="Arial" panose="020B0604020202020204" pitchFamily="34" charset="0"/>
              </a:rPr>
              <a:t>לִשְׁמוּאֵל </a:t>
            </a:r>
            <a:r>
              <a:rPr lang="he-IL" dirty="0" err="1">
                <a:solidFill>
                  <a:srgbClr val="000000"/>
                </a:solidFill>
                <a:latin typeface="Arial" panose="020B0604020202020204" pitchFamily="34" charset="0"/>
              </a:rPr>
              <a:t>דְּאָמַר</a:t>
            </a:r>
            <a:r>
              <a:rPr lang="he-IL" dirty="0">
                <a:solidFill>
                  <a:srgbClr val="000000"/>
                </a:solidFill>
                <a:latin typeface="Arial" panose="020B0604020202020204" pitchFamily="34" charset="0"/>
              </a:rPr>
              <a:t> כּוּלָּם מִבּוֹרוֹ לָמַדְנוּ הַיְינוּ בּוֹר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וְאִי </a:t>
            </a:r>
            <a:r>
              <a:rPr lang="he-IL" dirty="0">
                <a:solidFill>
                  <a:srgbClr val="000000"/>
                </a:solidFill>
                <a:latin typeface="Arial" panose="020B0604020202020204" pitchFamily="34" charset="0"/>
              </a:rPr>
              <a:t>לְרַב </a:t>
            </a:r>
            <a:r>
              <a:rPr lang="he-IL" dirty="0" err="1">
                <a:solidFill>
                  <a:srgbClr val="000000"/>
                </a:solidFill>
                <a:latin typeface="Arial" panose="020B0604020202020204" pitchFamily="34" charset="0"/>
              </a:rPr>
              <a:t>דְּאָמַר</a:t>
            </a:r>
            <a:r>
              <a:rPr lang="he-IL" dirty="0">
                <a:solidFill>
                  <a:srgbClr val="000000"/>
                </a:solidFill>
                <a:latin typeface="Arial" panose="020B0604020202020204" pitchFamily="34" charset="0"/>
              </a:rPr>
              <a:t> כּוּלָּם מִשּׁוֹרוֹ לָמַדְנוּ הַיְינוּ שׁוֹר</a:t>
            </a:r>
            <a:endParaRPr lang="he-IL" dirty="0"/>
          </a:p>
        </p:txBody>
      </p:sp>
      <p:sp>
        <p:nvSpPr>
          <p:cNvPr id="20" name="מלבן 19"/>
          <p:cNvSpPr/>
          <p:nvPr/>
        </p:nvSpPr>
        <p:spPr>
          <a:xfrm>
            <a:off x="-120073" y="425818"/>
            <a:ext cx="7998691" cy="1477328"/>
          </a:xfrm>
          <a:prstGeom prst="rect">
            <a:avLst/>
          </a:prstGeom>
        </p:spPr>
        <p:txBody>
          <a:bodyPr wrap="square">
            <a:spAutoFit/>
          </a:bodyPr>
          <a:lstStyle/>
          <a:p>
            <a:r>
              <a:rPr lang="he-IL" dirty="0" smtClean="0"/>
              <a:t>רב </a:t>
            </a:r>
            <a:r>
              <a:rPr lang="he-IL" dirty="0"/>
              <a:t>ושמואל נחלקו להלן [</a:t>
            </a:r>
            <a:r>
              <a:rPr lang="he-IL" dirty="0" err="1"/>
              <a:t>כח</a:t>
            </a:r>
            <a:r>
              <a:rPr lang="he-IL" dirty="0"/>
              <a:t> ב] אם בור האמור בתורה הוא רק אם הפקירו, או מדובר גם בבור השייך לו </a:t>
            </a:r>
            <a:r>
              <a:rPr lang="he-IL" dirty="0" smtClean="0"/>
              <a:t>ושלא </a:t>
            </a:r>
            <a:r>
              <a:rPr lang="he-IL" dirty="0"/>
              <a:t>הפקיר </a:t>
            </a:r>
            <a:r>
              <a:rPr lang="he-IL" dirty="0" smtClean="0"/>
              <a:t>אותו </a:t>
            </a:r>
          </a:p>
          <a:p>
            <a:r>
              <a:rPr lang="he-IL" dirty="0" smtClean="0"/>
              <a:t>אבל </a:t>
            </a:r>
            <a:r>
              <a:rPr lang="he-IL" dirty="0"/>
              <a:t>שניהם מודים בתקלה [כאבנו סכינו ומשאו] שהפקירם שדינם כבור</a:t>
            </a:r>
            <a:r>
              <a:rPr lang="he-IL" dirty="0" smtClean="0"/>
              <a:t>.</a:t>
            </a:r>
          </a:p>
          <a:p>
            <a:r>
              <a:rPr lang="he-IL" dirty="0" smtClean="0"/>
              <a:t> </a:t>
            </a:r>
            <a:r>
              <a:rPr lang="he-IL" dirty="0"/>
              <a:t>וכיון שהסיבות לחיוב בהם דומות לבור, הרי אין </a:t>
            </a:r>
            <a:r>
              <a:rPr lang="he-IL" dirty="0" err="1"/>
              <a:t>סברא</a:t>
            </a:r>
            <a:r>
              <a:rPr lang="he-IL" dirty="0"/>
              <a:t> לומר שעליהם נסובו דברי רב </a:t>
            </a:r>
            <a:r>
              <a:rPr lang="he-IL" dirty="0" err="1"/>
              <a:t>פפא</a:t>
            </a:r>
            <a:r>
              <a:rPr lang="he-IL" dirty="0"/>
              <a:t> </a:t>
            </a:r>
            <a:r>
              <a:rPr lang="he-IL" dirty="0" smtClean="0"/>
              <a:t>כפי </a:t>
            </a:r>
            <a:r>
              <a:rPr lang="he-IL" dirty="0"/>
              <a:t>שהגמרא תאמר בהמשך </a:t>
            </a:r>
          </a:p>
        </p:txBody>
      </p:sp>
      <p:sp>
        <p:nvSpPr>
          <p:cNvPr id="21" name="TextBox 20"/>
          <p:cNvSpPr txBox="1"/>
          <p:nvPr/>
        </p:nvSpPr>
        <p:spPr>
          <a:xfrm>
            <a:off x="10280072" y="74100"/>
            <a:ext cx="1764146" cy="369332"/>
          </a:xfrm>
          <a:prstGeom prst="rect">
            <a:avLst/>
          </a:prstGeom>
          <a:noFill/>
        </p:spPr>
        <p:txBody>
          <a:bodyPr wrap="square" rtlCol="1">
            <a:spAutoFit/>
          </a:bodyPr>
          <a:lstStyle/>
          <a:p>
            <a:r>
              <a:rPr lang="he-IL" dirty="0" smtClean="0"/>
              <a:t>דף ג' עמ' א'</a:t>
            </a:r>
            <a:endParaRPr lang="he-IL" dirty="0"/>
          </a:p>
        </p:txBody>
      </p:sp>
    </p:spTree>
    <p:extLst>
      <p:ext uri="{BB962C8B-B14F-4D97-AF65-F5344CB8AC3E}">
        <p14:creationId xmlns:p14="http://schemas.microsoft.com/office/powerpoint/2010/main" val="284979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22" presetClass="entr" presetSubtype="2" fill="hold" grpId="0" nodeType="withEffect">
                                  <p:stCondLst>
                                    <p:cond delay="175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500"/>
                            </p:stCondLst>
                            <p:childTnLst>
                              <p:par>
                                <p:cTn id="20" presetID="6" presetClass="entr" presetSubtype="16" fill="hold" nodeType="afterEffect">
                                  <p:stCondLst>
                                    <p:cond delay="125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par>
                          <p:cTn id="23" fill="hold">
                            <p:stCondLst>
                              <p:cond delay="3750"/>
                            </p:stCondLst>
                            <p:childTnLst>
                              <p:par>
                                <p:cTn id="24" presetID="2" presetClass="entr" presetSubtype="3" fill="hold" grpId="0" nodeType="afterEffect">
                                  <p:stCondLst>
                                    <p:cond delay="1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5500"/>
                            </p:stCondLst>
                            <p:childTnLst>
                              <p:par>
                                <p:cTn id="29" presetID="6" presetClass="entr" presetSubtype="16" fill="hold" nodeType="afterEffect">
                                  <p:stCondLst>
                                    <p:cond delay="100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1000"/>
                                        <p:tgtEl>
                                          <p:spTgt spid="17"/>
                                        </p:tgtEl>
                                      </p:cBhvr>
                                    </p:animEffect>
                                  </p:childTnLst>
                                </p:cTn>
                              </p:par>
                            </p:childTnLst>
                          </p:cTn>
                        </p:par>
                        <p:par>
                          <p:cTn id="32" fill="hold">
                            <p:stCondLst>
                              <p:cond delay="7500"/>
                            </p:stCondLst>
                            <p:childTnLst>
                              <p:par>
                                <p:cTn id="33" presetID="2" presetClass="entr" presetSubtype="9" fill="hold" grpId="0" nodeType="afterEffect">
                                  <p:stCondLst>
                                    <p:cond delay="125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0-#ppt_h/2"/>
                                          </p:val>
                                        </p:tav>
                                        <p:tav tm="100000">
                                          <p:val>
                                            <p:strVal val="#ppt_y"/>
                                          </p:val>
                                        </p:tav>
                                      </p:tavLst>
                                    </p:anim>
                                  </p:childTnLst>
                                </p:cTn>
                              </p:par>
                            </p:childTnLst>
                          </p:cTn>
                        </p:par>
                        <p:par>
                          <p:cTn id="37" fill="hold">
                            <p:stCondLst>
                              <p:cond delay="9250"/>
                            </p:stCondLst>
                            <p:childTnLst>
                              <p:par>
                                <p:cTn id="38" presetID="6" presetClass="entr" presetSubtype="16" fill="hold" nodeType="afterEffect">
                                  <p:stCondLst>
                                    <p:cond delay="100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3"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2" presetClass="entr" presetSubtype="9" fill="hold" grpId="0" nodeType="afterEffect">
                                  <p:stCondLst>
                                    <p:cond delay="100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0-#ppt_w/2"/>
                                          </p:val>
                                        </p:tav>
                                        <p:tav tm="100000">
                                          <p:val>
                                            <p:strVal val="#ppt_x"/>
                                          </p:val>
                                        </p:tav>
                                      </p:tavLst>
                                    </p:anim>
                                    <p:anim calcmode="lin" valueType="num">
                                      <p:cBhvr additive="base">
                                        <p:cTn id="51" dur="500" fill="hold"/>
                                        <p:tgtEl>
                                          <p:spTgt spid="5"/>
                                        </p:tgtEl>
                                        <p:attrNameLst>
                                          <p:attrName>ppt_y</p:attrName>
                                        </p:attrNameLst>
                                      </p:cBhvr>
                                      <p:tavLst>
                                        <p:tav tm="0">
                                          <p:val>
                                            <p:strVal val="0-#ppt_h/2"/>
                                          </p:val>
                                        </p:tav>
                                        <p:tav tm="100000">
                                          <p:val>
                                            <p:strVal val="#ppt_y"/>
                                          </p:val>
                                        </p:tav>
                                      </p:tavLst>
                                    </p:anim>
                                  </p:childTnLst>
                                </p:cTn>
                              </p:par>
                            </p:childTnLst>
                          </p:cTn>
                        </p:par>
                        <p:par>
                          <p:cTn id="52" fill="hold">
                            <p:stCondLst>
                              <p:cond delay="2000"/>
                            </p:stCondLst>
                            <p:childTnLst>
                              <p:par>
                                <p:cTn id="53" presetID="6" presetClass="entr" presetSubtype="16" fill="hold" nodeType="afterEffect">
                                  <p:stCondLst>
                                    <p:cond delay="1250"/>
                                  </p:stCondLst>
                                  <p:childTnLst>
                                    <p:set>
                                      <p:cBhvr>
                                        <p:cTn id="54" dur="1" fill="hold">
                                          <p:stCondLst>
                                            <p:cond delay="0"/>
                                          </p:stCondLst>
                                        </p:cTn>
                                        <p:tgtEl>
                                          <p:spTgt spid="18"/>
                                        </p:tgtEl>
                                        <p:attrNameLst>
                                          <p:attrName>style.visibility</p:attrName>
                                        </p:attrNameLst>
                                      </p:cBhvr>
                                      <p:to>
                                        <p:strVal val="visible"/>
                                      </p:to>
                                    </p:set>
                                    <p:animEffect transition="in" filter="circle(in)">
                                      <p:cBhvr>
                                        <p:cTn id="5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3418" y="74100"/>
            <a:ext cx="1320800" cy="369332"/>
          </a:xfrm>
          <a:prstGeom prst="rect">
            <a:avLst/>
          </a:prstGeom>
          <a:noFill/>
        </p:spPr>
        <p:txBody>
          <a:bodyPr wrap="square" rtlCol="1">
            <a:spAutoFit/>
          </a:bodyPr>
          <a:lstStyle/>
          <a:p>
            <a:r>
              <a:rPr lang="he-IL" dirty="0" smtClean="0"/>
              <a:t>דף ג' עמ' ב'</a:t>
            </a:r>
            <a:endParaRPr lang="he-IL" dirty="0"/>
          </a:p>
        </p:txBody>
      </p:sp>
      <p:sp>
        <p:nvSpPr>
          <p:cNvPr id="4" name="מלבן 3"/>
          <p:cNvSpPr/>
          <p:nvPr/>
        </p:nvSpPr>
        <p:spPr>
          <a:xfrm>
            <a:off x="5475406" y="167451"/>
            <a:ext cx="1973618" cy="461665"/>
          </a:xfrm>
          <a:prstGeom prst="rect">
            <a:avLst/>
          </a:prstGeom>
          <a:solidFill>
            <a:schemeClr val="accent5">
              <a:lumMod val="20000"/>
              <a:lumOff val="80000"/>
            </a:schemeClr>
          </a:solidFill>
          <a:scene3d>
            <a:camera prst="orthographicFront"/>
            <a:lightRig rig="threePt" dir="t"/>
          </a:scene3d>
          <a:sp3d>
            <a:bevelT prst="angle"/>
          </a:sp3d>
        </p:spPr>
        <p:txBody>
          <a:bodyPr wrap="none">
            <a:spAutoFit/>
          </a:bodyPr>
          <a:lstStyle/>
          <a:p>
            <a:r>
              <a:rPr lang="he-IL" sz="2400" b="1" dirty="0">
                <a:solidFill>
                  <a:srgbClr val="000000"/>
                </a:solidFill>
                <a:latin typeface="Arial" panose="020B0604020202020204" pitchFamily="34" charset="0"/>
              </a:rPr>
              <a:t>תּוֹלָדָה </a:t>
            </a:r>
            <a:r>
              <a:rPr lang="he-IL" sz="2400" b="1" dirty="0" err="1">
                <a:solidFill>
                  <a:srgbClr val="000000"/>
                </a:solidFill>
                <a:latin typeface="Arial" panose="020B0604020202020204" pitchFamily="34" charset="0"/>
              </a:rPr>
              <a:t>דְמַבְעֶה</a:t>
            </a:r>
            <a:endParaRPr lang="he-IL" sz="2400" b="1" dirty="0"/>
          </a:p>
        </p:txBody>
      </p:sp>
      <p:sp>
        <p:nvSpPr>
          <p:cNvPr id="5" name="מלבן 4"/>
          <p:cNvSpPr/>
          <p:nvPr/>
        </p:nvSpPr>
        <p:spPr>
          <a:xfrm>
            <a:off x="10891536" y="772121"/>
            <a:ext cx="984564"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מַאי </a:t>
            </a:r>
            <a:r>
              <a:rPr lang="he-IL" dirty="0" err="1">
                <a:solidFill>
                  <a:srgbClr val="000000"/>
                </a:solidFill>
                <a:latin typeface="Arial" panose="020B0604020202020204" pitchFamily="34" charset="0"/>
              </a:rPr>
              <a:t>נִיהו</a:t>
            </a:r>
            <a:r>
              <a:rPr lang="he-IL" dirty="0">
                <a:solidFill>
                  <a:srgbClr val="000000"/>
                </a:solidFill>
                <a:latin typeface="Arial" panose="020B0604020202020204" pitchFamily="34" charset="0"/>
              </a:rPr>
              <a:t>ּ </a:t>
            </a:r>
            <a:endParaRPr lang="he-IL" dirty="0"/>
          </a:p>
        </p:txBody>
      </p:sp>
      <p:sp>
        <p:nvSpPr>
          <p:cNvPr id="6" name="TextBox 5"/>
          <p:cNvSpPr txBox="1"/>
          <p:nvPr/>
        </p:nvSpPr>
        <p:spPr>
          <a:xfrm>
            <a:off x="1071418" y="706520"/>
            <a:ext cx="6511637" cy="369332"/>
          </a:xfrm>
          <a:prstGeom prst="rect">
            <a:avLst/>
          </a:prstGeom>
          <a:noFill/>
        </p:spPr>
        <p:txBody>
          <a:bodyPr wrap="square" rtlCol="1">
            <a:spAutoFit/>
          </a:bodyPr>
          <a:lstStyle/>
          <a:p>
            <a:r>
              <a:rPr lang="he-IL" dirty="0" smtClean="0"/>
              <a:t>ההנחה הייתה שתולדת מבעה אין דינה כאב. השאלה "מהי" תולדה זו ?</a:t>
            </a:r>
            <a:endParaRPr lang="he-IL" dirty="0"/>
          </a:p>
        </p:txBody>
      </p:sp>
      <p:sp>
        <p:nvSpPr>
          <p:cNvPr id="7" name="מלבן 6"/>
          <p:cNvSpPr/>
          <p:nvPr/>
        </p:nvSpPr>
        <p:spPr>
          <a:xfrm>
            <a:off x="1163782" y="1133206"/>
            <a:ext cx="6511636" cy="1754326"/>
          </a:xfrm>
          <a:prstGeom prst="rect">
            <a:avLst/>
          </a:prstGeom>
        </p:spPr>
        <p:txBody>
          <a:bodyPr wrap="square">
            <a:spAutoFit/>
          </a:bodyPr>
          <a:lstStyle/>
          <a:p>
            <a:r>
              <a:rPr lang="he-IL" dirty="0" smtClean="0"/>
              <a:t>אם </a:t>
            </a:r>
            <a:r>
              <a:rPr lang="he-IL" dirty="0"/>
              <a:t>נפרש לפי שמואל, </a:t>
            </a:r>
            <a:r>
              <a:rPr lang="he-IL" dirty="0" smtClean="0"/>
              <a:t>שאמר בהמשך העמוד שהאב </a:t>
            </a:r>
            <a:r>
              <a:rPr lang="he-IL" dirty="0"/>
              <a:t>"מבעה" ששנינו במשנה הכוונה ל"שן", </a:t>
            </a:r>
            <a:endParaRPr lang="he-IL" dirty="0" smtClean="0"/>
          </a:p>
          <a:p>
            <a:r>
              <a:rPr lang="he-IL" dirty="0" smtClean="0"/>
              <a:t>אם </a:t>
            </a:r>
            <a:r>
              <a:rPr lang="he-IL" dirty="0"/>
              <a:t>כן, תולדת המבעה, הכוונה לתולדת השן; </a:t>
            </a:r>
            <a:r>
              <a:rPr lang="he-IL" dirty="0" smtClean="0"/>
              <a:t>והרי כבר והסקנו שתולדת השן </a:t>
            </a:r>
            <a:r>
              <a:rPr lang="he-IL" dirty="0"/>
              <a:t>דינה כשן, </a:t>
            </a:r>
            <a:endParaRPr lang="he-IL" dirty="0" smtClean="0"/>
          </a:p>
          <a:p>
            <a:r>
              <a:rPr lang="he-IL" dirty="0" smtClean="0"/>
              <a:t>ודברי </a:t>
            </a:r>
            <a:r>
              <a:rPr lang="he-IL" dirty="0"/>
              <a:t>רב </a:t>
            </a:r>
            <a:r>
              <a:rPr lang="he-IL" dirty="0" err="1"/>
              <a:t>פפא</a:t>
            </a:r>
            <a:r>
              <a:rPr lang="he-IL" dirty="0"/>
              <a:t> לא נאמרו על תולדת השן. ואם כן, לפי שמואל, לא ניתן להעמיד את דברי רב </a:t>
            </a:r>
            <a:r>
              <a:rPr lang="he-IL" dirty="0" err="1"/>
              <a:t>פפא</a:t>
            </a:r>
            <a:r>
              <a:rPr lang="he-IL" dirty="0"/>
              <a:t> בתולדה של מבעה.</a:t>
            </a:r>
          </a:p>
        </p:txBody>
      </p:sp>
      <p:sp>
        <p:nvSpPr>
          <p:cNvPr id="8" name="מלבן 7"/>
          <p:cNvSpPr/>
          <p:nvPr/>
        </p:nvSpPr>
        <p:spPr>
          <a:xfrm>
            <a:off x="8642102" y="1484121"/>
            <a:ext cx="2861681" cy="646331"/>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אִי לִשְׁמוּאֵל </a:t>
            </a:r>
            <a:r>
              <a:rPr lang="he-IL" dirty="0" err="1">
                <a:solidFill>
                  <a:srgbClr val="000000"/>
                </a:solidFill>
                <a:latin typeface="Arial" panose="020B0604020202020204" pitchFamily="34" charset="0"/>
              </a:rPr>
              <a:t>דְּאָמַר</a:t>
            </a:r>
            <a:r>
              <a:rPr lang="he-IL" dirty="0">
                <a:solidFill>
                  <a:srgbClr val="000000"/>
                </a:solidFill>
                <a:latin typeface="Arial" panose="020B0604020202020204" pitchFamily="34" charset="0"/>
              </a:rPr>
              <a:t> מַבְעֶה זוֹ שֵׁן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הָא </a:t>
            </a:r>
            <a:r>
              <a:rPr lang="he-IL" dirty="0" err="1">
                <a:solidFill>
                  <a:srgbClr val="000000"/>
                </a:solidFill>
                <a:latin typeface="Arial" panose="020B0604020202020204" pitchFamily="34" charset="0"/>
              </a:rPr>
              <a:t>אוֹקֵימְנָא</a:t>
            </a:r>
            <a:r>
              <a:rPr lang="he-IL" dirty="0">
                <a:solidFill>
                  <a:srgbClr val="000000"/>
                </a:solidFill>
                <a:latin typeface="Arial" panose="020B0604020202020204" pitchFamily="34" charset="0"/>
              </a:rPr>
              <a:t> תּוֹלָדָה דְשֵׁן כְּשֵׁן </a:t>
            </a:r>
            <a:endParaRPr lang="he-IL" dirty="0"/>
          </a:p>
        </p:txBody>
      </p:sp>
      <p:sp>
        <p:nvSpPr>
          <p:cNvPr id="9" name="מלבן 8"/>
          <p:cNvSpPr/>
          <p:nvPr/>
        </p:nvSpPr>
        <p:spPr>
          <a:xfrm>
            <a:off x="794327" y="3246790"/>
            <a:ext cx="6881091" cy="1477328"/>
          </a:xfrm>
          <a:prstGeom prst="rect">
            <a:avLst/>
          </a:prstGeom>
        </p:spPr>
        <p:txBody>
          <a:bodyPr wrap="square">
            <a:spAutoFit/>
          </a:bodyPr>
          <a:lstStyle/>
          <a:p>
            <a:r>
              <a:rPr lang="he-IL" dirty="0" smtClean="0"/>
              <a:t>ואם </a:t>
            </a:r>
            <a:r>
              <a:rPr lang="he-IL" dirty="0"/>
              <a:t>נפרש לפי רב, </a:t>
            </a:r>
            <a:r>
              <a:rPr lang="he-IL" dirty="0" smtClean="0"/>
              <a:t>החולק </a:t>
            </a:r>
            <a:r>
              <a:rPr lang="he-IL" dirty="0"/>
              <a:t>על שמואל, ואמר שהאב "מבעה" ששנינו במשנה זה אדם המזיק, אם כך, לא יתכן לומר שדברי רב </a:t>
            </a:r>
            <a:r>
              <a:rPr lang="he-IL" dirty="0" err="1"/>
              <a:t>פפא</a:t>
            </a:r>
            <a:r>
              <a:rPr lang="he-IL" dirty="0"/>
              <a:t> נאמרו לגבי תולדת המבעה, כי אם פירושו של "מבעה" הוא אדם המזיק, </a:t>
            </a:r>
            <a:endParaRPr lang="he-IL" dirty="0" smtClean="0"/>
          </a:p>
          <a:p>
            <a:r>
              <a:rPr lang="he-IL" dirty="0" smtClean="0"/>
              <a:t>וכי אילו </a:t>
            </a:r>
            <a:r>
              <a:rPr lang="he-IL" dirty="0"/>
              <a:t>אבות ותולדות יש באדם המזיק!? </a:t>
            </a:r>
            <a:r>
              <a:rPr lang="he-IL" dirty="0" smtClean="0"/>
              <a:t>כלומר</a:t>
            </a:r>
            <a:r>
              <a:rPr lang="he-IL" dirty="0"/>
              <a:t>, היות ואין תולדות, אין נחשב גם </a:t>
            </a:r>
            <a:r>
              <a:rPr lang="he-IL" dirty="0" smtClean="0"/>
              <a:t>כאבות. </a:t>
            </a:r>
            <a:r>
              <a:rPr lang="he-IL" dirty="0"/>
              <a:t>וממילא לא יתכן לומר שדברי רב </a:t>
            </a:r>
            <a:r>
              <a:rPr lang="he-IL" dirty="0" err="1"/>
              <a:t>פפא</a:t>
            </a:r>
            <a:r>
              <a:rPr lang="he-IL" dirty="0"/>
              <a:t> נאמרו על תולדות האדם.</a:t>
            </a:r>
          </a:p>
        </p:txBody>
      </p:sp>
      <p:sp>
        <p:nvSpPr>
          <p:cNvPr id="10" name="מלבן 9"/>
          <p:cNvSpPr/>
          <p:nvPr/>
        </p:nvSpPr>
        <p:spPr>
          <a:xfrm>
            <a:off x="8642102" y="3573651"/>
            <a:ext cx="2983509" cy="646331"/>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אִי לְרַב </a:t>
            </a:r>
            <a:r>
              <a:rPr lang="he-IL" dirty="0" err="1">
                <a:solidFill>
                  <a:srgbClr val="000000"/>
                </a:solidFill>
                <a:latin typeface="Arial" panose="020B0604020202020204" pitchFamily="34" charset="0"/>
              </a:rPr>
              <a:t>דְּאָמַר</a:t>
            </a:r>
            <a:r>
              <a:rPr lang="he-IL" dirty="0">
                <a:solidFill>
                  <a:srgbClr val="000000"/>
                </a:solidFill>
                <a:latin typeface="Arial" panose="020B0604020202020204" pitchFamily="34" charset="0"/>
              </a:rPr>
              <a:t> מַבְעֶה זֶה אָדָם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מַאי </a:t>
            </a:r>
            <a:r>
              <a:rPr lang="he-IL" dirty="0">
                <a:solidFill>
                  <a:srgbClr val="000000"/>
                </a:solidFill>
                <a:latin typeface="Arial" panose="020B0604020202020204" pitchFamily="34" charset="0"/>
              </a:rPr>
              <a:t>אָבוֹת וּמַאי תּוֹלָדוֹת </a:t>
            </a:r>
            <a:r>
              <a:rPr lang="he-IL" dirty="0" err="1">
                <a:solidFill>
                  <a:srgbClr val="000000"/>
                </a:solidFill>
                <a:latin typeface="Arial" panose="020B0604020202020204" pitchFamily="34" charset="0"/>
              </a:rPr>
              <a:t>אִית</a:t>
            </a:r>
            <a:r>
              <a:rPr lang="he-IL" dirty="0">
                <a:solidFill>
                  <a:srgbClr val="000000"/>
                </a:solidFill>
                <a:latin typeface="Arial" panose="020B0604020202020204" pitchFamily="34" charset="0"/>
              </a:rPr>
              <a:t> בֵּיהּ</a:t>
            </a:r>
            <a:endParaRPr lang="he-IL" dirty="0"/>
          </a:p>
        </p:txBody>
      </p:sp>
      <p:graphicFrame>
        <p:nvGraphicFramePr>
          <p:cNvPr id="16" name="טבלה 15"/>
          <p:cNvGraphicFramePr>
            <a:graphicFrameLocks noGrp="1"/>
          </p:cNvGraphicFramePr>
          <p:nvPr>
            <p:extLst/>
          </p:nvPr>
        </p:nvGraphicFramePr>
        <p:xfrm>
          <a:off x="2558472" y="5270634"/>
          <a:ext cx="8164946" cy="1320802"/>
        </p:xfrm>
        <a:graphic>
          <a:graphicData uri="http://schemas.openxmlformats.org/drawingml/2006/table">
            <a:tbl>
              <a:tblPr rtl="1" firstRow="1" bandRow="1">
                <a:tableStyleId>{16D9F66E-5EB9-4882-86FB-DCBF35E3C3E4}</a:tableStyleId>
              </a:tblPr>
              <a:tblGrid>
                <a:gridCol w="816495">
                  <a:extLst>
                    <a:ext uri="{9D8B030D-6E8A-4147-A177-3AD203B41FA5}">
                      <a16:colId xmlns:a16="http://schemas.microsoft.com/office/drawing/2014/main" val="1772183673"/>
                    </a:ext>
                  </a:extLst>
                </a:gridCol>
                <a:gridCol w="2388523">
                  <a:extLst>
                    <a:ext uri="{9D8B030D-6E8A-4147-A177-3AD203B41FA5}">
                      <a16:colId xmlns:a16="http://schemas.microsoft.com/office/drawing/2014/main" val="3092747560"/>
                    </a:ext>
                  </a:extLst>
                </a:gridCol>
                <a:gridCol w="2715491">
                  <a:extLst>
                    <a:ext uri="{9D8B030D-6E8A-4147-A177-3AD203B41FA5}">
                      <a16:colId xmlns:a16="http://schemas.microsoft.com/office/drawing/2014/main" val="3519040324"/>
                    </a:ext>
                  </a:extLst>
                </a:gridCol>
                <a:gridCol w="2244437">
                  <a:extLst>
                    <a:ext uri="{9D8B030D-6E8A-4147-A177-3AD203B41FA5}">
                      <a16:colId xmlns:a16="http://schemas.microsoft.com/office/drawing/2014/main" val="933713287"/>
                    </a:ext>
                  </a:extLst>
                </a:gridCol>
              </a:tblGrid>
              <a:tr h="660401">
                <a:tc>
                  <a:txBody>
                    <a:bodyPr/>
                    <a:lstStyle/>
                    <a:p>
                      <a:pPr rtl="1"/>
                      <a:endParaRPr lang="he-IL" dirty="0"/>
                    </a:p>
                  </a:txBody>
                  <a:tcPr/>
                </a:tc>
                <a:tc>
                  <a:txBody>
                    <a:bodyPr/>
                    <a:lstStyle/>
                    <a:p>
                      <a:pPr rtl="1"/>
                      <a:endParaRPr lang="he-IL" dirty="0"/>
                    </a:p>
                  </a:txBody>
                  <a:tcPr/>
                </a:tc>
                <a:tc>
                  <a:txBody>
                    <a:bodyPr/>
                    <a:lstStyle/>
                    <a:p>
                      <a:pPr algn="ctr" rtl="1"/>
                      <a:endParaRPr lang="he-IL" b="0" dirty="0"/>
                    </a:p>
                  </a:txBody>
                  <a:tcPr/>
                </a:tc>
                <a:tc>
                  <a:txBody>
                    <a:bodyPr/>
                    <a:lstStyle/>
                    <a:p>
                      <a:pPr rtl="1"/>
                      <a:endParaRPr lang="he-IL" b="0" dirty="0"/>
                    </a:p>
                  </a:txBody>
                  <a:tcPr/>
                </a:tc>
                <a:extLst>
                  <a:ext uri="{0D108BD9-81ED-4DB2-BD59-A6C34878D82A}">
                    <a16:rowId xmlns:a16="http://schemas.microsoft.com/office/drawing/2014/main" val="1319161302"/>
                  </a:ext>
                </a:extLst>
              </a:tr>
              <a:tr h="660401">
                <a:tc>
                  <a:txBody>
                    <a:bodyPr/>
                    <a:lstStyle/>
                    <a:p>
                      <a:pPr rtl="1"/>
                      <a:endParaRPr lang="he-IL" dirty="0"/>
                    </a:p>
                  </a:txBody>
                  <a:tcPr/>
                </a:tc>
                <a:tc>
                  <a:txBody>
                    <a:bodyPr/>
                    <a:lstStyle/>
                    <a:p>
                      <a:pPr rtl="1"/>
                      <a:endParaRPr lang="he-IL" dirty="0"/>
                    </a:p>
                  </a:txBody>
                  <a:tcPr/>
                </a:tc>
                <a:tc>
                  <a:txBody>
                    <a:bodyPr/>
                    <a:lstStyle/>
                    <a:p>
                      <a:pPr algn="ctr" rtl="1"/>
                      <a:endParaRPr lang="he-IL" dirty="0"/>
                    </a:p>
                  </a:txBody>
                  <a:tcPr/>
                </a:tc>
                <a:tc>
                  <a:txBody>
                    <a:bodyPr/>
                    <a:lstStyle/>
                    <a:p>
                      <a:pPr rtl="1"/>
                      <a:endParaRPr lang="he-IL" dirty="0"/>
                    </a:p>
                  </a:txBody>
                  <a:tcPr/>
                </a:tc>
                <a:extLst>
                  <a:ext uri="{0D108BD9-81ED-4DB2-BD59-A6C34878D82A}">
                    <a16:rowId xmlns:a16="http://schemas.microsoft.com/office/drawing/2014/main" val="2657494097"/>
                  </a:ext>
                </a:extLst>
              </a:tr>
            </a:tbl>
          </a:graphicData>
        </a:graphic>
      </p:graphicFrame>
      <p:sp>
        <p:nvSpPr>
          <p:cNvPr id="17" name="TextBox 16"/>
          <p:cNvSpPr txBox="1"/>
          <p:nvPr/>
        </p:nvSpPr>
        <p:spPr>
          <a:xfrm>
            <a:off x="9929091" y="5418416"/>
            <a:ext cx="794327" cy="369332"/>
          </a:xfrm>
          <a:prstGeom prst="rect">
            <a:avLst/>
          </a:prstGeom>
          <a:noFill/>
        </p:spPr>
        <p:txBody>
          <a:bodyPr wrap="square" rtlCol="1">
            <a:spAutoFit/>
          </a:bodyPr>
          <a:lstStyle/>
          <a:p>
            <a:r>
              <a:rPr lang="he-IL" dirty="0" smtClean="0"/>
              <a:t>שמואל</a:t>
            </a:r>
            <a:endParaRPr lang="he-IL" dirty="0"/>
          </a:p>
        </p:txBody>
      </p:sp>
      <p:sp>
        <p:nvSpPr>
          <p:cNvPr id="18" name="TextBox 17"/>
          <p:cNvSpPr txBox="1"/>
          <p:nvPr/>
        </p:nvSpPr>
        <p:spPr>
          <a:xfrm>
            <a:off x="8109527" y="5418416"/>
            <a:ext cx="1681018" cy="369332"/>
          </a:xfrm>
          <a:prstGeom prst="rect">
            <a:avLst/>
          </a:prstGeom>
          <a:noFill/>
        </p:spPr>
        <p:txBody>
          <a:bodyPr wrap="square" rtlCol="1">
            <a:spAutoFit/>
          </a:bodyPr>
          <a:lstStyle/>
          <a:p>
            <a:r>
              <a:rPr lang="he-IL" dirty="0"/>
              <a:t>אב מבעה = </a:t>
            </a:r>
            <a:r>
              <a:rPr lang="he-IL" dirty="0" smtClean="0"/>
              <a:t>שן</a:t>
            </a:r>
            <a:endParaRPr lang="he-IL" dirty="0"/>
          </a:p>
        </p:txBody>
      </p:sp>
      <p:sp>
        <p:nvSpPr>
          <p:cNvPr id="19" name="TextBox 18"/>
          <p:cNvSpPr txBox="1"/>
          <p:nvPr/>
        </p:nvSpPr>
        <p:spPr>
          <a:xfrm>
            <a:off x="7583055" y="6049818"/>
            <a:ext cx="2346036" cy="369332"/>
          </a:xfrm>
          <a:prstGeom prst="rect">
            <a:avLst/>
          </a:prstGeom>
          <a:noFill/>
        </p:spPr>
        <p:txBody>
          <a:bodyPr wrap="square" rtlCol="1">
            <a:spAutoFit/>
          </a:bodyPr>
          <a:lstStyle/>
          <a:p>
            <a:r>
              <a:rPr lang="he-IL" dirty="0"/>
              <a:t>אב מבעה = אדם </a:t>
            </a:r>
            <a:r>
              <a:rPr lang="he-IL" dirty="0" smtClean="0"/>
              <a:t>המזיק</a:t>
            </a:r>
            <a:endParaRPr lang="he-IL" dirty="0"/>
          </a:p>
        </p:txBody>
      </p:sp>
      <p:sp>
        <p:nvSpPr>
          <p:cNvPr id="20" name="TextBox 19"/>
          <p:cNvSpPr txBox="1"/>
          <p:nvPr/>
        </p:nvSpPr>
        <p:spPr>
          <a:xfrm>
            <a:off x="4867564" y="5270634"/>
            <a:ext cx="2581461" cy="646331"/>
          </a:xfrm>
          <a:prstGeom prst="rect">
            <a:avLst/>
          </a:prstGeom>
          <a:noFill/>
        </p:spPr>
        <p:txBody>
          <a:bodyPr wrap="square" rtlCol="1">
            <a:spAutoFit/>
          </a:bodyPr>
          <a:lstStyle/>
          <a:p>
            <a:pPr algn="ctr"/>
            <a:r>
              <a:rPr lang="he-IL" dirty="0"/>
              <a:t>מסקנה:</a:t>
            </a:r>
          </a:p>
          <a:p>
            <a:r>
              <a:rPr lang="he-IL" dirty="0"/>
              <a:t> תולדת מבעה = תולדת </a:t>
            </a:r>
            <a:r>
              <a:rPr lang="he-IL" dirty="0" smtClean="0"/>
              <a:t>שן</a:t>
            </a:r>
            <a:endParaRPr lang="he-IL" dirty="0"/>
          </a:p>
        </p:txBody>
      </p:sp>
      <p:sp>
        <p:nvSpPr>
          <p:cNvPr id="21" name="TextBox 20"/>
          <p:cNvSpPr txBox="1"/>
          <p:nvPr/>
        </p:nvSpPr>
        <p:spPr>
          <a:xfrm>
            <a:off x="4867563" y="5945105"/>
            <a:ext cx="2581461" cy="646331"/>
          </a:xfrm>
          <a:prstGeom prst="rect">
            <a:avLst/>
          </a:prstGeom>
          <a:noFill/>
        </p:spPr>
        <p:txBody>
          <a:bodyPr wrap="square" rtlCol="1">
            <a:spAutoFit/>
          </a:bodyPr>
          <a:lstStyle/>
          <a:p>
            <a:pPr algn="ctr"/>
            <a:r>
              <a:rPr lang="he-IL" dirty="0"/>
              <a:t>מסקנה: </a:t>
            </a:r>
          </a:p>
          <a:p>
            <a:r>
              <a:rPr lang="he-IL" dirty="0"/>
              <a:t>אין תולדות לאדם </a:t>
            </a:r>
            <a:r>
              <a:rPr lang="he-IL" dirty="0" smtClean="0"/>
              <a:t>המזיק</a:t>
            </a:r>
            <a:endParaRPr lang="he-IL" dirty="0"/>
          </a:p>
        </p:txBody>
      </p:sp>
      <p:sp>
        <p:nvSpPr>
          <p:cNvPr id="22" name="TextBox 21"/>
          <p:cNvSpPr txBox="1"/>
          <p:nvPr/>
        </p:nvSpPr>
        <p:spPr>
          <a:xfrm>
            <a:off x="2743200" y="5258068"/>
            <a:ext cx="1939636" cy="646331"/>
          </a:xfrm>
          <a:prstGeom prst="rect">
            <a:avLst/>
          </a:prstGeom>
          <a:noFill/>
        </p:spPr>
        <p:txBody>
          <a:bodyPr wrap="square" rtlCol="1">
            <a:spAutoFit/>
          </a:bodyPr>
          <a:lstStyle/>
          <a:p>
            <a:r>
              <a:rPr lang="he-IL" dirty="0"/>
              <a:t>דברי רב </a:t>
            </a:r>
            <a:r>
              <a:rPr lang="he-IL" dirty="0" err="1"/>
              <a:t>פפא</a:t>
            </a:r>
            <a:r>
              <a:rPr lang="he-IL" dirty="0"/>
              <a:t> לא נאמרו על תולדת </a:t>
            </a:r>
            <a:r>
              <a:rPr lang="he-IL" dirty="0" smtClean="0"/>
              <a:t>שן</a:t>
            </a:r>
            <a:endParaRPr lang="he-IL" dirty="0"/>
          </a:p>
        </p:txBody>
      </p:sp>
      <p:sp>
        <p:nvSpPr>
          <p:cNvPr id="23" name="TextBox 22"/>
          <p:cNvSpPr txBox="1"/>
          <p:nvPr/>
        </p:nvSpPr>
        <p:spPr>
          <a:xfrm>
            <a:off x="2387498" y="5916965"/>
            <a:ext cx="2359994" cy="646331"/>
          </a:xfrm>
          <a:prstGeom prst="rect">
            <a:avLst/>
          </a:prstGeom>
          <a:noFill/>
        </p:spPr>
        <p:txBody>
          <a:bodyPr wrap="square" rtlCol="1">
            <a:spAutoFit/>
          </a:bodyPr>
          <a:lstStyle/>
          <a:p>
            <a:r>
              <a:rPr lang="he-IL" dirty="0"/>
              <a:t>דברי רב </a:t>
            </a:r>
            <a:r>
              <a:rPr lang="he-IL" dirty="0" err="1"/>
              <a:t>פפא</a:t>
            </a:r>
            <a:r>
              <a:rPr lang="he-IL" dirty="0"/>
              <a:t> לא נאמרו על תולדות </a:t>
            </a:r>
            <a:r>
              <a:rPr lang="he-IL" dirty="0" smtClean="0"/>
              <a:t>האדם</a:t>
            </a:r>
            <a:endParaRPr lang="he-IL" dirty="0"/>
          </a:p>
        </p:txBody>
      </p:sp>
      <p:sp>
        <p:nvSpPr>
          <p:cNvPr id="24" name="TextBox 23"/>
          <p:cNvSpPr txBox="1"/>
          <p:nvPr/>
        </p:nvSpPr>
        <p:spPr>
          <a:xfrm>
            <a:off x="10042579" y="6004926"/>
            <a:ext cx="567349" cy="369332"/>
          </a:xfrm>
          <a:prstGeom prst="rect">
            <a:avLst/>
          </a:prstGeom>
          <a:noFill/>
        </p:spPr>
        <p:txBody>
          <a:bodyPr wrap="square" rtlCol="1">
            <a:spAutoFit/>
          </a:bodyPr>
          <a:lstStyle/>
          <a:p>
            <a:r>
              <a:rPr lang="he-IL" dirty="0" smtClean="0"/>
              <a:t>רב</a:t>
            </a:r>
            <a:endParaRPr lang="he-IL" dirty="0"/>
          </a:p>
        </p:txBody>
      </p:sp>
    </p:spTree>
    <p:extLst>
      <p:ext uri="{BB962C8B-B14F-4D97-AF65-F5344CB8AC3E}">
        <p14:creationId xmlns:p14="http://schemas.microsoft.com/office/powerpoint/2010/main" val="21512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par>
                          <p:cTn id="17" fill="hold">
                            <p:stCondLst>
                              <p:cond delay="2000"/>
                            </p:stCondLst>
                            <p:childTnLst>
                              <p:par>
                                <p:cTn id="18" presetID="22" presetClass="entr" presetSubtype="2"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3250"/>
                            </p:stCondLst>
                            <p:childTnLst>
                              <p:par>
                                <p:cTn id="22" presetID="31" presetClass="entr" presetSubtype="0" fill="hold" grpId="0" nodeType="afterEffect">
                                  <p:stCondLst>
                                    <p:cond delay="175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6000"/>
                            </p:stCondLst>
                            <p:childTnLst>
                              <p:par>
                                <p:cTn id="29" presetID="22" presetClass="entr" presetSubtype="2" fill="hold" grpId="0" nodeType="afterEffect">
                                  <p:stCondLst>
                                    <p:cond delay="200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par>
                          <p:cTn id="32" fill="hold">
                            <p:stCondLst>
                              <p:cond delay="8500"/>
                            </p:stCondLst>
                            <p:childTnLst>
                              <p:par>
                                <p:cTn id="33" presetID="31" presetClass="entr" presetSubtype="0" fill="hold" grpId="0" nodeType="afterEffect">
                                  <p:stCondLst>
                                    <p:cond delay="3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par>
                          <p:cTn id="39" fill="hold">
                            <p:stCondLst>
                              <p:cond delay="13000"/>
                            </p:stCondLst>
                            <p:childTnLst>
                              <p:par>
                                <p:cTn id="40" presetID="22" presetClass="entr" presetSubtype="2" fill="hold" grpId="0" nodeType="afterEffect">
                                  <p:stCondLst>
                                    <p:cond delay="225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1000"/>
                                        <p:tgtEl>
                                          <p:spTgt spid="16"/>
                                        </p:tgtEl>
                                      </p:cBhvr>
                                    </p:animEffect>
                                  </p:childTnLst>
                                </p:cTn>
                              </p:par>
                            </p:childTnLst>
                          </p:cTn>
                        </p:par>
                        <p:par>
                          <p:cTn id="48" fill="hold">
                            <p:stCondLst>
                              <p:cond delay="1000"/>
                            </p:stCondLst>
                            <p:childTnLst>
                              <p:par>
                                <p:cTn id="49" presetID="2" presetClass="entr" presetSubtype="9" fill="hold" grpId="0" nodeType="after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0-#ppt_h/2"/>
                                          </p:val>
                                        </p:tav>
                                        <p:tav tm="100000">
                                          <p:val>
                                            <p:strVal val="#ppt_y"/>
                                          </p:val>
                                        </p:tav>
                                      </p:tavLst>
                                    </p:anim>
                                  </p:childTnLst>
                                </p:cTn>
                              </p:par>
                            </p:childTnLst>
                          </p:cTn>
                        </p:par>
                        <p:par>
                          <p:cTn id="53" fill="hold">
                            <p:stCondLst>
                              <p:cond delay="2000"/>
                            </p:stCondLst>
                            <p:childTnLst>
                              <p:par>
                                <p:cTn id="54" presetID="2" presetClass="entr" presetSubtype="9" fill="hold" grpId="0" nodeType="afterEffect">
                                  <p:stCondLst>
                                    <p:cond delay="50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0-#ppt_w/2"/>
                                          </p:val>
                                        </p:tav>
                                        <p:tav tm="100000">
                                          <p:val>
                                            <p:strVal val="#ppt_x"/>
                                          </p:val>
                                        </p:tav>
                                      </p:tavLst>
                                    </p:anim>
                                    <p:anim calcmode="lin" valueType="num">
                                      <p:cBhvr additive="base">
                                        <p:cTn id="57" dur="500" fill="hold"/>
                                        <p:tgtEl>
                                          <p:spTgt spid="18"/>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9" fill="hold" grpId="0" nodeType="afterEffect">
                                  <p:stCondLst>
                                    <p:cond delay="75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0-#ppt_w/2"/>
                                          </p:val>
                                        </p:tav>
                                        <p:tav tm="100000">
                                          <p:val>
                                            <p:strVal val="#ppt_x"/>
                                          </p:val>
                                        </p:tav>
                                      </p:tavLst>
                                    </p:anim>
                                    <p:anim calcmode="lin" valueType="num">
                                      <p:cBhvr additive="base">
                                        <p:cTn id="62" dur="500" fill="hold"/>
                                        <p:tgtEl>
                                          <p:spTgt spid="20"/>
                                        </p:tgtEl>
                                        <p:attrNameLst>
                                          <p:attrName>ppt_y</p:attrName>
                                        </p:attrNameLst>
                                      </p:cBhvr>
                                      <p:tavLst>
                                        <p:tav tm="0">
                                          <p:val>
                                            <p:strVal val="0-#ppt_h/2"/>
                                          </p:val>
                                        </p:tav>
                                        <p:tav tm="100000">
                                          <p:val>
                                            <p:strVal val="#ppt_y"/>
                                          </p:val>
                                        </p:tav>
                                      </p:tavLst>
                                    </p:anim>
                                  </p:childTnLst>
                                </p:cTn>
                              </p:par>
                            </p:childTnLst>
                          </p:cTn>
                        </p:par>
                        <p:par>
                          <p:cTn id="63" fill="hold">
                            <p:stCondLst>
                              <p:cond delay="4250"/>
                            </p:stCondLst>
                            <p:childTnLst>
                              <p:par>
                                <p:cTn id="64" presetID="2" presetClass="entr" presetSubtype="9" fill="hold" grpId="0" nodeType="afterEffect">
                                  <p:stCondLst>
                                    <p:cond delay="100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0-#ppt_w/2"/>
                                          </p:val>
                                        </p:tav>
                                        <p:tav tm="100000">
                                          <p:val>
                                            <p:strVal val="#ppt_x"/>
                                          </p:val>
                                        </p:tav>
                                      </p:tavLst>
                                    </p:anim>
                                    <p:anim calcmode="lin" valueType="num">
                                      <p:cBhvr additive="base">
                                        <p:cTn id="6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3"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1+#ppt_w/2"/>
                                          </p:val>
                                        </p:tav>
                                        <p:tav tm="100000">
                                          <p:val>
                                            <p:strVal val="#ppt_x"/>
                                          </p:val>
                                        </p:tav>
                                      </p:tavLst>
                                    </p:anim>
                                    <p:anim calcmode="lin" valueType="num">
                                      <p:cBhvr additive="base">
                                        <p:cTn id="73" dur="500" fill="hold"/>
                                        <p:tgtEl>
                                          <p:spTgt spid="24"/>
                                        </p:tgtEl>
                                        <p:attrNameLst>
                                          <p:attrName>ppt_y</p:attrName>
                                        </p:attrNameLst>
                                      </p:cBhvr>
                                      <p:tavLst>
                                        <p:tav tm="0">
                                          <p:val>
                                            <p:strVal val="0-#ppt_h/2"/>
                                          </p:val>
                                        </p:tav>
                                        <p:tav tm="100000">
                                          <p:val>
                                            <p:strVal val="#ppt_y"/>
                                          </p:val>
                                        </p:tav>
                                      </p:tavLst>
                                    </p:anim>
                                  </p:childTnLst>
                                </p:cTn>
                              </p:par>
                            </p:childTnLst>
                          </p:cTn>
                        </p:par>
                        <p:par>
                          <p:cTn id="74" fill="hold">
                            <p:stCondLst>
                              <p:cond delay="500"/>
                            </p:stCondLst>
                            <p:childTnLst>
                              <p:par>
                                <p:cTn id="75" presetID="2" presetClass="entr" presetSubtype="3" fill="hold" grpId="0" nodeType="afterEffect">
                                  <p:stCondLst>
                                    <p:cond delay="75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1+#ppt_w/2"/>
                                          </p:val>
                                        </p:tav>
                                        <p:tav tm="100000">
                                          <p:val>
                                            <p:strVal val="#ppt_x"/>
                                          </p:val>
                                        </p:tav>
                                      </p:tavLst>
                                    </p:anim>
                                    <p:anim calcmode="lin" valueType="num">
                                      <p:cBhvr additive="base">
                                        <p:cTn id="78" dur="500" fill="hold"/>
                                        <p:tgtEl>
                                          <p:spTgt spid="19"/>
                                        </p:tgtEl>
                                        <p:attrNameLst>
                                          <p:attrName>ppt_y</p:attrName>
                                        </p:attrNameLst>
                                      </p:cBhvr>
                                      <p:tavLst>
                                        <p:tav tm="0">
                                          <p:val>
                                            <p:strVal val="0-#ppt_h/2"/>
                                          </p:val>
                                        </p:tav>
                                        <p:tav tm="100000">
                                          <p:val>
                                            <p:strVal val="#ppt_y"/>
                                          </p:val>
                                        </p:tav>
                                      </p:tavLst>
                                    </p:anim>
                                  </p:childTnLst>
                                </p:cTn>
                              </p:par>
                            </p:childTnLst>
                          </p:cTn>
                        </p:par>
                        <p:par>
                          <p:cTn id="79" fill="hold">
                            <p:stCondLst>
                              <p:cond delay="1750"/>
                            </p:stCondLst>
                            <p:childTnLst>
                              <p:par>
                                <p:cTn id="80" presetID="2" presetClass="entr" presetSubtype="3" fill="hold" grpId="0" nodeType="afterEffect">
                                  <p:stCondLst>
                                    <p:cond delay="100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1+#ppt_w/2"/>
                                          </p:val>
                                        </p:tav>
                                        <p:tav tm="100000">
                                          <p:val>
                                            <p:strVal val="#ppt_x"/>
                                          </p:val>
                                        </p:tav>
                                      </p:tavLst>
                                    </p:anim>
                                    <p:anim calcmode="lin" valueType="num">
                                      <p:cBhvr additive="base">
                                        <p:cTn id="83" dur="500" fill="hold"/>
                                        <p:tgtEl>
                                          <p:spTgt spid="21"/>
                                        </p:tgtEl>
                                        <p:attrNameLst>
                                          <p:attrName>ppt_y</p:attrName>
                                        </p:attrNameLst>
                                      </p:cBhvr>
                                      <p:tavLst>
                                        <p:tav tm="0">
                                          <p:val>
                                            <p:strVal val="0-#ppt_h/2"/>
                                          </p:val>
                                        </p:tav>
                                        <p:tav tm="100000">
                                          <p:val>
                                            <p:strVal val="#ppt_y"/>
                                          </p:val>
                                        </p:tav>
                                      </p:tavLst>
                                    </p:anim>
                                  </p:childTnLst>
                                </p:cTn>
                              </p:par>
                            </p:childTnLst>
                          </p:cTn>
                        </p:par>
                        <p:par>
                          <p:cTn id="84" fill="hold">
                            <p:stCondLst>
                              <p:cond delay="3250"/>
                            </p:stCondLst>
                            <p:childTnLst>
                              <p:par>
                                <p:cTn id="85" presetID="2" presetClass="entr" presetSubtype="3" fill="hold" grpId="0" nodeType="afterEffect">
                                  <p:stCondLst>
                                    <p:cond delay="125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1+#ppt_w/2"/>
                                          </p:val>
                                        </p:tav>
                                        <p:tav tm="100000">
                                          <p:val>
                                            <p:strVal val="#ppt_x"/>
                                          </p:val>
                                        </p:tav>
                                      </p:tavLst>
                                    </p:anim>
                                    <p:anim calcmode="lin" valueType="num">
                                      <p:cBhvr additive="base">
                                        <p:cTn id="8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animBg="1"/>
      <p:bldP spid="17" grpId="0"/>
      <p:bldP spid="18" grpId="0"/>
      <p:bldP spid="19" grpId="0"/>
      <p:bldP spid="20"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757382" y="443432"/>
            <a:ext cx="7232073" cy="923330"/>
          </a:xfrm>
          <a:prstGeom prst="rect">
            <a:avLst/>
          </a:prstGeom>
        </p:spPr>
        <p:txBody>
          <a:bodyPr wrap="square">
            <a:spAutoFit/>
          </a:bodyPr>
          <a:lstStyle/>
          <a:p>
            <a:r>
              <a:rPr lang="he-IL" dirty="0" smtClean="0"/>
              <a:t>אולי </a:t>
            </a:r>
            <a:r>
              <a:rPr lang="he-IL" dirty="0"/>
              <a:t>תאמר, שהאב של </a:t>
            </a:r>
            <a:r>
              <a:rPr lang="he-IL" dirty="0" smtClean="0"/>
              <a:t>"אדם המזיק" </a:t>
            </a:r>
            <a:r>
              <a:rPr lang="he-IL" dirty="0"/>
              <a:t>הוא אדם המזיק כשהוא ניעור, והתולדה </a:t>
            </a:r>
            <a:r>
              <a:rPr lang="he-IL" dirty="0" smtClean="0"/>
              <a:t>באדם </a:t>
            </a:r>
            <a:r>
              <a:rPr lang="he-IL" dirty="0"/>
              <a:t>המזיק כשהוא </a:t>
            </a:r>
            <a:r>
              <a:rPr lang="he-IL" dirty="0">
                <a:solidFill>
                  <a:srgbClr val="000000"/>
                </a:solidFill>
                <a:latin typeface="Arial" panose="020B0604020202020204" pitchFamily="34" charset="0"/>
              </a:rPr>
              <a:t> יָשֵׁן </a:t>
            </a:r>
            <a:r>
              <a:rPr lang="he-IL" dirty="0" smtClean="0"/>
              <a:t> </a:t>
            </a:r>
            <a:r>
              <a:rPr lang="he-IL" dirty="0"/>
              <a:t>ועל תולדה זו אמר רב </a:t>
            </a:r>
            <a:r>
              <a:rPr lang="he-IL" dirty="0" err="1"/>
              <a:t>פפא</a:t>
            </a:r>
            <a:r>
              <a:rPr lang="he-IL" dirty="0"/>
              <a:t> שאין דינה כאב</a:t>
            </a:r>
            <a:r>
              <a:rPr lang="he-IL" dirty="0" smtClean="0"/>
              <a:t>. שהרי למדנו שאדם מועד לעולם בין ער ובין </a:t>
            </a:r>
            <a:r>
              <a:rPr lang="he-IL" dirty="0">
                <a:solidFill>
                  <a:srgbClr val="000000"/>
                </a:solidFill>
                <a:latin typeface="Arial" panose="020B0604020202020204" pitchFamily="34" charset="0"/>
              </a:rPr>
              <a:t> יָשֵׁן </a:t>
            </a:r>
            <a:r>
              <a:rPr lang="he-IL" dirty="0" smtClean="0"/>
              <a:t>, לכן </a:t>
            </a:r>
            <a:r>
              <a:rPr lang="he-IL" dirty="0">
                <a:solidFill>
                  <a:srgbClr val="000000"/>
                </a:solidFill>
                <a:latin typeface="Arial" panose="020B0604020202020204" pitchFamily="34" charset="0"/>
              </a:rPr>
              <a:t> יָשֵׁן </a:t>
            </a:r>
            <a:r>
              <a:rPr lang="he-IL" dirty="0" smtClean="0"/>
              <a:t> לא תולדת ער</a:t>
            </a:r>
            <a:endParaRPr lang="he-IL" dirty="0"/>
          </a:p>
        </p:txBody>
      </p:sp>
      <p:sp>
        <p:nvSpPr>
          <p:cNvPr id="4" name="מלבן 3"/>
          <p:cNvSpPr/>
          <p:nvPr/>
        </p:nvSpPr>
        <p:spPr>
          <a:xfrm>
            <a:off x="8450665" y="551607"/>
            <a:ext cx="3575080" cy="646331"/>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וְכִי </a:t>
            </a:r>
            <a:r>
              <a:rPr lang="he-IL" dirty="0" err="1">
                <a:solidFill>
                  <a:srgbClr val="000000"/>
                </a:solidFill>
                <a:latin typeface="Arial" panose="020B0604020202020204" pitchFamily="34" charset="0"/>
              </a:rPr>
              <a:t>תֵּימָא</a:t>
            </a:r>
            <a:r>
              <a:rPr lang="he-IL" dirty="0">
                <a:solidFill>
                  <a:srgbClr val="000000"/>
                </a:solidFill>
                <a:latin typeface="Arial" panose="020B0604020202020204" pitchFamily="34" charset="0"/>
              </a:rPr>
              <a:t> אָב נֵיעוֹר תּוֹלָדָה יָשֵׁן </a:t>
            </a:r>
            <a:endParaRPr lang="he-IL" dirty="0" smtClean="0">
              <a:solidFill>
                <a:srgbClr val="000000"/>
              </a:solidFill>
              <a:latin typeface="Arial" panose="020B0604020202020204" pitchFamily="34" charset="0"/>
            </a:endParaRPr>
          </a:p>
          <a:p>
            <a:r>
              <a:rPr lang="he-IL" dirty="0" err="1" smtClean="0">
                <a:solidFill>
                  <a:srgbClr val="000000"/>
                </a:solidFill>
                <a:latin typeface="Arial" panose="020B0604020202020204" pitchFamily="34" charset="0"/>
              </a:rPr>
              <a:t>וְהָתְנַן</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אָדָם מוּעָד לְעוֹלָם בֵּין עֵר בֵּין </a:t>
            </a:r>
            <a:r>
              <a:rPr lang="he-IL" dirty="0" smtClean="0">
                <a:solidFill>
                  <a:srgbClr val="000000"/>
                </a:solidFill>
                <a:latin typeface="Arial" panose="020B0604020202020204" pitchFamily="34" charset="0"/>
              </a:rPr>
              <a:t>יָשֵׁן</a:t>
            </a:r>
            <a:endParaRPr lang="he-IL" dirty="0"/>
          </a:p>
        </p:txBody>
      </p:sp>
      <p:sp>
        <p:nvSpPr>
          <p:cNvPr id="5" name="מלבן 4"/>
          <p:cNvSpPr/>
          <p:nvPr/>
        </p:nvSpPr>
        <p:spPr>
          <a:xfrm>
            <a:off x="628072" y="1459139"/>
            <a:ext cx="7490691" cy="646331"/>
          </a:xfrm>
          <a:prstGeom prst="rect">
            <a:avLst/>
          </a:prstGeom>
        </p:spPr>
        <p:txBody>
          <a:bodyPr wrap="square">
            <a:spAutoFit/>
          </a:bodyPr>
          <a:lstStyle/>
          <a:p>
            <a:r>
              <a:rPr lang="he-IL" dirty="0" smtClean="0"/>
              <a:t>אלא יש </a:t>
            </a:r>
            <a:r>
              <a:rPr lang="he-IL" dirty="0"/>
              <a:t>לומר, </a:t>
            </a:r>
            <a:r>
              <a:rPr lang="he-IL" dirty="0" smtClean="0"/>
              <a:t>על </a:t>
            </a:r>
            <a:r>
              <a:rPr lang="he-IL" dirty="0"/>
              <a:t>רוק </a:t>
            </a:r>
            <a:r>
              <a:rPr lang="he-IL" dirty="0" smtClean="0"/>
              <a:t>הפה ועל </a:t>
            </a:r>
            <a:r>
              <a:rPr lang="he-IL" dirty="0"/>
              <a:t>ליחת </a:t>
            </a:r>
            <a:r>
              <a:rPr lang="he-IL" dirty="0" smtClean="0"/>
              <a:t>החוטם של </a:t>
            </a:r>
            <a:r>
              <a:rPr lang="he-IL" dirty="0"/>
              <a:t>אדם שהזיקו, שהן בגדר "תולדה", </a:t>
            </a:r>
            <a:r>
              <a:rPr lang="he-IL" dirty="0" smtClean="0"/>
              <a:t>אולי עליהן </a:t>
            </a:r>
            <a:r>
              <a:rPr lang="he-IL" dirty="0"/>
              <a:t>אמר רב </a:t>
            </a:r>
            <a:r>
              <a:rPr lang="he-IL" dirty="0" err="1"/>
              <a:t>פפא</a:t>
            </a:r>
            <a:r>
              <a:rPr lang="he-IL" dirty="0"/>
              <a:t> שאין דינם כאב.</a:t>
            </a:r>
          </a:p>
        </p:txBody>
      </p:sp>
      <p:sp>
        <p:nvSpPr>
          <p:cNvPr id="6" name="מלבן 5"/>
          <p:cNvSpPr/>
          <p:nvPr/>
        </p:nvSpPr>
        <p:spPr>
          <a:xfrm>
            <a:off x="184726" y="3019525"/>
            <a:ext cx="8377382" cy="2308324"/>
          </a:xfrm>
          <a:prstGeom prst="rect">
            <a:avLst/>
          </a:prstGeom>
          <a:noFill/>
        </p:spPr>
        <p:txBody>
          <a:bodyPr wrap="square">
            <a:spAutoFit/>
          </a:bodyPr>
          <a:lstStyle/>
          <a:p>
            <a:r>
              <a:rPr lang="he-IL" dirty="0" smtClean="0"/>
              <a:t>באיזה </a:t>
            </a:r>
            <a:r>
              <a:rPr lang="he-IL" dirty="0"/>
              <a:t>אופן מדובר שהם הזיקו?</a:t>
            </a:r>
          </a:p>
          <a:p>
            <a:r>
              <a:rPr lang="he-IL" dirty="0" smtClean="0"/>
              <a:t>אם </a:t>
            </a:r>
            <a:r>
              <a:rPr lang="he-IL" dirty="0"/>
              <a:t>בתוך כדי </a:t>
            </a:r>
            <a:r>
              <a:rPr lang="he-IL" dirty="0" smtClean="0"/>
              <a:t>הילוכם </a:t>
            </a:r>
            <a:r>
              <a:rPr lang="he-IL" dirty="0"/>
              <a:t>הזיקו כגון, שנפלו על בגד </a:t>
            </a:r>
            <a:r>
              <a:rPr lang="he-IL" dirty="0" smtClean="0"/>
              <a:t>משי יקר וטנפוהו</a:t>
            </a:r>
            <a:r>
              <a:rPr lang="he-IL" dirty="0"/>
              <a:t>, או שנפלו לתוך </a:t>
            </a:r>
            <a:r>
              <a:rPr lang="he-IL" dirty="0" smtClean="0"/>
              <a:t>המשקים</a:t>
            </a:r>
          </a:p>
          <a:p>
            <a:r>
              <a:rPr lang="he-IL" dirty="0"/>
              <a:t> </a:t>
            </a:r>
            <a:r>
              <a:rPr lang="he-IL" dirty="0" smtClean="0"/>
              <a:t>       ונהיו מאוסים. </a:t>
            </a:r>
          </a:p>
          <a:p>
            <a:r>
              <a:rPr lang="he-IL" dirty="0" smtClean="0"/>
              <a:t>אם </a:t>
            </a:r>
            <a:r>
              <a:rPr lang="he-IL" dirty="0"/>
              <a:t>כן, </a:t>
            </a:r>
            <a:r>
              <a:rPr lang="he-IL" dirty="0" err="1" smtClean="0">
                <a:solidFill>
                  <a:srgbClr val="000000"/>
                </a:solidFill>
                <a:latin typeface="Arial" panose="020B0604020202020204" pitchFamily="34" charset="0"/>
              </a:rPr>
              <a:t>כֹּחו</a:t>
            </a:r>
            <a:r>
              <a:rPr lang="he-IL" dirty="0" smtClean="0">
                <a:solidFill>
                  <a:srgbClr val="000000"/>
                </a:solidFill>
                <a:latin typeface="Arial" panose="020B0604020202020204" pitchFamily="34" charset="0"/>
              </a:rPr>
              <a:t>ֹ</a:t>
            </a:r>
            <a:r>
              <a:rPr lang="he-IL" dirty="0" smtClean="0"/>
              <a:t>, </a:t>
            </a:r>
            <a:r>
              <a:rPr lang="he-IL" dirty="0"/>
              <a:t>הרי </a:t>
            </a:r>
            <a:r>
              <a:rPr lang="he-IL" dirty="0" smtClean="0"/>
              <a:t>הזיק </a:t>
            </a:r>
            <a:r>
              <a:rPr lang="he-IL" dirty="0"/>
              <a:t>מכוחו של האדם, </a:t>
            </a:r>
            <a:r>
              <a:rPr lang="he-IL" dirty="0" smtClean="0"/>
              <a:t>ונחשב </a:t>
            </a:r>
            <a:r>
              <a:rPr lang="he-IL" dirty="0"/>
              <a:t>לאב כאדם המזיק עצמו, וחייבים </a:t>
            </a:r>
            <a:r>
              <a:rPr lang="he-IL" dirty="0" smtClean="0"/>
              <a:t>כמותו</a:t>
            </a:r>
          </a:p>
          <a:p>
            <a:r>
              <a:rPr lang="he-IL" dirty="0" smtClean="0"/>
              <a:t>אם </a:t>
            </a:r>
            <a:r>
              <a:rPr lang="he-IL" dirty="0"/>
              <a:t>הזיקו לאחר שנחו על הקרקע, ואדם החליק עליהם </a:t>
            </a:r>
            <a:r>
              <a:rPr lang="he-IL" dirty="0" smtClean="0"/>
              <a:t>וניזוק </a:t>
            </a:r>
            <a:r>
              <a:rPr lang="he-IL" dirty="0"/>
              <a:t>אם כן, אין זה כלל תולדת האדם, אלא בין לרב ובין לשמואל, שנחלקו לגבי תקלה </a:t>
            </a:r>
            <a:r>
              <a:rPr lang="he-IL" dirty="0" smtClean="0"/>
              <a:t>שהבעלים לא </a:t>
            </a:r>
            <a:r>
              <a:rPr lang="he-IL" dirty="0"/>
              <a:t>הפקירה </a:t>
            </a:r>
            <a:r>
              <a:rPr lang="he-IL" dirty="0" smtClean="0"/>
              <a:t>אם </a:t>
            </a:r>
            <a:r>
              <a:rPr lang="he-IL" dirty="0"/>
              <a:t>דינה כבור או כשור, </a:t>
            </a:r>
            <a:endParaRPr lang="he-IL" dirty="0" smtClean="0"/>
          </a:p>
          <a:p>
            <a:r>
              <a:rPr lang="he-IL" dirty="0" smtClean="0"/>
              <a:t>אבל </a:t>
            </a:r>
            <a:r>
              <a:rPr lang="he-IL" dirty="0"/>
              <a:t>כשהפקירה כמו כאן, </a:t>
            </a:r>
            <a:r>
              <a:rPr lang="he-IL" dirty="0" smtClean="0"/>
              <a:t>שוודאי </a:t>
            </a:r>
            <a:r>
              <a:rPr lang="he-IL" dirty="0"/>
              <a:t>הפקירם, מודים </a:t>
            </a:r>
            <a:r>
              <a:rPr lang="he-IL" dirty="0" smtClean="0"/>
              <a:t>שניהם, שהם </a:t>
            </a:r>
            <a:r>
              <a:rPr lang="he-IL" dirty="0"/>
              <a:t>תולדה של בור</a:t>
            </a:r>
            <a:r>
              <a:rPr lang="he-IL" dirty="0" smtClean="0"/>
              <a:t>.</a:t>
            </a:r>
          </a:p>
          <a:p>
            <a:r>
              <a:rPr lang="he-IL" dirty="0" smtClean="0"/>
              <a:t>וכבר </a:t>
            </a:r>
            <a:r>
              <a:rPr lang="he-IL" dirty="0"/>
              <a:t>נתבאר שתולדת הבור כבור. </a:t>
            </a:r>
          </a:p>
        </p:txBody>
      </p:sp>
      <p:sp>
        <p:nvSpPr>
          <p:cNvPr id="7" name="TextBox 6"/>
          <p:cNvSpPr txBox="1"/>
          <p:nvPr/>
        </p:nvSpPr>
        <p:spPr>
          <a:xfrm>
            <a:off x="10723418" y="74100"/>
            <a:ext cx="1311564" cy="369332"/>
          </a:xfrm>
          <a:prstGeom prst="rect">
            <a:avLst/>
          </a:prstGeom>
          <a:noFill/>
        </p:spPr>
        <p:txBody>
          <a:bodyPr wrap="square" rtlCol="1">
            <a:spAutoFit/>
          </a:bodyPr>
          <a:lstStyle/>
          <a:p>
            <a:r>
              <a:rPr lang="he-IL" dirty="0" smtClean="0"/>
              <a:t>דף ג' עמ' ב'</a:t>
            </a:r>
            <a:endParaRPr lang="he-IL" dirty="0"/>
          </a:p>
        </p:txBody>
      </p:sp>
      <p:sp>
        <p:nvSpPr>
          <p:cNvPr id="8" name="מלבן 7"/>
          <p:cNvSpPr/>
          <p:nvPr/>
        </p:nvSpPr>
        <p:spPr>
          <a:xfrm>
            <a:off x="10203573" y="1497683"/>
            <a:ext cx="1609735"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אֶלָּא </a:t>
            </a:r>
            <a:r>
              <a:rPr lang="he-IL" dirty="0" err="1">
                <a:solidFill>
                  <a:srgbClr val="000000"/>
                </a:solidFill>
                <a:latin typeface="Arial" panose="020B0604020202020204" pitchFamily="34" charset="0"/>
              </a:rPr>
              <a:t>אַכִּיחו</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וְנִיעו</a:t>
            </a:r>
            <a:r>
              <a:rPr lang="he-IL" dirty="0">
                <a:solidFill>
                  <a:srgbClr val="000000"/>
                </a:solidFill>
                <a:latin typeface="Arial" panose="020B0604020202020204" pitchFamily="34" charset="0"/>
              </a:rPr>
              <a:t>ֹ </a:t>
            </a:r>
            <a:endParaRPr lang="he-IL" dirty="0"/>
          </a:p>
        </p:txBody>
      </p:sp>
      <p:sp>
        <p:nvSpPr>
          <p:cNvPr id="9" name="מלבן 8"/>
          <p:cNvSpPr/>
          <p:nvPr/>
        </p:nvSpPr>
        <p:spPr>
          <a:xfrm>
            <a:off x="8950036" y="5643417"/>
            <a:ext cx="3007866" cy="646331"/>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אֶלָּא </a:t>
            </a:r>
            <a:r>
              <a:rPr lang="he-IL" dirty="0">
                <a:solidFill>
                  <a:srgbClr val="000000"/>
                </a:solidFill>
                <a:latin typeface="Arial" panose="020B0604020202020204" pitchFamily="34" charset="0"/>
              </a:rPr>
              <a:t>תּוֹלָדָה </a:t>
            </a:r>
            <a:r>
              <a:rPr lang="he-IL" dirty="0" err="1">
                <a:solidFill>
                  <a:srgbClr val="000000"/>
                </a:solidFill>
                <a:latin typeface="Arial" panose="020B0604020202020204" pitchFamily="34" charset="0"/>
              </a:rPr>
              <a:t>דְמַבְעֶה</a:t>
            </a:r>
            <a:r>
              <a:rPr lang="he-IL" dirty="0">
                <a:solidFill>
                  <a:srgbClr val="000000"/>
                </a:solidFill>
                <a:latin typeface="Arial" panose="020B0604020202020204" pitchFamily="34" charset="0"/>
              </a:rPr>
              <a:t> כְּמַבְעֶה</a:t>
            </a:r>
            <a:endParaRPr lang="he-IL" dirty="0"/>
          </a:p>
          <a:p>
            <a:r>
              <a:rPr lang="he-IL" dirty="0" smtClean="0">
                <a:solidFill>
                  <a:srgbClr val="000000"/>
                </a:solidFill>
                <a:latin typeface="Arial" panose="020B0604020202020204" pitchFamily="34" charset="0"/>
              </a:rPr>
              <a:t>ְוכִי </a:t>
            </a:r>
            <a:r>
              <a:rPr lang="he-IL" dirty="0" err="1">
                <a:solidFill>
                  <a:srgbClr val="000000"/>
                </a:solidFill>
                <a:latin typeface="Arial" panose="020B0604020202020204" pitchFamily="34" charset="0"/>
              </a:rPr>
              <a:t>קָאָמַר</a:t>
            </a:r>
            <a:r>
              <a:rPr lang="he-IL" dirty="0">
                <a:solidFill>
                  <a:srgbClr val="000000"/>
                </a:solidFill>
                <a:latin typeface="Arial" panose="020B0604020202020204" pitchFamily="34" charset="0"/>
              </a:rPr>
              <a:t> רַב </a:t>
            </a:r>
            <a:r>
              <a:rPr lang="he-IL" dirty="0" err="1">
                <a:solidFill>
                  <a:srgbClr val="000000"/>
                </a:solidFill>
                <a:latin typeface="Arial" panose="020B0604020202020204" pitchFamily="34" charset="0"/>
              </a:rPr>
              <a:t>פָּפָּא</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אַתּוֹלָדָה</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דְאֵש</a:t>
            </a:r>
            <a:r>
              <a:rPr lang="he-IL" dirty="0">
                <a:solidFill>
                  <a:srgbClr val="000000"/>
                </a:solidFill>
                <a:latin typeface="Arial" panose="020B0604020202020204" pitchFamily="34" charset="0"/>
              </a:rPr>
              <a:t>ׁ</a:t>
            </a:r>
            <a:endParaRPr lang="he-IL" dirty="0"/>
          </a:p>
        </p:txBody>
      </p:sp>
      <p:sp>
        <p:nvSpPr>
          <p:cNvPr id="10" name="מלבן 9"/>
          <p:cNvSpPr/>
          <p:nvPr/>
        </p:nvSpPr>
        <p:spPr>
          <a:xfrm>
            <a:off x="5439199" y="2219191"/>
            <a:ext cx="2332691" cy="369332"/>
          </a:xfrm>
          <a:prstGeom prst="rect">
            <a:avLst/>
          </a:prstGeom>
        </p:spPr>
        <p:txBody>
          <a:bodyPr wrap="none">
            <a:spAutoFit/>
          </a:bodyPr>
          <a:lstStyle/>
          <a:p>
            <a:r>
              <a:rPr lang="he-IL" dirty="0"/>
              <a:t>הגמרא דוחה אפשרות </a:t>
            </a:r>
            <a:r>
              <a:rPr lang="he-IL" dirty="0" smtClean="0"/>
              <a:t>זו</a:t>
            </a:r>
            <a:endParaRPr lang="he-IL" dirty="0"/>
          </a:p>
        </p:txBody>
      </p:sp>
      <p:sp>
        <p:nvSpPr>
          <p:cNvPr id="11" name="TextBox 10"/>
          <p:cNvSpPr txBox="1"/>
          <p:nvPr/>
        </p:nvSpPr>
        <p:spPr>
          <a:xfrm>
            <a:off x="900546" y="5758852"/>
            <a:ext cx="7620000" cy="646331"/>
          </a:xfrm>
          <a:prstGeom prst="rect">
            <a:avLst/>
          </a:prstGeom>
          <a:noFill/>
        </p:spPr>
        <p:txBody>
          <a:bodyPr wrap="square" rtlCol="1">
            <a:spAutoFit/>
          </a:bodyPr>
          <a:lstStyle/>
          <a:p>
            <a:r>
              <a:rPr lang="he-IL" dirty="0" smtClean="0"/>
              <a:t>מסקנת הגמרא:</a:t>
            </a:r>
            <a:r>
              <a:rPr lang="en-US" dirty="0" smtClean="0"/>
              <a:t> </a:t>
            </a:r>
            <a:r>
              <a:rPr lang="he-IL" dirty="0" smtClean="0"/>
              <a:t>תולדת מבעה = כמבעה, ולכן דברי רב </a:t>
            </a:r>
            <a:r>
              <a:rPr lang="he-IL" dirty="0" err="1" smtClean="0"/>
              <a:t>פפא</a:t>
            </a:r>
            <a:r>
              <a:rPr lang="he-IL" dirty="0" smtClean="0"/>
              <a:t> נאמרו על תולדה אחרת – </a:t>
            </a:r>
            <a:r>
              <a:rPr lang="he-IL" dirty="0"/>
              <a:t>ת</a:t>
            </a:r>
            <a:r>
              <a:rPr lang="he-IL" dirty="0" smtClean="0"/>
              <a:t>ולדת האש</a:t>
            </a:r>
            <a:endParaRPr lang="he-IL" dirty="0"/>
          </a:p>
        </p:txBody>
      </p:sp>
      <p:sp>
        <p:nvSpPr>
          <p:cNvPr id="13" name="מלבן 12"/>
          <p:cNvSpPr/>
          <p:nvPr/>
        </p:nvSpPr>
        <p:spPr>
          <a:xfrm>
            <a:off x="8950036" y="4066234"/>
            <a:ext cx="2863272" cy="1200329"/>
          </a:xfrm>
          <a:prstGeom prst="rect">
            <a:avLst/>
          </a:prstGeom>
          <a:solidFill>
            <a:schemeClr val="accent5">
              <a:lumMod val="20000"/>
              <a:lumOff val="80000"/>
            </a:schemeClr>
          </a:solidFill>
        </p:spPr>
        <p:txBody>
          <a:bodyPr wrap="square">
            <a:spAutoFit/>
          </a:bodyPr>
          <a:lstStyle/>
          <a:p>
            <a:r>
              <a:rPr lang="he-IL" dirty="0" err="1" smtClean="0">
                <a:solidFill>
                  <a:srgbClr val="000000"/>
                </a:solidFill>
                <a:latin typeface="Arial" panose="020B0604020202020204" pitchFamily="34" charset="0"/>
              </a:rPr>
              <a:t>הֵיכִי</a:t>
            </a:r>
            <a:r>
              <a:rPr lang="he-IL" dirty="0" smtClean="0">
                <a:solidFill>
                  <a:srgbClr val="000000"/>
                </a:solidFill>
                <a:latin typeface="Arial" panose="020B0604020202020204" pitchFamily="34" charset="0"/>
              </a:rPr>
              <a:t> דָּמֵי </a:t>
            </a:r>
          </a:p>
          <a:p>
            <a:r>
              <a:rPr lang="he-IL" dirty="0" smtClean="0">
                <a:solidFill>
                  <a:srgbClr val="000000"/>
                </a:solidFill>
                <a:latin typeface="Arial" panose="020B0604020202020204" pitchFamily="34" charset="0"/>
              </a:rPr>
              <a:t>אִי בַּהֲדֵי </a:t>
            </a:r>
            <a:r>
              <a:rPr lang="he-IL" dirty="0" err="1" smtClean="0">
                <a:solidFill>
                  <a:srgbClr val="000000"/>
                </a:solidFill>
                <a:latin typeface="Arial" panose="020B0604020202020204" pitchFamily="34" charset="0"/>
              </a:rPr>
              <a:t>דְּאָזְלִי</a:t>
            </a:r>
            <a:r>
              <a:rPr lang="he-IL" dirty="0" smtClean="0">
                <a:solidFill>
                  <a:srgbClr val="000000"/>
                </a:solidFill>
                <a:latin typeface="Arial" panose="020B0604020202020204" pitchFamily="34" charset="0"/>
              </a:rPr>
              <a:t> </a:t>
            </a:r>
            <a:r>
              <a:rPr lang="he-IL" dirty="0" err="1" smtClean="0">
                <a:solidFill>
                  <a:srgbClr val="000000"/>
                </a:solidFill>
                <a:latin typeface="Arial" panose="020B0604020202020204" pitchFamily="34" charset="0"/>
              </a:rPr>
              <a:t>קָמַזְּקִי</a:t>
            </a:r>
            <a:r>
              <a:rPr lang="he-IL" dirty="0" smtClean="0">
                <a:solidFill>
                  <a:srgbClr val="000000"/>
                </a:solidFill>
                <a:latin typeface="Arial" panose="020B0604020202020204" pitchFamily="34" charset="0"/>
              </a:rPr>
              <a:t> </a:t>
            </a:r>
            <a:r>
              <a:rPr lang="he-IL" dirty="0" err="1" smtClean="0">
                <a:solidFill>
                  <a:srgbClr val="000000"/>
                </a:solidFill>
                <a:latin typeface="Arial" panose="020B0604020202020204" pitchFamily="34" charset="0"/>
              </a:rPr>
              <a:t>כֹּחו</a:t>
            </a:r>
            <a:r>
              <a:rPr lang="he-IL" dirty="0" smtClean="0">
                <a:solidFill>
                  <a:srgbClr val="000000"/>
                </a:solidFill>
                <a:latin typeface="Arial" panose="020B0604020202020204" pitchFamily="34" charset="0"/>
              </a:rPr>
              <a:t>ֹ </a:t>
            </a:r>
            <a:r>
              <a:rPr lang="he-IL" dirty="0" err="1" smtClean="0">
                <a:solidFill>
                  <a:srgbClr val="000000"/>
                </a:solidFill>
                <a:latin typeface="Arial" panose="020B0604020202020204" pitchFamily="34" charset="0"/>
              </a:rPr>
              <a:t>הָוֵה</a:t>
            </a:r>
            <a:r>
              <a:rPr lang="he-IL" dirty="0" smtClean="0">
                <a:solidFill>
                  <a:srgbClr val="000000"/>
                </a:solidFill>
                <a:latin typeface="Arial" panose="020B0604020202020204" pitchFamily="34" charset="0"/>
              </a:rPr>
              <a:t> </a:t>
            </a:r>
          </a:p>
          <a:p>
            <a:r>
              <a:rPr lang="he-IL" dirty="0" smtClean="0">
                <a:solidFill>
                  <a:srgbClr val="000000"/>
                </a:solidFill>
                <a:latin typeface="Arial" panose="020B0604020202020204" pitchFamily="34" charset="0"/>
              </a:rPr>
              <a:t>אִי בָּתַר </a:t>
            </a:r>
            <a:r>
              <a:rPr lang="he-IL" dirty="0" err="1" smtClean="0">
                <a:solidFill>
                  <a:srgbClr val="000000"/>
                </a:solidFill>
                <a:latin typeface="Arial" panose="020B0604020202020204" pitchFamily="34" charset="0"/>
              </a:rPr>
              <a:t>דְּנָיַיח</a:t>
            </a:r>
            <a:r>
              <a:rPr lang="he-IL" dirty="0" smtClean="0">
                <a:solidFill>
                  <a:srgbClr val="000000"/>
                </a:solidFill>
                <a:latin typeface="Arial" panose="020B0604020202020204" pitchFamily="34" charset="0"/>
              </a:rPr>
              <a:t> </a:t>
            </a:r>
          </a:p>
          <a:p>
            <a:r>
              <a:rPr lang="he-IL" dirty="0" smtClean="0">
                <a:solidFill>
                  <a:srgbClr val="000000"/>
                </a:solidFill>
                <a:latin typeface="Arial" panose="020B0604020202020204" pitchFamily="34" charset="0"/>
              </a:rPr>
              <a:t>בֵּין לְרַב בֵּין לִשְׁמוּאֵל הַיְינוּ בּוֹר</a:t>
            </a:r>
            <a:endParaRPr lang="he-IL" dirty="0"/>
          </a:p>
        </p:txBody>
      </p:sp>
      <p:grpSp>
        <p:nvGrpSpPr>
          <p:cNvPr id="16" name="קבוצה 15"/>
          <p:cNvGrpSpPr/>
          <p:nvPr/>
        </p:nvGrpSpPr>
        <p:grpSpPr>
          <a:xfrm>
            <a:off x="9005454" y="2213829"/>
            <a:ext cx="3186546" cy="1742186"/>
            <a:chOff x="9005454" y="2392218"/>
            <a:chExt cx="3186546" cy="1742186"/>
          </a:xfrm>
        </p:grpSpPr>
        <p:sp>
          <p:nvSpPr>
            <p:cNvPr id="14" name="הסבר מלבני מעוגל 13"/>
            <p:cNvSpPr/>
            <p:nvPr/>
          </p:nvSpPr>
          <p:spPr>
            <a:xfrm>
              <a:off x="9153236" y="2439288"/>
              <a:ext cx="3038764" cy="1686768"/>
            </a:xfrm>
            <a:prstGeom prst="wedgeRoundRectCallout">
              <a:avLst>
                <a:gd name="adj1" fmla="val -88918"/>
                <a:gd name="adj2" fmla="val 4552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9005454" y="2392218"/>
              <a:ext cx="3020291" cy="1742186"/>
            </a:xfrm>
            <a:prstGeom prst="rect">
              <a:avLst/>
            </a:prstGeom>
            <a:solidFill>
              <a:schemeClr val="accent6">
                <a:lumMod val="20000"/>
                <a:lumOff val="80000"/>
              </a:schemeClr>
            </a:solidFill>
          </p:spPr>
          <p:txBody>
            <a:bodyPr wrap="square">
              <a:spAutoFit/>
            </a:bodyPr>
            <a:lstStyle/>
            <a:p>
              <a:r>
                <a:rPr lang="he-IL" dirty="0" smtClean="0"/>
                <a:t>רש"י</a:t>
              </a:r>
              <a:r>
                <a:rPr lang="he-IL" dirty="0"/>
                <a:t>:</a:t>
              </a:r>
              <a:r>
                <a:rPr lang="he-IL" dirty="0" smtClean="0"/>
                <a:t> </a:t>
              </a:r>
              <a:r>
                <a:rPr lang="he-IL" dirty="0"/>
                <a:t>וצריך לומר, שגם </a:t>
              </a:r>
              <a:r>
                <a:rPr lang="he-IL" dirty="0" err="1"/>
                <a:t>הוזק</a:t>
              </a:r>
              <a:r>
                <a:rPr lang="he-IL" dirty="0"/>
                <a:t> על ידי הרוק, </a:t>
              </a:r>
              <a:r>
                <a:rPr lang="he-IL" dirty="0" smtClean="0"/>
                <a:t>שלפי </a:t>
              </a:r>
              <a:r>
                <a:rPr lang="he-IL" dirty="0"/>
                <a:t>רב, ולשיטתו בור שחייבה התורה הוא להבלו ולא </a:t>
              </a:r>
              <a:r>
                <a:rPr lang="he-IL" dirty="0" err="1"/>
                <a:t>לחבטו</a:t>
              </a:r>
              <a:r>
                <a:rPr lang="he-IL" dirty="0"/>
                <a:t>, </a:t>
              </a:r>
              <a:r>
                <a:rPr lang="he-IL" dirty="0" err="1"/>
                <a:t>דקרקע</a:t>
              </a:r>
              <a:r>
                <a:rPr lang="he-IL" dirty="0"/>
                <a:t> עולם </a:t>
              </a:r>
              <a:r>
                <a:rPr lang="he-IL" dirty="0" err="1"/>
                <a:t>הזיקתו</a:t>
              </a:r>
              <a:r>
                <a:rPr lang="he-IL" dirty="0"/>
                <a:t>, </a:t>
              </a:r>
              <a:endParaRPr lang="he-IL" dirty="0" smtClean="0"/>
            </a:p>
            <a:p>
              <a:r>
                <a:rPr lang="he-IL" dirty="0" smtClean="0"/>
                <a:t>ולכן </a:t>
              </a:r>
              <a:r>
                <a:rPr lang="he-IL" dirty="0"/>
                <a:t>אם </a:t>
              </a:r>
              <a:r>
                <a:rPr lang="he-IL" dirty="0" err="1"/>
                <a:t>יוזק</a:t>
              </a:r>
              <a:r>
                <a:rPr lang="he-IL" dirty="0"/>
                <a:t> על ידי קרקע עולם יהיה פטור. </a:t>
              </a:r>
            </a:p>
          </p:txBody>
        </p:sp>
      </p:grpSp>
    </p:spTree>
    <p:extLst>
      <p:ext uri="{BB962C8B-B14F-4D97-AF65-F5344CB8AC3E}">
        <p14:creationId xmlns:p14="http://schemas.microsoft.com/office/powerpoint/2010/main" val="128866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2" fill="hold" grpId="0" nodeType="afterEffect">
                                  <p:stCondLst>
                                    <p:cond delay="150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3000"/>
                            </p:stCondLst>
                            <p:childTnLst>
                              <p:par>
                                <p:cTn id="16" presetID="31" presetClass="entr" presetSubtype="0" fill="hold" grpId="0" nodeType="afterEffect">
                                  <p:stCondLst>
                                    <p:cond delay="325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par>
                          <p:cTn id="22" fill="hold">
                            <p:stCondLst>
                              <p:cond delay="7250"/>
                            </p:stCondLst>
                            <p:childTnLst>
                              <p:par>
                                <p:cTn id="23" presetID="22" presetClass="entr" presetSubtype="2" fill="hold" grpId="0" nodeType="after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par>
                          <p:cTn id="31" fill="hold">
                            <p:stCondLst>
                              <p:cond delay="500"/>
                            </p:stCondLst>
                            <p:childTnLst>
                              <p:par>
                                <p:cTn id="32" presetID="31" presetClass="entr" presetSubtype="0" fill="hold" grpId="0" nodeType="afterEffect">
                                  <p:stCondLst>
                                    <p:cond delay="10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childTnLst>
                          </p:cTn>
                        </p:par>
                        <p:par>
                          <p:cTn id="38" fill="hold">
                            <p:stCondLst>
                              <p:cond delay="2500"/>
                            </p:stCondLst>
                            <p:childTnLst>
                              <p:par>
                                <p:cTn id="39" presetID="22" presetClass="entr" presetSubtype="2" fill="hold" grpId="0" nodeType="afterEffect">
                                  <p:stCondLst>
                                    <p:cond delay="1750"/>
                                  </p:stCondLst>
                                  <p:childTnLst>
                                    <p:set>
                                      <p:cBhvr>
                                        <p:cTn id="40" dur="1" fill="hold">
                                          <p:stCondLst>
                                            <p:cond delay="0"/>
                                          </p:stCondLst>
                                        </p:cTn>
                                        <p:tgtEl>
                                          <p:spTgt spid="6"/>
                                        </p:tgtEl>
                                        <p:attrNameLst>
                                          <p:attrName>style.visibility</p:attrName>
                                        </p:attrNameLst>
                                      </p:cBhvr>
                                      <p:to>
                                        <p:strVal val="visible"/>
                                      </p:to>
                                    </p:set>
                                    <p:animEffect transition="in" filter="wipe(right)">
                                      <p:cBhvr>
                                        <p:cTn id="41" dur="500"/>
                                        <p:tgtEl>
                                          <p:spTgt spid="6"/>
                                        </p:tgtEl>
                                      </p:cBhvr>
                                    </p:animEffect>
                                  </p:childTnLst>
                                </p:cTn>
                              </p:par>
                            </p:childTnLst>
                          </p:cTn>
                        </p:par>
                        <p:par>
                          <p:cTn id="42" fill="hold">
                            <p:stCondLst>
                              <p:cond delay="4750"/>
                            </p:stCondLst>
                            <p:childTnLst>
                              <p:par>
                                <p:cTn id="43" presetID="6" presetClass="entr" presetSubtype="16" fill="hold" nodeType="afterEffect">
                                  <p:stCondLst>
                                    <p:cond delay="300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1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style.rotation</p:attrName>
                                        </p:attrNameLst>
                                      </p:cBhvr>
                                      <p:tavLst>
                                        <p:tav tm="0">
                                          <p:val>
                                            <p:fltVal val="90"/>
                                          </p:val>
                                        </p:tav>
                                        <p:tav tm="100000">
                                          <p:val>
                                            <p:fltVal val="0"/>
                                          </p:val>
                                        </p:tav>
                                      </p:tavLst>
                                    </p:anim>
                                    <p:animEffect transition="in" filter="fade">
                                      <p:cBhvr>
                                        <p:cTn id="53" dur="1000"/>
                                        <p:tgtEl>
                                          <p:spTgt spid="9"/>
                                        </p:tgtEl>
                                      </p:cBhvr>
                                    </p:animEffect>
                                  </p:childTnLst>
                                </p:cTn>
                              </p:par>
                            </p:childTnLst>
                          </p:cTn>
                        </p:par>
                        <p:par>
                          <p:cTn id="54" fill="hold">
                            <p:stCondLst>
                              <p:cond delay="1000"/>
                            </p:stCondLst>
                            <p:childTnLst>
                              <p:par>
                                <p:cTn id="55" presetID="22" presetClass="entr" presetSubtype="2" fill="hold" grpId="0" nodeType="afterEffect">
                                  <p:stCondLst>
                                    <p:cond delay="2500"/>
                                  </p:stCondLst>
                                  <p:childTnLst>
                                    <p:set>
                                      <p:cBhvr>
                                        <p:cTn id="56" dur="1" fill="hold">
                                          <p:stCondLst>
                                            <p:cond delay="0"/>
                                          </p:stCondLst>
                                        </p:cTn>
                                        <p:tgtEl>
                                          <p:spTgt spid="11"/>
                                        </p:tgtEl>
                                        <p:attrNameLst>
                                          <p:attrName>style.visibility</p:attrName>
                                        </p:attrNameLst>
                                      </p:cBhvr>
                                      <p:to>
                                        <p:strVal val="visible"/>
                                      </p:to>
                                    </p:set>
                                    <p:animEffect transition="in" filter="wipe(righ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8" grpId="0" animBg="1"/>
      <p:bldP spid="9" grpId="0" animBg="1"/>
      <p:bldP spid="10" grpId="0"/>
      <p:bldP spid="11"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692950" y="1138963"/>
            <a:ext cx="2453637" cy="369332"/>
          </a:xfrm>
          <a:prstGeom prst="rect">
            <a:avLst/>
          </a:prstGeom>
          <a:solidFill>
            <a:schemeClr val="accent3">
              <a:lumMod val="20000"/>
              <a:lumOff val="80000"/>
            </a:schemeClr>
          </a:solidFill>
        </p:spPr>
        <p:txBody>
          <a:bodyPr wrap="square">
            <a:spAutoFit/>
          </a:bodyPr>
          <a:lstStyle/>
          <a:p>
            <a:r>
              <a:rPr lang="he-IL" dirty="0" smtClean="0"/>
              <a:t>כִּ֤י </a:t>
            </a:r>
            <a:r>
              <a:rPr lang="he-IL" dirty="0" err="1" smtClean="0"/>
              <a:t>יַבְעֶר־אִיש</a:t>
            </a:r>
            <a:r>
              <a:rPr lang="he-IL" dirty="0" smtClean="0"/>
              <a:t>ׁ֙ שָׂדֶ֣ה </a:t>
            </a:r>
            <a:r>
              <a:rPr lang="he-IL" dirty="0" err="1" smtClean="0"/>
              <a:t>אוֹ־כֶ֔רֶם</a:t>
            </a:r>
            <a:endParaRPr lang="he-IL" dirty="0" smtClean="0"/>
          </a:p>
        </p:txBody>
      </p:sp>
      <p:sp>
        <p:nvSpPr>
          <p:cNvPr id="3" name="מלבן 2"/>
          <p:cNvSpPr/>
          <p:nvPr/>
        </p:nvSpPr>
        <p:spPr>
          <a:xfrm>
            <a:off x="9150166" y="1617665"/>
            <a:ext cx="1539204"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ו</a:t>
            </a:r>
            <a:r>
              <a:rPr lang="he-IL" b="1" dirty="0">
                <a:solidFill>
                  <a:srgbClr val="000000"/>
                </a:solidFill>
                <a:latin typeface="Arial" panose="020B0604020202020204" pitchFamily="34" charset="0"/>
              </a:rPr>
              <a:t>ְשִׁלַּח</a:t>
            </a:r>
            <a:r>
              <a:rPr lang="he-IL" dirty="0">
                <a:solidFill>
                  <a:srgbClr val="000000"/>
                </a:solidFill>
                <a:latin typeface="Arial" panose="020B0604020202020204" pitchFamily="34" charset="0"/>
              </a:rPr>
              <a:t> זֶה הָרֶגֶל </a:t>
            </a:r>
            <a:endParaRPr lang="he-IL" dirty="0"/>
          </a:p>
        </p:txBody>
      </p:sp>
      <p:sp>
        <p:nvSpPr>
          <p:cNvPr id="4" name="מלבן 3"/>
          <p:cNvSpPr/>
          <p:nvPr/>
        </p:nvSpPr>
        <p:spPr>
          <a:xfrm>
            <a:off x="5845757" y="1617665"/>
            <a:ext cx="3302507" cy="369332"/>
          </a:xfrm>
          <a:prstGeom prst="rect">
            <a:avLst/>
          </a:prstGeom>
        </p:spPr>
        <p:txBody>
          <a:bodyPr wrap="none">
            <a:spAutoFit/>
          </a:bodyPr>
          <a:lstStyle/>
          <a:p>
            <a:r>
              <a:rPr lang="he-IL" dirty="0" smtClean="0"/>
              <a:t>נזק </a:t>
            </a:r>
            <a:r>
              <a:rPr lang="he-IL" dirty="0"/>
              <a:t>שנעשה על ידי מדרך כף הרגל. </a:t>
            </a:r>
          </a:p>
        </p:txBody>
      </p:sp>
      <p:sp>
        <p:nvSpPr>
          <p:cNvPr id="5" name="מלבן 4"/>
          <p:cNvSpPr/>
          <p:nvPr/>
        </p:nvSpPr>
        <p:spPr>
          <a:xfrm>
            <a:off x="8622683" y="598886"/>
            <a:ext cx="3422732" cy="369332"/>
          </a:xfrm>
          <a:prstGeom prst="rect">
            <a:avLst/>
          </a:prstGeom>
        </p:spPr>
        <p:txBody>
          <a:bodyPr wrap="none">
            <a:spAutoFit/>
          </a:bodyPr>
          <a:lstStyle/>
          <a:p>
            <a:r>
              <a:rPr lang="he-IL" dirty="0"/>
              <a:t>נאמר בתורה [שמות פרק </a:t>
            </a:r>
            <a:r>
              <a:rPr lang="he-IL" dirty="0" err="1"/>
              <a:t>כב</a:t>
            </a:r>
            <a:r>
              <a:rPr lang="he-IL" dirty="0"/>
              <a:t> פסוק ד]</a:t>
            </a:r>
          </a:p>
        </p:txBody>
      </p:sp>
      <p:sp>
        <p:nvSpPr>
          <p:cNvPr id="6" name="מלבן 5"/>
          <p:cNvSpPr/>
          <p:nvPr/>
        </p:nvSpPr>
        <p:spPr>
          <a:xfrm>
            <a:off x="5956303" y="1046630"/>
            <a:ext cx="2736647" cy="461665"/>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sz="2400" dirty="0"/>
              <a:t> </a:t>
            </a:r>
            <a:r>
              <a:rPr lang="he-IL" sz="2400" b="1" dirty="0"/>
              <a:t>וְשִׁלַּח֙ </a:t>
            </a:r>
            <a:r>
              <a:rPr lang="he-IL" b="1" dirty="0" err="1"/>
              <a:t>אֶת־בעירה</a:t>
            </a:r>
            <a:r>
              <a:rPr lang="he-IL" dirty="0"/>
              <a:t> (בְּעִיר֔וֹ) </a:t>
            </a:r>
          </a:p>
        </p:txBody>
      </p:sp>
      <p:sp>
        <p:nvSpPr>
          <p:cNvPr id="7" name="מלבן 6"/>
          <p:cNvSpPr/>
          <p:nvPr/>
        </p:nvSpPr>
        <p:spPr>
          <a:xfrm>
            <a:off x="4070851" y="1046630"/>
            <a:ext cx="1885452" cy="461665"/>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sz="2400" b="1" dirty="0"/>
              <a:t>וּבִעֵ֖ר</a:t>
            </a:r>
            <a:r>
              <a:rPr lang="he-IL" b="1" dirty="0"/>
              <a:t> בִּשְׂדֵ֣ה אַחֵ֑ר</a:t>
            </a:r>
          </a:p>
        </p:txBody>
      </p:sp>
      <p:sp>
        <p:nvSpPr>
          <p:cNvPr id="8" name="מלבן 7"/>
          <p:cNvSpPr/>
          <p:nvPr/>
        </p:nvSpPr>
        <p:spPr>
          <a:xfrm>
            <a:off x="1226963" y="1092796"/>
            <a:ext cx="2853665" cy="369332"/>
          </a:xfrm>
          <a:prstGeom prst="rect">
            <a:avLst/>
          </a:prstGeom>
        </p:spPr>
        <p:txBody>
          <a:bodyPr wrap="none">
            <a:spAutoFit/>
          </a:bodyPr>
          <a:lstStyle/>
          <a:p>
            <a:r>
              <a:rPr lang="he-IL" dirty="0"/>
              <a:t>מֵיטַ֥ב שָׂדֵ֛הוּ וּמֵיטַ֥ב כַּרְמ֖וֹ יְשַׁלֵּֽם </a:t>
            </a:r>
          </a:p>
        </p:txBody>
      </p:sp>
      <p:sp>
        <p:nvSpPr>
          <p:cNvPr id="9" name="מלבן 8"/>
          <p:cNvSpPr/>
          <p:nvPr/>
        </p:nvSpPr>
        <p:spPr>
          <a:xfrm>
            <a:off x="1455988" y="92193"/>
            <a:ext cx="8186272" cy="369332"/>
          </a:xfrm>
          <a:prstGeom prst="rect">
            <a:avLst/>
          </a:prstGeom>
        </p:spPr>
        <p:txBody>
          <a:bodyPr wrap="square">
            <a:spAutoFit/>
          </a:bodyPr>
          <a:lstStyle/>
          <a:p>
            <a:r>
              <a:rPr lang="he-IL" dirty="0" smtClean="0"/>
              <a:t>הגמרא מבררת מדוע הוצרך התנא בברייתא להביא הוכחה גם ללימוד השן וגם ללימוד הרגל:</a:t>
            </a:r>
            <a:endParaRPr lang="he-IL" dirty="0"/>
          </a:p>
        </p:txBody>
      </p:sp>
      <p:sp>
        <p:nvSpPr>
          <p:cNvPr id="10" name="מלבן 9"/>
          <p:cNvSpPr/>
          <p:nvPr/>
        </p:nvSpPr>
        <p:spPr>
          <a:xfrm>
            <a:off x="9757504" y="2887642"/>
            <a:ext cx="1313180"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וְכֵן הוּא </a:t>
            </a:r>
            <a:r>
              <a:rPr lang="he-IL" dirty="0" smtClean="0">
                <a:solidFill>
                  <a:srgbClr val="000000"/>
                </a:solidFill>
                <a:latin typeface="Arial" panose="020B0604020202020204" pitchFamily="34" charset="0"/>
              </a:rPr>
              <a:t>אוֹמֵר</a:t>
            </a:r>
            <a:endParaRPr lang="he-IL" b="1" dirty="0"/>
          </a:p>
        </p:txBody>
      </p:sp>
      <p:sp>
        <p:nvSpPr>
          <p:cNvPr id="11" name="TextBox 10"/>
          <p:cNvSpPr txBox="1"/>
          <p:nvPr/>
        </p:nvSpPr>
        <p:spPr>
          <a:xfrm>
            <a:off x="2190549" y="2150422"/>
            <a:ext cx="5416920" cy="461665"/>
          </a:xfrm>
          <a:prstGeom prst="rect">
            <a:avLst/>
          </a:prstGeom>
          <a:solidFill>
            <a:schemeClr val="accent3">
              <a:lumMod val="20000"/>
              <a:lumOff val="80000"/>
            </a:schemeClr>
          </a:solidFill>
        </p:spPr>
        <p:txBody>
          <a:bodyPr wrap="square" rtlCol="1">
            <a:spAutoFit/>
          </a:bodyPr>
          <a:lstStyle/>
          <a:p>
            <a:r>
              <a:rPr lang="he-IL" dirty="0" smtClean="0"/>
              <a:t>אַשְׁרֵיכֶ֕ם </a:t>
            </a:r>
            <a:r>
              <a:rPr lang="he-IL" dirty="0"/>
              <a:t>זֹרְעֵ֖י </a:t>
            </a:r>
            <a:r>
              <a:rPr lang="he-IL" dirty="0" err="1"/>
              <a:t>עַל־כָּל־מָ֑יִם</a:t>
            </a:r>
            <a:r>
              <a:rPr lang="he-IL" dirty="0"/>
              <a:t> </a:t>
            </a:r>
            <a:r>
              <a:rPr lang="he-IL" sz="2400" b="1" dirty="0" smtClean="0"/>
              <a:t>מְשַׁלְּחֵ֥י </a:t>
            </a:r>
            <a:r>
              <a:rPr lang="he-IL" sz="2400" b="1" dirty="0" err="1" smtClean="0"/>
              <a:t>רֶֽגֶל</a:t>
            </a:r>
            <a:r>
              <a:rPr lang="he-IL" b="1" dirty="0" err="1" smtClean="0"/>
              <a:t>־הַשּׁ֖וֹר</a:t>
            </a:r>
            <a:r>
              <a:rPr lang="he-IL" dirty="0" smtClean="0"/>
              <a:t> </a:t>
            </a:r>
            <a:r>
              <a:rPr lang="he-IL" b="1" dirty="0" smtClean="0"/>
              <a:t>וְהַחֲמֽוֹר</a:t>
            </a:r>
            <a:r>
              <a:rPr lang="he-IL" dirty="0" smtClean="0"/>
              <a:t> </a:t>
            </a:r>
          </a:p>
        </p:txBody>
      </p:sp>
      <p:sp>
        <p:nvSpPr>
          <p:cNvPr id="12" name="מלבן 11"/>
          <p:cNvSpPr/>
          <p:nvPr/>
        </p:nvSpPr>
        <p:spPr>
          <a:xfrm>
            <a:off x="7607469" y="2157006"/>
            <a:ext cx="4483920" cy="369332"/>
          </a:xfrm>
          <a:prstGeom prst="rect">
            <a:avLst/>
          </a:prstGeom>
        </p:spPr>
        <p:txBody>
          <a:bodyPr wrap="none">
            <a:spAutoFit/>
          </a:bodyPr>
          <a:lstStyle/>
          <a:p>
            <a:r>
              <a:rPr lang="he-IL" dirty="0"/>
              <a:t>הגמרא מוכיחה </a:t>
            </a:r>
            <a:r>
              <a:rPr lang="he-IL" dirty="0" smtClean="0"/>
              <a:t>מפסוק </a:t>
            </a:r>
            <a:r>
              <a:rPr lang="he-IL" dirty="0"/>
              <a:t>בישעיהו פרק לב פסוק כ</a:t>
            </a:r>
          </a:p>
        </p:txBody>
      </p:sp>
      <p:sp>
        <p:nvSpPr>
          <p:cNvPr id="13" name="מלבן 12"/>
          <p:cNvSpPr/>
          <p:nvPr/>
        </p:nvSpPr>
        <p:spPr>
          <a:xfrm>
            <a:off x="4225673" y="2887642"/>
            <a:ext cx="3382656" cy="369332"/>
          </a:xfrm>
          <a:prstGeom prst="rect">
            <a:avLst/>
          </a:prstGeom>
        </p:spPr>
        <p:txBody>
          <a:bodyPr wrap="none">
            <a:spAutoFit/>
          </a:bodyPr>
          <a:lstStyle/>
          <a:p>
            <a:r>
              <a:rPr lang="he-IL" dirty="0"/>
              <a:t>מכאן שלשון "שילוח" נאמר על הרגל.</a:t>
            </a:r>
          </a:p>
        </p:txBody>
      </p:sp>
      <p:sp>
        <p:nvSpPr>
          <p:cNvPr id="14" name="מלבן 13"/>
          <p:cNvSpPr/>
          <p:nvPr/>
        </p:nvSpPr>
        <p:spPr>
          <a:xfrm>
            <a:off x="7608329" y="2841475"/>
            <a:ext cx="2129108" cy="461665"/>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dirty="0">
                <a:solidFill>
                  <a:srgbClr val="000000"/>
                </a:solidFill>
                <a:latin typeface="Arial" panose="020B0604020202020204" pitchFamily="34" charset="0"/>
              </a:rPr>
              <a:t> </a:t>
            </a:r>
            <a:r>
              <a:rPr lang="he-IL" sz="2400" b="1" dirty="0">
                <a:solidFill>
                  <a:srgbClr val="000000"/>
                </a:solidFill>
                <a:latin typeface="Arial" panose="020B0604020202020204" pitchFamily="34" charset="0"/>
              </a:rPr>
              <a:t>מְשַׁלְּחֵי </a:t>
            </a:r>
            <a:r>
              <a:rPr lang="he-IL" b="1" dirty="0">
                <a:solidFill>
                  <a:srgbClr val="000000"/>
                </a:solidFill>
                <a:latin typeface="Arial" panose="020B0604020202020204" pitchFamily="34" charset="0"/>
              </a:rPr>
              <a:t>רֶגֶל הַשּׁוֹר </a:t>
            </a:r>
            <a:endParaRPr lang="he-IL" dirty="0"/>
          </a:p>
        </p:txBody>
      </p:sp>
      <p:sp>
        <p:nvSpPr>
          <p:cNvPr id="15" name="מלבן 14"/>
          <p:cNvSpPr/>
          <p:nvPr/>
        </p:nvSpPr>
        <p:spPr>
          <a:xfrm>
            <a:off x="9302434" y="3495837"/>
            <a:ext cx="1955191" cy="369332"/>
          </a:xfrm>
          <a:prstGeom prst="rect">
            <a:avLst/>
          </a:prstGeom>
          <a:solidFill>
            <a:schemeClr val="accent5">
              <a:lumMod val="20000"/>
              <a:lumOff val="80000"/>
            </a:schemeClr>
          </a:solidFill>
        </p:spPr>
        <p:txBody>
          <a:bodyPr wrap="square">
            <a:spAutoFit/>
          </a:bodyPr>
          <a:lstStyle/>
          <a:p>
            <a:r>
              <a:rPr lang="he-IL" dirty="0" smtClean="0"/>
              <a:t>טַעְמָא </a:t>
            </a:r>
            <a:r>
              <a:rPr lang="he-IL" dirty="0" err="1"/>
              <a:t>דִּכְתַב</a:t>
            </a:r>
            <a:r>
              <a:rPr lang="he-IL" dirty="0"/>
              <a:t> </a:t>
            </a:r>
            <a:r>
              <a:rPr lang="he-IL" dirty="0" smtClean="0"/>
              <a:t>רַחֲמָנָא</a:t>
            </a:r>
          </a:p>
        </p:txBody>
      </p:sp>
      <p:sp>
        <p:nvSpPr>
          <p:cNvPr id="16" name="מלבן 15"/>
          <p:cNvSpPr/>
          <p:nvPr/>
        </p:nvSpPr>
        <p:spPr>
          <a:xfrm>
            <a:off x="4477388" y="4001495"/>
            <a:ext cx="7092434" cy="1200329"/>
          </a:xfrm>
          <a:prstGeom prst="rect">
            <a:avLst/>
          </a:prstGeom>
        </p:spPr>
        <p:txBody>
          <a:bodyPr wrap="square">
            <a:spAutoFit/>
          </a:bodyPr>
          <a:lstStyle/>
          <a:p>
            <a:r>
              <a:rPr lang="he-IL" dirty="0" smtClean="0"/>
              <a:t>הטעם לפרש ולומר ש"</a:t>
            </a:r>
            <a:r>
              <a:rPr lang="he-IL" dirty="0" smtClean="0">
                <a:solidFill>
                  <a:srgbClr val="000000"/>
                </a:solidFill>
                <a:latin typeface="Arial" panose="020B0604020202020204" pitchFamily="34" charset="0"/>
              </a:rPr>
              <a:t> ו</a:t>
            </a:r>
            <a:r>
              <a:rPr lang="he-IL" b="1" dirty="0" smtClean="0">
                <a:solidFill>
                  <a:srgbClr val="000000"/>
                </a:solidFill>
                <a:latin typeface="Arial" panose="020B0604020202020204" pitchFamily="34" charset="0"/>
              </a:rPr>
              <a:t>ְשִׁלַּח</a:t>
            </a:r>
            <a:r>
              <a:rPr lang="he-IL" dirty="0" smtClean="0"/>
              <a:t>" זה הרגל, הוא מפני שהתורה כתבה פסוק נוסף, </a:t>
            </a:r>
          </a:p>
          <a:p>
            <a:r>
              <a:rPr lang="he-IL" dirty="0" smtClean="0"/>
              <a:t>"</a:t>
            </a:r>
            <a:r>
              <a:rPr lang="he-IL" b="1" dirty="0" smtClean="0"/>
              <a:t> מְשַׁלְּחֵ֥י </a:t>
            </a:r>
            <a:r>
              <a:rPr lang="he-IL" b="1" dirty="0" err="1" smtClean="0"/>
              <a:t>רֶֽגֶל־הַשּׁ֖וֹר</a:t>
            </a:r>
            <a:r>
              <a:rPr lang="he-IL" dirty="0" smtClean="0"/>
              <a:t> ו</a:t>
            </a:r>
            <a:r>
              <a:rPr lang="he-IL" b="1" dirty="0" smtClean="0"/>
              <a:t>ְהַחֲמֽוֹר</a:t>
            </a:r>
            <a:r>
              <a:rPr lang="he-IL" dirty="0" smtClean="0"/>
              <a:t>". </a:t>
            </a:r>
          </a:p>
          <a:p>
            <a:r>
              <a:rPr lang="he-IL" dirty="0" smtClean="0"/>
              <a:t>על זה מקשה הגמרא: הרי גם לולי הראיה מהכתוב "משלחי רגל השור והחמור", גם היינו מפרשים ש"ושלח" זה הרגל, כי במה תעמידנו אם לא ברגל? </a:t>
            </a:r>
            <a:endParaRPr lang="he-IL" dirty="0"/>
          </a:p>
        </p:txBody>
      </p:sp>
      <p:sp>
        <p:nvSpPr>
          <p:cNvPr id="17" name="מלבן 16"/>
          <p:cNvSpPr/>
          <p:nvPr/>
        </p:nvSpPr>
        <p:spPr>
          <a:xfrm>
            <a:off x="3641132" y="5347830"/>
            <a:ext cx="5104441" cy="1200329"/>
          </a:xfrm>
          <a:prstGeom prst="rect">
            <a:avLst/>
          </a:prstGeom>
        </p:spPr>
        <p:txBody>
          <a:bodyPr wrap="square">
            <a:spAutoFit/>
          </a:bodyPr>
          <a:lstStyle/>
          <a:p>
            <a:r>
              <a:rPr lang="he-IL" dirty="0" smtClean="0"/>
              <a:t>גם חיוב קרן כבר נאמר בתורה.</a:t>
            </a:r>
          </a:p>
          <a:p>
            <a:r>
              <a:rPr lang="he-IL" dirty="0" smtClean="0"/>
              <a:t>וגם חיוב שן, נאמר בתורה  "</a:t>
            </a:r>
            <a:r>
              <a:rPr lang="he-IL" b="1" dirty="0" smtClean="0"/>
              <a:t> וּבִעֵ֖ר בִּשְׂדֵ֣ה אַחֵ֑ר</a:t>
            </a:r>
            <a:r>
              <a:rPr lang="he-IL" dirty="0" smtClean="0"/>
              <a:t>".</a:t>
            </a:r>
          </a:p>
          <a:p>
            <a:r>
              <a:rPr lang="he-IL" dirty="0" smtClean="0"/>
              <a:t> ואם כן, מדוע הוצרך התנא להביא הוכחה ממקום אחר </a:t>
            </a:r>
          </a:p>
          <a:p>
            <a:r>
              <a:rPr lang="he-IL" dirty="0" smtClean="0"/>
              <a:t>לכוונת התורה ש"ושלח" זה הרגל!?</a:t>
            </a:r>
            <a:endParaRPr lang="he-IL" dirty="0"/>
          </a:p>
        </p:txBody>
      </p:sp>
      <p:sp>
        <p:nvSpPr>
          <p:cNvPr id="18" name="מלבן 17"/>
          <p:cNvSpPr/>
          <p:nvPr/>
        </p:nvSpPr>
        <p:spPr>
          <a:xfrm>
            <a:off x="9551879" y="5533545"/>
            <a:ext cx="2274982" cy="369332"/>
          </a:xfrm>
          <a:prstGeom prst="rect">
            <a:avLst/>
          </a:prstGeom>
          <a:solidFill>
            <a:schemeClr val="accent5">
              <a:lumMod val="20000"/>
              <a:lumOff val="80000"/>
            </a:schemeClr>
          </a:solidFill>
        </p:spPr>
        <p:txBody>
          <a:bodyPr wrap="none">
            <a:spAutoFit/>
          </a:bodyPr>
          <a:lstStyle/>
          <a:p>
            <a:r>
              <a:rPr lang="he-IL" b="0" i="0" dirty="0" smtClean="0">
                <a:solidFill>
                  <a:srgbClr val="000000"/>
                </a:solidFill>
                <a:effectLst/>
                <a:latin typeface="Arial" panose="020B0604020202020204" pitchFamily="34" charset="0"/>
              </a:rPr>
              <a:t>אִי קֶרֶן כְּתִיב אִי שֵׁן כְּתִיב</a:t>
            </a:r>
            <a:endParaRPr lang="he-IL" dirty="0"/>
          </a:p>
        </p:txBody>
      </p:sp>
      <p:sp>
        <p:nvSpPr>
          <p:cNvPr id="22" name="מלבן 21"/>
          <p:cNvSpPr/>
          <p:nvPr/>
        </p:nvSpPr>
        <p:spPr>
          <a:xfrm>
            <a:off x="4760223" y="3486158"/>
            <a:ext cx="2350322"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לָאו הָכִי בְּמַאי מוֹקְמַתְּ לַהּ</a:t>
            </a:r>
            <a:endParaRPr lang="he-IL" dirty="0"/>
          </a:p>
        </p:txBody>
      </p:sp>
      <p:sp>
        <p:nvSpPr>
          <p:cNvPr id="23" name="מלבן 22"/>
          <p:cNvSpPr/>
          <p:nvPr/>
        </p:nvSpPr>
        <p:spPr>
          <a:xfrm>
            <a:off x="7131472" y="3453853"/>
            <a:ext cx="2129108" cy="461665"/>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dirty="0">
                <a:solidFill>
                  <a:srgbClr val="000000"/>
                </a:solidFill>
                <a:latin typeface="Arial" panose="020B0604020202020204" pitchFamily="34" charset="0"/>
              </a:rPr>
              <a:t> </a:t>
            </a:r>
            <a:r>
              <a:rPr lang="he-IL" sz="2400" b="1" dirty="0">
                <a:solidFill>
                  <a:srgbClr val="000000"/>
                </a:solidFill>
                <a:latin typeface="Arial" panose="020B0604020202020204" pitchFamily="34" charset="0"/>
              </a:rPr>
              <a:t>מְשַׁלְּחֵי </a:t>
            </a:r>
            <a:r>
              <a:rPr lang="he-IL" b="1" dirty="0">
                <a:solidFill>
                  <a:srgbClr val="000000"/>
                </a:solidFill>
                <a:latin typeface="Arial" panose="020B0604020202020204" pitchFamily="34" charset="0"/>
              </a:rPr>
              <a:t>רֶגֶל הַשּׁוֹר </a:t>
            </a:r>
            <a:endParaRPr lang="he-IL" dirty="0"/>
          </a:p>
        </p:txBody>
      </p:sp>
      <p:sp>
        <p:nvSpPr>
          <p:cNvPr id="24" name="TextBox 23"/>
          <p:cNvSpPr txBox="1"/>
          <p:nvPr/>
        </p:nvSpPr>
        <p:spPr>
          <a:xfrm>
            <a:off x="10706143" y="50832"/>
            <a:ext cx="1339272" cy="369332"/>
          </a:xfrm>
          <a:prstGeom prst="rect">
            <a:avLst/>
          </a:prstGeom>
          <a:noFill/>
        </p:spPr>
        <p:txBody>
          <a:bodyPr wrap="square" rtlCol="1">
            <a:spAutoFit/>
          </a:bodyPr>
          <a:lstStyle/>
          <a:p>
            <a:r>
              <a:rPr lang="he-IL" dirty="0" smtClean="0"/>
              <a:t>דף ג' עמ' א'</a:t>
            </a:r>
            <a:endParaRPr lang="he-IL" dirty="0"/>
          </a:p>
        </p:txBody>
      </p:sp>
    </p:spTree>
    <p:extLst>
      <p:ext uri="{BB962C8B-B14F-4D97-AF65-F5344CB8AC3E}">
        <p14:creationId xmlns:p14="http://schemas.microsoft.com/office/powerpoint/2010/main" val="8972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2000"/>
                            </p:stCondLst>
                            <p:childTnLst>
                              <p:par>
                                <p:cTn id="13" presetID="22" presetClass="entr" presetSubtype="2" fill="hold" grpId="0"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par>
                          <p:cTn id="16" fill="hold">
                            <p:stCondLst>
                              <p:cond delay="3500"/>
                            </p:stCondLst>
                            <p:childTnLst>
                              <p:par>
                                <p:cTn id="17" presetID="22" presetClass="entr" presetSubtype="2"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par>
                          <p:cTn id="20" fill="hold">
                            <p:stCondLst>
                              <p:cond delay="4250"/>
                            </p:stCondLst>
                            <p:childTnLst>
                              <p:par>
                                <p:cTn id="21" presetID="22" presetClass="entr" presetSubtype="2"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par>
                          <p:cTn id="24" fill="hold">
                            <p:stCondLst>
                              <p:cond delay="5000"/>
                            </p:stCondLst>
                            <p:childTnLst>
                              <p:par>
                                <p:cTn id="25" presetID="22" presetClass="entr" presetSubtype="4"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5750"/>
                            </p:stCondLst>
                            <p:childTnLst>
                              <p:par>
                                <p:cTn id="29" presetID="31" presetClass="entr" presetSubtype="0" fill="hold" grpId="0" nodeType="afterEffect">
                                  <p:stCondLst>
                                    <p:cond delay="100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childTnLst>
                          </p:cTn>
                        </p:par>
                        <p:par>
                          <p:cTn id="35" fill="hold">
                            <p:stCondLst>
                              <p:cond delay="7750"/>
                            </p:stCondLst>
                            <p:childTnLst>
                              <p:par>
                                <p:cTn id="36" presetID="22" presetClass="entr" presetSubtype="2" fill="hold" grpId="0" nodeType="afterEffect">
                                  <p:stCondLst>
                                    <p:cond delay="100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right)">
                                      <p:cBhvr>
                                        <p:cTn id="43" dur="500"/>
                                        <p:tgtEl>
                                          <p:spTgt spid="12"/>
                                        </p:tgtEl>
                                      </p:cBhvr>
                                    </p:animEffect>
                                  </p:childTnLst>
                                </p:cTn>
                              </p:par>
                            </p:childTnLst>
                          </p:cTn>
                        </p:par>
                        <p:par>
                          <p:cTn id="44" fill="hold">
                            <p:stCondLst>
                              <p:cond delay="500"/>
                            </p:stCondLst>
                            <p:childTnLst>
                              <p:par>
                                <p:cTn id="45" presetID="2" presetClass="entr" presetSubtype="2" fill="hold" grpId="0" nodeType="afterEffect">
                                  <p:stCondLst>
                                    <p:cond delay="75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1+#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1750"/>
                            </p:stCondLst>
                            <p:childTnLst>
                              <p:par>
                                <p:cTn id="50" presetID="31" presetClass="entr" presetSubtype="0" fill="hold" grpId="0" nodeType="afterEffect">
                                  <p:stCondLst>
                                    <p:cond delay="125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4000"/>
                            </p:stCondLst>
                            <p:childTnLst>
                              <p:par>
                                <p:cTn id="57" presetID="31" presetClass="entr" presetSubtype="0" fill="hold" grpId="0" nodeType="afterEffect">
                                  <p:stCondLst>
                                    <p:cond delay="125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 calcmode="lin" valueType="num">
                                      <p:cBhvr>
                                        <p:cTn id="61" dur="1000" fill="hold"/>
                                        <p:tgtEl>
                                          <p:spTgt spid="14"/>
                                        </p:tgtEl>
                                        <p:attrNameLst>
                                          <p:attrName>style.rotation</p:attrName>
                                        </p:attrNameLst>
                                      </p:cBhvr>
                                      <p:tavLst>
                                        <p:tav tm="0">
                                          <p:val>
                                            <p:fltVal val="90"/>
                                          </p:val>
                                        </p:tav>
                                        <p:tav tm="100000">
                                          <p:val>
                                            <p:fltVal val="0"/>
                                          </p:val>
                                        </p:tav>
                                      </p:tavLst>
                                    </p:anim>
                                    <p:animEffect transition="in" filter="fade">
                                      <p:cBhvr>
                                        <p:cTn id="62" dur="1000"/>
                                        <p:tgtEl>
                                          <p:spTgt spid="14"/>
                                        </p:tgtEl>
                                      </p:cBhvr>
                                    </p:animEffect>
                                  </p:childTnLst>
                                </p:cTn>
                              </p:par>
                            </p:childTnLst>
                          </p:cTn>
                        </p:par>
                        <p:par>
                          <p:cTn id="63" fill="hold">
                            <p:stCondLst>
                              <p:cond delay="6250"/>
                            </p:stCondLst>
                            <p:childTnLst>
                              <p:par>
                                <p:cTn id="64" presetID="22" presetClass="entr" presetSubtype="2" fill="hold" grpId="0" nodeType="afterEffect">
                                  <p:stCondLst>
                                    <p:cond delay="1500"/>
                                  </p:stCondLst>
                                  <p:childTnLst>
                                    <p:set>
                                      <p:cBhvr>
                                        <p:cTn id="65" dur="1" fill="hold">
                                          <p:stCondLst>
                                            <p:cond delay="0"/>
                                          </p:stCondLst>
                                        </p:cTn>
                                        <p:tgtEl>
                                          <p:spTgt spid="13"/>
                                        </p:tgtEl>
                                        <p:attrNameLst>
                                          <p:attrName>style.visibility</p:attrName>
                                        </p:attrNameLst>
                                      </p:cBhvr>
                                      <p:to>
                                        <p:strVal val="visible"/>
                                      </p:to>
                                    </p:set>
                                    <p:animEffect transition="in" filter="wipe(right)">
                                      <p:cBhvr>
                                        <p:cTn id="66" dur="500"/>
                                        <p:tgtEl>
                                          <p:spTgt spid="13"/>
                                        </p:tgtEl>
                                      </p:cBhvr>
                                    </p:animEffect>
                                  </p:childTnLst>
                                </p:cTn>
                              </p:par>
                            </p:childTnLst>
                          </p:cTn>
                        </p:par>
                        <p:par>
                          <p:cTn id="67" fill="hold">
                            <p:stCondLst>
                              <p:cond delay="8250"/>
                            </p:stCondLst>
                            <p:childTnLst>
                              <p:par>
                                <p:cTn id="68" presetID="22" presetClass="entr" presetSubtype="2" fill="hold" grpId="0" nodeType="afterEffect">
                                  <p:stCondLst>
                                    <p:cond delay="1750"/>
                                  </p:stCondLst>
                                  <p:childTnLst>
                                    <p:set>
                                      <p:cBhvr>
                                        <p:cTn id="69" dur="1" fill="hold">
                                          <p:stCondLst>
                                            <p:cond delay="0"/>
                                          </p:stCondLst>
                                        </p:cTn>
                                        <p:tgtEl>
                                          <p:spTgt spid="15"/>
                                        </p:tgtEl>
                                        <p:attrNameLst>
                                          <p:attrName>style.visibility</p:attrName>
                                        </p:attrNameLst>
                                      </p:cBhvr>
                                      <p:to>
                                        <p:strVal val="visible"/>
                                      </p:to>
                                    </p:set>
                                    <p:animEffect transition="in" filter="wipe(right)">
                                      <p:cBhvr>
                                        <p:cTn id="70" dur="500"/>
                                        <p:tgtEl>
                                          <p:spTgt spid="15"/>
                                        </p:tgtEl>
                                      </p:cBhvr>
                                    </p:animEffect>
                                  </p:childTnLst>
                                </p:cTn>
                              </p:par>
                            </p:childTnLst>
                          </p:cTn>
                        </p:par>
                        <p:par>
                          <p:cTn id="71" fill="hold">
                            <p:stCondLst>
                              <p:cond delay="10500"/>
                            </p:stCondLst>
                            <p:childTnLst>
                              <p:par>
                                <p:cTn id="72" presetID="22" presetClass="entr" presetSubtype="2" fill="hold" grpId="0" nodeType="afterEffect">
                                  <p:stCondLst>
                                    <p:cond delay="1000"/>
                                  </p:stCondLst>
                                  <p:childTnLst>
                                    <p:set>
                                      <p:cBhvr>
                                        <p:cTn id="73" dur="1" fill="hold">
                                          <p:stCondLst>
                                            <p:cond delay="0"/>
                                          </p:stCondLst>
                                        </p:cTn>
                                        <p:tgtEl>
                                          <p:spTgt spid="23"/>
                                        </p:tgtEl>
                                        <p:attrNameLst>
                                          <p:attrName>style.visibility</p:attrName>
                                        </p:attrNameLst>
                                      </p:cBhvr>
                                      <p:to>
                                        <p:strVal val="visible"/>
                                      </p:to>
                                    </p:set>
                                    <p:animEffect transition="in" filter="wipe(right)">
                                      <p:cBhvr>
                                        <p:cTn id="74" dur="500"/>
                                        <p:tgtEl>
                                          <p:spTgt spid="23"/>
                                        </p:tgtEl>
                                      </p:cBhvr>
                                    </p:animEffect>
                                  </p:childTnLst>
                                </p:cTn>
                              </p:par>
                            </p:childTnLst>
                          </p:cTn>
                        </p:par>
                        <p:par>
                          <p:cTn id="75" fill="hold">
                            <p:stCondLst>
                              <p:cond delay="12000"/>
                            </p:stCondLst>
                            <p:childTnLst>
                              <p:par>
                                <p:cTn id="76" presetID="16" presetClass="entr" presetSubtype="21" fill="hold" grpId="0" nodeType="afterEffect">
                                  <p:stCondLst>
                                    <p:cond delay="1750"/>
                                  </p:stCondLst>
                                  <p:childTnLst>
                                    <p:set>
                                      <p:cBhvr>
                                        <p:cTn id="77" dur="1" fill="hold">
                                          <p:stCondLst>
                                            <p:cond delay="0"/>
                                          </p:stCondLst>
                                        </p:cTn>
                                        <p:tgtEl>
                                          <p:spTgt spid="22"/>
                                        </p:tgtEl>
                                        <p:attrNameLst>
                                          <p:attrName>style.visibility</p:attrName>
                                        </p:attrNameLst>
                                      </p:cBhvr>
                                      <p:to>
                                        <p:strVal val="visible"/>
                                      </p:to>
                                    </p:set>
                                    <p:animEffect transition="in" filter="barn(inVertical)">
                                      <p:cBhvr>
                                        <p:cTn id="78" dur="500"/>
                                        <p:tgtEl>
                                          <p:spTgt spid="22"/>
                                        </p:tgtEl>
                                      </p:cBhvr>
                                    </p:animEffect>
                                  </p:childTnLst>
                                </p:cTn>
                              </p:par>
                            </p:childTnLst>
                          </p:cTn>
                        </p:par>
                        <p:par>
                          <p:cTn id="79" fill="hold">
                            <p:stCondLst>
                              <p:cond delay="14250"/>
                            </p:stCondLst>
                            <p:childTnLst>
                              <p:par>
                                <p:cTn id="80" presetID="22" presetClass="entr" presetSubtype="4" fill="hold" grpId="0" nodeType="afterEffect">
                                  <p:stCondLst>
                                    <p:cond delay="2000"/>
                                  </p:stCondLst>
                                  <p:childTnLst>
                                    <p:set>
                                      <p:cBhvr>
                                        <p:cTn id="81" dur="1" fill="hold">
                                          <p:stCondLst>
                                            <p:cond delay="0"/>
                                          </p:stCondLst>
                                        </p:cTn>
                                        <p:tgtEl>
                                          <p:spTgt spid="16"/>
                                        </p:tgtEl>
                                        <p:attrNameLst>
                                          <p:attrName>style.visibility</p:attrName>
                                        </p:attrNameLst>
                                      </p:cBhvr>
                                      <p:to>
                                        <p:strVal val="visible"/>
                                      </p:to>
                                    </p:set>
                                    <p:animEffect transition="in" filter="wipe(down)">
                                      <p:cBhvr>
                                        <p:cTn id="82" dur="500"/>
                                        <p:tgtEl>
                                          <p:spTgt spid="16"/>
                                        </p:tgtEl>
                                      </p:cBhvr>
                                    </p:animEffect>
                                  </p:childTnLst>
                                </p:cTn>
                              </p:par>
                            </p:childTnLst>
                          </p:cTn>
                        </p:par>
                        <p:par>
                          <p:cTn id="83" fill="hold">
                            <p:stCondLst>
                              <p:cond delay="16750"/>
                            </p:stCondLst>
                            <p:childTnLst>
                              <p:par>
                                <p:cTn id="84" presetID="53" presetClass="entr" presetSubtype="16" fill="hold" grpId="0" nodeType="afterEffect">
                                  <p:stCondLst>
                                    <p:cond delay="400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childTnLst>
                          </p:cTn>
                        </p:par>
                        <p:par>
                          <p:cTn id="89" fill="hold">
                            <p:stCondLst>
                              <p:cond delay="21250"/>
                            </p:stCondLst>
                            <p:childTnLst>
                              <p:par>
                                <p:cTn id="90" presetID="22" presetClass="entr" presetSubtype="2" fill="hold" grpId="0" nodeType="afterEffect">
                                  <p:stCondLst>
                                    <p:cond delay="1250"/>
                                  </p:stCondLst>
                                  <p:childTnLst>
                                    <p:set>
                                      <p:cBhvr>
                                        <p:cTn id="91" dur="1" fill="hold">
                                          <p:stCondLst>
                                            <p:cond delay="0"/>
                                          </p:stCondLst>
                                        </p:cTn>
                                        <p:tgtEl>
                                          <p:spTgt spid="17"/>
                                        </p:tgtEl>
                                        <p:attrNameLst>
                                          <p:attrName>style.visibility</p:attrName>
                                        </p:attrNameLst>
                                      </p:cBhvr>
                                      <p:to>
                                        <p:strVal val="visible"/>
                                      </p:to>
                                    </p:set>
                                    <p:animEffect transition="in" filter="wipe(right)">
                                      <p:cBhvr>
                                        <p:cTn id="9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animBg="1"/>
      <p:bldP spid="7" grpId="0" animBg="1"/>
      <p:bldP spid="8" grpId="0"/>
      <p:bldP spid="9" grpId="0"/>
      <p:bldP spid="10" grpId="0" animBg="1"/>
      <p:bldP spid="11" grpId="0" animBg="1"/>
      <p:bldP spid="12" grpId="0"/>
      <p:bldP spid="13" grpId="0"/>
      <p:bldP spid="14" grpId="0" animBg="1"/>
      <p:bldP spid="15" grpId="0" animBg="1"/>
      <p:bldP spid="16" grpId="0"/>
      <p:bldP spid="17" grpId="0"/>
      <p:bldP spid="18"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2689" y="-42014"/>
            <a:ext cx="1311564" cy="369332"/>
          </a:xfrm>
          <a:prstGeom prst="rect">
            <a:avLst/>
          </a:prstGeom>
          <a:noFill/>
        </p:spPr>
        <p:txBody>
          <a:bodyPr wrap="square" rtlCol="1">
            <a:spAutoFit/>
          </a:bodyPr>
          <a:lstStyle/>
          <a:p>
            <a:r>
              <a:rPr lang="he-IL" dirty="0" smtClean="0"/>
              <a:t>דף ג' עמ' ב'</a:t>
            </a:r>
            <a:endParaRPr lang="he-IL" dirty="0"/>
          </a:p>
        </p:txBody>
      </p:sp>
      <p:sp>
        <p:nvSpPr>
          <p:cNvPr id="4" name="מלבן 3"/>
          <p:cNvSpPr/>
          <p:nvPr/>
        </p:nvSpPr>
        <p:spPr>
          <a:xfrm>
            <a:off x="6848762" y="4022171"/>
            <a:ext cx="5167744" cy="646331"/>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מַאי </a:t>
            </a:r>
            <a:r>
              <a:rPr lang="he-IL" dirty="0">
                <a:solidFill>
                  <a:srgbClr val="000000"/>
                </a:solidFill>
                <a:latin typeface="Arial" panose="020B0604020202020204" pitchFamily="34" charset="0"/>
              </a:rPr>
              <a:t>שְׁנָא אֵשׁ </a:t>
            </a:r>
            <a:r>
              <a:rPr lang="he-IL" dirty="0" err="1">
                <a:solidFill>
                  <a:srgbClr val="000000"/>
                </a:solidFill>
                <a:latin typeface="Arial" panose="020B0604020202020204" pitchFamily="34" charset="0"/>
              </a:rPr>
              <a:t>דְּכֹח</a:t>
            </a:r>
            <a:r>
              <a:rPr lang="he-IL" dirty="0">
                <a:solidFill>
                  <a:srgbClr val="000000"/>
                </a:solidFill>
                <a:latin typeface="Arial" panose="020B0604020202020204" pitchFamily="34" charset="0"/>
              </a:rPr>
              <a:t>ַ אַחֵר מְעוֹרָב בָּהֶן וּמָמוֹנְךָ וּשְׁמִירָתוֹ עָלֶיךָ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הָנֵי </a:t>
            </a:r>
            <a:r>
              <a:rPr lang="he-IL" dirty="0" err="1">
                <a:solidFill>
                  <a:srgbClr val="000000"/>
                </a:solidFill>
                <a:latin typeface="Arial" panose="020B0604020202020204" pitchFamily="34" charset="0"/>
              </a:rPr>
              <a:t>נָמֵי</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כֹּח</a:t>
            </a:r>
            <a:r>
              <a:rPr lang="he-IL" dirty="0">
                <a:solidFill>
                  <a:srgbClr val="000000"/>
                </a:solidFill>
                <a:latin typeface="Arial" panose="020B0604020202020204" pitchFamily="34" charset="0"/>
              </a:rPr>
              <a:t>ַ אַחֵר מְעוֹרָב בָּהֶן וּמָמוֹנְךָ וּשְׁמִירָתָן </a:t>
            </a:r>
            <a:r>
              <a:rPr lang="he-IL" dirty="0" smtClean="0">
                <a:solidFill>
                  <a:srgbClr val="000000"/>
                </a:solidFill>
                <a:latin typeface="Arial" panose="020B0604020202020204" pitchFamily="34" charset="0"/>
              </a:rPr>
              <a:t>עָלֶיךָ</a:t>
            </a:r>
            <a:endParaRPr lang="he-IL" dirty="0"/>
          </a:p>
        </p:txBody>
      </p:sp>
      <p:sp>
        <p:nvSpPr>
          <p:cNvPr id="5" name="מלבן 4"/>
          <p:cNvSpPr/>
          <p:nvPr/>
        </p:nvSpPr>
        <p:spPr>
          <a:xfrm>
            <a:off x="3952853" y="26510"/>
            <a:ext cx="2717411" cy="461665"/>
          </a:xfrm>
          <a:prstGeom prst="rect">
            <a:avLst/>
          </a:prstGeom>
          <a:solidFill>
            <a:schemeClr val="accent5">
              <a:lumMod val="20000"/>
              <a:lumOff val="80000"/>
            </a:schemeClr>
          </a:solidFill>
          <a:scene3d>
            <a:camera prst="orthographicFront"/>
            <a:lightRig rig="threePt" dir="t"/>
          </a:scene3d>
          <a:sp3d>
            <a:bevelT prst="angle"/>
          </a:sp3d>
        </p:spPr>
        <p:txBody>
          <a:bodyPr wrap="none">
            <a:spAutoFit/>
          </a:bodyPr>
          <a:lstStyle/>
          <a:p>
            <a:r>
              <a:rPr lang="he-IL" sz="2400" dirty="0">
                <a:solidFill>
                  <a:srgbClr val="000000"/>
                </a:solidFill>
                <a:latin typeface="Arial" panose="020B0604020202020204" pitchFamily="34" charset="0"/>
              </a:rPr>
              <a:t>תּוֹלָדָה </a:t>
            </a:r>
            <a:r>
              <a:rPr lang="he-IL" sz="2400" dirty="0" err="1">
                <a:solidFill>
                  <a:srgbClr val="000000"/>
                </a:solidFill>
                <a:latin typeface="Arial" panose="020B0604020202020204" pitchFamily="34" charset="0"/>
              </a:rPr>
              <a:t>דְאֵש</a:t>
            </a:r>
            <a:r>
              <a:rPr lang="he-IL" sz="2400" dirty="0">
                <a:solidFill>
                  <a:srgbClr val="000000"/>
                </a:solidFill>
                <a:latin typeface="Arial" panose="020B0604020202020204" pitchFamily="34" charset="0"/>
              </a:rPr>
              <a:t>ׁ מַאי </a:t>
            </a:r>
            <a:r>
              <a:rPr lang="he-IL" sz="2400" dirty="0" err="1">
                <a:solidFill>
                  <a:srgbClr val="000000"/>
                </a:solidFill>
                <a:latin typeface="Arial" panose="020B0604020202020204" pitchFamily="34" charset="0"/>
              </a:rPr>
              <a:t>נִיהו</a:t>
            </a:r>
            <a:r>
              <a:rPr lang="he-IL" sz="2400" dirty="0">
                <a:solidFill>
                  <a:srgbClr val="000000"/>
                </a:solidFill>
                <a:latin typeface="Arial" panose="020B0604020202020204" pitchFamily="34" charset="0"/>
              </a:rPr>
              <a:t>ּ </a:t>
            </a:r>
            <a:endParaRPr lang="he-IL" sz="2400" dirty="0"/>
          </a:p>
        </p:txBody>
      </p:sp>
      <p:sp>
        <p:nvSpPr>
          <p:cNvPr id="6" name="מלבן 5"/>
          <p:cNvSpPr/>
          <p:nvPr/>
        </p:nvSpPr>
        <p:spPr>
          <a:xfrm>
            <a:off x="0" y="1478591"/>
            <a:ext cx="6844145" cy="923330"/>
          </a:xfrm>
          <a:prstGeom prst="rect">
            <a:avLst/>
          </a:prstGeom>
        </p:spPr>
        <p:txBody>
          <a:bodyPr wrap="square">
            <a:spAutoFit/>
          </a:bodyPr>
          <a:lstStyle/>
          <a:p>
            <a:r>
              <a:rPr lang="he-IL" dirty="0" smtClean="0"/>
              <a:t>אולי </a:t>
            </a:r>
            <a:r>
              <a:rPr lang="he-IL" dirty="0"/>
              <a:t>נאמר שהכוונה לאבנו </a:t>
            </a:r>
            <a:r>
              <a:rPr lang="he-IL" dirty="0" smtClean="0"/>
              <a:t>סכינו ומשאו </a:t>
            </a:r>
            <a:r>
              <a:rPr lang="he-IL" dirty="0"/>
              <a:t>שהניחן בראש גגו, ונפלו </a:t>
            </a:r>
            <a:endParaRPr lang="he-IL" dirty="0" smtClean="0"/>
          </a:p>
          <a:p>
            <a:r>
              <a:rPr lang="he-IL" dirty="0" smtClean="0"/>
              <a:t>ברוח </a:t>
            </a:r>
            <a:r>
              <a:rPr lang="he-IL" dirty="0"/>
              <a:t>מצויה</a:t>
            </a:r>
            <a:r>
              <a:rPr lang="he-IL" dirty="0" smtClean="0"/>
              <a:t>, </a:t>
            </a:r>
            <a:r>
              <a:rPr lang="he-IL" dirty="0"/>
              <a:t>והזיקו, </a:t>
            </a:r>
            <a:r>
              <a:rPr lang="he-IL" dirty="0" smtClean="0"/>
              <a:t>והם </a:t>
            </a:r>
            <a:r>
              <a:rPr lang="he-IL" dirty="0"/>
              <a:t>תולדה </a:t>
            </a:r>
            <a:r>
              <a:rPr lang="he-IL" dirty="0" smtClean="0"/>
              <a:t>של אש </a:t>
            </a:r>
          </a:p>
          <a:p>
            <a:r>
              <a:rPr lang="he-IL" dirty="0" smtClean="0"/>
              <a:t>משום </a:t>
            </a:r>
            <a:r>
              <a:rPr lang="he-IL" dirty="0"/>
              <a:t>שכח אחר [הרוח] מעורב בהם.</a:t>
            </a:r>
          </a:p>
        </p:txBody>
      </p:sp>
      <p:sp>
        <p:nvSpPr>
          <p:cNvPr id="7" name="מלבן 6"/>
          <p:cNvSpPr/>
          <p:nvPr/>
        </p:nvSpPr>
        <p:spPr>
          <a:xfrm>
            <a:off x="7659254" y="1740149"/>
            <a:ext cx="4119418" cy="646331"/>
          </a:xfrm>
          <a:prstGeom prst="rect">
            <a:avLst/>
          </a:prstGeom>
          <a:solidFill>
            <a:schemeClr val="accent5">
              <a:lumMod val="20000"/>
              <a:lumOff val="80000"/>
            </a:schemeClr>
          </a:solidFill>
        </p:spPr>
        <p:txBody>
          <a:bodyPr wrap="square">
            <a:spAutoFit/>
          </a:bodyPr>
          <a:lstStyle/>
          <a:p>
            <a:r>
              <a:rPr lang="he-IL" dirty="0" err="1">
                <a:solidFill>
                  <a:srgbClr val="000000"/>
                </a:solidFill>
                <a:latin typeface="Arial" panose="020B0604020202020204" pitchFamily="34" charset="0"/>
              </a:rPr>
              <a:t>אִילֵּימָא</a:t>
            </a:r>
            <a:r>
              <a:rPr lang="he-IL" dirty="0">
                <a:solidFill>
                  <a:srgbClr val="000000"/>
                </a:solidFill>
                <a:latin typeface="Arial" panose="020B0604020202020204" pitchFamily="34" charset="0"/>
              </a:rPr>
              <a:t> אַבְנוֹ סַכִּינוֹ וּמַשָּׂאוֹ שֶׁהִנִּיחָן בְּרֹאשׁ גַּגּוֹ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וְנָפְלוּ </a:t>
            </a:r>
            <a:r>
              <a:rPr lang="he-IL" u="sng" dirty="0">
                <a:solidFill>
                  <a:srgbClr val="000000"/>
                </a:solidFill>
                <a:latin typeface="Arial" panose="020B0604020202020204" pitchFamily="34" charset="0"/>
              </a:rPr>
              <a:t>בְּרוּחַ מְצוּיָה וְהִזִּיקוּ </a:t>
            </a:r>
            <a:endParaRPr lang="he-IL" dirty="0"/>
          </a:p>
        </p:txBody>
      </p:sp>
      <p:grpSp>
        <p:nvGrpSpPr>
          <p:cNvPr id="11" name="קבוצה 10"/>
          <p:cNvGrpSpPr/>
          <p:nvPr/>
        </p:nvGrpSpPr>
        <p:grpSpPr>
          <a:xfrm>
            <a:off x="7278254" y="515060"/>
            <a:ext cx="4881418" cy="923331"/>
            <a:chOff x="7310582" y="248121"/>
            <a:chExt cx="4881418" cy="923331"/>
          </a:xfrm>
        </p:grpSpPr>
        <p:sp>
          <p:nvSpPr>
            <p:cNvPr id="9" name="הסבר מלבני מעוגל 8"/>
            <p:cNvSpPr/>
            <p:nvPr/>
          </p:nvSpPr>
          <p:spPr>
            <a:xfrm>
              <a:off x="7421420" y="248122"/>
              <a:ext cx="4770580" cy="923330"/>
            </a:xfrm>
            <a:prstGeom prst="wedgeRoundRectCallout">
              <a:avLst>
                <a:gd name="adj1" fmla="val 3152"/>
                <a:gd name="adj2" fmla="val 8217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7310582" y="248121"/>
              <a:ext cx="4793671" cy="923330"/>
            </a:xfrm>
            <a:prstGeom prst="rect">
              <a:avLst/>
            </a:prstGeom>
          </p:spPr>
          <p:txBody>
            <a:bodyPr wrap="square">
              <a:spAutoFit/>
            </a:bodyPr>
            <a:lstStyle/>
            <a:p>
              <a:r>
                <a:rPr lang="he-IL" dirty="0" smtClean="0"/>
                <a:t>רש"י:  "דאי </a:t>
              </a:r>
              <a:r>
                <a:rPr lang="he-IL" dirty="0"/>
                <a:t>ברוח שאינה מצויה הוי אונס ולא מחייב</a:t>
              </a:r>
              <a:r>
                <a:rPr lang="he-IL" dirty="0" smtClean="0"/>
                <a:t>".. </a:t>
              </a:r>
              <a:r>
                <a:rPr lang="he-IL" dirty="0"/>
                <a:t>ואם היה יכול ליפול ברוח מצויה </a:t>
              </a:r>
              <a:r>
                <a:rPr lang="he-IL" dirty="0" smtClean="0"/>
                <a:t>זוהי </a:t>
              </a:r>
              <a:r>
                <a:rPr lang="he-IL" dirty="0"/>
                <a:t>תחילתו בפשיעה וסופו באונס ויתחייב גם אם נפל ברוח שאינה </a:t>
              </a:r>
              <a:r>
                <a:rPr lang="he-IL" dirty="0" smtClean="0"/>
                <a:t>מצויה</a:t>
              </a:r>
              <a:endParaRPr lang="he-IL" dirty="0"/>
            </a:p>
          </p:txBody>
        </p:sp>
      </p:grpSp>
      <p:sp>
        <p:nvSpPr>
          <p:cNvPr id="12" name="מלבן 11"/>
          <p:cNvSpPr/>
          <p:nvPr/>
        </p:nvSpPr>
        <p:spPr>
          <a:xfrm>
            <a:off x="7875479" y="2890584"/>
            <a:ext cx="4067139" cy="369332"/>
          </a:xfrm>
          <a:prstGeom prst="rect">
            <a:avLst/>
          </a:prstGeom>
          <a:solidFill>
            <a:schemeClr val="accent5">
              <a:lumMod val="20000"/>
              <a:lumOff val="80000"/>
            </a:schemeClr>
          </a:solidFill>
        </p:spPr>
        <p:txBody>
          <a:bodyPr wrap="none">
            <a:spAutoFit/>
          </a:bodyPr>
          <a:lstStyle/>
          <a:p>
            <a:r>
              <a:rPr lang="he-IL" dirty="0" err="1">
                <a:solidFill>
                  <a:srgbClr val="000000"/>
                </a:solidFill>
                <a:latin typeface="Arial" panose="020B0604020202020204" pitchFamily="34" charset="0"/>
              </a:rPr>
              <a:t>הֵיכִי</a:t>
            </a:r>
            <a:r>
              <a:rPr lang="he-IL" dirty="0">
                <a:solidFill>
                  <a:srgbClr val="000000"/>
                </a:solidFill>
                <a:latin typeface="Arial" panose="020B0604020202020204" pitchFamily="34" charset="0"/>
              </a:rPr>
              <a:t> דָמֵי </a:t>
            </a:r>
            <a:r>
              <a:rPr lang="he-IL" dirty="0" smtClean="0">
                <a:solidFill>
                  <a:srgbClr val="000000"/>
                </a:solidFill>
                <a:latin typeface="Arial" panose="020B0604020202020204" pitchFamily="34" charset="0"/>
              </a:rPr>
              <a:t>? אִי </a:t>
            </a:r>
            <a:r>
              <a:rPr lang="he-IL" dirty="0">
                <a:solidFill>
                  <a:srgbClr val="000000"/>
                </a:solidFill>
                <a:latin typeface="Arial" panose="020B0604020202020204" pitchFamily="34" charset="0"/>
              </a:rPr>
              <a:t>בַּהֲדֵי </a:t>
            </a:r>
            <a:r>
              <a:rPr lang="he-IL" dirty="0" err="1">
                <a:solidFill>
                  <a:srgbClr val="000000"/>
                </a:solidFill>
                <a:latin typeface="Arial" panose="020B0604020202020204" pitchFamily="34" charset="0"/>
              </a:rPr>
              <a:t>דְּאָזְלו</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קָא</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מַזְּקִי</a:t>
            </a:r>
            <a:r>
              <a:rPr lang="he-IL" dirty="0">
                <a:solidFill>
                  <a:srgbClr val="000000"/>
                </a:solidFill>
                <a:latin typeface="Arial" panose="020B0604020202020204" pitchFamily="34" charset="0"/>
              </a:rPr>
              <a:t> הַיְינוּ אֵשׁ</a:t>
            </a:r>
            <a:endParaRPr lang="he-IL" dirty="0"/>
          </a:p>
        </p:txBody>
      </p:sp>
      <p:sp>
        <p:nvSpPr>
          <p:cNvPr id="13" name="מלבן 12"/>
          <p:cNvSpPr/>
          <p:nvPr/>
        </p:nvSpPr>
        <p:spPr>
          <a:xfrm>
            <a:off x="574264" y="2589096"/>
            <a:ext cx="6096000" cy="923330"/>
          </a:xfrm>
          <a:prstGeom prst="rect">
            <a:avLst/>
          </a:prstGeom>
        </p:spPr>
        <p:txBody>
          <a:bodyPr>
            <a:spAutoFit/>
          </a:bodyPr>
          <a:lstStyle/>
          <a:p>
            <a:r>
              <a:rPr lang="he-IL" dirty="0" smtClean="0"/>
              <a:t>הגמרא מבררת באיזה אופן מדובר.</a:t>
            </a:r>
          </a:p>
          <a:p>
            <a:r>
              <a:rPr lang="he-IL" dirty="0" smtClean="0"/>
              <a:t>אם </a:t>
            </a:r>
            <a:r>
              <a:rPr lang="he-IL" dirty="0"/>
              <a:t>בתוך כדי הליכתם [נפילתם] הזיקו, כגון שנפלו על כלים ושברום, אם כן, </a:t>
            </a:r>
            <a:r>
              <a:rPr lang="he-IL" dirty="0" smtClean="0"/>
              <a:t>הריהם </a:t>
            </a:r>
            <a:r>
              <a:rPr lang="he-IL" dirty="0"/>
              <a:t>תולדה </a:t>
            </a:r>
            <a:r>
              <a:rPr lang="he-IL" dirty="0" smtClean="0"/>
              <a:t>של </a:t>
            </a:r>
            <a:r>
              <a:rPr lang="he-IL" dirty="0"/>
              <a:t>אש. ואין זה מסתבר שאין דינם כאב, שכן:</a:t>
            </a:r>
          </a:p>
        </p:txBody>
      </p:sp>
      <p:sp>
        <p:nvSpPr>
          <p:cNvPr id="14" name="מלבן 13"/>
          <p:cNvSpPr/>
          <p:nvPr/>
        </p:nvSpPr>
        <p:spPr>
          <a:xfrm>
            <a:off x="0" y="3738825"/>
            <a:ext cx="6670264" cy="1477328"/>
          </a:xfrm>
          <a:prstGeom prst="rect">
            <a:avLst/>
          </a:prstGeom>
        </p:spPr>
        <p:txBody>
          <a:bodyPr wrap="square">
            <a:spAutoFit/>
          </a:bodyPr>
          <a:lstStyle/>
          <a:p>
            <a:r>
              <a:rPr lang="he-IL" dirty="0" smtClean="0"/>
              <a:t>במה </a:t>
            </a:r>
            <a:r>
              <a:rPr lang="he-IL" dirty="0"/>
              <a:t>שונה </a:t>
            </a:r>
            <a:r>
              <a:rPr lang="he-IL" dirty="0" smtClean="0"/>
              <a:t>האש</a:t>
            </a:r>
            <a:r>
              <a:rPr lang="he-IL" dirty="0"/>
              <a:t>, שהחומרה המיוחדת שבה היא </a:t>
            </a:r>
            <a:r>
              <a:rPr lang="he-IL" dirty="0" smtClean="0"/>
              <a:t>שכח </a:t>
            </a:r>
            <a:r>
              <a:rPr lang="he-IL" dirty="0"/>
              <a:t>אחר מעורב </a:t>
            </a:r>
            <a:r>
              <a:rPr lang="he-IL" dirty="0" smtClean="0"/>
              <a:t>בה, היא </a:t>
            </a:r>
            <a:r>
              <a:rPr lang="he-IL" dirty="0"/>
              <a:t>ממונך כלומר, ההיזק בא על ידך, וחובת שמירתה שלא תזיק היא עליך.</a:t>
            </a:r>
          </a:p>
          <a:p>
            <a:r>
              <a:rPr lang="he-IL" dirty="0" smtClean="0"/>
              <a:t>תולדות </a:t>
            </a:r>
            <a:r>
              <a:rPr lang="he-IL" dirty="0"/>
              <a:t>האש האלו, אף הם </a:t>
            </a:r>
            <a:r>
              <a:rPr lang="he-IL" dirty="0" err="1"/>
              <a:t>כח</a:t>
            </a:r>
            <a:r>
              <a:rPr lang="he-IL" dirty="0"/>
              <a:t> אחר מעורב בהן, והן ממונך, שההיזק בא על ידך, וחובת שמירתן שלא יזיקו עליך. וכיון שהן דומים לאב, אין </a:t>
            </a:r>
            <a:r>
              <a:rPr lang="he-IL" dirty="0" err="1"/>
              <a:t>סברא</a:t>
            </a:r>
            <a:r>
              <a:rPr lang="he-IL" dirty="0"/>
              <a:t> שדינן יהיה שונה מדין האב.</a:t>
            </a:r>
          </a:p>
        </p:txBody>
      </p:sp>
      <p:sp>
        <p:nvSpPr>
          <p:cNvPr id="15" name="מלבן 14"/>
          <p:cNvSpPr/>
          <p:nvPr/>
        </p:nvSpPr>
        <p:spPr>
          <a:xfrm>
            <a:off x="6990682" y="5781015"/>
            <a:ext cx="5059397"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 אֶלָּא תּוֹלָדָה </a:t>
            </a:r>
            <a:r>
              <a:rPr lang="he-IL" dirty="0" err="1">
                <a:solidFill>
                  <a:srgbClr val="000000"/>
                </a:solidFill>
                <a:latin typeface="Arial" panose="020B0604020202020204" pitchFamily="34" charset="0"/>
              </a:rPr>
              <a:t>דְאֵש</a:t>
            </a:r>
            <a:r>
              <a:rPr lang="he-IL" dirty="0">
                <a:solidFill>
                  <a:srgbClr val="000000"/>
                </a:solidFill>
                <a:latin typeface="Arial" panose="020B0604020202020204" pitchFamily="34" charset="0"/>
              </a:rPr>
              <a:t>ׁ כְּאֵשׁ וְכִי </a:t>
            </a:r>
            <a:r>
              <a:rPr lang="he-IL" dirty="0" err="1">
                <a:solidFill>
                  <a:srgbClr val="000000"/>
                </a:solidFill>
                <a:latin typeface="Arial" panose="020B0604020202020204" pitchFamily="34" charset="0"/>
              </a:rPr>
              <a:t>קָאָמַר</a:t>
            </a:r>
            <a:r>
              <a:rPr lang="he-IL" dirty="0">
                <a:solidFill>
                  <a:srgbClr val="000000"/>
                </a:solidFill>
                <a:latin typeface="Arial" panose="020B0604020202020204" pitchFamily="34" charset="0"/>
              </a:rPr>
              <a:t> רַב </a:t>
            </a:r>
            <a:r>
              <a:rPr lang="he-IL" dirty="0" err="1">
                <a:solidFill>
                  <a:srgbClr val="000000"/>
                </a:solidFill>
                <a:latin typeface="Arial" panose="020B0604020202020204" pitchFamily="34" charset="0"/>
              </a:rPr>
              <a:t>פָּפָּא</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אַתּוֹלָדָה</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דְרֶגֶל</a:t>
            </a:r>
            <a:endParaRPr lang="he-IL" dirty="0"/>
          </a:p>
        </p:txBody>
      </p:sp>
      <p:sp>
        <p:nvSpPr>
          <p:cNvPr id="16" name="מלבן 15"/>
          <p:cNvSpPr/>
          <p:nvPr/>
        </p:nvSpPr>
        <p:spPr>
          <a:xfrm>
            <a:off x="445593" y="5642515"/>
            <a:ext cx="6096000" cy="646331"/>
          </a:xfrm>
          <a:prstGeom prst="rect">
            <a:avLst/>
          </a:prstGeom>
        </p:spPr>
        <p:txBody>
          <a:bodyPr>
            <a:spAutoFit/>
          </a:bodyPr>
          <a:lstStyle/>
          <a:p>
            <a:r>
              <a:rPr lang="he-IL" dirty="0" smtClean="0"/>
              <a:t>אלא</a:t>
            </a:r>
            <a:r>
              <a:rPr lang="he-IL" dirty="0"/>
              <a:t>, אכן </a:t>
            </a:r>
            <a:r>
              <a:rPr lang="he-IL" dirty="0" smtClean="0"/>
              <a:t>תולדת האש </a:t>
            </a:r>
            <a:r>
              <a:rPr lang="he-IL" dirty="0"/>
              <a:t>דינה כאש! </a:t>
            </a:r>
            <a:r>
              <a:rPr lang="he-IL" dirty="0" smtClean="0"/>
              <a:t>מה </a:t>
            </a:r>
            <a:r>
              <a:rPr lang="he-IL" dirty="0"/>
              <a:t>שאמר רב </a:t>
            </a:r>
            <a:r>
              <a:rPr lang="he-IL" dirty="0" err="1"/>
              <a:t>פפא</a:t>
            </a:r>
            <a:r>
              <a:rPr lang="he-IL" dirty="0"/>
              <a:t>, נסוב על תולדת הרגל שאין דינה כאב.</a:t>
            </a:r>
          </a:p>
        </p:txBody>
      </p:sp>
    </p:spTree>
    <p:extLst>
      <p:ext uri="{BB962C8B-B14F-4D97-AF65-F5344CB8AC3E}">
        <p14:creationId xmlns:p14="http://schemas.microsoft.com/office/powerpoint/2010/main" val="41065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2" fill="hold" grpId="0" nodeType="afterEffect">
                                  <p:stCondLst>
                                    <p:cond delay="125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375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par>
                          <p:cTn id="25" fill="hold">
                            <p:stCondLst>
                              <p:cond delay="5750"/>
                            </p:stCondLst>
                            <p:childTnLst>
                              <p:par>
                                <p:cTn id="26" presetID="31" presetClass="entr" presetSubtype="0" fill="hold" grpId="0" nodeType="afterEffect">
                                  <p:stCondLst>
                                    <p:cond delay="50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par>
                          <p:cTn id="32" fill="hold">
                            <p:stCondLst>
                              <p:cond delay="11750"/>
                            </p:stCondLst>
                            <p:childTnLst>
                              <p:par>
                                <p:cTn id="33" presetID="22" presetClass="entr" presetSubtype="2" fill="hold" grpId="0" nodeType="afterEffect">
                                  <p:stCondLst>
                                    <p:cond delay="1500"/>
                                  </p:stCondLst>
                                  <p:childTnLst>
                                    <p:set>
                                      <p:cBhvr>
                                        <p:cTn id="34" dur="1" fill="hold">
                                          <p:stCondLst>
                                            <p:cond delay="0"/>
                                          </p:stCondLst>
                                        </p:cTn>
                                        <p:tgtEl>
                                          <p:spTgt spid="13"/>
                                        </p:tgtEl>
                                        <p:attrNameLst>
                                          <p:attrName>style.visibility</p:attrName>
                                        </p:attrNameLst>
                                      </p:cBhvr>
                                      <p:to>
                                        <p:strVal val="visible"/>
                                      </p:to>
                                    </p:set>
                                    <p:animEffect transition="in" filter="wipe(right)">
                                      <p:cBhvr>
                                        <p:cTn id="35" dur="500"/>
                                        <p:tgtEl>
                                          <p:spTgt spid="13"/>
                                        </p:tgtEl>
                                      </p:cBhvr>
                                    </p:animEffect>
                                  </p:childTnLst>
                                </p:cTn>
                              </p:par>
                            </p:childTnLst>
                          </p:cTn>
                        </p:par>
                        <p:par>
                          <p:cTn id="36" fill="hold">
                            <p:stCondLst>
                              <p:cond delay="13750"/>
                            </p:stCondLst>
                            <p:childTnLst>
                              <p:par>
                                <p:cTn id="37" presetID="31" presetClass="entr" presetSubtype="0" fill="hold" grpId="0" nodeType="afterEffect">
                                  <p:stCondLst>
                                    <p:cond delay="325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style.rotation</p:attrName>
                                        </p:attrNameLst>
                                      </p:cBhvr>
                                      <p:tavLst>
                                        <p:tav tm="0">
                                          <p:val>
                                            <p:fltVal val="90"/>
                                          </p:val>
                                        </p:tav>
                                        <p:tav tm="100000">
                                          <p:val>
                                            <p:fltVal val="0"/>
                                          </p:val>
                                        </p:tav>
                                      </p:tavLst>
                                    </p:anim>
                                    <p:animEffect transition="in" filter="fade">
                                      <p:cBhvr>
                                        <p:cTn id="42" dur="1000"/>
                                        <p:tgtEl>
                                          <p:spTgt spid="4"/>
                                        </p:tgtEl>
                                      </p:cBhvr>
                                    </p:animEffect>
                                  </p:childTnLst>
                                </p:cTn>
                              </p:par>
                            </p:childTnLst>
                          </p:cTn>
                        </p:par>
                        <p:par>
                          <p:cTn id="43" fill="hold">
                            <p:stCondLst>
                              <p:cond delay="18000"/>
                            </p:stCondLst>
                            <p:childTnLst>
                              <p:par>
                                <p:cTn id="44" presetID="22" presetClass="entr" presetSubtype="2" fill="hold" grpId="0" nodeType="afterEffect">
                                  <p:stCondLst>
                                    <p:cond delay="2500"/>
                                  </p:stCondLst>
                                  <p:childTnLst>
                                    <p:set>
                                      <p:cBhvr>
                                        <p:cTn id="45" dur="1" fill="hold">
                                          <p:stCondLst>
                                            <p:cond delay="0"/>
                                          </p:stCondLst>
                                        </p:cTn>
                                        <p:tgtEl>
                                          <p:spTgt spid="14"/>
                                        </p:tgtEl>
                                        <p:attrNameLst>
                                          <p:attrName>style.visibility</p:attrName>
                                        </p:attrNameLst>
                                      </p:cBhvr>
                                      <p:to>
                                        <p:strVal val="visible"/>
                                      </p:to>
                                    </p:set>
                                    <p:animEffect transition="in" filter="wipe(right)">
                                      <p:cBhvr>
                                        <p:cTn id="46" dur="500"/>
                                        <p:tgtEl>
                                          <p:spTgt spid="14"/>
                                        </p:tgtEl>
                                      </p:cBhvr>
                                    </p:animEffect>
                                  </p:childTnLst>
                                </p:cTn>
                              </p:par>
                            </p:childTnLst>
                          </p:cTn>
                        </p:par>
                        <p:par>
                          <p:cTn id="47" fill="hold">
                            <p:stCondLst>
                              <p:cond delay="21000"/>
                            </p:stCondLst>
                            <p:childTnLst>
                              <p:par>
                                <p:cTn id="48" presetID="31" presetClass="entr" presetSubtype="0" fill="hold" grpId="0" nodeType="afterEffect">
                                  <p:stCondLst>
                                    <p:cond delay="5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par>
                          <p:cTn id="54" fill="hold">
                            <p:stCondLst>
                              <p:cond delay="27000"/>
                            </p:stCondLst>
                            <p:childTnLst>
                              <p:par>
                                <p:cTn id="55" presetID="22" presetClass="entr" presetSubtype="2" fill="hold" grpId="0" nodeType="afterEffect">
                                  <p:stCondLst>
                                    <p:cond delay="225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12" grpId="0" animBg="1"/>
      <p:bldP spid="13" grpId="0"/>
      <p:bldP spid="14" grpId="0"/>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5667604" y="3469525"/>
            <a:ext cx="2789382" cy="369332"/>
          </a:xfrm>
          <a:prstGeom prst="rect">
            <a:avLst/>
          </a:prstGeom>
          <a:solidFill>
            <a:schemeClr val="accent5">
              <a:lumMod val="20000"/>
              <a:lumOff val="80000"/>
            </a:schemeClr>
          </a:solidFill>
        </p:spPr>
        <p:txBody>
          <a:bodyPr wrap="square">
            <a:spAutoFit/>
          </a:bodyPr>
          <a:lstStyle/>
          <a:p>
            <a:r>
              <a:rPr lang="he-IL" dirty="0" err="1" smtClean="0">
                <a:solidFill>
                  <a:srgbClr val="000000"/>
                </a:solidFill>
                <a:latin typeface="Arial" panose="020B0604020202020204" pitchFamily="34" charset="0"/>
              </a:rPr>
              <a:t>וְאַמַּאי</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קָרֵי לַהּ תּוֹלָדָה </a:t>
            </a:r>
            <a:r>
              <a:rPr lang="he-IL" dirty="0" err="1" smtClean="0">
                <a:solidFill>
                  <a:srgbClr val="000000"/>
                </a:solidFill>
                <a:latin typeface="Arial" panose="020B0604020202020204" pitchFamily="34" charset="0"/>
              </a:rPr>
              <a:t>דְרֶגֶל</a:t>
            </a:r>
            <a:r>
              <a:rPr lang="he-IL" dirty="0" smtClean="0">
                <a:solidFill>
                  <a:srgbClr val="000000"/>
                </a:solidFill>
                <a:latin typeface="Arial" panose="020B0604020202020204" pitchFamily="34" charset="0"/>
              </a:rPr>
              <a:t> ? </a:t>
            </a:r>
            <a:endParaRPr lang="he-IL" dirty="0"/>
          </a:p>
        </p:txBody>
      </p:sp>
      <p:sp>
        <p:nvSpPr>
          <p:cNvPr id="3" name="TextBox 2"/>
          <p:cNvSpPr txBox="1"/>
          <p:nvPr/>
        </p:nvSpPr>
        <p:spPr>
          <a:xfrm>
            <a:off x="10723418" y="0"/>
            <a:ext cx="1306944" cy="369332"/>
          </a:xfrm>
          <a:prstGeom prst="rect">
            <a:avLst/>
          </a:prstGeom>
          <a:noFill/>
        </p:spPr>
        <p:txBody>
          <a:bodyPr wrap="square" rtlCol="1">
            <a:spAutoFit/>
          </a:bodyPr>
          <a:lstStyle/>
          <a:p>
            <a:r>
              <a:rPr lang="he-IL" dirty="0" smtClean="0"/>
              <a:t>דף ג' עמ' ב'</a:t>
            </a:r>
            <a:endParaRPr lang="he-IL" dirty="0"/>
          </a:p>
        </p:txBody>
      </p:sp>
      <p:sp>
        <p:nvSpPr>
          <p:cNvPr id="4" name="מלבן 3"/>
          <p:cNvSpPr/>
          <p:nvPr/>
        </p:nvSpPr>
        <p:spPr>
          <a:xfrm>
            <a:off x="8533185" y="779097"/>
            <a:ext cx="3494867"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רֶגֶל </a:t>
            </a:r>
            <a:r>
              <a:rPr lang="he-IL" dirty="0" smtClean="0">
                <a:solidFill>
                  <a:srgbClr val="000000"/>
                </a:solidFill>
                <a:latin typeface="Arial" panose="020B0604020202020204" pitchFamily="34" charset="0"/>
              </a:rPr>
              <a:t>? הָא </a:t>
            </a:r>
            <a:r>
              <a:rPr lang="he-IL" dirty="0" err="1">
                <a:solidFill>
                  <a:srgbClr val="000000"/>
                </a:solidFill>
                <a:latin typeface="Arial" panose="020B0604020202020204" pitchFamily="34" charset="0"/>
              </a:rPr>
              <a:t>אוֹקֵימְנָא</a:t>
            </a:r>
            <a:r>
              <a:rPr lang="he-IL" dirty="0">
                <a:solidFill>
                  <a:srgbClr val="000000"/>
                </a:solidFill>
                <a:latin typeface="Arial" panose="020B0604020202020204" pitchFamily="34" charset="0"/>
              </a:rPr>
              <a:t> תּוֹלָדָה </a:t>
            </a:r>
            <a:r>
              <a:rPr lang="he-IL" dirty="0" err="1">
                <a:solidFill>
                  <a:srgbClr val="000000"/>
                </a:solidFill>
                <a:latin typeface="Arial" panose="020B0604020202020204" pitchFamily="34" charset="0"/>
              </a:rPr>
              <a:t>דְרֶגֶל</a:t>
            </a:r>
            <a:r>
              <a:rPr lang="he-IL" dirty="0">
                <a:solidFill>
                  <a:srgbClr val="000000"/>
                </a:solidFill>
                <a:latin typeface="Arial" panose="020B0604020202020204" pitchFamily="34" charset="0"/>
              </a:rPr>
              <a:t> כְּרֶגֶל </a:t>
            </a:r>
            <a:endParaRPr lang="he-IL" dirty="0"/>
          </a:p>
        </p:txBody>
      </p:sp>
      <p:sp>
        <p:nvSpPr>
          <p:cNvPr id="6" name="מלבן 5"/>
          <p:cNvSpPr/>
          <p:nvPr/>
        </p:nvSpPr>
        <p:spPr>
          <a:xfrm>
            <a:off x="2195943" y="779097"/>
            <a:ext cx="6096000" cy="369332"/>
          </a:xfrm>
          <a:prstGeom prst="rect">
            <a:avLst/>
          </a:prstGeom>
        </p:spPr>
        <p:txBody>
          <a:bodyPr>
            <a:spAutoFit/>
          </a:bodyPr>
          <a:lstStyle/>
          <a:p>
            <a:r>
              <a:rPr lang="he-IL" dirty="0"/>
              <a:t>הגמרא </a:t>
            </a:r>
            <a:r>
              <a:rPr lang="he-IL" dirty="0" smtClean="0"/>
              <a:t>תמהה : הרי </a:t>
            </a:r>
            <a:r>
              <a:rPr lang="he-IL" dirty="0"/>
              <a:t>העמדנו, </a:t>
            </a:r>
            <a:r>
              <a:rPr lang="he-IL" dirty="0" smtClean="0"/>
              <a:t>הסקנו </a:t>
            </a:r>
            <a:r>
              <a:rPr lang="he-IL" dirty="0"/>
              <a:t>כבר </a:t>
            </a:r>
            <a:r>
              <a:rPr lang="he-IL" dirty="0" smtClean="0"/>
              <a:t>שתולדת רגל </a:t>
            </a:r>
            <a:r>
              <a:rPr lang="he-IL" dirty="0"/>
              <a:t>דינה כרגל?!</a:t>
            </a:r>
          </a:p>
        </p:txBody>
      </p:sp>
      <p:sp>
        <p:nvSpPr>
          <p:cNvPr id="7" name="מלבן 6"/>
          <p:cNvSpPr/>
          <p:nvPr/>
        </p:nvSpPr>
        <p:spPr>
          <a:xfrm>
            <a:off x="1077132" y="1859200"/>
            <a:ext cx="7379854" cy="1477328"/>
          </a:xfrm>
          <a:prstGeom prst="rect">
            <a:avLst/>
          </a:prstGeom>
        </p:spPr>
        <p:txBody>
          <a:bodyPr wrap="square">
            <a:spAutoFit/>
          </a:bodyPr>
          <a:lstStyle/>
          <a:p>
            <a:r>
              <a:rPr lang="he-IL" dirty="0" smtClean="0"/>
              <a:t>הגמרא </a:t>
            </a:r>
            <a:r>
              <a:rPr lang="he-IL" dirty="0"/>
              <a:t>מפרשת</a:t>
            </a:r>
            <a:r>
              <a:rPr lang="he-IL" dirty="0" smtClean="0"/>
              <a:t> </a:t>
            </a:r>
            <a:r>
              <a:rPr lang="he-IL" dirty="0"/>
              <a:t>את דבריה: אכן כל תולדות הרגל כרגל. מלבד בחצי נזק צרורות, בהמה </a:t>
            </a:r>
            <a:r>
              <a:rPr lang="he-IL" dirty="0" smtClean="0"/>
              <a:t>שהייתה </a:t>
            </a:r>
            <a:r>
              <a:rPr lang="he-IL" dirty="0"/>
              <a:t>מהלכת והתיזה ברגליה צרורות, וצרורות אלו שיברו את הכלים, שאינה משלמת אלא חצי נזק</a:t>
            </a:r>
            <a:r>
              <a:rPr lang="he-IL" dirty="0" smtClean="0"/>
              <a:t>, </a:t>
            </a:r>
            <a:r>
              <a:rPr lang="he-IL" dirty="0"/>
              <a:t>שכך היא ההלכה שקיבל משה </a:t>
            </a:r>
            <a:r>
              <a:rPr lang="he-IL" dirty="0" smtClean="0"/>
              <a:t>מסיני.</a:t>
            </a:r>
            <a:endParaRPr lang="he-IL" dirty="0"/>
          </a:p>
          <a:p>
            <a:r>
              <a:rPr lang="he-IL" dirty="0"/>
              <a:t>צרורות אלו שהזיקו הינן תולדת הרגל, ומכל מקום, אין דינן כרגל ומשלם עליהן רק חצי נזק. וזהו מה שאמר רב </a:t>
            </a:r>
            <a:r>
              <a:rPr lang="he-IL" dirty="0" err="1"/>
              <a:t>פפא</a:t>
            </a:r>
            <a:r>
              <a:rPr lang="he-IL" dirty="0"/>
              <a:t> שיש תולדה שהיא לא כיוצא בה, שאין דינה כאב. </a:t>
            </a:r>
          </a:p>
        </p:txBody>
      </p:sp>
      <p:sp>
        <p:nvSpPr>
          <p:cNvPr id="8" name="מלבן 7"/>
          <p:cNvSpPr/>
          <p:nvPr/>
        </p:nvSpPr>
        <p:spPr>
          <a:xfrm>
            <a:off x="8632477" y="1934835"/>
            <a:ext cx="3300904"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בַּחֲצִי נֶזֶק </a:t>
            </a:r>
            <a:r>
              <a:rPr lang="he-IL" dirty="0" smtClean="0">
                <a:solidFill>
                  <a:srgbClr val="000000"/>
                </a:solidFill>
                <a:latin typeface="Arial" panose="020B0604020202020204" pitchFamily="34" charset="0"/>
              </a:rPr>
              <a:t>צְרוֹרוֹת </a:t>
            </a:r>
            <a:r>
              <a:rPr lang="he-IL" dirty="0" err="1">
                <a:solidFill>
                  <a:srgbClr val="000000"/>
                </a:solidFill>
                <a:latin typeface="Arial" panose="020B0604020202020204" pitchFamily="34" charset="0"/>
              </a:rPr>
              <a:t>דְּהִלְכְתָא</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גְּמִירִי</a:t>
            </a:r>
            <a:r>
              <a:rPr lang="he-IL" dirty="0">
                <a:solidFill>
                  <a:srgbClr val="000000"/>
                </a:solidFill>
                <a:latin typeface="Arial" panose="020B0604020202020204" pitchFamily="34" charset="0"/>
              </a:rPr>
              <a:t> לַהּ</a:t>
            </a:r>
          </a:p>
        </p:txBody>
      </p:sp>
      <p:sp>
        <p:nvSpPr>
          <p:cNvPr id="9" name="מלבן 8"/>
          <p:cNvSpPr/>
          <p:nvPr/>
        </p:nvSpPr>
        <p:spPr>
          <a:xfrm>
            <a:off x="5003697" y="-55418"/>
            <a:ext cx="1704314" cy="461665"/>
          </a:xfrm>
          <a:prstGeom prst="rect">
            <a:avLst/>
          </a:prstGeom>
          <a:solidFill>
            <a:schemeClr val="accent5">
              <a:lumMod val="20000"/>
              <a:lumOff val="80000"/>
            </a:schemeClr>
          </a:solidFill>
          <a:scene3d>
            <a:camera prst="orthographicFront"/>
            <a:lightRig rig="threePt" dir="t"/>
          </a:scene3d>
          <a:sp3d>
            <a:bevelT prst="angle"/>
          </a:sp3d>
        </p:spPr>
        <p:txBody>
          <a:bodyPr wrap="none">
            <a:spAutoFit/>
          </a:bodyPr>
          <a:lstStyle/>
          <a:p>
            <a:r>
              <a:rPr lang="he-IL" sz="2400" dirty="0" smtClean="0">
                <a:solidFill>
                  <a:srgbClr val="000000"/>
                </a:solidFill>
                <a:latin typeface="Arial" panose="020B0604020202020204" pitchFamily="34" charset="0"/>
              </a:rPr>
              <a:t>תּוֹלָדָת </a:t>
            </a:r>
            <a:r>
              <a:rPr lang="he-IL" sz="2400" dirty="0" err="1" smtClean="0">
                <a:solidFill>
                  <a:srgbClr val="000000"/>
                </a:solidFill>
                <a:latin typeface="Arial" panose="020B0604020202020204" pitchFamily="34" charset="0"/>
              </a:rPr>
              <a:t>דְרֶגֶל</a:t>
            </a:r>
            <a:r>
              <a:rPr lang="he-IL" sz="2400" dirty="0" smtClean="0">
                <a:solidFill>
                  <a:srgbClr val="000000"/>
                </a:solidFill>
                <a:latin typeface="Arial" panose="020B0604020202020204" pitchFamily="34" charset="0"/>
              </a:rPr>
              <a:t> </a:t>
            </a:r>
            <a:endParaRPr lang="he-IL" sz="2400" dirty="0"/>
          </a:p>
        </p:txBody>
      </p:sp>
      <p:sp>
        <p:nvSpPr>
          <p:cNvPr id="10" name="מלבן 9"/>
          <p:cNvSpPr/>
          <p:nvPr/>
        </p:nvSpPr>
        <p:spPr>
          <a:xfrm>
            <a:off x="421350" y="4865408"/>
            <a:ext cx="8211127" cy="1477328"/>
          </a:xfrm>
          <a:prstGeom prst="rect">
            <a:avLst/>
          </a:prstGeom>
        </p:spPr>
        <p:txBody>
          <a:bodyPr wrap="square">
            <a:spAutoFit/>
          </a:bodyPr>
          <a:lstStyle/>
          <a:p>
            <a:r>
              <a:rPr lang="he-IL" dirty="0" smtClean="0"/>
              <a:t>משיבה </a:t>
            </a:r>
            <a:r>
              <a:rPr lang="he-IL" dirty="0"/>
              <a:t>הגמרא: לשלם מן </a:t>
            </a:r>
            <a:r>
              <a:rPr lang="he-IL" dirty="0" err="1"/>
              <a:t>העליה</a:t>
            </a:r>
            <a:r>
              <a:rPr lang="he-IL" dirty="0"/>
              <a:t>, אם הזיקה והנזק יותר משוויה של הבהמה המזיקה, משלם הבעלים את הנזק מביתו, כדין הרגל. ולכן נקראת היא תולדה </a:t>
            </a:r>
            <a:r>
              <a:rPr lang="he-IL" dirty="0" err="1"/>
              <a:t>דרגל</a:t>
            </a:r>
            <a:r>
              <a:rPr lang="he-IL" dirty="0"/>
              <a:t> ולא תולדה דקרן, כי הקרן משלם רק "מגופה", כלומר, מן גוף הבהמה המזיקה [או משלם מביתו עד שיווי הבהמה המזיקה, ונחלקו בדבר רבי עקיבא ורבי </a:t>
            </a:r>
            <a:r>
              <a:rPr lang="he-IL" dirty="0" smtClean="0"/>
              <a:t>ישמעאל </a:t>
            </a:r>
            <a:r>
              <a:rPr lang="he-IL" dirty="0"/>
              <a:t>לקמן בפרק המניח]. ואם </a:t>
            </a:r>
            <a:r>
              <a:rPr lang="he-IL" dirty="0" err="1"/>
              <a:t>שוייה</a:t>
            </a:r>
            <a:r>
              <a:rPr lang="he-IL" dirty="0"/>
              <a:t> של הבהמה המזיקה הוא פחות מחצי הנזק, מפסיד הניזק.</a:t>
            </a:r>
          </a:p>
        </p:txBody>
      </p:sp>
      <p:pic>
        <p:nvPicPr>
          <p:cNvPr id="11" name="תמונה 10"/>
          <p:cNvPicPr>
            <a:picLocks noChangeAspect="1"/>
          </p:cNvPicPr>
          <p:nvPr/>
        </p:nvPicPr>
        <p:blipFill>
          <a:blip r:embed="rId2"/>
          <a:stretch>
            <a:fillRect/>
          </a:stretch>
        </p:blipFill>
        <p:spPr>
          <a:xfrm>
            <a:off x="8632477" y="2446209"/>
            <a:ext cx="3469341" cy="2644588"/>
          </a:xfrm>
          <a:prstGeom prst="rect">
            <a:avLst/>
          </a:prstGeom>
        </p:spPr>
      </p:pic>
      <p:sp>
        <p:nvSpPr>
          <p:cNvPr id="5" name="מלבן 4"/>
          <p:cNvSpPr/>
          <p:nvPr/>
        </p:nvSpPr>
        <p:spPr>
          <a:xfrm>
            <a:off x="9361600" y="5604072"/>
            <a:ext cx="1838036" cy="369332"/>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 לְשַׁלֵּם מִן הָעֲלִיָּיה</a:t>
            </a:r>
            <a:endParaRPr lang="he-IL" dirty="0"/>
          </a:p>
        </p:txBody>
      </p:sp>
      <p:sp>
        <p:nvSpPr>
          <p:cNvPr id="12" name="מלבן 11"/>
          <p:cNvSpPr/>
          <p:nvPr/>
        </p:nvSpPr>
        <p:spPr>
          <a:xfrm>
            <a:off x="2360986" y="3977356"/>
            <a:ext cx="6096000" cy="646331"/>
          </a:xfrm>
          <a:prstGeom prst="rect">
            <a:avLst/>
          </a:prstGeom>
        </p:spPr>
        <p:txBody>
          <a:bodyPr>
            <a:spAutoFit/>
          </a:bodyPr>
          <a:lstStyle/>
          <a:p>
            <a:r>
              <a:rPr lang="he-IL" dirty="0" smtClean="0"/>
              <a:t>ומקשה הגמרא: כיון שאין משלמת נזק שלם אלא חצי נזק כקרן, למה נקראת תולדה </a:t>
            </a:r>
            <a:r>
              <a:rPr lang="he-IL" dirty="0" err="1" smtClean="0"/>
              <a:t>דרגל</a:t>
            </a:r>
            <a:r>
              <a:rPr lang="he-IL" dirty="0" smtClean="0"/>
              <a:t>, ולא תולדה דקרן?</a:t>
            </a:r>
          </a:p>
        </p:txBody>
      </p:sp>
    </p:spTree>
    <p:extLst>
      <p:ext uri="{BB962C8B-B14F-4D97-AF65-F5344CB8AC3E}">
        <p14:creationId xmlns:p14="http://schemas.microsoft.com/office/powerpoint/2010/main" val="397767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1"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2000"/>
                            </p:stCondLst>
                            <p:childTnLst>
                              <p:par>
                                <p:cTn id="18" presetID="22" presetClass="entr" presetSubtype="2" fill="hold" grpId="0" nodeType="after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4500"/>
                            </p:stCondLst>
                            <p:childTnLst>
                              <p:par>
                                <p:cTn id="22" presetID="31" presetClass="entr" presetSubtype="0" fill="hold" grpId="0" nodeType="afterEffect">
                                  <p:stCondLst>
                                    <p:cond delay="200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7500"/>
                            </p:stCondLst>
                            <p:childTnLst>
                              <p:par>
                                <p:cTn id="29" presetID="22" presetClass="entr" presetSubtype="2" fill="hold" grpId="0" nodeType="afterEffect">
                                  <p:stCondLst>
                                    <p:cond delay="150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par>
                          <p:cTn id="32" fill="hold">
                            <p:stCondLst>
                              <p:cond delay="9500"/>
                            </p:stCondLst>
                            <p:childTnLst>
                              <p:par>
                                <p:cTn id="33" presetID="21" presetClass="entr" presetSubtype="1" fill="hold" nodeType="afterEffect">
                                  <p:stCondLst>
                                    <p:cond delay="150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1750"/>
                                        <p:tgtEl>
                                          <p:spTgt spid="11"/>
                                        </p:tgtEl>
                                      </p:cBhvr>
                                    </p:animEffect>
                                  </p:childTnLst>
                                </p:cTn>
                              </p:par>
                            </p:childTnLst>
                          </p:cTn>
                        </p:par>
                        <p:par>
                          <p:cTn id="36" fill="hold">
                            <p:stCondLst>
                              <p:cond delay="12750"/>
                            </p:stCondLst>
                            <p:childTnLst>
                              <p:par>
                                <p:cTn id="37" presetID="31" presetClass="entr" presetSubtype="0" fill="hold" grpId="0" nodeType="afterEffect">
                                  <p:stCondLst>
                                    <p:cond delay="325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par>
                          <p:cTn id="43" fill="hold">
                            <p:stCondLst>
                              <p:cond delay="17000"/>
                            </p:stCondLst>
                            <p:childTnLst>
                              <p:par>
                                <p:cTn id="44" presetID="22" presetClass="entr" presetSubtype="2" fill="hold" grpId="0" nodeType="afterEffect">
                                  <p:stCondLst>
                                    <p:cond delay="1250"/>
                                  </p:stCondLst>
                                  <p:childTnLst>
                                    <p:set>
                                      <p:cBhvr>
                                        <p:cTn id="45" dur="1" fill="hold">
                                          <p:stCondLst>
                                            <p:cond delay="0"/>
                                          </p:stCondLst>
                                        </p:cTn>
                                        <p:tgtEl>
                                          <p:spTgt spid="12"/>
                                        </p:tgtEl>
                                        <p:attrNameLst>
                                          <p:attrName>style.visibility</p:attrName>
                                        </p:attrNameLst>
                                      </p:cBhvr>
                                      <p:to>
                                        <p:strVal val="visible"/>
                                      </p:to>
                                    </p:set>
                                    <p:animEffect transition="in" filter="wipe(right)">
                                      <p:cBhvr>
                                        <p:cTn id="46" dur="500"/>
                                        <p:tgtEl>
                                          <p:spTgt spid="12"/>
                                        </p:tgtEl>
                                      </p:cBhvr>
                                    </p:animEffect>
                                  </p:childTnLst>
                                </p:cTn>
                              </p:par>
                            </p:childTnLst>
                          </p:cTn>
                        </p:par>
                        <p:par>
                          <p:cTn id="47" fill="hold">
                            <p:stCondLst>
                              <p:cond delay="18750"/>
                            </p:stCondLst>
                            <p:childTnLst>
                              <p:par>
                                <p:cTn id="48" presetID="31" presetClass="entr" presetSubtype="0" fill="hold" grpId="0" nodeType="afterEffect">
                                  <p:stCondLst>
                                    <p:cond delay="1250"/>
                                  </p:stCondLst>
                                  <p:childTnLst>
                                    <p:set>
                                      <p:cBhvr>
                                        <p:cTn id="49" dur="1" fill="hold">
                                          <p:stCondLst>
                                            <p:cond delay="0"/>
                                          </p:stCondLst>
                                        </p:cTn>
                                        <p:tgtEl>
                                          <p:spTgt spid="5"/>
                                        </p:tgtEl>
                                        <p:attrNameLst>
                                          <p:attrName>style.visibility</p:attrName>
                                        </p:attrNameLst>
                                      </p:cBhvr>
                                      <p:to>
                                        <p:strVal val="visible"/>
                                      </p:to>
                                    </p:set>
                                    <p:anim calcmode="lin" valueType="num">
                                      <p:cBhvr>
                                        <p:cTn id="50" dur="1000" fill="hold"/>
                                        <p:tgtEl>
                                          <p:spTgt spid="5"/>
                                        </p:tgtEl>
                                        <p:attrNameLst>
                                          <p:attrName>ppt_w</p:attrName>
                                        </p:attrNameLst>
                                      </p:cBhvr>
                                      <p:tavLst>
                                        <p:tav tm="0">
                                          <p:val>
                                            <p:fltVal val="0"/>
                                          </p:val>
                                        </p:tav>
                                        <p:tav tm="100000">
                                          <p:val>
                                            <p:strVal val="#ppt_w"/>
                                          </p:val>
                                        </p:tav>
                                      </p:tavLst>
                                    </p:anim>
                                    <p:anim calcmode="lin" valueType="num">
                                      <p:cBhvr>
                                        <p:cTn id="51" dur="1000" fill="hold"/>
                                        <p:tgtEl>
                                          <p:spTgt spid="5"/>
                                        </p:tgtEl>
                                        <p:attrNameLst>
                                          <p:attrName>ppt_h</p:attrName>
                                        </p:attrNameLst>
                                      </p:cBhvr>
                                      <p:tavLst>
                                        <p:tav tm="0">
                                          <p:val>
                                            <p:fltVal val="0"/>
                                          </p:val>
                                        </p:tav>
                                        <p:tav tm="100000">
                                          <p:val>
                                            <p:strVal val="#ppt_h"/>
                                          </p:val>
                                        </p:tav>
                                      </p:tavLst>
                                    </p:anim>
                                    <p:anim calcmode="lin" valueType="num">
                                      <p:cBhvr>
                                        <p:cTn id="52" dur="1000" fill="hold"/>
                                        <p:tgtEl>
                                          <p:spTgt spid="5"/>
                                        </p:tgtEl>
                                        <p:attrNameLst>
                                          <p:attrName>style.rotation</p:attrName>
                                        </p:attrNameLst>
                                      </p:cBhvr>
                                      <p:tavLst>
                                        <p:tav tm="0">
                                          <p:val>
                                            <p:fltVal val="90"/>
                                          </p:val>
                                        </p:tav>
                                        <p:tav tm="100000">
                                          <p:val>
                                            <p:fltVal val="0"/>
                                          </p:val>
                                        </p:tav>
                                      </p:tavLst>
                                    </p:anim>
                                    <p:animEffect transition="in" filter="fade">
                                      <p:cBhvr>
                                        <p:cTn id="53" dur="1000"/>
                                        <p:tgtEl>
                                          <p:spTgt spid="5"/>
                                        </p:tgtEl>
                                      </p:cBhvr>
                                    </p:animEffect>
                                  </p:childTnLst>
                                </p:cTn>
                              </p:par>
                            </p:childTnLst>
                          </p:cTn>
                        </p:par>
                        <p:par>
                          <p:cTn id="54" fill="hold">
                            <p:stCondLst>
                              <p:cond delay="21000"/>
                            </p:stCondLst>
                            <p:childTnLst>
                              <p:par>
                                <p:cTn id="55" presetID="22" presetClass="entr" presetSubtype="2" fill="hold" grpId="0" nodeType="afterEffect">
                                  <p:stCondLst>
                                    <p:cond delay="2000"/>
                                  </p:stCondLst>
                                  <p:childTnLst>
                                    <p:set>
                                      <p:cBhvr>
                                        <p:cTn id="56" dur="1" fill="hold">
                                          <p:stCondLst>
                                            <p:cond delay="0"/>
                                          </p:stCondLst>
                                        </p:cTn>
                                        <p:tgtEl>
                                          <p:spTgt spid="10"/>
                                        </p:tgtEl>
                                        <p:attrNameLst>
                                          <p:attrName>style.visibility</p:attrName>
                                        </p:attrNameLst>
                                      </p:cBhvr>
                                      <p:to>
                                        <p:strVal val="visible"/>
                                      </p:to>
                                    </p:set>
                                    <p:animEffect transition="in" filter="wipe(righ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7" grpId="0"/>
      <p:bldP spid="8" grpId="0" animBg="1"/>
      <p:bldP spid="9" grpId="0" animBg="1"/>
      <p:bldP spid="10" grpId="0"/>
      <p:bldP spid="5"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503307" y="991013"/>
            <a:ext cx="3477489" cy="923330"/>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וְהָא </a:t>
            </a:r>
            <a:r>
              <a:rPr lang="he-IL" dirty="0" err="1">
                <a:solidFill>
                  <a:srgbClr val="000000"/>
                </a:solidFill>
                <a:latin typeface="Arial" panose="020B0604020202020204" pitchFamily="34" charset="0"/>
              </a:rPr>
              <a:t>מִבַּעְיָא</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בָּעֵי </a:t>
            </a:r>
            <a:r>
              <a:rPr lang="he-IL" dirty="0">
                <a:solidFill>
                  <a:srgbClr val="000000"/>
                </a:solidFill>
                <a:latin typeface="Arial" panose="020B0604020202020204" pitchFamily="34" charset="0"/>
              </a:rPr>
              <a:t>רָבָא דְּבָעֵי רָבָא חֲצִי נֶזֶק צְרוֹרוֹת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מִגּוּפוֹ </a:t>
            </a:r>
            <a:r>
              <a:rPr lang="he-IL" dirty="0">
                <a:solidFill>
                  <a:srgbClr val="000000"/>
                </a:solidFill>
                <a:latin typeface="Arial" panose="020B0604020202020204" pitchFamily="34" charset="0"/>
              </a:rPr>
              <a:t>מְשַׁלֵּם אוֹ מִן הָעֲלִיָּיה מְשַׁלֵּם</a:t>
            </a:r>
            <a:endParaRPr lang="he-IL" dirty="0"/>
          </a:p>
        </p:txBody>
      </p:sp>
      <p:sp>
        <p:nvSpPr>
          <p:cNvPr id="3" name="TextBox 2"/>
          <p:cNvSpPr txBox="1"/>
          <p:nvPr/>
        </p:nvSpPr>
        <p:spPr>
          <a:xfrm>
            <a:off x="10723418" y="0"/>
            <a:ext cx="1320800" cy="369332"/>
          </a:xfrm>
          <a:prstGeom prst="rect">
            <a:avLst/>
          </a:prstGeom>
          <a:noFill/>
        </p:spPr>
        <p:txBody>
          <a:bodyPr wrap="square" rtlCol="1">
            <a:spAutoFit/>
          </a:bodyPr>
          <a:lstStyle/>
          <a:p>
            <a:r>
              <a:rPr lang="he-IL" dirty="0" smtClean="0"/>
              <a:t>דף ג' עמ' ב'</a:t>
            </a:r>
            <a:endParaRPr lang="he-IL" dirty="0"/>
          </a:p>
        </p:txBody>
      </p:sp>
      <p:sp>
        <p:nvSpPr>
          <p:cNvPr id="4" name="מלבן 3"/>
          <p:cNvSpPr/>
          <p:nvPr/>
        </p:nvSpPr>
        <p:spPr>
          <a:xfrm>
            <a:off x="926104" y="728096"/>
            <a:ext cx="7527637" cy="1200329"/>
          </a:xfrm>
          <a:prstGeom prst="rect">
            <a:avLst/>
          </a:prstGeom>
        </p:spPr>
        <p:txBody>
          <a:bodyPr wrap="square">
            <a:spAutoFit/>
          </a:bodyPr>
          <a:lstStyle/>
          <a:p>
            <a:r>
              <a:rPr lang="he-IL" dirty="0"/>
              <a:t>הגמרא </a:t>
            </a:r>
            <a:r>
              <a:rPr lang="he-IL" dirty="0" smtClean="0"/>
              <a:t>מקשה על התירוץ:</a:t>
            </a:r>
          </a:p>
          <a:p>
            <a:r>
              <a:rPr lang="he-IL" dirty="0" smtClean="0"/>
              <a:t>הרי </a:t>
            </a:r>
            <a:r>
              <a:rPr lang="he-IL" dirty="0"/>
              <a:t>רבא נסתפק בדבר </a:t>
            </a:r>
            <a:r>
              <a:rPr lang="he-IL" dirty="0" smtClean="0"/>
              <a:t>זה: </a:t>
            </a:r>
            <a:r>
              <a:rPr lang="he-IL" dirty="0"/>
              <a:t>חצי נזק שמשלמים </a:t>
            </a:r>
            <a:r>
              <a:rPr lang="he-IL" dirty="0" smtClean="0"/>
              <a:t>בצרורות</a:t>
            </a:r>
          </a:p>
          <a:p>
            <a:r>
              <a:rPr lang="he-IL" dirty="0" smtClean="0"/>
              <a:t>האם </a:t>
            </a:r>
            <a:r>
              <a:rPr lang="he-IL" dirty="0"/>
              <a:t>רק מגופו של המזיק משלם וכמו בקרן, או מן </a:t>
            </a:r>
            <a:r>
              <a:rPr lang="he-IL" dirty="0" smtClean="0"/>
              <a:t>העלייה </a:t>
            </a:r>
            <a:r>
              <a:rPr lang="he-IL" dirty="0"/>
              <a:t>משלם</a:t>
            </a:r>
            <a:r>
              <a:rPr lang="he-IL" dirty="0" smtClean="0"/>
              <a:t>?</a:t>
            </a:r>
          </a:p>
          <a:p>
            <a:r>
              <a:rPr lang="he-IL" dirty="0" smtClean="0"/>
              <a:t> </a:t>
            </a:r>
            <a:r>
              <a:rPr lang="he-IL" dirty="0"/>
              <a:t>וכיון שספק הוא אם משלם מן </a:t>
            </a:r>
            <a:r>
              <a:rPr lang="he-IL" dirty="0" err="1"/>
              <a:t>העליה</a:t>
            </a:r>
            <a:r>
              <a:rPr lang="he-IL" dirty="0"/>
              <a:t> ודאי </a:t>
            </a:r>
            <a:r>
              <a:rPr lang="he-IL" dirty="0" smtClean="0"/>
              <a:t>שלא משום </a:t>
            </a:r>
            <a:r>
              <a:rPr lang="he-IL" dirty="0"/>
              <a:t>כן נקראת תולדה </a:t>
            </a:r>
            <a:r>
              <a:rPr lang="he-IL" dirty="0" err="1"/>
              <a:t>דרגל</a:t>
            </a:r>
            <a:r>
              <a:rPr lang="he-IL" dirty="0"/>
              <a:t>!?</a:t>
            </a:r>
          </a:p>
        </p:txBody>
      </p:sp>
      <p:sp>
        <p:nvSpPr>
          <p:cNvPr id="5" name="מלבן 4"/>
          <p:cNvSpPr/>
          <p:nvPr/>
        </p:nvSpPr>
        <p:spPr>
          <a:xfrm>
            <a:off x="8404176" y="4202589"/>
            <a:ext cx="3576620" cy="369332"/>
          </a:xfrm>
          <a:prstGeom prst="rect">
            <a:avLst/>
          </a:prstGeom>
          <a:solidFill>
            <a:schemeClr val="accent5">
              <a:lumMod val="20000"/>
              <a:lumOff val="80000"/>
            </a:schemeClr>
          </a:solidFill>
        </p:spPr>
        <p:txBody>
          <a:bodyPr wrap="none">
            <a:spAutoFit/>
          </a:bodyPr>
          <a:lstStyle/>
          <a:p>
            <a:r>
              <a:rPr lang="he-IL" dirty="0" err="1">
                <a:solidFill>
                  <a:srgbClr val="000000"/>
                </a:solidFill>
                <a:latin typeface="Arial" panose="020B0604020202020204" pitchFamily="34" charset="0"/>
              </a:rPr>
              <a:t>לְרָבָא</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מִבַּעְיָא</a:t>
            </a:r>
            <a:r>
              <a:rPr lang="he-IL" dirty="0">
                <a:solidFill>
                  <a:srgbClr val="000000"/>
                </a:solidFill>
                <a:latin typeface="Arial" panose="020B0604020202020204" pitchFamily="34" charset="0"/>
              </a:rPr>
              <a:t> לֵיהּ לְרַב </a:t>
            </a:r>
            <a:r>
              <a:rPr lang="he-IL" dirty="0" err="1">
                <a:solidFill>
                  <a:srgbClr val="000000"/>
                </a:solidFill>
                <a:latin typeface="Arial" panose="020B0604020202020204" pitchFamily="34" charset="0"/>
              </a:rPr>
              <a:t>פָּפָּא</a:t>
            </a:r>
            <a:r>
              <a:rPr lang="he-IL" dirty="0">
                <a:solidFill>
                  <a:srgbClr val="000000"/>
                </a:solidFill>
                <a:latin typeface="Arial" panose="020B0604020202020204" pitchFamily="34" charset="0"/>
              </a:rPr>
              <a:t> פְּשִׁיטָא לֵיהּ</a:t>
            </a:r>
            <a:endParaRPr lang="he-IL" dirty="0"/>
          </a:p>
        </p:txBody>
      </p:sp>
      <p:sp>
        <p:nvSpPr>
          <p:cNvPr id="6" name="מלבן 5"/>
          <p:cNvSpPr/>
          <p:nvPr/>
        </p:nvSpPr>
        <p:spPr>
          <a:xfrm>
            <a:off x="1861129" y="3947327"/>
            <a:ext cx="6206836" cy="646331"/>
          </a:xfrm>
          <a:prstGeom prst="rect">
            <a:avLst/>
          </a:prstGeom>
        </p:spPr>
        <p:txBody>
          <a:bodyPr wrap="square">
            <a:spAutoFit/>
          </a:bodyPr>
          <a:lstStyle/>
          <a:p>
            <a:r>
              <a:rPr lang="he-IL" dirty="0" smtClean="0"/>
              <a:t>תשובת </a:t>
            </a:r>
            <a:r>
              <a:rPr lang="he-IL" dirty="0"/>
              <a:t>הגמרא: אמנם </a:t>
            </a:r>
            <a:r>
              <a:rPr lang="he-IL" dirty="0" smtClean="0"/>
              <a:t>רבא מסתפק, </a:t>
            </a:r>
          </a:p>
          <a:p>
            <a:r>
              <a:rPr lang="he-IL" dirty="0" smtClean="0"/>
              <a:t>אבל לרב </a:t>
            </a:r>
            <a:r>
              <a:rPr lang="he-IL" dirty="0" err="1"/>
              <a:t>פפא</a:t>
            </a:r>
            <a:r>
              <a:rPr lang="he-IL" dirty="0"/>
              <a:t> </a:t>
            </a:r>
            <a:r>
              <a:rPr lang="he-IL" dirty="0" smtClean="0"/>
              <a:t>ברור שמשלם </a:t>
            </a:r>
            <a:r>
              <a:rPr lang="he-IL" dirty="0"/>
              <a:t>מן העלייה, ולכן נקראת </a:t>
            </a:r>
            <a:r>
              <a:rPr lang="he-IL" dirty="0" smtClean="0"/>
              <a:t>"תולדה </a:t>
            </a:r>
            <a:r>
              <a:rPr lang="he-IL" dirty="0" err="1" smtClean="0"/>
              <a:t>דרגל</a:t>
            </a:r>
            <a:r>
              <a:rPr lang="he-IL" dirty="0" smtClean="0"/>
              <a:t>".</a:t>
            </a:r>
            <a:endParaRPr lang="he-IL" dirty="0"/>
          </a:p>
        </p:txBody>
      </p:sp>
      <p:grpSp>
        <p:nvGrpSpPr>
          <p:cNvPr id="27" name="קבוצה 26"/>
          <p:cNvGrpSpPr/>
          <p:nvPr/>
        </p:nvGrpSpPr>
        <p:grpSpPr>
          <a:xfrm>
            <a:off x="1219201" y="2081483"/>
            <a:ext cx="4482327" cy="1311206"/>
            <a:chOff x="1219201" y="2081483"/>
            <a:chExt cx="4482327" cy="1311206"/>
          </a:xfrm>
        </p:grpSpPr>
        <p:sp>
          <p:nvSpPr>
            <p:cNvPr id="8" name="הסבר מלבני מעוגל 7"/>
            <p:cNvSpPr/>
            <p:nvPr/>
          </p:nvSpPr>
          <p:spPr>
            <a:xfrm>
              <a:off x="1440872" y="2146137"/>
              <a:ext cx="4260656" cy="1246552"/>
            </a:xfrm>
            <a:prstGeom prst="wedgeRoundRectCallout">
              <a:avLst>
                <a:gd name="adj1" fmla="val 26517"/>
                <a:gd name="adj2" fmla="val 1203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p:cNvSpPr txBox="1"/>
            <p:nvPr/>
          </p:nvSpPr>
          <p:spPr>
            <a:xfrm>
              <a:off x="1219201" y="2081483"/>
              <a:ext cx="4408216" cy="1200329"/>
            </a:xfrm>
            <a:prstGeom prst="rect">
              <a:avLst/>
            </a:prstGeom>
            <a:noFill/>
          </p:spPr>
          <p:txBody>
            <a:bodyPr wrap="square" rtlCol="1">
              <a:spAutoFit/>
            </a:bodyPr>
            <a:lstStyle/>
            <a:p>
              <a:r>
                <a:rPr lang="he-IL" dirty="0"/>
                <a:t> </a:t>
              </a:r>
              <a:r>
                <a:rPr lang="he-IL" dirty="0" err="1" smtClean="0"/>
                <a:t>רשב"א</a:t>
              </a:r>
              <a:r>
                <a:rPr lang="he-IL" dirty="0" smtClean="0"/>
                <a:t>: כיון שידוע  </a:t>
              </a:r>
              <a:r>
                <a:rPr lang="he-IL" dirty="0"/>
                <a:t>שהלכה שמשלם מן </a:t>
              </a:r>
              <a:r>
                <a:rPr lang="he-IL" dirty="0" err="1"/>
                <a:t>העליה</a:t>
              </a:r>
              <a:r>
                <a:rPr lang="he-IL" dirty="0"/>
                <a:t> </a:t>
              </a:r>
              <a:r>
                <a:rPr lang="he-IL" dirty="0" smtClean="0"/>
                <a:t>נוח לרב  </a:t>
              </a:r>
              <a:r>
                <a:rPr lang="he-IL" dirty="0" err="1" smtClean="0"/>
                <a:t>פפא</a:t>
              </a:r>
              <a:r>
                <a:rPr lang="he-IL" dirty="0" smtClean="0"/>
                <a:t> להעמיד זאת  </a:t>
              </a:r>
              <a:r>
                <a:rPr lang="he-IL" dirty="0"/>
                <a:t>לפי </a:t>
              </a:r>
              <a:r>
                <a:rPr lang="he-IL" dirty="0" smtClean="0"/>
                <a:t>ההלכה. </a:t>
              </a:r>
            </a:p>
            <a:p>
              <a:r>
                <a:rPr lang="he-IL" dirty="0" err="1" smtClean="0"/>
                <a:t>והתוס</a:t>
              </a:r>
              <a:r>
                <a:rPr lang="he-IL" dirty="0"/>
                <a:t>' </a:t>
              </a:r>
              <a:r>
                <a:rPr lang="he-IL" dirty="0" err="1"/>
                <a:t>שאנץ</a:t>
              </a:r>
              <a:r>
                <a:rPr lang="he-IL" dirty="0"/>
                <a:t> </a:t>
              </a:r>
              <a:r>
                <a:rPr lang="he-IL" dirty="0" smtClean="0"/>
                <a:t>מסביר, </a:t>
              </a:r>
              <a:r>
                <a:rPr lang="he-IL" dirty="0"/>
                <a:t>שנוח לגמרא להשוות התולדה לאב גם </a:t>
              </a:r>
              <a:r>
                <a:rPr lang="he-IL" dirty="0" smtClean="0"/>
                <a:t>לעניין </a:t>
              </a:r>
              <a:r>
                <a:rPr lang="he-IL" dirty="0"/>
                <a:t>חיוב ולא רק לפטור.</a:t>
              </a:r>
            </a:p>
          </p:txBody>
        </p:sp>
      </p:grpSp>
      <p:sp>
        <p:nvSpPr>
          <p:cNvPr id="11" name="מלבן 10"/>
          <p:cNvSpPr/>
          <p:nvPr/>
        </p:nvSpPr>
        <p:spPr>
          <a:xfrm>
            <a:off x="7984838" y="5133777"/>
            <a:ext cx="4124035" cy="646331"/>
          </a:xfrm>
          <a:prstGeom prst="rect">
            <a:avLst/>
          </a:prstGeom>
          <a:solidFill>
            <a:schemeClr val="accent5">
              <a:lumMod val="20000"/>
              <a:lumOff val="80000"/>
            </a:schemeClr>
          </a:solidFill>
        </p:spPr>
        <p:txBody>
          <a:bodyPr wrap="square">
            <a:spAutoFit/>
          </a:bodyPr>
          <a:lstStyle/>
          <a:p>
            <a:r>
              <a:rPr lang="he-IL" dirty="0" err="1">
                <a:solidFill>
                  <a:srgbClr val="000000"/>
                </a:solidFill>
                <a:latin typeface="Arial" panose="020B0604020202020204" pitchFamily="34" charset="0"/>
              </a:rPr>
              <a:t>לְרָבָא</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דְּמִבַּעְיָא</a:t>
            </a:r>
            <a:r>
              <a:rPr lang="he-IL" dirty="0">
                <a:solidFill>
                  <a:srgbClr val="000000"/>
                </a:solidFill>
                <a:latin typeface="Arial" panose="020B0604020202020204" pitchFamily="34" charset="0"/>
              </a:rPr>
              <a:t> לֵיהּ </a:t>
            </a:r>
            <a:r>
              <a:rPr lang="he-IL" dirty="0" err="1">
                <a:solidFill>
                  <a:srgbClr val="000000"/>
                </a:solidFill>
                <a:latin typeface="Arial" panose="020B0604020202020204" pitchFamily="34" charset="0"/>
              </a:rPr>
              <a:t>אַמַּאי</a:t>
            </a:r>
            <a:r>
              <a:rPr lang="he-IL" dirty="0">
                <a:solidFill>
                  <a:srgbClr val="000000"/>
                </a:solidFill>
                <a:latin typeface="Arial" panose="020B0604020202020204" pitchFamily="34" charset="0"/>
              </a:rPr>
              <a:t> קָרֵי לַהּ תּוֹלָדָה </a:t>
            </a:r>
            <a:r>
              <a:rPr lang="he-IL" dirty="0" err="1">
                <a:solidFill>
                  <a:srgbClr val="000000"/>
                </a:solidFill>
                <a:latin typeface="Arial" panose="020B0604020202020204" pitchFamily="34" charset="0"/>
              </a:rPr>
              <a:t>דְרֶגֶל</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err="1" smtClean="0">
                <a:solidFill>
                  <a:srgbClr val="000000"/>
                </a:solidFill>
                <a:latin typeface="Arial" panose="020B0604020202020204" pitchFamily="34" charset="0"/>
              </a:rPr>
              <a:t>לְפוֹטְרָה</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בִּרְשׁוּת הָרַבִּים</a:t>
            </a:r>
            <a:endParaRPr lang="he-IL" dirty="0"/>
          </a:p>
        </p:txBody>
      </p:sp>
      <p:sp>
        <p:nvSpPr>
          <p:cNvPr id="12" name="מלבן 11"/>
          <p:cNvSpPr/>
          <p:nvPr/>
        </p:nvSpPr>
        <p:spPr>
          <a:xfrm>
            <a:off x="591126" y="4902945"/>
            <a:ext cx="7140943" cy="1754326"/>
          </a:xfrm>
          <a:prstGeom prst="rect">
            <a:avLst/>
          </a:prstGeom>
        </p:spPr>
        <p:txBody>
          <a:bodyPr wrap="square">
            <a:spAutoFit/>
          </a:bodyPr>
          <a:lstStyle/>
          <a:p>
            <a:r>
              <a:rPr lang="he-IL" dirty="0" smtClean="0"/>
              <a:t>ומקשה </a:t>
            </a:r>
            <a:r>
              <a:rPr lang="he-IL" dirty="0"/>
              <a:t>הגמרא: מכל מקום, </a:t>
            </a:r>
            <a:r>
              <a:rPr lang="he-IL" dirty="0" err="1"/>
              <a:t>לרבא</a:t>
            </a:r>
            <a:r>
              <a:rPr lang="he-IL" dirty="0"/>
              <a:t>, </a:t>
            </a:r>
            <a:r>
              <a:rPr lang="he-IL" dirty="0" smtClean="0"/>
              <a:t>המסתפק </a:t>
            </a:r>
            <a:r>
              <a:rPr lang="he-IL" dirty="0"/>
              <a:t>אם משלם מן </a:t>
            </a:r>
            <a:r>
              <a:rPr lang="he-IL" dirty="0" err="1"/>
              <a:t>העליה</a:t>
            </a:r>
            <a:r>
              <a:rPr lang="he-IL" dirty="0" smtClean="0"/>
              <a:t>,, </a:t>
            </a:r>
            <a:r>
              <a:rPr lang="he-IL" dirty="0"/>
              <a:t>למה נקראת היא תולדת הרגל ולא תולדת הקרן</a:t>
            </a:r>
            <a:r>
              <a:rPr lang="he-IL" dirty="0" smtClean="0"/>
              <a:t>?</a:t>
            </a:r>
          </a:p>
          <a:p>
            <a:r>
              <a:rPr lang="he-IL" dirty="0" smtClean="0"/>
              <a:t>תשובה:</a:t>
            </a:r>
            <a:r>
              <a:rPr lang="en-US" dirty="0" smtClean="0"/>
              <a:t> </a:t>
            </a:r>
            <a:r>
              <a:rPr lang="he-IL" dirty="0" err="1" smtClean="0"/>
              <a:t>לפוטרה</a:t>
            </a:r>
            <a:r>
              <a:rPr lang="he-IL" dirty="0" smtClean="0"/>
              <a:t> </a:t>
            </a:r>
            <a:r>
              <a:rPr lang="he-IL" dirty="0"/>
              <a:t>ברשות הרבים, כשהזיקה בצרורות ברשות הרבים, הרי היא פטורה, כשם שהרגל פטורה ברשות הרבים [כנדרש מהפסוק "ושלח וכו' ובער בשדה אחר" וממעטים ולא ברשות הרבים]. אבל הקרן חייבת ברשות הרבים. וכיון שבצרורות הדין בזה הוא כרגל, לכן נקראים צרורות תולדה </a:t>
            </a:r>
            <a:r>
              <a:rPr lang="he-IL" dirty="0" err="1"/>
              <a:t>דרגל</a:t>
            </a:r>
            <a:r>
              <a:rPr lang="he-IL" dirty="0"/>
              <a:t> ולא </a:t>
            </a:r>
            <a:r>
              <a:rPr lang="he-IL" dirty="0" smtClean="0"/>
              <a:t>דקרן</a:t>
            </a:r>
            <a:r>
              <a:rPr lang="he-IL" dirty="0"/>
              <a:t>.</a:t>
            </a:r>
          </a:p>
        </p:txBody>
      </p:sp>
    </p:spTree>
    <p:extLst>
      <p:ext uri="{BB962C8B-B14F-4D97-AF65-F5344CB8AC3E}">
        <p14:creationId xmlns:p14="http://schemas.microsoft.com/office/powerpoint/2010/main" val="23896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2" fill="hold" grpId="0" nodeType="after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par>
                          <p:cTn id="15" fill="hold">
                            <p:stCondLst>
                              <p:cond delay="3500"/>
                            </p:stCondLst>
                            <p:childTnLst>
                              <p:par>
                                <p:cTn id="16" presetID="31" presetClass="entr" presetSubtype="0" fill="hold" grpId="0" nodeType="afterEffect">
                                  <p:stCondLst>
                                    <p:cond delay="300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par>
                          <p:cTn id="22" fill="hold">
                            <p:stCondLst>
                              <p:cond delay="7500"/>
                            </p:stCondLst>
                            <p:childTnLst>
                              <p:par>
                                <p:cTn id="23" presetID="22" presetClass="entr" presetSubtype="2" fill="hold" grpId="0" nodeType="afterEffect">
                                  <p:stCondLst>
                                    <p:cond delay="150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9500"/>
                            </p:stCondLst>
                            <p:childTnLst>
                              <p:par>
                                <p:cTn id="27" presetID="21" presetClass="entr" presetSubtype="1" fill="hold" nodeType="afterEffect">
                                  <p:stCondLst>
                                    <p:cond delay="200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par>
                          <p:cTn id="30" fill="hold">
                            <p:stCondLst>
                              <p:cond delay="13500"/>
                            </p:stCondLst>
                            <p:childTnLst>
                              <p:par>
                                <p:cTn id="31" presetID="31" presetClass="entr" presetSubtype="0" fill="hold" grpId="0" nodeType="afterEffect">
                                  <p:stCondLst>
                                    <p:cond delay="325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childTnLst>
                          </p:cTn>
                        </p:par>
                        <p:par>
                          <p:cTn id="37" fill="hold">
                            <p:stCondLst>
                              <p:cond delay="17750"/>
                            </p:stCondLst>
                            <p:childTnLst>
                              <p:par>
                                <p:cTn id="38" presetID="22" presetClass="entr" presetSubtype="2" fill="hold" grpId="0" nodeType="afterEffect">
                                  <p:stCondLst>
                                    <p:cond delay="250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0073" y="1220424"/>
            <a:ext cx="6493164" cy="369332"/>
          </a:xfrm>
          <a:prstGeom prst="rect">
            <a:avLst/>
          </a:prstGeom>
          <a:noFill/>
          <a:ln w="19050">
            <a:solidFill>
              <a:schemeClr val="tx2">
                <a:lumMod val="60000"/>
                <a:lumOff val="40000"/>
              </a:schemeClr>
            </a:solidFill>
          </a:ln>
        </p:spPr>
        <p:txBody>
          <a:bodyPr wrap="square" rtlCol="1">
            <a:spAutoFit/>
          </a:bodyPr>
          <a:lstStyle/>
          <a:p>
            <a:r>
              <a:rPr lang="he-IL" dirty="0" smtClean="0"/>
              <a:t>בירור הדין בבהמה שהלכה והתיזה צרורות בדרך הילוכה והם הזיקו כלים</a:t>
            </a:r>
            <a:endParaRPr lang="he-IL" dirty="0"/>
          </a:p>
        </p:txBody>
      </p:sp>
      <p:graphicFrame>
        <p:nvGraphicFramePr>
          <p:cNvPr id="3" name="טבלה 2"/>
          <p:cNvGraphicFramePr>
            <a:graphicFrameLocks noGrp="1"/>
          </p:cNvGraphicFramePr>
          <p:nvPr>
            <p:extLst/>
          </p:nvPr>
        </p:nvGraphicFramePr>
        <p:xfrm>
          <a:off x="1673014" y="2068176"/>
          <a:ext cx="9620492" cy="1112520"/>
        </p:xfrm>
        <a:graphic>
          <a:graphicData uri="http://schemas.openxmlformats.org/drawingml/2006/table">
            <a:tbl>
              <a:tblPr rtl="1" firstRow="1" bandRow="1">
                <a:tableStyleId>{5C22544A-7EE6-4342-B048-85BDC9FD1C3A}</a:tableStyleId>
              </a:tblPr>
              <a:tblGrid>
                <a:gridCol w="2066379">
                  <a:extLst>
                    <a:ext uri="{9D8B030D-6E8A-4147-A177-3AD203B41FA5}">
                      <a16:colId xmlns:a16="http://schemas.microsoft.com/office/drawing/2014/main" val="2046029714"/>
                    </a:ext>
                  </a:extLst>
                </a:gridCol>
                <a:gridCol w="1930400">
                  <a:extLst>
                    <a:ext uri="{9D8B030D-6E8A-4147-A177-3AD203B41FA5}">
                      <a16:colId xmlns:a16="http://schemas.microsoft.com/office/drawing/2014/main" val="2621762686"/>
                    </a:ext>
                  </a:extLst>
                </a:gridCol>
                <a:gridCol w="3218590">
                  <a:extLst>
                    <a:ext uri="{9D8B030D-6E8A-4147-A177-3AD203B41FA5}">
                      <a16:colId xmlns:a16="http://schemas.microsoft.com/office/drawing/2014/main" val="1437491253"/>
                    </a:ext>
                  </a:extLst>
                </a:gridCol>
                <a:gridCol w="2405123">
                  <a:extLst>
                    <a:ext uri="{9D8B030D-6E8A-4147-A177-3AD203B41FA5}">
                      <a16:colId xmlns:a16="http://schemas.microsoft.com/office/drawing/2014/main" val="2513396843"/>
                    </a:ext>
                  </a:extLst>
                </a:gridCol>
              </a:tblGrid>
              <a:tr h="370840">
                <a:tc>
                  <a:txBody>
                    <a:bodyPr/>
                    <a:lstStyle/>
                    <a:p>
                      <a:pPr rtl="1"/>
                      <a:endParaRPr lang="he-IL" dirty="0"/>
                    </a:p>
                  </a:txBody>
                  <a:tcPr/>
                </a:tc>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055966734"/>
                  </a:ext>
                </a:extLst>
              </a:tr>
              <a:tr h="370840">
                <a:tc>
                  <a:txBody>
                    <a:bodyPr/>
                    <a:lstStyle/>
                    <a:p>
                      <a:pPr rtl="1"/>
                      <a:endParaRPr lang="he-IL"/>
                    </a:p>
                  </a:txBody>
                  <a:tcPr/>
                </a:tc>
                <a:tc>
                  <a:txBody>
                    <a:bodyPr/>
                    <a:lstStyle/>
                    <a:p>
                      <a:pPr rtl="1"/>
                      <a:endParaRPr lang="he-IL" dirty="0"/>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703432051"/>
                  </a:ext>
                </a:extLst>
              </a:tr>
              <a:tr h="370840">
                <a:tc>
                  <a:txBody>
                    <a:bodyPr/>
                    <a:lstStyle/>
                    <a:p>
                      <a:pPr rtl="1"/>
                      <a:endParaRPr lang="he-IL" dirty="0"/>
                    </a:p>
                  </a:txBody>
                  <a:tcPr/>
                </a:tc>
                <a:tc>
                  <a:txBody>
                    <a:bodyPr/>
                    <a:lstStyle/>
                    <a:p>
                      <a:pPr rtl="1"/>
                      <a:endParaRPr lang="he-IL"/>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699843464"/>
                  </a:ext>
                </a:extLst>
              </a:tr>
            </a:tbl>
          </a:graphicData>
        </a:graphic>
      </p:graphicFrame>
      <p:sp>
        <p:nvSpPr>
          <p:cNvPr id="4" name="TextBox 3"/>
          <p:cNvSpPr txBox="1"/>
          <p:nvPr/>
        </p:nvSpPr>
        <p:spPr>
          <a:xfrm>
            <a:off x="9273308" y="2373746"/>
            <a:ext cx="1403928" cy="369332"/>
          </a:xfrm>
          <a:prstGeom prst="rect">
            <a:avLst/>
          </a:prstGeom>
          <a:noFill/>
        </p:spPr>
        <p:txBody>
          <a:bodyPr wrap="square" rtlCol="1">
            <a:spAutoFit/>
          </a:bodyPr>
          <a:lstStyle/>
          <a:p>
            <a:r>
              <a:rPr lang="he-IL" dirty="0" smtClean="0"/>
              <a:t>לשיטת רבא</a:t>
            </a:r>
            <a:endParaRPr lang="he-IL" dirty="0"/>
          </a:p>
        </p:txBody>
      </p:sp>
      <p:sp>
        <p:nvSpPr>
          <p:cNvPr id="5" name="TextBox 4"/>
          <p:cNvSpPr txBox="1"/>
          <p:nvPr/>
        </p:nvSpPr>
        <p:spPr>
          <a:xfrm>
            <a:off x="9273308" y="2743078"/>
            <a:ext cx="1556327" cy="369332"/>
          </a:xfrm>
          <a:prstGeom prst="rect">
            <a:avLst/>
          </a:prstGeom>
          <a:noFill/>
        </p:spPr>
        <p:txBody>
          <a:bodyPr wrap="square" rtlCol="1">
            <a:spAutoFit/>
          </a:bodyPr>
          <a:lstStyle/>
          <a:p>
            <a:r>
              <a:rPr lang="he-IL" dirty="0" smtClean="0"/>
              <a:t>לשיטת רב </a:t>
            </a:r>
            <a:r>
              <a:rPr lang="he-IL" dirty="0" err="1" smtClean="0"/>
              <a:t>פפא</a:t>
            </a:r>
            <a:endParaRPr lang="he-IL" dirty="0"/>
          </a:p>
        </p:txBody>
      </p:sp>
      <p:sp>
        <p:nvSpPr>
          <p:cNvPr id="6" name="TextBox 5"/>
          <p:cNvSpPr txBox="1"/>
          <p:nvPr/>
        </p:nvSpPr>
        <p:spPr>
          <a:xfrm>
            <a:off x="7472215" y="2015894"/>
            <a:ext cx="1302327" cy="369332"/>
          </a:xfrm>
          <a:prstGeom prst="rect">
            <a:avLst/>
          </a:prstGeom>
          <a:noFill/>
        </p:spPr>
        <p:txBody>
          <a:bodyPr wrap="square" rtlCol="1">
            <a:spAutoFit/>
          </a:bodyPr>
          <a:lstStyle/>
          <a:p>
            <a:r>
              <a:rPr lang="he-IL" b="1" dirty="0" smtClean="0"/>
              <a:t>כמה משלם</a:t>
            </a:r>
            <a:endParaRPr lang="he-IL" b="1" dirty="0"/>
          </a:p>
        </p:txBody>
      </p:sp>
      <p:sp>
        <p:nvSpPr>
          <p:cNvPr id="7" name="TextBox 6"/>
          <p:cNvSpPr txBox="1"/>
          <p:nvPr/>
        </p:nvSpPr>
        <p:spPr>
          <a:xfrm>
            <a:off x="7559962" y="2385225"/>
            <a:ext cx="1103747" cy="376447"/>
          </a:xfrm>
          <a:prstGeom prst="rect">
            <a:avLst/>
          </a:prstGeom>
          <a:noFill/>
        </p:spPr>
        <p:txBody>
          <a:bodyPr wrap="square" rtlCol="1">
            <a:spAutoFit/>
          </a:bodyPr>
          <a:lstStyle/>
          <a:p>
            <a:r>
              <a:rPr lang="he-IL" dirty="0" smtClean="0"/>
              <a:t>חצי נזק</a:t>
            </a:r>
            <a:endParaRPr lang="he-IL" dirty="0"/>
          </a:p>
        </p:txBody>
      </p:sp>
      <p:sp>
        <p:nvSpPr>
          <p:cNvPr id="8" name="TextBox 7"/>
          <p:cNvSpPr txBox="1"/>
          <p:nvPr/>
        </p:nvSpPr>
        <p:spPr>
          <a:xfrm>
            <a:off x="7559962" y="2743078"/>
            <a:ext cx="1103747" cy="376447"/>
          </a:xfrm>
          <a:prstGeom prst="rect">
            <a:avLst/>
          </a:prstGeom>
          <a:noFill/>
        </p:spPr>
        <p:txBody>
          <a:bodyPr wrap="square" rtlCol="1">
            <a:spAutoFit/>
          </a:bodyPr>
          <a:lstStyle/>
          <a:p>
            <a:r>
              <a:rPr lang="he-IL" dirty="0" smtClean="0"/>
              <a:t>חצי נזק</a:t>
            </a:r>
            <a:endParaRPr lang="he-IL" dirty="0"/>
          </a:p>
        </p:txBody>
      </p:sp>
      <p:sp>
        <p:nvSpPr>
          <p:cNvPr id="9" name="TextBox 8"/>
          <p:cNvSpPr txBox="1"/>
          <p:nvPr/>
        </p:nvSpPr>
        <p:spPr>
          <a:xfrm>
            <a:off x="4583800" y="2015894"/>
            <a:ext cx="2272145" cy="369332"/>
          </a:xfrm>
          <a:prstGeom prst="rect">
            <a:avLst/>
          </a:prstGeom>
          <a:noFill/>
        </p:spPr>
        <p:txBody>
          <a:bodyPr wrap="square" rtlCol="1">
            <a:spAutoFit/>
          </a:bodyPr>
          <a:lstStyle/>
          <a:p>
            <a:r>
              <a:rPr lang="he-IL" b="1" dirty="0" smtClean="0"/>
              <a:t>מגופו או מעליה</a:t>
            </a:r>
            <a:endParaRPr lang="he-IL" b="1" dirty="0"/>
          </a:p>
        </p:txBody>
      </p:sp>
      <p:sp>
        <p:nvSpPr>
          <p:cNvPr id="10" name="TextBox 9"/>
          <p:cNvSpPr txBox="1"/>
          <p:nvPr/>
        </p:nvSpPr>
        <p:spPr>
          <a:xfrm>
            <a:off x="5250872" y="2364849"/>
            <a:ext cx="1403928" cy="369332"/>
          </a:xfrm>
          <a:prstGeom prst="rect">
            <a:avLst/>
          </a:prstGeom>
          <a:noFill/>
        </p:spPr>
        <p:txBody>
          <a:bodyPr wrap="square" rtlCol="1">
            <a:spAutoFit/>
          </a:bodyPr>
          <a:lstStyle/>
          <a:p>
            <a:r>
              <a:rPr lang="he-IL" dirty="0" err="1" smtClean="0"/>
              <a:t>איבעיא</a:t>
            </a:r>
            <a:endParaRPr lang="he-IL" dirty="0"/>
          </a:p>
        </p:txBody>
      </p:sp>
      <p:sp>
        <p:nvSpPr>
          <p:cNvPr id="11" name="TextBox 10"/>
          <p:cNvSpPr txBox="1"/>
          <p:nvPr/>
        </p:nvSpPr>
        <p:spPr>
          <a:xfrm>
            <a:off x="4230251" y="2743078"/>
            <a:ext cx="3024911" cy="369332"/>
          </a:xfrm>
          <a:prstGeom prst="rect">
            <a:avLst/>
          </a:prstGeom>
          <a:noFill/>
        </p:spPr>
        <p:txBody>
          <a:bodyPr wrap="square" rtlCol="1">
            <a:spAutoFit/>
          </a:bodyPr>
          <a:lstStyle/>
          <a:p>
            <a:r>
              <a:rPr lang="he-IL" dirty="0" err="1" smtClean="0"/>
              <a:t>מהעליה</a:t>
            </a:r>
            <a:r>
              <a:rPr lang="he-IL" dirty="0" smtClean="0"/>
              <a:t> – כי זה תולדת רגל</a:t>
            </a:r>
            <a:endParaRPr lang="he-IL" dirty="0"/>
          </a:p>
        </p:txBody>
      </p:sp>
      <p:sp>
        <p:nvSpPr>
          <p:cNvPr id="12" name="TextBox 11"/>
          <p:cNvSpPr txBox="1"/>
          <p:nvPr/>
        </p:nvSpPr>
        <p:spPr>
          <a:xfrm>
            <a:off x="1939273" y="2016234"/>
            <a:ext cx="1711197" cy="369332"/>
          </a:xfrm>
          <a:prstGeom prst="rect">
            <a:avLst/>
          </a:prstGeom>
          <a:noFill/>
        </p:spPr>
        <p:txBody>
          <a:bodyPr wrap="square" rtlCol="1">
            <a:spAutoFit/>
          </a:bodyPr>
          <a:lstStyle/>
          <a:p>
            <a:r>
              <a:rPr lang="he-IL" b="1" dirty="0" smtClean="0"/>
              <a:t>הדין ברה"ר</a:t>
            </a:r>
            <a:endParaRPr lang="he-IL" b="1" dirty="0"/>
          </a:p>
        </p:txBody>
      </p:sp>
      <p:sp>
        <p:nvSpPr>
          <p:cNvPr id="13" name="TextBox 12"/>
          <p:cNvSpPr txBox="1"/>
          <p:nvPr/>
        </p:nvSpPr>
        <p:spPr>
          <a:xfrm>
            <a:off x="1740750" y="2414646"/>
            <a:ext cx="2323250" cy="369332"/>
          </a:xfrm>
          <a:prstGeom prst="rect">
            <a:avLst/>
          </a:prstGeom>
          <a:noFill/>
        </p:spPr>
        <p:txBody>
          <a:bodyPr wrap="square" rtlCol="1">
            <a:spAutoFit/>
          </a:bodyPr>
          <a:lstStyle/>
          <a:p>
            <a:r>
              <a:rPr lang="he-IL" dirty="0" smtClean="0"/>
              <a:t>פטור כי זה תולדת רגל</a:t>
            </a:r>
            <a:endParaRPr lang="he-IL" dirty="0"/>
          </a:p>
        </p:txBody>
      </p:sp>
      <p:sp>
        <p:nvSpPr>
          <p:cNvPr id="14" name="TextBox 13"/>
          <p:cNvSpPr txBox="1"/>
          <p:nvPr/>
        </p:nvSpPr>
        <p:spPr>
          <a:xfrm>
            <a:off x="1673014" y="2761116"/>
            <a:ext cx="2323250" cy="369332"/>
          </a:xfrm>
          <a:prstGeom prst="rect">
            <a:avLst/>
          </a:prstGeom>
          <a:noFill/>
        </p:spPr>
        <p:txBody>
          <a:bodyPr wrap="square" rtlCol="1">
            <a:spAutoFit/>
          </a:bodyPr>
          <a:lstStyle/>
          <a:p>
            <a:r>
              <a:rPr lang="he-IL" dirty="0" smtClean="0"/>
              <a:t>פטור כי זה תולדת רגל</a:t>
            </a:r>
            <a:endParaRPr lang="he-IL" dirty="0"/>
          </a:p>
        </p:txBody>
      </p:sp>
    </p:spTree>
    <p:extLst>
      <p:ext uri="{BB962C8B-B14F-4D97-AF65-F5344CB8AC3E}">
        <p14:creationId xmlns:p14="http://schemas.microsoft.com/office/powerpoint/2010/main" val="299632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750"/>
                            </p:stCondLst>
                            <p:childTnLst>
                              <p:par>
                                <p:cTn id="9" presetID="16" presetClass="entr" presetSubtype="37"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childTnLst>
                          </p:cTn>
                        </p:par>
                        <p:par>
                          <p:cTn id="12" fill="hold">
                            <p:stCondLst>
                              <p:cond delay="2250"/>
                            </p:stCondLst>
                            <p:childTnLst>
                              <p:par>
                                <p:cTn id="13" presetID="47" presetClass="entr" presetSubtype="0" fill="hold" grpId="0"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 presetClass="entr" presetSubtype="9" fill="hold" grpId="0" nodeType="after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0-#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5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2500"/>
                            </p:stCondLst>
                            <p:childTnLst>
                              <p:par>
                                <p:cTn id="45" presetID="2" presetClass="entr" presetSubtype="9" fill="hold" grpId="0" nodeType="afterEffect">
                                  <p:stCondLst>
                                    <p:cond delay="5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1+#ppt_w/2"/>
                                          </p:val>
                                        </p:tav>
                                        <p:tav tm="100000">
                                          <p:val>
                                            <p:strVal val="#ppt_x"/>
                                          </p:val>
                                        </p:tav>
                                      </p:tavLst>
                                    </p:anim>
                                    <p:anim calcmode="lin" valueType="num">
                                      <p:cBhvr additive="base">
                                        <p:cTn id="54" dur="500" fill="hold"/>
                                        <p:tgtEl>
                                          <p:spTgt spid="5"/>
                                        </p:tgtEl>
                                        <p:attrNameLst>
                                          <p:attrName>ppt_y</p:attrName>
                                        </p:attrNameLst>
                                      </p:cBhvr>
                                      <p:tavLst>
                                        <p:tav tm="0">
                                          <p:val>
                                            <p:strVal val="0-#ppt_h/2"/>
                                          </p:val>
                                        </p:tav>
                                        <p:tav tm="100000">
                                          <p:val>
                                            <p:strVal val="#ppt_y"/>
                                          </p:val>
                                        </p:tav>
                                      </p:tavLst>
                                    </p:anim>
                                  </p:childTnLst>
                                </p:cTn>
                              </p:par>
                            </p:childTnLst>
                          </p:cTn>
                        </p:par>
                        <p:par>
                          <p:cTn id="55" fill="hold">
                            <p:stCondLst>
                              <p:cond delay="500"/>
                            </p:stCondLst>
                            <p:childTnLst>
                              <p:par>
                                <p:cTn id="56" presetID="2" presetClass="entr" presetSubtype="3" fill="hold" grpId="0" nodeType="afterEffect">
                                  <p:stCondLst>
                                    <p:cond delay="50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1+#ppt_w/2"/>
                                          </p:val>
                                        </p:tav>
                                        <p:tav tm="100000">
                                          <p:val>
                                            <p:strVal val="#ppt_x"/>
                                          </p:val>
                                        </p:tav>
                                      </p:tavLst>
                                    </p:anim>
                                    <p:anim calcmode="lin" valueType="num">
                                      <p:cBhvr additive="base">
                                        <p:cTn id="59" dur="500" fill="hold"/>
                                        <p:tgtEl>
                                          <p:spTgt spid="8"/>
                                        </p:tgtEl>
                                        <p:attrNameLst>
                                          <p:attrName>ppt_y</p:attrName>
                                        </p:attrNameLst>
                                      </p:cBhvr>
                                      <p:tavLst>
                                        <p:tav tm="0">
                                          <p:val>
                                            <p:strVal val="0-#ppt_h/2"/>
                                          </p:val>
                                        </p:tav>
                                        <p:tav tm="100000">
                                          <p:val>
                                            <p:strVal val="#ppt_y"/>
                                          </p:val>
                                        </p:tav>
                                      </p:tavLst>
                                    </p:anim>
                                  </p:childTnLst>
                                </p:cTn>
                              </p:par>
                            </p:childTnLst>
                          </p:cTn>
                        </p:par>
                        <p:par>
                          <p:cTn id="60" fill="hold">
                            <p:stCondLst>
                              <p:cond delay="1500"/>
                            </p:stCondLst>
                            <p:childTnLst>
                              <p:par>
                                <p:cTn id="61" presetID="2" presetClass="entr" presetSubtype="3" fill="hold" grpId="0" nodeType="afterEffect">
                                  <p:stCondLst>
                                    <p:cond delay="50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1+#ppt_w/2"/>
                                          </p:val>
                                        </p:tav>
                                        <p:tav tm="100000">
                                          <p:val>
                                            <p:strVal val="#ppt_x"/>
                                          </p:val>
                                        </p:tav>
                                      </p:tavLst>
                                    </p:anim>
                                    <p:anim calcmode="lin" valueType="num">
                                      <p:cBhvr additive="base">
                                        <p:cTn id="64" dur="500" fill="hold"/>
                                        <p:tgtEl>
                                          <p:spTgt spid="11"/>
                                        </p:tgtEl>
                                        <p:attrNameLst>
                                          <p:attrName>ppt_y</p:attrName>
                                        </p:attrNameLst>
                                      </p:cBhvr>
                                      <p:tavLst>
                                        <p:tav tm="0">
                                          <p:val>
                                            <p:strVal val="0-#ppt_h/2"/>
                                          </p:val>
                                        </p:tav>
                                        <p:tav tm="100000">
                                          <p:val>
                                            <p:strVal val="#ppt_y"/>
                                          </p:val>
                                        </p:tav>
                                      </p:tavLst>
                                    </p:anim>
                                  </p:childTnLst>
                                </p:cTn>
                              </p:par>
                            </p:childTnLst>
                          </p:cTn>
                        </p:par>
                        <p:par>
                          <p:cTn id="65" fill="hold">
                            <p:stCondLst>
                              <p:cond delay="2500"/>
                            </p:stCondLst>
                            <p:childTnLst>
                              <p:par>
                                <p:cTn id="66" presetID="2" presetClass="entr" presetSubtype="3" fill="hold" grpId="0" nodeType="afterEffect">
                                  <p:stCondLst>
                                    <p:cond delay="50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1+#ppt_w/2"/>
                                          </p:val>
                                        </p:tav>
                                        <p:tav tm="100000">
                                          <p:val>
                                            <p:strVal val="#ppt_x"/>
                                          </p:val>
                                        </p:tav>
                                      </p:tavLst>
                                    </p:anim>
                                    <p:anim calcmode="lin" valueType="num">
                                      <p:cBhvr additive="base">
                                        <p:cTn id="6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9432633" y="763355"/>
            <a:ext cx="2669309" cy="923330"/>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מַאי </a:t>
            </a:r>
            <a:r>
              <a:rPr lang="he-IL" dirty="0">
                <a:solidFill>
                  <a:srgbClr val="000000"/>
                </a:solidFill>
                <a:latin typeface="Arial" panose="020B0604020202020204" pitchFamily="34" charset="0"/>
              </a:rPr>
              <a:t>מַבְעֶה </a:t>
            </a:r>
            <a:r>
              <a:rPr lang="he-IL" dirty="0" smtClean="0">
                <a:solidFill>
                  <a:srgbClr val="000000"/>
                </a:solidFill>
                <a:latin typeface="Arial" panose="020B0604020202020204" pitchFamily="34" charset="0"/>
              </a:rPr>
              <a:t>?</a:t>
            </a:r>
          </a:p>
          <a:p>
            <a:r>
              <a:rPr lang="he-IL" b="1" dirty="0" smtClean="0">
                <a:solidFill>
                  <a:srgbClr val="000000"/>
                </a:solidFill>
                <a:latin typeface="Arial" panose="020B0604020202020204" pitchFamily="34" charset="0"/>
              </a:rPr>
              <a:t>רַב </a:t>
            </a:r>
            <a:r>
              <a:rPr lang="he-IL" b="1" dirty="0">
                <a:solidFill>
                  <a:srgbClr val="000000"/>
                </a:solidFill>
                <a:latin typeface="Arial" panose="020B0604020202020204" pitchFamily="34" charset="0"/>
              </a:rPr>
              <a:t>אָמַר </a:t>
            </a:r>
            <a:r>
              <a:rPr lang="he-IL" dirty="0">
                <a:solidFill>
                  <a:srgbClr val="000000"/>
                </a:solidFill>
                <a:latin typeface="Arial" panose="020B0604020202020204" pitchFamily="34" charset="0"/>
              </a:rPr>
              <a:t>מַבְעֶה זֶה אָדָם </a:t>
            </a:r>
            <a:endParaRPr lang="he-IL" dirty="0" smtClean="0">
              <a:solidFill>
                <a:srgbClr val="000000"/>
              </a:solidFill>
              <a:latin typeface="Arial" panose="020B0604020202020204" pitchFamily="34" charset="0"/>
            </a:endParaRPr>
          </a:p>
          <a:p>
            <a:r>
              <a:rPr lang="he-IL" b="1" dirty="0" smtClean="0">
                <a:solidFill>
                  <a:srgbClr val="000000"/>
                </a:solidFill>
                <a:latin typeface="Arial" panose="020B0604020202020204" pitchFamily="34" charset="0"/>
              </a:rPr>
              <a:t>וּשְׁמוּאֵל</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אָמַר מַבְעֶה זֶה הַשֵּׁן</a:t>
            </a:r>
            <a:endParaRPr lang="he-IL" dirty="0"/>
          </a:p>
        </p:txBody>
      </p:sp>
      <p:sp>
        <p:nvSpPr>
          <p:cNvPr id="3" name="TextBox 2"/>
          <p:cNvSpPr txBox="1"/>
          <p:nvPr/>
        </p:nvSpPr>
        <p:spPr>
          <a:xfrm>
            <a:off x="10723418" y="-55418"/>
            <a:ext cx="1283855" cy="369332"/>
          </a:xfrm>
          <a:prstGeom prst="rect">
            <a:avLst/>
          </a:prstGeom>
          <a:noFill/>
        </p:spPr>
        <p:txBody>
          <a:bodyPr wrap="square" rtlCol="1">
            <a:spAutoFit/>
          </a:bodyPr>
          <a:lstStyle/>
          <a:p>
            <a:r>
              <a:rPr lang="he-IL" dirty="0" smtClean="0"/>
              <a:t>דף ג' עמ' ב'</a:t>
            </a:r>
            <a:endParaRPr lang="he-IL" dirty="0"/>
          </a:p>
        </p:txBody>
      </p:sp>
      <p:sp>
        <p:nvSpPr>
          <p:cNvPr id="4" name="מלבן 3"/>
          <p:cNvSpPr/>
          <p:nvPr/>
        </p:nvSpPr>
        <p:spPr>
          <a:xfrm>
            <a:off x="7726139" y="87885"/>
            <a:ext cx="776174" cy="369332"/>
          </a:xfrm>
          <a:prstGeom prst="rect">
            <a:avLst/>
          </a:prstGeom>
          <a:solidFill>
            <a:schemeClr val="accent5">
              <a:lumMod val="20000"/>
              <a:lumOff val="80000"/>
            </a:schemeClr>
          </a:solidFill>
          <a:scene3d>
            <a:camera prst="orthographicFront"/>
            <a:lightRig rig="threePt" dir="t"/>
          </a:scene3d>
          <a:sp3d>
            <a:bevelT prst="angle"/>
          </a:sp3d>
        </p:spPr>
        <p:txBody>
          <a:bodyPr wrap="none">
            <a:spAutoFit/>
          </a:bodyPr>
          <a:lstStyle/>
          <a:p>
            <a:r>
              <a:rPr lang="he-IL" dirty="0">
                <a:solidFill>
                  <a:srgbClr val="000000"/>
                </a:solidFill>
                <a:latin typeface="Arial" panose="020B0604020202020204" pitchFamily="34" charset="0"/>
              </a:rPr>
              <a:t>מַבְעֶה </a:t>
            </a:r>
            <a:endParaRPr lang="he-IL" dirty="0"/>
          </a:p>
        </p:txBody>
      </p:sp>
      <p:sp>
        <p:nvSpPr>
          <p:cNvPr id="5" name="מלבן 4"/>
          <p:cNvSpPr/>
          <p:nvPr/>
        </p:nvSpPr>
        <p:spPr>
          <a:xfrm>
            <a:off x="3874574" y="535583"/>
            <a:ext cx="5558059" cy="1200329"/>
          </a:xfrm>
          <a:prstGeom prst="rect">
            <a:avLst/>
          </a:prstGeom>
        </p:spPr>
        <p:txBody>
          <a:bodyPr wrap="square">
            <a:spAutoFit/>
          </a:bodyPr>
          <a:lstStyle/>
          <a:p>
            <a:r>
              <a:rPr lang="he-IL" dirty="0" smtClean="0"/>
              <a:t>רב אמר: </a:t>
            </a:r>
            <a:r>
              <a:rPr lang="he-IL" dirty="0"/>
              <a:t>מבעה ששנינו במשנה</a:t>
            </a:r>
            <a:r>
              <a:rPr lang="he-IL" dirty="0" smtClean="0"/>
              <a:t>, זה </a:t>
            </a:r>
            <a:r>
              <a:rPr lang="he-IL" dirty="0"/>
              <a:t>אדם המזיק בגופו. </a:t>
            </a:r>
            <a:endParaRPr lang="he-IL" dirty="0" smtClean="0"/>
          </a:p>
          <a:p>
            <a:r>
              <a:rPr lang="he-IL" dirty="0" smtClean="0"/>
              <a:t>ושמואל אמר: מבעה </a:t>
            </a:r>
            <a:r>
              <a:rPr lang="he-IL" dirty="0"/>
              <a:t>ששנינו במשנה, </a:t>
            </a:r>
            <a:endParaRPr lang="he-IL" dirty="0" smtClean="0"/>
          </a:p>
          <a:p>
            <a:r>
              <a:rPr lang="he-IL" dirty="0" smtClean="0"/>
              <a:t>זה השן  </a:t>
            </a:r>
            <a:r>
              <a:rPr lang="he-IL" dirty="0"/>
              <a:t>[בהמה האוכלת </a:t>
            </a:r>
            <a:r>
              <a:rPr lang="he-IL" dirty="0" smtClean="0"/>
              <a:t>להנאתה </a:t>
            </a:r>
          </a:p>
          <a:p>
            <a:r>
              <a:rPr lang="he-IL" dirty="0" smtClean="0"/>
              <a:t>בשדה אחר].</a:t>
            </a:r>
            <a:endParaRPr lang="he-IL" dirty="0"/>
          </a:p>
        </p:txBody>
      </p:sp>
      <p:sp>
        <p:nvSpPr>
          <p:cNvPr id="6" name="מלבן 5"/>
          <p:cNvSpPr/>
          <p:nvPr/>
        </p:nvSpPr>
        <p:spPr>
          <a:xfrm>
            <a:off x="6816437" y="2761849"/>
            <a:ext cx="4627772" cy="646331"/>
          </a:xfrm>
          <a:prstGeom prst="rect">
            <a:avLst/>
          </a:prstGeom>
        </p:spPr>
        <p:txBody>
          <a:bodyPr wrap="square">
            <a:spAutoFit/>
          </a:bodyPr>
          <a:lstStyle/>
          <a:p>
            <a:r>
              <a:rPr lang="he-IL" dirty="0" smtClean="0"/>
              <a:t>הגמרא מבארת, </a:t>
            </a:r>
            <a:r>
              <a:rPr lang="he-IL" dirty="0"/>
              <a:t>ששניהם נסמכו על דברי </a:t>
            </a:r>
            <a:r>
              <a:rPr lang="he-IL" dirty="0" smtClean="0"/>
              <a:t>הפסוקים, </a:t>
            </a:r>
          </a:p>
          <a:p>
            <a:r>
              <a:rPr lang="he-IL" dirty="0" smtClean="0"/>
              <a:t>לפרש </a:t>
            </a:r>
            <a:r>
              <a:rPr lang="he-IL" dirty="0"/>
              <a:t>את שיטתם:</a:t>
            </a:r>
          </a:p>
        </p:txBody>
      </p:sp>
      <p:sp>
        <p:nvSpPr>
          <p:cNvPr id="7" name="מלבן 6"/>
          <p:cNvSpPr/>
          <p:nvPr/>
        </p:nvSpPr>
        <p:spPr>
          <a:xfrm>
            <a:off x="8502313" y="4012957"/>
            <a:ext cx="3342191" cy="1200329"/>
          </a:xfrm>
          <a:prstGeom prst="rect">
            <a:avLst/>
          </a:prstGeom>
          <a:solidFill>
            <a:schemeClr val="accent5">
              <a:lumMod val="20000"/>
              <a:lumOff val="80000"/>
            </a:schemeClr>
          </a:solidFill>
        </p:spPr>
        <p:txBody>
          <a:bodyPr wrap="square">
            <a:spAutoFit/>
          </a:bodyPr>
          <a:lstStyle/>
          <a:p>
            <a:r>
              <a:rPr lang="he-IL" b="1" dirty="0">
                <a:solidFill>
                  <a:srgbClr val="000000"/>
                </a:solidFill>
                <a:latin typeface="Arial" panose="020B0604020202020204" pitchFamily="34" charset="0"/>
              </a:rPr>
              <a:t>רַב אָמַר </a:t>
            </a:r>
            <a:r>
              <a:rPr lang="he-IL" dirty="0">
                <a:solidFill>
                  <a:srgbClr val="000000"/>
                </a:solidFill>
                <a:latin typeface="Arial" panose="020B0604020202020204" pitchFamily="34" charset="0"/>
              </a:rPr>
              <a:t>מַבְעֶה זֶה אָדָם </a:t>
            </a:r>
            <a:endParaRPr lang="he-IL" dirty="0" smtClean="0">
              <a:solidFill>
                <a:srgbClr val="000000"/>
              </a:solidFill>
              <a:latin typeface="Arial" panose="020B0604020202020204" pitchFamily="34" charset="0"/>
            </a:endParaRPr>
          </a:p>
          <a:p>
            <a:r>
              <a:rPr lang="he-IL" dirty="0" err="1" smtClean="0">
                <a:solidFill>
                  <a:srgbClr val="000000"/>
                </a:solidFill>
                <a:latin typeface="Arial" panose="020B0604020202020204" pitchFamily="34" charset="0"/>
              </a:rPr>
              <a:t>דִּכְתִיב</a:t>
            </a:r>
            <a:r>
              <a:rPr lang="he-IL" dirty="0">
                <a:solidFill>
                  <a:srgbClr val="000000"/>
                </a:solidFill>
                <a:latin typeface="Arial" panose="020B0604020202020204" pitchFamily="34" charset="0"/>
              </a:rPr>
              <a:t> </a:t>
            </a:r>
            <a:r>
              <a:rPr lang="he-IL" dirty="0" smtClean="0">
                <a:solidFill>
                  <a:srgbClr val="000000"/>
                </a:solidFill>
                <a:latin typeface="Arial" panose="020B0604020202020204" pitchFamily="34" charset="0"/>
              </a:rPr>
              <a:t>(ישעיהו </a:t>
            </a:r>
            <a:r>
              <a:rPr lang="he-IL" dirty="0">
                <a:solidFill>
                  <a:srgbClr val="000000"/>
                </a:solidFill>
                <a:latin typeface="Arial" panose="020B0604020202020204" pitchFamily="34" charset="0"/>
              </a:rPr>
              <a:t>פרק </a:t>
            </a:r>
            <a:r>
              <a:rPr lang="he-IL" dirty="0" err="1">
                <a:solidFill>
                  <a:srgbClr val="000000"/>
                </a:solidFill>
                <a:latin typeface="Arial" panose="020B0604020202020204" pitchFamily="34" charset="0"/>
              </a:rPr>
              <a:t>כא</a:t>
            </a:r>
            <a:r>
              <a:rPr lang="he-IL" dirty="0">
                <a:solidFill>
                  <a:srgbClr val="000000"/>
                </a:solidFill>
                <a:latin typeface="Arial" panose="020B0604020202020204" pitchFamily="34" charset="0"/>
              </a:rPr>
              <a:t> פסוק </a:t>
            </a:r>
            <a:r>
              <a:rPr lang="he-IL" dirty="0" err="1" smtClean="0">
                <a:solidFill>
                  <a:srgbClr val="000000"/>
                </a:solidFill>
                <a:latin typeface="Arial" panose="020B0604020202020204" pitchFamily="34" charset="0"/>
              </a:rPr>
              <a:t>יב</a:t>
            </a:r>
            <a:r>
              <a:rPr lang="he-IL" dirty="0" smtClean="0">
                <a:solidFill>
                  <a:srgbClr val="000000"/>
                </a:solidFill>
                <a:latin typeface="Arial" panose="020B0604020202020204" pitchFamily="34" charset="0"/>
              </a:rPr>
              <a:t>)</a:t>
            </a:r>
          </a:p>
          <a:p>
            <a:r>
              <a:rPr lang="he-IL" dirty="0" smtClean="0">
                <a:solidFill>
                  <a:srgbClr val="000000"/>
                </a:solidFill>
                <a:latin typeface="Arial" panose="020B0604020202020204" pitchFamily="34" charset="0"/>
              </a:rPr>
              <a:t> "אָמַ֣ר </a:t>
            </a:r>
            <a:r>
              <a:rPr lang="he-IL" dirty="0">
                <a:solidFill>
                  <a:srgbClr val="000000"/>
                </a:solidFill>
                <a:latin typeface="Arial" panose="020B0604020202020204" pitchFamily="34" charset="0"/>
              </a:rPr>
              <a:t>שֹׁמֵ֔ר אָתָ֥ה בֹ֖קֶר </a:t>
            </a:r>
            <a:r>
              <a:rPr lang="he-IL" dirty="0" err="1">
                <a:solidFill>
                  <a:srgbClr val="000000"/>
                </a:solidFill>
                <a:latin typeface="Arial" panose="020B0604020202020204" pitchFamily="34" charset="0"/>
              </a:rPr>
              <a:t>וְגַם־לָ֑יְלָה</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err="1" smtClean="0">
                <a:solidFill>
                  <a:srgbClr val="000000"/>
                </a:solidFill>
                <a:latin typeface="Arial" panose="020B0604020202020204" pitchFamily="34" charset="0"/>
              </a:rPr>
              <a:t>אִם־ת</a:t>
            </a:r>
            <a:r>
              <a:rPr lang="he-IL" b="1" dirty="0" err="1" smtClean="0">
                <a:solidFill>
                  <a:srgbClr val="000000"/>
                </a:solidFill>
                <a:latin typeface="Arial" panose="020B0604020202020204" pitchFamily="34" charset="0"/>
              </a:rPr>
              <a:t>ִּבְעָי֥וּן</a:t>
            </a:r>
            <a:r>
              <a:rPr lang="he-IL" b="1" dirty="0" smtClean="0">
                <a:solidFill>
                  <a:srgbClr val="000000"/>
                </a:solidFill>
                <a:latin typeface="Arial" panose="020B0604020202020204" pitchFamily="34" charset="0"/>
              </a:rPr>
              <a:t> </a:t>
            </a:r>
            <a:r>
              <a:rPr lang="he-IL" b="1" dirty="0" err="1" smtClean="0">
                <a:solidFill>
                  <a:srgbClr val="000000"/>
                </a:solidFill>
                <a:latin typeface="Arial" panose="020B0604020202020204" pitchFamily="34" charset="0"/>
              </a:rPr>
              <a:t>בְּעָ֖יו</a:t>
            </a:r>
            <a:r>
              <a:rPr lang="he-IL" b="1" dirty="0" smtClean="0">
                <a:solidFill>
                  <a:srgbClr val="000000"/>
                </a:solidFill>
                <a:latin typeface="Arial" panose="020B0604020202020204" pitchFamily="34" charset="0"/>
              </a:rPr>
              <a:t>ּ </a:t>
            </a:r>
            <a:r>
              <a:rPr lang="he-IL" dirty="0" smtClean="0">
                <a:solidFill>
                  <a:srgbClr val="000000"/>
                </a:solidFill>
                <a:latin typeface="Arial" panose="020B0604020202020204" pitchFamily="34" charset="0"/>
              </a:rPr>
              <a:t>שֻׁ֥בוּ אֵתָֽיוּ"</a:t>
            </a:r>
            <a:endParaRPr lang="he-IL" dirty="0"/>
          </a:p>
        </p:txBody>
      </p:sp>
      <p:sp>
        <p:nvSpPr>
          <p:cNvPr id="9" name="מלבן 8"/>
          <p:cNvSpPr/>
          <p:nvPr/>
        </p:nvSpPr>
        <p:spPr>
          <a:xfrm>
            <a:off x="1581343" y="4079603"/>
            <a:ext cx="6532883" cy="1477328"/>
          </a:xfrm>
          <a:prstGeom prst="rect">
            <a:avLst/>
          </a:prstGeom>
        </p:spPr>
        <p:txBody>
          <a:bodyPr wrap="square">
            <a:spAutoFit/>
          </a:bodyPr>
          <a:lstStyle/>
          <a:p>
            <a:r>
              <a:rPr lang="he-IL" dirty="0" smtClean="0"/>
              <a:t>אמר רב:   אמר </a:t>
            </a:r>
            <a:r>
              <a:rPr lang="he-IL" dirty="0"/>
              <a:t>שומר [הקדוש ברוך הוא]: </a:t>
            </a:r>
            <a:endParaRPr lang="he-IL" dirty="0" smtClean="0"/>
          </a:p>
          <a:p>
            <a:r>
              <a:rPr lang="he-IL" dirty="0" smtClean="0"/>
              <a:t>מגיעה </a:t>
            </a:r>
            <a:r>
              <a:rPr lang="he-IL" dirty="0"/>
              <a:t>שעת </a:t>
            </a:r>
            <a:r>
              <a:rPr lang="he-IL" dirty="0" smtClean="0"/>
              <a:t>הגאולה לצדיקים, </a:t>
            </a:r>
          </a:p>
          <a:p>
            <a:r>
              <a:rPr lang="he-IL" dirty="0" smtClean="0"/>
              <a:t>וגם </a:t>
            </a:r>
            <a:r>
              <a:rPr lang="he-IL" dirty="0"/>
              <a:t>לילה </a:t>
            </a:r>
            <a:r>
              <a:rPr lang="he-IL" dirty="0" smtClean="0"/>
              <a:t>וגם </a:t>
            </a:r>
            <a:r>
              <a:rPr lang="he-IL" dirty="0"/>
              <a:t>חושך </a:t>
            </a:r>
            <a:r>
              <a:rPr lang="he-IL" dirty="0" smtClean="0"/>
              <a:t>לרשעים. "</a:t>
            </a:r>
            <a:r>
              <a:rPr lang="he-IL" b="1" dirty="0" err="1" smtClean="0">
                <a:solidFill>
                  <a:srgbClr val="000000"/>
                </a:solidFill>
                <a:latin typeface="Arial" panose="020B0604020202020204" pitchFamily="34" charset="0"/>
              </a:rPr>
              <a:t>אִם־תִּבְעָי֥וּן</a:t>
            </a:r>
            <a:r>
              <a:rPr lang="he-IL" b="1" dirty="0" smtClean="0">
                <a:solidFill>
                  <a:srgbClr val="000000"/>
                </a:solidFill>
                <a:latin typeface="Arial" panose="020B0604020202020204" pitchFamily="34" charset="0"/>
              </a:rPr>
              <a:t> </a:t>
            </a:r>
            <a:r>
              <a:rPr lang="he-IL" b="1" dirty="0" err="1">
                <a:solidFill>
                  <a:srgbClr val="000000"/>
                </a:solidFill>
                <a:latin typeface="Arial" panose="020B0604020202020204" pitchFamily="34" charset="0"/>
              </a:rPr>
              <a:t>בְּעָ֖יו</a:t>
            </a:r>
            <a:r>
              <a:rPr lang="he-IL" b="1" dirty="0">
                <a:solidFill>
                  <a:srgbClr val="000000"/>
                </a:solidFill>
                <a:latin typeface="Arial" panose="020B0604020202020204" pitchFamily="34" charset="0"/>
              </a:rPr>
              <a:t>ּ שֻׁ֥בוּ אֵתָֽיוּ </a:t>
            </a:r>
            <a:r>
              <a:rPr lang="he-IL" dirty="0" smtClean="0"/>
              <a:t>" </a:t>
            </a:r>
          </a:p>
          <a:p>
            <a:r>
              <a:rPr lang="he-IL" dirty="0" smtClean="0"/>
              <a:t>אם </a:t>
            </a:r>
            <a:r>
              <a:rPr lang="he-IL" dirty="0"/>
              <a:t>תבקשו בקשתכם למהר הקץ, תשובו בתשובה, ותבקשו </a:t>
            </a:r>
            <a:r>
              <a:rPr lang="he-IL" dirty="0" smtClean="0"/>
              <a:t>מחילה. </a:t>
            </a:r>
            <a:r>
              <a:rPr lang="he-IL" dirty="0"/>
              <a:t>הרי שלגבי אדם מוזכר לשון "</a:t>
            </a:r>
            <a:r>
              <a:rPr lang="he-IL" dirty="0" err="1"/>
              <a:t>בעיו</a:t>
            </a:r>
            <a:r>
              <a:rPr lang="he-IL" dirty="0"/>
              <a:t>", שהיא לשון </a:t>
            </a:r>
            <a:r>
              <a:rPr lang="he-IL" dirty="0" smtClean="0"/>
              <a:t>מבעה.</a:t>
            </a:r>
            <a:endParaRPr lang="he-IL" dirty="0"/>
          </a:p>
        </p:txBody>
      </p:sp>
      <p:grpSp>
        <p:nvGrpSpPr>
          <p:cNvPr id="8" name="קבוצה 7"/>
          <p:cNvGrpSpPr/>
          <p:nvPr/>
        </p:nvGrpSpPr>
        <p:grpSpPr>
          <a:xfrm>
            <a:off x="140734" y="1121913"/>
            <a:ext cx="6075376" cy="2723811"/>
            <a:chOff x="288516" y="1026152"/>
            <a:chExt cx="6075376" cy="2723811"/>
          </a:xfrm>
        </p:grpSpPr>
        <p:sp>
          <p:nvSpPr>
            <p:cNvPr id="11" name="הסבר מלבני מעוגל 10"/>
            <p:cNvSpPr/>
            <p:nvPr/>
          </p:nvSpPr>
          <p:spPr>
            <a:xfrm>
              <a:off x="288516" y="1093781"/>
              <a:ext cx="6075376" cy="2656182"/>
            </a:xfrm>
            <a:prstGeom prst="wedgeRoundRectCallout">
              <a:avLst>
                <a:gd name="adj1" fmla="val -4262"/>
                <a:gd name="adj2" fmla="val 8539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356713" y="1026152"/>
              <a:ext cx="5938982" cy="2723811"/>
            </a:xfrm>
            <a:prstGeom prst="rect">
              <a:avLst/>
            </a:prstGeom>
          </p:spPr>
          <p:txBody>
            <a:bodyPr wrap="square">
              <a:spAutoFit/>
            </a:bodyPr>
            <a:lstStyle/>
            <a:p>
              <a:r>
                <a:rPr lang="he-IL" dirty="0" smtClean="0"/>
                <a:t>מדברי </a:t>
              </a:r>
              <a:r>
                <a:rPr lang="he-IL" dirty="0"/>
                <a:t>רש"י משתמע לכאורה </a:t>
              </a:r>
              <a:r>
                <a:rPr lang="he-IL" dirty="0" err="1" smtClean="0"/>
                <a:t>ש"</a:t>
              </a:r>
              <a:r>
                <a:rPr lang="he-IL" b="1" dirty="0" err="1" smtClean="0">
                  <a:solidFill>
                    <a:srgbClr val="000000"/>
                  </a:solidFill>
                  <a:latin typeface="Arial" panose="020B0604020202020204" pitchFamily="34" charset="0"/>
                </a:rPr>
                <a:t>ִּבְעָי֥וּן</a:t>
              </a:r>
              <a:r>
                <a:rPr lang="he-IL" dirty="0" smtClean="0"/>
                <a:t> " </a:t>
              </a:r>
              <a:r>
                <a:rPr lang="he-IL" dirty="0"/>
                <a:t>ו</a:t>
              </a:r>
              <a:r>
                <a:rPr lang="he-IL" dirty="0" smtClean="0"/>
                <a:t>"</a:t>
              </a:r>
              <a:r>
                <a:rPr lang="he-IL" b="1" dirty="0" smtClean="0">
                  <a:solidFill>
                    <a:srgbClr val="000000"/>
                  </a:solidFill>
                  <a:latin typeface="Arial" panose="020B0604020202020204" pitchFamily="34" charset="0"/>
                </a:rPr>
                <a:t> </a:t>
              </a:r>
              <a:r>
                <a:rPr lang="he-IL" b="1" dirty="0" err="1" smtClean="0">
                  <a:solidFill>
                    <a:srgbClr val="000000"/>
                  </a:solidFill>
                  <a:latin typeface="Arial" panose="020B0604020202020204" pitchFamily="34" charset="0"/>
                </a:rPr>
                <a:t>בְּעָ֖יו</a:t>
              </a:r>
              <a:r>
                <a:rPr lang="he-IL" b="1" dirty="0" smtClean="0">
                  <a:solidFill>
                    <a:srgbClr val="000000"/>
                  </a:solidFill>
                  <a:latin typeface="Arial" panose="020B0604020202020204" pitchFamily="34" charset="0"/>
                </a:rPr>
                <a:t>ּ</a:t>
              </a:r>
              <a:r>
                <a:rPr lang="he-IL" dirty="0" smtClean="0"/>
                <a:t>" </a:t>
              </a:r>
              <a:r>
                <a:rPr lang="he-IL" dirty="0"/>
                <a:t>זה לשון תשובה. </a:t>
              </a:r>
              <a:r>
                <a:rPr lang="he-IL" dirty="0" err="1"/>
                <a:t>ובתוס</a:t>
              </a:r>
              <a:r>
                <a:rPr lang="he-IL" dirty="0"/>
                <a:t>' רבינו פרץ מביא בשם רש"י "אמר שומר, הקדוש ברוך הוא: אם </a:t>
              </a:r>
              <a:r>
                <a:rPr lang="he-IL" dirty="0" err="1"/>
                <a:t>תבעיון</a:t>
              </a:r>
              <a:r>
                <a:rPr lang="he-IL" dirty="0"/>
                <a:t>, אם אתם רוצים לעשות תשובה, שובו ואתיו, עשו תשובה בעולם הזה". ורש"י בביאור הנביא שם פירש: "אם </a:t>
              </a:r>
              <a:r>
                <a:rPr lang="he-IL" dirty="0" err="1"/>
                <a:t>תבעיון</a:t>
              </a:r>
              <a:r>
                <a:rPr lang="he-IL" dirty="0"/>
                <a:t> </a:t>
              </a:r>
              <a:r>
                <a:rPr lang="he-IL" dirty="0" err="1"/>
                <a:t>בעיו</a:t>
              </a:r>
              <a:r>
                <a:rPr lang="he-IL" dirty="0"/>
                <a:t>, אם תבקשו בקשתכם למהר הקץ, שובו אתיו, בתשובה". ולפי זה פירשנו בתוכו. וראה שם בכל מפרשי הנביא </a:t>
              </a:r>
              <a:r>
                <a:rPr lang="he-IL" dirty="0" err="1"/>
                <a:t>ש"תבעיון</a:t>
              </a:r>
              <a:r>
                <a:rPr lang="he-IL" dirty="0"/>
                <a:t>" </a:t>
              </a:r>
              <a:r>
                <a:rPr lang="he-IL" dirty="0" err="1"/>
                <a:t>ו"בעיו</a:t>
              </a:r>
              <a:r>
                <a:rPr lang="he-IL" dirty="0"/>
                <a:t>" הוא לשון בקשה ודרישה </a:t>
              </a:r>
              <a:r>
                <a:rPr lang="he-IL" dirty="0" err="1" smtClean="0"/>
                <a:t>תוס</a:t>
              </a:r>
              <a:r>
                <a:rPr lang="he-IL" dirty="0"/>
                <a:t>' </a:t>
              </a:r>
              <a:r>
                <a:rPr lang="he-IL" dirty="0" err="1"/>
                <a:t>הרא"ש</a:t>
              </a:r>
              <a:r>
                <a:rPr lang="he-IL" dirty="0"/>
                <a:t> ורבינו </a:t>
              </a:r>
              <a:r>
                <a:rPr lang="he-IL" dirty="0" smtClean="0"/>
                <a:t>פרץ </a:t>
              </a:r>
              <a:r>
                <a:rPr lang="he-IL" dirty="0"/>
                <a:t>פירשו שהפסוק מדבר באנשים הבאים לבקש שלל, "והכי </a:t>
              </a:r>
              <a:r>
                <a:rPr lang="he-IL" dirty="0" err="1"/>
                <a:t>קאמר</a:t>
              </a:r>
              <a:r>
                <a:rPr lang="he-IL" dirty="0"/>
                <a:t>: אם אתם רוצים לבקש לשלול שלל, לכו ואתיו". ולפי זה מדובר באדם המזיק ממש. </a:t>
              </a:r>
            </a:p>
          </p:txBody>
        </p:sp>
      </p:grpSp>
      <p:sp>
        <p:nvSpPr>
          <p:cNvPr id="21" name="מלבן 20"/>
          <p:cNvSpPr/>
          <p:nvPr/>
        </p:nvSpPr>
        <p:spPr>
          <a:xfrm>
            <a:off x="8581954" y="5529456"/>
            <a:ext cx="3344185" cy="923330"/>
          </a:xfrm>
          <a:prstGeom prst="rect">
            <a:avLst/>
          </a:prstGeom>
          <a:solidFill>
            <a:schemeClr val="accent5">
              <a:lumMod val="20000"/>
              <a:lumOff val="80000"/>
            </a:schemeClr>
          </a:solidFill>
        </p:spPr>
        <p:txBody>
          <a:bodyPr wrap="none">
            <a:spAutoFit/>
          </a:bodyPr>
          <a:lstStyle/>
          <a:p>
            <a:r>
              <a:rPr lang="he-IL" b="1" dirty="0">
                <a:solidFill>
                  <a:srgbClr val="000000"/>
                </a:solidFill>
                <a:latin typeface="Arial" panose="020B0604020202020204" pitchFamily="34" charset="0"/>
              </a:rPr>
              <a:t>וּשְׁמוּאֵל אָמַר </a:t>
            </a:r>
            <a:r>
              <a:rPr lang="he-IL" dirty="0">
                <a:solidFill>
                  <a:srgbClr val="000000"/>
                </a:solidFill>
                <a:latin typeface="Arial" panose="020B0604020202020204" pitchFamily="34" charset="0"/>
              </a:rPr>
              <a:t>מַבְעֶה זֶה הַשֵּׁן </a:t>
            </a:r>
            <a:r>
              <a:rPr lang="he-IL" dirty="0" err="1">
                <a:solidFill>
                  <a:srgbClr val="000000"/>
                </a:solidFill>
                <a:latin typeface="Arial" panose="020B0604020202020204" pitchFamily="34" charset="0"/>
              </a:rPr>
              <a:t>דִּכְתִיב</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(עובדיה פרק א' פסוק ו')</a:t>
            </a:r>
          </a:p>
          <a:p>
            <a:r>
              <a:rPr lang="he-IL" dirty="0" smtClean="0">
                <a:solidFill>
                  <a:srgbClr val="000000"/>
                </a:solidFill>
                <a:latin typeface="Arial" panose="020B0604020202020204" pitchFamily="34" charset="0"/>
              </a:rPr>
              <a:t> "אֵיךְ </a:t>
            </a:r>
            <a:r>
              <a:rPr lang="he-IL" dirty="0" err="1">
                <a:solidFill>
                  <a:srgbClr val="000000"/>
                </a:solidFill>
                <a:latin typeface="Arial" panose="020B0604020202020204" pitchFamily="34" charset="0"/>
              </a:rPr>
              <a:t>נֶחְפְּשׂו</a:t>
            </a:r>
            <a:r>
              <a:rPr lang="he-IL" dirty="0">
                <a:solidFill>
                  <a:srgbClr val="000000"/>
                </a:solidFill>
                <a:latin typeface="Arial" panose="020B0604020202020204" pitchFamily="34" charset="0"/>
              </a:rPr>
              <a:t>ּ עֵשָׂו נִבְעוּ מַצְפֻּנָיו </a:t>
            </a:r>
            <a:r>
              <a:rPr lang="he-IL" dirty="0" smtClean="0">
                <a:solidFill>
                  <a:srgbClr val="000000"/>
                </a:solidFill>
                <a:latin typeface="Arial" panose="020B0604020202020204" pitchFamily="34" charset="0"/>
              </a:rPr>
              <a:t>"</a:t>
            </a:r>
            <a:endParaRPr lang="he-IL" dirty="0"/>
          </a:p>
        </p:txBody>
      </p:sp>
      <p:sp>
        <p:nvSpPr>
          <p:cNvPr id="22" name="מלבן 21"/>
          <p:cNvSpPr/>
          <p:nvPr/>
        </p:nvSpPr>
        <p:spPr>
          <a:xfrm>
            <a:off x="3084929" y="5726780"/>
            <a:ext cx="5035028" cy="646331"/>
          </a:xfrm>
          <a:prstGeom prst="rect">
            <a:avLst/>
          </a:prstGeom>
        </p:spPr>
        <p:txBody>
          <a:bodyPr wrap="square">
            <a:spAutoFit/>
          </a:bodyPr>
          <a:lstStyle/>
          <a:p>
            <a:r>
              <a:rPr lang="he-IL" dirty="0" smtClean="0"/>
              <a:t>תשובת שמואל: מצאנו </a:t>
            </a:r>
            <a:r>
              <a:rPr lang="he-IL" dirty="0"/>
              <a:t>בדברי הנביא </a:t>
            </a:r>
            <a:r>
              <a:rPr lang="he-IL" dirty="0" smtClean="0"/>
              <a:t>בעובדיה</a:t>
            </a:r>
          </a:p>
          <a:p>
            <a:r>
              <a:rPr lang="he-IL" dirty="0" smtClean="0"/>
              <a:t>איך </a:t>
            </a:r>
            <a:r>
              <a:rPr lang="he-IL" dirty="0"/>
              <a:t>יחפשו בבתי עשו, ויבקשו את </a:t>
            </a:r>
            <a:r>
              <a:rPr lang="he-IL" dirty="0" smtClean="0"/>
              <a:t>מה שהצפין  והטמין</a:t>
            </a:r>
            <a:r>
              <a:rPr lang="he-IL" dirty="0"/>
              <a:t> </a:t>
            </a:r>
            <a:r>
              <a:rPr lang="he-IL" dirty="0" smtClean="0"/>
              <a:t>?</a:t>
            </a:r>
            <a:endParaRPr lang="he-IL" dirty="0"/>
          </a:p>
        </p:txBody>
      </p:sp>
    </p:spTree>
    <p:extLst>
      <p:ext uri="{BB962C8B-B14F-4D97-AF65-F5344CB8AC3E}">
        <p14:creationId xmlns:p14="http://schemas.microsoft.com/office/powerpoint/2010/main" val="328605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000"/>
                            </p:stCondLst>
                            <p:childTnLst>
                              <p:par>
                                <p:cTn id="18" presetID="22" presetClass="entr" presetSubtype="2" fill="hold" grpId="0" nodeType="afterEffect">
                                  <p:stCondLst>
                                    <p:cond delay="125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par>
                          <p:cTn id="21" fill="hold">
                            <p:stCondLst>
                              <p:cond delay="3750"/>
                            </p:stCondLst>
                            <p:childTnLst>
                              <p:par>
                                <p:cTn id="22" presetID="53" presetClass="entr" presetSubtype="16" fill="hold" grpId="0" nodeType="afterEffect">
                                  <p:stCondLst>
                                    <p:cond delay="2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7000"/>
                            </p:stCondLst>
                            <p:childTnLst>
                              <p:par>
                                <p:cTn id="28" presetID="31" presetClass="entr" presetSubtype="0" fill="hold" grpId="0" nodeType="afterEffect">
                                  <p:stCondLst>
                                    <p:cond delay="200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0"/>
                            </p:stCondLst>
                            <p:childTnLst>
                              <p:par>
                                <p:cTn id="35" presetID="22" presetClass="entr" presetSubtype="2" fill="hold" grpId="0" nodeType="afterEffect">
                                  <p:stCondLst>
                                    <p:cond delay="200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500"/>
                                        <p:tgtEl>
                                          <p:spTgt spid="9"/>
                                        </p:tgtEl>
                                      </p:cBhvr>
                                    </p:animEffect>
                                  </p:childTnLst>
                                </p:cTn>
                              </p:par>
                            </p:childTnLst>
                          </p:cTn>
                        </p:par>
                        <p:par>
                          <p:cTn id="38" fill="hold">
                            <p:stCondLst>
                              <p:cond delay="12500"/>
                            </p:stCondLst>
                            <p:childTnLst>
                              <p:par>
                                <p:cTn id="39" presetID="21" presetClass="entr" presetSubtype="1" fill="hold" nodeType="afterEffect">
                                  <p:stCondLst>
                                    <p:cond delay="300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1000"/>
                                        <p:tgtEl>
                                          <p:spTgt spid="8"/>
                                        </p:tgtEl>
                                      </p:cBhvr>
                                    </p:animEffect>
                                  </p:childTnLst>
                                </p:cTn>
                              </p:par>
                            </p:childTnLst>
                          </p:cTn>
                        </p:par>
                        <p:par>
                          <p:cTn id="42" fill="hold">
                            <p:stCondLst>
                              <p:cond delay="16500"/>
                            </p:stCondLst>
                            <p:childTnLst>
                              <p:par>
                                <p:cTn id="43" presetID="31" presetClass="entr" presetSubtype="0" fill="hold" grpId="0" nodeType="afterEffect">
                                  <p:stCondLst>
                                    <p:cond delay="500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 calcmode="lin" valueType="num">
                                      <p:cBhvr>
                                        <p:cTn id="47" dur="1000" fill="hold"/>
                                        <p:tgtEl>
                                          <p:spTgt spid="21"/>
                                        </p:tgtEl>
                                        <p:attrNameLst>
                                          <p:attrName>style.rotation</p:attrName>
                                        </p:attrNameLst>
                                      </p:cBhvr>
                                      <p:tavLst>
                                        <p:tav tm="0">
                                          <p:val>
                                            <p:fltVal val="90"/>
                                          </p:val>
                                        </p:tav>
                                        <p:tav tm="100000">
                                          <p:val>
                                            <p:fltVal val="0"/>
                                          </p:val>
                                        </p:tav>
                                      </p:tavLst>
                                    </p:anim>
                                    <p:animEffect transition="in" filter="fade">
                                      <p:cBhvr>
                                        <p:cTn id="48" dur="1000"/>
                                        <p:tgtEl>
                                          <p:spTgt spid="21"/>
                                        </p:tgtEl>
                                      </p:cBhvr>
                                    </p:animEffect>
                                  </p:childTnLst>
                                </p:cTn>
                              </p:par>
                            </p:childTnLst>
                          </p:cTn>
                        </p:par>
                        <p:par>
                          <p:cTn id="49" fill="hold">
                            <p:stCondLst>
                              <p:cond delay="22500"/>
                            </p:stCondLst>
                            <p:childTnLst>
                              <p:par>
                                <p:cTn id="50" presetID="22" presetClass="entr" presetSubtype="2" fill="hold" grpId="0" nodeType="afterEffect">
                                  <p:stCondLst>
                                    <p:cond delay="200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p:bldP spid="7" grpId="0" animBg="1"/>
      <p:bldP spid="9" grpId="0"/>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566629" y="741208"/>
            <a:ext cx="3521127" cy="923330"/>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מַאי </a:t>
            </a:r>
            <a:r>
              <a:rPr lang="he-IL" dirty="0" smtClean="0">
                <a:solidFill>
                  <a:srgbClr val="000000"/>
                </a:solidFill>
                <a:latin typeface="Arial" panose="020B0604020202020204" pitchFamily="34" charset="0"/>
              </a:rPr>
              <a:t>מַשְׁמַע ?</a:t>
            </a:r>
          </a:p>
          <a:p>
            <a:r>
              <a:rPr lang="he-IL" dirty="0" smtClean="0">
                <a:solidFill>
                  <a:srgbClr val="000000"/>
                </a:solidFill>
                <a:latin typeface="Arial" panose="020B0604020202020204" pitchFamily="34" charset="0"/>
              </a:rPr>
              <a:t> </a:t>
            </a:r>
            <a:r>
              <a:rPr lang="he-IL" dirty="0" err="1">
                <a:solidFill>
                  <a:srgbClr val="000000"/>
                </a:solidFill>
                <a:latin typeface="Arial" panose="020B0604020202020204" pitchFamily="34" charset="0"/>
              </a:rPr>
              <a:t>כְּדִמְתַרְגֵּם</a:t>
            </a:r>
            <a:r>
              <a:rPr lang="he-IL" dirty="0">
                <a:solidFill>
                  <a:srgbClr val="000000"/>
                </a:solidFill>
                <a:latin typeface="Arial" panose="020B0604020202020204" pitchFamily="34" charset="0"/>
              </a:rPr>
              <a:t> רַב יוֹסֵף </a:t>
            </a:r>
            <a:endParaRPr lang="he-IL" dirty="0" smtClean="0">
              <a:solidFill>
                <a:srgbClr val="000000"/>
              </a:solidFill>
              <a:latin typeface="Arial" panose="020B0604020202020204" pitchFamily="34" charset="0"/>
            </a:endParaRPr>
          </a:p>
          <a:p>
            <a:r>
              <a:rPr lang="he-IL" dirty="0" err="1" smtClean="0">
                <a:solidFill>
                  <a:srgbClr val="000000"/>
                </a:solidFill>
                <a:latin typeface="Arial" panose="020B0604020202020204" pitchFamily="34" charset="0"/>
              </a:rPr>
              <a:t>אֵיכְדֵין</a:t>
            </a:r>
            <a:r>
              <a:rPr lang="he-IL" dirty="0" smtClean="0">
                <a:solidFill>
                  <a:srgbClr val="000000"/>
                </a:solidFill>
                <a:latin typeface="Arial" panose="020B0604020202020204" pitchFamily="34" charset="0"/>
              </a:rPr>
              <a:t> </a:t>
            </a:r>
            <a:r>
              <a:rPr lang="he-IL" dirty="0" err="1">
                <a:solidFill>
                  <a:srgbClr val="000000"/>
                </a:solidFill>
                <a:latin typeface="Arial" panose="020B0604020202020204" pitchFamily="34" charset="0"/>
              </a:rPr>
              <a:t>אִיתְבְּלֵיש</a:t>
            </a:r>
            <a:r>
              <a:rPr lang="he-IL" dirty="0">
                <a:solidFill>
                  <a:srgbClr val="000000"/>
                </a:solidFill>
                <a:latin typeface="Arial" panose="020B0604020202020204" pitchFamily="34" charset="0"/>
              </a:rPr>
              <a:t>ׁ עֵשָׂו </a:t>
            </a:r>
            <a:r>
              <a:rPr lang="he-IL" dirty="0" err="1">
                <a:solidFill>
                  <a:srgbClr val="000000"/>
                </a:solidFill>
                <a:latin typeface="Arial" panose="020B0604020202020204" pitchFamily="34" charset="0"/>
              </a:rPr>
              <a:t>אִתְגַּלִּין</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מַטְמֹרוֹהִי</a:t>
            </a:r>
            <a:endParaRPr lang="he-IL" dirty="0"/>
          </a:p>
        </p:txBody>
      </p:sp>
      <p:sp>
        <p:nvSpPr>
          <p:cNvPr id="3" name="מלבן 2"/>
          <p:cNvSpPr/>
          <p:nvPr/>
        </p:nvSpPr>
        <p:spPr>
          <a:xfrm>
            <a:off x="2633471" y="641652"/>
            <a:ext cx="5876210" cy="2031325"/>
          </a:xfrm>
          <a:prstGeom prst="rect">
            <a:avLst/>
          </a:prstGeom>
        </p:spPr>
        <p:txBody>
          <a:bodyPr wrap="square">
            <a:spAutoFit/>
          </a:bodyPr>
          <a:lstStyle/>
          <a:p>
            <a:r>
              <a:rPr lang="he-IL" dirty="0" smtClean="0"/>
              <a:t>שואלת </a:t>
            </a:r>
            <a:r>
              <a:rPr lang="he-IL" dirty="0"/>
              <a:t>הגמרא</a:t>
            </a:r>
            <a:r>
              <a:rPr lang="he-IL" dirty="0" smtClean="0"/>
              <a:t>:, </a:t>
            </a:r>
            <a:r>
              <a:rPr lang="he-IL" dirty="0"/>
              <a:t>כיצד משמע מפסוק זה שמבעה זה השן?</a:t>
            </a:r>
          </a:p>
          <a:p>
            <a:r>
              <a:rPr lang="he-IL" dirty="0"/>
              <a:t>ומשיבה הגמרא שהראיה היא מתרגום </a:t>
            </a:r>
            <a:r>
              <a:rPr lang="he-IL" dirty="0" smtClean="0"/>
              <a:t>הפסוק כפי </a:t>
            </a:r>
            <a:r>
              <a:rPr lang="he-IL" dirty="0"/>
              <a:t>שרב יוסף </a:t>
            </a:r>
            <a:endParaRPr lang="he-IL" dirty="0" smtClean="0"/>
          </a:p>
          <a:p>
            <a:r>
              <a:rPr lang="he-IL" dirty="0" smtClean="0"/>
              <a:t>היה </a:t>
            </a:r>
            <a:r>
              <a:rPr lang="he-IL" dirty="0"/>
              <a:t>מביא בשם תרגום </a:t>
            </a:r>
            <a:r>
              <a:rPr lang="he-IL" dirty="0" smtClean="0"/>
              <a:t>יונתן:  איך </a:t>
            </a:r>
            <a:r>
              <a:rPr lang="he-IL" dirty="0"/>
              <a:t>חיפשו בבתי </a:t>
            </a:r>
            <a:r>
              <a:rPr lang="he-IL" dirty="0" smtClean="0"/>
              <a:t>עשו, </a:t>
            </a:r>
            <a:r>
              <a:rPr lang="he-IL" dirty="0"/>
              <a:t>נתגלו אוצרותיו הטמונים. הרי ש"נבעו" בלשון תרגום הוא </a:t>
            </a:r>
            <a:endParaRPr lang="he-IL" dirty="0" smtClean="0"/>
          </a:p>
          <a:p>
            <a:r>
              <a:rPr lang="he-IL" dirty="0" smtClean="0"/>
              <a:t>לשון </a:t>
            </a:r>
            <a:r>
              <a:rPr lang="he-IL" dirty="0"/>
              <a:t>גילוי. </a:t>
            </a:r>
            <a:endParaRPr lang="he-IL" dirty="0" smtClean="0"/>
          </a:p>
          <a:p>
            <a:r>
              <a:rPr lang="he-IL" dirty="0" smtClean="0"/>
              <a:t>לפיכך </a:t>
            </a:r>
            <a:r>
              <a:rPr lang="he-IL" dirty="0"/>
              <a:t>מפרש ש"מבעה" זה השן, שמבעה הוא מלשון </a:t>
            </a:r>
            <a:endParaRPr lang="he-IL" dirty="0" smtClean="0"/>
          </a:p>
          <a:p>
            <a:r>
              <a:rPr lang="he-IL" dirty="0" smtClean="0"/>
              <a:t>מגולה</a:t>
            </a:r>
            <a:r>
              <a:rPr lang="he-IL" dirty="0"/>
              <a:t>, וזהו השן, שלפעמים מגולה ולפעמים מכוסה</a:t>
            </a:r>
            <a:r>
              <a:rPr lang="he-IL" dirty="0" smtClean="0"/>
              <a:t>.</a:t>
            </a:r>
            <a:endParaRPr lang="he-IL" dirty="0"/>
          </a:p>
        </p:txBody>
      </p:sp>
      <p:grpSp>
        <p:nvGrpSpPr>
          <p:cNvPr id="7" name="קבוצה 6"/>
          <p:cNvGrpSpPr/>
          <p:nvPr/>
        </p:nvGrpSpPr>
        <p:grpSpPr>
          <a:xfrm>
            <a:off x="-103055" y="22542"/>
            <a:ext cx="2980996" cy="2667327"/>
            <a:chOff x="-103055" y="22542"/>
            <a:chExt cx="2980996" cy="2667327"/>
          </a:xfrm>
        </p:grpSpPr>
        <p:sp>
          <p:nvSpPr>
            <p:cNvPr id="5" name="הסבר מלבני מעוגל 4"/>
            <p:cNvSpPr/>
            <p:nvPr/>
          </p:nvSpPr>
          <p:spPr>
            <a:xfrm>
              <a:off x="180837" y="49486"/>
              <a:ext cx="2697104" cy="2640383"/>
            </a:xfrm>
            <a:prstGeom prst="wedgeRoundRectCallout">
              <a:avLst>
                <a:gd name="adj1" fmla="val 99682"/>
                <a:gd name="adj2" fmla="val 2670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p:cNvSpPr/>
            <p:nvPr/>
          </p:nvSpPr>
          <p:spPr>
            <a:xfrm>
              <a:off x="-103055" y="22542"/>
              <a:ext cx="2819804" cy="2633544"/>
            </a:xfrm>
            <a:prstGeom prst="rect">
              <a:avLst/>
            </a:prstGeom>
          </p:spPr>
          <p:txBody>
            <a:bodyPr wrap="square">
              <a:spAutoFit/>
            </a:bodyPr>
            <a:lstStyle/>
            <a:p>
              <a:r>
                <a:rPr lang="he-IL" dirty="0" err="1" smtClean="0"/>
                <a:t>בתוס</a:t>
              </a:r>
              <a:r>
                <a:rPr lang="he-IL" dirty="0"/>
                <a:t>' </a:t>
              </a:r>
              <a:r>
                <a:rPr lang="he-IL" dirty="0" err="1"/>
                <a:t>הרא"ש</a:t>
              </a:r>
              <a:r>
                <a:rPr lang="he-IL" dirty="0"/>
                <a:t> מביא בשם רבינו יונה: "והא </a:t>
              </a:r>
              <a:r>
                <a:rPr lang="he-IL" dirty="0" err="1"/>
                <a:t>דתנא</a:t>
              </a:r>
              <a:r>
                <a:rPr lang="he-IL" dirty="0"/>
                <a:t> מבעה ולא תנא שן </a:t>
              </a:r>
              <a:r>
                <a:rPr lang="he-IL" dirty="0" err="1"/>
                <a:t>בהדיא</a:t>
              </a:r>
              <a:r>
                <a:rPr lang="he-IL" dirty="0"/>
                <a:t>, משום </a:t>
              </a:r>
              <a:r>
                <a:rPr lang="he-IL" dirty="0" err="1"/>
                <a:t>דקרא</a:t>
              </a:r>
              <a:r>
                <a:rPr lang="he-IL" dirty="0"/>
                <a:t> </a:t>
              </a:r>
              <a:r>
                <a:rPr lang="he-IL" dirty="0" err="1"/>
                <a:t>נמי</a:t>
              </a:r>
              <a:r>
                <a:rPr lang="he-IL" dirty="0"/>
                <a:t> לא כתביה </a:t>
              </a:r>
              <a:r>
                <a:rPr lang="he-IL" dirty="0" err="1"/>
                <a:t>בהדיא</a:t>
              </a:r>
              <a:r>
                <a:rPr lang="he-IL" dirty="0"/>
                <a:t> אלא </a:t>
              </a:r>
              <a:r>
                <a:rPr lang="he-IL" dirty="0" err="1"/>
                <a:t>דרשינן</a:t>
              </a:r>
              <a:r>
                <a:rPr lang="he-IL" dirty="0"/>
                <a:t> ליה מובער, </a:t>
              </a:r>
              <a:r>
                <a:rPr lang="he-IL" dirty="0" err="1"/>
                <a:t>כדאשכחן</a:t>
              </a:r>
              <a:r>
                <a:rPr lang="he-IL" dirty="0"/>
                <a:t> "כאשר יבער הגלל" דהיינו שן שהוא פעמים נגלה, ולהכי </a:t>
              </a:r>
              <a:r>
                <a:rPr lang="he-IL" dirty="0" err="1"/>
                <a:t>תנייה</a:t>
              </a:r>
              <a:r>
                <a:rPr lang="he-IL" dirty="0"/>
                <a:t> </a:t>
              </a:r>
              <a:r>
                <a:rPr lang="he-IL" dirty="0" err="1"/>
                <a:t>נמי</a:t>
              </a:r>
              <a:r>
                <a:rPr lang="he-IL" dirty="0"/>
                <a:t> בלשון מבעה </a:t>
              </a:r>
              <a:r>
                <a:rPr lang="he-IL" dirty="0" err="1"/>
                <a:t>כדכתיב</a:t>
              </a:r>
              <a:r>
                <a:rPr lang="he-IL" dirty="0"/>
                <a:t> "נבעו מצפוניו". </a:t>
              </a:r>
            </a:p>
          </p:txBody>
        </p:sp>
      </p:grpSp>
      <p:sp>
        <p:nvSpPr>
          <p:cNvPr id="8" name="TextBox 7"/>
          <p:cNvSpPr txBox="1"/>
          <p:nvPr/>
        </p:nvSpPr>
        <p:spPr>
          <a:xfrm>
            <a:off x="10723418" y="-55418"/>
            <a:ext cx="1283855" cy="369332"/>
          </a:xfrm>
          <a:prstGeom prst="rect">
            <a:avLst/>
          </a:prstGeom>
          <a:noFill/>
        </p:spPr>
        <p:txBody>
          <a:bodyPr wrap="square" rtlCol="1">
            <a:spAutoFit/>
          </a:bodyPr>
          <a:lstStyle/>
          <a:p>
            <a:r>
              <a:rPr lang="he-IL" dirty="0" smtClean="0"/>
              <a:t>דף ג' עמ' ב'</a:t>
            </a:r>
            <a:endParaRPr lang="he-IL" dirty="0"/>
          </a:p>
        </p:txBody>
      </p:sp>
      <p:sp>
        <p:nvSpPr>
          <p:cNvPr id="9" name="מלבן 8"/>
          <p:cNvSpPr/>
          <p:nvPr/>
        </p:nvSpPr>
        <p:spPr>
          <a:xfrm>
            <a:off x="8950037" y="3843096"/>
            <a:ext cx="3066472" cy="646331"/>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וְרַב מַאי טַעְמָא לָא אָמַר </a:t>
            </a:r>
            <a:r>
              <a:rPr lang="he-IL" dirty="0" smtClean="0">
                <a:solidFill>
                  <a:srgbClr val="000000"/>
                </a:solidFill>
                <a:latin typeface="Arial" panose="020B0604020202020204" pitchFamily="34" charset="0"/>
              </a:rPr>
              <a:t>כִּשְׁמוּאֵל</a:t>
            </a:r>
          </a:p>
          <a:p>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אָמַר לָךְ מִי </a:t>
            </a:r>
            <a:r>
              <a:rPr lang="he-IL" dirty="0" err="1">
                <a:solidFill>
                  <a:srgbClr val="000000"/>
                </a:solidFill>
                <a:latin typeface="Arial" panose="020B0604020202020204" pitchFamily="34" charset="0"/>
              </a:rPr>
              <a:t>קָתָנֵי</a:t>
            </a:r>
            <a:r>
              <a:rPr lang="he-IL" dirty="0">
                <a:solidFill>
                  <a:srgbClr val="000000"/>
                </a:solidFill>
                <a:latin typeface="Arial" panose="020B0604020202020204" pitchFamily="34" charset="0"/>
              </a:rPr>
              <a:t> </a:t>
            </a:r>
            <a:r>
              <a:rPr lang="he-IL" dirty="0" smtClean="0">
                <a:solidFill>
                  <a:srgbClr val="000000"/>
                </a:solidFill>
                <a:latin typeface="Arial" panose="020B0604020202020204" pitchFamily="34" charset="0"/>
              </a:rPr>
              <a:t>נִבְעֶה</a:t>
            </a:r>
            <a:endParaRPr lang="he-IL" dirty="0"/>
          </a:p>
        </p:txBody>
      </p:sp>
      <p:sp>
        <p:nvSpPr>
          <p:cNvPr id="10" name="מלבן 9"/>
          <p:cNvSpPr/>
          <p:nvPr/>
        </p:nvSpPr>
        <p:spPr>
          <a:xfrm>
            <a:off x="8940801" y="5376793"/>
            <a:ext cx="3066472" cy="923330"/>
          </a:xfrm>
          <a:prstGeom prst="rect">
            <a:avLst/>
          </a:prstGeom>
          <a:solidFill>
            <a:schemeClr val="accent5">
              <a:lumMod val="20000"/>
              <a:lumOff val="80000"/>
            </a:schemeClr>
          </a:solidFill>
        </p:spPr>
        <p:txBody>
          <a:bodyPr wrap="square">
            <a:spAutoFit/>
          </a:bodyPr>
          <a:lstStyle/>
          <a:p>
            <a:r>
              <a:rPr lang="he-IL" dirty="0"/>
              <a:t/>
            </a:r>
            <a:br>
              <a:rPr lang="he-IL" dirty="0"/>
            </a:br>
            <a:r>
              <a:rPr lang="he-IL" dirty="0">
                <a:solidFill>
                  <a:srgbClr val="000000"/>
                </a:solidFill>
                <a:latin typeface="Arial" panose="020B0604020202020204" pitchFamily="34" charset="0"/>
              </a:rPr>
              <a:t>וּשְׁמוּאֵל מַאי טַעְמָא לָא אָמַר </a:t>
            </a:r>
            <a:r>
              <a:rPr lang="he-IL" dirty="0" smtClean="0">
                <a:solidFill>
                  <a:srgbClr val="000000"/>
                </a:solidFill>
                <a:latin typeface="Arial" panose="020B0604020202020204" pitchFamily="34" charset="0"/>
              </a:rPr>
              <a:t>כְּרַב</a:t>
            </a:r>
          </a:p>
          <a:p>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אָמַר לְךָ מִי </a:t>
            </a:r>
            <a:r>
              <a:rPr lang="he-IL" dirty="0" err="1">
                <a:solidFill>
                  <a:srgbClr val="000000"/>
                </a:solidFill>
                <a:latin typeface="Arial" panose="020B0604020202020204" pitchFamily="34" charset="0"/>
              </a:rPr>
              <a:t>קָתָנֵי</a:t>
            </a:r>
            <a:r>
              <a:rPr lang="he-IL" dirty="0">
                <a:solidFill>
                  <a:srgbClr val="000000"/>
                </a:solidFill>
                <a:latin typeface="Arial" panose="020B0604020202020204" pitchFamily="34" charset="0"/>
              </a:rPr>
              <a:t> בּוֹעֶה</a:t>
            </a:r>
            <a:endParaRPr lang="he-IL" dirty="0"/>
          </a:p>
        </p:txBody>
      </p:sp>
      <p:sp>
        <p:nvSpPr>
          <p:cNvPr id="11" name="מלבן 10"/>
          <p:cNvSpPr/>
          <p:nvPr/>
        </p:nvSpPr>
        <p:spPr>
          <a:xfrm>
            <a:off x="1380738" y="3633076"/>
            <a:ext cx="7259782" cy="1200329"/>
          </a:xfrm>
          <a:prstGeom prst="rect">
            <a:avLst/>
          </a:prstGeom>
        </p:spPr>
        <p:txBody>
          <a:bodyPr wrap="square">
            <a:spAutoFit/>
          </a:bodyPr>
          <a:lstStyle/>
          <a:p>
            <a:r>
              <a:rPr lang="he-IL" dirty="0" smtClean="0"/>
              <a:t>כיון </a:t>
            </a:r>
            <a:r>
              <a:rPr lang="he-IL" dirty="0"/>
              <a:t>שאפשר לפרש גם לשון "גילוי", והכוונה לשן, למה רב לא פירש כן?</a:t>
            </a:r>
          </a:p>
          <a:p>
            <a:r>
              <a:rPr lang="he-IL" dirty="0" smtClean="0"/>
              <a:t>עונה </a:t>
            </a:r>
            <a:r>
              <a:rPr lang="he-IL" dirty="0"/>
              <a:t>לך רב: </a:t>
            </a:r>
            <a:r>
              <a:rPr lang="he-IL" dirty="0" smtClean="0"/>
              <a:t>האם </a:t>
            </a:r>
            <a:r>
              <a:rPr lang="he-IL" dirty="0"/>
              <a:t>שנינו במשנה "נבעה"?! כלומר, אם כדבריך, שמבעה הוא לשון של גילוי, היה לתנא לקרוא לשן "נבעה", שמשמעותו היא, שהוא עצמו נגלה, </a:t>
            </a:r>
            <a:endParaRPr lang="he-IL" dirty="0" smtClean="0"/>
          </a:p>
          <a:p>
            <a:r>
              <a:rPr lang="he-IL" dirty="0" smtClean="0"/>
              <a:t>ולא </a:t>
            </a:r>
            <a:r>
              <a:rPr lang="he-IL" dirty="0"/>
              <a:t>"מבעה", שמשמעותו היא שהוא מגלה דבר אחר</a:t>
            </a:r>
            <a:r>
              <a:rPr lang="he-IL" dirty="0" smtClean="0"/>
              <a:t>.</a:t>
            </a:r>
            <a:endParaRPr lang="he-IL" dirty="0"/>
          </a:p>
        </p:txBody>
      </p:sp>
      <p:sp>
        <p:nvSpPr>
          <p:cNvPr id="12" name="מלבן 11"/>
          <p:cNvSpPr/>
          <p:nvPr/>
        </p:nvSpPr>
        <p:spPr>
          <a:xfrm>
            <a:off x="872738" y="5378873"/>
            <a:ext cx="7693891" cy="921250"/>
          </a:xfrm>
          <a:prstGeom prst="rect">
            <a:avLst/>
          </a:prstGeom>
        </p:spPr>
        <p:txBody>
          <a:bodyPr wrap="square">
            <a:spAutoFit/>
          </a:bodyPr>
          <a:lstStyle/>
          <a:p>
            <a:r>
              <a:rPr lang="he-IL" dirty="0" smtClean="0"/>
              <a:t>כיון </a:t>
            </a:r>
            <a:r>
              <a:rPr lang="he-IL" dirty="0"/>
              <a:t>שאפשר לפרש גם שהכוונה לאדם המזיק, למה שמואל לא פירש כן?</a:t>
            </a:r>
          </a:p>
          <a:p>
            <a:r>
              <a:rPr lang="he-IL" dirty="0"/>
              <a:t>משיבה הגמרא: אמר לך שמואל: </a:t>
            </a:r>
            <a:r>
              <a:rPr lang="he-IL" dirty="0" smtClean="0"/>
              <a:t> האם </a:t>
            </a:r>
            <a:r>
              <a:rPr lang="he-IL" dirty="0"/>
              <a:t>שנינו במשנה "בועה"? כלומר, לדבריך, שהתנא קרא לאדם מבעה כלשון הפסוק, הרי מתאים היה לקוראו "בועה" מלשון "</a:t>
            </a:r>
            <a:r>
              <a:rPr lang="he-IL" dirty="0" err="1"/>
              <a:t>בעיו</a:t>
            </a:r>
            <a:r>
              <a:rPr lang="he-IL" dirty="0" smtClean="0"/>
              <a:t>"</a:t>
            </a:r>
            <a:endParaRPr lang="he-IL" dirty="0"/>
          </a:p>
        </p:txBody>
      </p:sp>
      <p:sp>
        <p:nvSpPr>
          <p:cNvPr id="13" name="מלבן 12"/>
          <p:cNvSpPr/>
          <p:nvPr/>
        </p:nvSpPr>
        <p:spPr>
          <a:xfrm>
            <a:off x="6005920" y="3021842"/>
            <a:ext cx="1584087" cy="369332"/>
          </a:xfrm>
          <a:prstGeom prst="rect">
            <a:avLst/>
          </a:prstGeom>
        </p:spPr>
        <p:txBody>
          <a:bodyPr wrap="none">
            <a:spAutoFit/>
          </a:bodyPr>
          <a:lstStyle/>
          <a:p>
            <a:r>
              <a:rPr lang="he-IL" dirty="0" smtClean="0"/>
              <a:t>מבארת </a:t>
            </a:r>
            <a:r>
              <a:rPr lang="he-IL" dirty="0"/>
              <a:t>הגמרא</a:t>
            </a:r>
          </a:p>
        </p:txBody>
      </p:sp>
    </p:spTree>
    <p:extLst>
      <p:ext uri="{BB962C8B-B14F-4D97-AF65-F5344CB8AC3E}">
        <p14:creationId xmlns:p14="http://schemas.microsoft.com/office/powerpoint/2010/main" val="206941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250"/>
                            </p:stCondLst>
                            <p:childTnLst>
                              <p:par>
                                <p:cTn id="12" presetID="22" presetClass="entr" presetSubtype="2" fill="hold" grpId="0" nodeType="afterEffect">
                                  <p:stCondLst>
                                    <p:cond delay="150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3250"/>
                            </p:stCondLst>
                            <p:childTnLst>
                              <p:par>
                                <p:cTn id="16" presetID="21" presetClass="entr" presetSubtype="1" fill="hold" nodeType="afterEffect">
                                  <p:stCondLst>
                                    <p:cond delay="275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31" presetClass="entr" presetSubtype="0" fill="hold" grpId="0"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2500"/>
                            </p:stCondLst>
                            <p:childTnLst>
                              <p:par>
                                <p:cTn id="34" presetID="22" presetClass="entr" presetSubtype="2" fill="hold" grpId="0" nodeType="afterEffect">
                                  <p:stCondLst>
                                    <p:cond delay="200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cTn>
                              </p:par>
                            </p:childTnLst>
                          </p:cTn>
                        </p:par>
                        <p:par>
                          <p:cTn id="37" fill="hold">
                            <p:stCondLst>
                              <p:cond delay="5000"/>
                            </p:stCondLst>
                            <p:childTnLst>
                              <p:par>
                                <p:cTn id="38" presetID="31" presetClass="entr" presetSubtype="0" fill="hold" grpId="0" nodeType="afterEffect">
                                  <p:stCondLst>
                                    <p:cond delay="30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cTn>
                              </p:par>
                            </p:childTnLst>
                          </p:cTn>
                        </p:par>
                        <p:par>
                          <p:cTn id="44" fill="hold">
                            <p:stCondLst>
                              <p:cond delay="9000"/>
                            </p:stCondLst>
                            <p:childTnLst>
                              <p:par>
                                <p:cTn id="45" presetID="22" presetClass="entr" presetSubtype="2" fill="hold" grpId="0" nodeType="afterEffect">
                                  <p:stCondLst>
                                    <p:cond delay="2000"/>
                                  </p:stCondLst>
                                  <p:childTnLst>
                                    <p:set>
                                      <p:cBhvr>
                                        <p:cTn id="46" dur="1" fill="hold">
                                          <p:stCondLst>
                                            <p:cond delay="0"/>
                                          </p:stCondLst>
                                        </p:cTn>
                                        <p:tgtEl>
                                          <p:spTgt spid="12"/>
                                        </p:tgtEl>
                                        <p:attrNameLst>
                                          <p:attrName>style.visibility</p:attrName>
                                        </p:attrNameLst>
                                      </p:cBhvr>
                                      <p:to>
                                        <p:strVal val="visible"/>
                                      </p:to>
                                    </p:set>
                                    <p:animEffect transition="in" filter="wipe(righ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3418" y="0"/>
            <a:ext cx="1320800" cy="369332"/>
          </a:xfrm>
          <a:prstGeom prst="rect">
            <a:avLst/>
          </a:prstGeom>
          <a:noFill/>
        </p:spPr>
        <p:txBody>
          <a:bodyPr wrap="square" rtlCol="1">
            <a:spAutoFit/>
          </a:bodyPr>
          <a:lstStyle/>
          <a:p>
            <a:r>
              <a:rPr lang="he-IL" dirty="0" smtClean="0"/>
              <a:t>דף ג' עמ' ב'</a:t>
            </a:r>
            <a:endParaRPr lang="he-IL" dirty="0"/>
          </a:p>
        </p:txBody>
      </p:sp>
      <p:sp>
        <p:nvSpPr>
          <p:cNvPr id="9" name="מלבן 8"/>
          <p:cNvSpPr/>
          <p:nvPr/>
        </p:nvSpPr>
        <p:spPr>
          <a:xfrm>
            <a:off x="1104768" y="530255"/>
            <a:ext cx="6761018" cy="369332"/>
          </a:xfrm>
          <a:prstGeom prst="rect">
            <a:avLst/>
          </a:prstGeom>
        </p:spPr>
        <p:txBody>
          <a:bodyPr wrap="square">
            <a:spAutoFit/>
          </a:bodyPr>
          <a:lstStyle/>
          <a:p>
            <a:r>
              <a:rPr lang="he-IL" dirty="0" smtClean="0"/>
              <a:t>הפסוקים </a:t>
            </a:r>
            <a:r>
              <a:rPr lang="he-IL" dirty="0"/>
              <a:t>אינם </a:t>
            </a:r>
            <a:r>
              <a:rPr lang="he-IL" dirty="0" err="1"/>
              <a:t>מדוייקים</a:t>
            </a:r>
            <a:r>
              <a:rPr lang="he-IL" dirty="0"/>
              <a:t> ותואמים לא עם פירוש רב ולא עם פירוש שמואל, </a:t>
            </a:r>
          </a:p>
        </p:txBody>
      </p:sp>
      <p:sp>
        <p:nvSpPr>
          <p:cNvPr id="10" name="מלבן 9"/>
          <p:cNvSpPr/>
          <p:nvPr/>
        </p:nvSpPr>
        <p:spPr>
          <a:xfrm>
            <a:off x="8153401" y="529027"/>
            <a:ext cx="3870036" cy="369332"/>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מִכְּדֵי קְרָאֵי לָא כְּמַר דָּיְיקִי וְלָא כְּמַר </a:t>
            </a:r>
            <a:r>
              <a:rPr lang="he-IL" dirty="0" smtClean="0">
                <a:solidFill>
                  <a:srgbClr val="000000"/>
                </a:solidFill>
                <a:latin typeface="Arial" panose="020B0604020202020204" pitchFamily="34" charset="0"/>
              </a:rPr>
              <a:t>דָּיְיקִי</a:t>
            </a:r>
            <a:r>
              <a:rPr lang="he-IL" dirty="0">
                <a:solidFill>
                  <a:srgbClr val="000000"/>
                </a:solidFill>
                <a:latin typeface="Arial" panose="020B0604020202020204" pitchFamily="34" charset="0"/>
              </a:rPr>
              <a:t> </a:t>
            </a:r>
            <a:endParaRPr lang="he-IL" dirty="0"/>
          </a:p>
        </p:txBody>
      </p:sp>
      <p:sp>
        <p:nvSpPr>
          <p:cNvPr id="11" name="מלבן 10"/>
          <p:cNvSpPr/>
          <p:nvPr/>
        </p:nvSpPr>
        <p:spPr>
          <a:xfrm>
            <a:off x="8688740" y="1347662"/>
            <a:ext cx="3352800" cy="369332"/>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 רַב מַאי טַעְמָא לָא אָמַר כִּשְׁמוּאֵל</a:t>
            </a:r>
            <a:endParaRPr lang="he-IL" dirty="0"/>
          </a:p>
        </p:txBody>
      </p:sp>
      <p:sp>
        <p:nvSpPr>
          <p:cNvPr id="12" name="מלבן 11"/>
          <p:cNvSpPr/>
          <p:nvPr/>
        </p:nvSpPr>
        <p:spPr>
          <a:xfrm>
            <a:off x="2652500" y="1376509"/>
            <a:ext cx="5213286" cy="369332"/>
          </a:xfrm>
          <a:prstGeom prst="rect">
            <a:avLst/>
          </a:prstGeom>
        </p:spPr>
        <p:txBody>
          <a:bodyPr wrap="none">
            <a:spAutoFit/>
          </a:bodyPr>
          <a:lstStyle/>
          <a:p>
            <a:r>
              <a:rPr lang="he-IL" dirty="0"/>
              <a:t>ואם כך חוזרת השאלה: רב, מאי טעמא לא אמר כשמואל?</a:t>
            </a:r>
          </a:p>
        </p:txBody>
      </p:sp>
      <p:sp>
        <p:nvSpPr>
          <p:cNvPr id="13" name="מלבן 12"/>
          <p:cNvSpPr/>
          <p:nvPr/>
        </p:nvSpPr>
        <p:spPr>
          <a:xfrm>
            <a:off x="9819458" y="2152414"/>
            <a:ext cx="2222082"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תְּנָא שׁוֹר </a:t>
            </a:r>
            <a:r>
              <a:rPr lang="he-IL" dirty="0" err="1">
                <a:solidFill>
                  <a:srgbClr val="000000"/>
                </a:solidFill>
                <a:latin typeface="Arial" panose="020B0604020202020204" pitchFamily="34" charset="0"/>
              </a:rPr>
              <a:t>וְכׇל</a:t>
            </a:r>
            <a:r>
              <a:rPr lang="he-IL" dirty="0">
                <a:solidFill>
                  <a:srgbClr val="000000"/>
                </a:solidFill>
                <a:latin typeface="Arial" panose="020B0604020202020204" pitchFamily="34" charset="0"/>
              </a:rPr>
              <a:t> מִילֵּי </a:t>
            </a:r>
            <a:r>
              <a:rPr lang="he-IL" dirty="0" err="1">
                <a:solidFill>
                  <a:srgbClr val="000000"/>
                </a:solidFill>
                <a:latin typeface="Arial" panose="020B0604020202020204" pitchFamily="34" charset="0"/>
              </a:rPr>
              <a:t>דְשׁוֹר</a:t>
            </a:r>
            <a:endParaRPr lang="he-IL" dirty="0"/>
          </a:p>
        </p:txBody>
      </p:sp>
      <p:sp>
        <p:nvSpPr>
          <p:cNvPr id="14" name="מלבן 13"/>
          <p:cNvSpPr/>
          <p:nvPr/>
        </p:nvSpPr>
        <p:spPr>
          <a:xfrm>
            <a:off x="157018" y="2129652"/>
            <a:ext cx="8017164" cy="646331"/>
          </a:xfrm>
          <a:prstGeom prst="rect">
            <a:avLst/>
          </a:prstGeom>
        </p:spPr>
        <p:txBody>
          <a:bodyPr wrap="square">
            <a:spAutoFit/>
          </a:bodyPr>
          <a:lstStyle/>
          <a:p>
            <a:r>
              <a:rPr lang="he-IL" dirty="0" smtClean="0"/>
              <a:t>משיבה </a:t>
            </a:r>
            <a:r>
              <a:rPr lang="he-IL" dirty="0"/>
              <a:t>הגמרא: </a:t>
            </a:r>
            <a:r>
              <a:rPr lang="he-IL" dirty="0" smtClean="0"/>
              <a:t>התנא </a:t>
            </a:r>
            <a:r>
              <a:rPr lang="he-IL" dirty="0"/>
              <a:t>במשנה שונה שור, וזה כולל בתוכו כל </a:t>
            </a:r>
            <a:r>
              <a:rPr lang="he-IL" dirty="0" smtClean="0"/>
              <a:t>סוגי </a:t>
            </a:r>
            <a:r>
              <a:rPr lang="he-IL" dirty="0"/>
              <a:t>המזיק של השור שהם: קרן, שן, ורגל, ואם כן, השן כבר שנויה במשנתנו, לפיכך מפרש רב שמהבעה זה אדם.</a:t>
            </a:r>
          </a:p>
        </p:txBody>
      </p:sp>
      <p:sp>
        <p:nvSpPr>
          <p:cNvPr id="16" name="מלבן 15"/>
          <p:cNvSpPr/>
          <p:nvPr/>
        </p:nvSpPr>
        <p:spPr>
          <a:xfrm>
            <a:off x="9118233" y="2896424"/>
            <a:ext cx="2923307" cy="369332"/>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וּשְׁמוּאֵל </a:t>
            </a:r>
            <a:r>
              <a:rPr lang="he-IL" dirty="0" err="1">
                <a:solidFill>
                  <a:srgbClr val="000000"/>
                </a:solidFill>
                <a:latin typeface="Arial" panose="020B0604020202020204" pitchFamily="34" charset="0"/>
              </a:rPr>
              <a:t>נָמֵי</a:t>
            </a:r>
            <a:r>
              <a:rPr lang="he-IL" dirty="0">
                <a:solidFill>
                  <a:srgbClr val="000000"/>
                </a:solidFill>
                <a:latin typeface="Arial" panose="020B0604020202020204" pitchFamily="34" charset="0"/>
              </a:rPr>
              <a:t> הָא תְּנָא לֵיהּ </a:t>
            </a:r>
            <a:r>
              <a:rPr lang="he-IL" dirty="0" smtClean="0">
                <a:solidFill>
                  <a:srgbClr val="000000"/>
                </a:solidFill>
                <a:latin typeface="Arial" panose="020B0604020202020204" pitchFamily="34" charset="0"/>
              </a:rPr>
              <a:t>שׁוֹר</a:t>
            </a:r>
            <a:endParaRPr lang="he-IL" dirty="0"/>
          </a:p>
        </p:txBody>
      </p:sp>
      <p:sp>
        <p:nvSpPr>
          <p:cNvPr id="7" name="מלבן 6"/>
          <p:cNvSpPr/>
          <p:nvPr/>
        </p:nvSpPr>
        <p:spPr>
          <a:xfrm>
            <a:off x="1666521" y="2909175"/>
            <a:ext cx="6507661" cy="646331"/>
          </a:xfrm>
          <a:prstGeom prst="rect">
            <a:avLst/>
          </a:prstGeom>
        </p:spPr>
        <p:txBody>
          <a:bodyPr wrap="square">
            <a:spAutoFit/>
          </a:bodyPr>
          <a:lstStyle/>
          <a:p>
            <a:r>
              <a:rPr lang="he-IL" dirty="0" smtClean="0"/>
              <a:t>שואלת הגמרא:</a:t>
            </a:r>
            <a:endParaRPr lang="he-IL" dirty="0"/>
          </a:p>
          <a:p>
            <a:r>
              <a:rPr lang="he-IL" dirty="0"/>
              <a:t>הרי המשנה שונה שור הכולל את השן, וכיצד מפרש שמבעה זה השן?!</a:t>
            </a:r>
          </a:p>
        </p:txBody>
      </p:sp>
      <p:sp>
        <p:nvSpPr>
          <p:cNvPr id="17" name="מלבן 16"/>
          <p:cNvSpPr/>
          <p:nvPr/>
        </p:nvSpPr>
        <p:spPr>
          <a:xfrm>
            <a:off x="1551709" y="3646720"/>
            <a:ext cx="6096000" cy="923330"/>
          </a:xfrm>
          <a:prstGeom prst="rect">
            <a:avLst/>
          </a:prstGeom>
        </p:spPr>
        <p:txBody>
          <a:bodyPr>
            <a:spAutoFit/>
          </a:bodyPr>
          <a:lstStyle/>
          <a:p>
            <a:r>
              <a:rPr lang="he-IL" dirty="0" smtClean="0"/>
              <a:t>משיבה </a:t>
            </a:r>
            <a:r>
              <a:rPr lang="he-IL" dirty="0"/>
              <a:t>הגמרא: אמר רב יהודה: שמואל סובר כי תנא שור לקרנו, השור האמור במשנה הכוונה ל"קרן" בלבד, והשן לא כלול בזה, ולכן תנא מבעה לשינו.</a:t>
            </a:r>
          </a:p>
        </p:txBody>
      </p:sp>
      <p:sp>
        <p:nvSpPr>
          <p:cNvPr id="18" name="מלבן 17"/>
          <p:cNvSpPr/>
          <p:nvPr/>
        </p:nvSpPr>
        <p:spPr>
          <a:xfrm>
            <a:off x="8043628" y="3821382"/>
            <a:ext cx="4089581" cy="369332"/>
          </a:xfrm>
          <a:prstGeom prst="rect">
            <a:avLst/>
          </a:prstGeom>
          <a:solidFill>
            <a:schemeClr val="accent5">
              <a:lumMod val="20000"/>
              <a:lumOff val="80000"/>
            </a:schemeClr>
          </a:solidFill>
        </p:spPr>
        <p:txBody>
          <a:bodyPr wrap="none">
            <a:spAutoFit/>
          </a:bodyPr>
          <a:lstStyle/>
          <a:p>
            <a:r>
              <a:rPr lang="he-IL" dirty="0" smtClean="0"/>
              <a:t>אַמר </a:t>
            </a:r>
            <a:r>
              <a:rPr lang="he-IL" dirty="0"/>
              <a:t>רַב יְהוּדָה תְּנָא שׁוֹר לְקַרְנוֹ וּמַבְעֶה לְשִׁינּוֹ </a:t>
            </a:r>
          </a:p>
        </p:txBody>
      </p:sp>
      <p:graphicFrame>
        <p:nvGraphicFramePr>
          <p:cNvPr id="20" name="טבלה 19"/>
          <p:cNvGraphicFramePr>
            <a:graphicFrameLocks noGrp="1"/>
          </p:cNvGraphicFramePr>
          <p:nvPr>
            <p:extLst/>
          </p:nvPr>
        </p:nvGraphicFramePr>
        <p:xfrm>
          <a:off x="1861497" y="5107203"/>
          <a:ext cx="8974420" cy="1651000"/>
        </p:xfrm>
        <a:graphic>
          <a:graphicData uri="http://schemas.openxmlformats.org/drawingml/2006/table">
            <a:tbl>
              <a:tblPr rtl="1" firstRow="1" bandRow="1">
                <a:tableStyleId>{5C22544A-7EE6-4342-B048-85BDC9FD1C3A}</a:tableStyleId>
              </a:tblPr>
              <a:tblGrid>
                <a:gridCol w="1654972">
                  <a:extLst>
                    <a:ext uri="{9D8B030D-6E8A-4147-A177-3AD203B41FA5}">
                      <a16:colId xmlns:a16="http://schemas.microsoft.com/office/drawing/2014/main" val="3020001398"/>
                    </a:ext>
                  </a:extLst>
                </a:gridCol>
                <a:gridCol w="4349223">
                  <a:extLst>
                    <a:ext uri="{9D8B030D-6E8A-4147-A177-3AD203B41FA5}">
                      <a16:colId xmlns:a16="http://schemas.microsoft.com/office/drawing/2014/main" val="4261038027"/>
                    </a:ext>
                  </a:extLst>
                </a:gridCol>
                <a:gridCol w="2970225">
                  <a:extLst>
                    <a:ext uri="{9D8B030D-6E8A-4147-A177-3AD203B41FA5}">
                      <a16:colId xmlns:a16="http://schemas.microsoft.com/office/drawing/2014/main" val="1766648100"/>
                    </a:ext>
                  </a:extLst>
                </a:gridCol>
              </a:tblGrid>
              <a:tr h="370840">
                <a:tc>
                  <a:txBody>
                    <a:bodyPr/>
                    <a:lstStyle/>
                    <a:p>
                      <a:pPr rtl="1"/>
                      <a:endParaRPr lang="he-IL" dirty="0"/>
                    </a:p>
                  </a:txBody>
                  <a:tcPr/>
                </a:tc>
                <a:tc>
                  <a:txBody>
                    <a:bodyPr/>
                    <a:lstStyle/>
                    <a:p>
                      <a:pPr algn="ctr" rtl="1"/>
                      <a:r>
                        <a:rPr lang="he-IL" dirty="0" smtClean="0"/>
                        <a:t>שור</a:t>
                      </a:r>
                      <a:endParaRPr lang="he-IL" dirty="0"/>
                    </a:p>
                  </a:txBody>
                  <a:tcPr/>
                </a:tc>
                <a:tc>
                  <a:txBody>
                    <a:bodyPr/>
                    <a:lstStyle/>
                    <a:p>
                      <a:pPr algn="ctr" rtl="1"/>
                      <a:r>
                        <a:rPr lang="he-IL" dirty="0" smtClean="0"/>
                        <a:t>מבעה</a:t>
                      </a:r>
                      <a:endParaRPr lang="he-IL" dirty="0"/>
                    </a:p>
                  </a:txBody>
                  <a:tcPr/>
                </a:tc>
                <a:extLst>
                  <a:ext uri="{0D108BD9-81ED-4DB2-BD59-A6C34878D82A}">
                    <a16:rowId xmlns:a16="http://schemas.microsoft.com/office/drawing/2014/main" val="4189193774"/>
                  </a:ext>
                </a:extLst>
              </a:tr>
              <a:tr h="370840">
                <a:tc>
                  <a:txBody>
                    <a:bodyPr/>
                    <a:lstStyle/>
                    <a:p>
                      <a:pPr rtl="1"/>
                      <a:endParaRPr lang="he-IL" dirty="0"/>
                    </a:p>
                  </a:txBody>
                  <a:tcPr/>
                </a:tc>
                <a:tc>
                  <a:txBody>
                    <a:bodyPr/>
                    <a:lstStyle/>
                    <a:p>
                      <a:pPr rtl="1"/>
                      <a:endParaRPr lang="he-IL" dirty="0"/>
                    </a:p>
                  </a:txBody>
                  <a:tcPr/>
                </a:tc>
                <a:tc>
                  <a:txBody>
                    <a:bodyPr/>
                    <a:lstStyle/>
                    <a:p>
                      <a:pPr rtl="1"/>
                      <a:endParaRPr lang="he-IL" dirty="0" smtClean="0"/>
                    </a:p>
                    <a:p>
                      <a:pPr rtl="1"/>
                      <a:endParaRPr lang="he-IL" dirty="0"/>
                    </a:p>
                  </a:txBody>
                  <a:tcPr/>
                </a:tc>
                <a:extLst>
                  <a:ext uri="{0D108BD9-81ED-4DB2-BD59-A6C34878D82A}">
                    <a16:rowId xmlns:a16="http://schemas.microsoft.com/office/drawing/2014/main" val="3458712377"/>
                  </a:ext>
                </a:extLst>
              </a:tr>
              <a:tr h="370840">
                <a:tc>
                  <a:txBody>
                    <a:bodyPr/>
                    <a:lstStyle/>
                    <a:p>
                      <a:pPr rtl="1"/>
                      <a:endParaRPr lang="he-IL" dirty="0"/>
                    </a:p>
                  </a:txBody>
                  <a:tcPr/>
                </a:tc>
                <a:tc>
                  <a:txBody>
                    <a:bodyPr/>
                    <a:lstStyle/>
                    <a:p>
                      <a:pPr rtl="1"/>
                      <a:endParaRPr lang="he-IL" dirty="0"/>
                    </a:p>
                  </a:txBody>
                  <a:tcPr/>
                </a:tc>
                <a:tc>
                  <a:txBody>
                    <a:bodyPr/>
                    <a:lstStyle/>
                    <a:p>
                      <a:pPr rtl="1"/>
                      <a:endParaRPr lang="he-IL" dirty="0" smtClean="0"/>
                    </a:p>
                    <a:p>
                      <a:pPr rtl="1"/>
                      <a:endParaRPr lang="he-IL" dirty="0"/>
                    </a:p>
                  </a:txBody>
                  <a:tcPr/>
                </a:tc>
                <a:extLst>
                  <a:ext uri="{0D108BD9-81ED-4DB2-BD59-A6C34878D82A}">
                    <a16:rowId xmlns:a16="http://schemas.microsoft.com/office/drawing/2014/main" val="502401658"/>
                  </a:ext>
                </a:extLst>
              </a:tr>
            </a:tbl>
          </a:graphicData>
        </a:graphic>
      </p:graphicFrame>
      <p:sp>
        <p:nvSpPr>
          <p:cNvPr id="22" name="TextBox 21"/>
          <p:cNvSpPr txBox="1"/>
          <p:nvPr/>
        </p:nvSpPr>
        <p:spPr>
          <a:xfrm>
            <a:off x="4485277" y="4647072"/>
            <a:ext cx="4387273" cy="369332"/>
          </a:xfrm>
          <a:prstGeom prst="rect">
            <a:avLst/>
          </a:prstGeom>
          <a:noFill/>
        </p:spPr>
        <p:txBody>
          <a:bodyPr wrap="square" rtlCol="1">
            <a:spAutoFit/>
          </a:bodyPr>
          <a:lstStyle/>
          <a:p>
            <a:r>
              <a:rPr lang="he-IL" dirty="0" smtClean="0"/>
              <a:t>הסבר האבות הנזכרים במשנה לפי רב ושמואל</a:t>
            </a:r>
            <a:endParaRPr lang="he-IL" dirty="0"/>
          </a:p>
        </p:txBody>
      </p:sp>
      <p:sp>
        <p:nvSpPr>
          <p:cNvPr id="23" name="TextBox 22"/>
          <p:cNvSpPr txBox="1"/>
          <p:nvPr/>
        </p:nvSpPr>
        <p:spPr>
          <a:xfrm>
            <a:off x="6056746" y="5500354"/>
            <a:ext cx="2096655" cy="369332"/>
          </a:xfrm>
          <a:prstGeom prst="rect">
            <a:avLst/>
          </a:prstGeom>
          <a:noFill/>
        </p:spPr>
        <p:txBody>
          <a:bodyPr wrap="square" rtlCol="1">
            <a:spAutoFit/>
          </a:bodyPr>
          <a:lstStyle/>
          <a:p>
            <a:r>
              <a:rPr lang="he-IL" dirty="0" smtClean="0"/>
              <a:t>קרן,  שן,  רגל</a:t>
            </a:r>
            <a:endParaRPr lang="he-IL" dirty="0"/>
          </a:p>
        </p:txBody>
      </p:sp>
      <p:sp>
        <p:nvSpPr>
          <p:cNvPr id="24" name="TextBox 23"/>
          <p:cNvSpPr txBox="1"/>
          <p:nvPr/>
        </p:nvSpPr>
        <p:spPr>
          <a:xfrm>
            <a:off x="5653719" y="6028107"/>
            <a:ext cx="3417087" cy="646331"/>
          </a:xfrm>
          <a:prstGeom prst="rect">
            <a:avLst/>
          </a:prstGeom>
          <a:noFill/>
        </p:spPr>
        <p:txBody>
          <a:bodyPr wrap="square" rtlCol="1">
            <a:spAutoFit/>
          </a:bodyPr>
          <a:lstStyle/>
          <a:p>
            <a:pPr algn="ctr"/>
            <a:r>
              <a:rPr lang="he-IL" dirty="0" smtClean="0"/>
              <a:t>קרן</a:t>
            </a:r>
          </a:p>
          <a:p>
            <a:r>
              <a:rPr lang="he-IL" dirty="0" smtClean="0"/>
              <a:t> רגל (ע"פ מסקנת </a:t>
            </a:r>
            <a:r>
              <a:rPr lang="he-IL" dirty="0" err="1" smtClean="0"/>
              <a:t>הגמ</a:t>
            </a:r>
            <a:r>
              <a:rPr lang="he-IL" dirty="0" smtClean="0"/>
              <a:t>' בהמשך)</a:t>
            </a:r>
            <a:endParaRPr lang="he-IL" dirty="0"/>
          </a:p>
        </p:txBody>
      </p:sp>
      <p:sp>
        <p:nvSpPr>
          <p:cNvPr id="26" name="TextBox 25"/>
          <p:cNvSpPr txBox="1"/>
          <p:nvPr/>
        </p:nvSpPr>
        <p:spPr>
          <a:xfrm>
            <a:off x="3650672" y="5485808"/>
            <a:ext cx="764310" cy="369332"/>
          </a:xfrm>
          <a:prstGeom prst="rect">
            <a:avLst/>
          </a:prstGeom>
          <a:noFill/>
        </p:spPr>
        <p:txBody>
          <a:bodyPr wrap="square" rtlCol="1">
            <a:spAutoFit/>
          </a:bodyPr>
          <a:lstStyle/>
          <a:p>
            <a:r>
              <a:rPr lang="he-IL" dirty="0" smtClean="0"/>
              <a:t>אדם</a:t>
            </a:r>
            <a:endParaRPr lang="he-IL" dirty="0"/>
          </a:p>
        </p:txBody>
      </p:sp>
      <p:sp>
        <p:nvSpPr>
          <p:cNvPr id="27" name="TextBox 26"/>
          <p:cNvSpPr txBox="1"/>
          <p:nvPr/>
        </p:nvSpPr>
        <p:spPr>
          <a:xfrm>
            <a:off x="3819237" y="6163947"/>
            <a:ext cx="595745" cy="369332"/>
          </a:xfrm>
          <a:prstGeom prst="rect">
            <a:avLst/>
          </a:prstGeom>
          <a:noFill/>
        </p:spPr>
        <p:txBody>
          <a:bodyPr wrap="square" rtlCol="1">
            <a:spAutoFit/>
          </a:bodyPr>
          <a:lstStyle/>
          <a:p>
            <a:r>
              <a:rPr lang="he-IL" dirty="0" smtClean="0"/>
              <a:t>שן</a:t>
            </a:r>
            <a:endParaRPr lang="he-IL" dirty="0"/>
          </a:p>
        </p:txBody>
      </p:sp>
      <p:sp>
        <p:nvSpPr>
          <p:cNvPr id="28" name="TextBox 27"/>
          <p:cNvSpPr txBox="1"/>
          <p:nvPr/>
        </p:nvSpPr>
        <p:spPr>
          <a:xfrm>
            <a:off x="9605818" y="5588000"/>
            <a:ext cx="1034473" cy="369332"/>
          </a:xfrm>
          <a:prstGeom prst="rect">
            <a:avLst/>
          </a:prstGeom>
          <a:noFill/>
        </p:spPr>
        <p:txBody>
          <a:bodyPr wrap="square" rtlCol="1">
            <a:spAutoFit/>
          </a:bodyPr>
          <a:lstStyle/>
          <a:p>
            <a:r>
              <a:rPr lang="he-IL" dirty="0"/>
              <a:t>שיטת </a:t>
            </a:r>
            <a:r>
              <a:rPr lang="he-IL" dirty="0" smtClean="0"/>
              <a:t>רב</a:t>
            </a:r>
            <a:endParaRPr lang="he-IL" dirty="0"/>
          </a:p>
        </p:txBody>
      </p:sp>
      <p:sp>
        <p:nvSpPr>
          <p:cNvPr id="29" name="TextBox 28"/>
          <p:cNvSpPr txBox="1"/>
          <p:nvPr/>
        </p:nvSpPr>
        <p:spPr>
          <a:xfrm>
            <a:off x="9118233" y="6211669"/>
            <a:ext cx="1652612" cy="646331"/>
          </a:xfrm>
          <a:prstGeom prst="rect">
            <a:avLst/>
          </a:prstGeom>
          <a:noFill/>
        </p:spPr>
        <p:txBody>
          <a:bodyPr wrap="square" rtlCol="1">
            <a:spAutoFit/>
          </a:bodyPr>
          <a:lstStyle/>
          <a:p>
            <a:r>
              <a:rPr lang="he-IL" dirty="0"/>
              <a:t>שיטת שמואל</a:t>
            </a:r>
          </a:p>
          <a:p>
            <a:endParaRPr lang="he-IL" dirty="0"/>
          </a:p>
        </p:txBody>
      </p:sp>
    </p:spTree>
    <p:extLst>
      <p:ext uri="{BB962C8B-B14F-4D97-AF65-F5344CB8AC3E}">
        <p14:creationId xmlns:p14="http://schemas.microsoft.com/office/powerpoint/2010/main" val="34964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250"/>
                            </p:stCondLst>
                            <p:childTnLst>
                              <p:par>
                                <p:cTn id="12" presetID="22" presetClass="entr" presetSubtype="2"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childTnLst>
                          </p:cTn>
                        </p:par>
                        <p:par>
                          <p:cTn id="15" fill="hold">
                            <p:stCondLst>
                              <p:cond delay="2750"/>
                            </p:stCondLst>
                            <p:childTnLst>
                              <p:par>
                                <p:cTn id="16" presetID="31" presetClass="entr" presetSubtype="0" fill="hold" grpId="0" nodeType="afterEffect">
                                  <p:stCondLst>
                                    <p:cond delay="200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par>
                          <p:cTn id="22" fill="hold">
                            <p:stCondLst>
                              <p:cond delay="5750"/>
                            </p:stCondLst>
                            <p:childTnLst>
                              <p:par>
                                <p:cTn id="23" presetID="22" presetClass="entr" presetSubtype="2" fill="hold" grpId="0" nodeType="afterEffect">
                                  <p:stCondLst>
                                    <p:cond delay="175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8000"/>
                            </p:stCondLst>
                            <p:childTnLst>
                              <p:par>
                                <p:cTn id="27" presetID="31" presetClass="entr" presetSubtype="0" fill="hold" grpId="0" nodeType="afterEffect">
                                  <p:stCondLst>
                                    <p:cond delay="20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par>
                          <p:cTn id="33" fill="hold">
                            <p:stCondLst>
                              <p:cond delay="11000"/>
                            </p:stCondLst>
                            <p:childTnLst>
                              <p:par>
                                <p:cTn id="34" presetID="22" presetClass="entr" presetSubtype="2" fill="hold" grpId="0" nodeType="afterEffect">
                                  <p:stCondLst>
                                    <p:cond delay="200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childTnLst>
                          </p:cTn>
                        </p:par>
                        <p:par>
                          <p:cTn id="37" fill="hold">
                            <p:stCondLst>
                              <p:cond delay="13500"/>
                            </p:stCondLst>
                            <p:childTnLst>
                              <p:par>
                                <p:cTn id="38" presetID="31" presetClass="entr" presetSubtype="0" fill="hold" grpId="0" nodeType="afterEffect">
                                  <p:stCondLst>
                                    <p:cond delay="20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style.rotation</p:attrName>
                                        </p:attrNameLst>
                                      </p:cBhvr>
                                      <p:tavLst>
                                        <p:tav tm="0">
                                          <p:val>
                                            <p:fltVal val="90"/>
                                          </p:val>
                                        </p:tav>
                                        <p:tav tm="100000">
                                          <p:val>
                                            <p:fltVal val="0"/>
                                          </p:val>
                                        </p:tav>
                                      </p:tavLst>
                                    </p:anim>
                                    <p:animEffect transition="in" filter="fade">
                                      <p:cBhvr>
                                        <p:cTn id="43" dur="1000"/>
                                        <p:tgtEl>
                                          <p:spTgt spid="16"/>
                                        </p:tgtEl>
                                      </p:cBhvr>
                                    </p:animEffect>
                                  </p:childTnLst>
                                </p:cTn>
                              </p:par>
                            </p:childTnLst>
                          </p:cTn>
                        </p:par>
                        <p:par>
                          <p:cTn id="44" fill="hold">
                            <p:stCondLst>
                              <p:cond delay="16500"/>
                            </p:stCondLst>
                            <p:childTnLst>
                              <p:par>
                                <p:cTn id="45" presetID="22" presetClass="entr" presetSubtype="2" fill="hold" grpId="0" nodeType="afterEffect">
                                  <p:stCondLst>
                                    <p:cond delay="1250"/>
                                  </p:stCondLst>
                                  <p:childTnLst>
                                    <p:set>
                                      <p:cBhvr>
                                        <p:cTn id="46" dur="1" fill="hold">
                                          <p:stCondLst>
                                            <p:cond delay="0"/>
                                          </p:stCondLst>
                                        </p:cTn>
                                        <p:tgtEl>
                                          <p:spTgt spid="7"/>
                                        </p:tgtEl>
                                        <p:attrNameLst>
                                          <p:attrName>style.visibility</p:attrName>
                                        </p:attrNameLst>
                                      </p:cBhvr>
                                      <p:to>
                                        <p:strVal val="visible"/>
                                      </p:to>
                                    </p:set>
                                    <p:animEffect transition="in" filter="wipe(right)">
                                      <p:cBhvr>
                                        <p:cTn id="47" dur="500"/>
                                        <p:tgtEl>
                                          <p:spTgt spid="7"/>
                                        </p:tgtEl>
                                      </p:cBhvr>
                                    </p:animEffect>
                                  </p:childTnLst>
                                </p:cTn>
                              </p:par>
                            </p:childTnLst>
                          </p:cTn>
                        </p:par>
                        <p:par>
                          <p:cTn id="48" fill="hold">
                            <p:stCondLst>
                              <p:cond delay="18250"/>
                            </p:stCondLst>
                            <p:childTnLst>
                              <p:par>
                                <p:cTn id="49" presetID="31" presetClass="entr" presetSubtype="0" fill="hold" grpId="0" nodeType="afterEffect">
                                  <p:stCondLst>
                                    <p:cond delay="225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 calcmode="lin" valueType="num">
                                      <p:cBhvr>
                                        <p:cTn id="53" dur="1000" fill="hold"/>
                                        <p:tgtEl>
                                          <p:spTgt spid="18"/>
                                        </p:tgtEl>
                                        <p:attrNameLst>
                                          <p:attrName>style.rotation</p:attrName>
                                        </p:attrNameLst>
                                      </p:cBhvr>
                                      <p:tavLst>
                                        <p:tav tm="0">
                                          <p:val>
                                            <p:fltVal val="90"/>
                                          </p:val>
                                        </p:tav>
                                        <p:tav tm="100000">
                                          <p:val>
                                            <p:fltVal val="0"/>
                                          </p:val>
                                        </p:tav>
                                      </p:tavLst>
                                    </p:anim>
                                    <p:animEffect transition="in" filter="fade">
                                      <p:cBhvr>
                                        <p:cTn id="54" dur="1000"/>
                                        <p:tgtEl>
                                          <p:spTgt spid="18"/>
                                        </p:tgtEl>
                                      </p:cBhvr>
                                    </p:animEffect>
                                  </p:childTnLst>
                                </p:cTn>
                              </p:par>
                            </p:childTnLst>
                          </p:cTn>
                        </p:par>
                        <p:par>
                          <p:cTn id="55" fill="hold">
                            <p:stCondLst>
                              <p:cond delay="21500"/>
                            </p:stCondLst>
                            <p:childTnLst>
                              <p:par>
                                <p:cTn id="56" presetID="22" presetClass="entr" presetSubtype="2" fill="hold" grpId="0" nodeType="afterEffect">
                                  <p:stCondLst>
                                    <p:cond delay="2750"/>
                                  </p:stCondLst>
                                  <p:childTnLst>
                                    <p:set>
                                      <p:cBhvr>
                                        <p:cTn id="57" dur="1" fill="hold">
                                          <p:stCondLst>
                                            <p:cond delay="0"/>
                                          </p:stCondLst>
                                        </p:cTn>
                                        <p:tgtEl>
                                          <p:spTgt spid="17"/>
                                        </p:tgtEl>
                                        <p:attrNameLst>
                                          <p:attrName>style.visibility</p:attrName>
                                        </p:attrNameLst>
                                      </p:cBhvr>
                                      <p:to>
                                        <p:strVal val="visible"/>
                                      </p:to>
                                    </p:set>
                                    <p:animEffect transition="in" filter="wipe(right)">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1" presetClass="entr" presetSubtype="1" fill="hold" nodeType="afterEffect">
                                  <p:stCondLst>
                                    <p:cond delay="750"/>
                                  </p:stCondLst>
                                  <p:childTnLst>
                                    <p:set>
                                      <p:cBhvr>
                                        <p:cTn id="68" dur="1" fill="hold">
                                          <p:stCondLst>
                                            <p:cond delay="0"/>
                                          </p:stCondLst>
                                        </p:cTn>
                                        <p:tgtEl>
                                          <p:spTgt spid="20"/>
                                        </p:tgtEl>
                                        <p:attrNameLst>
                                          <p:attrName>style.visibility</p:attrName>
                                        </p:attrNameLst>
                                      </p:cBhvr>
                                      <p:to>
                                        <p:strVal val="visible"/>
                                      </p:to>
                                    </p:set>
                                    <p:animEffect transition="in" filter="wheel(1)">
                                      <p:cBhvr>
                                        <p:cTn id="69" dur="20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9"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0-#ppt_w/2"/>
                                          </p:val>
                                        </p:tav>
                                        <p:tav tm="100000">
                                          <p:val>
                                            <p:strVal val="#ppt_x"/>
                                          </p:val>
                                        </p:tav>
                                      </p:tavLst>
                                    </p:anim>
                                    <p:anim calcmode="lin" valueType="num">
                                      <p:cBhvr additive="base">
                                        <p:cTn id="75" dur="500" fill="hold"/>
                                        <p:tgtEl>
                                          <p:spTgt spid="28"/>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3" fill="hold" grpId="0" nodeType="afterEffect">
                                  <p:stCondLst>
                                    <p:cond delay="100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1+#ppt_w/2"/>
                                          </p:val>
                                        </p:tav>
                                        <p:tav tm="100000">
                                          <p:val>
                                            <p:strVal val="#ppt_x"/>
                                          </p:val>
                                        </p:tav>
                                      </p:tavLst>
                                    </p:anim>
                                    <p:anim calcmode="lin" valueType="num">
                                      <p:cBhvr additive="base">
                                        <p:cTn id="80" dur="500" fill="hold"/>
                                        <p:tgtEl>
                                          <p:spTgt spid="23"/>
                                        </p:tgtEl>
                                        <p:attrNameLst>
                                          <p:attrName>ppt_y</p:attrName>
                                        </p:attrNameLst>
                                      </p:cBhvr>
                                      <p:tavLst>
                                        <p:tav tm="0">
                                          <p:val>
                                            <p:strVal val="0-#ppt_h/2"/>
                                          </p:val>
                                        </p:tav>
                                        <p:tav tm="100000">
                                          <p:val>
                                            <p:strVal val="#ppt_y"/>
                                          </p:val>
                                        </p:tav>
                                      </p:tavLst>
                                    </p:anim>
                                  </p:childTnLst>
                                </p:cTn>
                              </p:par>
                            </p:childTnLst>
                          </p:cTn>
                        </p:par>
                        <p:par>
                          <p:cTn id="81" fill="hold">
                            <p:stCondLst>
                              <p:cond delay="2000"/>
                            </p:stCondLst>
                            <p:childTnLst>
                              <p:par>
                                <p:cTn id="82" presetID="2" presetClass="entr" presetSubtype="9" fill="hold" grpId="0" nodeType="afterEffect">
                                  <p:stCondLst>
                                    <p:cond delay="500"/>
                                  </p:stCondLst>
                                  <p:childTnLst>
                                    <p:set>
                                      <p:cBhvr>
                                        <p:cTn id="83" dur="1" fill="hold">
                                          <p:stCondLst>
                                            <p:cond delay="0"/>
                                          </p:stCondLst>
                                        </p:cTn>
                                        <p:tgtEl>
                                          <p:spTgt spid="26"/>
                                        </p:tgtEl>
                                        <p:attrNameLst>
                                          <p:attrName>style.visibility</p:attrName>
                                        </p:attrNameLst>
                                      </p:cBhvr>
                                      <p:to>
                                        <p:strVal val="visible"/>
                                      </p:to>
                                    </p:set>
                                    <p:anim calcmode="lin" valueType="num">
                                      <p:cBhvr additive="base">
                                        <p:cTn id="84" dur="500" fill="hold"/>
                                        <p:tgtEl>
                                          <p:spTgt spid="26"/>
                                        </p:tgtEl>
                                        <p:attrNameLst>
                                          <p:attrName>ppt_x</p:attrName>
                                        </p:attrNameLst>
                                      </p:cBhvr>
                                      <p:tavLst>
                                        <p:tav tm="0">
                                          <p:val>
                                            <p:strVal val="0-#ppt_w/2"/>
                                          </p:val>
                                        </p:tav>
                                        <p:tav tm="100000">
                                          <p:val>
                                            <p:strVal val="#ppt_x"/>
                                          </p:val>
                                        </p:tav>
                                      </p:tavLst>
                                    </p:anim>
                                    <p:anim calcmode="lin" valueType="num">
                                      <p:cBhvr additive="base">
                                        <p:cTn id="85"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9"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500" fill="hold"/>
                                        <p:tgtEl>
                                          <p:spTgt spid="29"/>
                                        </p:tgtEl>
                                        <p:attrNameLst>
                                          <p:attrName>ppt_x</p:attrName>
                                        </p:attrNameLst>
                                      </p:cBhvr>
                                      <p:tavLst>
                                        <p:tav tm="0">
                                          <p:val>
                                            <p:strVal val="0-#ppt_w/2"/>
                                          </p:val>
                                        </p:tav>
                                        <p:tav tm="100000">
                                          <p:val>
                                            <p:strVal val="#ppt_x"/>
                                          </p:val>
                                        </p:tav>
                                      </p:tavLst>
                                    </p:anim>
                                    <p:anim calcmode="lin" valueType="num">
                                      <p:cBhvr additive="base">
                                        <p:cTn id="91" dur="500" fill="hold"/>
                                        <p:tgtEl>
                                          <p:spTgt spid="29"/>
                                        </p:tgtEl>
                                        <p:attrNameLst>
                                          <p:attrName>ppt_y</p:attrName>
                                        </p:attrNameLst>
                                      </p:cBhvr>
                                      <p:tavLst>
                                        <p:tav tm="0">
                                          <p:val>
                                            <p:strVal val="0-#ppt_h/2"/>
                                          </p:val>
                                        </p:tav>
                                        <p:tav tm="100000">
                                          <p:val>
                                            <p:strVal val="#ppt_y"/>
                                          </p:val>
                                        </p:tav>
                                      </p:tavLst>
                                    </p:anim>
                                  </p:childTnLst>
                                </p:cTn>
                              </p:par>
                            </p:childTnLst>
                          </p:cTn>
                        </p:par>
                        <p:par>
                          <p:cTn id="92" fill="hold">
                            <p:stCondLst>
                              <p:cond delay="500"/>
                            </p:stCondLst>
                            <p:childTnLst>
                              <p:par>
                                <p:cTn id="93" presetID="2" presetClass="entr" presetSubtype="3" fill="hold" grpId="0" nodeType="afterEffect">
                                  <p:stCondLst>
                                    <p:cond delay="50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1+#ppt_w/2"/>
                                          </p:val>
                                        </p:tav>
                                        <p:tav tm="100000">
                                          <p:val>
                                            <p:strVal val="#ppt_x"/>
                                          </p:val>
                                        </p:tav>
                                      </p:tavLst>
                                    </p:anim>
                                    <p:anim calcmode="lin" valueType="num">
                                      <p:cBhvr additive="base">
                                        <p:cTn id="96" dur="500" fill="hold"/>
                                        <p:tgtEl>
                                          <p:spTgt spid="24"/>
                                        </p:tgtEl>
                                        <p:attrNameLst>
                                          <p:attrName>ppt_y</p:attrName>
                                        </p:attrNameLst>
                                      </p:cBhvr>
                                      <p:tavLst>
                                        <p:tav tm="0">
                                          <p:val>
                                            <p:strVal val="0-#ppt_h/2"/>
                                          </p:val>
                                        </p:tav>
                                        <p:tav tm="100000">
                                          <p:val>
                                            <p:strVal val="#ppt_y"/>
                                          </p:val>
                                        </p:tav>
                                      </p:tavLst>
                                    </p:anim>
                                  </p:childTnLst>
                                </p:cTn>
                              </p:par>
                            </p:childTnLst>
                          </p:cTn>
                        </p:par>
                        <p:par>
                          <p:cTn id="97" fill="hold">
                            <p:stCondLst>
                              <p:cond delay="1500"/>
                            </p:stCondLst>
                            <p:childTnLst>
                              <p:par>
                                <p:cTn id="98" presetID="2" presetClass="entr" presetSubtype="9" fill="hold" grpId="0" nodeType="afterEffect">
                                  <p:stCondLst>
                                    <p:cond delay="500"/>
                                  </p:stCondLst>
                                  <p:childTnLst>
                                    <p:set>
                                      <p:cBhvr>
                                        <p:cTn id="99" dur="1" fill="hold">
                                          <p:stCondLst>
                                            <p:cond delay="0"/>
                                          </p:stCondLst>
                                        </p:cTn>
                                        <p:tgtEl>
                                          <p:spTgt spid="27"/>
                                        </p:tgtEl>
                                        <p:attrNameLst>
                                          <p:attrName>style.visibility</p:attrName>
                                        </p:attrNameLst>
                                      </p:cBhvr>
                                      <p:to>
                                        <p:strVal val="visible"/>
                                      </p:to>
                                    </p:set>
                                    <p:anim calcmode="lin" valueType="num">
                                      <p:cBhvr additive="base">
                                        <p:cTn id="100" dur="500" fill="hold"/>
                                        <p:tgtEl>
                                          <p:spTgt spid="27"/>
                                        </p:tgtEl>
                                        <p:attrNameLst>
                                          <p:attrName>ppt_x</p:attrName>
                                        </p:attrNameLst>
                                      </p:cBhvr>
                                      <p:tavLst>
                                        <p:tav tm="0">
                                          <p:val>
                                            <p:strVal val="0-#ppt_w/2"/>
                                          </p:val>
                                        </p:tav>
                                        <p:tav tm="100000">
                                          <p:val>
                                            <p:strVal val="#ppt_x"/>
                                          </p:val>
                                        </p:tav>
                                      </p:tavLst>
                                    </p:anim>
                                    <p:anim calcmode="lin" valueType="num">
                                      <p:cBhvr additive="base">
                                        <p:cTn id="101"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4" grpId="0"/>
      <p:bldP spid="16" grpId="0" animBg="1"/>
      <p:bldP spid="7" grpId="0"/>
      <p:bldP spid="17" grpId="0"/>
      <p:bldP spid="18" grpId="0" animBg="1"/>
      <p:bldP spid="22" grpId="0"/>
      <p:bldP spid="23" grpId="0"/>
      <p:bldP spid="24" grpId="0"/>
      <p:bldP spid="2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6160655" y="779263"/>
            <a:ext cx="5668987" cy="923330"/>
          </a:xfrm>
          <a:prstGeom prst="rect">
            <a:avLst/>
          </a:prstGeom>
          <a:solidFill>
            <a:schemeClr val="accent5">
              <a:lumMod val="20000"/>
              <a:lumOff val="80000"/>
            </a:schemeClr>
          </a:solidFill>
        </p:spPr>
        <p:txBody>
          <a:bodyPr wrap="square">
            <a:spAutoFit/>
          </a:bodyPr>
          <a:lstStyle/>
          <a:p>
            <a:r>
              <a:rPr lang="he-IL" b="0" i="0" dirty="0" err="1" smtClean="0">
                <a:solidFill>
                  <a:srgbClr val="000000"/>
                </a:solidFill>
                <a:effectLst/>
                <a:latin typeface="Arial" panose="020B0604020202020204" pitchFamily="34" charset="0"/>
              </a:rPr>
              <a:t>אִצְטְרִיך</a:t>
            </a:r>
            <a:r>
              <a:rPr lang="he-IL" b="0" i="0" dirty="0" smtClean="0">
                <a:solidFill>
                  <a:srgbClr val="000000"/>
                </a:solidFill>
                <a:effectLst/>
                <a:latin typeface="Arial" panose="020B0604020202020204" pitchFamily="34" charset="0"/>
              </a:rPr>
              <a:t>ְ,  </a:t>
            </a:r>
            <a:r>
              <a:rPr lang="he-IL" b="0" i="0" dirty="0" err="1" smtClean="0">
                <a:solidFill>
                  <a:srgbClr val="000000"/>
                </a:solidFill>
                <a:effectLst/>
                <a:latin typeface="Arial" panose="020B0604020202020204" pitchFamily="34" charset="0"/>
              </a:rPr>
              <a:t>סָלְקָא</a:t>
            </a:r>
            <a:r>
              <a:rPr lang="he-IL" b="0" i="0" dirty="0" smtClean="0">
                <a:solidFill>
                  <a:srgbClr val="000000"/>
                </a:solidFill>
                <a:effectLst/>
                <a:latin typeface="Arial" panose="020B0604020202020204" pitchFamily="34" charset="0"/>
              </a:rPr>
              <a:t> דַעְתָּךְ </a:t>
            </a:r>
            <a:r>
              <a:rPr lang="he-IL" b="0" i="0" dirty="0" err="1" smtClean="0">
                <a:solidFill>
                  <a:srgbClr val="000000"/>
                </a:solidFill>
                <a:effectLst/>
                <a:latin typeface="Arial" panose="020B0604020202020204" pitchFamily="34" charset="0"/>
              </a:rPr>
              <a:t>אָמֵינָא</a:t>
            </a:r>
            <a:r>
              <a:rPr lang="he-IL" b="0" i="0" dirty="0" smtClean="0">
                <a:solidFill>
                  <a:srgbClr val="000000"/>
                </a:solidFill>
                <a:effectLst/>
                <a:latin typeface="Arial" panose="020B0604020202020204" pitchFamily="34" charset="0"/>
              </a:rPr>
              <a:t>,  </a:t>
            </a:r>
          </a:p>
          <a:p>
            <a:r>
              <a:rPr lang="he-IL" b="0" i="0" dirty="0" err="1" smtClean="0">
                <a:solidFill>
                  <a:srgbClr val="000000"/>
                </a:solidFill>
                <a:effectLst/>
                <a:latin typeface="Arial" panose="020B0604020202020204" pitchFamily="34" charset="0"/>
              </a:rPr>
              <a:t>אִידֵּי</a:t>
            </a:r>
            <a:r>
              <a:rPr lang="he-IL" b="0" i="0" dirty="0" smtClean="0">
                <a:solidFill>
                  <a:srgbClr val="000000"/>
                </a:solidFill>
                <a:effectLst/>
                <a:latin typeface="Arial" panose="020B0604020202020204" pitchFamily="34" charset="0"/>
              </a:rPr>
              <a:t> </a:t>
            </a:r>
            <a:r>
              <a:rPr lang="he-IL" b="0" i="0" dirty="0" err="1" smtClean="0">
                <a:solidFill>
                  <a:srgbClr val="000000"/>
                </a:solidFill>
                <a:effectLst/>
                <a:latin typeface="Arial" panose="020B0604020202020204" pitchFamily="34" charset="0"/>
              </a:rPr>
              <a:t>וְאִידֵּי</a:t>
            </a:r>
            <a:r>
              <a:rPr lang="he-IL" b="0" i="0" dirty="0" smtClean="0">
                <a:solidFill>
                  <a:srgbClr val="000000"/>
                </a:solidFill>
                <a:effectLst/>
                <a:latin typeface="Arial" panose="020B0604020202020204" pitchFamily="34" charset="0"/>
              </a:rPr>
              <a:t> אַשֵּׁן,</a:t>
            </a:r>
          </a:p>
          <a:p>
            <a:r>
              <a:rPr lang="he-IL" b="0" i="0" dirty="0" smtClean="0">
                <a:solidFill>
                  <a:srgbClr val="000000"/>
                </a:solidFill>
                <a:effectLst/>
                <a:latin typeface="Arial" panose="020B0604020202020204" pitchFamily="34" charset="0"/>
              </a:rPr>
              <a:t>וְהָא </a:t>
            </a:r>
            <a:r>
              <a:rPr lang="he-IL" b="1" i="0" dirty="0" err="1" smtClean="0">
                <a:solidFill>
                  <a:srgbClr val="000000"/>
                </a:solidFill>
                <a:effectLst/>
                <a:latin typeface="Arial" panose="020B0604020202020204" pitchFamily="34" charset="0"/>
              </a:rPr>
              <a:t>דְּמִכַּלְיָא</a:t>
            </a:r>
            <a:r>
              <a:rPr lang="he-IL" b="1" i="0" dirty="0" smtClean="0">
                <a:solidFill>
                  <a:srgbClr val="000000"/>
                </a:solidFill>
                <a:effectLst/>
                <a:latin typeface="Arial" panose="020B0604020202020204" pitchFamily="34" charset="0"/>
              </a:rPr>
              <a:t> </a:t>
            </a:r>
            <a:r>
              <a:rPr lang="he-IL" b="1" i="0" dirty="0" err="1" smtClean="0">
                <a:solidFill>
                  <a:srgbClr val="000000"/>
                </a:solidFill>
                <a:effectLst/>
                <a:latin typeface="Arial" panose="020B0604020202020204" pitchFamily="34" charset="0"/>
              </a:rPr>
              <a:t>קַרְנָא</a:t>
            </a:r>
            <a:r>
              <a:rPr lang="he-IL" b="1" i="0" dirty="0" smtClean="0">
                <a:solidFill>
                  <a:srgbClr val="000000"/>
                </a:solidFill>
                <a:effectLst/>
                <a:latin typeface="Arial" panose="020B0604020202020204" pitchFamily="34" charset="0"/>
              </a:rPr>
              <a:t> </a:t>
            </a:r>
            <a:r>
              <a:rPr lang="he-IL" b="0" i="0" dirty="0" smtClean="0">
                <a:solidFill>
                  <a:srgbClr val="000000"/>
                </a:solidFill>
                <a:effectLst/>
                <a:latin typeface="Arial" panose="020B0604020202020204" pitchFamily="34" charset="0"/>
              </a:rPr>
              <a:t>הָא </a:t>
            </a:r>
            <a:r>
              <a:rPr lang="he-IL" b="1" i="0" dirty="0" smtClean="0">
                <a:solidFill>
                  <a:srgbClr val="000000"/>
                </a:solidFill>
                <a:effectLst/>
                <a:latin typeface="Arial" panose="020B0604020202020204" pitchFamily="34" charset="0"/>
              </a:rPr>
              <a:t>דְּלָא מִכַּלְיָא </a:t>
            </a:r>
            <a:r>
              <a:rPr lang="he-IL" b="1" i="0" dirty="0" err="1" smtClean="0">
                <a:solidFill>
                  <a:srgbClr val="000000"/>
                </a:solidFill>
                <a:effectLst/>
                <a:latin typeface="Arial" panose="020B0604020202020204" pitchFamily="34" charset="0"/>
              </a:rPr>
              <a:t>קַרְנָא</a:t>
            </a:r>
            <a:r>
              <a:rPr lang="he-IL" b="1" i="0" dirty="0" smtClean="0">
                <a:solidFill>
                  <a:srgbClr val="000000"/>
                </a:solidFill>
                <a:effectLst/>
                <a:latin typeface="Arial" panose="020B0604020202020204" pitchFamily="34" charset="0"/>
              </a:rPr>
              <a:t>         </a:t>
            </a:r>
            <a:r>
              <a:rPr lang="he-IL" b="0" i="0" dirty="0" err="1" smtClean="0">
                <a:solidFill>
                  <a:srgbClr val="000000"/>
                </a:solidFill>
                <a:effectLst/>
                <a:latin typeface="Arial" panose="020B0604020202020204" pitchFamily="34" charset="0"/>
              </a:rPr>
              <a:t>קָא</a:t>
            </a:r>
            <a:r>
              <a:rPr lang="he-IL" b="0" i="0" dirty="0" smtClean="0">
                <a:solidFill>
                  <a:srgbClr val="000000"/>
                </a:solidFill>
                <a:effectLst/>
                <a:latin typeface="Arial" panose="020B0604020202020204" pitchFamily="34" charset="0"/>
              </a:rPr>
              <a:t> מַשְׁמַע לַן</a:t>
            </a:r>
            <a:endParaRPr lang="he-IL" dirty="0"/>
          </a:p>
        </p:txBody>
      </p:sp>
      <p:sp>
        <p:nvSpPr>
          <p:cNvPr id="5" name="מלבן 4"/>
          <p:cNvSpPr/>
          <p:nvPr/>
        </p:nvSpPr>
        <p:spPr>
          <a:xfrm>
            <a:off x="3029525" y="3338639"/>
            <a:ext cx="8800117" cy="1015663"/>
          </a:xfrm>
          <a:prstGeom prst="rect">
            <a:avLst/>
          </a:prstGeom>
        </p:spPr>
        <p:txBody>
          <a:bodyPr wrap="square">
            <a:spAutoFit/>
          </a:bodyPr>
          <a:lstStyle/>
          <a:p>
            <a:r>
              <a:rPr lang="he-IL" dirty="0" smtClean="0"/>
              <a:t>זה שאמר הכתוב "</a:t>
            </a:r>
            <a:r>
              <a:rPr lang="he-IL" sz="2400" b="1" dirty="0"/>
              <a:t> וּבִעֵ֖ר</a:t>
            </a:r>
            <a:r>
              <a:rPr lang="he-IL" b="1" dirty="0"/>
              <a:t> בִּשְׂדֵ֣ה אַחֵ֑ר </a:t>
            </a:r>
            <a:r>
              <a:rPr lang="he-IL" dirty="0" smtClean="0"/>
              <a:t>", שמשמעותו </a:t>
            </a:r>
            <a:r>
              <a:rPr lang="he-IL" b="1" dirty="0" smtClean="0"/>
              <a:t>שמבער לגמרי, </a:t>
            </a:r>
          </a:p>
          <a:p>
            <a:r>
              <a:rPr lang="he-IL" dirty="0" smtClean="0"/>
              <a:t>בא לחייב במקום </a:t>
            </a:r>
            <a:r>
              <a:rPr lang="he-IL" b="1" dirty="0" smtClean="0"/>
              <a:t>שכילתה </a:t>
            </a:r>
            <a:r>
              <a:rPr lang="he-IL" dirty="0" smtClean="0"/>
              <a:t>השן את </a:t>
            </a:r>
            <a:r>
              <a:rPr lang="he-IL" b="1" dirty="0" smtClean="0"/>
              <a:t>כל פירות </a:t>
            </a:r>
            <a:r>
              <a:rPr lang="he-IL" dirty="0" smtClean="0"/>
              <a:t>השדה, </a:t>
            </a:r>
          </a:p>
          <a:p>
            <a:r>
              <a:rPr lang="he-IL" dirty="0" smtClean="0"/>
              <a:t>דהיינו, את כל ה"קרן" של השדה, באכילתה, כגון, שכילתה ערוגה באופן שאין סופה לחזור ולצמוח. </a:t>
            </a:r>
          </a:p>
        </p:txBody>
      </p:sp>
      <p:sp>
        <p:nvSpPr>
          <p:cNvPr id="6" name="TextBox 5"/>
          <p:cNvSpPr txBox="1"/>
          <p:nvPr/>
        </p:nvSpPr>
        <p:spPr>
          <a:xfrm>
            <a:off x="10187708" y="193963"/>
            <a:ext cx="1791855" cy="369332"/>
          </a:xfrm>
          <a:prstGeom prst="rect">
            <a:avLst/>
          </a:prstGeom>
          <a:noFill/>
        </p:spPr>
        <p:txBody>
          <a:bodyPr wrap="square" rtlCol="1">
            <a:spAutoFit/>
          </a:bodyPr>
          <a:lstStyle/>
          <a:p>
            <a:r>
              <a:rPr lang="he-IL" dirty="0" smtClean="0"/>
              <a:t>דף ג' עמ' א'</a:t>
            </a:r>
            <a:endParaRPr lang="he-IL" dirty="0"/>
          </a:p>
        </p:txBody>
      </p:sp>
      <p:sp>
        <p:nvSpPr>
          <p:cNvPr id="7" name="TextBox 6"/>
          <p:cNvSpPr txBox="1"/>
          <p:nvPr/>
        </p:nvSpPr>
        <p:spPr>
          <a:xfrm>
            <a:off x="6927271" y="249382"/>
            <a:ext cx="1521863" cy="369332"/>
          </a:xfrm>
          <a:prstGeom prst="rect">
            <a:avLst/>
          </a:prstGeom>
          <a:noFill/>
        </p:spPr>
        <p:txBody>
          <a:bodyPr wrap="square" rtlCol="1">
            <a:spAutoFit/>
          </a:bodyPr>
          <a:lstStyle/>
          <a:p>
            <a:r>
              <a:rPr lang="he-IL" dirty="0" smtClean="0"/>
              <a:t>מתרצת הגמרא</a:t>
            </a:r>
            <a:endParaRPr lang="he-IL" dirty="0"/>
          </a:p>
        </p:txBody>
      </p:sp>
      <p:sp>
        <p:nvSpPr>
          <p:cNvPr id="2" name="מלבן 1"/>
          <p:cNvSpPr/>
          <p:nvPr/>
        </p:nvSpPr>
        <p:spPr>
          <a:xfrm>
            <a:off x="6297060" y="1953644"/>
            <a:ext cx="5532582" cy="1384995"/>
          </a:xfrm>
          <a:prstGeom prst="rect">
            <a:avLst/>
          </a:prstGeom>
        </p:spPr>
        <p:txBody>
          <a:bodyPr wrap="square">
            <a:spAutoFit/>
          </a:bodyPr>
          <a:lstStyle/>
          <a:p>
            <a:r>
              <a:rPr lang="he-IL" dirty="0"/>
              <a:t>התנא היה צריך להביא ראיה לכך, כי לולי הראיה, </a:t>
            </a:r>
            <a:endParaRPr lang="he-IL" dirty="0" smtClean="0"/>
          </a:p>
          <a:p>
            <a:r>
              <a:rPr lang="he-IL" dirty="0" smtClean="0"/>
              <a:t>היה </a:t>
            </a:r>
            <a:r>
              <a:rPr lang="he-IL" dirty="0"/>
              <a:t>עולה בדעתנו לומר שזה וזה,</a:t>
            </a:r>
          </a:p>
          <a:p>
            <a:r>
              <a:rPr lang="he-IL" dirty="0"/>
              <a:t> גם "</a:t>
            </a:r>
            <a:r>
              <a:rPr lang="he-IL" sz="2400" b="1" dirty="0"/>
              <a:t> וְשִׁלַּח֙ </a:t>
            </a:r>
            <a:r>
              <a:rPr lang="he-IL" b="1" dirty="0" err="1"/>
              <a:t>אֶת־בעירה</a:t>
            </a:r>
            <a:r>
              <a:rPr lang="he-IL" dirty="0"/>
              <a:t> (בְּעִיר֔וֹ) " </a:t>
            </a:r>
            <a:endParaRPr lang="he-IL" dirty="0" smtClean="0"/>
          </a:p>
          <a:p>
            <a:r>
              <a:rPr lang="he-IL" dirty="0" smtClean="0"/>
              <a:t>וגם </a:t>
            </a:r>
            <a:r>
              <a:rPr lang="he-IL" dirty="0"/>
              <a:t>"</a:t>
            </a:r>
            <a:r>
              <a:rPr lang="he-IL" sz="2400" b="1" dirty="0"/>
              <a:t>וּבִעֵ֖ר</a:t>
            </a:r>
            <a:r>
              <a:rPr lang="he-IL" b="1" dirty="0"/>
              <a:t> בִּשְׂדֵ֣ה אַחֵ֑ר</a:t>
            </a:r>
            <a:r>
              <a:rPr lang="he-IL" dirty="0"/>
              <a:t>", שניהם נאמרו לחייב על נזקי השן. </a:t>
            </a:r>
          </a:p>
        </p:txBody>
      </p:sp>
      <p:sp>
        <p:nvSpPr>
          <p:cNvPr id="3" name="מלבן 2"/>
          <p:cNvSpPr/>
          <p:nvPr/>
        </p:nvSpPr>
        <p:spPr>
          <a:xfrm>
            <a:off x="2105890" y="4638893"/>
            <a:ext cx="9642763" cy="1569660"/>
          </a:xfrm>
          <a:prstGeom prst="rect">
            <a:avLst/>
          </a:prstGeom>
        </p:spPr>
        <p:txBody>
          <a:bodyPr wrap="square">
            <a:spAutoFit/>
          </a:bodyPr>
          <a:lstStyle/>
          <a:p>
            <a:r>
              <a:rPr lang="he-IL" dirty="0"/>
              <a:t>ומה שנאמר "</a:t>
            </a:r>
            <a:r>
              <a:rPr lang="he-IL" sz="2400" b="1" dirty="0"/>
              <a:t> וְשִׁלַּח֙ </a:t>
            </a:r>
            <a:r>
              <a:rPr lang="he-IL" b="1" dirty="0" err="1"/>
              <a:t>אֶת־בעירה</a:t>
            </a:r>
            <a:r>
              <a:rPr lang="he-IL" dirty="0"/>
              <a:t> (בְּעִיר֔וֹ) " בא הכתוב לחייב גם במקום </a:t>
            </a:r>
            <a:r>
              <a:rPr lang="he-IL" b="1" dirty="0"/>
              <a:t>שלא כילתה </a:t>
            </a:r>
            <a:r>
              <a:rPr lang="he-IL" dirty="0"/>
              <a:t>את ה"קרן" באכילתה </a:t>
            </a:r>
          </a:p>
          <a:p>
            <a:r>
              <a:rPr lang="he-IL" dirty="0"/>
              <a:t>כגון, שאכלה שַחַת [תבואה בתחילת גידולה] שסופה לשוב ולצמוח, אם כי לא כפי שהייתה תחילה. </a:t>
            </a:r>
            <a:endParaRPr lang="he-IL" dirty="0" smtClean="0"/>
          </a:p>
          <a:p>
            <a:r>
              <a:rPr lang="he-IL" dirty="0" smtClean="0"/>
              <a:t>והיינו </a:t>
            </a:r>
            <a:r>
              <a:rPr lang="he-IL" dirty="0"/>
              <a:t>אומרים שבא הכתוב לרבות שגם באופן כזה חייב, </a:t>
            </a:r>
            <a:endParaRPr lang="he-IL" dirty="0" smtClean="0"/>
          </a:p>
          <a:p>
            <a:r>
              <a:rPr lang="he-IL" dirty="0" smtClean="0"/>
              <a:t>לכן </a:t>
            </a:r>
            <a:r>
              <a:rPr lang="he-IL" dirty="0"/>
              <a:t>משמיע התנא בברייתא שהפסוק "</a:t>
            </a:r>
            <a:r>
              <a:rPr lang="he-IL" b="1" dirty="0">
                <a:solidFill>
                  <a:srgbClr val="000000"/>
                </a:solidFill>
                <a:latin typeface="Arial" panose="020B0604020202020204" pitchFamily="34" charset="0"/>
              </a:rPr>
              <a:t> מְשַׁלְּחֵי רֶגֶל </a:t>
            </a:r>
            <a:r>
              <a:rPr lang="he-IL" dirty="0"/>
              <a:t>" מלמד ש"ושלח את בעירה" </a:t>
            </a:r>
            <a:endParaRPr lang="he-IL" dirty="0" smtClean="0"/>
          </a:p>
          <a:p>
            <a:r>
              <a:rPr lang="he-IL" dirty="0" smtClean="0"/>
              <a:t>בא </a:t>
            </a:r>
            <a:r>
              <a:rPr lang="he-IL" dirty="0"/>
              <a:t>לחייב על נזקי רגל, ולא על נזקי שן.</a:t>
            </a:r>
          </a:p>
        </p:txBody>
      </p:sp>
    </p:spTree>
    <p:extLst>
      <p:ext uri="{BB962C8B-B14F-4D97-AF65-F5344CB8AC3E}">
        <p14:creationId xmlns:p14="http://schemas.microsoft.com/office/powerpoint/2010/main" val="7179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31"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2000"/>
                            </p:stCondLst>
                            <p:childTnLst>
                              <p:par>
                                <p:cTn id="16" presetID="22" presetClass="entr" presetSubtype="2" fill="hold" grpId="0" nodeType="afterEffect">
                                  <p:stCondLst>
                                    <p:cond delay="200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par>
                          <p:cTn id="19" fill="hold">
                            <p:stCondLst>
                              <p:cond delay="4500"/>
                            </p:stCondLst>
                            <p:childTnLst>
                              <p:par>
                                <p:cTn id="20" presetID="16" presetClass="entr" presetSubtype="37" fill="hold" grpId="0" nodeType="afterEffect">
                                  <p:stCondLst>
                                    <p:cond delay="400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par>
                          <p:cTn id="23" fill="hold">
                            <p:stCondLst>
                              <p:cond delay="9000"/>
                            </p:stCondLst>
                            <p:childTnLst>
                              <p:par>
                                <p:cTn id="24" presetID="22" presetClass="entr" presetSubtype="4" fill="hold" grpId="0" nodeType="afterEffect">
                                  <p:stCondLst>
                                    <p:cond delay="400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פרה אוכלת עש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0902" y="3308253"/>
            <a:ext cx="5674206" cy="3191741"/>
          </a:xfrm>
          <a:prstGeom prst="rect">
            <a:avLst/>
          </a:prstGeom>
        </p:spPr>
      </p:pic>
      <p:sp>
        <p:nvSpPr>
          <p:cNvPr id="10" name="מלבן 9"/>
          <p:cNvSpPr/>
          <p:nvPr/>
        </p:nvSpPr>
        <p:spPr>
          <a:xfrm>
            <a:off x="1730280" y="3396215"/>
            <a:ext cx="1544012" cy="369332"/>
          </a:xfrm>
          <a:prstGeom prst="rect">
            <a:avLst/>
          </a:prstGeom>
          <a:solidFill>
            <a:schemeClr val="accent6">
              <a:lumMod val="20000"/>
              <a:lumOff val="80000"/>
            </a:schemeClr>
          </a:solidFill>
        </p:spPr>
        <p:txBody>
          <a:bodyPr wrap="none">
            <a:spAutoFit/>
          </a:bodyPr>
          <a:lstStyle/>
          <a:p>
            <a:r>
              <a:rPr lang="he-IL" b="0" i="0" dirty="0" smtClean="0">
                <a:solidFill>
                  <a:srgbClr val="000000"/>
                </a:solidFill>
                <a:effectLst/>
                <a:latin typeface="Arial" panose="020B0604020202020204" pitchFamily="34" charset="0"/>
              </a:rPr>
              <a:t>לא ְכַּלְיָא </a:t>
            </a:r>
            <a:r>
              <a:rPr lang="he-IL" b="0" i="0" dirty="0" err="1" smtClean="0">
                <a:solidFill>
                  <a:srgbClr val="000000"/>
                </a:solidFill>
                <a:effectLst/>
                <a:latin typeface="Arial" panose="020B0604020202020204" pitchFamily="34" charset="0"/>
              </a:rPr>
              <a:t>קַרְנָא</a:t>
            </a:r>
            <a:r>
              <a:rPr lang="he-IL" b="0" i="0" dirty="0" smtClean="0">
                <a:solidFill>
                  <a:srgbClr val="000000"/>
                </a:solidFill>
                <a:effectLst/>
                <a:latin typeface="Arial" panose="020B0604020202020204" pitchFamily="34" charset="0"/>
              </a:rPr>
              <a:t> </a:t>
            </a:r>
            <a:endParaRPr lang="he-IL" dirty="0"/>
          </a:p>
        </p:txBody>
      </p:sp>
      <p:sp>
        <p:nvSpPr>
          <p:cNvPr id="13" name="TextBox 12"/>
          <p:cNvSpPr txBox="1"/>
          <p:nvPr/>
        </p:nvSpPr>
        <p:spPr>
          <a:xfrm>
            <a:off x="-165934" y="5914704"/>
            <a:ext cx="1146579" cy="369332"/>
          </a:xfrm>
          <a:prstGeom prst="rect">
            <a:avLst/>
          </a:prstGeom>
          <a:solidFill>
            <a:schemeClr val="accent6">
              <a:lumMod val="20000"/>
              <a:lumOff val="80000"/>
            </a:schemeClr>
          </a:solidFill>
        </p:spPr>
        <p:txBody>
          <a:bodyPr wrap="square" rtlCol="1">
            <a:spAutoFit/>
          </a:bodyPr>
          <a:lstStyle/>
          <a:p>
            <a:r>
              <a:rPr lang="he-IL" dirty="0" smtClean="0"/>
              <a:t>הקש כאן</a:t>
            </a:r>
            <a:endParaRPr lang="he-IL" dirty="0"/>
          </a:p>
        </p:txBody>
      </p:sp>
      <p:sp>
        <p:nvSpPr>
          <p:cNvPr id="15" name="מלבן 14"/>
          <p:cNvSpPr/>
          <p:nvPr/>
        </p:nvSpPr>
        <p:spPr>
          <a:xfrm>
            <a:off x="2217692" y="0"/>
            <a:ext cx="1168910" cy="369332"/>
          </a:xfrm>
          <a:prstGeom prst="rect">
            <a:avLst/>
          </a:prstGeom>
          <a:solidFill>
            <a:schemeClr val="accent6">
              <a:lumMod val="20000"/>
              <a:lumOff val="80000"/>
            </a:schemeClr>
          </a:solidFill>
        </p:spPr>
        <p:txBody>
          <a:bodyPr wrap="none">
            <a:spAutoFit/>
          </a:bodyPr>
          <a:lstStyle/>
          <a:p>
            <a:r>
              <a:rPr lang="he-IL" b="0" i="0" dirty="0" smtClean="0">
                <a:solidFill>
                  <a:srgbClr val="000000"/>
                </a:solidFill>
                <a:effectLst/>
                <a:latin typeface="Arial" panose="020B0604020202020204" pitchFamily="34" charset="0"/>
              </a:rPr>
              <a:t>ְכַּלְיָא </a:t>
            </a:r>
            <a:r>
              <a:rPr lang="he-IL" b="0" i="0" dirty="0" err="1" smtClean="0">
                <a:solidFill>
                  <a:srgbClr val="000000"/>
                </a:solidFill>
                <a:effectLst/>
                <a:latin typeface="Arial" panose="020B0604020202020204" pitchFamily="34" charset="0"/>
              </a:rPr>
              <a:t>קַרְנָא</a:t>
            </a:r>
            <a:r>
              <a:rPr lang="he-IL" b="0" i="0" dirty="0" smtClean="0">
                <a:solidFill>
                  <a:srgbClr val="000000"/>
                </a:solidFill>
                <a:effectLst/>
                <a:latin typeface="Arial" panose="020B0604020202020204" pitchFamily="34" charset="0"/>
              </a:rPr>
              <a:t> </a:t>
            </a:r>
            <a:endParaRPr lang="he-IL" dirty="0"/>
          </a:p>
        </p:txBody>
      </p:sp>
      <p:sp>
        <p:nvSpPr>
          <p:cNvPr id="16" name="TextBox 15"/>
          <p:cNvSpPr txBox="1"/>
          <p:nvPr/>
        </p:nvSpPr>
        <p:spPr>
          <a:xfrm>
            <a:off x="10298545" y="0"/>
            <a:ext cx="1764146" cy="369332"/>
          </a:xfrm>
          <a:prstGeom prst="rect">
            <a:avLst/>
          </a:prstGeom>
          <a:noFill/>
        </p:spPr>
        <p:txBody>
          <a:bodyPr wrap="square" rtlCol="1">
            <a:spAutoFit/>
          </a:bodyPr>
          <a:lstStyle/>
          <a:p>
            <a:r>
              <a:rPr lang="he-IL" dirty="0" smtClean="0"/>
              <a:t>דף ג' עמ' א'</a:t>
            </a:r>
            <a:endParaRPr lang="he-IL" dirty="0"/>
          </a:p>
        </p:txBody>
      </p:sp>
      <p:pic>
        <p:nvPicPr>
          <p:cNvPr id="11" name="תמונה 10"/>
          <p:cNvPicPr>
            <a:picLocks noChangeAspect="1"/>
          </p:cNvPicPr>
          <p:nvPr/>
        </p:nvPicPr>
        <p:blipFill>
          <a:blip r:embed="rId5"/>
          <a:stretch>
            <a:fillRect/>
          </a:stretch>
        </p:blipFill>
        <p:spPr>
          <a:xfrm>
            <a:off x="362028" y="343506"/>
            <a:ext cx="5309416" cy="2893869"/>
          </a:xfrm>
          <a:prstGeom prst="rect">
            <a:avLst/>
          </a:prstGeom>
        </p:spPr>
      </p:pic>
      <p:sp>
        <p:nvSpPr>
          <p:cNvPr id="12" name="מלבן 11"/>
          <p:cNvSpPr/>
          <p:nvPr/>
        </p:nvSpPr>
        <p:spPr>
          <a:xfrm>
            <a:off x="546755" y="2451268"/>
            <a:ext cx="4789234" cy="923330"/>
          </a:xfrm>
          <a:prstGeom prst="rect">
            <a:avLst/>
          </a:prstGeom>
          <a:solidFill>
            <a:schemeClr val="bg1"/>
          </a:solidFill>
        </p:spPr>
        <p:txBody>
          <a:bodyPr wrap="square">
            <a:spAutoFit/>
          </a:bodyPr>
          <a:lstStyle/>
          <a:p>
            <a:r>
              <a:rPr lang="he-IL" dirty="0" smtClean="0"/>
              <a:t>מקום </a:t>
            </a:r>
            <a:r>
              <a:rPr lang="he-IL" b="1" dirty="0" smtClean="0"/>
              <a:t>שכילתה </a:t>
            </a:r>
            <a:r>
              <a:rPr lang="he-IL" dirty="0" smtClean="0"/>
              <a:t>השן את </a:t>
            </a:r>
            <a:r>
              <a:rPr lang="he-IL" b="1" dirty="0" smtClean="0"/>
              <a:t>כל פירות </a:t>
            </a:r>
            <a:r>
              <a:rPr lang="he-IL" dirty="0" smtClean="0"/>
              <a:t>השדה,</a:t>
            </a:r>
          </a:p>
          <a:p>
            <a:r>
              <a:rPr lang="he-IL" dirty="0" smtClean="0"/>
              <a:t>דהיינו, את כל ה"קרן" של השדה, באכילתה, </a:t>
            </a:r>
          </a:p>
          <a:p>
            <a:r>
              <a:rPr lang="he-IL" dirty="0" smtClean="0"/>
              <a:t>כגון, שכילתה ערוגה באופן שאין סופה לחזור ולצמוח</a:t>
            </a:r>
            <a:endParaRPr lang="he-IL" dirty="0"/>
          </a:p>
        </p:txBody>
      </p:sp>
      <p:sp>
        <p:nvSpPr>
          <p:cNvPr id="14" name="מלבן 13"/>
          <p:cNvSpPr/>
          <p:nvPr/>
        </p:nvSpPr>
        <p:spPr>
          <a:xfrm>
            <a:off x="971967" y="5822371"/>
            <a:ext cx="5197509" cy="923330"/>
          </a:xfrm>
          <a:prstGeom prst="rect">
            <a:avLst/>
          </a:prstGeom>
          <a:solidFill>
            <a:schemeClr val="bg1"/>
          </a:solidFill>
        </p:spPr>
        <p:txBody>
          <a:bodyPr wrap="square">
            <a:spAutoFit/>
          </a:bodyPr>
          <a:lstStyle/>
          <a:p>
            <a:r>
              <a:rPr lang="he-IL" b="1" dirty="0" smtClean="0"/>
              <a:t>שלא כילתה </a:t>
            </a:r>
            <a:r>
              <a:rPr lang="he-IL" dirty="0" smtClean="0"/>
              <a:t>את ה"קרן" באכילתה כגון, שאכלה שַחַת [תבואה בתחילת גידולה] שסופה לשוב ולצמוח, אם כי לא כפי שהייתה תחילה. </a:t>
            </a:r>
            <a:endParaRPr lang="he-IL" dirty="0"/>
          </a:p>
        </p:txBody>
      </p:sp>
      <p:sp>
        <p:nvSpPr>
          <p:cNvPr id="17" name="מלבן 16"/>
          <p:cNvSpPr/>
          <p:nvPr/>
        </p:nvSpPr>
        <p:spPr>
          <a:xfrm>
            <a:off x="7480988" y="737493"/>
            <a:ext cx="4581703" cy="369332"/>
          </a:xfrm>
          <a:prstGeom prst="rect">
            <a:avLst/>
          </a:prstGeom>
          <a:solidFill>
            <a:schemeClr val="accent5">
              <a:lumMod val="20000"/>
              <a:lumOff val="80000"/>
            </a:schemeClr>
          </a:solidFill>
        </p:spPr>
        <p:txBody>
          <a:bodyPr wrap="none">
            <a:spAutoFit/>
          </a:bodyPr>
          <a:lstStyle/>
          <a:p>
            <a:r>
              <a:rPr lang="he-IL" b="0" i="0" dirty="0" err="1" smtClean="0">
                <a:solidFill>
                  <a:srgbClr val="000000"/>
                </a:solidFill>
                <a:effectLst/>
                <a:latin typeface="Arial" panose="020B0604020202020204" pitchFamily="34" charset="0"/>
              </a:rPr>
              <a:t>וְהַשְׁתָּא</a:t>
            </a:r>
            <a:r>
              <a:rPr lang="he-IL" b="0" i="0" dirty="0" smtClean="0">
                <a:solidFill>
                  <a:srgbClr val="000000"/>
                </a:solidFill>
                <a:effectLst/>
                <a:latin typeface="Arial" panose="020B0604020202020204" pitchFamily="34" charset="0"/>
              </a:rPr>
              <a:t> </a:t>
            </a:r>
            <a:r>
              <a:rPr lang="he-IL" b="0" i="0" dirty="0" err="1" smtClean="0">
                <a:solidFill>
                  <a:srgbClr val="000000"/>
                </a:solidFill>
                <a:effectLst/>
                <a:latin typeface="Arial" panose="020B0604020202020204" pitchFamily="34" charset="0"/>
              </a:rPr>
              <a:t>דְּאוֹקֵימְנָא</a:t>
            </a:r>
            <a:r>
              <a:rPr lang="he-IL" b="0" i="0" dirty="0" smtClean="0">
                <a:solidFill>
                  <a:srgbClr val="000000"/>
                </a:solidFill>
                <a:effectLst/>
                <a:latin typeface="Arial" panose="020B0604020202020204" pitchFamily="34" charset="0"/>
              </a:rPr>
              <a:t> אַרֶגֶל שֵׁן </a:t>
            </a:r>
            <a:r>
              <a:rPr lang="he-IL" b="1" i="0" dirty="0" smtClean="0">
                <a:solidFill>
                  <a:srgbClr val="000000"/>
                </a:solidFill>
                <a:effectLst/>
                <a:latin typeface="Arial" panose="020B0604020202020204" pitchFamily="34" charset="0"/>
              </a:rPr>
              <a:t>דְּלָא מִכַּלְיָא </a:t>
            </a:r>
            <a:r>
              <a:rPr lang="he-IL" b="1" i="0" dirty="0" err="1" smtClean="0">
                <a:solidFill>
                  <a:srgbClr val="000000"/>
                </a:solidFill>
                <a:effectLst/>
                <a:latin typeface="Arial" panose="020B0604020202020204" pitchFamily="34" charset="0"/>
              </a:rPr>
              <a:t>קַרְנָא</a:t>
            </a:r>
            <a:r>
              <a:rPr lang="he-IL" b="1" i="0" dirty="0" smtClean="0">
                <a:solidFill>
                  <a:srgbClr val="000000"/>
                </a:solidFill>
                <a:effectLst/>
                <a:latin typeface="Arial" panose="020B0604020202020204" pitchFamily="34" charset="0"/>
              </a:rPr>
              <a:t> </a:t>
            </a:r>
            <a:r>
              <a:rPr lang="he-IL" b="0" i="0" dirty="0" err="1" smtClean="0">
                <a:solidFill>
                  <a:srgbClr val="000000"/>
                </a:solidFill>
                <a:effectLst/>
                <a:latin typeface="Arial" panose="020B0604020202020204" pitchFamily="34" charset="0"/>
              </a:rPr>
              <a:t>מְנָלַן</a:t>
            </a:r>
            <a:endParaRPr lang="he-IL" dirty="0"/>
          </a:p>
        </p:txBody>
      </p:sp>
      <p:sp>
        <p:nvSpPr>
          <p:cNvPr id="18" name="מלבן 17"/>
          <p:cNvSpPr/>
          <p:nvPr/>
        </p:nvSpPr>
        <p:spPr>
          <a:xfrm>
            <a:off x="4664363" y="1153295"/>
            <a:ext cx="7398328" cy="923330"/>
          </a:xfrm>
          <a:prstGeom prst="rect">
            <a:avLst/>
          </a:prstGeom>
        </p:spPr>
        <p:txBody>
          <a:bodyPr wrap="square">
            <a:spAutoFit/>
          </a:bodyPr>
          <a:lstStyle/>
          <a:p>
            <a:r>
              <a:rPr lang="he-IL" dirty="0" smtClean="0"/>
              <a:t>עתה, לפי המסקנה, שהפסוק "ושלח" בא לחייב על נזקי רגל, ושן </a:t>
            </a:r>
          </a:p>
          <a:p>
            <a:r>
              <a:rPr lang="he-IL" dirty="0" smtClean="0"/>
              <a:t>נלמדת מהפסוק "ובער" בלבד, אם כן, </a:t>
            </a:r>
            <a:r>
              <a:rPr lang="he-IL" dirty="0"/>
              <a:t>מנין למדנו </a:t>
            </a:r>
            <a:r>
              <a:rPr lang="he-IL" dirty="0" smtClean="0"/>
              <a:t>נזקי שן, </a:t>
            </a:r>
          </a:p>
          <a:p>
            <a:r>
              <a:rPr lang="he-IL" dirty="0" smtClean="0"/>
              <a:t>לחייב שן שלא מכליא </a:t>
            </a:r>
            <a:r>
              <a:rPr lang="he-IL" dirty="0" err="1" smtClean="0"/>
              <a:t>קרנא</a:t>
            </a:r>
            <a:r>
              <a:rPr lang="he-IL" dirty="0" smtClean="0"/>
              <a:t>?</a:t>
            </a:r>
          </a:p>
        </p:txBody>
      </p:sp>
      <p:sp>
        <p:nvSpPr>
          <p:cNvPr id="19" name="מלבן 18"/>
          <p:cNvSpPr/>
          <p:nvPr/>
        </p:nvSpPr>
        <p:spPr>
          <a:xfrm>
            <a:off x="7058719" y="2718809"/>
            <a:ext cx="5031681" cy="923330"/>
          </a:xfrm>
          <a:prstGeom prst="rect">
            <a:avLst/>
          </a:prstGeom>
          <a:solidFill>
            <a:schemeClr val="accent5">
              <a:lumMod val="20000"/>
              <a:lumOff val="80000"/>
            </a:schemeClr>
          </a:solidFill>
        </p:spPr>
        <p:txBody>
          <a:bodyPr wrap="square">
            <a:spAutoFit/>
          </a:bodyPr>
          <a:lstStyle/>
          <a:p>
            <a:r>
              <a:rPr lang="he-IL" b="0" i="0" dirty="0" err="1" smtClean="0">
                <a:solidFill>
                  <a:srgbClr val="000000"/>
                </a:solidFill>
                <a:effectLst/>
                <a:latin typeface="Arial" panose="020B0604020202020204" pitchFamily="34" charset="0"/>
              </a:rPr>
              <a:t>דּוּמְיָא</a:t>
            </a:r>
            <a:r>
              <a:rPr lang="he-IL" b="0" i="0" dirty="0" smtClean="0">
                <a:solidFill>
                  <a:srgbClr val="000000"/>
                </a:solidFill>
                <a:effectLst/>
                <a:latin typeface="Arial" panose="020B0604020202020204" pitchFamily="34" charset="0"/>
              </a:rPr>
              <a:t> </a:t>
            </a:r>
            <a:r>
              <a:rPr lang="he-IL" b="0" i="0" dirty="0" err="1" smtClean="0">
                <a:solidFill>
                  <a:srgbClr val="000000"/>
                </a:solidFill>
                <a:effectLst/>
                <a:latin typeface="Arial" panose="020B0604020202020204" pitchFamily="34" charset="0"/>
              </a:rPr>
              <a:t>דְרֶגֶל</a:t>
            </a:r>
            <a:r>
              <a:rPr lang="he-IL" b="0" i="0" dirty="0" smtClean="0">
                <a:solidFill>
                  <a:srgbClr val="000000"/>
                </a:solidFill>
                <a:effectLst/>
                <a:latin typeface="Arial" panose="020B0604020202020204" pitchFamily="34" charset="0"/>
              </a:rPr>
              <a:t> </a:t>
            </a:r>
          </a:p>
          <a:p>
            <a:r>
              <a:rPr lang="he-IL" b="0" i="0" dirty="0" smtClean="0">
                <a:solidFill>
                  <a:srgbClr val="000000"/>
                </a:solidFill>
                <a:effectLst/>
                <a:latin typeface="Arial" panose="020B0604020202020204" pitchFamily="34" charset="0"/>
              </a:rPr>
              <a:t>מָה רֶגֶל לָא שְׁנָא </a:t>
            </a:r>
            <a:r>
              <a:rPr lang="he-IL" b="1" i="0" dirty="0" smtClean="0">
                <a:solidFill>
                  <a:srgbClr val="000000"/>
                </a:solidFill>
                <a:effectLst/>
                <a:latin typeface="Arial" panose="020B0604020202020204" pitchFamily="34" charset="0"/>
              </a:rPr>
              <a:t>מִכַּלְיָא </a:t>
            </a:r>
            <a:r>
              <a:rPr lang="he-IL" b="1" i="0" dirty="0" err="1" smtClean="0">
                <a:solidFill>
                  <a:srgbClr val="000000"/>
                </a:solidFill>
                <a:effectLst/>
                <a:latin typeface="Arial" panose="020B0604020202020204" pitchFamily="34" charset="0"/>
              </a:rPr>
              <a:t>קַרְנָא</a:t>
            </a:r>
            <a:r>
              <a:rPr lang="he-IL" b="1" i="0" dirty="0" smtClean="0">
                <a:solidFill>
                  <a:srgbClr val="000000"/>
                </a:solidFill>
                <a:effectLst/>
                <a:latin typeface="Arial" panose="020B0604020202020204" pitchFamily="34" charset="0"/>
              </a:rPr>
              <a:t> </a:t>
            </a:r>
            <a:r>
              <a:rPr lang="he-IL" b="0" i="0" dirty="0" smtClean="0">
                <a:solidFill>
                  <a:srgbClr val="000000"/>
                </a:solidFill>
                <a:effectLst/>
                <a:latin typeface="Arial" panose="020B0604020202020204" pitchFamily="34" charset="0"/>
              </a:rPr>
              <a:t>וְלָא שְׁנָא לָא מִכַּלְיָא </a:t>
            </a:r>
            <a:r>
              <a:rPr lang="he-IL" b="0" i="0" dirty="0" err="1" smtClean="0">
                <a:solidFill>
                  <a:srgbClr val="000000"/>
                </a:solidFill>
                <a:effectLst/>
                <a:latin typeface="Arial" panose="020B0604020202020204" pitchFamily="34" charset="0"/>
              </a:rPr>
              <a:t>קַרְנָא</a:t>
            </a:r>
            <a:r>
              <a:rPr lang="he-IL" b="0" i="0" dirty="0" smtClean="0">
                <a:solidFill>
                  <a:srgbClr val="000000"/>
                </a:solidFill>
                <a:effectLst/>
                <a:latin typeface="Arial" panose="020B0604020202020204" pitchFamily="34" charset="0"/>
              </a:rPr>
              <a:t> </a:t>
            </a:r>
          </a:p>
          <a:p>
            <a:r>
              <a:rPr lang="he-IL" b="0" i="0" dirty="0" smtClean="0">
                <a:solidFill>
                  <a:srgbClr val="000000"/>
                </a:solidFill>
                <a:effectLst/>
                <a:latin typeface="Arial" panose="020B0604020202020204" pitchFamily="34" charset="0"/>
              </a:rPr>
              <a:t>אַף שֵׁן לָא שְׁנָא מִכַּלְיָא </a:t>
            </a:r>
            <a:r>
              <a:rPr lang="he-IL" b="0" i="0" dirty="0" err="1" smtClean="0">
                <a:solidFill>
                  <a:srgbClr val="000000"/>
                </a:solidFill>
                <a:effectLst/>
                <a:latin typeface="Arial" panose="020B0604020202020204" pitchFamily="34" charset="0"/>
              </a:rPr>
              <a:t>קַרְנָא</a:t>
            </a:r>
            <a:r>
              <a:rPr lang="he-IL" b="0" i="0" dirty="0" smtClean="0">
                <a:solidFill>
                  <a:srgbClr val="000000"/>
                </a:solidFill>
                <a:effectLst/>
                <a:latin typeface="Arial" panose="020B0604020202020204" pitchFamily="34" charset="0"/>
              </a:rPr>
              <a:t> וְלָא שְׁנָא לָא מִכַּלְיָא </a:t>
            </a:r>
            <a:r>
              <a:rPr lang="he-IL" b="0" i="0" dirty="0" err="1" smtClean="0">
                <a:solidFill>
                  <a:srgbClr val="000000"/>
                </a:solidFill>
                <a:effectLst/>
                <a:latin typeface="Arial" panose="020B0604020202020204" pitchFamily="34" charset="0"/>
              </a:rPr>
              <a:t>קַרְנָא</a:t>
            </a:r>
            <a:endParaRPr lang="he-IL" dirty="0"/>
          </a:p>
        </p:txBody>
      </p:sp>
      <p:sp>
        <p:nvSpPr>
          <p:cNvPr id="20" name="מלבן 19"/>
          <p:cNvSpPr/>
          <p:nvPr/>
        </p:nvSpPr>
        <p:spPr>
          <a:xfrm>
            <a:off x="6537208" y="3715601"/>
            <a:ext cx="5654792" cy="1477328"/>
          </a:xfrm>
          <a:prstGeom prst="rect">
            <a:avLst/>
          </a:prstGeom>
        </p:spPr>
        <p:txBody>
          <a:bodyPr wrap="square">
            <a:spAutoFit/>
          </a:bodyPr>
          <a:lstStyle/>
          <a:p>
            <a:r>
              <a:rPr lang="he-IL" dirty="0" smtClean="0"/>
              <a:t>בדומה לרגל, </a:t>
            </a:r>
          </a:p>
          <a:p>
            <a:r>
              <a:rPr lang="he-IL" dirty="0" smtClean="0"/>
              <a:t>דין השן נלמד בהיקש מדין הרגל </a:t>
            </a:r>
          </a:p>
          <a:p>
            <a:r>
              <a:rPr lang="he-IL" dirty="0" smtClean="0"/>
              <a:t>כמו </a:t>
            </a:r>
            <a:r>
              <a:rPr lang="he-IL" dirty="0" err="1" smtClean="0"/>
              <a:t>שב"רגל</a:t>
            </a:r>
            <a:r>
              <a:rPr lang="he-IL" dirty="0" smtClean="0"/>
              <a:t>", אין הבדל בדין אם כליא </a:t>
            </a:r>
            <a:r>
              <a:rPr lang="he-IL" dirty="0" err="1" smtClean="0"/>
              <a:t>קרנא</a:t>
            </a:r>
            <a:r>
              <a:rPr lang="he-IL" dirty="0" smtClean="0"/>
              <a:t> או לא כליא </a:t>
            </a:r>
            <a:r>
              <a:rPr lang="he-IL" dirty="0" err="1" smtClean="0"/>
              <a:t>קרנא</a:t>
            </a:r>
            <a:endParaRPr lang="he-IL" dirty="0" smtClean="0"/>
          </a:p>
          <a:p>
            <a:r>
              <a:rPr lang="he-IL" dirty="0" smtClean="0"/>
              <a:t>אף ה"שן", לא תחלק בה, בין שהוא כליא </a:t>
            </a:r>
            <a:r>
              <a:rPr lang="he-IL" dirty="0" err="1" smtClean="0"/>
              <a:t>קרנא</a:t>
            </a:r>
            <a:r>
              <a:rPr lang="he-IL" dirty="0" smtClean="0"/>
              <a:t> ובין שאיננו כליא קרנה והדין הוא שהוא חייב.</a:t>
            </a:r>
          </a:p>
        </p:txBody>
      </p:sp>
      <p:grpSp>
        <p:nvGrpSpPr>
          <p:cNvPr id="4" name="קבוצה 3"/>
          <p:cNvGrpSpPr/>
          <p:nvPr/>
        </p:nvGrpSpPr>
        <p:grpSpPr>
          <a:xfrm>
            <a:off x="6741086" y="5488267"/>
            <a:ext cx="4858328" cy="1212693"/>
            <a:chOff x="6741086" y="5488267"/>
            <a:chExt cx="4858328" cy="1212693"/>
          </a:xfrm>
        </p:grpSpPr>
        <p:sp>
          <p:nvSpPr>
            <p:cNvPr id="22" name="הסבר אליפטי 21"/>
            <p:cNvSpPr/>
            <p:nvPr/>
          </p:nvSpPr>
          <p:spPr>
            <a:xfrm rot="40640">
              <a:off x="6741086" y="5488267"/>
              <a:ext cx="4858328" cy="1212693"/>
            </a:xfrm>
            <a:prstGeom prst="wedgeEllipseCallout">
              <a:avLst>
                <a:gd name="adj1" fmla="val 6975"/>
                <a:gd name="adj2" fmla="val -9879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מלבן 22"/>
            <p:cNvSpPr/>
            <p:nvPr/>
          </p:nvSpPr>
          <p:spPr>
            <a:xfrm rot="40640">
              <a:off x="6823716" y="5742136"/>
              <a:ext cx="4424133" cy="646331"/>
            </a:xfrm>
            <a:prstGeom prst="rect">
              <a:avLst/>
            </a:prstGeom>
          </p:spPr>
          <p:txBody>
            <a:bodyPr wrap="square">
              <a:spAutoFit/>
            </a:bodyPr>
            <a:lstStyle/>
            <a:p>
              <a:r>
                <a:rPr lang="he-IL" dirty="0" err="1" smtClean="0"/>
                <a:t>בתוס</a:t>
              </a:r>
              <a:r>
                <a:rPr lang="he-IL" dirty="0" smtClean="0"/>
                <a:t>' </a:t>
              </a:r>
              <a:r>
                <a:rPr lang="he-IL" dirty="0" err="1" smtClean="0"/>
                <a:t>שאנץ</a:t>
              </a:r>
              <a:r>
                <a:rPr lang="he-IL" dirty="0" smtClean="0"/>
                <a:t> כתב: "כיון דשן ורגל מחד קרא נפקי </a:t>
              </a:r>
            </a:p>
            <a:p>
              <a:r>
                <a:rPr lang="he-IL" dirty="0" err="1" smtClean="0"/>
                <a:t>סברא</a:t>
              </a:r>
              <a:r>
                <a:rPr lang="he-IL" dirty="0" smtClean="0"/>
                <a:t> הוא </a:t>
              </a:r>
              <a:r>
                <a:rPr lang="he-IL" dirty="0" err="1" smtClean="0"/>
                <a:t>להשוותם</a:t>
              </a:r>
              <a:r>
                <a:rPr lang="he-IL" dirty="0" smtClean="0"/>
                <a:t> בדיניהם </a:t>
              </a:r>
              <a:r>
                <a:rPr lang="he-IL" dirty="0" err="1" smtClean="0"/>
                <a:t>דומיא</a:t>
              </a:r>
              <a:r>
                <a:rPr lang="he-IL" dirty="0" smtClean="0"/>
                <a:t> </a:t>
              </a:r>
              <a:r>
                <a:rPr lang="he-IL" dirty="0" err="1" smtClean="0"/>
                <a:t>דרגל</a:t>
              </a:r>
              <a:r>
                <a:rPr lang="he-IL" dirty="0" smtClean="0"/>
                <a:t>" </a:t>
              </a:r>
              <a:endParaRPr lang="he-IL" dirty="0"/>
            </a:p>
          </p:txBody>
        </p:sp>
      </p:grpSp>
      <p:sp>
        <p:nvSpPr>
          <p:cNvPr id="24" name="TextBox 23"/>
          <p:cNvSpPr txBox="1"/>
          <p:nvPr/>
        </p:nvSpPr>
        <p:spPr>
          <a:xfrm>
            <a:off x="10419686" y="2213051"/>
            <a:ext cx="1521863" cy="369332"/>
          </a:xfrm>
          <a:prstGeom prst="rect">
            <a:avLst/>
          </a:prstGeom>
          <a:noFill/>
        </p:spPr>
        <p:txBody>
          <a:bodyPr wrap="square" rtlCol="1">
            <a:spAutoFit/>
          </a:bodyPr>
          <a:lstStyle/>
          <a:p>
            <a:r>
              <a:rPr lang="he-IL" dirty="0" smtClean="0"/>
              <a:t>מתרצת הגמרא</a:t>
            </a:r>
            <a:endParaRPr lang="he-IL" dirty="0"/>
          </a:p>
        </p:txBody>
      </p:sp>
      <p:sp>
        <p:nvSpPr>
          <p:cNvPr id="25" name="TextBox 24"/>
          <p:cNvSpPr txBox="1"/>
          <p:nvPr/>
        </p:nvSpPr>
        <p:spPr>
          <a:xfrm>
            <a:off x="10365337" y="298300"/>
            <a:ext cx="1725063" cy="369332"/>
          </a:xfrm>
          <a:prstGeom prst="rect">
            <a:avLst/>
          </a:prstGeom>
          <a:noFill/>
        </p:spPr>
        <p:txBody>
          <a:bodyPr wrap="square" rtlCol="1">
            <a:spAutoFit/>
          </a:bodyPr>
          <a:lstStyle/>
          <a:p>
            <a:r>
              <a:rPr lang="he-IL" dirty="0" smtClean="0"/>
              <a:t>שואלת הגמרא</a:t>
            </a:r>
            <a:endParaRPr lang="he-IL" dirty="0"/>
          </a:p>
        </p:txBody>
      </p:sp>
    </p:spTree>
    <p:extLst>
      <p:ext uri="{BB962C8B-B14F-4D97-AF65-F5344CB8AC3E}">
        <p14:creationId xmlns:p14="http://schemas.microsoft.com/office/powerpoint/2010/main" val="5638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par>
                          <p:cTn id="8" fill="hold">
                            <p:stCondLst>
                              <p:cond delay="500"/>
                            </p:stCondLst>
                            <p:childTnLst>
                              <p:par>
                                <p:cTn id="9" presetID="31"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childTnLst>
                          </p:cTn>
                        </p:par>
                        <p:par>
                          <p:cTn id="15" fill="hold">
                            <p:stCondLst>
                              <p:cond delay="2000"/>
                            </p:stCondLst>
                            <p:childTnLst>
                              <p:par>
                                <p:cTn id="16" presetID="22" presetClass="entr" presetSubtype="2" fill="hold" grpId="0" nodeType="afterEffect">
                                  <p:stCondLst>
                                    <p:cond delay="200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childTnLst>
                          </p:cTn>
                        </p:par>
                        <p:par>
                          <p:cTn id="19" fill="hold">
                            <p:stCondLst>
                              <p:cond delay="4500"/>
                            </p:stCondLst>
                            <p:childTnLst>
                              <p:par>
                                <p:cTn id="20" presetID="16" presetClass="entr" presetSubtype="21" fill="hold" grpId="0" nodeType="afterEffect">
                                  <p:stCondLst>
                                    <p:cond delay="300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8000"/>
                            </p:stCondLst>
                            <p:childTnLst>
                              <p:par>
                                <p:cTn id="24" presetID="6" presetClass="entr" presetSubtype="16" fill="hold" nodeType="afterEffect">
                                  <p:stCondLst>
                                    <p:cond delay="100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par>
                          <p:cTn id="27" fill="hold">
                            <p:stCondLst>
                              <p:cond delay="11000"/>
                            </p:stCondLst>
                            <p:childTnLst>
                              <p:par>
                                <p:cTn id="28" presetID="22" presetClass="entr" presetSubtype="2" fill="hold" grpId="0" nodeType="afterEffect">
                                  <p:stCondLst>
                                    <p:cond delay="500"/>
                                  </p:stCondLst>
                                  <p:childTnLst>
                                    <p:set>
                                      <p:cBhvr>
                                        <p:cTn id="29" dur="1" fill="hold">
                                          <p:stCondLst>
                                            <p:cond delay="0"/>
                                          </p:stCondLst>
                                        </p:cTn>
                                        <p:tgtEl>
                                          <p:spTgt spid="14"/>
                                        </p:tgtEl>
                                        <p:attrNameLst>
                                          <p:attrName>style.visibility</p:attrName>
                                        </p:attrNameLst>
                                      </p:cBhvr>
                                      <p:to>
                                        <p:strVal val="visible"/>
                                      </p:to>
                                    </p:set>
                                    <p:animEffect transition="in" filter="wipe(right)">
                                      <p:cBhvr>
                                        <p:cTn id="30" dur="500"/>
                                        <p:tgtEl>
                                          <p:spTgt spid="14"/>
                                        </p:tgtEl>
                                      </p:cBhvr>
                                    </p:animEffect>
                                  </p:childTnLst>
                                </p:cTn>
                              </p:par>
                            </p:childTnLst>
                          </p:cTn>
                        </p:par>
                        <p:par>
                          <p:cTn id="31" fill="hold">
                            <p:stCondLst>
                              <p:cond delay="12000"/>
                            </p:stCondLst>
                            <p:childTnLst>
                              <p:par>
                                <p:cTn id="32" presetID="47" presetClass="entr" presetSubtype="0" fill="hold" grpId="0" nodeType="afterEffect">
                                  <p:stCondLst>
                                    <p:cond delay="5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par>
                          <p:cTn id="42" fill="hold">
                            <p:stCondLst>
                              <p:cond delay="500"/>
                            </p:stCondLst>
                            <p:childTnLst>
                              <p:par>
                                <p:cTn id="43" presetID="53" presetClass="entr" presetSubtype="16" fill="hold" grpId="0" nodeType="afterEffect">
                                  <p:stCondLst>
                                    <p:cond delay="5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par>
                          <p:cTn id="48" fill="hold">
                            <p:stCondLst>
                              <p:cond delay="1500"/>
                            </p:stCondLst>
                            <p:childTnLst>
                              <p:par>
                                <p:cTn id="49" presetID="22" presetClass="entr" presetSubtype="2" fill="hold" grpId="0" nodeType="afterEffect">
                                  <p:stCondLst>
                                    <p:cond delay="2000"/>
                                  </p:stCondLst>
                                  <p:childTnLst>
                                    <p:set>
                                      <p:cBhvr>
                                        <p:cTn id="50" dur="1" fill="hold">
                                          <p:stCondLst>
                                            <p:cond delay="0"/>
                                          </p:stCondLst>
                                        </p:cTn>
                                        <p:tgtEl>
                                          <p:spTgt spid="20"/>
                                        </p:tgtEl>
                                        <p:attrNameLst>
                                          <p:attrName>style.visibility</p:attrName>
                                        </p:attrNameLst>
                                      </p:cBhvr>
                                      <p:to>
                                        <p:strVal val="visible"/>
                                      </p:to>
                                    </p:set>
                                    <p:animEffect transition="in" filter="wipe(right)">
                                      <p:cBhvr>
                                        <p:cTn id="51" dur="500"/>
                                        <p:tgtEl>
                                          <p:spTgt spid="20"/>
                                        </p:tgtEl>
                                      </p:cBhvr>
                                    </p:animEffect>
                                  </p:childTnLst>
                                </p:cTn>
                              </p:par>
                            </p:childTnLst>
                          </p:cTn>
                        </p:par>
                        <p:par>
                          <p:cTn id="52" fill="hold">
                            <p:stCondLst>
                              <p:cond delay="4000"/>
                            </p:stCondLst>
                            <p:childTnLst>
                              <p:par>
                                <p:cTn id="53" presetID="21" presetClass="entr" presetSubtype="1" fill="hold" nodeType="afterEffect">
                                  <p:stCondLst>
                                    <p:cond delay="4000"/>
                                  </p:stCondLst>
                                  <p:childTnLst>
                                    <p:set>
                                      <p:cBhvr>
                                        <p:cTn id="54" dur="1" fill="hold">
                                          <p:stCondLst>
                                            <p:cond delay="0"/>
                                          </p:stCondLst>
                                        </p:cTn>
                                        <p:tgtEl>
                                          <p:spTgt spid="4"/>
                                        </p:tgtEl>
                                        <p:attrNameLst>
                                          <p:attrName>style.visibility</p:attrName>
                                        </p:attrNameLst>
                                      </p:cBhvr>
                                      <p:to>
                                        <p:strVal val="visible"/>
                                      </p:to>
                                    </p:set>
                                    <p:animEffect transition="in" filter="wheel(1)">
                                      <p:cBhvr>
                                        <p:cTn id="55" dur="1000"/>
                                        <p:tgtEl>
                                          <p:spTgt spid="4"/>
                                        </p:tgtEl>
                                      </p:cBhvr>
                                    </p:animEffect>
                                  </p:childTnLst>
                                </p:cTn>
                              </p:par>
                            </p:childTnLst>
                          </p:cTn>
                        </p:par>
                        <p:par>
                          <p:cTn id="56" fill="hold">
                            <p:stCondLst>
                              <p:cond delay="9000"/>
                            </p:stCondLst>
                            <p:childTnLst>
                              <p:par>
                                <p:cTn id="57" presetID="45" presetClass="entr" presetSubtype="0" fill="hold" grpId="0" nodeType="afterEffect">
                                  <p:stCondLst>
                                    <p:cond delay="325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000"/>
                                        <p:tgtEl>
                                          <p:spTgt spid="15"/>
                                        </p:tgtEl>
                                      </p:cBhvr>
                                    </p:animEffect>
                                    <p:anim calcmode="lin" valueType="num">
                                      <p:cBhvr>
                                        <p:cTn id="60" dur="2000" fill="hold"/>
                                        <p:tgtEl>
                                          <p:spTgt spid="15"/>
                                        </p:tgtEl>
                                        <p:attrNameLst>
                                          <p:attrName>ppt_w</p:attrName>
                                        </p:attrNameLst>
                                      </p:cBhvr>
                                      <p:tavLst>
                                        <p:tav tm="0" fmla="#ppt_w*sin(2.5*pi*$)">
                                          <p:val>
                                            <p:fltVal val="0"/>
                                          </p:val>
                                        </p:tav>
                                        <p:tav tm="100000">
                                          <p:val>
                                            <p:fltVal val="1"/>
                                          </p:val>
                                        </p:tav>
                                      </p:tavLst>
                                    </p:anim>
                                    <p:anim calcmode="lin" valueType="num">
                                      <p:cBhvr>
                                        <p:cTn id="61" dur="2000" fill="hold"/>
                                        <p:tgtEl>
                                          <p:spTgt spid="15"/>
                                        </p:tgtEl>
                                        <p:attrNameLst>
                                          <p:attrName>ppt_h</p:attrName>
                                        </p:attrNameLst>
                                      </p:cBhvr>
                                      <p:tavLst>
                                        <p:tav tm="0">
                                          <p:val>
                                            <p:strVal val="#ppt_h"/>
                                          </p:val>
                                        </p:tav>
                                        <p:tav tm="100000">
                                          <p:val>
                                            <p:strVal val="#ppt_h"/>
                                          </p:val>
                                        </p:tav>
                                      </p:tavLst>
                                    </p:anim>
                                  </p:childTnLst>
                                </p:cTn>
                              </p:par>
                            </p:childTnLst>
                          </p:cTn>
                        </p:par>
                        <p:par>
                          <p:cTn id="62" fill="hold">
                            <p:stCondLst>
                              <p:cond delay="14250"/>
                            </p:stCondLst>
                            <p:childTnLst>
                              <p:par>
                                <p:cTn id="63" presetID="6" presetClass="entr" presetSubtype="16" fill="hold" nodeType="afterEffect">
                                  <p:stCondLst>
                                    <p:cond delay="500"/>
                                  </p:stCondLst>
                                  <p:childTnLst>
                                    <p:set>
                                      <p:cBhvr>
                                        <p:cTn id="64" dur="1" fill="hold">
                                          <p:stCondLst>
                                            <p:cond delay="0"/>
                                          </p:stCondLst>
                                        </p:cTn>
                                        <p:tgtEl>
                                          <p:spTgt spid="11"/>
                                        </p:tgtEl>
                                        <p:attrNameLst>
                                          <p:attrName>style.visibility</p:attrName>
                                        </p:attrNameLst>
                                      </p:cBhvr>
                                      <p:to>
                                        <p:strVal val="visible"/>
                                      </p:to>
                                    </p:set>
                                    <p:animEffect transition="in" filter="circle(in)">
                                      <p:cBhvr>
                                        <p:cTn id="65" dur="2000"/>
                                        <p:tgtEl>
                                          <p:spTgt spid="11"/>
                                        </p:tgtEl>
                                      </p:cBhvr>
                                    </p:animEffect>
                                  </p:childTnLst>
                                </p:cTn>
                              </p:par>
                            </p:childTnLst>
                          </p:cTn>
                        </p:par>
                        <p:par>
                          <p:cTn id="66" fill="hold">
                            <p:stCondLst>
                              <p:cond delay="16750"/>
                            </p:stCondLst>
                            <p:childTnLst>
                              <p:par>
                                <p:cTn id="67" presetID="16" presetClass="entr" presetSubtype="21" fill="hold" grpId="0" nodeType="afterEffect">
                                  <p:stCondLst>
                                    <p:cond delay="50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2"/>
                </p:tgtEl>
              </p:cMediaNode>
            </p:video>
          </p:childTnLst>
        </p:cTn>
      </p:par>
    </p:tnLst>
    <p:bldLst>
      <p:bldP spid="10" grpId="0" animBg="1"/>
      <p:bldP spid="13" grpId="0" animBg="1"/>
      <p:bldP spid="15" grpId="0" animBg="1"/>
      <p:bldP spid="12" grpId="0" animBg="1"/>
      <p:bldP spid="14" grpId="0" animBg="1"/>
      <p:bldP spid="17" grpId="0" animBg="1"/>
      <p:bldP spid="18" grpId="0"/>
      <p:bldP spid="19" grpId="0" animBg="1"/>
      <p:bldP spid="20"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5791200" y="498763"/>
            <a:ext cx="4996872" cy="1938992"/>
          </a:xfrm>
          <a:prstGeom prst="rect">
            <a:avLst/>
          </a:prstGeom>
        </p:spPr>
        <p:txBody>
          <a:bodyPr wrap="square">
            <a:spAutoFit/>
          </a:bodyPr>
          <a:lstStyle/>
          <a:p>
            <a:r>
              <a:rPr lang="he-IL" dirty="0"/>
              <a:t>בחינת הפסוק </a:t>
            </a:r>
            <a:r>
              <a:rPr lang="he-IL" dirty="0" smtClean="0"/>
              <a:t>ב שמות </a:t>
            </a:r>
            <a:r>
              <a:rPr lang="he-IL" dirty="0"/>
              <a:t>פרק </a:t>
            </a:r>
            <a:r>
              <a:rPr lang="he-IL" dirty="0" err="1"/>
              <a:t>כב</a:t>
            </a:r>
            <a:r>
              <a:rPr lang="he-IL" dirty="0"/>
              <a:t> פסוק ד</a:t>
            </a:r>
          </a:p>
          <a:p>
            <a:r>
              <a:rPr lang="he-IL" sz="2400" b="1" dirty="0" smtClean="0">
                <a:solidFill>
                  <a:schemeClr val="tx2">
                    <a:lumMod val="20000"/>
                    <a:lumOff val="80000"/>
                  </a:schemeClr>
                </a:solidFill>
              </a:rPr>
              <a:t> </a:t>
            </a:r>
            <a:r>
              <a:rPr lang="he-IL" sz="2400" b="1" dirty="0">
                <a:solidFill>
                  <a:schemeClr val="accent5">
                    <a:lumMod val="75000"/>
                  </a:schemeClr>
                </a:solidFill>
              </a:rPr>
              <a:t>וְשִׁלַּח֙</a:t>
            </a:r>
            <a:r>
              <a:rPr lang="he-IL" sz="2400" b="1" dirty="0">
                <a:solidFill>
                  <a:schemeClr val="tx2">
                    <a:lumMod val="20000"/>
                    <a:lumOff val="80000"/>
                  </a:schemeClr>
                </a:solidFill>
              </a:rPr>
              <a:t> </a:t>
            </a:r>
            <a:r>
              <a:rPr lang="he-IL" sz="2000" b="1" dirty="0" err="1"/>
              <a:t>אֶת־בעירה</a:t>
            </a:r>
            <a:r>
              <a:rPr lang="he-IL" sz="2000" b="1" dirty="0"/>
              <a:t> </a:t>
            </a:r>
            <a:r>
              <a:rPr lang="he-IL" sz="2000" b="1" dirty="0" smtClean="0"/>
              <a:t>(בְּעִיר֔וֹ)</a:t>
            </a:r>
            <a:r>
              <a:rPr lang="he-IL" sz="2400" b="1" dirty="0" smtClean="0"/>
              <a:t> </a:t>
            </a:r>
            <a:r>
              <a:rPr lang="he-IL" sz="2800" b="1" dirty="0">
                <a:solidFill>
                  <a:schemeClr val="accent5">
                    <a:lumMod val="75000"/>
                  </a:schemeClr>
                </a:solidFill>
              </a:rPr>
              <a:t>וּבִעֵ֖ר</a:t>
            </a:r>
            <a:r>
              <a:rPr lang="he-IL" sz="2400" b="1" dirty="0"/>
              <a:t> </a:t>
            </a:r>
            <a:r>
              <a:rPr lang="he-IL" sz="2000" b="1" dirty="0"/>
              <a:t>בִּשְׂדֵ֣ה אַחֵ֑ר </a:t>
            </a:r>
            <a:endParaRPr lang="he-IL" sz="2000" b="1" dirty="0" smtClean="0"/>
          </a:p>
          <a:p>
            <a:r>
              <a:rPr lang="he-IL" sz="2000" b="1" dirty="0" smtClean="0"/>
              <a:t>מֵיטַ֥ב </a:t>
            </a:r>
            <a:r>
              <a:rPr lang="he-IL" sz="2000" b="1" dirty="0"/>
              <a:t>שָׂדֵ֛הוּ וּמֵיטַ֥ב כַּרְמ֖וֹ </a:t>
            </a:r>
            <a:r>
              <a:rPr lang="he-IL" sz="2000" b="1" dirty="0" smtClean="0"/>
              <a:t>יְשַׁלֵּֽם</a:t>
            </a:r>
          </a:p>
          <a:p>
            <a:r>
              <a:rPr lang="he-IL" dirty="0" smtClean="0"/>
              <a:t>ומציאת המקור ל"שן": ו"רגל" </a:t>
            </a:r>
          </a:p>
          <a:p>
            <a:r>
              <a:rPr lang="he-IL" dirty="0" smtClean="0"/>
              <a:t>בין </a:t>
            </a:r>
            <a:r>
              <a:rPr lang="he-IL" dirty="0" err="1" smtClean="0"/>
              <a:t>מקרנא</a:t>
            </a:r>
            <a:r>
              <a:rPr lang="he-IL" dirty="0" smtClean="0"/>
              <a:t> כליא, </a:t>
            </a:r>
            <a:r>
              <a:rPr lang="he-IL" dirty="0"/>
              <a:t>ו</a:t>
            </a:r>
            <a:r>
              <a:rPr lang="he-IL" dirty="0" smtClean="0"/>
              <a:t>בין בלא </a:t>
            </a:r>
            <a:r>
              <a:rPr lang="he-IL" dirty="0" err="1" smtClean="0"/>
              <a:t>קרנא</a:t>
            </a:r>
            <a:r>
              <a:rPr lang="he-IL" dirty="0" smtClean="0"/>
              <a:t> </a:t>
            </a:r>
          </a:p>
          <a:p>
            <a:r>
              <a:rPr lang="he-IL" dirty="0" smtClean="0"/>
              <a:t>כך שהם בכלל הפסוק </a:t>
            </a:r>
            <a:endParaRPr lang="he-IL" dirty="0"/>
          </a:p>
        </p:txBody>
      </p:sp>
      <p:graphicFrame>
        <p:nvGraphicFramePr>
          <p:cNvPr id="7" name="טבלה 6"/>
          <p:cNvGraphicFramePr>
            <a:graphicFrameLocks noGrp="1"/>
          </p:cNvGraphicFramePr>
          <p:nvPr>
            <p:extLst/>
          </p:nvPr>
        </p:nvGraphicFramePr>
        <p:xfrm>
          <a:off x="3366986" y="2934787"/>
          <a:ext cx="8123050" cy="1619770"/>
        </p:xfrm>
        <a:graphic>
          <a:graphicData uri="http://schemas.openxmlformats.org/drawingml/2006/table">
            <a:tbl>
              <a:tblPr rtl="1" firstRow="1" bandRow="1">
                <a:tableStyleId>{5A111915-BE36-4E01-A7E5-04B1672EAD32}</a:tableStyleId>
              </a:tblPr>
              <a:tblGrid>
                <a:gridCol w="765770">
                  <a:extLst>
                    <a:ext uri="{9D8B030D-6E8A-4147-A177-3AD203B41FA5}">
                      <a16:colId xmlns:a16="http://schemas.microsoft.com/office/drawing/2014/main" val="3750168055"/>
                    </a:ext>
                  </a:extLst>
                </a:gridCol>
                <a:gridCol w="2547684">
                  <a:extLst>
                    <a:ext uri="{9D8B030D-6E8A-4147-A177-3AD203B41FA5}">
                      <a16:colId xmlns:a16="http://schemas.microsoft.com/office/drawing/2014/main" val="3517750990"/>
                    </a:ext>
                  </a:extLst>
                </a:gridCol>
                <a:gridCol w="2329964">
                  <a:extLst>
                    <a:ext uri="{9D8B030D-6E8A-4147-A177-3AD203B41FA5}">
                      <a16:colId xmlns:a16="http://schemas.microsoft.com/office/drawing/2014/main" val="3213973132"/>
                    </a:ext>
                  </a:extLst>
                </a:gridCol>
                <a:gridCol w="2479632">
                  <a:extLst>
                    <a:ext uri="{9D8B030D-6E8A-4147-A177-3AD203B41FA5}">
                      <a16:colId xmlns:a16="http://schemas.microsoft.com/office/drawing/2014/main" val="2820327200"/>
                    </a:ext>
                  </a:extLst>
                </a:gridCol>
              </a:tblGrid>
              <a:tr h="358288">
                <a:tc>
                  <a:txBody>
                    <a:bodyPr/>
                    <a:lstStyle/>
                    <a:p>
                      <a:pPr rtl="1"/>
                      <a:endParaRPr lang="he-IL" dirty="0"/>
                    </a:p>
                  </a:txBody>
                  <a:tcPr/>
                </a:tc>
                <a:tc>
                  <a:txBody>
                    <a:bodyPr/>
                    <a:lstStyle/>
                    <a:p>
                      <a:pPr rtl="1"/>
                      <a:r>
                        <a:rPr lang="he-IL" dirty="0" smtClean="0"/>
                        <a:t>כליא </a:t>
                      </a:r>
                      <a:r>
                        <a:rPr lang="he-IL" dirty="0" err="1" smtClean="0"/>
                        <a:t>קרנא</a:t>
                      </a:r>
                      <a:r>
                        <a:rPr lang="he-IL" dirty="0" smtClean="0"/>
                        <a:t> וגם</a:t>
                      </a:r>
                      <a:r>
                        <a:rPr lang="he-IL" baseline="0" dirty="0" smtClean="0"/>
                        <a:t> אם שלחה</a:t>
                      </a:r>
                      <a:endParaRPr lang="he-IL" dirty="0"/>
                    </a:p>
                  </a:txBody>
                  <a:tcPr/>
                </a:tc>
                <a:tc>
                  <a:txBody>
                    <a:bodyPr/>
                    <a:lstStyle/>
                    <a:p>
                      <a:pPr rtl="1"/>
                      <a:r>
                        <a:rPr lang="he-IL" dirty="0" smtClean="0"/>
                        <a:t>     דלא כליא </a:t>
                      </a:r>
                      <a:r>
                        <a:rPr lang="he-IL" dirty="0" err="1" smtClean="0"/>
                        <a:t>קרנא</a:t>
                      </a:r>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smtClean="0"/>
                    </a:p>
                  </a:txBody>
                  <a:tcPr/>
                </a:tc>
                <a:extLst>
                  <a:ext uri="{0D108BD9-81ED-4DB2-BD59-A6C34878D82A}">
                    <a16:rowId xmlns:a16="http://schemas.microsoft.com/office/drawing/2014/main" val="389807744"/>
                  </a:ext>
                </a:extLst>
              </a:tr>
              <a:tr h="627005">
                <a:tc>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2751794639"/>
                  </a:ext>
                </a:extLst>
              </a:tr>
              <a:tr h="627005">
                <a:tc>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483932727"/>
                  </a:ext>
                </a:extLst>
              </a:tr>
            </a:tbl>
          </a:graphicData>
        </a:graphic>
      </p:graphicFrame>
      <p:sp>
        <p:nvSpPr>
          <p:cNvPr id="11" name="TextBox 10"/>
          <p:cNvSpPr txBox="1"/>
          <p:nvPr/>
        </p:nvSpPr>
        <p:spPr>
          <a:xfrm>
            <a:off x="10548593" y="249382"/>
            <a:ext cx="1403261" cy="369332"/>
          </a:xfrm>
          <a:prstGeom prst="rect">
            <a:avLst/>
          </a:prstGeom>
          <a:noFill/>
        </p:spPr>
        <p:txBody>
          <a:bodyPr wrap="square" rtlCol="1">
            <a:spAutoFit/>
          </a:bodyPr>
          <a:lstStyle/>
          <a:p>
            <a:r>
              <a:rPr lang="he-IL" dirty="0" smtClean="0"/>
              <a:t>דף ג' עמ' א'</a:t>
            </a:r>
            <a:endParaRPr lang="he-IL" dirty="0"/>
          </a:p>
        </p:txBody>
      </p:sp>
      <p:grpSp>
        <p:nvGrpSpPr>
          <p:cNvPr id="14" name="קבוצה 13"/>
          <p:cNvGrpSpPr/>
          <p:nvPr/>
        </p:nvGrpSpPr>
        <p:grpSpPr>
          <a:xfrm>
            <a:off x="0" y="389001"/>
            <a:ext cx="5637229" cy="2510280"/>
            <a:chOff x="-94268" y="760821"/>
            <a:chExt cx="5637229" cy="2510280"/>
          </a:xfrm>
        </p:grpSpPr>
        <p:sp>
          <p:nvSpPr>
            <p:cNvPr id="12" name="הסבר אליפטי 11"/>
            <p:cNvSpPr/>
            <p:nvPr/>
          </p:nvSpPr>
          <p:spPr>
            <a:xfrm>
              <a:off x="-94268" y="760821"/>
              <a:ext cx="5637229" cy="2510280"/>
            </a:xfrm>
            <a:prstGeom prst="wedgeEllipseCallout">
              <a:avLst>
                <a:gd name="adj1" fmla="val 48641"/>
                <a:gd name="adj2" fmla="val 7474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xtBox 12"/>
            <p:cNvSpPr txBox="1"/>
            <p:nvPr/>
          </p:nvSpPr>
          <p:spPr>
            <a:xfrm>
              <a:off x="593888" y="1125347"/>
              <a:ext cx="4205925" cy="1881804"/>
            </a:xfrm>
            <a:prstGeom prst="rect">
              <a:avLst/>
            </a:prstGeom>
            <a:noFill/>
          </p:spPr>
          <p:txBody>
            <a:bodyPr wrap="square" rtlCol="1">
              <a:spAutoFit/>
            </a:bodyPr>
            <a:lstStyle/>
            <a:p>
              <a:r>
                <a:rPr lang="he-IL" sz="1600" dirty="0" smtClean="0"/>
                <a:t>דווקא לגבי רגל שכתוב בפסוק "וְשִׁלַּח֙ " אפשר לחשוב שחייב על רגל רק אם משלחה בעצמו, אבל אם הלכה מעצמה יהיה פטור, </a:t>
              </a:r>
            </a:p>
            <a:p>
              <a:r>
                <a:rPr lang="he-IL" sz="1600" dirty="0" smtClean="0"/>
                <a:t>ואילו לגבי שן כיוון שהפסוק מציין "</a:t>
              </a:r>
              <a:r>
                <a:rPr lang="he-IL" sz="1600" dirty="0"/>
                <a:t> </a:t>
              </a:r>
              <a:r>
                <a:rPr lang="he-IL" sz="1600" dirty="0" smtClean="0"/>
                <a:t>וּבִעֵ֖ר" אין לחשוב שיש בזה חילוק , ומשמע, שבכל ענין חייב גם אם אין פסוק מיוחד .</a:t>
              </a:r>
            </a:p>
            <a:p>
              <a:r>
                <a:rPr lang="he-IL" sz="1600" dirty="0" smtClean="0"/>
                <a:t>אחרי שלומדים זאת מ"רגל" לומדים גם "שן" בהיקש </a:t>
              </a:r>
              <a:endParaRPr lang="he-IL" sz="1600" dirty="0"/>
            </a:p>
          </p:txBody>
        </p:sp>
      </p:grpSp>
      <p:grpSp>
        <p:nvGrpSpPr>
          <p:cNvPr id="17" name="קבוצה 16"/>
          <p:cNvGrpSpPr/>
          <p:nvPr/>
        </p:nvGrpSpPr>
        <p:grpSpPr>
          <a:xfrm>
            <a:off x="501524" y="4988524"/>
            <a:ext cx="8003357" cy="1824154"/>
            <a:chOff x="501524" y="4988524"/>
            <a:chExt cx="8003357" cy="1824154"/>
          </a:xfrm>
        </p:grpSpPr>
        <p:sp>
          <p:nvSpPr>
            <p:cNvPr id="15" name="הסבר אליפטי 14"/>
            <p:cNvSpPr/>
            <p:nvPr/>
          </p:nvSpPr>
          <p:spPr>
            <a:xfrm>
              <a:off x="501524" y="4988524"/>
              <a:ext cx="8003357" cy="1824154"/>
            </a:xfrm>
            <a:prstGeom prst="wedgeEllipseCallout">
              <a:avLst>
                <a:gd name="adj1" fmla="val 36639"/>
                <a:gd name="adj2" fmla="val -8597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p:cNvSpPr txBox="1"/>
            <p:nvPr/>
          </p:nvSpPr>
          <p:spPr>
            <a:xfrm>
              <a:off x="1263144" y="5138181"/>
              <a:ext cx="6072433" cy="1496263"/>
            </a:xfrm>
            <a:prstGeom prst="rect">
              <a:avLst/>
            </a:prstGeom>
            <a:noFill/>
          </p:spPr>
          <p:txBody>
            <a:bodyPr wrap="square" rtlCol="1">
              <a:spAutoFit/>
            </a:bodyPr>
            <a:lstStyle/>
            <a:p>
              <a:r>
                <a:rPr lang="he-IL" dirty="0"/>
                <a:t>דווקא לגבי </a:t>
              </a:r>
              <a:r>
                <a:rPr lang="he-IL" dirty="0" smtClean="0"/>
                <a:t>"שן"  </a:t>
              </a:r>
              <a:r>
                <a:rPr lang="he-IL" dirty="0"/>
                <a:t>שכתוב בפסוק " וּבִעֵ֖ר" </a:t>
              </a:r>
              <a:r>
                <a:rPr lang="he-IL" dirty="0" smtClean="0"/>
                <a:t>אפשר לחשוב שחייב על "שן" רק מכליא </a:t>
              </a:r>
              <a:r>
                <a:rPr lang="he-IL" dirty="0" err="1" smtClean="0"/>
                <a:t>קרנא</a:t>
              </a:r>
              <a:r>
                <a:rPr lang="he-IL" dirty="0" smtClean="0"/>
                <a:t> שעושה מעשה ביעור,</a:t>
              </a:r>
            </a:p>
            <a:p>
              <a:r>
                <a:rPr lang="he-IL" dirty="0" smtClean="0"/>
                <a:t>ואילו לגבי "רגל" שכתוב </a:t>
              </a:r>
              <a:r>
                <a:rPr lang="he-IL" dirty="0"/>
                <a:t>"וְשִׁלַּח֙ " </a:t>
              </a:r>
              <a:r>
                <a:rPr lang="he-IL" dirty="0" smtClean="0"/>
                <a:t> משמע שחייב בכל מצב, בין אם זה מכליא </a:t>
              </a:r>
              <a:r>
                <a:rPr lang="he-IL" dirty="0" err="1" smtClean="0"/>
                <a:t>קרנא</a:t>
              </a:r>
              <a:r>
                <a:rPr lang="he-IL" dirty="0" smtClean="0"/>
                <a:t> ובין אם דלא כליא </a:t>
              </a:r>
              <a:r>
                <a:rPr lang="he-IL" dirty="0" err="1" smtClean="0"/>
                <a:t>קרנא</a:t>
              </a:r>
              <a:r>
                <a:rPr lang="he-IL" dirty="0" smtClean="0"/>
                <a:t>, ולא צריך פסוק מיוחד.</a:t>
              </a:r>
            </a:p>
            <a:p>
              <a:r>
                <a:rPr lang="he-IL" dirty="0" smtClean="0"/>
                <a:t>ואחרי שלומדים זאת "רגל" לומדים בהיקש גם </a:t>
              </a:r>
              <a:r>
                <a:rPr lang="he-IL" dirty="0" err="1" smtClean="0"/>
                <a:t>גם</a:t>
              </a:r>
              <a:r>
                <a:rPr lang="he-IL" dirty="0" smtClean="0"/>
                <a:t> "שן" הכתובה שם.</a:t>
              </a:r>
              <a:endParaRPr lang="he-IL" dirty="0"/>
            </a:p>
          </p:txBody>
        </p:sp>
      </p:grpSp>
      <p:sp>
        <p:nvSpPr>
          <p:cNvPr id="18" name="TextBox 17"/>
          <p:cNvSpPr txBox="1"/>
          <p:nvPr/>
        </p:nvSpPr>
        <p:spPr>
          <a:xfrm>
            <a:off x="3366986" y="2974109"/>
            <a:ext cx="1551709" cy="369332"/>
          </a:xfrm>
          <a:prstGeom prst="rect">
            <a:avLst/>
          </a:prstGeom>
          <a:noFill/>
        </p:spPr>
        <p:txBody>
          <a:bodyPr wrap="square" rtlCol="1">
            <a:spAutoFit/>
          </a:bodyPr>
          <a:lstStyle/>
          <a:p>
            <a:r>
              <a:rPr lang="he-IL" b="1" dirty="0">
                <a:solidFill>
                  <a:schemeClr val="bg1"/>
                </a:solidFill>
              </a:rPr>
              <a:t>שהלכה </a:t>
            </a:r>
            <a:r>
              <a:rPr lang="he-IL" b="1" dirty="0" smtClean="0">
                <a:solidFill>
                  <a:schemeClr val="bg1"/>
                </a:solidFill>
              </a:rPr>
              <a:t>ממילא</a:t>
            </a:r>
            <a:endParaRPr lang="he-IL" b="1" dirty="0">
              <a:solidFill>
                <a:schemeClr val="bg1"/>
              </a:solidFill>
            </a:endParaRPr>
          </a:p>
        </p:txBody>
      </p:sp>
      <p:sp>
        <p:nvSpPr>
          <p:cNvPr id="19" name="TextBox 18"/>
          <p:cNvSpPr txBox="1"/>
          <p:nvPr/>
        </p:nvSpPr>
        <p:spPr>
          <a:xfrm>
            <a:off x="10788073" y="3499379"/>
            <a:ext cx="701963" cy="369332"/>
          </a:xfrm>
          <a:prstGeom prst="rect">
            <a:avLst/>
          </a:prstGeom>
          <a:solidFill>
            <a:schemeClr val="accent5">
              <a:lumMod val="20000"/>
              <a:lumOff val="80000"/>
            </a:schemeClr>
          </a:solidFill>
          <a:scene3d>
            <a:camera prst="orthographicFront"/>
            <a:lightRig rig="threePt" dir="t"/>
          </a:scene3d>
          <a:sp3d>
            <a:bevelT prst="slope"/>
          </a:sp3d>
        </p:spPr>
        <p:txBody>
          <a:bodyPr wrap="square" rtlCol="1">
            <a:spAutoFit/>
          </a:bodyPr>
          <a:lstStyle/>
          <a:p>
            <a:pPr algn="ctr"/>
            <a:r>
              <a:rPr lang="he-IL" b="1" dirty="0" smtClean="0"/>
              <a:t>רגל</a:t>
            </a:r>
            <a:endParaRPr lang="he-IL" b="1" dirty="0"/>
          </a:p>
        </p:txBody>
      </p:sp>
      <p:sp>
        <p:nvSpPr>
          <p:cNvPr id="20" name="TextBox 19"/>
          <p:cNvSpPr txBox="1"/>
          <p:nvPr/>
        </p:nvSpPr>
        <p:spPr>
          <a:xfrm>
            <a:off x="10788072" y="4059704"/>
            <a:ext cx="701963" cy="369332"/>
          </a:xfrm>
          <a:prstGeom prst="rect">
            <a:avLst/>
          </a:prstGeom>
          <a:solidFill>
            <a:schemeClr val="accent5">
              <a:lumMod val="20000"/>
              <a:lumOff val="80000"/>
            </a:schemeClr>
          </a:solidFill>
          <a:scene3d>
            <a:camera prst="orthographicFront"/>
            <a:lightRig rig="threePt" dir="t"/>
          </a:scene3d>
          <a:sp3d>
            <a:bevelT prst="slope"/>
          </a:sp3d>
        </p:spPr>
        <p:txBody>
          <a:bodyPr wrap="square" rtlCol="1">
            <a:spAutoFit/>
          </a:bodyPr>
          <a:lstStyle/>
          <a:p>
            <a:pPr algn="ctr"/>
            <a:r>
              <a:rPr lang="he-IL" b="1" dirty="0" smtClean="0"/>
              <a:t>שן</a:t>
            </a:r>
            <a:endParaRPr lang="he-IL" b="1" dirty="0"/>
          </a:p>
        </p:txBody>
      </p:sp>
      <p:sp>
        <p:nvSpPr>
          <p:cNvPr id="21" name="TextBox 20"/>
          <p:cNvSpPr txBox="1"/>
          <p:nvPr/>
        </p:nvSpPr>
        <p:spPr>
          <a:xfrm>
            <a:off x="8238837" y="3343441"/>
            <a:ext cx="2410691" cy="646331"/>
          </a:xfrm>
          <a:prstGeom prst="rect">
            <a:avLst/>
          </a:prstGeom>
          <a:noFill/>
        </p:spPr>
        <p:txBody>
          <a:bodyPr wrap="square" rtlCol="1">
            <a:spAutoFit/>
          </a:bodyPr>
          <a:lstStyle/>
          <a:p>
            <a:r>
              <a:rPr lang="he-IL" dirty="0"/>
              <a:t>מהמילה בפסוק "וְשִׁלַּח֙"</a:t>
            </a:r>
          </a:p>
          <a:p>
            <a:r>
              <a:rPr lang="he-IL" dirty="0"/>
              <a:t>אין במה אלא </a:t>
            </a:r>
            <a:r>
              <a:rPr lang="he-IL" dirty="0" smtClean="0"/>
              <a:t>ברגל</a:t>
            </a:r>
            <a:endParaRPr lang="he-IL" dirty="0"/>
          </a:p>
        </p:txBody>
      </p:sp>
      <p:sp>
        <p:nvSpPr>
          <p:cNvPr id="22" name="TextBox 21"/>
          <p:cNvSpPr txBox="1"/>
          <p:nvPr/>
        </p:nvSpPr>
        <p:spPr>
          <a:xfrm>
            <a:off x="6069283" y="3297571"/>
            <a:ext cx="2078514" cy="646331"/>
          </a:xfrm>
          <a:prstGeom prst="rect">
            <a:avLst/>
          </a:prstGeom>
          <a:noFill/>
        </p:spPr>
        <p:txBody>
          <a:bodyPr wrap="square" rtlCol="1">
            <a:spAutoFit/>
          </a:bodyPr>
          <a:lstStyle/>
          <a:p>
            <a:r>
              <a:rPr lang="he-IL" dirty="0"/>
              <a:t>לשון הפסוק איננה מורה על חילוק </a:t>
            </a:r>
            <a:r>
              <a:rPr lang="he-IL" dirty="0" smtClean="0"/>
              <a:t>בזה</a:t>
            </a:r>
            <a:endParaRPr lang="he-IL" dirty="0"/>
          </a:p>
        </p:txBody>
      </p:sp>
      <p:sp>
        <p:nvSpPr>
          <p:cNvPr id="23" name="TextBox 22"/>
          <p:cNvSpPr txBox="1"/>
          <p:nvPr/>
        </p:nvSpPr>
        <p:spPr>
          <a:xfrm>
            <a:off x="3805713" y="3467366"/>
            <a:ext cx="2225963" cy="369332"/>
          </a:xfrm>
          <a:prstGeom prst="rect">
            <a:avLst/>
          </a:prstGeom>
          <a:noFill/>
        </p:spPr>
        <p:txBody>
          <a:bodyPr wrap="square" rtlCol="1">
            <a:spAutoFit/>
          </a:bodyPr>
          <a:lstStyle/>
          <a:p>
            <a:r>
              <a:rPr lang="he-IL" dirty="0"/>
              <a:t>מקישים לשן שדומה </a:t>
            </a:r>
            <a:r>
              <a:rPr lang="he-IL" dirty="0" smtClean="0"/>
              <a:t>לו</a:t>
            </a:r>
            <a:endParaRPr lang="he-IL" dirty="0"/>
          </a:p>
        </p:txBody>
      </p:sp>
      <p:sp>
        <p:nvSpPr>
          <p:cNvPr id="24" name="TextBox 23"/>
          <p:cNvSpPr txBox="1"/>
          <p:nvPr/>
        </p:nvSpPr>
        <p:spPr>
          <a:xfrm>
            <a:off x="8349673" y="3960624"/>
            <a:ext cx="2299855" cy="646331"/>
          </a:xfrm>
          <a:prstGeom prst="rect">
            <a:avLst/>
          </a:prstGeom>
          <a:noFill/>
        </p:spPr>
        <p:txBody>
          <a:bodyPr wrap="square" rtlCol="1">
            <a:spAutoFit/>
          </a:bodyPr>
          <a:lstStyle/>
          <a:p>
            <a:r>
              <a:rPr lang="he-IL" dirty="0"/>
              <a:t>מהמילה בפסוק "וּבִעֵ֖ר"</a:t>
            </a:r>
          </a:p>
          <a:p>
            <a:r>
              <a:rPr lang="he-IL" dirty="0"/>
              <a:t>אין במה אלא </a:t>
            </a:r>
            <a:r>
              <a:rPr lang="he-IL" dirty="0" smtClean="0"/>
              <a:t>בשן</a:t>
            </a:r>
            <a:endParaRPr lang="he-IL" dirty="0"/>
          </a:p>
        </p:txBody>
      </p:sp>
      <p:sp>
        <p:nvSpPr>
          <p:cNvPr id="25" name="TextBox 24"/>
          <p:cNvSpPr txBox="1"/>
          <p:nvPr/>
        </p:nvSpPr>
        <p:spPr>
          <a:xfrm>
            <a:off x="5906323" y="4002009"/>
            <a:ext cx="2374078" cy="369332"/>
          </a:xfrm>
          <a:prstGeom prst="rect">
            <a:avLst/>
          </a:prstGeom>
          <a:noFill/>
        </p:spPr>
        <p:txBody>
          <a:bodyPr wrap="square" rtlCol="1">
            <a:spAutoFit/>
          </a:bodyPr>
          <a:lstStyle/>
          <a:p>
            <a:r>
              <a:rPr lang="he-IL" dirty="0"/>
              <a:t>מקישים לרגל הדומה </a:t>
            </a:r>
            <a:r>
              <a:rPr lang="he-IL" dirty="0" smtClean="0"/>
              <a:t>לו</a:t>
            </a:r>
            <a:endParaRPr lang="he-IL" dirty="0"/>
          </a:p>
        </p:txBody>
      </p:sp>
      <p:sp>
        <p:nvSpPr>
          <p:cNvPr id="26" name="TextBox 25"/>
          <p:cNvSpPr txBox="1"/>
          <p:nvPr/>
        </p:nvSpPr>
        <p:spPr>
          <a:xfrm>
            <a:off x="3869705" y="3898033"/>
            <a:ext cx="1967346" cy="646331"/>
          </a:xfrm>
          <a:prstGeom prst="rect">
            <a:avLst/>
          </a:prstGeom>
          <a:noFill/>
        </p:spPr>
        <p:txBody>
          <a:bodyPr wrap="square" rtlCol="1">
            <a:spAutoFit/>
          </a:bodyPr>
          <a:lstStyle/>
          <a:p>
            <a:r>
              <a:rPr lang="he-IL" dirty="0"/>
              <a:t>לשון הפסוק איננה מורה על חילוק </a:t>
            </a:r>
            <a:r>
              <a:rPr lang="he-IL" dirty="0" smtClean="0"/>
              <a:t>בזה</a:t>
            </a:r>
            <a:endParaRPr lang="he-IL" dirty="0"/>
          </a:p>
        </p:txBody>
      </p:sp>
    </p:spTree>
    <p:extLst>
      <p:ext uri="{BB962C8B-B14F-4D97-AF65-F5344CB8AC3E}">
        <p14:creationId xmlns:p14="http://schemas.microsoft.com/office/powerpoint/2010/main" val="17426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4000"/>
                            </p:stCondLst>
                            <p:childTnLst>
                              <p:par>
                                <p:cTn id="13" presetID="2" presetClass="entr" presetSubtype="3" fill="hold" grpId="0" nodeType="after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par>
                          <p:cTn id="17" fill="hold">
                            <p:stCondLst>
                              <p:cond delay="5500"/>
                            </p:stCondLst>
                            <p:childTnLst>
                              <p:par>
                                <p:cTn id="18" presetID="2" presetClass="entr" presetSubtype="8" fill="hold" grpId="0" nodeType="afterEffect">
                                  <p:stCondLst>
                                    <p:cond delay="25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6250"/>
                            </p:stCondLst>
                            <p:childTnLst>
                              <p:par>
                                <p:cTn id="23" presetID="2" presetClass="entr" presetSubtype="8" fill="hold" grpId="0" nodeType="afterEffect">
                                  <p:stCondLst>
                                    <p:cond delay="50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7250"/>
                            </p:stCondLst>
                            <p:childTnLst>
                              <p:par>
                                <p:cTn id="28" presetID="2" presetClass="entr" presetSubtype="8" fill="hold" grpId="0" nodeType="afterEffect">
                                  <p:stCondLst>
                                    <p:cond delay="50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0-#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childTnLst>
                          </p:cTn>
                        </p:par>
                        <p:par>
                          <p:cTn id="32" fill="hold">
                            <p:stCondLst>
                              <p:cond delay="8250"/>
                            </p:stCondLst>
                            <p:childTnLst>
                              <p:par>
                                <p:cTn id="33" presetID="6" presetClass="entr" presetSubtype="16" fill="hold" nodeType="after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3" fill="hold" grpId="0" nodeType="afterEffect">
                                  <p:stCondLst>
                                    <p:cond delay="25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1+#ppt_w/2"/>
                                          </p:val>
                                        </p:tav>
                                        <p:tav tm="100000">
                                          <p:val>
                                            <p:strVal val="#ppt_x"/>
                                          </p:val>
                                        </p:tav>
                                      </p:tavLst>
                                    </p:anim>
                                    <p:anim calcmode="lin" valueType="num">
                                      <p:cBhvr additive="base">
                                        <p:cTn id="46" dur="500" fill="hold"/>
                                        <p:tgtEl>
                                          <p:spTgt spid="24"/>
                                        </p:tgtEl>
                                        <p:attrNameLst>
                                          <p:attrName>ppt_y</p:attrName>
                                        </p:attrNameLst>
                                      </p:cBhvr>
                                      <p:tavLst>
                                        <p:tav tm="0">
                                          <p:val>
                                            <p:strVal val="0-#ppt_h/2"/>
                                          </p:val>
                                        </p:tav>
                                        <p:tav tm="100000">
                                          <p:val>
                                            <p:strVal val="#ppt_y"/>
                                          </p:val>
                                        </p:tav>
                                      </p:tavLst>
                                    </p:anim>
                                  </p:childTnLst>
                                </p:cTn>
                              </p:par>
                            </p:childTnLst>
                          </p:cTn>
                        </p:par>
                        <p:par>
                          <p:cTn id="47" fill="hold">
                            <p:stCondLst>
                              <p:cond delay="1250"/>
                            </p:stCondLst>
                            <p:childTnLst>
                              <p:par>
                                <p:cTn id="48" presetID="2" presetClass="entr" presetSubtype="3" fill="hold" grpId="0" nodeType="afterEffect">
                                  <p:stCondLst>
                                    <p:cond delay="25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1+#ppt_w/2"/>
                                          </p:val>
                                        </p:tav>
                                        <p:tav tm="100000">
                                          <p:val>
                                            <p:strVal val="#ppt_x"/>
                                          </p:val>
                                        </p:tav>
                                      </p:tavLst>
                                    </p:anim>
                                    <p:anim calcmode="lin" valueType="num">
                                      <p:cBhvr additive="base">
                                        <p:cTn id="51" dur="500" fill="hold"/>
                                        <p:tgtEl>
                                          <p:spTgt spid="25"/>
                                        </p:tgtEl>
                                        <p:attrNameLst>
                                          <p:attrName>ppt_y</p:attrName>
                                        </p:attrNameLst>
                                      </p:cBhvr>
                                      <p:tavLst>
                                        <p:tav tm="0">
                                          <p:val>
                                            <p:strVal val="0-#ppt_h/2"/>
                                          </p:val>
                                        </p:tav>
                                        <p:tav tm="100000">
                                          <p:val>
                                            <p:strVal val="#ppt_y"/>
                                          </p:val>
                                        </p:tav>
                                      </p:tavLst>
                                    </p:anim>
                                  </p:childTnLst>
                                </p:cTn>
                              </p:par>
                            </p:childTnLst>
                          </p:cTn>
                        </p:par>
                        <p:par>
                          <p:cTn id="52" fill="hold">
                            <p:stCondLst>
                              <p:cond delay="2000"/>
                            </p:stCondLst>
                            <p:childTnLst>
                              <p:par>
                                <p:cTn id="53" presetID="2" presetClass="entr" presetSubtype="3" fill="hold" grpId="0" nodeType="afterEffect">
                                  <p:stCondLst>
                                    <p:cond delay="50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1+#ppt_w/2"/>
                                          </p:val>
                                        </p:tav>
                                        <p:tav tm="100000">
                                          <p:val>
                                            <p:strVal val="#ppt_x"/>
                                          </p:val>
                                        </p:tav>
                                      </p:tavLst>
                                    </p:anim>
                                    <p:anim calcmode="lin" valueType="num">
                                      <p:cBhvr additive="base">
                                        <p:cTn id="56" dur="500" fill="hold"/>
                                        <p:tgtEl>
                                          <p:spTgt spid="26"/>
                                        </p:tgtEl>
                                        <p:attrNameLst>
                                          <p:attrName>ppt_y</p:attrName>
                                        </p:attrNameLst>
                                      </p:cBhvr>
                                      <p:tavLst>
                                        <p:tav tm="0">
                                          <p:val>
                                            <p:strVal val="0-#ppt_h/2"/>
                                          </p:val>
                                        </p:tav>
                                        <p:tav tm="100000">
                                          <p:val>
                                            <p:strVal val="#ppt_y"/>
                                          </p:val>
                                        </p:tav>
                                      </p:tavLst>
                                    </p:anim>
                                  </p:childTnLst>
                                </p:cTn>
                              </p:par>
                            </p:childTnLst>
                          </p:cTn>
                        </p:par>
                        <p:par>
                          <p:cTn id="57" fill="hold">
                            <p:stCondLst>
                              <p:cond delay="3000"/>
                            </p:stCondLst>
                            <p:childTnLst>
                              <p:par>
                                <p:cTn id="58" presetID="6" presetClass="entr" presetSubtype="16" fill="hold" nodeType="afterEffect">
                                  <p:stCondLst>
                                    <p:cond delay="50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52711" y="51370"/>
            <a:ext cx="1413163" cy="369332"/>
          </a:xfrm>
          <a:prstGeom prst="rect">
            <a:avLst/>
          </a:prstGeom>
          <a:noFill/>
        </p:spPr>
        <p:txBody>
          <a:bodyPr wrap="square" rtlCol="1">
            <a:spAutoFit/>
          </a:bodyPr>
          <a:lstStyle/>
          <a:p>
            <a:r>
              <a:rPr lang="he-IL" dirty="0" smtClean="0"/>
              <a:t>דף ג' עמ' א'</a:t>
            </a:r>
            <a:endParaRPr lang="he-IL" dirty="0"/>
          </a:p>
        </p:txBody>
      </p:sp>
      <p:sp>
        <p:nvSpPr>
          <p:cNvPr id="4" name="מלבן 3"/>
          <p:cNvSpPr/>
          <p:nvPr/>
        </p:nvSpPr>
        <p:spPr>
          <a:xfrm>
            <a:off x="3990025" y="249382"/>
            <a:ext cx="5153975" cy="369332"/>
          </a:xfrm>
          <a:prstGeom prst="rect">
            <a:avLst/>
          </a:prstGeom>
        </p:spPr>
        <p:txBody>
          <a:bodyPr wrap="none">
            <a:spAutoFit/>
          </a:bodyPr>
          <a:lstStyle/>
          <a:p>
            <a:r>
              <a:rPr lang="he-IL" dirty="0"/>
              <a:t>הגמרא מקשה קושיא דומה על החלק השני של הברייתא:</a:t>
            </a:r>
          </a:p>
        </p:txBody>
      </p:sp>
      <p:sp>
        <p:nvSpPr>
          <p:cNvPr id="5" name="מלבן 4"/>
          <p:cNvSpPr/>
          <p:nvPr/>
        </p:nvSpPr>
        <p:spPr>
          <a:xfrm>
            <a:off x="236848" y="1347390"/>
            <a:ext cx="6096000" cy="1200329"/>
          </a:xfrm>
          <a:prstGeom prst="rect">
            <a:avLst/>
          </a:prstGeom>
        </p:spPr>
        <p:txBody>
          <a:bodyPr>
            <a:spAutoFit/>
          </a:bodyPr>
          <a:lstStyle/>
          <a:p>
            <a:r>
              <a:rPr lang="he-IL" dirty="0" smtClean="0"/>
              <a:t>מדברי התנא משמע, כי, הטעם שאנו יודעים </a:t>
            </a:r>
            <a:r>
              <a:rPr lang="he-IL" dirty="0" err="1" smtClean="0"/>
              <a:t>ש"</a:t>
            </a:r>
            <a:r>
              <a:rPr lang="he-IL" b="1" dirty="0" err="1" smtClean="0">
                <a:solidFill>
                  <a:srgbClr val="000000"/>
                </a:solidFill>
                <a:latin typeface="Arial" panose="020B0604020202020204" pitchFamily="34" charset="0"/>
              </a:rPr>
              <a:t>וּבִעֵר</a:t>
            </a:r>
            <a:r>
              <a:rPr lang="he-IL" dirty="0" smtClean="0"/>
              <a:t>" זה השן, </a:t>
            </a:r>
          </a:p>
          <a:p>
            <a:r>
              <a:rPr lang="he-IL" dirty="0" smtClean="0"/>
              <a:t>מפני שמצאנו פסוק "</a:t>
            </a:r>
            <a:r>
              <a:rPr lang="he-IL" b="1" dirty="0" smtClean="0">
                <a:solidFill>
                  <a:srgbClr val="000000"/>
                </a:solidFill>
                <a:latin typeface="Arial" panose="020B0604020202020204" pitchFamily="34" charset="0"/>
              </a:rPr>
              <a:t>כַּאֲשֶׁר יְבַעֵר הַגָּלָל עַד תֻּמּוֹ</a:t>
            </a:r>
            <a:r>
              <a:rPr lang="he-IL" dirty="0" smtClean="0"/>
              <a:t>".</a:t>
            </a:r>
          </a:p>
          <a:p>
            <a:r>
              <a:rPr lang="he-IL" dirty="0" smtClean="0"/>
              <a:t>וקשה: הרי גם ללא ראיה זו יש להעמיד "</a:t>
            </a:r>
            <a:r>
              <a:rPr lang="he-IL" b="1" dirty="0" smtClean="0">
                <a:solidFill>
                  <a:srgbClr val="000000"/>
                </a:solidFill>
                <a:latin typeface="Arial" panose="020B0604020202020204" pitchFamily="34" charset="0"/>
              </a:rPr>
              <a:t>וּבִעֵר</a:t>
            </a:r>
            <a:r>
              <a:rPr lang="he-IL" dirty="0" smtClean="0"/>
              <a:t>"  לחייב נזקי השן, </a:t>
            </a:r>
          </a:p>
          <a:p>
            <a:r>
              <a:rPr lang="he-IL" dirty="0" smtClean="0"/>
              <a:t>כי באיזה מזיק אחר </a:t>
            </a:r>
            <a:r>
              <a:rPr lang="he-IL" dirty="0" err="1" smtClean="0"/>
              <a:t>נעמידו</a:t>
            </a:r>
            <a:r>
              <a:rPr lang="he-IL" dirty="0" smtClean="0"/>
              <a:t>?</a:t>
            </a:r>
            <a:endParaRPr lang="he-IL" dirty="0"/>
          </a:p>
        </p:txBody>
      </p:sp>
      <p:sp>
        <p:nvSpPr>
          <p:cNvPr id="6" name="מלבן 5"/>
          <p:cNvSpPr/>
          <p:nvPr/>
        </p:nvSpPr>
        <p:spPr>
          <a:xfrm>
            <a:off x="9116292" y="2116130"/>
            <a:ext cx="2849582" cy="369332"/>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 טעְמָא</a:t>
            </a:r>
            <a:r>
              <a:rPr lang="he-IL" dirty="0" smtClean="0"/>
              <a:t> </a:t>
            </a:r>
            <a:r>
              <a:rPr lang="he-IL" dirty="0" err="1" smtClean="0">
                <a:solidFill>
                  <a:srgbClr val="000000"/>
                </a:solidFill>
                <a:latin typeface="Arial" panose="020B0604020202020204" pitchFamily="34" charset="0"/>
              </a:rPr>
              <a:t>דִּכְתַב</a:t>
            </a:r>
            <a:r>
              <a:rPr lang="he-IL" dirty="0" smtClean="0">
                <a:solidFill>
                  <a:srgbClr val="000000"/>
                </a:solidFill>
                <a:latin typeface="Arial" panose="020B0604020202020204" pitchFamily="34" charset="0"/>
              </a:rPr>
              <a:t> רַחֲמָנָא: </a:t>
            </a:r>
          </a:p>
        </p:txBody>
      </p:sp>
      <p:sp>
        <p:nvSpPr>
          <p:cNvPr id="7" name="מלבן 6"/>
          <p:cNvSpPr/>
          <p:nvPr/>
        </p:nvSpPr>
        <p:spPr>
          <a:xfrm>
            <a:off x="1888489" y="3261650"/>
            <a:ext cx="7332457" cy="923330"/>
          </a:xfrm>
          <a:prstGeom prst="rect">
            <a:avLst/>
          </a:prstGeom>
        </p:spPr>
        <p:txBody>
          <a:bodyPr wrap="none">
            <a:spAutoFit/>
          </a:bodyPr>
          <a:lstStyle/>
          <a:p>
            <a:r>
              <a:rPr lang="he-IL" dirty="0" smtClean="0"/>
              <a:t>אם </a:t>
            </a:r>
            <a:r>
              <a:rPr lang="he-IL" dirty="0"/>
              <a:t>תרצה להעמידו </a:t>
            </a:r>
            <a:r>
              <a:rPr lang="he-IL" dirty="0" smtClean="0"/>
              <a:t>ב"</a:t>
            </a:r>
            <a:r>
              <a:rPr lang="he-IL" dirty="0">
                <a:solidFill>
                  <a:srgbClr val="000000"/>
                </a:solidFill>
                <a:latin typeface="Arial" panose="020B0604020202020204" pitchFamily="34" charset="0"/>
              </a:rPr>
              <a:t> </a:t>
            </a:r>
            <a:r>
              <a:rPr lang="he-IL" b="1" dirty="0" smtClean="0">
                <a:solidFill>
                  <a:srgbClr val="000000"/>
                </a:solidFill>
                <a:latin typeface="Arial" panose="020B0604020202020204" pitchFamily="34" charset="0"/>
              </a:rPr>
              <a:t>קֶרֶן</a:t>
            </a:r>
            <a:r>
              <a:rPr lang="he-IL" dirty="0" smtClean="0"/>
              <a:t>", </a:t>
            </a:r>
            <a:r>
              <a:rPr lang="he-IL" dirty="0"/>
              <a:t>הרי כבר נאמר חיובו בפסוק</a:t>
            </a:r>
            <a:r>
              <a:rPr lang="he-IL" dirty="0" smtClean="0"/>
              <a:t>. </a:t>
            </a:r>
          </a:p>
          <a:p>
            <a:r>
              <a:rPr lang="he-IL" dirty="0" smtClean="0"/>
              <a:t> </a:t>
            </a:r>
            <a:r>
              <a:rPr lang="he-IL" dirty="0"/>
              <a:t>אם תרצה להעמידו ב</a:t>
            </a:r>
            <a:r>
              <a:rPr lang="he-IL" dirty="0" smtClean="0"/>
              <a:t>"</a:t>
            </a:r>
            <a:r>
              <a:rPr lang="he-IL" b="1" dirty="0">
                <a:solidFill>
                  <a:srgbClr val="000000"/>
                </a:solidFill>
                <a:latin typeface="Arial" panose="020B0604020202020204" pitchFamily="34" charset="0"/>
              </a:rPr>
              <a:t> </a:t>
            </a:r>
            <a:r>
              <a:rPr lang="he-IL" b="1" dirty="0" smtClean="0">
                <a:solidFill>
                  <a:srgbClr val="000000"/>
                </a:solidFill>
                <a:latin typeface="Arial" panose="020B0604020202020204" pitchFamily="34" charset="0"/>
              </a:rPr>
              <a:t>רֶגֶל</a:t>
            </a:r>
            <a:r>
              <a:rPr lang="he-IL" dirty="0" smtClean="0"/>
              <a:t>", </a:t>
            </a:r>
            <a:r>
              <a:rPr lang="he-IL" dirty="0"/>
              <a:t>הרי </a:t>
            </a:r>
            <a:r>
              <a:rPr lang="he-IL" dirty="0" smtClean="0"/>
              <a:t>גם את זה למדנו מהפסוק</a:t>
            </a:r>
            <a:endParaRPr lang="he-IL" dirty="0"/>
          </a:p>
          <a:p>
            <a:r>
              <a:rPr lang="he-IL" dirty="0" smtClean="0"/>
              <a:t>ומדוע </a:t>
            </a:r>
            <a:r>
              <a:rPr lang="he-IL" dirty="0"/>
              <a:t>אם כן, הוצרך התנא להביא הוכחה ממקום אחר לכוונת התורה </a:t>
            </a:r>
            <a:r>
              <a:rPr lang="he-IL" dirty="0" err="1" smtClean="0"/>
              <a:t>ב"</a:t>
            </a:r>
            <a:r>
              <a:rPr lang="he-IL" b="1" dirty="0" err="1" smtClean="0"/>
              <a:t>וּבִעֵ֖ר</a:t>
            </a:r>
            <a:r>
              <a:rPr lang="he-IL" b="1" dirty="0" smtClean="0"/>
              <a:t> </a:t>
            </a:r>
            <a:r>
              <a:rPr lang="he-IL" dirty="0" smtClean="0"/>
              <a:t>"? </a:t>
            </a:r>
            <a:endParaRPr lang="he-IL" dirty="0"/>
          </a:p>
        </p:txBody>
      </p:sp>
      <p:sp>
        <p:nvSpPr>
          <p:cNvPr id="8" name="מלבן 7"/>
          <p:cNvSpPr/>
          <p:nvPr/>
        </p:nvSpPr>
        <p:spPr>
          <a:xfrm>
            <a:off x="9453318" y="3718800"/>
            <a:ext cx="2470549"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אִי </a:t>
            </a:r>
            <a:r>
              <a:rPr lang="he-IL" b="1" dirty="0">
                <a:solidFill>
                  <a:srgbClr val="000000"/>
                </a:solidFill>
                <a:latin typeface="Arial" panose="020B0604020202020204" pitchFamily="34" charset="0"/>
              </a:rPr>
              <a:t>קֶרֶן</a:t>
            </a:r>
            <a:r>
              <a:rPr lang="he-IL" dirty="0">
                <a:solidFill>
                  <a:srgbClr val="000000"/>
                </a:solidFill>
                <a:latin typeface="Arial" panose="020B0604020202020204" pitchFamily="34" charset="0"/>
              </a:rPr>
              <a:t> כְּתִיב אִי </a:t>
            </a:r>
            <a:r>
              <a:rPr lang="he-IL" b="1" dirty="0">
                <a:solidFill>
                  <a:srgbClr val="000000"/>
                </a:solidFill>
                <a:latin typeface="Arial" panose="020B0604020202020204" pitchFamily="34" charset="0"/>
              </a:rPr>
              <a:t>רֶגֶל</a:t>
            </a:r>
            <a:r>
              <a:rPr lang="he-IL" dirty="0">
                <a:solidFill>
                  <a:srgbClr val="000000"/>
                </a:solidFill>
                <a:latin typeface="Arial" panose="020B0604020202020204" pitchFamily="34" charset="0"/>
              </a:rPr>
              <a:t> כְּתִיב </a:t>
            </a:r>
            <a:endParaRPr lang="he-IL" dirty="0"/>
          </a:p>
        </p:txBody>
      </p:sp>
      <p:sp>
        <p:nvSpPr>
          <p:cNvPr id="9" name="מלבן 8"/>
          <p:cNvSpPr/>
          <p:nvPr/>
        </p:nvSpPr>
        <p:spPr>
          <a:xfrm>
            <a:off x="2073491" y="4447546"/>
            <a:ext cx="7546109" cy="1200329"/>
          </a:xfrm>
          <a:prstGeom prst="rect">
            <a:avLst/>
          </a:prstGeom>
        </p:spPr>
        <p:txBody>
          <a:bodyPr wrap="square">
            <a:spAutoFit/>
          </a:bodyPr>
          <a:lstStyle/>
          <a:p>
            <a:r>
              <a:rPr lang="he-IL" dirty="0" smtClean="0"/>
              <a:t>מתרצת </a:t>
            </a:r>
            <a:r>
              <a:rPr lang="he-IL" dirty="0"/>
              <a:t>הגמרא: התנא </a:t>
            </a:r>
            <a:r>
              <a:rPr lang="he-IL" dirty="0" smtClean="0"/>
              <a:t>היה </a:t>
            </a:r>
            <a:r>
              <a:rPr lang="he-IL" dirty="0"/>
              <a:t>צריך </a:t>
            </a:r>
            <a:r>
              <a:rPr lang="he-IL" dirty="0" smtClean="0"/>
              <a:t>להביא </a:t>
            </a:r>
            <a:r>
              <a:rPr lang="he-IL" dirty="0"/>
              <a:t>הוכחה ממקום אחר, </a:t>
            </a:r>
            <a:endParaRPr lang="he-IL" dirty="0" smtClean="0"/>
          </a:p>
          <a:p>
            <a:r>
              <a:rPr lang="he-IL" dirty="0" smtClean="0"/>
              <a:t>כי </a:t>
            </a:r>
            <a:r>
              <a:rPr lang="he-IL" dirty="0"/>
              <a:t>לולי הראיה</a:t>
            </a:r>
            <a:r>
              <a:rPr lang="he-IL" dirty="0" smtClean="0"/>
              <a:t>, </a:t>
            </a:r>
            <a:r>
              <a:rPr lang="he-IL" dirty="0"/>
              <a:t>היה עולה בדעתנו לומר, כי </a:t>
            </a:r>
            <a:r>
              <a:rPr lang="he-IL" dirty="0" smtClean="0"/>
              <a:t>זה וזה, </a:t>
            </a:r>
          </a:p>
          <a:p>
            <a:endParaRPr lang="he-IL" dirty="0" smtClean="0"/>
          </a:p>
          <a:p>
            <a:r>
              <a:rPr lang="he-IL" dirty="0" smtClean="0"/>
              <a:t>גם </a:t>
            </a:r>
          </a:p>
        </p:txBody>
      </p:sp>
      <p:sp>
        <p:nvSpPr>
          <p:cNvPr id="10" name="מלבן 9"/>
          <p:cNvSpPr/>
          <p:nvPr/>
        </p:nvSpPr>
        <p:spPr>
          <a:xfrm>
            <a:off x="10046759" y="5046971"/>
            <a:ext cx="1919115" cy="923330"/>
          </a:xfrm>
          <a:prstGeom prst="rect">
            <a:avLst/>
          </a:prstGeom>
          <a:solidFill>
            <a:schemeClr val="accent5">
              <a:lumMod val="20000"/>
              <a:lumOff val="80000"/>
            </a:schemeClr>
          </a:solidFill>
        </p:spPr>
        <p:txBody>
          <a:bodyPr wrap="none">
            <a:spAutoFit/>
          </a:bodyPr>
          <a:lstStyle/>
          <a:p>
            <a:r>
              <a:rPr lang="he-IL" dirty="0" err="1" smtClean="0">
                <a:solidFill>
                  <a:srgbClr val="000000"/>
                </a:solidFill>
                <a:latin typeface="Arial" panose="020B0604020202020204" pitchFamily="34" charset="0"/>
              </a:rPr>
              <a:t>אִיצְטְרִיך</a:t>
            </a:r>
            <a:r>
              <a:rPr lang="he-IL" dirty="0" smtClean="0">
                <a:solidFill>
                  <a:srgbClr val="000000"/>
                </a:solidFill>
                <a:latin typeface="Arial" panose="020B0604020202020204" pitchFamily="34" charset="0"/>
              </a:rPr>
              <a:t>ְ, </a:t>
            </a:r>
          </a:p>
          <a:p>
            <a:r>
              <a:rPr lang="he-IL" dirty="0" err="1" smtClean="0">
                <a:solidFill>
                  <a:srgbClr val="000000"/>
                </a:solidFill>
                <a:latin typeface="Arial" panose="020B0604020202020204" pitchFamily="34" charset="0"/>
              </a:rPr>
              <a:t>סָלְקָא</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דַּעְתָּךְ </a:t>
            </a:r>
            <a:r>
              <a:rPr lang="he-IL" dirty="0" err="1">
                <a:solidFill>
                  <a:srgbClr val="000000"/>
                </a:solidFill>
                <a:latin typeface="Arial" panose="020B0604020202020204" pitchFamily="34" charset="0"/>
              </a:rPr>
              <a:t>אָמֵינָא</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err="1" smtClean="0">
                <a:solidFill>
                  <a:srgbClr val="000000"/>
                </a:solidFill>
                <a:latin typeface="Arial" panose="020B0604020202020204" pitchFamily="34" charset="0"/>
              </a:rPr>
              <a:t>אִידֵּי</a:t>
            </a:r>
            <a:r>
              <a:rPr lang="he-IL" dirty="0" smtClean="0">
                <a:solidFill>
                  <a:srgbClr val="000000"/>
                </a:solidFill>
                <a:latin typeface="Arial" panose="020B0604020202020204" pitchFamily="34" charset="0"/>
              </a:rPr>
              <a:t> </a:t>
            </a:r>
            <a:r>
              <a:rPr lang="he-IL" dirty="0" err="1">
                <a:solidFill>
                  <a:srgbClr val="000000"/>
                </a:solidFill>
                <a:latin typeface="Arial" panose="020B0604020202020204" pitchFamily="34" charset="0"/>
              </a:rPr>
              <a:t>וְאִידֵּי</a:t>
            </a:r>
            <a:r>
              <a:rPr lang="he-IL" dirty="0">
                <a:solidFill>
                  <a:srgbClr val="000000"/>
                </a:solidFill>
                <a:latin typeface="Arial" panose="020B0604020202020204" pitchFamily="34" charset="0"/>
              </a:rPr>
              <a:t> אַרֶגֶל </a:t>
            </a:r>
            <a:endParaRPr lang="he-IL" dirty="0"/>
          </a:p>
        </p:txBody>
      </p:sp>
      <p:sp>
        <p:nvSpPr>
          <p:cNvPr id="13" name="מלבן 12"/>
          <p:cNvSpPr/>
          <p:nvPr/>
        </p:nvSpPr>
        <p:spPr>
          <a:xfrm>
            <a:off x="10173395" y="1112984"/>
            <a:ext cx="1658387" cy="411016"/>
          </a:xfrm>
          <a:prstGeom prst="rect">
            <a:avLst/>
          </a:prstGeom>
          <a:solidFill>
            <a:schemeClr val="accent6">
              <a:lumMod val="20000"/>
              <a:lumOff val="80000"/>
            </a:schemeClr>
          </a:solidFill>
          <a:scene3d>
            <a:camera prst="orthographicFront"/>
            <a:lightRig rig="threePt" dir="t"/>
          </a:scene3d>
          <a:sp3d>
            <a:bevelT prst="slope"/>
          </a:sp3d>
        </p:spPr>
        <p:txBody>
          <a:bodyPr wrap="square">
            <a:spAutoFit/>
          </a:bodyPr>
          <a:lstStyle/>
          <a:p>
            <a:r>
              <a:rPr lang="he-IL" sz="2000" b="1" dirty="0"/>
              <a:t>וּבִעֵ֖ר</a:t>
            </a:r>
            <a:r>
              <a:rPr lang="he-IL" sz="1600" b="1" dirty="0"/>
              <a:t> בִּשְׂדֵ֣ה אַחֵ֑ר</a:t>
            </a:r>
          </a:p>
        </p:txBody>
      </p:sp>
      <p:sp>
        <p:nvSpPr>
          <p:cNvPr id="14" name="מלבן 13"/>
          <p:cNvSpPr/>
          <p:nvPr/>
        </p:nvSpPr>
        <p:spPr>
          <a:xfrm>
            <a:off x="7741848" y="1685989"/>
            <a:ext cx="2518638" cy="338554"/>
          </a:xfrm>
          <a:prstGeom prst="rect">
            <a:avLst/>
          </a:prstGeom>
          <a:solidFill>
            <a:schemeClr val="accent4">
              <a:lumMod val="20000"/>
              <a:lumOff val="80000"/>
            </a:schemeClr>
          </a:solidFill>
          <a:scene3d>
            <a:camera prst="orthographicFront"/>
            <a:lightRig rig="threePt" dir="t"/>
          </a:scene3d>
          <a:sp3d>
            <a:bevelT prst="slope"/>
          </a:sp3d>
        </p:spPr>
        <p:txBody>
          <a:bodyPr wrap="none">
            <a:spAutoFit/>
          </a:bodyPr>
          <a:lstStyle/>
          <a:p>
            <a:r>
              <a:rPr lang="he-IL" sz="1600" b="1" dirty="0" smtClean="0">
                <a:solidFill>
                  <a:srgbClr val="000000"/>
                </a:solidFill>
                <a:latin typeface="Arial" panose="020B0604020202020204" pitchFamily="34" charset="0"/>
              </a:rPr>
              <a:t>"כַּאֲשֶׁר יְבַעֵר הַגָּלָל עַד תֻּמּוֹ" </a:t>
            </a:r>
            <a:endParaRPr lang="he-IL" sz="1600" b="1" dirty="0">
              <a:solidFill>
                <a:srgbClr val="000000"/>
              </a:solidFill>
              <a:latin typeface="Arial" panose="020B0604020202020204" pitchFamily="34" charset="0"/>
            </a:endParaRPr>
          </a:p>
        </p:txBody>
      </p:sp>
      <p:sp>
        <p:nvSpPr>
          <p:cNvPr id="15" name="מלבן 14"/>
          <p:cNvSpPr/>
          <p:nvPr/>
        </p:nvSpPr>
        <p:spPr>
          <a:xfrm>
            <a:off x="8644803" y="1194292"/>
            <a:ext cx="1337225" cy="369332"/>
          </a:xfrm>
          <a:prstGeom prst="rect">
            <a:avLst/>
          </a:prstGeom>
          <a:solidFill>
            <a:schemeClr val="accent5">
              <a:lumMod val="20000"/>
              <a:lumOff val="80000"/>
            </a:schemeClr>
          </a:solidFill>
        </p:spPr>
        <p:txBody>
          <a:bodyPr wrap="none">
            <a:spAutoFit/>
          </a:bodyPr>
          <a:lstStyle/>
          <a:p>
            <a:r>
              <a:rPr lang="he-IL" b="1" dirty="0">
                <a:solidFill>
                  <a:srgbClr val="000000"/>
                </a:solidFill>
                <a:latin typeface="Arial" panose="020B0604020202020204" pitchFamily="34" charset="0"/>
              </a:rPr>
              <a:t>וּבִעֵר</a:t>
            </a:r>
            <a:r>
              <a:rPr lang="he-IL" dirty="0">
                <a:solidFill>
                  <a:srgbClr val="000000"/>
                </a:solidFill>
                <a:latin typeface="Arial" panose="020B0604020202020204" pitchFamily="34" charset="0"/>
              </a:rPr>
              <a:t>  זוֹ הַשֵּׁן</a:t>
            </a:r>
          </a:p>
        </p:txBody>
      </p:sp>
      <p:sp>
        <p:nvSpPr>
          <p:cNvPr id="16" name="מלבן 15"/>
          <p:cNvSpPr/>
          <p:nvPr/>
        </p:nvSpPr>
        <p:spPr>
          <a:xfrm>
            <a:off x="9949866" y="650212"/>
            <a:ext cx="1148070"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 אָמַר מָר:  </a:t>
            </a:r>
            <a:endParaRPr lang="he-IL" dirty="0"/>
          </a:p>
        </p:txBody>
      </p:sp>
      <p:sp>
        <p:nvSpPr>
          <p:cNvPr id="17" name="מלבן 16"/>
          <p:cNvSpPr/>
          <p:nvPr/>
        </p:nvSpPr>
        <p:spPr>
          <a:xfrm>
            <a:off x="6750482" y="5247765"/>
            <a:ext cx="2416046" cy="400110"/>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sz="2000" dirty="0"/>
              <a:t> </a:t>
            </a:r>
            <a:r>
              <a:rPr lang="he-IL" sz="2000" b="1" dirty="0"/>
              <a:t>וְשִׁלַּח֙ </a:t>
            </a:r>
            <a:r>
              <a:rPr lang="he-IL" sz="1600" b="1" dirty="0" err="1"/>
              <a:t>אֶת־בעירה</a:t>
            </a:r>
            <a:r>
              <a:rPr lang="he-IL" sz="1600" dirty="0"/>
              <a:t> (בְּעִיר֔וֹ) </a:t>
            </a:r>
          </a:p>
        </p:txBody>
      </p:sp>
      <p:sp>
        <p:nvSpPr>
          <p:cNvPr id="18" name="מלבן 17"/>
          <p:cNvSpPr/>
          <p:nvPr/>
        </p:nvSpPr>
        <p:spPr>
          <a:xfrm>
            <a:off x="6736363" y="5655829"/>
            <a:ext cx="2430165" cy="400110"/>
          </a:xfrm>
          <a:prstGeom prst="rect">
            <a:avLst/>
          </a:prstGeom>
          <a:solidFill>
            <a:schemeClr val="accent6">
              <a:lumMod val="20000"/>
              <a:lumOff val="80000"/>
            </a:schemeClr>
          </a:solidFill>
          <a:scene3d>
            <a:camera prst="orthographicFront"/>
            <a:lightRig rig="threePt" dir="t"/>
          </a:scene3d>
          <a:sp3d>
            <a:bevelT prst="slope"/>
          </a:sp3d>
        </p:spPr>
        <p:txBody>
          <a:bodyPr wrap="square">
            <a:spAutoFit/>
          </a:bodyPr>
          <a:lstStyle/>
          <a:p>
            <a:pPr algn="ctr"/>
            <a:r>
              <a:rPr lang="he-IL" sz="2000" b="1" dirty="0"/>
              <a:t>וּבִעֵ֖ר</a:t>
            </a:r>
            <a:r>
              <a:rPr lang="he-IL" sz="1600" b="1" dirty="0"/>
              <a:t> בִּשְׂדֵ֣ה אַחֵ֑ר</a:t>
            </a:r>
          </a:p>
        </p:txBody>
      </p:sp>
      <p:sp>
        <p:nvSpPr>
          <p:cNvPr id="2" name="מלבן 1"/>
          <p:cNvSpPr/>
          <p:nvPr/>
        </p:nvSpPr>
        <p:spPr>
          <a:xfrm>
            <a:off x="10468500" y="1662849"/>
            <a:ext cx="1377300" cy="369332"/>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וְכֵן הוּא </a:t>
            </a:r>
            <a:r>
              <a:rPr lang="he-IL" dirty="0" smtClean="0">
                <a:solidFill>
                  <a:srgbClr val="000000"/>
                </a:solidFill>
                <a:latin typeface="Arial" panose="020B0604020202020204" pitchFamily="34" charset="0"/>
              </a:rPr>
              <a:t>אוֹמֵר:</a:t>
            </a:r>
            <a:endParaRPr lang="he-IL" dirty="0"/>
          </a:p>
        </p:txBody>
      </p:sp>
      <p:sp>
        <p:nvSpPr>
          <p:cNvPr id="23" name="מלבן 22"/>
          <p:cNvSpPr/>
          <p:nvPr/>
        </p:nvSpPr>
        <p:spPr>
          <a:xfrm>
            <a:off x="6616503" y="2146908"/>
            <a:ext cx="2518638" cy="338554"/>
          </a:xfrm>
          <a:prstGeom prst="rect">
            <a:avLst/>
          </a:prstGeom>
          <a:solidFill>
            <a:schemeClr val="accent4">
              <a:lumMod val="20000"/>
              <a:lumOff val="80000"/>
            </a:schemeClr>
          </a:solidFill>
          <a:scene3d>
            <a:camera prst="orthographicFront"/>
            <a:lightRig rig="threePt" dir="t"/>
          </a:scene3d>
          <a:sp3d>
            <a:bevelT prst="slope"/>
          </a:sp3d>
        </p:spPr>
        <p:txBody>
          <a:bodyPr wrap="none">
            <a:spAutoFit/>
          </a:bodyPr>
          <a:lstStyle/>
          <a:p>
            <a:r>
              <a:rPr lang="he-IL" sz="1600" b="1" dirty="0" smtClean="0">
                <a:solidFill>
                  <a:srgbClr val="000000"/>
                </a:solidFill>
                <a:latin typeface="Arial" panose="020B0604020202020204" pitchFamily="34" charset="0"/>
              </a:rPr>
              <a:t>"כַּאֲשֶׁר יְבַעֵר הַגָּלָל עַד תֻּמּוֹ" </a:t>
            </a:r>
            <a:endParaRPr lang="he-IL" sz="1600" b="1" dirty="0">
              <a:solidFill>
                <a:srgbClr val="000000"/>
              </a:solidFill>
              <a:latin typeface="Arial" panose="020B0604020202020204" pitchFamily="34" charset="0"/>
            </a:endParaRPr>
          </a:p>
        </p:txBody>
      </p:sp>
      <p:sp>
        <p:nvSpPr>
          <p:cNvPr id="24" name="מלבן 23"/>
          <p:cNvSpPr/>
          <p:nvPr/>
        </p:nvSpPr>
        <p:spPr>
          <a:xfrm>
            <a:off x="9116024" y="2650353"/>
            <a:ext cx="2877558" cy="369332"/>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הָא </a:t>
            </a:r>
            <a:r>
              <a:rPr lang="he-IL" dirty="0">
                <a:solidFill>
                  <a:srgbClr val="000000"/>
                </a:solidFill>
                <a:latin typeface="Arial" panose="020B0604020202020204" pitchFamily="34" charset="0"/>
              </a:rPr>
              <a:t>לָאו הָכִי בְּמַאי </a:t>
            </a:r>
            <a:r>
              <a:rPr lang="he-IL" dirty="0" err="1">
                <a:solidFill>
                  <a:srgbClr val="000000"/>
                </a:solidFill>
                <a:latin typeface="Arial" panose="020B0604020202020204" pitchFamily="34" charset="0"/>
              </a:rPr>
              <a:t>אוֹקֵימְנָא</a:t>
            </a:r>
            <a:r>
              <a:rPr lang="he-IL" dirty="0">
                <a:solidFill>
                  <a:srgbClr val="000000"/>
                </a:solidFill>
                <a:latin typeface="Arial" panose="020B0604020202020204" pitchFamily="34" charset="0"/>
              </a:rPr>
              <a:t> לַהּ</a:t>
            </a:r>
            <a:endParaRPr lang="he-IL" dirty="0"/>
          </a:p>
        </p:txBody>
      </p:sp>
      <p:sp>
        <p:nvSpPr>
          <p:cNvPr id="25" name="מלבן 24"/>
          <p:cNvSpPr/>
          <p:nvPr/>
        </p:nvSpPr>
        <p:spPr>
          <a:xfrm>
            <a:off x="2224683" y="5486552"/>
            <a:ext cx="4360488" cy="369332"/>
          </a:xfrm>
          <a:prstGeom prst="rect">
            <a:avLst/>
          </a:prstGeom>
        </p:spPr>
        <p:txBody>
          <a:bodyPr wrap="none">
            <a:spAutoFit/>
          </a:bodyPr>
          <a:lstStyle/>
          <a:p>
            <a:r>
              <a:rPr lang="he-IL" dirty="0" smtClean="0"/>
              <a:t> </a:t>
            </a:r>
            <a:r>
              <a:rPr lang="he-IL" dirty="0"/>
              <a:t>שניהם נאמרו על רגל כדי לחייב על נזקי הרגל</a:t>
            </a:r>
          </a:p>
        </p:txBody>
      </p:sp>
      <p:sp>
        <p:nvSpPr>
          <p:cNvPr id="26" name="מלבן 25"/>
          <p:cNvSpPr/>
          <p:nvPr/>
        </p:nvSpPr>
        <p:spPr>
          <a:xfrm>
            <a:off x="9220946" y="5600969"/>
            <a:ext cx="471603" cy="369332"/>
          </a:xfrm>
          <a:prstGeom prst="rect">
            <a:avLst/>
          </a:prstGeom>
        </p:spPr>
        <p:txBody>
          <a:bodyPr wrap="none">
            <a:spAutoFit/>
          </a:bodyPr>
          <a:lstStyle/>
          <a:p>
            <a:r>
              <a:rPr lang="he-IL" dirty="0"/>
              <a:t>וגם</a:t>
            </a:r>
          </a:p>
        </p:txBody>
      </p:sp>
    </p:spTree>
    <p:extLst>
      <p:ext uri="{BB962C8B-B14F-4D97-AF65-F5344CB8AC3E}">
        <p14:creationId xmlns:p14="http://schemas.microsoft.com/office/powerpoint/2010/main" val="27416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 calcmode="lin" valueType="num">
                                      <p:cBhvr>
                                        <p:cTn id="13" dur="1000" fill="hold"/>
                                        <p:tgtEl>
                                          <p:spTgt spid="16"/>
                                        </p:tgtEl>
                                        <p:attrNameLst>
                                          <p:attrName>style.rotation</p:attrName>
                                        </p:attrNameLst>
                                      </p:cBhvr>
                                      <p:tavLst>
                                        <p:tav tm="0">
                                          <p:val>
                                            <p:fltVal val="90"/>
                                          </p:val>
                                        </p:tav>
                                        <p:tav tm="100000">
                                          <p:val>
                                            <p:fltVal val="0"/>
                                          </p:val>
                                        </p:tav>
                                      </p:tavLst>
                                    </p:anim>
                                    <p:animEffect transition="in" filter="fade">
                                      <p:cBhvr>
                                        <p:cTn id="14" dur="1000"/>
                                        <p:tgtEl>
                                          <p:spTgt spid="16"/>
                                        </p:tgtEl>
                                      </p:cBhvr>
                                    </p:animEffect>
                                  </p:childTnLst>
                                </p:cTn>
                              </p:par>
                            </p:childTnLst>
                          </p:cTn>
                        </p:par>
                        <p:par>
                          <p:cTn id="15" fill="hold">
                            <p:stCondLst>
                              <p:cond delay="2000"/>
                            </p:stCondLst>
                            <p:childTnLst>
                              <p:par>
                                <p:cTn id="16" presetID="53" presetClass="entr" presetSubtype="16" fill="hold" grpId="0" nodeType="afterEffect">
                                  <p:stCondLst>
                                    <p:cond delay="50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3000"/>
                            </p:stCondLst>
                            <p:childTnLst>
                              <p:par>
                                <p:cTn id="22" presetID="22" presetClass="entr" presetSubtype="2" fill="hold" grpId="0" nodeType="after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4000"/>
                            </p:stCondLst>
                            <p:childTnLst>
                              <p:par>
                                <p:cTn id="26" presetID="53" presetClass="entr" presetSubtype="16" fill="hold" grpId="0" nodeType="afterEffect">
                                  <p:stCondLst>
                                    <p:cond delay="50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5000"/>
                            </p:stCondLst>
                            <p:childTnLst>
                              <p:par>
                                <p:cTn id="32" presetID="53" presetClass="entr" presetSubtype="16" fill="hold" grpId="0" nodeType="afterEffect">
                                  <p:stCondLst>
                                    <p:cond delay="5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6000"/>
                            </p:stCondLst>
                            <p:childTnLst>
                              <p:par>
                                <p:cTn id="38" presetID="31"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anim calcmode="lin" valueType="num">
                                      <p:cBhvr>
                                        <p:cTn id="42" dur="1000" fill="hold"/>
                                        <p:tgtEl>
                                          <p:spTgt spid="6"/>
                                        </p:tgtEl>
                                        <p:attrNameLst>
                                          <p:attrName>style.rotation</p:attrName>
                                        </p:attrNameLst>
                                      </p:cBhvr>
                                      <p:tavLst>
                                        <p:tav tm="0">
                                          <p:val>
                                            <p:fltVal val="90"/>
                                          </p:val>
                                        </p:tav>
                                        <p:tav tm="100000">
                                          <p:val>
                                            <p:fltVal val="0"/>
                                          </p:val>
                                        </p:tav>
                                      </p:tavLst>
                                    </p:anim>
                                    <p:animEffect transition="in" filter="fade">
                                      <p:cBhvr>
                                        <p:cTn id="43" dur="1000"/>
                                        <p:tgtEl>
                                          <p:spTgt spid="6"/>
                                        </p:tgtEl>
                                      </p:cBhvr>
                                    </p:animEffect>
                                  </p:childTnLst>
                                </p:cTn>
                              </p:par>
                            </p:childTnLst>
                          </p:cTn>
                        </p:par>
                        <p:par>
                          <p:cTn id="44" fill="hold">
                            <p:stCondLst>
                              <p:cond delay="7000"/>
                            </p:stCondLst>
                            <p:childTnLst>
                              <p:par>
                                <p:cTn id="45" presetID="53" presetClass="entr" presetSubtype="16"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par>
                          <p:cTn id="50" fill="hold">
                            <p:stCondLst>
                              <p:cond delay="7500"/>
                            </p:stCondLst>
                            <p:childTnLst>
                              <p:par>
                                <p:cTn id="51" presetID="22" presetClass="entr" presetSubtype="2" fill="hold" grpId="0" nodeType="afterEffect">
                                  <p:stCondLst>
                                    <p:cond delay="500"/>
                                  </p:stCondLst>
                                  <p:childTnLst>
                                    <p:set>
                                      <p:cBhvr>
                                        <p:cTn id="52" dur="1" fill="hold">
                                          <p:stCondLst>
                                            <p:cond delay="0"/>
                                          </p:stCondLst>
                                        </p:cTn>
                                        <p:tgtEl>
                                          <p:spTgt spid="24"/>
                                        </p:tgtEl>
                                        <p:attrNameLst>
                                          <p:attrName>style.visibility</p:attrName>
                                        </p:attrNameLst>
                                      </p:cBhvr>
                                      <p:to>
                                        <p:strVal val="visible"/>
                                      </p:to>
                                    </p:set>
                                    <p:animEffect transition="in" filter="wipe(right)">
                                      <p:cBhvr>
                                        <p:cTn id="53" dur="500"/>
                                        <p:tgtEl>
                                          <p:spTgt spid="24"/>
                                        </p:tgtEl>
                                      </p:cBhvr>
                                    </p:animEffect>
                                  </p:childTnLst>
                                </p:cTn>
                              </p:par>
                            </p:childTnLst>
                          </p:cTn>
                        </p:par>
                        <p:par>
                          <p:cTn id="54" fill="hold">
                            <p:stCondLst>
                              <p:cond delay="8500"/>
                            </p:stCondLst>
                            <p:childTnLst>
                              <p:par>
                                <p:cTn id="55" presetID="22" presetClass="entr" presetSubtype="2" fill="hold" grpId="0" nodeType="afterEffect">
                                  <p:stCondLst>
                                    <p:cond delay="500"/>
                                  </p:stCondLst>
                                  <p:childTnLst>
                                    <p:set>
                                      <p:cBhvr>
                                        <p:cTn id="56" dur="1" fill="hold">
                                          <p:stCondLst>
                                            <p:cond delay="0"/>
                                          </p:stCondLst>
                                        </p:cTn>
                                        <p:tgtEl>
                                          <p:spTgt spid="5"/>
                                        </p:tgtEl>
                                        <p:attrNameLst>
                                          <p:attrName>style.visibility</p:attrName>
                                        </p:attrNameLst>
                                      </p:cBhvr>
                                      <p:to>
                                        <p:strVal val="visible"/>
                                      </p:to>
                                    </p:set>
                                    <p:animEffect transition="in" filter="wipe(right)">
                                      <p:cBhvr>
                                        <p:cTn id="57" dur="500"/>
                                        <p:tgtEl>
                                          <p:spTgt spid="5"/>
                                        </p:tgtEl>
                                      </p:cBhvr>
                                    </p:animEffect>
                                  </p:childTnLst>
                                </p:cTn>
                              </p:par>
                            </p:childTnLst>
                          </p:cTn>
                        </p:par>
                        <p:par>
                          <p:cTn id="58" fill="hold">
                            <p:stCondLst>
                              <p:cond delay="9500"/>
                            </p:stCondLst>
                            <p:childTnLst>
                              <p:par>
                                <p:cTn id="59" presetID="31" presetClass="entr" presetSubtype="0" fill="hold" grpId="0" nodeType="afterEffect">
                                  <p:stCondLst>
                                    <p:cond delay="3000"/>
                                  </p:stCondLst>
                                  <p:childTnLst>
                                    <p:set>
                                      <p:cBhvr>
                                        <p:cTn id="60" dur="1" fill="hold">
                                          <p:stCondLst>
                                            <p:cond delay="0"/>
                                          </p:stCondLst>
                                        </p:cTn>
                                        <p:tgtEl>
                                          <p:spTgt spid="8"/>
                                        </p:tgtEl>
                                        <p:attrNameLst>
                                          <p:attrName>style.visibility</p:attrName>
                                        </p:attrNameLst>
                                      </p:cBhvr>
                                      <p:to>
                                        <p:strVal val="visible"/>
                                      </p:to>
                                    </p:set>
                                    <p:anim calcmode="lin" valueType="num">
                                      <p:cBhvr>
                                        <p:cTn id="61" dur="1000" fill="hold"/>
                                        <p:tgtEl>
                                          <p:spTgt spid="8"/>
                                        </p:tgtEl>
                                        <p:attrNameLst>
                                          <p:attrName>ppt_w</p:attrName>
                                        </p:attrNameLst>
                                      </p:cBhvr>
                                      <p:tavLst>
                                        <p:tav tm="0">
                                          <p:val>
                                            <p:fltVal val="0"/>
                                          </p:val>
                                        </p:tav>
                                        <p:tav tm="100000">
                                          <p:val>
                                            <p:strVal val="#ppt_w"/>
                                          </p:val>
                                        </p:tav>
                                      </p:tavLst>
                                    </p:anim>
                                    <p:anim calcmode="lin" valueType="num">
                                      <p:cBhvr>
                                        <p:cTn id="62" dur="1000" fill="hold"/>
                                        <p:tgtEl>
                                          <p:spTgt spid="8"/>
                                        </p:tgtEl>
                                        <p:attrNameLst>
                                          <p:attrName>ppt_h</p:attrName>
                                        </p:attrNameLst>
                                      </p:cBhvr>
                                      <p:tavLst>
                                        <p:tav tm="0">
                                          <p:val>
                                            <p:fltVal val="0"/>
                                          </p:val>
                                        </p:tav>
                                        <p:tav tm="100000">
                                          <p:val>
                                            <p:strVal val="#ppt_h"/>
                                          </p:val>
                                        </p:tav>
                                      </p:tavLst>
                                    </p:anim>
                                    <p:anim calcmode="lin" valueType="num">
                                      <p:cBhvr>
                                        <p:cTn id="63" dur="1000" fill="hold"/>
                                        <p:tgtEl>
                                          <p:spTgt spid="8"/>
                                        </p:tgtEl>
                                        <p:attrNameLst>
                                          <p:attrName>style.rotation</p:attrName>
                                        </p:attrNameLst>
                                      </p:cBhvr>
                                      <p:tavLst>
                                        <p:tav tm="0">
                                          <p:val>
                                            <p:fltVal val="90"/>
                                          </p:val>
                                        </p:tav>
                                        <p:tav tm="100000">
                                          <p:val>
                                            <p:fltVal val="0"/>
                                          </p:val>
                                        </p:tav>
                                      </p:tavLst>
                                    </p:anim>
                                    <p:animEffect transition="in" filter="fade">
                                      <p:cBhvr>
                                        <p:cTn id="64" dur="1000"/>
                                        <p:tgtEl>
                                          <p:spTgt spid="8"/>
                                        </p:tgtEl>
                                      </p:cBhvr>
                                    </p:animEffect>
                                  </p:childTnLst>
                                </p:cTn>
                              </p:par>
                            </p:childTnLst>
                          </p:cTn>
                        </p:par>
                        <p:par>
                          <p:cTn id="65" fill="hold">
                            <p:stCondLst>
                              <p:cond delay="13500"/>
                            </p:stCondLst>
                            <p:childTnLst>
                              <p:par>
                                <p:cTn id="66" presetID="22" presetClass="entr" presetSubtype="2" fill="hold" grpId="0" nodeType="afterEffect">
                                  <p:stCondLst>
                                    <p:cond delay="500"/>
                                  </p:stCondLst>
                                  <p:childTnLst>
                                    <p:set>
                                      <p:cBhvr>
                                        <p:cTn id="67" dur="1" fill="hold">
                                          <p:stCondLst>
                                            <p:cond delay="0"/>
                                          </p:stCondLst>
                                        </p:cTn>
                                        <p:tgtEl>
                                          <p:spTgt spid="7"/>
                                        </p:tgtEl>
                                        <p:attrNameLst>
                                          <p:attrName>style.visibility</p:attrName>
                                        </p:attrNameLst>
                                      </p:cBhvr>
                                      <p:to>
                                        <p:strVal val="visible"/>
                                      </p:to>
                                    </p:set>
                                    <p:animEffect transition="in" filter="wipe(right)">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32"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circle(out)">
                                      <p:cBhvr>
                                        <p:cTn id="73" dur="1000"/>
                                        <p:tgtEl>
                                          <p:spTgt spid="10"/>
                                        </p:tgtEl>
                                      </p:cBhvr>
                                    </p:animEffect>
                                  </p:childTnLst>
                                </p:cTn>
                              </p:par>
                            </p:childTnLst>
                          </p:cTn>
                        </p:par>
                        <p:par>
                          <p:cTn id="74" fill="hold">
                            <p:stCondLst>
                              <p:cond delay="1000"/>
                            </p:stCondLst>
                            <p:childTnLst>
                              <p:par>
                                <p:cTn id="75" presetID="22" presetClass="entr" presetSubtype="2" fill="hold" grpId="0" nodeType="afterEffect">
                                  <p:stCondLst>
                                    <p:cond delay="1000"/>
                                  </p:stCondLst>
                                  <p:childTnLst>
                                    <p:set>
                                      <p:cBhvr>
                                        <p:cTn id="76" dur="1" fill="hold">
                                          <p:stCondLst>
                                            <p:cond delay="0"/>
                                          </p:stCondLst>
                                        </p:cTn>
                                        <p:tgtEl>
                                          <p:spTgt spid="9"/>
                                        </p:tgtEl>
                                        <p:attrNameLst>
                                          <p:attrName>style.visibility</p:attrName>
                                        </p:attrNameLst>
                                      </p:cBhvr>
                                      <p:to>
                                        <p:strVal val="visible"/>
                                      </p:to>
                                    </p:set>
                                    <p:animEffect transition="in" filter="wipe(right)">
                                      <p:cBhvr>
                                        <p:cTn id="77" dur="500"/>
                                        <p:tgtEl>
                                          <p:spTgt spid="9"/>
                                        </p:tgtEl>
                                      </p:cBhvr>
                                    </p:animEffect>
                                  </p:childTnLst>
                                </p:cTn>
                              </p:par>
                            </p:childTnLst>
                          </p:cTn>
                        </p:par>
                        <p:par>
                          <p:cTn id="78" fill="hold">
                            <p:stCondLst>
                              <p:cond delay="2500"/>
                            </p:stCondLst>
                            <p:childTnLst>
                              <p:par>
                                <p:cTn id="79" presetID="53" presetClass="entr" presetSubtype="16" fill="hold" grpId="0" nodeType="afterEffect">
                                  <p:stCondLst>
                                    <p:cond delay="125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childTnLst>
                          </p:cTn>
                        </p:par>
                        <p:par>
                          <p:cTn id="84" fill="hold">
                            <p:stCondLst>
                              <p:cond delay="4250"/>
                            </p:stCondLst>
                            <p:childTnLst>
                              <p:par>
                                <p:cTn id="85" presetID="53" presetClass="entr" presetSubtype="16" fill="hold" grpId="0" nodeType="afterEffect">
                                  <p:stCondLst>
                                    <p:cond delay="75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childTnLst>
                          </p:cTn>
                        </p:par>
                        <p:par>
                          <p:cTn id="90" fill="hold">
                            <p:stCondLst>
                              <p:cond delay="5500"/>
                            </p:stCondLst>
                            <p:childTnLst>
                              <p:par>
                                <p:cTn id="91" presetID="53" presetClass="entr" presetSubtype="16" fill="hold" grpId="0" nodeType="afterEffect">
                                  <p:stCondLst>
                                    <p:cond delay="50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ppt_w</p:attrName>
                                        </p:attrNameLst>
                                      </p:cBhvr>
                                      <p:tavLst>
                                        <p:tav tm="0">
                                          <p:val>
                                            <p:fltVal val="0"/>
                                          </p:val>
                                        </p:tav>
                                        <p:tav tm="100000">
                                          <p:val>
                                            <p:strVal val="#ppt_w"/>
                                          </p:val>
                                        </p:tav>
                                      </p:tavLst>
                                    </p:anim>
                                    <p:anim calcmode="lin" valueType="num">
                                      <p:cBhvr>
                                        <p:cTn id="94" dur="500" fill="hold"/>
                                        <p:tgtEl>
                                          <p:spTgt spid="18"/>
                                        </p:tgtEl>
                                        <p:attrNameLst>
                                          <p:attrName>ppt_h</p:attrName>
                                        </p:attrNameLst>
                                      </p:cBhvr>
                                      <p:tavLst>
                                        <p:tav tm="0">
                                          <p:val>
                                            <p:fltVal val="0"/>
                                          </p:val>
                                        </p:tav>
                                        <p:tav tm="100000">
                                          <p:val>
                                            <p:strVal val="#ppt_h"/>
                                          </p:val>
                                        </p:tav>
                                      </p:tavLst>
                                    </p:anim>
                                    <p:animEffect transition="in" filter="fade">
                                      <p:cBhvr>
                                        <p:cTn id="95" dur="500"/>
                                        <p:tgtEl>
                                          <p:spTgt spid="18"/>
                                        </p:tgtEl>
                                      </p:cBhvr>
                                    </p:animEffect>
                                  </p:childTnLst>
                                </p:cTn>
                              </p:par>
                            </p:childTnLst>
                          </p:cTn>
                        </p:par>
                        <p:par>
                          <p:cTn id="96" fill="hold">
                            <p:stCondLst>
                              <p:cond delay="6500"/>
                            </p:stCondLst>
                            <p:childTnLst>
                              <p:par>
                                <p:cTn id="97" presetID="22" presetClass="entr" presetSubtype="2" fill="hold" grpId="0" nodeType="afterEffect">
                                  <p:stCondLst>
                                    <p:cond delay="500"/>
                                  </p:stCondLst>
                                  <p:childTnLst>
                                    <p:set>
                                      <p:cBhvr>
                                        <p:cTn id="98" dur="1" fill="hold">
                                          <p:stCondLst>
                                            <p:cond delay="0"/>
                                          </p:stCondLst>
                                        </p:cTn>
                                        <p:tgtEl>
                                          <p:spTgt spid="25"/>
                                        </p:tgtEl>
                                        <p:attrNameLst>
                                          <p:attrName>style.visibility</p:attrName>
                                        </p:attrNameLst>
                                      </p:cBhvr>
                                      <p:to>
                                        <p:strVal val="visible"/>
                                      </p:to>
                                    </p:set>
                                    <p:animEffect transition="in" filter="wipe(right)">
                                      <p:cBhvr>
                                        <p:cTn id="9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3" grpId="0" animBg="1"/>
      <p:bldP spid="14" grpId="0" animBg="1"/>
      <p:bldP spid="15" grpId="0" animBg="1"/>
      <p:bldP spid="16" grpId="0" animBg="1"/>
      <p:bldP spid="17" grpId="0" animBg="1"/>
      <p:bldP spid="18" grpId="0" animBg="1"/>
      <p:bldP spid="2" grpId="0" animBg="1"/>
      <p:bldP spid="23" grpId="0" animBg="1"/>
      <p:bldP spid="24" grpId="0" animBg="1"/>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9605818" y="3655126"/>
            <a:ext cx="2438399" cy="646331"/>
          </a:xfrm>
          <a:prstGeom prst="rect">
            <a:avLst/>
          </a:prstGeom>
          <a:solidFill>
            <a:schemeClr val="accent5">
              <a:lumMod val="20000"/>
              <a:lumOff val="80000"/>
            </a:schemeClr>
          </a:solidFill>
        </p:spPr>
        <p:txBody>
          <a:bodyPr wrap="square">
            <a:spAutoFit/>
          </a:bodyPr>
          <a:lstStyle/>
          <a:p>
            <a:r>
              <a:rPr lang="he-IL" dirty="0" err="1" smtClean="0">
                <a:solidFill>
                  <a:srgbClr val="000000"/>
                </a:solidFill>
                <a:latin typeface="Arial" panose="020B0604020202020204" pitchFamily="34" charset="0"/>
              </a:rPr>
              <a:t>וְהַשְׁתָּא</a:t>
            </a:r>
            <a:r>
              <a:rPr lang="he-IL" dirty="0" smtClean="0">
                <a:solidFill>
                  <a:srgbClr val="000000"/>
                </a:solidFill>
                <a:latin typeface="Arial" panose="020B0604020202020204" pitchFamily="34" charset="0"/>
              </a:rPr>
              <a:t> </a:t>
            </a:r>
            <a:r>
              <a:rPr lang="he-IL" dirty="0" err="1">
                <a:solidFill>
                  <a:srgbClr val="000000"/>
                </a:solidFill>
                <a:latin typeface="Arial" panose="020B0604020202020204" pitchFamily="34" charset="0"/>
              </a:rPr>
              <a:t>דְּאוֹקֵי</a:t>
            </a:r>
            <a:r>
              <a:rPr lang="he-IL" dirty="0">
                <a:solidFill>
                  <a:srgbClr val="000000"/>
                </a:solidFill>
                <a:latin typeface="Arial" panose="020B0604020202020204" pitchFamily="34" charset="0"/>
              </a:rPr>
              <a:t> אַשֵּׁן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רֶגֶל </a:t>
            </a:r>
            <a:r>
              <a:rPr lang="he-IL" dirty="0" err="1">
                <a:solidFill>
                  <a:srgbClr val="000000"/>
                </a:solidFill>
                <a:latin typeface="Arial" panose="020B0604020202020204" pitchFamily="34" charset="0"/>
              </a:rPr>
              <a:t>דְּאָזְלָה</a:t>
            </a:r>
            <a:r>
              <a:rPr lang="he-IL" dirty="0">
                <a:solidFill>
                  <a:srgbClr val="000000"/>
                </a:solidFill>
                <a:latin typeface="Arial" panose="020B0604020202020204" pitchFamily="34" charset="0"/>
              </a:rPr>
              <a:t> מִמֵּילָא </a:t>
            </a:r>
            <a:r>
              <a:rPr lang="he-IL" dirty="0" err="1">
                <a:solidFill>
                  <a:srgbClr val="000000"/>
                </a:solidFill>
                <a:latin typeface="Arial" panose="020B0604020202020204" pitchFamily="34" charset="0"/>
              </a:rPr>
              <a:t>מְנָלַן</a:t>
            </a:r>
            <a:endParaRPr lang="he-IL" dirty="0"/>
          </a:p>
        </p:txBody>
      </p:sp>
      <p:sp>
        <p:nvSpPr>
          <p:cNvPr id="4" name="TextBox 3"/>
          <p:cNvSpPr txBox="1"/>
          <p:nvPr/>
        </p:nvSpPr>
        <p:spPr>
          <a:xfrm>
            <a:off x="10631054" y="74100"/>
            <a:ext cx="1413163" cy="369332"/>
          </a:xfrm>
          <a:prstGeom prst="rect">
            <a:avLst/>
          </a:prstGeom>
          <a:noFill/>
        </p:spPr>
        <p:txBody>
          <a:bodyPr wrap="square" rtlCol="1">
            <a:spAutoFit/>
          </a:bodyPr>
          <a:lstStyle/>
          <a:p>
            <a:r>
              <a:rPr lang="he-IL" dirty="0" smtClean="0"/>
              <a:t>דף ג' עמ' א'</a:t>
            </a:r>
            <a:endParaRPr lang="he-IL" dirty="0"/>
          </a:p>
        </p:txBody>
      </p:sp>
      <p:sp>
        <p:nvSpPr>
          <p:cNvPr id="5" name="מלבן 4"/>
          <p:cNvSpPr/>
          <p:nvPr/>
        </p:nvSpPr>
        <p:spPr>
          <a:xfrm>
            <a:off x="1163780" y="3696593"/>
            <a:ext cx="8155709" cy="646331"/>
          </a:xfrm>
          <a:prstGeom prst="rect">
            <a:avLst/>
          </a:prstGeom>
        </p:spPr>
        <p:txBody>
          <a:bodyPr wrap="square">
            <a:spAutoFit/>
          </a:bodyPr>
          <a:lstStyle/>
          <a:p>
            <a:r>
              <a:rPr lang="he-IL" dirty="0" smtClean="0"/>
              <a:t>שואלת </a:t>
            </a:r>
            <a:r>
              <a:rPr lang="he-IL" dirty="0"/>
              <a:t>הגמרא: </a:t>
            </a:r>
            <a:r>
              <a:rPr lang="he-IL" dirty="0" smtClean="0"/>
              <a:t>עתה </a:t>
            </a:r>
            <a:r>
              <a:rPr lang="he-IL" dirty="0"/>
              <a:t>למסקנה, שהפסוק </a:t>
            </a:r>
            <a:r>
              <a:rPr lang="he-IL" smtClean="0"/>
              <a:t>"                      " </a:t>
            </a:r>
            <a:r>
              <a:rPr lang="he-IL" dirty="0"/>
              <a:t>בא לחייב על נזקי השן, ורגל נלמד מהפסוק </a:t>
            </a:r>
            <a:r>
              <a:rPr lang="he-IL" dirty="0" smtClean="0"/>
              <a:t>"</a:t>
            </a:r>
            <a:r>
              <a:rPr lang="he-IL" dirty="0"/>
              <a:t> </a:t>
            </a:r>
            <a:r>
              <a:rPr lang="he-IL" b="1" dirty="0"/>
              <a:t>וְשִׁלַּח֙ </a:t>
            </a:r>
            <a:r>
              <a:rPr lang="he-IL" dirty="0" smtClean="0"/>
              <a:t>" </a:t>
            </a:r>
            <a:r>
              <a:rPr lang="he-IL" dirty="0"/>
              <a:t>בלבד, אם כן, </a:t>
            </a:r>
            <a:r>
              <a:rPr lang="he-IL" dirty="0" smtClean="0"/>
              <a:t>רגל, </a:t>
            </a:r>
            <a:r>
              <a:rPr lang="he-IL" dirty="0"/>
              <a:t>מנין למדנו לחייב על נזקי הרגל </a:t>
            </a:r>
            <a:r>
              <a:rPr lang="he-IL" dirty="0" smtClean="0"/>
              <a:t>שהלכה </a:t>
            </a:r>
            <a:r>
              <a:rPr lang="he-IL" dirty="0"/>
              <a:t>ממילא?</a:t>
            </a:r>
          </a:p>
        </p:txBody>
      </p:sp>
      <p:sp>
        <p:nvSpPr>
          <p:cNvPr id="6" name="מלבן 5"/>
          <p:cNvSpPr/>
          <p:nvPr/>
        </p:nvSpPr>
        <p:spPr>
          <a:xfrm>
            <a:off x="-64247" y="4825427"/>
            <a:ext cx="7222835" cy="1477328"/>
          </a:xfrm>
          <a:prstGeom prst="rect">
            <a:avLst/>
          </a:prstGeom>
        </p:spPr>
        <p:txBody>
          <a:bodyPr wrap="square">
            <a:spAutoFit/>
          </a:bodyPr>
          <a:lstStyle/>
          <a:p>
            <a:r>
              <a:rPr lang="he-IL" dirty="0" smtClean="0"/>
              <a:t>מתרצת </a:t>
            </a:r>
            <a:r>
              <a:rPr lang="he-IL" dirty="0"/>
              <a:t>הגמרא</a:t>
            </a:r>
            <a:r>
              <a:rPr lang="he-IL" dirty="0" smtClean="0"/>
              <a:t>: דין </a:t>
            </a:r>
            <a:r>
              <a:rPr lang="he-IL" dirty="0"/>
              <a:t>הרגל נלמד בהיקש מדין השן, הכתוב יחד עמו: </a:t>
            </a:r>
            <a:endParaRPr lang="he-IL" dirty="0" smtClean="0"/>
          </a:p>
          <a:p>
            <a:r>
              <a:rPr lang="he-IL" dirty="0" smtClean="0"/>
              <a:t>מה </a:t>
            </a:r>
            <a:r>
              <a:rPr lang="he-IL" dirty="0"/>
              <a:t>שן, לא </a:t>
            </a:r>
            <a:r>
              <a:rPr lang="he-IL" dirty="0" smtClean="0"/>
              <a:t>שונה </a:t>
            </a:r>
            <a:r>
              <a:rPr lang="he-IL" dirty="0"/>
              <a:t>הדין, אם הוא שלחה שלוחי לרעות בשדה אחר ואכלה שם, </a:t>
            </a:r>
            <a:endParaRPr lang="he-IL" dirty="0" smtClean="0"/>
          </a:p>
          <a:p>
            <a:r>
              <a:rPr lang="he-IL" dirty="0" smtClean="0"/>
              <a:t>ולא שונה </a:t>
            </a:r>
            <a:r>
              <a:rPr lang="he-IL" dirty="0"/>
              <a:t>הדין </a:t>
            </a:r>
            <a:r>
              <a:rPr lang="he-IL" dirty="0" smtClean="0"/>
              <a:t> שהבהמה </a:t>
            </a:r>
            <a:r>
              <a:rPr lang="he-IL" dirty="0"/>
              <a:t>הלכה מעצמה לרעות בשדה אחר ואכלה</a:t>
            </a:r>
            <a:r>
              <a:rPr lang="he-IL" dirty="0" smtClean="0"/>
              <a:t>, </a:t>
            </a:r>
          </a:p>
          <a:p>
            <a:r>
              <a:rPr lang="he-IL" dirty="0" smtClean="0"/>
              <a:t>בשניהם חייב</a:t>
            </a:r>
            <a:r>
              <a:rPr lang="he-IL" dirty="0"/>
              <a:t>.</a:t>
            </a:r>
            <a:r>
              <a:rPr lang="he-IL" dirty="0" smtClean="0"/>
              <a:t>. </a:t>
            </a:r>
          </a:p>
          <a:p>
            <a:r>
              <a:rPr lang="he-IL" dirty="0" smtClean="0"/>
              <a:t>אף </a:t>
            </a:r>
            <a:r>
              <a:rPr lang="he-IL" dirty="0"/>
              <a:t>הרגל, לא תחלק בה, </a:t>
            </a:r>
            <a:r>
              <a:rPr lang="he-IL" dirty="0" smtClean="0"/>
              <a:t>אם הלכה מעצמה או שלחה בעליה </a:t>
            </a:r>
            <a:r>
              <a:rPr lang="he-IL" dirty="0"/>
              <a:t>ממילא, חייב</a:t>
            </a:r>
            <a:r>
              <a:rPr lang="he-IL" dirty="0" smtClean="0"/>
              <a:t>.</a:t>
            </a:r>
            <a:endParaRPr lang="he-IL" dirty="0"/>
          </a:p>
        </p:txBody>
      </p:sp>
      <p:sp>
        <p:nvSpPr>
          <p:cNvPr id="7" name="מלבן 6"/>
          <p:cNvSpPr/>
          <p:nvPr/>
        </p:nvSpPr>
        <p:spPr>
          <a:xfrm>
            <a:off x="7296727" y="5006178"/>
            <a:ext cx="4747490" cy="923330"/>
          </a:xfrm>
          <a:prstGeom prst="rect">
            <a:avLst/>
          </a:prstGeom>
          <a:solidFill>
            <a:schemeClr val="accent5">
              <a:lumMod val="20000"/>
              <a:lumOff val="80000"/>
            </a:schemeClr>
          </a:solidFill>
        </p:spPr>
        <p:txBody>
          <a:bodyPr wrap="square">
            <a:spAutoFit/>
          </a:bodyPr>
          <a:lstStyle/>
          <a:p>
            <a:r>
              <a:rPr lang="he-IL" dirty="0" err="1">
                <a:solidFill>
                  <a:srgbClr val="000000"/>
                </a:solidFill>
                <a:latin typeface="Arial" panose="020B0604020202020204" pitchFamily="34" charset="0"/>
              </a:rPr>
              <a:t>דּוּמְיָא</a:t>
            </a:r>
            <a:r>
              <a:rPr lang="he-IL" dirty="0">
                <a:solidFill>
                  <a:srgbClr val="000000"/>
                </a:solidFill>
                <a:latin typeface="Arial" panose="020B0604020202020204" pitchFamily="34" charset="0"/>
              </a:rPr>
              <a:t> דְשֵׁן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מָה </a:t>
            </a:r>
            <a:r>
              <a:rPr lang="he-IL" dirty="0">
                <a:solidFill>
                  <a:srgbClr val="000000"/>
                </a:solidFill>
                <a:latin typeface="Arial" panose="020B0604020202020204" pitchFamily="34" charset="0"/>
              </a:rPr>
              <a:t>שֵׁן לָא שְׁנָא שַׁלְּחַהּ שַׁלּוֹחֵי לָא שְׁנָא </a:t>
            </a:r>
            <a:r>
              <a:rPr lang="he-IL" dirty="0" err="1">
                <a:solidFill>
                  <a:srgbClr val="000000"/>
                </a:solidFill>
                <a:latin typeface="Arial" panose="020B0604020202020204" pitchFamily="34" charset="0"/>
              </a:rPr>
              <a:t>דְּאָזֵל</a:t>
            </a:r>
            <a:r>
              <a:rPr lang="he-IL" dirty="0">
                <a:solidFill>
                  <a:srgbClr val="000000"/>
                </a:solidFill>
                <a:latin typeface="Arial" panose="020B0604020202020204" pitchFamily="34" charset="0"/>
              </a:rPr>
              <a:t> מִמֵּילָא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אַף </a:t>
            </a:r>
            <a:r>
              <a:rPr lang="he-IL" dirty="0">
                <a:solidFill>
                  <a:srgbClr val="000000"/>
                </a:solidFill>
                <a:latin typeface="Arial" panose="020B0604020202020204" pitchFamily="34" charset="0"/>
              </a:rPr>
              <a:t>רֶגֶל לָא שְׁנָא שַׁלְּחַהּ שַׁלּוֹחֵי לָא שְׁנָא אָזְלָה מִמֵּילָא</a:t>
            </a:r>
            <a:endParaRPr lang="he-IL" dirty="0"/>
          </a:p>
        </p:txBody>
      </p:sp>
      <p:sp>
        <p:nvSpPr>
          <p:cNvPr id="15" name="מלבן 14"/>
          <p:cNvSpPr/>
          <p:nvPr/>
        </p:nvSpPr>
        <p:spPr>
          <a:xfrm>
            <a:off x="9624290" y="1313107"/>
            <a:ext cx="1990526" cy="923330"/>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הָא </a:t>
            </a:r>
            <a:r>
              <a:rPr lang="he-IL" dirty="0" err="1">
                <a:solidFill>
                  <a:srgbClr val="000000"/>
                </a:solidFill>
                <a:latin typeface="Arial" panose="020B0604020202020204" pitchFamily="34" charset="0"/>
              </a:rPr>
              <a:t>דְּאָזֵיל</a:t>
            </a:r>
            <a:r>
              <a:rPr lang="he-IL" dirty="0">
                <a:solidFill>
                  <a:srgbClr val="000000"/>
                </a:solidFill>
                <a:latin typeface="Arial" panose="020B0604020202020204" pitchFamily="34" charset="0"/>
              </a:rPr>
              <a:t> </a:t>
            </a:r>
            <a:r>
              <a:rPr lang="he-IL" dirty="0" smtClean="0">
                <a:solidFill>
                  <a:srgbClr val="000000"/>
                </a:solidFill>
                <a:latin typeface="Arial" panose="020B0604020202020204" pitchFamily="34" charset="0"/>
              </a:rPr>
              <a:t>מִמֵּילָא</a:t>
            </a:r>
          </a:p>
          <a:p>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הָא </a:t>
            </a:r>
            <a:r>
              <a:rPr lang="he-IL" dirty="0" err="1">
                <a:solidFill>
                  <a:srgbClr val="000000"/>
                </a:solidFill>
                <a:latin typeface="Arial" panose="020B0604020202020204" pitchFamily="34" charset="0"/>
              </a:rPr>
              <a:t>דְּשַׁלַּח</a:t>
            </a:r>
            <a:r>
              <a:rPr lang="he-IL" dirty="0">
                <a:solidFill>
                  <a:srgbClr val="000000"/>
                </a:solidFill>
                <a:latin typeface="Arial" panose="020B0604020202020204" pitchFamily="34" charset="0"/>
              </a:rPr>
              <a:t> </a:t>
            </a:r>
            <a:r>
              <a:rPr lang="he-IL" dirty="0" smtClean="0">
                <a:solidFill>
                  <a:srgbClr val="000000"/>
                </a:solidFill>
                <a:latin typeface="Arial" panose="020B0604020202020204" pitchFamily="34" charset="0"/>
              </a:rPr>
              <a:t>שַׁלּוֹחֵי</a:t>
            </a:r>
          </a:p>
          <a:p>
            <a:r>
              <a:rPr lang="he-IL" dirty="0" smtClean="0">
                <a:solidFill>
                  <a:srgbClr val="000000"/>
                </a:solidFill>
                <a:latin typeface="Arial" panose="020B0604020202020204" pitchFamily="34" charset="0"/>
              </a:rPr>
              <a:t> </a:t>
            </a:r>
            <a:r>
              <a:rPr lang="he-IL" dirty="0" err="1">
                <a:solidFill>
                  <a:srgbClr val="000000"/>
                </a:solidFill>
                <a:latin typeface="Arial" panose="020B0604020202020204" pitchFamily="34" charset="0"/>
              </a:rPr>
              <a:t>קָא</a:t>
            </a:r>
            <a:r>
              <a:rPr lang="he-IL" dirty="0">
                <a:solidFill>
                  <a:srgbClr val="000000"/>
                </a:solidFill>
                <a:latin typeface="Arial" panose="020B0604020202020204" pitchFamily="34" charset="0"/>
              </a:rPr>
              <a:t> מַשְׁמַע </a:t>
            </a:r>
            <a:r>
              <a:rPr lang="he-IL" dirty="0" smtClean="0">
                <a:solidFill>
                  <a:srgbClr val="000000"/>
                </a:solidFill>
                <a:latin typeface="Arial" panose="020B0604020202020204" pitchFamily="34" charset="0"/>
              </a:rPr>
              <a:t>לַן</a:t>
            </a:r>
            <a:endParaRPr lang="he-IL" dirty="0"/>
          </a:p>
        </p:txBody>
      </p:sp>
      <p:sp>
        <p:nvSpPr>
          <p:cNvPr id="16" name="מלבן 15"/>
          <p:cNvSpPr/>
          <p:nvPr/>
        </p:nvSpPr>
        <p:spPr>
          <a:xfrm>
            <a:off x="1422397" y="1186711"/>
            <a:ext cx="7638473" cy="369332"/>
          </a:xfrm>
          <a:prstGeom prst="rect">
            <a:avLst/>
          </a:prstGeom>
        </p:spPr>
        <p:txBody>
          <a:bodyPr wrap="square">
            <a:spAutoFit/>
          </a:bodyPr>
          <a:lstStyle/>
          <a:p>
            <a:r>
              <a:rPr lang="he-IL" dirty="0" smtClean="0"/>
              <a:t> ומה </a:t>
            </a:r>
            <a:r>
              <a:rPr lang="he-IL" dirty="0"/>
              <a:t>שאמר גם </a:t>
            </a:r>
            <a:r>
              <a:rPr lang="he-IL" dirty="0" smtClean="0"/>
              <a:t>"                                   ",[</a:t>
            </a:r>
            <a:r>
              <a:rPr lang="he-IL" dirty="0"/>
              <a:t>מלשון שליחות] </a:t>
            </a:r>
            <a:endParaRPr lang="he-IL" dirty="0" smtClean="0"/>
          </a:p>
        </p:txBody>
      </p:sp>
      <p:sp>
        <p:nvSpPr>
          <p:cNvPr id="17" name="מלבן 16"/>
          <p:cNvSpPr/>
          <p:nvPr/>
        </p:nvSpPr>
        <p:spPr>
          <a:xfrm>
            <a:off x="6331577" y="628572"/>
            <a:ext cx="1321196" cy="338554"/>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sz="1600" b="1" dirty="0"/>
              <a:t>וּבִעֵ֖ר</a:t>
            </a:r>
            <a:r>
              <a:rPr lang="he-IL" sz="1200" b="1" dirty="0"/>
              <a:t> בִּשְׂדֵ֣ה אַחֵ֑ר</a:t>
            </a:r>
          </a:p>
        </p:txBody>
      </p:sp>
      <p:sp>
        <p:nvSpPr>
          <p:cNvPr id="18" name="מלבן 17"/>
          <p:cNvSpPr/>
          <p:nvPr/>
        </p:nvSpPr>
        <p:spPr>
          <a:xfrm>
            <a:off x="5306859" y="1143830"/>
            <a:ext cx="2113067" cy="338554"/>
          </a:xfrm>
          <a:prstGeom prst="rect">
            <a:avLst/>
          </a:prstGeom>
          <a:solidFill>
            <a:schemeClr val="accent6">
              <a:lumMod val="20000"/>
              <a:lumOff val="80000"/>
            </a:schemeClr>
          </a:solidFill>
          <a:scene3d>
            <a:camera prst="orthographicFront"/>
            <a:lightRig rig="threePt" dir="t"/>
          </a:scene3d>
          <a:sp3d>
            <a:bevelT prst="slope"/>
          </a:sp3d>
        </p:spPr>
        <p:txBody>
          <a:bodyPr wrap="square">
            <a:spAutoFit/>
          </a:bodyPr>
          <a:lstStyle/>
          <a:p>
            <a:r>
              <a:rPr lang="he-IL" sz="1600" dirty="0"/>
              <a:t> </a:t>
            </a:r>
            <a:r>
              <a:rPr lang="he-IL" sz="1600" b="1" dirty="0"/>
              <a:t>וְשִׁלַּח֙ </a:t>
            </a:r>
            <a:r>
              <a:rPr lang="he-IL" sz="1200" b="1" dirty="0" err="1"/>
              <a:t>אֶת־בעירה</a:t>
            </a:r>
            <a:r>
              <a:rPr lang="he-IL" sz="1200" dirty="0"/>
              <a:t> (בְּעִיר֔וֹ) </a:t>
            </a:r>
          </a:p>
        </p:txBody>
      </p:sp>
      <p:sp>
        <p:nvSpPr>
          <p:cNvPr id="19" name="מלבן 18"/>
          <p:cNvSpPr/>
          <p:nvPr/>
        </p:nvSpPr>
        <p:spPr>
          <a:xfrm>
            <a:off x="2788221" y="2130879"/>
            <a:ext cx="2518638" cy="338554"/>
          </a:xfrm>
          <a:prstGeom prst="rect">
            <a:avLst/>
          </a:prstGeom>
          <a:solidFill>
            <a:schemeClr val="accent4">
              <a:lumMod val="20000"/>
              <a:lumOff val="80000"/>
            </a:schemeClr>
          </a:solidFill>
          <a:scene3d>
            <a:camera prst="orthographicFront"/>
            <a:lightRig rig="threePt" dir="t"/>
          </a:scene3d>
          <a:sp3d>
            <a:bevelT prst="slope"/>
          </a:sp3d>
        </p:spPr>
        <p:txBody>
          <a:bodyPr wrap="none">
            <a:spAutoFit/>
          </a:bodyPr>
          <a:lstStyle/>
          <a:p>
            <a:r>
              <a:rPr lang="he-IL" sz="1600" b="1" dirty="0">
                <a:solidFill>
                  <a:srgbClr val="000000"/>
                </a:solidFill>
                <a:latin typeface="Arial" panose="020B0604020202020204" pitchFamily="34" charset="0"/>
              </a:rPr>
              <a:t>"כַּאֲשֶׁר יְבַעֵר הַגָּלָל עַד תֻּמּוֹ" </a:t>
            </a:r>
          </a:p>
        </p:txBody>
      </p:sp>
      <p:sp>
        <p:nvSpPr>
          <p:cNvPr id="20" name="מלבן 19"/>
          <p:cNvSpPr/>
          <p:nvPr/>
        </p:nvSpPr>
        <p:spPr>
          <a:xfrm>
            <a:off x="5791013" y="2696181"/>
            <a:ext cx="1665841" cy="400110"/>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sz="2000" b="1" dirty="0"/>
              <a:t>וּבִעֵ֖ר</a:t>
            </a:r>
            <a:r>
              <a:rPr lang="he-IL" sz="1600" b="1" dirty="0"/>
              <a:t> בִּשְׂדֵ֣ה אַחֵ֑ר</a:t>
            </a:r>
          </a:p>
        </p:txBody>
      </p:sp>
      <p:sp>
        <p:nvSpPr>
          <p:cNvPr id="21" name="מלבן 20"/>
          <p:cNvSpPr/>
          <p:nvPr/>
        </p:nvSpPr>
        <p:spPr>
          <a:xfrm>
            <a:off x="5312778" y="2137827"/>
            <a:ext cx="3542921" cy="369332"/>
          </a:xfrm>
          <a:prstGeom prst="rect">
            <a:avLst/>
          </a:prstGeom>
        </p:spPr>
        <p:txBody>
          <a:bodyPr wrap="square">
            <a:spAutoFit/>
          </a:bodyPr>
          <a:lstStyle/>
          <a:p>
            <a:r>
              <a:rPr lang="he-IL" dirty="0" smtClean="0"/>
              <a:t>משמיע </a:t>
            </a:r>
            <a:r>
              <a:rPr lang="he-IL" dirty="0"/>
              <a:t>התנא בברייתא, כי מן הפסוק </a:t>
            </a:r>
            <a:endParaRPr lang="he-IL" b="1" dirty="0">
              <a:solidFill>
                <a:srgbClr val="000000"/>
              </a:solidFill>
              <a:latin typeface="Arial" panose="020B0604020202020204" pitchFamily="34" charset="0"/>
            </a:endParaRPr>
          </a:p>
        </p:txBody>
      </p:sp>
      <p:sp>
        <p:nvSpPr>
          <p:cNvPr id="22" name="מלבן 21"/>
          <p:cNvSpPr/>
          <p:nvPr/>
        </p:nvSpPr>
        <p:spPr>
          <a:xfrm>
            <a:off x="7329320" y="2697945"/>
            <a:ext cx="1526379" cy="461665"/>
          </a:xfrm>
          <a:prstGeom prst="rect">
            <a:avLst/>
          </a:prstGeom>
        </p:spPr>
        <p:txBody>
          <a:bodyPr wrap="none">
            <a:spAutoFit/>
          </a:bodyPr>
          <a:lstStyle/>
          <a:p>
            <a:r>
              <a:rPr lang="he-IL" dirty="0"/>
              <a:t>אנו לומדים ש"</a:t>
            </a:r>
            <a:r>
              <a:rPr lang="he-IL" sz="2400" b="1" dirty="0"/>
              <a:t> </a:t>
            </a:r>
            <a:endParaRPr lang="he-IL" dirty="0"/>
          </a:p>
        </p:txBody>
      </p:sp>
      <p:sp>
        <p:nvSpPr>
          <p:cNvPr id="23" name="מלבן 22"/>
          <p:cNvSpPr/>
          <p:nvPr/>
        </p:nvSpPr>
        <p:spPr>
          <a:xfrm>
            <a:off x="1743610" y="2707939"/>
            <a:ext cx="4051109" cy="369332"/>
          </a:xfrm>
          <a:prstGeom prst="rect">
            <a:avLst/>
          </a:prstGeom>
        </p:spPr>
        <p:txBody>
          <a:bodyPr wrap="none">
            <a:spAutoFit/>
          </a:bodyPr>
          <a:lstStyle/>
          <a:p>
            <a:r>
              <a:rPr lang="he-IL" dirty="0" smtClean="0"/>
              <a:t>"  </a:t>
            </a:r>
            <a:r>
              <a:rPr lang="he-IL" dirty="0"/>
              <a:t>בא לחייב על נזקי השן, ולא על נזקי הרגל.</a:t>
            </a:r>
          </a:p>
        </p:txBody>
      </p:sp>
      <p:sp>
        <p:nvSpPr>
          <p:cNvPr id="24" name="מלבן 23"/>
          <p:cNvSpPr/>
          <p:nvPr/>
        </p:nvSpPr>
        <p:spPr>
          <a:xfrm>
            <a:off x="4264423" y="3696593"/>
            <a:ext cx="1321196" cy="338554"/>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sz="1600" b="1" dirty="0"/>
              <a:t>וּבִעֵ֖ר</a:t>
            </a:r>
            <a:r>
              <a:rPr lang="he-IL" sz="1200" b="1" dirty="0"/>
              <a:t> בִּשְׂדֵ֣ה אַחֵ֑ר</a:t>
            </a:r>
          </a:p>
        </p:txBody>
      </p:sp>
      <p:sp>
        <p:nvSpPr>
          <p:cNvPr id="3" name="מלבן 2"/>
          <p:cNvSpPr/>
          <p:nvPr/>
        </p:nvSpPr>
        <p:spPr>
          <a:xfrm>
            <a:off x="1651547" y="534260"/>
            <a:ext cx="7269104" cy="461665"/>
          </a:xfrm>
          <a:prstGeom prst="rect">
            <a:avLst/>
          </a:prstGeom>
        </p:spPr>
        <p:txBody>
          <a:bodyPr wrap="square">
            <a:spAutoFit/>
          </a:bodyPr>
          <a:lstStyle/>
          <a:p>
            <a:r>
              <a:rPr lang="he-IL" dirty="0"/>
              <a:t>מה שנאמר "</a:t>
            </a:r>
            <a:r>
              <a:rPr lang="he-IL" sz="2400" b="1" dirty="0"/>
              <a:t>                </a:t>
            </a:r>
            <a:r>
              <a:rPr lang="he-IL" dirty="0"/>
              <a:t>", בא לחייב גם כשהלכה מעצמה לשדה אחר והזיקה</a:t>
            </a:r>
          </a:p>
        </p:txBody>
      </p:sp>
      <p:sp>
        <p:nvSpPr>
          <p:cNvPr id="8" name="מלבן 7"/>
          <p:cNvSpPr/>
          <p:nvPr/>
        </p:nvSpPr>
        <p:spPr>
          <a:xfrm>
            <a:off x="3659275" y="1654912"/>
            <a:ext cx="5261376" cy="369332"/>
          </a:xfrm>
          <a:prstGeom prst="rect">
            <a:avLst/>
          </a:prstGeom>
        </p:spPr>
        <p:txBody>
          <a:bodyPr wrap="none">
            <a:spAutoFit/>
          </a:bodyPr>
          <a:lstStyle/>
          <a:p>
            <a:r>
              <a:rPr lang="he-IL" dirty="0"/>
              <a:t>בא לחייב, ששלחה בעליה מתוך כוונה לרעות בשדה חברו.</a:t>
            </a:r>
          </a:p>
        </p:txBody>
      </p:sp>
    </p:spTree>
    <p:extLst>
      <p:ext uri="{BB962C8B-B14F-4D97-AF65-F5344CB8AC3E}">
        <p14:creationId xmlns:p14="http://schemas.microsoft.com/office/powerpoint/2010/main" val="17408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22" presetClass="entr" presetSubtype="2" fill="hold" grpId="0" nodeType="after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2000"/>
                            </p:stCondLst>
                            <p:childTnLst>
                              <p:par>
                                <p:cTn id="21" presetID="22" presetClass="entr" presetSubtype="2" fill="hold" grpId="0"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par>
                                <p:cTn id="24" presetID="53" presetClass="entr" presetSubtype="16" fill="hold" grpId="0" nodeType="withEffect">
                                  <p:stCondLst>
                                    <p:cond delay="10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par>
                          <p:cTn id="29" fill="hold">
                            <p:stCondLst>
                              <p:cond delay="3500"/>
                            </p:stCondLst>
                            <p:childTnLst>
                              <p:par>
                                <p:cTn id="30" presetID="22" presetClass="entr" presetSubtype="2" fill="hold" grpId="0" nodeType="after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par>
                          <p:cTn id="33" fill="hold">
                            <p:stCondLst>
                              <p:cond delay="5000"/>
                            </p:stCondLst>
                            <p:childTnLst>
                              <p:par>
                                <p:cTn id="34" presetID="22" presetClass="entr" presetSubtype="2" fill="hold" grpId="0" nodeType="afterEffect">
                                  <p:stCondLst>
                                    <p:cond delay="50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par>
                          <p:cTn id="37" fill="hold">
                            <p:stCondLst>
                              <p:cond delay="6000"/>
                            </p:stCondLst>
                            <p:childTnLst>
                              <p:par>
                                <p:cTn id="38" presetID="53" presetClass="entr" presetSubtype="16" fill="hold" grpId="0" nodeType="afterEffect">
                                  <p:stCondLst>
                                    <p:cond delay="50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par>
                          <p:cTn id="43" fill="hold">
                            <p:stCondLst>
                              <p:cond delay="7000"/>
                            </p:stCondLst>
                            <p:childTnLst>
                              <p:par>
                                <p:cTn id="44" presetID="22" presetClass="entr" presetSubtype="2" fill="hold" grpId="0" nodeType="afterEffect">
                                  <p:stCondLst>
                                    <p:cond delay="1000"/>
                                  </p:stCondLst>
                                  <p:childTnLst>
                                    <p:set>
                                      <p:cBhvr>
                                        <p:cTn id="45" dur="1" fill="hold">
                                          <p:stCondLst>
                                            <p:cond delay="0"/>
                                          </p:stCondLst>
                                        </p:cTn>
                                        <p:tgtEl>
                                          <p:spTgt spid="22"/>
                                        </p:tgtEl>
                                        <p:attrNameLst>
                                          <p:attrName>style.visibility</p:attrName>
                                        </p:attrNameLst>
                                      </p:cBhvr>
                                      <p:to>
                                        <p:strVal val="visible"/>
                                      </p:to>
                                    </p:set>
                                    <p:animEffect transition="in" filter="wipe(right)">
                                      <p:cBhvr>
                                        <p:cTn id="46" dur="500"/>
                                        <p:tgtEl>
                                          <p:spTgt spid="22"/>
                                        </p:tgtEl>
                                      </p:cBhvr>
                                    </p:animEffect>
                                  </p:childTnLst>
                                </p:cTn>
                              </p:par>
                            </p:childTnLst>
                          </p:cTn>
                        </p:par>
                        <p:par>
                          <p:cTn id="47" fill="hold">
                            <p:stCondLst>
                              <p:cond delay="8500"/>
                            </p:stCondLst>
                            <p:childTnLst>
                              <p:par>
                                <p:cTn id="48" presetID="53" presetClass="entr" presetSubtype="16" fill="hold" grpId="0" nodeType="afterEffect">
                                  <p:stCondLst>
                                    <p:cond delay="50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childTnLst>
                          </p:cTn>
                        </p:par>
                        <p:par>
                          <p:cTn id="53" fill="hold">
                            <p:stCondLst>
                              <p:cond delay="9500"/>
                            </p:stCondLst>
                            <p:childTnLst>
                              <p:par>
                                <p:cTn id="54" presetID="22" presetClass="entr" presetSubtype="2" fill="hold" grpId="0" nodeType="afterEffect">
                                  <p:stCondLst>
                                    <p:cond delay="500"/>
                                  </p:stCondLst>
                                  <p:childTnLst>
                                    <p:set>
                                      <p:cBhvr>
                                        <p:cTn id="55" dur="1" fill="hold">
                                          <p:stCondLst>
                                            <p:cond delay="0"/>
                                          </p:stCondLst>
                                        </p:cTn>
                                        <p:tgtEl>
                                          <p:spTgt spid="23"/>
                                        </p:tgtEl>
                                        <p:attrNameLst>
                                          <p:attrName>style.visibility</p:attrName>
                                        </p:attrNameLst>
                                      </p:cBhvr>
                                      <p:to>
                                        <p:strVal val="visible"/>
                                      </p:to>
                                    </p:set>
                                    <p:animEffect transition="in" filter="wipe(right)">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style.rotation</p:attrName>
                                        </p:attrNameLst>
                                      </p:cBhvr>
                                      <p:tavLst>
                                        <p:tav tm="0">
                                          <p:val>
                                            <p:fltVal val="90"/>
                                          </p:val>
                                        </p:tav>
                                        <p:tav tm="100000">
                                          <p:val>
                                            <p:fltVal val="0"/>
                                          </p:val>
                                        </p:tav>
                                      </p:tavLst>
                                    </p:anim>
                                    <p:animEffect transition="in" filter="fade">
                                      <p:cBhvr>
                                        <p:cTn id="64" dur="1000"/>
                                        <p:tgtEl>
                                          <p:spTgt spid="2"/>
                                        </p:tgtEl>
                                      </p:cBhvr>
                                    </p:animEffect>
                                  </p:childTnLst>
                                </p:cTn>
                              </p:par>
                            </p:childTnLst>
                          </p:cTn>
                        </p:par>
                        <p:par>
                          <p:cTn id="65" fill="hold">
                            <p:stCondLst>
                              <p:cond delay="1000"/>
                            </p:stCondLst>
                            <p:childTnLst>
                              <p:par>
                                <p:cTn id="66" presetID="22" presetClass="entr" presetSubtype="2" fill="hold" grpId="0" nodeType="afterEffect">
                                  <p:stCondLst>
                                    <p:cond delay="500"/>
                                  </p:stCondLst>
                                  <p:childTnLst>
                                    <p:set>
                                      <p:cBhvr>
                                        <p:cTn id="67" dur="1" fill="hold">
                                          <p:stCondLst>
                                            <p:cond delay="0"/>
                                          </p:stCondLst>
                                        </p:cTn>
                                        <p:tgtEl>
                                          <p:spTgt spid="5"/>
                                        </p:tgtEl>
                                        <p:attrNameLst>
                                          <p:attrName>style.visibility</p:attrName>
                                        </p:attrNameLst>
                                      </p:cBhvr>
                                      <p:to>
                                        <p:strVal val="visible"/>
                                      </p:to>
                                    </p:set>
                                    <p:animEffect transition="in" filter="wipe(right)">
                                      <p:cBhvr>
                                        <p:cTn id="68" dur="500"/>
                                        <p:tgtEl>
                                          <p:spTgt spid="5"/>
                                        </p:tgtEl>
                                      </p:cBhvr>
                                    </p:animEffect>
                                  </p:childTnLst>
                                </p:cTn>
                              </p:par>
                            </p:childTnLst>
                          </p:cTn>
                        </p:par>
                        <p:par>
                          <p:cTn id="69" fill="hold">
                            <p:stCondLst>
                              <p:cond delay="2000"/>
                            </p:stCondLst>
                            <p:childTnLst>
                              <p:par>
                                <p:cTn id="70" presetID="53" presetClass="entr" presetSubtype="16" fill="hold" grpId="0" nodeType="afterEffect">
                                  <p:stCondLst>
                                    <p:cond delay="25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par>
                          <p:cTn id="75" fill="hold">
                            <p:stCondLst>
                              <p:cond delay="2750"/>
                            </p:stCondLst>
                            <p:childTnLst>
                              <p:par>
                                <p:cTn id="76" presetID="31" presetClass="entr" presetSubtype="0" fill="hold" grpId="0" nodeType="afterEffect">
                                  <p:stCondLst>
                                    <p:cond delay="2000"/>
                                  </p:stCondLst>
                                  <p:childTnLst>
                                    <p:set>
                                      <p:cBhvr>
                                        <p:cTn id="77" dur="1" fill="hold">
                                          <p:stCondLst>
                                            <p:cond delay="0"/>
                                          </p:stCondLst>
                                        </p:cTn>
                                        <p:tgtEl>
                                          <p:spTgt spid="7"/>
                                        </p:tgtEl>
                                        <p:attrNameLst>
                                          <p:attrName>style.visibility</p:attrName>
                                        </p:attrNameLst>
                                      </p:cBhvr>
                                      <p:to>
                                        <p:strVal val="visible"/>
                                      </p:to>
                                    </p:set>
                                    <p:anim calcmode="lin" valueType="num">
                                      <p:cBhvr>
                                        <p:cTn id="78" dur="1000" fill="hold"/>
                                        <p:tgtEl>
                                          <p:spTgt spid="7"/>
                                        </p:tgtEl>
                                        <p:attrNameLst>
                                          <p:attrName>ppt_w</p:attrName>
                                        </p:attrNameLst>
                                      </p:cBhvr>
                                      <p:tavLst>
                                        <p:tav tm="0">
                                          <p:val>
                                            <p:fltVal val="0"/>
                                          </p:val>
                                        </p:tav>
                                        <p:tav tm="100000">
                                          <p:val>
                                            <p:strVal val="#ppt_w"/>
                                          </p:val>
                                        </p:tav>
                                      </p:tavLst>
                                    </p:anim>
                                    <p:anim calcmode="lin" valueType="num">
                                      <p:cBhvr>
                                        <p:cTn id="79" dur="1000" fill="hold"/>
                                        <p:tgtEl>
                                          <p:spTgt spid="7"/>
                                        </p:tgtEl>
                                        <p:attrNameLst>
                                          <p:attrName>ppt_h</p:attrName>
                                        </p:attrNameLst>
                                      </p:cBhvr>
                                      <p:tavLst>
                                        <p:tav tm="0">
                                          <p:val>
                                            <p:fltVal val="0"/>
                                          </p:val>
                                        </p:tav>
                                        <p:tav tm="100000">
                                          <p:val>
                                            <p:strVal val="#ppt_h"/>
                                          </p:val>
                                        </p:tav>
                                      </p:tavLst>
                                    </p:anim>
                                    <p:anim calcmode="lin" valueType="num">
                                      <p:cBhvr>
                                        <p:cTn id="80" dur="1000" fill="hold"/>
                                        <p:tgtEl>
                                          <p:spTgt spid="7"/>
                                        </p:tgtEl>
                                        <p:attrNameLst>
                                          <p:attrName>style.rotation</p:attrName>
                                        </p:attrNameLst>
                                      </p:cBhvr>
                                      <p:tavLst>
                                        <p:tav tm="0">
                                          <p:val>
                                            <p:fltVal val="90"/>
                                          </p:val>
                                        </p:tav>
                                        <p:tav tm="100000">
                                          <p:val>
                                            <p:fltVal val="0"/>
                                          </p:val>
                                        </p:tav>
                                      </p:tavLst>
                                    </p:anim>
                                    <p:animEffect transition="in" filter="fade">
                                      <p:cBhvr>
                                        <p:cTn id="81" dur="1000"/>
                                        <p:tgtEl>
                                          <p:spTgt spid="7"/>
                                        </p:tgtEl>
                                      </p:cBhvr>
                                    </p:animEffect>
                                  </p:childTnLst>
                                </p:cTn>
                              </p:par>
                            </p:childTnLst>
                          </p:cTn>
                        </p:par>
                        <p:par>
                          <p:cTn id="82" fill="hold">
                            <p:stCondLst>
                              <p:cond delay="5750"/>
                            </p:stCondLst>
                            <p:childTnLst>
                              <p:par>
                                <p:cTn id="83" presetID="22" presetClass="entr" presetSubtype="2" fill="hold" grpId="0" nodeType="afterEffect">
                                  <p:stCondLst>
                                    <p:cond delay="1250"/>
                                  </p:stCondLst>
                                  <p:childTnLst>
                                    <p:set>
                                      <p:cBhvr>
                                        <p:cTn id="84" dur="1" fill="hold">
                                          <p:stCondLst>
                                            <p:cond delay="0"/>
                                          </p:stCondLst>
                                        </p:cTn>
                                        <p:tgtEl>
                                          <p:spTgt spid="6"/>
                                        </p:tgtEl>
                                        <p:attrNameLst>
                                          <p:attrName>style.visibility</p:attrName>
                                        </p:attrNameLst>
                                      </p:cBhvr>
                                      <p:to>
                                        <p:strVal val="visible"/>
                                      </p:to>
                                    </p:set>
                                    <p:animEffect transition="in" filter="wipe(right)">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animBg="1"/>
      <p:bldP spid="15" grpId="0" animBg="1"/>
      <p:bldP spid="16" grpId="0"/>
      <p:bldP spid="17" grpId="0" animBg="1"/>
      <p:bldP spid="18" grpId="0" animBg="1"/>
      <p:bldP spid="19" grpId="0" animBg="1"/>
      <p:bldP spid="20" grpId="0" animBg="1"/>
      <p:bldP spid="21" grpId="0"/>
      <p:bldP spid="22" grpId="0"/>
      <p:bldP spid="23" grpId="0"/>
      <p:bldP spid="24" grpId="0" animBg="1"/>
      <p:bldP spid="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839201" y="821562"/>
            <a:ext cx="3269671" cy="646331"/>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וְלִכְתּוֹב </a:t>
            </a:r>
            <a:r>
              <a:rPr lang="he-IL" dirty="0">
                <a:solidFill>
                  <a:srgbClr val="000000"/>
                </a:solidFill>
                <a:latin typeface="Arial" panose="020B0604020202020204" pitchFamily="34" charset="0"/>
              </a:rPr>
              <a:t>רַחֲמָנָא ו</a:t>
            </a:r>
            <a:r>
              <a:rPr lang="he-IL" b="1" dirty="0">
                <a:solidFill>
                  <a:srgbClr val="000000"/>
                </a:solidFill>
                <a:latin typeface="Arial" panose="020B0604020202020204" pitchFamily="34" charset="0"/>
              </a:rPr>
              <a:t>ְשִׁלַּח</a:t>
            </a:r>
            <a:r>
              <a:rPr lang="he-IL" dirty="0">
                <a:solidFill>
                  <a:srgbClr val="000000"/>
                </a:solidFill>
                <a:latin typeface="Arial" panose="020B0604020202020204" pitchFamily="34" charset="0"/>
              </a:rPr>
              <a:t> וְלָא בָּעֵי </a:t>
            </a:r>
            <a:r>
              <a:rPr lang="he-IL" b="1" dirty="0">
                <a:solidFill>
                  <a:srgbClr val="000000"/>
                </a:solidFill>
                <a:latin typeface="Arial" panose="020B0604020202020204" pitchFamily="34" charset="0"/>
              </a:rPr>
              <a:t>וּבִעֵר</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err="1" smtClean="0">
                <a:solidFill>
                  <a:srgbClr val="000000"/>
                </a:solidFill>
                <a:latin typeface="Arial" panose="020B0604020202020204" pitchFamily="34" charset="0"/>
              </a:rPr>
              <a:t>דְּמַשְׁמַע</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רֶגֶל וּמַשְׁמַע שֵׁן </a:t>
            </a:r>
            <a:endParaRPr lang="he-IL" dirty="0" smtClean="0">
              <a:solidFill>
                <a:srgbClr val="000000"/>
              </a:solidFill>
              <a:latin typeface="Arial" panose="020B0604020202020204" pitchFamily="34" charset="0"/>
            </a:endParaRPr>
          </a:p>
        </p:txBody>
      </p:sp>
      <p:sp>
        <p:nvSpPr>
          <p:cNvPr id="3" name="מלבן 2"/>
          <p:cNvSpPr/>
          <p:nvPr/>
        </p:nvSpPr>
        <p:spPr>
          <a:xfrm>
            <a:off x="3024407" y="258766"/>
            <a:ext cx="6211957" cy="369332"/>
          </a:xfrm>
          <a:prstGeom prst="rect">
            <a:avLst/>
          </a:prstGeom>
        </p:spPr>
        <p:txBody>
          <a:bodyPr wrap="none">
            <a:spAutoFit/>
          </a:bodyPr>
          <a:lstStyle/>
          <a:p>
            <a:r>
              <a:rPr lang="he-IL" dirty="0"/>
              <a:t>ומקשה </a:t>
            </a:r>
            <a:r>
              <a:rPr lang="he-IL" dirty="0" smtClean="0"/>
              <a:t>הגמרא: הרי </a:t>
            </a:r>
            <a:r>
              <a:rPr lang="he-IL" dirty="0"/>
              <a:t>היינו יכולים ללמוד את שני האבות </a:t>
            </a:r>
            <a:r>
              <a:rPr lang="he-IL" dirty="0" err="1" smtClean="0"/>
              <a:t>שמ</a:t>
            </a:r>
            <a:r>
              <a:rPr lang="he-IL" dirty="0" smtClean="0"/>
              <a:t>"</a:t>
            </a:r>
            <a:r>
              <a:rPr lang="he-IL" b="1" dirty="0"/>
              <a:t> וְשִׁלַּח֙ </a:t>
            </a:r>
            <a:r>
              <a:rPr lang="he-IL" dirty="0" smtClean="0"/>
              <a:t>" :</a:t>
            </a:r>
            <a:endParaRPr lang="he-IL" dirty="0"/>
          </a:p>
        </p:txBody>
      </p:sp>
      <p:sp>
        <p:nvSpPr>
          <p:cNvPr id="4" name="מלבן 3"/>
          <p:cNvSpPr/>
          <p:nvPr/>
        </p:nvSpPr>
        <p:spPr>
          <a:xfrm>
            <a:off x="-174974" y="698025"/>
            <a:ext cx="8963891" cy="1015663"/>
          </a:xfrm>
          <a:prstGeom prst="rect">
            <a:avLst/>
          </a:prstGeom>
        </p:spPr>
        <p:txBody>
          <a:bodyPr wrap="square">
            <a:spAutoFit/>
          </a:bodyPr>
          <a:lstStyle/>
          <a:p>
            <a:r>
              <a:rPr lang="he-IL" dirty="0" smtClean="0"/>
              <a:t>שהתורה תכתוב:  "                                   ", </a:t>
            </a:r>
            <a:r>
              <a:rPr lang="he-IL" dirty="0"/>
              <a:t>בלבד, </a:t>
            </a:r>
            <a:r>
              <a:rPr lang="he-IL" dirty="0" smtClean="0"/>
              <a:t>ולא צריך </a:t>
            </a:r>
            <a:r>
              <a:rPr lang="he-IL" dirty="0"/>
              <a:t>לומר </a:t>
            </a:r>
            <a:r>
              <a:rPr lang="he-IL" dirty="0" smtClean="0"/>
              <a:t>"</a:t>
            </a:r>
            <a:r>
              <a:rPr lang="he-IL" sz="2400" b="1" dirty="0" smtClean="0"/>
              <a:t>                    </a:t>
            </a:r>
            <a:r>
              <a:rPr lang="he-IL" dirty="0" smtClean="0"/>
              <a:t>", </a:t>
            </a:r>
          </a:p>
          <a:p>
            <a:endParaRPr lang="he-IL" dirty="0" smtClean="0"/>
          </a:p>
          <a:p>
            <a:r>
              <a:rPr lang="he-IL" dirty="0" smtClean="0"/>
              <a:t>היות</a:t>
            </a:r>
            <a:r>
              <a:rPr lang="he-IL" dirty="0"/>
              <a:t>, </a:t>
            </a:r>
            <a:r>
              <a:rPr lang="he-IL" dirty="0" err="1" smtClean="0"/>
              <a:t>ומשמתע</a:t>
            </a:r>
            <a:r>
              <a:rPr lang="he-IL" dirty="0" smtClean="0"/>
              <a:t>  </a:t>
            </a:r>
            <a:r>
              <a:rPr lang="he-IL" dirty="0" err="1" smtClean="0"/>
              <a:t>מ"</a:t>
            </a:r>
            <a:r>
              <a:rPr lang="he-IL" b="1" dirty="0" err="1"/>
              <a:t>וְשִׁלַּח</a:t>
            </a:r>
            <a:r>
              <a:rPr lang="he-IL" dirty="0" smtClean="0"/>
              <a:t>" = </a:t>
            </a:r>
            <a:r>
              <a:rPr lang="he-IL" dirty="0"/>
              <a:t>רגל, </a:t>
            </a:r>
            <a:r>
              <a:rPr lang="he-IL" dirty="0" smtClean="0"/>
              <a:t> וגם = </a:t>
            </a:r>
            <a:r>
              <a:rPr lang="he-IL" dirty="0"/>
              <a:t>שן, </a:t>
            </a:r>
            <a:r>
              <a:rPr lang="he-IL" dirty="0" smtClean="0"/>
              <a:t>כלומר מתפרש </a:t>
            </a:r>
            <a:r>
              <a:rPr lang="he-IL" dirty="0"/>
              <a:t>גם על נזקי רגל וגם על נזקי השן,</a:t>
            </a:r>
          </a:p>
        </p:txBody>
      </p:sp>
      <p:sp>
        <p:nvSpPr>
          <p:cNvPr id="6" name="מלבן 5"/>
          <p:cNvSpPr/>
          <p:nvPr/>
        </p:nvSpPr>
        <p:spPr>
          <a:xfrm>
            <a:off x="7586672" y="1862145"/>
            <a:ext cx="4522200" cy="1107996"/>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מַשְׁמַע רֶגֶל </a:t>
            </a:r>
            <a:r>
              <a:rPr lang="he-IL" dirty="0" err="1">
                <a:solidFill>
                  <a:srgbClr val="000000"/>
                </a:solidFill>
                <a:latin typeface="Arial" panose="020B0604020202020204" pitchFamily="34" charset="0"/>
              </a:rPr>
              <a:t>דִּכְתִיב</a:t>
            </a:r>
            <a:r>
              <a:rPr lang="he-IL" dirty="0">
                <a:solidFill>
                  <a:srgbClr val="000000"/>
                </a:solidFill>
                <a:latin typeface="Arial" panose="020B0604020202020204" pitchFamily="34" charset="0"/>
              </a:rPr>
              <a:t> </a:t>
            </a:r>
            <a:r>
              <a:rPr lang="he-IL" sz="2400" b="1" dirty="0"/>
              <a:t>מְשַׁלְּחֵ֥י </a:t>
            </a:r>
            <a:r>
              <a:rPr lang="he-IL" sz="2400" b="1" dirty="0" err="1"/>
              <a:t>רֶֽגֶל</a:t>
            </a:r>
            <a:r>
              <a:rPr lang="he-IL" b="1" dirty="0" err="1"/>
              <a:t>־הַשּׁ֖וֹר</a:t>
            </a:r>
            <a:r>
              <a:rPr lang="he-IL" dirty="0"/>
              <a:t> </a:t>
            </a:r>
            <a:r>
              <a:rPr lang="he-IL" b="1" dirty="0"/>
              <a:t>וְהַחֲמֽוֹר</a:t>
            </a:r>
            <a:r>
              <a:rPr lang="he-IL" dirty="0"/>
              <a:t> </a:t>
            </a:r>
            <a:endParaRPr lang="he-IL" dirty="0">
              <a:solidFill>
                <a:srgbClr val="000000"/>
              </a:solidFill>
              <a:latin typeface="Arial" panose="020B0604020202020204" pitchFamily="34" charset="0"/>
            </a:endParaRPr>
          </a:p>
          <a:p>
            <a:r>
              <a:rPr lang="he-IL" dirty="0">
                <a:solidFill>
                  <a:srgbClr val="000000"/>
                </a:solidFill>
                <a:latin typeface="Arial" panose="020B0604020202020204" pitchFamily="34" charset="0"/>
              </a:rPr>
              <a:t>וּמַשְׁמַע שֵׁן </a:t>
            </a:r>
            <a:r>
              <a:rPr lang="he-IL" dirty="0" err="1">
                <a:solidFill>
                  <a:srgbClr val="000000"/>
                </a:solidFill>
                <a:latin typeface="Arial" panose="020B0604020202020204" pitchFamily="34" charset="0"/>
              </a:rPr>
              <a:t>דִּכְתִיב</a:t>
            </a:r>
            <a:r>
              <a:rPr lang="he-IL" dirty="0">
                <a:solidFill>
                  <a:srgbClr val="000000"/>
                </a:solidFill>
                <a:latin typeface="Arial" panose="020B0604020202020204" pitchFamily="34" charset="0"/>
              </a:rPr>
              <a:t> דברים פרק לב פסוק כד</a:t>
            </a:r>
          </a:p>
          <a:p>
            <a:r>
              <a:rPr lang="he-IL" sz="2400" b="1" dirty="0" smtClean="0">
                <a:solidFill>
                  <a:srgbClr val="000000"/>
                </a:solidFill>
                <a:latin typeface="Arial" panose="020B0604020202020204" pitchFamily="34" charset="0"/>
              </a:rPr>
              <a:t>"</a:t>
            </a:r>
            <a:r>
              <a:rPr lang="he-IL" sz="2400" b="1" dirty="0" err="1" smtClean="0">
                <a:solidFill>
                  <a:srgbClr val="000000"/>
                </a:solidFill>
                <a:latin typeface="Arial" panose="020B0604020202020204" pitchFamily="34" charset="0"/>
              </a:rPr>
              <a:t>וְשֶׁן־בְּהֵמֹת</a:t>
            </a:r>
            <a:r>
              <a:rPr lang="he-IL" sz="2400" b="1" dirty="0" smtClean="0">
                <a:solidFill>
                  <a:srgbClr val="000000"/>
                </a:solidFill>
                <a:latin typeface="Arial" panose="020B0604020202020204" pitchFamily="34" charset="0"/>
              </a:rPr>
              <a:t>֙ </a:t>
            </a:r>
            <a:r>
              <a:rPr lang="he-IL" dirty="0" err="1">
                <a:solidFill>
                  <a:srgbClr val="000000"/>
                </a:solidFill>
                <a:latin typeface="Arial" panose="020B0604020202020204" pitchFamily="34" charset="0"/>
              </a:rPr>
              <a:t>אֲשַׁלַּח־בָּ֔ם</a:t>
            </a:r>
            <a:r>
              <a:rPr lang="he-IL" dirty="0">
                <a:solidFill>
                  <a:srgbClr val="000000"/>
                </a:solidFill>
                <a:latin typeface="Arial" panose="020B0604020202020204" pitchFamily="34" charset="0"/>
              </a:rPr>
              <a:t> </a:t>
            </a:r>
            <a:r>
              <a:rPr lang="he-IL" dirty="0" smtClean="0">
                <a:solidFill>
                  <a:srgbClr val="000000"/>
                </a:solidFill>
                <a:latin typeface="Arial" panose="020B0604020202020204" pitchFamily="34" charset="0"/>
              </a:rPr>
              <a:t>"</a:t>
            </a:r>
            <a:endParaRPr lang="he-IL" dirty="0"/>
          </a:p>
        </p:txBody>
      </p:sp>
      <p:sp>
        <p:nvSpPr>
          <p:cNvPr id="7" name="מלבן 6"/>
          <p:cNvSpPr/>
          <p:nvPr/>
        </p:nvSpPr>
        <p:spPr>
          <a:xfrm>
            <a:off x="3274395" y="2600809"/>
            <a:ext cx="3934693" cy="369332"/>
          </a:xfrm>
          <a:prstGeom prst="rect">
            <a:avLst/>
          </a:prstGeom>
        </p:spPr>
        <p:txBody>
          <a:bodyPr wrap="square">
            <a:spAutoFit/>
          </a:bodyPr>
          <a:lstStyle/>
          <a:p>
            <a:r>
              <a:rPr lang="he-IL" b="1" dirty="0" smtClean="0"/>
              <a:t> "שן", </a:t>
            </a:r>
            <a:r>
              <a:rPr lang="he-IL" dirty="0" smtClean="0"/>
              <a:t>נלמד הפסוק </a:t>
            </a:r>
            <a:r>
              <a:rPr lang="he-IL" dirty="0"/>
              <a:t>[בפרשת האזינו כד]: </a:t>
            </a:r>
            <a:endParaRPr lang="he-IL" dirty="0" smtClean="0"/>
          </a:p>
        </p:txBody>
      </p:sp>
      <p:sp>
        <p:nvSpPr>
          <p:cNvPr id="9" name="מלבן 8"/>
          <p:cNvSpPr/>
          <p:nvPr/>
        </p:nvSpPr>
        <p:spPr>
          <a:xfrm>
            <a:off x="4821711" y="780071"/>
            <a:ext cx="2113067" cy="338554"/>
          </a:xfrm>
          <a:prstGeom prst="rect">
            <a:avLst/>
          </a:prstGeom>
          <a:solidFill>
            <a:schemeClr val="accent6">
              <a:lumMod val="20000"/>
              <a:lumOff val="80000"/>
            </a:schemeClr>
          </a:solidFill>
          <a:scene3d>
            <a:camera prst="orthographicFront"/>
            <a:lightRig rig="threePt" dir="t"/>
          </a:scene3d>
          <a:sp3d>
            <a:bevelT prst="slope"/>
          </a:sp3d>
        </p:spPr>
        <p:txBody>
          <a:bodyPr wrap="square">
            <a:spAutoFit/>
          </a:bodyPr>
          <a:lstStyle/>
          <a:p>
            <a:r>
              <a:rPr lang="he-IL" sz="1600" dirty="0"/>
              <a:t> </a:t>
            </a:r>
            <a:r>
              <a:rPr lang="he-IL" sz="1600" b="1" dirty="0"/>
              <a:t>וְשִׁלַּח֙ </a:t>
            </a:r>
            <a:r>
              <a:rPr lang="he-IL" sz="1200" b="1" dirty="0" err="1"/>
              <a:t>אֶת־בעירה</a:t>
            </a:r>
            <a:r>
              <a:rPr lang="he-IL" sz="1200" dirty="0"/>
              <a:t> (בְּעִיר֔וֹ) </a:t>
            </a:r>
          </a:p>
        </p:txBody>
      </p:sp>
      <p:sp>
        <p:nvSpPr>
          <p:cNvPr id="10" name="מלבן 9"/>
          <p:cNvSpPr/>
          <p:nvPr/>
        </p:nvSpPr>
        <p:spPr>
          <a:xfrm>
            <a:off x="921755" y="780071"/>
            <a:ext cx="1658387" cy="411016"/>
          </a:xfrm>
          <a:prstGeom prst="rect">
            <a:avLst/>
          </a:prstGeom>
          <a:solidFill>
            <a:schemeClr val="accent6">
              <a:lumMod val="20000"/>
              <a:lumOff val="80000"/>
            </a:schemeClr>
          </a:solidFill>
          <a:scene3d>
            <a:camera prst="orthographicFront"/>
            <a:lightRig rig="threePt" dir="t"/>
          </a:scene3d>
          <a:sp3d>
            <a:bevelT prst="slope"/>
          </a:sp3d>
        </p:spPr>
        <p:txBody>
          <a:bodyPr wrap="square">
            <a:spAutoFit/>
          </a:bodyPr>
          <a:lstStyle/>
          <a:p>
            <a:r>
              <a:rPr lang="he-IL" sz="2000" b="1" dirty="0"/>
              <a:t>וּבִעֵ֖ר</a:t>
            </a:r>
            <a:r>
              <a:rPr lang="he-IL" sz="1600" b="1" dirty="0"/>
              <a:t> בִּשְׂדֵ֣ה אַחֵ֑ר</a:t>
            </a:r>
          </a:p>
        </p:txBody>
      </p:sp>
      <p:sp>
        <p:nvSpPr>
          <p:cNvPr id="11" name="מלבן 10"/>
          <p:cNvSpPr/>
          <p:nvPr/>
        </p:nvSpPr>
        <p:spPr>
          <a:xfrm>
            <a:off x="2295894" y="2015968"/>
            <a:ext cx="1673855" cy="369332"/>
          </a:xfrm>
          <a:prstGeom prst="rect">
            <a:avLst/>
          </a:prstGeom>
          <a:solidFill>
            <a:schemeClr val="accent6">
              <a:lumMod val="20000"/>
              <a:lumOff val="80000"/>
            </a:schemeClr>
          </a:solidFill>
          <a:scene3d>
            <a:camera prst="orthographicFront"/>
            <a:lightRig rig="threePt" dir="t"/>
          </a:scene3d>
          <a:sp3d>
            <a:bevelT prst="slope"/>
          </a:sp3d>
        </p:spPr>
        <p:txBody>
          <a:bodyPr wrap="none">
            <a:spAutoFit/>
          </a:bodyPr>
          <a:lstStyle/>
          <a:p>
            <a:r>
              <a:rPr lang="he-IL" sz="1400" dirty="0">
                <a:solidFill>
                  <a:srgbClr val="000000"/>
                </a:solidFill>
                <a:latin typeface="Arial" panose="020B0604020202020204" pitchFamily="34" charset="0"/>
              </a:rPr>
              <a:t> </a:t>
            </a:r>
            <a:r>
              <a:rPr lang="he-IL" b="1" dirty="0">
                <a:solidFill>
                  <a:srgbClr val="000000"/>
                </a:solidFill>
                <a:latin typeface="Arial" panose="020B0604020202020204" pitchFamily="34" charset="0"/>
              </a:rPr>
              <a:t>מְשַׁלְּחֵי </a:t>
            </a:r>
            <a:r>
              <a:rPr lang="he-IL" sz="1400" b="1" dirty="0">
                <a:solidFill>
                  <a:srgbClr val="000000"/>
                </a:solidFill>
                <a:latin typeface="Arial" panose="020B0604020202020204" pitchFamily="34" charset="0"/>
              </a:rPr>
              <a:t>רֶגֶל הַשּׁוֹר </a:t>
            </a:r>
            <a:endParaRPr lang="he-IL" sz="1400" dirty="0"/>
          </a:p>
        </p:txBody>
      </p:sp>
      <p:sp>
        <p:nvSpPr>
          <p:cNvPr id="12" name="מלבן 11"/>
          <p:cNvSpPr/>
          <p:nvPr/>
        </p:nvSpPr>
        <p:spPr>
          <a:xfrm>
            <a:off x="1310863" y="2607633"/>
            <a:ext cx="2160846" cy="369332"/>
          </a:xfrm>
          <a:prstGeom prst="rect">
            <a:avLst/>
          </a:prstGeom>
          <a:solidFill>
            <a:schemeClr val="accent4">
              <a:lumMod val="20000"/>
              <a:lumOff val="80000"/>
            </a:schemeClr>
          </a:solidFill>
          <a:scene3d>
            <a:camera prst="orthographicFront"/>
            <a:lightRig rig="threePt" dir="t"/>
          </a:scene3d>
          <a:sp3d>
            <a:bevelT prst="slope"/>
          </a:sp3d>
        </p:spPr>
        <p:txBody>
          <a:bodyPr wrap="square">
            <a:spAutoFit/>
          </a:bodyPr>
          <a:lstStyle/>
          <a:p>
            <a:r>
              <a:rPr lang="he-IL" dirty="0" err="1" smtClean="0"/>
              <a:t>וְשֶׁן־בְּהֵמֹת</a:t>
            </a:r>
            <a:r>
              <a:rPr lang="he-IL" dirty="0" smtClean="0"/>
              <a:t>֙ </a:t>
            </a:r>
            <a:r>
              <a:rPr lang="he-IL" b="1" dirty="0" err="1"/>
              <a:t>אֲשַׁלַּח</a:t>
            </a:r>
            <a:r>
              <a:rPr lang="he-IL" dirty="0" err="1"/>
              <a:t>־בָּ֔ם</a:t>
            </a:r>
            <a:r>
              <a:rPr lang="he-IL" dirty="0"/>
              <a:t> </a:t>
            </a:r>
          </a:p>
        </p:txBody>
      </p:sp>
      <p:sp>
        <p:nvSpPr>
          <p:cNvPr id="14" name="TextBox 13"/>
          <p:cNvSpPr txBox="1"/>
          <p:nvPr/>
        </p:nvSpPr>
        <p:spPr>
          <a:xfrm>
            <a:off x="10631054" y="74100"/>
            <a:ext cx="1413163" cy="369332"/>
          </a:xfrm>
          <a:prstGeom prst="rect">
            <a:avLst/>
          </a:prstGeom>
          <a:noFill/>
        </p:spPr>
        <p:txBody>
          <a:bodyPr wrap="square" rtlCol="1">
            <a:spAutoFit/>
          </a:bodyPr>
          <a:lstStyle/>
          <a:p>
            <a:r>
              <a:rPr lang="he-IL" dirty="0" smtClean="0"/>
              <a:t>דף ג' עמ' א'</a:t>
            </a:r>
            <a:endParaRPr lang="he-IL" dirty="0"/>
          </a:p>
        </p:txBody>
      </p:sp>
      <p:sp>
        <p:nvSpPr>
          <p:cNvPr id="18" name="מלבן 17"/>
          <p:cNvSpPr/>
          <p:nvPr/>
        </p:nvSpPr>
        <p:spPr>
          <a:xfrm>
            <a:off x="4712616" y="3118598"/>
            <a:ext cx="3910045" cy="369332"/>
          </a:xfrm>
          <a:prstGeom prst="rect">
            <a:avLst/>
          </a:prstGeom>
        </p:spPr>
        <p:txBody>
          <a:bodyPr wrap="none">
            <a:spAutoFit/>
          </a:bodyPr>
          <a:lstStyle/>
          <a:p>
            <a:r>
              <a:rPr lang="he-IL" dirty="0"/>
              <a:t>וקשה, לשם מה נאמר "ובער בשדה אחר"?</a:t>
            </a:r>
          </a:p>
        </p:txBody>
      </p:sp>
      <p:sp>
        <p:nvSpPr>
          <p:cNvPr id="19" name="מלבן 18"/>
          <p:cNvSpPr/>
          <p:nvPr/>
        </p:nvSpPr>
        <p:spPr>
          <a:xfrm>
            <a:off x="3930177" y="1987716"/>
            <a:ext cx="3171664" cy="369332"/>
          </a:xfrm>
          <a:prstGeom prst="rect">
            <a:avLst/>
          </a:prstGeom>
        </p:spPr>
        <p:txBody>
          <a:bodyPr wrap="square">
            <a:spAutoFit/>
          </a:bodyPr>
          <a:lstStyle/>
          <a:p>
            <a:r>
              <a:rPr lang="he-IL" b="1" dirty="0"/>
              <a:t>"רגל"  </a:t>
            </a:r>
            <a:r>
              <a:rPr lang="he-IL" dirty="0"/>
              <a:t>למדה הברייתא, מהפסוק </a:t>
            </a:r>
          </a:p>
        </p:txBody>
      </p:sp>
      <p:sp>
        <p:nvSpPr>
          <p:cNvPr id="20" name="מלבן 19"/>
          <p:cNvSpPr/>
          <p:nvPr/>
        </p:nvSpPr>
        <p:spPr>
          <a:xfrm>
            <a:off x="855886" y="5065093"/>
            <a:ext cx="8380478" cy="1200329"/>
          </a:xfrm>
          <a:prstGeom prst="rect">
            <a:avLst/>
          </a:prstGeom>
        </p:spPr>
        <p:txBody>
          <a:bodyPr wrap="square">
            <a:spAutoFit/>
          </a:bodyPr>
          <a:lstStyle/>
          <a:p>
            <a:r>
              <a:rPr lang="he-IL" dirty="0" smtClean="0"/>
              <a:t>או </a:t>
            </a:r>
            <a:r>
              <a:rPr lang="he-IL" dirty="0"/>
              <a:t>שכוונת התורה </a:t>
            </a:r>
            <a:r>
              <a:rPr lang="he-IL" dirty="0" err="1" smtClean="0"/>
              <a:t>ב"</a:t>
            </a:r>
            <a:r>
              <a:rPr lang="he-IL" b="1" dirty="0" err="1" smtClean="0"/>
              <a:t>וְשִׁלַּח</a:t>
            </a:r>
            <a:r>
              <a:rPr lang="he-IL" b="1" dirty="0" smtClean="0"/>
              <a:t>֙</a:t>
            </a:r>
            <a:r>
              <a:rPr lang="he-IL" dirty="0"/>
              <a:t>" </a:t>
            </a:r>
            <a:r>
              <a:rPr lang="he-IL" dirty="0" smtClean="0"/>
              <a:t>" </a:t>
            </a:r>
            <a:r>
              <a:rPr lang="he-IL" dirty="0"/>
              <a:t>לחייב רק על נזקי הרגל, ולא על נזקי השן, והייתי אומר כן משום שרגל יש לו </a:t>
            </a:r>
            <a:r>
              <a:rPr lang="he-IL" dirty="0" err="1"/>
              <a:t>חומרא</a:t>
            </a:r>
            <a:r>
              <a:rPr lang="he-IL" dirty="0"/>
              <a:t> </a:t>
            </a:r>
            <a:r>
              <a:rPr lang="he-IL" dirty="0" err="1"/>
              <a:t>דהזיקו</a:t>
            </a:r>
            <a:r>
              <a:rPr lang="he-IL" dirty="0"/>
              <a:t> מצוי, לפי שהבהמה רגילה לילך ולהזיק דרך הילוכה</a:t>
            </a:r>
            <a:r>
              <a:rPr lang="he-IL" dirty="0" smtClean="0"/>
              <a:t>,</a:t>
            </a:r>
          </a:p>
          <a:p>
            <a:r>
              <a:rPr lang="he-IL" dirty="0" smtClean="0"/>
              <a:t> </a:t>
            </a:r>
            <a:r>
              <a:rPr lang="he-IL" dirty="0"/>
              <a:t>לכן החמירה התורה יותר שיש לבעליה לשומרה, </a:t>
            </a:r>
            <a:endParaRPr lang="he-IL" dirty="0" smtClean="0"/>
          </a:p>
          <a:p>
            <a:r>
              <a:rPr lang="he-IL" dirty="0" smtClean="0"/>
              <a:t>אבל </a:t>
            </a:r>
            <a:r>
              <a:rPr lang="he-IL" dirty="0"/>
              <a:t>על נזקי השן שאין בה את </a:t>
            </a:r>
            <a:r>
              <a:rPr lang="he-IL" dirty="0" err="1"/>
              <a:t>החומרא</a:t>
            </a:r>
            <a:r>
              <a:rPr lang="he-IL" dirty="0"/>
              <a:t> </a:t>
            </a:r>
            <a:r>
              <a:rPr lang="he-IL" dirty="0" smtClean="0"/>
              <a:t>הזאת</a:t>
            </a:r>
            <a:r>
              <a:rPr lang="he-IL" dirty="0"/>
              <a:t>, לא חייבה.</a:t>
            </a:r>
          </a:p>
        </p:txBody>
      </p:sp>
      <p:sp>
        <p:nvSpPr>
          <p:cNvPr id="21" name="מלבן 20"/>
          <p:cNvSpPr/>
          <p:nvPr/>
        </p:nvSpPr>
        <p:spPr>
          <a:xfrm>
            <a:off x="9571222" y="3881022"/>
            <a:ext cx="2472995" cy="646331"/>
          </a:xfrm>
          <a:prstGeom prst="rect">
            <a:avLst/>
          </a:prstGeom>
          <a:solidFill>
            <a:schemeClr val="accent5">
              <a:lumMod val="20000"/>
              <a:lumOff val="80000"/>
            </a:schemeClr>
          </a:solidFill>
        </p:spPr>
        <p:txBody>
          <a:bodyPr wrap="square">
            <a:spAutoFit/>
          </a:bodyPr>
          <a:lstStyle/>
          <a:p>
            <a:r>
              <a:rPr lang="he-IL" dirty="0">
                <a:solidFill>
                  <a:srgbClr val="000000"/>
                </a:solidFill>
                <a:latin typeface="Arial" panose="020B0604020202020204" pitchFamily="34" charset="0"/>
              </a:rPr>
              <a:t>אִי לָאו קְרָא יַתִּירָה </a:t>
            </a:r>
            <a:endParaRPr lang="he-IL" dirty="0" smtClean="0">
              <a:solidFill>
                <a:srgbClr val="000000"/>
              </a:solidFill>
              <a:latin typeface="Arial" panose="020B0604020202020204" pitchFamily="34" charset="0"/>
            </a:endParaRPr>
          </a:p>
          <a:p>
            <a:r>
              <a:rPr lang="he-IL" dirty="0" err="1" smtClean="0">
                <a:solidFill>
                  <a:srgbClr val="000000"/>
                </a:solidFill>
                <a:latin typeface="Arial" panose="020B0604020202020204" pitchFamily="34" charset="0"/>
              </a:rPr>
              <a:t>הֲוָה</a:t>
            </a:r>
            <a:r>
              <a:rPr lang="he-IL" dirty="0" smtClean="0">
                <a:solidFill>
                  <a:srgbClr val="000000"/>
                </a:solidFill>
                <a:latin typeface="Arial" panose="020B0604020202020204" pitchFamily="34" charset="0"/>
              </a:rPr>
              <a:t> </a:t>
            </a:r>
            <a:r>
              <a:rPr lang="he-IL" dirty="0" err="1">
                <a:solidFill>
                  <a:srgbClr val="000000"/>
                </a:solidFill>
                <a:latin typeface="Arial" panose="020B0604020202020204" pitchFamily="34" charset="0"/>
              </a:rPr>
              <a:t>אָמֵינָא</a:t>
            </a:r>
            <a:r>
              <a:rPr lang="he-IL" dirty="0">
                <a:solidFill>
                  <a:srgbClr val="000000"/>
                </a:solidFill>
                <a:latin typeface="Arial" panose="020B0604020202020204" pitchFamily="34" charset="0"/>
              </a:rPr>
              <a:t> אוֹ הָא אוֹ </a:t>
            </a:r>
            <a:r>
              <a:rPr lang="he-IL" dirty="0" smtClean="0">
                <a:solidFill>
                  <a:srgbClr val="000000"/>
                </a:solidFill>
                <a:latin typeface="Arial" panose="020B0604020202020204" pitchFamily="34" charset="0"/>
              </a:rPr>
              <a:t>הָא</a:t>
            </a:r>
            <a:endParaRPr lang="he-IL" dirty="0">
              <a:solidFill>
                <a:srgbClr val="000000"/>
              </a:solidFill>
              <a:latin typeface="Arial" panose="020B0604020202020204" pitchFamily="34" charset="0"/>
            </a:endParaRPr>
          </a:p>
        </p:txBody>
      </p:sp>
      <p:sp>
        <p:nvSpPr>
          <p:cNvPr id="22" name="מלבן 21"/>
          <p:cNvSpPr/>
          <p:nvPr/>
        </p:nvSpPr>
        <p:spPr>
          <a:xfrm>
            <a:off x="263379" y="3738088"/>
            <a:ext cx="8832916" cy="923330"/>
          </a:xfrm>
          <a:prstGeom prst="rect">
            <a:avLst/>
          </a:prstGeom>
        </p:spPr>
        <p:txBody>
          <a:bodyPr wrap="square">
            <a:spAutoFit/>
          </a:bodyPr>
          <a:lstStyle/>
          <a:p>
            <a:r>
              <a:rPr lang="he-IL" dirty="0"/>
              <a:t>מתרצת הגמרא: לולי הוסיפה התורה ואמרה גם "</a:t>
            </a:r>
            <a:r>
              <a:rPr lang="he-IL" b="1" dirty="0"/>
              <a:t>וּבִעֵ֖ר </a:t>
            </a:r>
            <a:r>
              <a:rPr lang="he-IL" dirty="0" smtClean="0"/>
              <a:t>"</a:t>
            </a:r>
          </a:p>
          <a:p>
            <a:r>
              <a:rPr lang="he-IL" dirty="0" smtClean="0"/>
              <a:t>הייתי </a:t>
            </a:r>
            <a:r>
              <a:rPr lang="he-IL" dirty="0"/>
              <a:t>אומר שאין כוונת התורה </a:t>
            </a:r>
            <a:r>
              <a:rPr lang="he-IL" dirty="0" err="1"/>
              <a:t>ב"</a:t>
            </a:r>
            <a:r>
              <a:rPr lang="he-IL" b="1" dirty="0" err="1"/>
              <a:t>וְשִׁלַּח</a:t>
            </a:r>
            <a:r>
              <a:rPr lang="he-IL" b="1" dirty="0"/>
              <a:t>֙</a:t>
            </a:r>
            <a:r>
              <a:rPr lang="he-IL" dirty="0"/>
              <a:t>" לחייב גם על הרגל וגם על השן, אלא או רק את אחד מהם, או זה או זה:</a:t>
            </a:r>
          </a:p>
        </p:txBody>
      </p:sp>
      <p:sp>
        <p:nvSpPr>
          <p:cNvPr id="23" name="מלבן 22"/>
          <p:cNvSpPr/>
          <p:nvPr/>
        </p:nvSpPr>
        <p:spPr>
          <a:xfrm>
            <a:off x="9571221" y="5342093"/>
            <a:ext cx="2472996" cy="646331"/>
          </a:xfrm>
          <a:prstGeom prst="rect">
            <a:avLst/>
          </a:prstGeom>
          <a:solidFill>
            <a:schemeClr val="accent5">
              <a:lumMod val="20000"/>
              <a:lumOff val="80000"/>
            </a:schemeClr>
          </a:solidFill>
        </p:spPr>
        <p:txBody>
          <a:bodyPr wrap="square">
            <a:spAutoFit/>
          </a:bodyPr>
          <a:lstStyle/>
          <a:p>
            <a:r>
              <a:rPr lang="he-IL" dirty="0" smtClean="0">
                <a:solidFill>
                  <a:srgbClr val="000000"/>
                </a:solidFill>
                <a:latin typeface="Arial" panose="020B0604020202020204" pitchFamily="34" charset="0"/>
              </a:rPr>
              <a:t>אוֹ </a:t>
            </a:r>
            <a:r>
              <a:rPr lang="he-IL" dirty="0">
                <a:solidFill>
                  <a:srgbClr val="000000"/>
                </a:solidFill>
                <a:latin typeface="Arial" panose="020B0604020202020204" pitchFamily="34" charset="0"/>
              </a:rPr>
              <a:t>רֶגֶל </a:t>
            </a:r>
            <a:r>
              <a:rPr lang="he-IL" dirty="0" err="1">
                <a:solidFill>
                  <a:srgbClr val="000000"/>
                </a:solidFill>
                <a:latin typeface="Arial" panose="020B0604020202020204" pitchFamily="34" charset="0"/>
              </a:rPr>
              <a:t>דְּהֶזֵּיקו</a:t>
            </a:r>
            <a:r>
              <a:rPr lang="he-IL" dirty="0">
                <a:solidFill>
                  <a:srgbClr val="000000"/>
                </a:solidFill>
                <a:latin typeface="Arial" panose="020B0604020202020204" pitchFamily="34" charset="0"/>
              </a:rPr>
              <a:t>ֹ מָצוּי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אוֹ </a:t>
            </a:r>
            <a:r>
              <a:rPr lang="he-IL" dirty="0">
                <a:solidFill>
                  <a:srgbClr val="000000"/>
                </a:solidFill>
                <a:latin typeface="Arial" panose="020B0604020202020204" pitchFamily="34" charset="0"/>
              </a:rPr>
              <a:t>שֵׁן דְּיֵשׁ הֲנָאָה </a:t>
            </a:r>
            <a:r>
              <a:rPr lang="he-IL" dirty="0" err="1" smtClean="0">
                <a:solidFill>
                  <a:srgbClr val="000000"/>
                </a:solidFill>
                <a:latin typeface="Arial" panose="020B0604020202020204" pitchFamily="34" charset="0"/>
              </a:rPr>
              <a:t>לְהֶזֵּיקו</a:t>
            </a:r>
            <a:r>
              <a:rPr lang="he-IL" dirty="0" smtClean="0">
                <a:solidFill>
                  <a:srgbClr val="000000"/>
                </a:solidFill>
                <a:latin typeface="Arial" panose="020B0604020202020204" pitchFamily="34" charset="0"/>
              </a:rPr>
              <a:t>ֹ</a:t>
            </a:r>
            <a:endParaRPr lang="he-IL" dirty="0">
              <a:solidFill>
                <a:srgbClr val="000000"/>
              </a:solidFill>
              <a:latin typeface="Arial" panose="020B0604020202020204" pitchFamily="34" charset="0"/>
            </a:endParaRPr>
          </a:p>
        </p:txBody>
      </p:sp>
    </p:spTree>
    <p:extLst>
      <p:ext uri="{BB962C8B-B14F-4D97-AF65-F5344CB8AC3E}">
        <p14:creationId xmlns:p14="http://schemas.microsoft.com/office/powerpoint/2010/main" val="309556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500"/>
                            </p:stCondLst>
                            <p:childTnLst>
                              <p:par>
                                <p:cTn id="16" presetID="22" presetClass="entr" presetSubtype="2" fill="hold" grpId="0" nodeType="after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40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4500"/>
                            </p:stCondLst>
                            <p:childTnLst>
                              <p:par>
                                <p:cTn id="31" presetID="31"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par>
                          <p:cTn id="37" fill="hold">
                            <p:stCondLst>
                              <p:cond delay="5500"/>
                            </p:stCondLst>
                            <p:childTnLst>
                              <p:par>
                                <p:cTn id="38" presetID="22" presetClass="entr" presetSubtype="2" fill="hold" grpId="0" nodeType="afterEffect">
                                  <p:stCondLst>
                                    <p:cond delay="2500"/>
                                  </p:stCondLst>
                                  <p:childTnLst>
                                    <p:set>
                                      <p:cBhvr>
                                        <p:cTn id="39" dur="1" fill="hold">
                                          <p:stCondLst>
                                            <p:cond delay="0"/>
                                          </p:stCondLst>
                                        </p:cTn>
                                        <p:tgtEl>
                                          <p:spTgt spid="19"/>
                                        </p:tgtEl>
                                        <p:attrNameLst>
                                          <p:attrName>style.visibility</p:attrName>
                                        </p:attrNameLst>
                                      </p:cBhvr>
                                      <p:to>
                                        <p:strVal val="visible"/>
                                      </p:to>
                                    </p:set>
                                    <p:animEffect transition="in" filter="wipe(right)">
                                      <p:cBhvr>
                                        <p:cTn id="40" dur="500"/>
                                        <p:tgtEl>
                                          <p:spTgt spid="19"/>
                                        </p:tgtEl>
                                      </p:cBhvr>
                                    </p:animEffect>
                                  </p:childTnLst>
                                </p:cTn>
                              </p:par>
                            </p:childTnLst>
                          </p:cTn>
                        </p:par>
                        <p:par>
                          <p:cTn id="41" fill="hold">
                            <p:stCondLst>
                              <p:cond delay="8500"/>
                            </p:stCondLst>
                            <p:childTnLst>
                              <p:par>
                                <p:cTn id="42" presetID="53" presetClass="entr" presetSubtype="16" fill="hold" grpId="0" nodeType="afterEffect">
                                  <p:stCondLst>
                                    <p:cond delay="75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par>
                          <p:cTn id="47" fill="hold">
                            <p:stCondLst>
                              <p:cond delay="9750"/>
                            </p:stCondLst>
                            <p:childTnLst>
                              <p:par>
                                <p:cTn id="48" presetID="22" presetClass="entr" presetSubtype="2" fill="hold" grpId="0" nodeType="afterEffect">
                                  <p:stCondLst>
                                    <p:cond delay="1250"/>
                                  </p:stCondLst>
                                  <p:childTnLst>
                                    <p:set>
                                      <p:cBhvr>
                                        <p:cTn id="49" dur="1" fill="hold">
                                          <p:stCondLst>
                                            <p:cond delay="0"/>
                                          </p:stCondLst>
                                        </p:cTn>
                                        <p:tgtEl>
                                          <p:spTgt spid="7"/>
                                        </p:tgtEl>
                                        <p:attrNameLst>
                                          <p:attrName>style.visibility</p:attrName>
                                        </p:attrNameLst>
                                      </p:cBhvr>
                                      <p:to>
                                        <p:strVal val="visible"/>
                                      </p:to>
                                    </p:set>
                                    <p:animEffect transition="in" filter="wipe(right)">
                                      <p:cBhvr>
                                        <p:cTn id="50" dur="500"/>
                                        <p:tgtEl>
                                          <p:spTgt spid="7"/>
                                        </p:tgtEl>
                                      </p:cBhvr>
                                    </p:animEffect>
                                  </p:childTnLst>
                                </p:cTn>
                              </p:par>
                            </p:childTnLst>
                          </p:cTn>
                        </p:par>
                        <p:par>
                          <p:cTn id="51" fill="hold">
                            <p:stCondLst>
                              <p:cond delay="11500"/>
                            </p:stCondLst>
                            <p:childTnLst>
                              <p:par>
                                <p:cTn id="52" presetID="53" presetClass="entr" presetSubtype="16" fill="hold" grpId="0" nodeType="afterEffect">
                                  <p:stCondLst>
                                    <p:cond delay="5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par>
                          <p:cTn id="57" fill="hold">
                            <p:stCondLst>
                              <p:cond delay="12500"/>
                            </p:stCondLst>
                            <p:childTnLst>
                              <p:par>
                                <p:cTn id="58" presetID="47" presetClass="entr" presetSubtype="0" fill="hold" grpId="0" nodeType="afterEffect">
                                  <p:stCondLst>
                                    <p:cond delay="20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15500"/>
                            </p:stCondLst>
                            <p:childTnLst>
                              <p:par>
                                <p:cTn id="64" presetID="31" presetClass="entr" presetSubtype="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fltVal val="0"/>
                                          </p:val>
                                        </p:tav>
                                        <p:tav tm="100000">
                                          <p:val>
                                            <p:strVal val="#ppt_w"/>
                                          </p:val>
                                        </p:tav>
                                      </p:tavLst>
                                    </p:anim>
                                    <p:anim calcmode="lin" valueType="num">
                                      <p:cBhvr>
                                        <p:cTn id="67" dur="1000" fill="hold"/>
                                        <p:tgtEl>
                                          <p:spTgt spid="21"/>
                                        </p:tgtEl>
                                        <p:attrNameLst>
                                          <p:attrName>ppt_h</p:attrName>
                                        </p:attrNameLst>
                                      </p:cBhvr>
                                      <p:tavLst>
                                        <p:tav tm="0">
                                          <p:val>
                                            <p:fltVal val="0"/>
                                          </p:val>
                                        </p:tav>
                                        <p:tav tm="100000">
                                          <p:val>
                                            <p:strVal val="#ppt_h"/>
                                          </p:val>
                                        </p:tav>
                                      </p:tavLst>
                                    </p:anim>
                                    <p:anim calcmode="lin" valueType="num">
                                      <p:cBhvr>
                                        <p:cTn id="68" dur="1000" fill="hold"/>
                                        <p:tgtEl>
                                          <p:spTgt spid="21"/>
                                        </p:tgtEl>
                                        <p:attrNameLst>
                                          <p:attrName>style.rotation</p:attrName>
                                        </p:attrNameLst>
                                      </p:cBhvr>
                                      <p:tavLst>
                                        <p:tav tm="0">
                                          <p:val>
                                            <p:fltVal val="90"/>
                                          </p:val>
                                        </p:tav>
                                        <p:tav tm="100000">
                                          <p:val>
                                            <p:fltVal val="0"/>
                                          </p:val>
                                        </p:tav>
                                      </p:tavLst>
                                    </p:anim>
                                    <p:animEffect transition="in" filter="fade">
                                      <p:cBhvr>
                                        <p:cTn id="69" dur="1000"/>
                                        <p:tgtEl>
                                          <p:spTgt spid="21"/>
                                        </p:tgtEl>
                                      </p:cBhvr>
                                    </p:animEffect>
                                  </p:childTnLst>
                                </p:cTn>
                              </p:par>
                            </p:childTnLst>
                          </p:cTn>
                        </p:par>
                        <p:par>
                          <p:cTn id="70" fill="hold">
                            <p:stCondLst>
                              <p:cond delay="16500"/>
                            </p:stCondLst>
                            <p:childTnLst>
                              <p:par>
                                <p:cTn id="71" presetID="22" presetClass="entr" presetSubtype="2" fill="hold" grpId="0" nodeType="afterEffect">
                                  <p:stCondLst>
                                    <p:cond delay="1000"/>
                                  </p:stCondLst>
                                  <p:childTnLst>
                                    <p:set>
                                      <p:cBhvr>
                                        <p:cTn id="72" dur="1" fill="hold">
                                          <p:stCondLst>
                                            <p:cond delay="0"/>
                                          </p:stCondLst>
                                        </p:cTn>
                                        <p:tgtEl>
                                          <p:spTgt spid="22"/>
                                        </p:tgtEl>
                                        <p:attrNameLst>
                                          <p:attrName>style.visibility</p:attrName>
                                        </p:attrNameLst>
                                      </p:cBhvr>
                                      <p:to>
                                        <p:strVal val="visible"/>
                                      </p:to>
                                    </p:set>
                                    <p:animEffect transition="in" filter="wipe(right)">
                                      <p:cBhvr>
                                        <p:cTn id="73" dur="500"/>
                                        <p:tgtEl>
                                          <p:spTgt spid="22"/>
                                        </p:tgtEl>
                                      </p:cBhvr>
                                    </p:animEffect>
                                  </p:childTnLst>
                                </p:cTn>
                              </p:par>
                            </p:childTnLst>
                          </p:cTn>
                        </p:par>
                        <p:par>
                          <p:cTn id="74" fill="hold">
                            <p:stCondLst>
                              <p:cond delay="18000"/>
                            </p:stCondLst>
                            <p:childTnLst>
                              <p:par>
                                <p:cTn id="75" presetID="31" presetClass="entr" presetSubtype="0" fill="hold" grpId="0" nodeType="afterEffect">
                                  <p:stCondLst>
                                    <p:cond delay="300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00" fill="hold"/>
                                        <p:tgtEl>
                                          <p:spTgt spid="23"/>
                                        </p:tgtEl>
                                        <p:attrNameLst>
                                          <p:attrName>ppt_w</p:attrName>
                                        </p:attrNameLst>
                                      </p:cBhvr>
                                      <p:tavLst>
                                        <p:tav tm="0">
                                          <p:val>
                                            <p:fltVal val="0"/>
                                          </p:val>
                                        </p:tav>
                                        <p:tav tm="100000">
                                          <p:val>
                                            <p:strVal val="#ppt_w"/>
                                          </p:val>
                                        </p:tav>
                                      </p:tavLst>
                                    </p:anim>
                                    <p:anim calcmode="lin" valueType="num">
                                      <p:cBhvr>
                                        <p:cTn id="78" dur="1000" fill="hold"/>
                                        <p:tgtEl>
                                          <p:spTgt spid="23"/>
                                        </p:tgtEl>
                                        <p:attrNameLst>
                                          <p:attrName>ppt_h</p:attrName>
                                        </p:attrNameLst>
                                      </p:cBhvr>
                                      <p:tavLst>
                                        <p:tav tm="0">
                                          <p:val>
                                            <p:fltVal val="0"/>
                                          </p:val>
                                        </p:tav>
                                        <p:tav tm="100000">
                                          <p:val>
                                            <p:strVal val="#ppt_h"/>
                                          </p:val>
                                        </p:tav>
                                      </p:tavLst>
                                    </p:anim>
                                    <p:anim calcmode="lin" valueType="num">
                                      <p:cBhvr>
                                        <p:cTn id="79" dur="1000" fill="hold"/>
                                        <p:tgtEl>
                                          <p:spTgt spid="23"/>
                                        </p:tgtEl>
                                        <p:attrNameLst>
                                          <p:attrName>style.rotation</p:attrName>
                                        </p:attrNameLst>
                                      </p:cBhvr>
                                      <p:tavLst>
                                        <p:tav tm="0">
                                          <p:val>
                                            <p:fltVal val="90"/>
                                          </p:val>
                                        </p:tav>
                                        <p:tav tm="100000">
                                          <p:val>
                                            <p:fltVal val="0"/>
                                          </p:val>
                                        </p:tav>
                                      </p:tavLst>
                                    </p:anim>
                                    <p:animEffect transition="in" filter="fade">
                                      <p:cBhvr>
                                        <p:cTn id="80" dur="1000"/>
                                        <p:tgtEl>
                                          <p:spTgt spid="23"/>
                                        </p:tgtEl>
                                      </p:cBhvr>
                                    </p:animEffect>
                                  </p:childTnLst>
                                </p:cTn>
                              </p:par>
                            </p:childTnLst>
                          </p:cTn>
                        </p:par>
                        <p:par>
                          <p:cTn id="81" fill="hold">
                            <p:stCondLst>
                              <p:cond delay="22000"/>
                            </p:stCondLst>
                            <p:childTnLst>
                              <p:par>
                                <p:cTn id="82" presetID="22" presetClass="entr" presetSubtype="2" fill="hold" grpId="0" nodeType="afterEffect">
                                  <p:stCondLst>
                                    <p:cond delay="1500"/>
                                  </p:stCondLst>
                                  <p:childTnLst>
                                    <p:set>
                                      <p:cBhvr>
                                        <p:cTn id="83" dur="1" fill="hold">
                                          <p:stCondLst>
                                            <p:cond delay="0"/>
                                          </p:stCondLst>
                                        </p:cTn>
                                        <p:tgtEl>
                                          <p:spTgt spid="20"/>
                                        </p:tgtEl>
                                        <p:attrNameLst>
                                          <p:attrName>style.visibility</p:attrName>
                                        </p:attrNameLst>
                                      </p:cBhvr>
                                      <p:to>
                                        <p:strVal val="visible"/>
                                      </p:to>
                                    </p:set>
                                    <p:animEffect transition="in" filter="wipe(right)">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animBg="1"/>
      <p:bldP spid="7" grpId="0"/>
      <p:bldP spid="9" grpId="0" animBg="1"/>
      <p:bldP spid="10" grpId="0" animBg="1"/>
      <p:bldP spid="11" grpId="0" animBg="1"/>
      <p:bldP spid="12" grpId="0" animBg="1"/>
      <p:bldP spid="18" grpId="0"/>
      <p:bldP spid="19" grpId="0"/>
      <p:bldP spid="20" grpId="0"/>
      <p:bldP spid="21" grpId="0" animBg="1"/>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78837" y="-27622"/>
            <a:ext cx="1413163" cy="369332"/>
          </a:xfrm>
          <a:prstGeom prst="rect">
            <a:avLst/>
          </a:prstGeom>
          <a:noFill/>
        </p:spPr>
        <p:txBody>
          <a:bodyPr wrap="square" rtlCol="1">
            <a:spAutoFit/>
          </a:bodyPr>
          <a:lstStyle/>
          <a:p>
            <a:r>
              <a:rPr lang="he-IL" dirty="0" smtClean="0"/>
              <a:t>דף ג' עמ' א'</a:t>
            </a:r>
            <a:endParaRPr lang="he-IL" dirty="0"/>
          </a:p>
        </p:txBody>
      </p:sp>
      <p:sp>
        <p:nvSpPr>
          <p:cNvPr id="3" name="מלבן 2"/>
          <p:cNvSpPr/>
          <p:nvPr/>
        </p:nvSpPr>
        <p:spPr>
          <a:xfrm>
            <a:off x="9027832" y="4676001"/>
            <a:ext cx="3164168" cy="1200329"/>
          </a:xfrm>
          <a:prstGeom prst="rect">
            <a:avLst/>
          </a:prstGeom>
          <a:solidFill>
            <a:schemeClr val="accent5">
              <a:lumMod val="20000"/>
              <a:lumOff val="80000"/>
            </a:schemeClr>
          </a:solidFill>
        </p:spPr>
        <p:txBody>
          <a:bodyPr wrap="square">
            <a:spAutoFit/>
          </a:bodyPr>
          <a:lstStyle/>
          <a:p>
            <a:r>
              <a:rPr lang="he-IL" dirty="0" err="1" smtClean="0">
                <a:solidFill>
                  <a:srgbClr val="000000"/>
                </a:solidFill>
                <a:latin typeface="Arial" panose="020B0604020202020204" pitchFamily="34" charset="0"/>
              </a:rPr>
              <a:t>אִיצְטְרִיך</a:t>
            </a:r>
            <a:r>
              <a:rPr lang="he-IL" dirty="0" smtClean="0">
                <a:solidFill>
                  <a:srgbClr val="000000"/>
                </a:solidFill>
                <a:latin typeface="Arial" panose="020B0604020202020204" pitchFamily="34" charset="0"/>
              </a:rPr>
              <a:t>ְ </a:t>
            </a:r>
          </a:p>
          <a:p>
            <a:r>
              <a:rPr lang="he-IL" dirty="0" err="1" smtClean="0">
                <a:solidFill>
                  <a:srgbClr val="000000"/>
                </a:solidFill>
                <a:latin typeface="Arial" panose="020B0604020202020204" pitchFamily="34" charset="0"/>
              </a:rPr>
              <a:t>סָלְקָא</a:t>
            </a:r>
            <a:r>
              <a:rPr lang="he-IL" dirty="0" smtClean="0">
                <a:solidFill>
                  <a:srgbClr val="000000"/>
                </a:solidFill>
                <a:latin typeface="Arial" panose="020B0604020202020204" pitchFamily="34" charset="0"/>
              </a:rPr>
              <a:t> </a:t>
            </a:r>
            <a:r>
              <a:rPr lang="he-IL" dirty="0">
                <a:solidFill>
                  <a:srgbClr val="000000"/>
                </a:solidFill>
                <a:latin typeface="Arial" panose="020B0604020202020204" pitchFamily="34" charset="0"/>
              </a:rPr>
              <a:t>דַּעְתָּךְ </a:t>
            </a:r>
            <a:r>
              <a:rPr lang="he-IL" dirty="0" err="1">
                <a:solidFill>
                  <a:srgbClr val="000000"/>
                </a:solidFill>
                <a:latin typeface="Arial" panose="020B0604020202020204" pitchFamily="34" charset="0"/>
              </a:rPr>
              <a:t>אָמֵינָא</a:t>
            </a:r>
            <a:r>
              <a:rPr lang="he-IL" dirty="0">
                <a:solidFill>
                  <a:srgbClr val="000000"/>
                </a:solidFill>
                <a:latin typeface="Arial" panose="020B0604020202020204" pitchFamily="34" charset="0"/>
              </a:rPr>
              <a:t>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הָנֵי </a:t>
            </a:r>
            <a:r>
              <a:rPr lang="he-IL" dirty="0">
                <a:solidFill>
                  <a:srgbClr val="000000"/>
                </a:solidFill>
                <a:latin typeface="Arial" panose="020B0604020202020204" pitchFamily="34" charset="0"/>
              </a:rPr>
              <a:t>מִילֵּי </a:t>
            </a:r>
            <a:r>
              <a:rPr lang="he-IL" dirty="0" err="1">
                <a:solidFill>
                  <a:srgbClr val="000000"/>
                </a:solidFill>
                <a:latin typeface="Arial" panose="020B0604020202020204" pitchFamily="34" charset="0"/>
              </a:rPr>
              <a:t>הֵיכִי</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דְּשַׁלַּח</a:t>
            </a:r>
            <a:r>
              <a:rPr lang="he-IL" dirty="0">
                <a:solidFill>
                  <a:srgbClr val="000000"/>
                </a:solidFill>
                <a:latin typeface="Arial" panose="020B0604020202020204" pitchFamily="34" charset="0"/>
              </a:rPr>
              <a:t> שַׁלּוֹחֵי </a:t>
            </a:r>
            <a:endParaRPr lang="he-IL" dirty="0" smtClean="0">
              <a:solidFill>
                <a:srgbClr val="000000"/>
              </a:solidFill>
              <a:latin typeface="Arial" panose="020B0604020202020204" pitchFamily="34" charset="0"/>
            </a:endParaRPr>
          </a:p>
          <a:p>
            <a:r>
              <a:rPr lang="he-IL" dirty="0" smtClean="0">
                <a:solidFill>
                  <a:srgbClr val="000000"/>
                </a:solidFill>
                <a:latin typeface="Arial" panose="020B0604020202020204" pitchFamily="34" charset="0"/>
              </a:rPr>
              <a:t>אֲבָל </a:t>
            </a:r>
            <a:r>
              <a:rPr lang="he-IL" dirty="0">
                <a:solidFill>
                  <a:srgbClr val="000000"/>
                </a:solidFill>
                <a:latin typeface="Arial" panose="020B0604020202020204" pitchFamily="34" charset="0"/>
              </a:rPr>
              <a:t>אָזְלָא מִמֵּילָא לָא </a:t>
            </a:r>
            <a:r>
              <a:rPr lang="he-IL" dirty="0" err="1">
                <a:solidFill>
                  <a:srgbClr val="000000"/>
                </a:solidFill>
                <a:latin typeface="Arial" panose="020B0604020202020204" pitchFamily="34" charset="0"/>
              </a:rPr>
              <a:t>קָא</a:t>
            </a:r>
            <a:r>
              <a:rPr lang="he-IL" dirty="0">
                <a:solidFill>
                  <a:srgbClr val="000000"/>
                </a:solidFill>
                <a:latin typeface="Arial" panose="020B0604020202020204" pitchFamily="34" charset="0"/>
              </a:rPr>
              <a:t> מַשְׁמַע לַן</a:t>
            </a:r>
            <a:endParaRPr lang="he-IL" dirty="0"/>
          </a:p>
        </p:txBody>
      </p:sp>
      <p:sp>
        <p:nvSpPr>
          <p:cNvPr id="8" name="מלבן 7"/>
          <p:cNvSpPr/>
          <p:nvPr/>
        </p:nvSpPr>
        <p:spPr>
          <a:xfrm>
            <a:off x="2127449" y="347405"/>
            <a:ext cx="6822054" cy="2031325"/>
          </a:xfrm>
          <a:prstGeom prst="rect">
            <a:avLst/>
          </a:prstGeom>
        </p:spPr>
        <p:txBody>
          <a:bodyPr wrap="square">
            <a:spAutoFit/>
          </a:bodyPr>
          <a:lstStyle/>
          <a:p>
            <a:r>
              <a:rPr lang="he-IL" dirty="0" smtClean="0"/>
              <a:t>הגמרא </a:t>
            </a:r>
            <a:r>
              <a:rPr lang="he-IL" dirty="0"/>
              <a:t>דוחה את התירוץ: </a:t>
            </a:r>
            <a:endParaRPr lang="he-IL" dirty="0" smtClean="0"/>
          </a:p>
          <a:p>
            <a:r>
              <a:rPr lang="he-IL" dirty="0" smtClean="0"/>
              <a:t>הרי </a:t>
            </a:r>
            <a:r>
              <a:rPr lang="he-IL" dirty="0"/>
              <a:t>השן והרגל </a:t>
            </a:r>
            <a:r>
              <a:rPr lang="he-IL" dirty="0" smtClean="0"/>
              <a:t> שווים </a:t>
            </a:r>
            <a:r>
              <a:rPr lang="he-IL" dirty="0"/>
              <a:t>הם</a:t>
            </a:r>
            <a:r>
              <a:rPr lang="he-IL" dirty="0" smtClean="0"/>
              <a:t>,</a:t>
            </a:r>
          </a:p>
          <a:p>
            <a:r>
              <a:rPr lang="he-IL" dirty="0" smtClean="0"/>
              <a:t> </a:t>
            </a:r>
            <a:r>
              <a:rPr lang="he-IL" dirty="0"/>
              <a:t>שאין האחד נחשב חמור מחברו, כיון שלכל אחד יש את חומרתו, </a:t>
            </a:r>
            <a:endParaRPr lang="he-IL" dirty="0" smtClean="0"/>
          </a:p>
          <a:p>
            <a:r>
              <a:rPr lang="he-IL" dirty="0" smtClean="0"/>
              <a:t>ואם </a:t>
            </a:r>
            <a:r>
              <a:rPr lang="he-IL" dirty="0"/>
              <a:t>כן, יבואו שניהם, נלמד את שניהם גם את השן וגם את הרגל </a:t>
            </a:r>
            <a:r>
              <a:rPr lang="he-IL" dirty="0" err="1" smtClean="0"/>
              <a:t>מ"</a:t>
            </a:r>
            <a:r>
              <a:rPr lang="he-IL" b="1" dirty="0" err="1"/>
              <a:t>וְשִׁלַּח</a:t>
            </a:r>
            <a:r>
              <a:rPr lang="he-IL" b="1" dirty="0"/>
              <a:t>֙</a:t>
            </a:r>
            <a:r>
              <a:rPr lang="he-IL" dirty="0" smtClean="0"/>
              <a:t>", </a:t>
            </a:r>
          </a:p>
          <a:p>
            <a:r>
              <a:rPr lang="he-IL" dirty="0" smtClean="0"/>
              <a:t>כי </a:t>
            </a:r>
            <a:r>
              <a:rPr lang="he-IL" dirty="0"/>
              <a:t>איזה מהם תוציא מהלימוד ולא תלמדנו? </a:t>
            </a:r>
            <a:endParaRPr lang="he-IL" dirty="0" smtClean="0"/>
          </a:p>
          <a:p>
            <a:r>
              <a:rPr lang="he-IL" dirty="0" smtClean="0"/>
              <a:t>כלומר</a:t>
            </a:r>
            <a:r>
              <a:rPr lang="he-IL" dirty="0"/>
              <a:t>, כיון ש הם שווים, הרי אין באפשרותנו ללמוד רק אב אחד, </a:t>
            </a:r>
            <a:endParaRPr lang="he-IL" dirty="0" smtClean="0"/>
          </a:p>
          <a:p>
            <a:r>
              <a:rPr lang="he-IL" dirty="0" smtClean="0"/>
              <a:t>כי </a:t>
            </a:r>
            <a:r>
              <a:rPr lang="he-IL" dirty="0"/>
              <a:t>את איזה מהם תוציא שלא תלמדנו, הרי שווים הם</a:t>
            </a:r>
            <a:r>
              <a:rPr lang="he-IL" dirty="0" smtClean="0"/>
              <a:t>.</a:t>
            </a:r>
            <a:endParaRPr lang="he-IL" dirty="0"/>
          </a:p>
        </p:txBody>
      </p:sp>
      <p:sp>
        <p:nvSpPr>
          <p:cNvPr id="9" name="מלבן 8"/>
          <p:cNvSpPr/>
          <p:nvPr/>
        </p:nvSpPr>
        <p:spPr>
          <a:xfrm>
            <a:off x="9451390" y="874615"/>
            <a:ext cx="2654893" cy="646331"/>
          </a:xfrm>
          <a:prstGeom prst="rect">
            <a:avLst/>
          </a:prstGeom>
          <a:solidFill>
            <a:schemeClr val="accent5">
              <a:lumMod val="20000"/>
              <a:lumOff val="80000"/>
            </a:schemeClr>
          </a:solidFill>
        </p:spPr>
        <p:txBody>
          <a:bodyPr wrap="none">
            <a:spAutoFit/>
          </a:bodyPr>
          <a:lstStyle/>
          <a:p>
            <a:r>
              <a:rPr lang="he-IL" dirty="0">
                <a:solidFill>
                  <a:srgbClr val="000000"/>
                </a:solidFill>
                <a:latin typeface="Arial" panose="020B0604020202020204" pitchFamily="34" charset="0"/>
              </a:rPr>
              <a:t>מִכְּדֵי שְׁקוּלִין הֵן וַיָּבֹאוּ </a:t>
            </a:r>
            <a:r>
              <a:rPr lang="he-IL" dirty="0" smtClean="0">
                <a:solidFill>
                  <a:srgbClr val="000000"/>
                </a:solidFill>
                <a:latin typeface="Arial" panose="020B0604020202020204" pitchFamily="34" charset="0"/>
              </a:rPr>
              <a:t>שְׁנֵיהֶם</a:t>
            </a:r>
          </a:p>
          <a:p>
            <a:r>
              <a:rPr lang="he-IL" dirty="0" smtClean="0">
                <a:solidFill>
                  <a:srgbClr val="000000"/>
                </a:solidFill>
                <a:latin typeface="Arial" panose="020B0604020202020204" pitchFamily="34" charset="0"/>
              </a:rPr>
              <a:t> </a:t>
            </a:r>
            <a:r>
              <a:rPr lang="he-IL" dirty="0" err="1">
                <a:solidFill>
                  <a:srgbClr val="000000"/>
                </a:solidFill>
                <a:latin typeface="Arial" panose="020B0604020202020204" pitchFamily="34" charset="0"/>
              </a:rPr>
              <a:t>דְּהֵי</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מִנַּיְיהו</a:t>
            </a:r>
            <a:r>
              <a:rPr lang="he-IL" dirty="0">
                <a:solidFill>
                  <a:srgbClr val="000000"/>
                </a:solidFill>
                <a:latin typeface="Arial" panose="020B0604020202020204" pitchFamily="34" charset="0"/>
              </a:rPr>
              <a:t>ּ </a:t>
            </a:r>
            <a:r>
              <a:rPr lang="he-IL" dirty="0" err="1">
                <a:solidFill>
                  <a:srgbClr val="000000"/>
                </a:solidFill>
                <a:latin typeface="Arial" panose="020B0604020202020204" pitchFamily="34" charset="0"/>
              </a:rPr>
              <a:t>מַפְּקַת</a:t>
            </a:r>
            <a:r>
              <a:rPr lang="he-IL" dirty="0">
                <a:solidFill>
                  <a:srgbClr val="000000"/>
                </a:solidFill>
                <a:latin typeface="Arial" panose="020B0604020202020204" pitchFamily="34" charset="0"/>
              </a:rPr>
              <a:t>ְּ</a:t>
            </a:r>
          </a:p>
        </p:txBody>
      </p:sp>
      <p:sp>
        <p:nvSpPr>
          <p:cNvPr id="10" name="מלבן 9"/>
          <p:cNvSpPr/>
          <p:nvPr/>
        </p:nvSpPr>
        <p:spPr>
          <a:xfrm>
            <a:off x="177206" y="3819930"/>
            <a:ext cx="8880049" cy="2862322"/>
          </a:xfrm>
          <a:prstGeom prst="rect">
            <a:avLst/>
          </a:prstGeom>
        </p:spPr>
        <p:txBody>
          <a:bodyPr wrap="square">
            <a:spAutoFit/>
          </a:bodyPr>
          <a:lstStyle/>
          <a:p>
            <a:r>
              <a:rPr lang="he-IL" dirty="0" smtClean="0"/>
              <a:t>הגמרא </a:t>
            </a:r>
            <a:r>
              <a:rPr lang="he-IL" dirty="0"/>
              <a:t>מתרצת: </a:t>
            </a:r>
            <a:endParaRPr lang="he-IL" dirty="0" smtClean="0"/>
          </a:p>
          <a:p>
            <a:r>
              <a:rPr lang="he-IL" dirty="0" smtClean="0"/>
              <a:t>למרות </a:t>
            </a:r>
            <a:r>
              <a:rPr lang="he-IL" dirty="0"/>
              <a:t>שהיינו יכולים ללמוד את שניהם </a:t>
            </a:r>
            <a:r>
              <a:rPr lang="he-IL" dirty="0" err="1" smtClean="0"/>
              <a:t>מ"</a:t>
            </a:r>
            <a:r>
              <a:rPr lang="he-IL" b="1" dirty="0" err="1"/>
              <a:t>וְשִׁלַּח</a:t>
            </a:r>
            <a:r>
              <a:rPr lang="he-IL" dirty="0" smtClean="0"/>
              <a:t>", </a:t>
            </a:r>
          </a:p>
          <a:p>
            <a:r>
              <a:rPr lang="he-IL" dirty="0" smtClean="0"/>
              <a:t>מכל </a:t>
            </a:r>
            <a:r>
              <a:rPr lang="he-IL" dirty="0"/>
              <a:t>מקום, </a:t>
            </a:r>
            <a:r>
              <a:rPr lang="he-IL" dirty="0" smtClean="0"/>
              <a:t>הייתה </a:t>
            </a:r>
            <a:r>
              <a:rPr lang="he-IL" dirty="0"/>
              <a:t>התורה צריכה לכתוב גם </a:t>
            </a:r>
            <a:r>
              <a:rPr lang="he-IL" dirty="0" smtClean="0"/>
              <a:t>"</a:t>
            </a:r>
            <a:r>
              <a:rPr lang="he-IL" b="1" dirty="0"/>
              <a:t>ּבִעֵ֖ר</a:t>
            </a:r>
            <a:r>
              <a:rPr lang="he-IL" dirty="0" smtClean="0"/>
              <a:t>".</a:t>
            </a:r>
            <a:endParaRPr lang="he-IL" dirty="0"/>
          </a:p>
          <a:p>
            <a:r>
              <a:rPr lang="he-IL" dirty="0"/>
              <a:t>כי אם היה כתוב רק </a:t>
            </a:r>
            <a:r>
              <a:rPr lang="he-IL" dirty="0" smtClean="0"/>
              <a:t>"</a:t>
            </a:r>
            <a:r>
              <a:rPr lang="he-IL" b="1" dirty="0" err="1"/>
              <a:t>וְשִׁלַּח</a:t>
            </a:r>
            <a:r>
              <a:rPr lang="he-IL" dirty="0" err="1" smtClean="0"/>
              <a:t>",היינו</a:t>
            </a:r>
            <a:r>
              <a:rPr lang="he-IL" dirty="0" smtClean="0"/>
              <a:t> </a:t>
            </a:r>
            <a:r>
              <a:rPr lang="he-IL" dirty="0"/>
              <a:t>מעלים </a:t>
            </a:r>
            <a:r>
              <a:rPr lang="he-IL" dirty="0" err="1"/>
              <a:t>בדעתינו</a:t>
            </a:r>
            <a:r>
              <a:rPr lang="he-IL" dirty="0"/>
              <a:t> לומר</a:t>
            </a:r>
            <a:r>
              <a:rPr lang="he-IL" dirty="0" smtClean="0"/>
              <a:t>,</a:t>
            </a:r>
          </a:p>
          <a:p>
            <a:r>
              <a:rPr lang="he-IL" dirty="0" smtClean="0"/>
              <a:t>דבר זה </a:t>
            </a:r>
            <a:r>
              <a:rPr lang="he-IL" dirty="0"/>
              <a:t>שהתורה חייבה על נזקי השן והרגל, הוא רק </a:t>
            </a:r>
            <a:r>
              <a:rPr lang="he-IL" dirty="0" smtClean="0"/>
              <a:t>במצב שבעליה </a:t>
            </a:r>
            <a:r>
              <a:rPr lang="he-IL" dirty="0"/>
              <a:t>שלחוה לרעות בשדה אחר, והזיקה, כפי שמשתמע מלשון </a:t>
            </a:r>
            <a:r>
              <a:rPr lang="he-IL" dirty="0" smtClean="0"/>
              <a:t>התורה  "                               ", </a:t>
            </a:r>
          </a:p>
          <a:p>
            <a:r>
              <a:rPr lang="he-IL" dirty="0" smtClean="0"/>
              <a:t>אבל אם </a:t>
            </a:r>
            <a:r>
              <a:rPr lang="he-IL" dirty="0"/>
              <a:t>הבהמה הלכה מעצמה לרעות בשדה אחר</a:t>
            </a:r>
            <a:r>
              <a:rPr lang="he-IL" dirty="0" smtClean="0"/>
              <a:t>,</a:t>
            </a:r>
          </a:p>
          <a:p>
            <a:r>
              <a:rPr lang="he-IL" dirty="0" smtClean="0"/>
              <a:t> </a:t>
            </a:r>
            <a:r>
              <a:rPr lang="he-IL" dirty="0"/>
              <a:t>לא חייבה התורה את בעליה. לכן </a:t>
            </a:r>
            <a:r>
              <a:rPr lang="he-IL" dirty="0" smtClean="0"/>
              <a:t>אמרה </a:t>
            </a:r>
            <a:r>
              <a:rPr lang="he-IL" dirty="0"/>
              <a:t>התורה את </a:t>
            </a:r>
            <a:r>
              <a:rPr lang="he-IL" dirty="0" smtClean="0"/>
              <a:t>הפסוק "                         ", </a:t>
            </a:r>
          </a:p>
          <a:p>
            <a:r>
              <a:rPr lang="he-IL" dirty="0" smtClean="0"/>
              <a:t>כדי </a:t>
            </a:r>
            <a:r>
              <a:rPr lang="he-IL" dirty="0"/>
              <a:t>שממנו נלמד לחייב </a:t>
            </a:r>
            <a:r>
              <a:rPr lang="he-IL" dirty="0" smtClean="0"/>
              <a:t>על שן שהלכה </a:t>
            </a:r>
            <a:r>
              <a:rPr lang="he-IL" dirty="0"/>
              <a:t>ממילא. </a:t>
            </a:r>
            <a:endParaRPr lang="he-IL" dirty="0" smtClean="0"/>
          </a:p>
          <a:p>
            <a:r>
              <a:rPr lang="he-IL" dirty="0" smtClean="0"/>
              <a:t>ולאחר </a:t>
            </a:r>
            <a:r>
              <a:rPr lang="he-IL" dirty="0"/>
              <a:t>שנדע שחייב על השן, נלמד מן השן גם לרגל, שאף עליה חייב אפילו </a:t>
            </a:r>
            <a:r>
              <a:rPr lang="he-IL" dirty="0" smtClean="0"/>
              <a:t>בהלכה ממילא</a:t>
            </a:r>
            <a:endParaRPr lang="he-IL" dirty="0"/>
          </a:p>
        </p:txBody>
      </p:sp>
      <p:sp>
        <p:nvSpPr>
          <p:cNvPr id="11" name="מלבן 10"/>
          <p:cNvSpPr/>
          <p:nvPr/>
        </p:nvSpPr>
        <p:spPr>
          <a:xfrm>
            <a:off x="3680691" y="5251091"/>
            <a:ext cx="1857785" cy="338554"/>
          </a:xfrm>
          <a:prstGeom prst="rect">
            <a:avLst/>
          </a:prstGeom>
          <a:solidFill>
            <a:schemeClr val="accent6">
              <a:lumMod val="20000"/>
              <a:lumOff val="80000"/>
            </a:schemeClr>
          </a:solidFill>
          <a:scene3d>
            <a:camera prst="orthographicFront"/>
            <a:lightRig rig="threePt" dir="t"/>
          </a:scene3d>
          <a:sp3d>
            <a:bevelT prst="slope"/>
          </a:sp3d>
        </p:spPr>
        <p:txBody>
          <a:bodyPr wrap="square">
            <a:spAutoFit/>
          </a:bodyPr>
          <a:lstStyle/>
          <a:p>
            <a:r>
              <a:rPr lang="he-IL" sz="1600" dirty="0"/>
              <a:t> </a:t>
            </a:r>
            <a:r>
              <a:rPr lang="he-IL" sz="1600" b="1" dirty="0"/>
              <a:t>וְשִׁלַּח֙ </a:t>
            </a:r>
            <a:r>
              <a:rPr lang="he-IL" sz="1200" b="1" dirty="0" err="1"/>
              <a:t>אֶת־בעירה</a:t>
            </a:r>
            <a:r>
              <a:rPr lang="he-IL" sz="1200" dirty="0"/>
              <a:t> (בְּעִיר֔וֹ) </a:t>
            </a:r>
          </a:p>
        </p:txBody>
      </p:sp>
      <p:sp>
        <p:nvSpPr>
          <p:cNvPr id="12" name="מלבן 11"/>
          <p:cNvSpPr/>
          <p:nvPr/>
        </p:nvSpPr>
        <p:spPr>
          <a:xfrm>
            <a:off x="2235201" y="5763911"/>
            <a:ext cx="1445490" cy="338554"/>
          </a:xfrm>
          <a:prstGeom prst="rect">
            <a:avLst/>
          </a:prstGeom>
          <a:solidFill>
            <a:schemeClr val="accent6">
              <a:lumMod val="20000"/>
              <a:lumOff val="80000"/>
            </a:schemeClr>
          </a:solidFill>
          <a:scene3d>
            <a:camera prst="orthographicFront"/>
            <a:lightRig rig="threePt" dir="t"/>
          </a:scene3d>
          <a:sp3d>
            <a:bevelT prst="slope"/>
          </a:sp3d>
        </p:spPr>
        <p:txBody>
          <a:bodyPr wrap="square">
            <a:spAutoFit/>
          </a:bodyPr>
          <a:lstStyle/>
          <a:p>
            <a:r>
              <a:rPr lang="he-IL" sz="1600" b="1" dirty="0"/>
              <a:t>וּבִעֵ֖ר</a:t>
            </a:r>
            <a:r>
              <a:rPr lang="he-IL" sz="1400" b="1" dirty="0"/>
              <a:t> בִּשְׂדֵ֣ה אַחֵ֑ר</a:t>
            </a:r>
          </a:p>
        </p:txBody>
      </p:sp>
      <p:grpSp>
        <p:nvGrpSpPr>
          <p:cNvPr id="16" name="קבוצה 15"/>
          <p:cNvGrpSpPr/>
          <p:nvPr/>
        </p:nvGrpSpPr>
        <p:grpSpPr>
          <a:xfrm>
            <a:off x="-197548" y="2619601"/>
            <a:ext cx="6228893" cy="1477328"/>
            <a:chOff x="-197548" y="2619601"/>
            <a:chExt cx="6228893" cy="1477328"/>
          </a:xfrm>
        </p:grpSpPr>
        <p:sp>
          <p:nvSpPr>
            <p:cNvPr id="14" name="הסבר מלבני מעוגל 13"/>
            <p:cNvSpPr/>
            <p:nvPr/>
          </p:nvSpPr>
          <p:spPr>
            <a:xfrm>
              <a:off x="249382" y="2619601"/>
              <a:ext cx="5781963" cy="1477328"/>
            </a:xfrm>
            <a:prstGeom prst="wedgeRoundRectCallout">
              <a:avLst>
                <a:gd name="adj1" fmla="val 61755"/>
                <a:gd name="adj2" fmla="val 5312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197548" y="2623127"/>
              <a:ext cx="6099584" cy="1473802"/>
            </a:xfrm>
            <a:prstGeom prst="rect">
              <a:avLst/>
            </a:prstGeom>
          </p:spPr>
          <p:txBody>
            <a:bodyPr wrap="square">
              <a:spAutoFit/>
            </a:bodyPr>
            <a:lstStyle/>
            <a:p>
              <a:r>
                <a:rPr lang="he-IL" dirty="0" smtClean="0"/>
                <a:t>לפי </a:t>
              </a:r>
              <a:r>
                <a:rPr lang="he-IL" dirty="0"/>
                <a:t>רש"י מ"ושלח" היינו יכולים ללמוד גם את שן וגם את רגל </a:t>
              </a:r>
              <a:endParaRPr lang="he-IL" dirty="0" smtClean="0"/>
            </a:p>
            <a:p>
              <a:r>
                <a:rPr lang="he-IL" dirty="0" smtClean="0"/>
                <a:t>באופן </a:t>
              </a:r>
              <a:r>
                <a:rPr lang="he-IL" dirty="0"/>
                <a:t>ששלחה שלוחי, ואולם כתבה התורה "וביער", </a:t>
              </a:r>
              <a:endParaRPr lang="he-IL" dirty="0" smtClean="0"/>
            </a:p>
            <a:p>
              <a:r>
                <a:rPr lang="he-IL" dirty="0" smtClean="0"/>
                <a:t>וזה </a:t>
              </a:r>
              <a:r>
                <a:rPr lang="he-IL" dirty="0"/>
                <a:t>בא לרבות את השן. ולפי זה, הכתוב "וביער", </a:t>
              </a:r>
              <a:endParaRPr lang="he-IL" dirty="0" smtClean="0"/>
            </a:p>
            <a:p>
              <a:r>
                <a:rPr lang="he-IL" dirty="0" smtClean="0"/>
                <a:t>בא </a:t>
              </a:r>
              <a:r>
                <a:rPr lang="he-IL" dirty="0"/>
                <a:t>לרבות את השן, אף שאזלא ממילא. </a:t>
              </a:r>
              <a:endParaRPr lang="he-IL" dirty="0" smtClean="0"/>
            </a:p>
            <a:p>
              <a:r>
                <a:rPr lang="he-IL" dirty="0" smtClean="0"/>
                <a:t>והכתוב </a:t>
              </a:r>
              <a:r>
                <a:rPr lang="he-IL" dirty="0"/>
                <a:t>"ושלח" נותר לרבות את הרגל. </a:t>
              </a:r>
            </a:p>
          </p:txBody>
        </p:sp>
      </p:grpSp>
    </p:spTree>
    <p:extLst>
      <p:ext uri="{BB962C8B-B14F-4D97-AF65-F5344CB8AC3E}">
        <p14:creationId xmlns:p14="http://schemas.microsoft.com/office/powerpoint/2010/main" val="22225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2" presetClass="entr" presetSubtype="2" fill="hold" grpId="0" nodeType="afterEffect">
                                  <p:stCondLst>
                                    <p:cond delay="150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par>
                          <p:cTn id="23" fill="hold">
                            <p:stCondLst>
                              <p:cond delay="1000"/>
                            </p:stCondLst>
                            <p:childTnLst>
                              <p:par>
                                <p:cTn id="24" presetID="22" presetClass="entr" presetSubtype="4" fill="hold" grpId="0" nodeType="afterEffect">
                                  <p:stCondLst>
                                    <p:cond delay="125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16" presetClass="entr" presetSubtype="37" fill="hold" grpId="0" nodeType="withEffect">
                                  <p:stCondLst>
                                    <p:cond delay="150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par>
                                <p:cTn id="30" presetID="16" presetClass="entr" presetSubtype="37" fill="hold" grpId="0" nodeType="withEffect">
                                  <p:stCondLst>
                                    <p:cond delay="150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500"/>
                                        <p:tgtEl>
                                          <p:spTgt spid="12"/>
                                        </p:tgtEl>
                                      </p:cBhvr>
                                    </p:animEffect>
                                  </p:childTnLst>
                                </p:cTn>
                              </p:par>
                            </p:childTnLst>
                          </p:cTn>
                        </p:par>
                        <p:par>
                          <p:cTn id="33" fill="hold">
                            <p:stCondLst>
                              <p:cond delay="3000"/>
                            </p:stCondLst>
                            <p:childTnLst>
                              <p:par>
                                <p:cTn id="34" presetID="6" presetClass="entr" presetSubtype="16" fill="hold" nodeType="afterEffect">
                                  <p:stCondLst>
                                    <p:cond delay="325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P spid="10" grpId="0"/>
      <p:bldP spid="11" grpId="0" animBg="1"/>
      <p:bldP spid="12"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3690</TotalTime>
  <Words>5223</Words>
  <Application>Microsoft Office PowerPoint</Application>
  <PresentationFormat>מסך רחב</PresentationFormat>
  <Paragraphs>491</Paragraphs>
  <Slides>26</Slides>
  <Notes>0</Notes>
  <HiddenSlides>0</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26</vt:i4>
      </vt:variant>
    </vt:vector>
  </HeadingPairs>
  <TitlesOfParts>
    <vt:vector size="31" baseType="lpstr">
      <vt:lpstr>Arial</vt:lpstr>
      <vt:lpstr>Calibri</vt:lpstr>
      <vt:lpstr>Calibri Light</vt:lpstr>
      <vt:lpstr>Times New Roman</vt:lpstr>
      <vt:lpstr>ערכת נושא Office</vt:lpstr>
      <vt:lpstr>בבא קמא דף ג' עמ' א'</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izak rossler</dc:creator>
  <cp:lastModifiedBy>izak rossler</cp:lastModifiedBy>
  <cp:revision>264</cp:revision>
  <dcterms:created xsi:type="dcterms:W3CDTF">2023-05-18T09:32:55Z</dcterms:created>
  <dcterms:modified xsi:type="dcterms:W3CDTF">2023-06-30T05:57:15Z</dcterms:modified>
</cp:coreProperties>
</file>